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64515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66563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68611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70659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2706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72707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1"/>
          <p:cNvSpPr>
            <a:spLocks noTextEdit="1"/>
          </p:cNvSpPr>
          <p:nvPr>
            <p:ph type="sldImg"/>
          </p:nvPr>
        </p:nvSpPr>
        <p:spPr/>
      </p:sp>
      <p:sp>
        <p:nvSpPr>
          <p:cNvPr id="74755" name="Text Box 2"/>
          <p:cNvSpPr txBox="1"/>
          <p:nvPr/>
        </p:nvSpPr>
        <p:spPr>
          <a:xfrm>
            <a:off x="503238" y="4316413"/>
            <a:ext cx="5854700" cy="4059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en-US" sz="2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A:\paint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828800"/>
            <a:ext cx="10972800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6858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4800" y="3886200"/>
            <a:ext cx="8534400" cy="1771650"/>
          </a:xfrm>
        </p:spPr>
        <p:txBody>
          <a:bodyPr/>
          <a:lstStyle>
            <a:lvl1pPr marL="0" indent="0">
              <a:buFont typeface="Symbol" pitchFamily="18" charset="2"/>
              <a:buNone/>
              <a:defRPr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" name="Date Placeholder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8267" y="6229350"/>
            <a:ext cx="2573867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9467" y="6229350"/>
            <a:ext cx="3793067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05333" y="6229350"/>
            <a:ext cx="2438400" cy="5143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800B86-9DFE-4E8E-A34D-06529D2F704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71467" y="228600"/>
            <a:ext cx="27432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67" y="228600"/>
            <a:ext cx="8026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63733" y="1885950"/>
            <a:ext cx="5350933" cy="4171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Char char="·"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3" y="1885950"/>
            <a:ext cx="5350933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Symbol" pitchFamily="18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41867" y="2286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885950"/>
            <a:ext cx="10905067" cy="41719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5733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2935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74667" y="622935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EAFFF2-A01C-4EE1-A391-EB1B0F212BA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31" name="Picture 7" descr="A:\paint.GIF"/>
          <p:cNvPicPr>
            <a:picLocks noChangeAspect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200" y="1314450"/>
            <a:ext cx="10972800" cy="3841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·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-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pitchFamily="18" charset="2"/>
        <a:buChar char="*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Iterative Waterfall Model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63492" name="Rectangle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0813" cy="4243388"/>
          </a:xfrm>
        </p:spPr>
        <p:txBody>
          <a:bodyPr vert="horz" wrap="square" lIns="18000" tIns="46800" rIns="18000" bIns="46800" anchor="t" anchorCtr="0"/>
          <a:p>
            <a:pPr>
              <a:spcBef>
                <a:spcPts val="825"/>
              </a:spcBef>
            </a:pPr>
            <a:r>
              <a:rPr lang="en-GB" altLang="en-US" sz="3600" b="1" dirty="0"/>
              <a:t>Classical waterfall model is idealistic:</a:t>
            </a:r>
            <a:endParaRPr lang="en-GB" altLang="en-US" sz="36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assumes that no defect is introduced during any development activity.</a:t>
            </a:r>
            <a:endParaRPr lang="en-GB" altLang="en-US" sz="3200" b="1" dirty="0"/>
          </a:p>
          <a:p>
            <a:pPr lvl="1">
              <a:spcBef>
                <a:spcPts val="725"/>
              </a:spcBef>
            </a:pPr>
            <a:r>
              <a:rPr lang="en-GB" altLang="en-US" sz="3200" b="1" dirty="0"/>
              <a:t>in practice: </a:t>
            </a:r>
            <a:endParaRPr lang="en-GB" altLang="en-US" sz="3200" b="1" dirty="0"/>
          </a:p>
          <a:p>
            <a:pPr lvl="2">
              <a:spcBef>
                <a:spcPts val="640"/>
              </a:spcBef>
            </a:pPr>
            <a:r>
              <a:rPr lang="en-GB" altLang="en-US" sz="2800" b="1" dirty="0"/>
              <a:t>defects do get introduced in almost every phase of the life cycle. </a:t>
            </a:r>
            <a:endParaRPr lang="en-GB" alt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Iterative Waterfall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65540" name="Rectangle 2"/>
          <p:cNvSpPr>
            <a:spLocks noGrp="1"/>
          </p:cNvSpPr>
          <p:nvPr>
            <p:ph idx="1"/>
          </p:nvPr>
        </p:nvSpPr>
        <p:spPr>
          <a:xfrm>
            <a:off x="1981200" y="1752600"/>
            <a:ext cx="8177213" cy="4170363"/>
          </a:xfrm>
        </p:spPr>
        <p:txBody>
          <a:bodyPr vert="horz" wrap="square" lIns="18000" tIns="46800" rIns="18000" bIns="46800" anchor="t" anchorCtr="0"/>
          <a:p>
            <a:pPr>
              <a:spcBef>
                <a:spcPts val="915"/>
              </a:spcBef>
            </a:pPr>
            <a:r>
              <a:rPr lang="en-GB" altLang="en-US" sz="4000" b="1" dirty="0"/>
              <a:t>Defects usually get detected much later in the life cycle: </a:t>
            </a:r>
            <a:endParaRPr lang="en-GB" altLang="en-US" sz="4000" b="1" dirty="0"/>
          </a:p>
          <a:p>
            <a:pPr lvl="1">
              <a:spcBef>
                <a:spcPts val="825"/>
              </a:spcBef>
            </a:pPr>
            <a:r>
              <a:rPr lang="en-GB" altLang="en-US" sz="3600" dirty="0"/>
              <a:t>For example, a design defect might go unnoticed till the coding or testing phase.</a:t>
            </a:r>
            <a:r>
              <a:rPr lang="en-GB" altLang="en-US" sz="3600" b="1" dirty="0"/>
              <a:t> </a:t>
            </a:r>
            <a:endParaRPr lang="en-GB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Iterative Waterfall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67588" name="Rectangle 2"/>
          <p:cNvSpPr>
            <a:spLocks noGrp="1"/>
          </p:cNvSpPr>
          <p:nvPr>
            <p:ph idx="1"/>
          </p:nvPr>
        </p:nvSpPr>
        <p:spPr>
          <a:xfrm>
            <a:off x="2209800" y="1677988"/>
            <a:ext cx="7770813" cy="4113212"/>
          </a:xfrm>
        </p:spPr>
        <p:txBody>
          <a:bodyPr vert="horz" wrap="square" lIns="18000" tIns="46800" rIns="18000" bIns="46800" anchor="t" anchorCtr="0"/>
          <a:p>
            <a:pPr>
              <a:spcBef>
                <a:spcPts val="1000"/>
              </a:spcBef>
            </a:pPr>
            <a:r>
              <a:rPr lang="en-GB" altLang="en-US" b="1" dirty="0"/>
              <a:t>Once a defect is detected: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we need to go back to the phase where it was introduced</a:t>
            </a:r>
            <a:endParaRPr lang="en-GB" altLang="en-US" b="1" dirty="0"/>
          </a:p>
          <a:p>
            <a:pPr lvl="1">
              <a:spcBef>
                <a:spcPts val="725"/>
              </a:spcBef>
            </a:pPr>
            <a:r>
              <a:rPr lang="en-GB" altLang="en-US" b="1" dirty="0"/>
              <a:t> redo some of the work done during that and all subsequent phases. </a:t>
            </a:r>
            <a:endParaRPr lang="en-GB" altLang="en-US" b="1" dirty="0"/>
          </a:p>
          <a:p>
            <a:pPr>
              <a:spcBef>
                <a:spcPts val="1000"/>
              </a:spcBef>
            </a:pPr>
            <a:r>
              <a:rPr lang="en-GB" altLang="en-US" b="1" dirty="0"/>
              <a:t>Therefore we need feedback paths in the classical waterfall model.</a:t>
            </a:r>
            <a:endParaRPr lang="en-GB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Number Placeholder 4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Iterative Waterfall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69636" name="Text Box 2"/>
          <p:cNvSpPr txBox="1"/>
          <p:nvPr/>
        </p:nvSpPr>
        <p:spPr>
          <a:xfrm>
            <a:off x="3352800" y="1600200"/>
            <a:ext cx="1827213" cy="62547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04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1800" b="1" dirty="0">
                <a:latin typeface="times" charset="0"/>
              </a:rPr>
              <a:t>Feasibility Study</a:t>
            </a:r>
            <a:endParaRPr lang="en-GB" altLang="en-US" sz="1800" b="1" dirty="0">
              <a:latin typeface="times" charset="0"/>
            </a:endParaRPr>
          </a:p>
        </p:txBody>
      </p:sp>
      <p:sp>
        <p:nvSpPr>
          <p:cNvPr id="69637" name="AutoShape 3"/>
          <p:cNvSpPr/>
          <p:nvPr/>
        </p:nvSpPr>
        <p:spPr>
          <a:xfrm>
            <a:off x="3352800" y="1600200"/>
            <a:ext cx="1751013" cy="379413"/>
          </a:xfrm>
          <a:prstGeom prst="roundRect">
            <a:avLst>
              <a:gd name="adj" fmla="val 417"/>
            </a:avLst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9638" name="Text Box 4"/>
          <p:cNvSpPr txBox="1"/>
          <p:nvPr/>
        </p:nvSpPr>
        <p:spPr>
          <a:xfrm>
            <a:off x="3886200" y="2209800"/>
            <a:ext cx="1827213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04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1800" b="1" dirty="0">
                <a:latin typeface="times" charset="0"/>
              </a:rPr>
              <a:t>Req.   Analysis</a:t>
            </a:r>
            <a:endParaRPr lang="en-GB" altLang="en-US" sz="1800" b="1" dirty="0">
              <a:latin typeface="times" charset="0"/>
            </a:endParaRPr>
          </a:p>
        </p:txBody>
      </p:sp>
      <p:sp>
        <p:nvSpPr>
          <p:cNvPr id="69639" name="AutoShape 5"/>
          <p:cNvSpPr/>
          <p:nvPr/>
        </p:nvSpPr>
        <p:spPr>
          <a:xfrm>
            <a:off x="3886200" y="2209800"/>
            <a:ext cx="1751013" cy="379413"/>
          </a:xfrm>
          <a:prstGeom prst="roundRect">
            <a:avLst>
              <a:gd name="adj" fmla="val 417"/>
            </a:avLst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9640" name="Text Box 6"/>
          <p:cNvSpPr txBox="1"/>
          <p:nvPr/>
        </p:nvSpPr>
        <p:spPr>
          <a:xfrm>
            <a:off x="4495800" y="2819400"/>
            <a:ext cx="1827213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04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1800" b="1" dirty="0">
                <a:latin typeface="times" charset="0"/>
              </a:rPr>
              <a:t>       Design</a:t>
            </a:r>
            <a:endParaRPr lang="en-GB" altLang="en-US" sz="1800" b="1" dirty="0">
              <a:latin typeface="times" charset="0"/>
            </a:endParaRPr>
          </a:p>
        </p:txBody>
      </p:sp>
      <p:sp>
        <p:nvSpPr>
          <p:cNvPr id="69641" name="AutoShape 7"/>
          <p:cNvSpPr/>
          <p:nvPr/>
        </p:nvSpPr>
        <p:spPr>
          <a:xfrm>
            <a:off x="4495800" y="2819400"/>
            <a:ext cx="1751013" cy="379413"/>
          </a:xfrm>
          <a:prstGeom prst="roundRect">
            <a:avLst>
              <a:gd name="adj" fmla="val 417"/>
            </a:avLst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9642" name="Text Box 8"/>
          <p:cNvSpPr txBox="1"/>
          <p:nvPr/>
        </p:nvSpPr>
        <p:spPr>
          <a:xfrm>
            <a:off x="5105400" y="3429000"/>
            <a:ext cx="1827213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04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1800" b="1" dirty="0">
                <a:latin typeface="times" charset="0"/>
              </a:rPr>
              <a:t>        Coding</a:t>
            </a:r>
            <a:endParaRPr lang="en-GB" altLang="en-US" sz="1800" b="1" dirty="0">
              <a:latin typeface="times" charset="0"/>
            </a:endParaRPr>
          </a:p>
        </p:txBody>
      </p:sp>
      <p:sp>
        <p:nvSpPr>
          <p:cNvPr id="69643" name="AutoShape 9"/>
          <p:cNvSpPr/>
          <p:nvPr/>
        </p:nvSpPr>
        <p:spPr>
          <a:xfrm>
            <a:off x="5105400" y="3429000"/>
            <a:ext cx="1751013" cy="379413"/>
          </a:xfrm>
          <a:prstGeom prst="roundRect">
            <a:avLst>
              <a:gd name="adj" fmla="val 417"/>
            </a:avLst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9644" name="Text Box 10"/>
          <p:cNvSpPr txBox="1"/>
          <p:nvPr/>
        </p:nvSpPr>
        <p:spPr>
          <a:xfrm>
            <a:off x="5715000" y="4038600"/>
            <a:ext cx="1827213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04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1800" b="1" dirty="0">
                <a:latin typeface="times" charset="0"/>
              </a:rPr>
              <a:t>      Testing</a:t>
            </a:r>
            <a:endParaRPr lang="en-GB" altLang="en-US" sz="1800" b="1" dirty="0">
              <a:latin typeface="times" charset="0"/>
            </a:endParaRPr>
          </a:p>
        </p:txBody>
      </p:sp>
      <p:sp>
        <p:nvSpPr>
          <p:cNvPr id="69645" name="AutoShape 11"/>
          <p:cNvSpPr/>
          <p:nvPr/>
        </p:nvSpPr>
        <p:spPr>
          <a:xfrm>
            <a:off x="5715000" y="4038600"/>
            <a:ext cx="1751013" cy="379413"/>
          </a:xfrm>
          <a:prstGeom prst="roundRect">
            <a:avLst>
              <a:gd name="adj" fmla="val 417"/>
            </a:avLst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9646" name="Text Box 12"/>
          <p:cNvSpPr txBox="1"/>
          <p:nvPr/>
        </p:nvSpPr>
        <p:spPr>
          <a:xfrm>
            <a:off x="6324600" y="4648200"/>
            <a:ext cx="1827213" cy="365125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914400">
              <a:lnSpc>
                <a:spcPct val="85000"/>
              </a:lnSpc>
              <a:spcBef>
                <a:spcPts val="1040"/>
              </a:spcBef>
              <a:buClrTx/>
              <a:buFontTx/>
              <a:buNone/>
              <a:tabLst>
                <a:tab pos="863600" algn="l"/>
                <a:tab pos="1729105" algn="l"/>
              </a:tabLst>
            </a:pPr>
            <a:r>
              <a:rPr lang="en-GB" altLang="en-US" sz="1800" b="1" dirty="0">
                <a:latin typeface="times" charset="0"/>
              </a:rPr>
              <a:t>    Maintenance</a:t>
            </a:r>
            <a:endParaRPr lang="en-GB" altLang="en-US" sz="1800" b="1" dirty="0">
              <a:latin typeface="times" charset="0"/>
            </a:endParaRPr>
          </a:p>
        </p:txBody>
      </p:sp>
      <p:sp>
        <p:nvSpPr>
          <p:cNvPr id="69647" name="AutoShape 13"/>
          <p:cNvSpPr/>
          <p:nvPr/>
        </p:nvSpPr>
        <p:spPr>
          <a:xfrm>
            <a:off x="6324600" y="4648200"/>
            <a:ext cx="1751013" cy="379413"/>
          </a:xfrm>
          <a:prstGeom prst="roundRect">
            <a:avLst>
              <a:gd name="adj" fmla="val 417"/>
            </a:avLst>
          </a:prstGeom>
          <a:noFill/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·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-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Symbol" pitchFamily="18" charset="2"/>
              <a:buChar char="*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FontTx/>
              <a:buNone/>
            </a:pPr>
            <a:endParaRPr lang="en-US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9648" name="Line 14"/>
          <p:cNvSpPr/>
          <p:nvPr/>
        </p:nvSpPr>
        <p:spPr>
          <a:xfrm>
            <a:off x="5105400" y="1828800"/>
            <a:ext cx="228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49" name="Line 15"/>
          <p:cNvSpPr/>
          <p:nvPr/>
        </p:nvSpPr>
        <p:spPr>
          <a:xfrm>
            <a:off x="5334000" y="1828800"/>
            <a:ext cx="0" cy="3810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9650" name="Line 16"/>
          <p:cNvSpPr/>
          <p:nvPr/>
        </p:nvSpPr>
        <p:spPr>
          <a:xfrm>
            <a:off x="5638800" y="2438400"/>
            <a:ext cx="228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51" name="Line 17"/>
          <p:cNvSpPr/>
          <p:nvPr/>
        </p:nvSpPr>
        <p:spPr>
          <a:xfrm>
            <a:off x="5867400" y="2438400"/>
            <a:ext cx="0" cy="3810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9652" name="Line 18"/>
          <p:cNvSpPr/>
          <p:nvPr/>
        </p:nvSpPr>
        <p:spPr>
          <a:xfrm>
            <a:off x="6248400" y="3048000"/>
            <a:ext cx="228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53" name="Line 19"/>
          <p:cNvSpPr/>
          <p:nvPr/>
        </p:nvSpPr>
        <p:spPr>
          <a:xfrm>
            <a:off x="6477000" y="3048000"/>
            <a:ext cx="0" cy="3810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9654" name="Line 20"/>
          <p:cNvSpPr/>
          <p:nvPr/>
        </p:nvSpPr>
        <p:spPr>
          <a:xfrm>
            <a:off x="6858000" y="3657600"/>
            <a:ext cx="228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55" name="Line 21"/>
          <p:cNvSpPr/>
          <p:nvPr/>
        </p:nvSpPr>
        <p:spPr>
          <a:xfrm>
            <a:off x="7086600" y="3657600"/>
            <a:ext cx="0" cy="3810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9656" name="Line 22"/>
          <p:cNvSpPr/>
          <p:nvPr/>
        </p:nvSpPr>
        <p:spPr>
          <a:xfrm>
            <a:off x="7467600" y="4191000"/>
            <a:ext cx="228600" cy="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57" name="Line 23"/>
          <p:cNvSpPr/>
          <p:nvPr/>
        </p:nvSpPr>
        <p:spPr>
          <a:xfrm>
            <a:off x="7696200" y="4191000"/>
            <a:ext cx="0" cy="4572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69658" name="Line 24"/>
          <p:cNvSpPr/>
          <p:nvPr/>
        </p:nvSpPr>
        <p:spPr>
          <a:xfrm flipV="1">
            <a:off x="5943600" y="4419600"/>
            <a:ext cx="0" cy="4572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69659" name="Line 25"/>
          <p:cNvSpPr/>
          <p:nvPr/>
        </p:nvSpPr>
        <p:spPr>
          <a:xfrm flipV="1">
            <a:off x="4800600" y="3200400"/>
            <a:ext cx="0" cy="16764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69660" name="Line 26"/>
          <p:cNvSpPr/>
          <p:nvPr/>
        </p:nvSpPr>
        <p:spPr>
          <a:xfrm flipV="1">
            <a:off x="5334000" y="3810000"/>
            <a:ext cx="0" cy="10668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triangle" w="lg" len="lg"/>
            <a:tailEnd type="triangle" w="lg" len="lg"/>
          </a:ln>
        </p:spPr>
      </p:sp>
      <p:sp>
        <p:nvSpPr>
          <p:cNvPr id="69661" name="Line 27"/>
          <p:cNvSpPr/>
          <p:nvPr/>
        </p:nvSpPr>
        <p:spPr>
          <a:xfrm flipH="1">
            <a:off x="4116070" y="4876165"/>
            <a:ext cx="2208530" cy="127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63" name="Line 29"/>
          <p:cNvSpPr/>
          <p:nvPr/>
        </p:nvSpPr>
        <p:spPr>
          <a:xfrm flipV="1">
            <a:off x="4191000" y="2590800"/>
            <a:ext cx="0" cy="2286000"/>
          </a:xfrm>
          <a:prstGeom prst="line">
            <a:avLst/>
          </a:prstGeom>
          <a:ln w="38160" cap="flat" cmpd="sng">
            <a:solidFill>
              <a:srgbClr val="003300"/>
            </a:solidFill>
            <a:prstDash val="solid"/>
            <a:headEnd type="triangle" w="lg" len="lg"/>
            <a:tailEnd type="triangle" w="lg" len="lg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Iterative Waterfall Model </a:t>
            </a:r>
            <a:r>
              <a:rPr lang="en-GB" altLang="en-US" sz="1600" dirty="0">
                <a:solidFill>
                  <a:srgbClr val="0033CC"/>
                </a:solidFill>
              </a:rPr>
              <a:t>(CONT.)</a:t>
            </a:r>
            <a:endParaRPr lang="en-GB" altLang="en-US" sz="1600" dirty="0">
              <a:solidFill>
                <a:srgbClr val="0033CC"/>
              </a:solidFill>
            </a:endParaRPr>
          </a:p>
        </p:txBody>
      </p:sp>
      <p:sp>
        <p:nvSpPr>
          <p:cNvPr id="71684" name="Rectangle 2"/>
          <p:cNvSpPr>
            <a:spLocks noGrp="1"/>
          </p:cNvSpPr>
          <p:nvPr>
            <p:ph idx="1"/>
          </p:nvPr>
        </p:nvSpPr>
        <p:spPr>
          <a:xfrm>
            <a:off x="2209800" y="1447800"/>
            <a:ext cx="7770813" cy="4173538"/>
          </a:xfrm>
        </p:spPr>
        <p:txBody>
          <a:bodyPr vert="horz" wrap="square" lIns="18000" tIns="46800" rIns="18000" bIns="46800" anchor="t" anchorCtr="0"/>
          <a:p>
            <a:pPr>
              <a:lnSpc>
                <a:spcPct val="85000"/>
              </a:lnSpc>
              <a:spcBef>
                <a:spcPts val="250"/>
              </a:spcBef>
            </a:pPr>
            <a:r>
              <a:rPr lang="en-GB" altLang="en-US" sz="3600" b="1" dirty="0">
                <a:solidFill>
                  <a:srgbClr val="000099"/>
                </a:solidFill>
              </a:rPr>
              <a:t>Errors should be detected </a:t>
            </a:r>
            <a:endParaRPr lang="en-GB" altLang="en-US" sz="3600" b="1" dirty="0">
              <a:solidFill>
                <a:srgbClr val="000099"/>
              </a:solidFill>
            </a:endParaRPr>
          </a:p>
          <a:p>
            <a:pPr lvl="1">
              <a:lnSpc>
                <a:spcPct val="85000"/>
              </a:lnSpc>
              <a:spcBef>
                <a:spcPts val="175"/>
              </a:spcBef>
              <a:buFont typeface="Symbol" pitchFamily="18" charset="2"/>
              <a:buChar char="·"/>
            </a:pPr>
            <a:r>
              <a:rPr lang="en-GB" altLang="en-US" sz="3200" dirty="0">
                <a:solidFill>
                  <a:srgbClr val="000099"/>
                </a:solidFill>
              </a:rPr>
              <a:t>in the same phase in which they are introduced.</a:t>
            </a:r>
            <a:endParaRPr lang="en-GB" altLang="en-US" sz="3200" dirty="0">
              <a:solidFill>
                <a:srgbClr val="000099"/>
              </a:solidFill>
            </a:endParaRPr>
          </a:p>
          <a:p>
            <a:pPr>
              <a:lnSpc>
                <a:spcPct val="85000"/>
              </a:lnSpc>
              <a:spcBef>
                <a:spcPts val="250"/>
              </a:spcBef>
            </a:pPr>
            <a:r>
              <a:rPr lang="en-GB" altLang="en-US" sz="3600" b="1" u="sng" dirty="0"/>
              <a:t>For example:</a:t>
            </a:r>
            <a:r>
              <a:rPr lang="en-GB" altLang="en-US" sz="3600" b="1" dirty="0"/>
              <a:t> </a:t>
            </a:r>
            <a:endParaRPr lang="en-GB" altLang="en-US" sz="3600" b="1" dirty="0"/>
          </a:p>
          <a:p>
            <a:pPr lvl="1">
              <a:lnSpc>
                <a:spcPct val="85000"/>
              </a:lnSpc>
              <a:spcBef>
                <a:spcPts val="175"/>
              </a:spcBef>
              <a:buFont typeface="Symbol" pitchFamily="18" charset="2"/>
              <a:buChar char="·"/>
            </a:pPr>
            <a:r>
              <a:rPr lang="en-GB" altLang="en-US" sz="3200" b="1" dirty="0"/>
              <a:t>if a design problem is  detected in the design phase itself, </a:t>
            </a:r>
            <a:endParaRPr lang="en-GB" altLang="en-US" sz="3200" b="1" dirty="0"/>
          </a:p>
          <a:p>
            <a:pPr lvl="2">
              <a:lnSpc>
                <a:spcPct val="85000"/>
              </a:lnSpc>
              <a:spcBef>
                <a:spcPts val="150"/>
              </a:spcBef>
              <a:buFont typeface="Symbol" pitchFamily="18" charset="2"/>
              <a:buChar char="·"/>
            </a:pPr>
            <a:r>
              <a:rPr lang="en-GB" altLang="en-US" sz="2800" dirty="0"/>
              <a:t>the problem can be taken care of much more easily than, if it is identified at the end of the integration and system testing phase.</a:t>
            </a:r>
            <a:endParaRPr lang="en-GB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p>
            <a:pPr marL="0" indent="0" algn="r">
              <a:spcBef>
                <a:spcPct val="50000"/>
              </a:spcBef>
              <a:buClrTx/>
              <a:buFontTx/>
              <a:buNone/>
            </a:pPr>
            <a:fld id="{9A0DB2DC-4C9A-4742-B13C-FB6460FD3503}" type="slidenum">
              <a:rPr lang="en-US" altLang="en-US" sz="1400" dirty="0">
                <a:solidFill>
                  <a:schemeClr val="bg2"/>
                </a:solidFill>
                <a:latin typeface="Arial" panose="020B0604020202020204" pitchFamily="34" charset="0"/>
              </a:rPr>
            </a:fld>
            <a:endParaRPr lang="en-US" altLang="en-US" sz="1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1"/>
          <p:cNvSpPr>
            <a:spLocks noGrp="1"/>
          </p:cNvSpPr>
          <p:nvPr>
            <p:ph type="title"/>
          </p:nvPr>
        </p:nvSpPr>
        <p:spPr>
          <a:xfrm>
            <a:off x="1930400" y="228600"/>
            <a:ext cx="7770813" cy="1141413"/>
          </a:xfrm>
        </p:spPr>
        <p:txBody>
          <a:bodyPr vert="horz" wrap="square" lIns="18000" tIns="46800" rIns="18000" bIns="46800" anchor="ctr" anchorCtr="0"/>
          <a:p>
            <a:pPr>
              <a:spcBef>
                <a:spcPts val="1000"/>
              </a:spcBef>
            </a:pPr>
            <a:r>
              <a:rPr lang="en-GB" altLang="en-US" dirty="0">
                <a:solidFill>
                  <a:srgbClr val="0033CC"/>
                </a:solidFill>
              </a:rPr>
              <a:t>Phase containment of errors</a:t>
            </a:r>
            <a:endParaRPr lang="en-GB" altLang="en-US" dirty="0">
              <a:solidFill>
                <a:srgbClr val="0033CC"/>
              </a:solidFill>
            </a:endParaRPr>
          </a:p>
        </p:txBody>
      </p:sp>
      <p:sp>
        <p:nvSpPr>
          <p:cNvPr id="7373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18000" tIns="46800" rIns="18000" bIns="46800" anchor="t" anchorCtr="0"/>
          <a:p>
            <a:pPr>
              <a:spcBef>
                <a:spcPts val="550"/>
              </a:spcBef>
              <a:buNone/>
            </a:pPr>
            <a:endParaRPr lang="en-GB" altLang="en-US" sz="2800" b="1" dirty="0"/>
          </a:p>
          <a:p>
            <a:pPr>
              <a:spcBef>
                <a:spcPts val="550"/>
              </a:spcBef>
            </a:pPr>
            <a:r>
              <a:rPr lang="en-GB" altLang="en-US" sz="2800" b="1" dirty="0">
                <a:solidFill>
                  <a:srgbClr val="000099"/>
                </a:solidFill>
              </a:rPr>
              <a:t>The principle of detecting errors as close to its point of introduction as possible: </a:t>
            </a:r>
            <a:endParaRPr lang="en-GB" altLang="en-US" sz="2800" b="1" dirty="0">
              <a:solidFill>
                <a:srgbClr val="000099"/>
              </a:solidFill>
            </a:endParaRPr>
          </a:p>
          <a:p>
            <a:pPr lvl="1">
              <a:spcBef>
                <a:spcPts val="490"/>
              </a:spcBef>
            </a:pPr>
            <a:r>
              <a:rPr lang="en-GB" altLang="en-US" sz="2400" b="1" dirty="0">
                <a:solidFill>
                  <a:srgbClr val="000099"/>
                </a:solidFill>
              </a:rPr>
              <a:t>is known as</a:t>
            </a:r>
            <a:r>
              <a:rPr lang="en-GB" altLang="en-US" sz="2400" b="1" dirty="0"/>
              <a:t> </a:t>
            </a:r>
            <a:r>
              <a:rPr lang="en-GB" altLang="en-US" sz="2000" b="1" dirty="0">
                <a:solidFill>
                  <a:srgbClr val="CC3300"/>
                </a:solidFill>
                <a:latin typeface="Arial Black" panose="020B0A04020102020204" pitchFamily="34" charset="0"/>
              </a:rPr>
              <a:t>phase containment of errors</a:t>
            </a:r>
            <a:r>
              <a:rPr lang="en-GB" altLang="en-US" sz="2400" b="1" dirty="0">
                <a:solidFill>
                  <a:srgbClr val="CC3300"/>
                </a:solidFill>
                <a:latin typeface="Arial Black" panose="020B0A04020102020204" pitchFamily="34" charset="0"/>
              </a:rPr>
              <a:t>.</a:t>
            </a:r>
            <a:endParaRPr lang="en-GB" altLang="en-US" sz="2400" b="1" dirty="0">
              <a:solidFill>
                <a:srgbClr val="CC3300"/>
              </a:solidFill>
              <a:latin typeface="Arial Black" panose="020B0A04020102020204" pitchFamily="34" charset="0"/>
            </a:endParaRPr>
          </a:p>
          <a:p>
            <a:pPr>
              <a:spcBef>
                <a:spcPts val="550"/>
              </a:spcBef>
            </a:pPr>
            <a:r>
              <a:rPr lang="en-GB" altLang="en-US" sz="2800" b="1" dirty="0"/>
              <a:t>Iterative waterfall model is most widely used model.</a:t>
            </a:r>
            <a:endParaRPr lang="en-GB" altLang="en-US" sz="2800" b="1" dirty="0"/>
          </a:p>
          <a:p>
            <a:pPr lvl="1">
              <a:spcBef>
                <a:spcPts val="465"/>
              </a:spcBef>
            </a:pPr>
            <a:r>
              <a:rPr lang="en-GB" altLang="en-US" sz="2400" b="1" dirty="0"/>
              <a:t>Almost every other model is derived from the waterfall model.</a:t>
            </a:r>
            <a:endParaRPr lang="en-GB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anose="020B0A04020102020204" pitchFamily="34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Presentation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Symbol</vt:lpstr>
      <vt:lpstr>Kingsoft Sign</vt:lpstr>
      <vt:lpstr>times</vt:lpstr>
      <vt:lpstr>苹方-简</vt:lpstr>
      <vt:lpstr>Tahoma</vt:lpstr>
      <vt:lpstr>Arial Unicode MS</vt:lpstr>
      <vt:lpstr>Calibri</vt:lpstr>
      <vt:lpstr>Helvetica Neue</vt:lpstr>
      <vt:lpstr>宋体-简</vt:lpstr>
      <vt:lpstr>Contemporary Portrait</vt:lpstr>
      <vt:lpstr>Iterative Waterfall Model</vt:lpstr>
      <vt:lpstr>Iterative Waterfall Model (CONT.)</vt:lpstr>
      <vt:lpstr>Iterative Waterfall Model (CONT.)</vt:lpstr>
      <vt:lpstr>Iterative Waterfall Model (CONT.)</vt:lpstr>
      <vt:lpstr>Iterative Waterfall Model (CONT.)</vt:lpstr>
      <vt:lpstr>Phase containment of errors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Waterfall Model</dc:title>
  <dc:creator>ranvirsingh</dc:creator>
  <cp:lastModifiedBy>ranvirsingh</cp:lastModifiedBy>
  <cp:revision>2</cp:revision>
  <dcterms:created xsi:type="dcterms:W3CDTF">2023-02-05T14:29:12Z</dcterms:created>
  <dcterms:modified xsi:type="dcterms:W3CDTF">2023-02-05T14:29:12Z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