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2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87043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89091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91139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91139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93187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95235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282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97283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9330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99331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:\paint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1828800"/>
            <a:ext cx="10972800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858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3886200"/>
            <a:ext cx="85344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9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8267" y="6229350"/>
            <a:ext cx="2573867" cy="5143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9467" y="6229350"/>
            <a:ext cx="3793067" cy="5143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05333" y="6229350"/>
            <a:ext cx="2438400" cy="5143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800B86-9DFE-4E8E-A34D-06529D2F70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67" y="228600"/>
            <a:ext cx="27432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867" y="228600"/>
            <a:ext cx="8026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63733" y="1885950"/>
            <a:ext cx="5350933" cy="4171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3" y="1885950"/>
            <a:ext cx="5350933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885950"/>
            <a:ext cx="10905067" cy="41719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5733" y="622935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2935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74667" y="622935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31" name="Picture 7" descr="A:\paint.GIF"/>
          <p:cNvPicPr>
            <a:picLocks noChangeAspect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1314450"/>
            <a:ext cx="10972800" cy="3841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·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-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*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86020" name="Rectangle 2"/>
          <p:cNvSpPr>
            <a:spLocks noGrp="1"/>
          </p:cNvSpPr>
          <p:nvPr>
            <p:ph idx="1"/>
          </p:nvPr>
        </p:nvSpPr>
        <p:spPr>
          <a:xfrm>
            <a:off x="2209800" y="1447800"/>
            <a:ext cx="7770813" cy="4935538"/>
          </a:xfrm>
        </p:spPr>
        <p:txBody>
          <a:bodyPr vert="horz" wrap="square" lIns="18000" tIns="46800" rIns="18000" bIns="46800" anchor="t" anchorCtr="0"/>
          <a:p>
            <a:pPr>
              <a:spcBef>
                <a:spcPts val="640"/>
              </a:spcBef>
            </a:pPr>
            <a:r>
              <a:rPr lang="en-GB" altLang="en-US" sz="2800" b="1" dirty="0"/>
              <a:t>Evolutionary model:</a:t>
            </a:r>
            <a:endParaRPr lang="en-GB" altLang="en-US" sz="2800" b="1" dirty="0"/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system is broken down into several modules which can be incrementally implemented and delivered.</a:t>
            </a:r>
            <a:endParaRPr lang="en-GB" altLang="en-US" sz="2400" b="1" dirty="0"/>
          </a:p>
          <a:p>
            <a:pPr>
              <a:spcBef>
                <a:spcPts val="640"/>
              </a:spcBef>
            </a:pPr>
            <a:r>
              <a:rPr lang="en-GB" altLang="en-US" sz="2800" b="1" dirty="0"/>
              <a:t>First develop the core modules of the system. </a:t>
            </a:r>
            <a:endParaRPr lang="en-GB" altLang="en-US" sz="2800" b="1" dirty="0"/>
          </a:p>
          <a:p>
            <a:pPr>
              <a:spcBef>
                <a:spcPts val="640"/>
              </a:spcBef>
            </a:pPr>
            <a:r>
              <a:rPr lang="en-GB" altLang="en-US" sz="2800" b="1" dirty="0"/>
              <a:t>The initial product skeleton is refined into increasing levels of capability:</a:t>
            </a:r>
            <a:endParaRPr lang="en-GB" altLang="en-US" sz="2800" b="1" dirty="0"/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by adding new functionalities in successive versions.</a:t>
            </a:r>
            <a:endParaRPr lang="en-GB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88068" name="Rectangle 2"/>
          <p:cNvSpPr>
            <a:spLocks noGrp="1"/>
          </p:cNvSpPr>
          <p:nvPr>
            <p:ph idx="1"/>
          </p:nvPr>
        </p:nvSpPr>
        <p:spPr>
          <a:xfrm>
            <a:off x="2209800" y="1447800"/>
            <a:ext cx="7770813" cy="4668838"/>
          </a:xfrm>
        </p:spPr>
        <p:txBody>
          <a:bodyPr vert="horz" wrap="square" lIns="18000" tIns="46800" rIns="18000" bIns="46800" anchor="t" anchorCtr="0"/>
          <a:p>
            <a:pPr>
              <a:spcBef>
                <a:spcPts val="825"/>
              </a:spcBef>
            </a:pPr>
            <a:r>
              <a:rPr lang="en-GB" altLang="en-US" sz="3600" b="1" dirty="0">
                <a:solidFill>
                  <a:srgbClr val="000099"/>
                </a:solidFill>
              </a:rPr>
              <a:t>Successive version of the product:</a:t>
            </a:r>
            <a:endParaRPr lang="en-GB" altLang="en-US" sz="3600" b="1" dirty="0">
              <a:solidFill>
                <a:srgbClr val="000099"/>
              </a:solidFill>
            </a:endParaRPr>
          </a:p>
          <a:p>
            <a:pPr lvl="1">
              <a:spcBef>
                <a:spcPts val="725"/>
              </a:spcBef>
            </a:pPr>
            <a:r>
              <a:rPr lang="en-GB" altLang="en-US" sz="3200" b="1" dirty="0">
                <a:solidFill>
                  <a:srgbClr val="000099"/>
                </a:solidFill>
              </a:rPr>
              <a:t>functioning systems capable of performing some useful work. </a:t>
            </a:r>
            <a:endParaRPr lang="en-GB" altLang="en-US" sz="3200" b="1" dirty="0">
              <a:solidFill>
                <a:srgbClr val="000099"/>
              </a:solidFill>
            </a:endParaRPr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A new release may include new functionality:</a:t>
            </a:r>
            <a:endParaRPr lang="en-GB" altLang="en-US" sz="3200" b="1" dirty="0"/>
          </a:p>
          <a:p>
            <a:pPr lvl="2">
              <a:spcBef>
                <a:spcPts val="640"/>
              </a:spcBef>
            </a:pPr>
            <a:r>
              <a:rPr lang="en-GB" altLang="en-US" sz="2800" b="1" dirty="0"/>
              <a:t>also existing functionality in the current release might have been enhanced.</a:t>
            </a:r>
            <a:endParaRPr lang="en-GB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Oval 1"/>
          <p:cNvSpPr/>
          <p:nvPr/>
        </p:nvSpPr>
        <p:spPr>
          <a:xfrm>
            <a:off x="7010400" y="1828800"/>
            <a:ext cx="1598613" cy="1598613"/>
          </a:xfrm>
          <a:prstGeom prst="ellipse">
            <a:avLst/>
          </a:prstGeom>
          <a:solidFill>
            <a:srgbClr val="FF66FF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0116" name="Oval 2"/>
          <p:cNvSpPr/>
          <p:nvPr/>
        </p:nvSpPr>
        <p:spPr>
          <a:xfrm>
            <a:off x="7239000" y="2133600"/>
            <a:ext cx="1141413" cy="1065213"/>
          </a:xfrm>
          <a:prstGeom prst="ellipse">
            <a:avLst/>
          </a:prstGeom>
          <a:solidFill>
            <a:srgbClr val="F1F7E9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0117" name="Rectangle 3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90118" name="Oval 4"/>
          <p:cNvSpPr/>
          <p:nvPr/>
        </p:nvSpPr>
        <p:spPr>
          <a:xfrm>
            <a:off x="3200400" y="2362200"/>
            <a:ext cx="531813" cy="455613"/>
          </a:xfrm>
          <a:prstGeom prst="ellipse">
            <a:avLst/>
          </a:prstGeom>
          <a:solidFill>
            <a:srgbClr val="000099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85000"/>
              </a:lnSpc>
              <a:spcBef>
                <a:spcPts val="725"/>
              </a:spcBef>
              <a:buClrTx/>
              <a:buFontTx/>
              <a:buNone/>
            </a:pPr>
            <a:r>
              <a:rPr lang="en-GB" altLang="en-US" b="1" dirty="0">
                <a:solidFill>
                  <a:srgbClr val="FFFFFF"/>
                </a:solidFill>
                <a:latin typeface="times" charset="0"/>
              </a:rPr>
              <a:t>A</a:t>
            </a:r>
            <a:endParaRPr lang="en-GB" altLang="en-US" b="1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90119" name="Oval 5"/>
          <p:cNvSpPr/>
          <p:nvPr/>
        </p:nvSpPr>
        <p:spPr>
          <a:xfrm>
            <a:off x="7543800" y="2438400"/>
            <a:ext cx="531813" cy="455613"/>
          </a:xfrm>
          <a:prstGeom prst="ellipse">
            <a:avLst/>
          </a:prstGeom>
          <a:noFill/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0120" name="Oval 6"/>
          <p:cNvSpPr/>
          <p:nvPr/>
        </p:nvSpPr>
        <p:spPr>
          <a:xfrm>
            <a:off x="4876800" y="2133600"/>
            <a:ext cx="1141413" cy="1065213"/>
          </a:xfrm>
          <a:prstGeom prst="ellipse">
            <a:avLst/>
          </a:prstGeom>
          <a:noFill/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0121" name="Line 7"/>
          <p:cNvSpPr/>
          <p:nvPr/>
        </p:nvSpPr>
        <p:spPr>
          <a:xfrm>
            <a:off x="3810000" y="2590800"/>
            <a:ext cx="990600" cy="0"/>
          </a:xfrm>
          <a:prstGeom prst="line">
            <a:avLst/>
          </a:prstGeom>
          <a:ln w="38160" cap="flat" cmpd="sng">
            <a:solidFill>
              <a:srgbClr val="003300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90122" name="Line 8"/>
          <p:cNvSpPr/>
          <p:nvPr/>
        </p:nvSpPr>
        <p:spPr>
          <a:xfrm>
            <a:off x="6019800" y="2667000"/>
            <a:ext cx="990600" cy="0"/>
          </a:xfrm>
          <a:prstGeom prst="line">
            <a:avLst/>
          </a:prstGeom>
          <a:ln w="38160" cap="flat" cmpd="sng">
            <a:solidFill>
              <a:srgbClr val="003300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90123" name="Text Box 9"/>
          <p:cNvSpPr txBox="1"/>
          <p:nvPr/>
        </p:nvSpPr>
        <p:spPr>
          <a:xfrm>
            <a:off x="5562600" y="2667000"/>
            <a:ext cx="379413" cy="455613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ts val="1375"/>
              </a:spcBef>
              <a:buClrTx/>
              <a:buFontTx/>
              <a:buNone/>
            </a:pPr>
            <a:r>
              <a:rPr lang="en-GB" altLang="en-US" sz="2400" b="1" dirty="0">
                <a:solidFill>
                  <a:srgbClr val="800000"/>
                </a:solidFill>
                <a:latin typeface="times" charset="0"/>
              </a:rPr>
              <a:t>B</a:t>
            </a:r>
            <a:endParaRPr lang="en-GB" altLang="en-US" sz="2400" b="1" dirty="0">
              <a:solidFill>
                <a:srgbClr val="800000"/>
              </a:solidFill>
              <a:latin typeface="times" charset="0"/>
            </a:endParaRPr>
          </a:p>
        </p:txBody>
      </p:sp>
      <p:sp>
        <p:nvSpPr>
          <p:cNvPr id="90124" name="Text Box 10"/>
          <p:cNvSpPr txBox="1"/>
          <p:nvPr/>
        </p:nvSpPr>
        <p:spPr>
          <a:xfrm>
            <a:off x="7772400" y="1752600"/>
            <a:ext cx="379413" cy="5175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ts val="1600"/>
              </a:spcBef>
              <a:buClrTx/>
              <a:buFontTx/>
              <a:buNone/>
            </a:pPr>
            <a:r>
              <a:rPr lang="en-GB" altLang="en-US" sz="2800" b="1" dirty="0">
                <a:latin typeface="times" charset="0"/>
              </a:rPr>
              <a:t>C</a:t>
            </a:r>
            <a:endParaRPr lang="en-GB" altLang="en-US" sz="2800" b="1" dirty="0">
              <a:latin typeface="times" charset="0"/>
            </a:endParaRPr>
          </a:p>
        </p:txBody>
      </p:sp>
      <p:sp>
        <p:nvSpPr>
          <p:cNvPr id="90125" name="Oval 11"/>
          <p:cNvSpPr/>
          <p:nvPr/>
        </p:nvSpPr>
        <p:spPr>
          <a:xfrm>
            <a:off x="5181600" y="2438400"/>
            <a:ext cx="531813" cy="455613"/>
          </a:xfrm>
          <a:prstGeom prst="ellipse">
            <a:avLst/>
          </a:prstGeom>
          <a:solidFill>
            <a:srgbClr val="000099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85000"/>
              </a:lnSpc>
              <a:spcBef>
                <a:spcPts val="725"/>
              </a:spcBef>
              <a:buClrTx/>
              <a:buFontTx/>
              <a:buNone/>
            </a:pPr>
            <a:r>
              <a:rPr lang="en-GB" altLang="en-US" b="1" dirty="0">
                <a:solidFill>
                  <a:srgbClr val="FFFFFF"/>
                </a:solidFill>
                <a:latin typeface="times" charset="0"/>
              </a:rPr>
              <a:t>A</a:t>
            </a:r>
            <a:endParaRPr lang="en-GB" altLang="en-US" b="1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90126" name="Oval 12"/>
          <p:cNvSpPr/>
          <p:nvPr/>
        </p:nvSpPr>
        <p:spPr>
          <a:xfrm>
            <a:off x="7543800" y="2438400"/>
            <a:ext cx="531813" cy="455613"/>
          </a:xfrm>
          <a:prstGeom prst="ellipse">
            <a:avLst/>
          </a:prstGeom>
          <a:solidFill>
            <a:srgbClr val="000099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85000"/>
              </a:lnSpc>
              <a:spcBef>
                <a:spcPts val="725"/>
              </a:spcBef>
              <a:buClrTx/>
              <a:buFontTx/>
              <a:buNone/>
            </a:pPr>
            <a:r>
              <a:rPr lang="en-GB" altLang="en-US" b="1" dirty="0">
                <a:solidFill>
                  <a:srgbClr val="FFFFFF"/>
                </a:solidFill>
                <a:latin typeface="times" charset="0"/>
              </a:rPr>
              <a:t>A</a:t>
            </a:r>
            <a:endParaRPr lang="en-GB" altLang="en-US" b="1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90127" name="Text Box 13"/>
          <p:cNvSpPr txBox="1"/>
          <p:nvPr/>
        </p:nvSpPr>
        <p:spPr>
          <a:xfrm>
            <a:off x="7848600" y="2743200"/>
            <a:ext cx="379413" cy="455613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ts val="1375"/>
              </a:spcBef>
              <a:buClrTx/>
              <a:buFontTx/>
              <a:buNone/>
            </a:pPr>
            <a:r>
              <a:rPr lang="en-GB" altLang="en-US" sz="2400" b="1" dirty="0">
                <a:solidFill>
                  <a:srgbClr val="800000"/>
                </a:solidFill>
                <a:latin typeface="times" charset="0"/>
              </a:rPr>
              <a:t>B</a:t>
            </a:r>
            <a:endParaRPr lang="en-GB" altLang="en-US" sz="2400" b="1" dirty="0">
              <a:solidFill>
                <a:srgbClr val="800000"/>
              </a:solidFill>
              <a:latin typeface="time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7410" y="635"/>
            <a:ext cx="49028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1"/>
          <p:cNvSpPr>
            <a:spLocks noGrp="1"/>
          </p:cNvSpPr>
          <p:nvPr>
            <p:ph type="title"/>
          </p:nvPr>
        </p:nvSpPr>
        <p:spPr>
          <a:xfrm>
            <a:off x="1930400" y="276225"/>
            <a:ext cx="7770813" cy="127317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Advantages of Evolutionary Model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92164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8000" tIns="46800" rIns="18000" bIns="46800" anchor="t" anchorCtr="0"/>
          <a:p>
            <a:pPr>
              <a:spcBef>
                <a:spcPct val="0"/>
              </a:spcBef>
            </a:pPr>
            <a:r>
              <a:rPr lang="en-GB" altLang="en-US" sz="2800" b="1" dirty="0"/>
              <a:t>Users get a chance to experiment with a partially developed s</a:t>
            </a:r>
            <a:r>
              <a:rPr lang="en-US" altLang="en-GB" sz="2800" b="1" dirty="0"/>
              <a:t>oftware</a:t>
            </a:r>
            <a:endParaRPr lang="en-GB" altLang="en-US" sz="2800" b="1" dirty="0"/>
          </a:p>
          <a:p>
            <a:pPr lvl="1">
              <a:spcBef>
                <a:spcPct val="0"/>
              </a:spcBef>
            </a:pPr>
            <a:r>
              <a:rPr lang="en-GB" altLang="en-US" sz="2400" b="1" dirty="0"/>
              <a:t>much before the full working version is released</a:t>
            </a:r>
            <a:endParaRPr lang="en-GB" altLang="en-US" sz="2400" b="1" dirty="0"/>
          </a:p>
          <a:p>
            <a:pPr>
              <a:spcBef>
                <a:spcPct val="0"/>
              </a:spcBef>
            </a:pPr>
            <a:r>
              <a:rPr lang="en-GB" altLang="en-US" sz="2800" b="1" dirty="0"/>
              <a:t>Helps finding  exact user requirements:</a:t>
            </a:r>
            <a:endParaRPr lang="en-GB" altLang="en-US" sz="2800" b="1" dirty="0"/>
          </a:p>
          <a:p>
            <a:pPr lvl="1">
              <a:spcBef>
                <a:spcPct val="0"/>
              </a:spcBef>
            </a:pPr>
            <a:r>
              <a:rPr lang="en-GB" altLang="en-US" sz="2400" b="1" dirty="0"/>
              <a:t>much before  fully working system is developed.</a:t>
            </a:r>
            <a:endParaRPr lang="en-GB" altLang="en-US" sz="2400" b="1" dirty="0"/>
          </a:p>
          <a:p>
            <a:pPr>
              <a:spcBef>
                <a:spcPct val="0"/>
              </a:spcBef>
            </a:pPr>
            <a:r>
              <a:rPr lang="en-US" altLang="en-GB" sz="2400" b="1" dirty="0"/>
              <a:t>Accurately elicit user requirements with help of feedback obtained on delivery of different versions of software</a:t>
            </a:r>
            <a:endParaRPr lang="en-GB" altLang="en-US" sz="2400" b="1" dirty="0"/>
          </a:p>
          <a:p>
            <a:pPr lvl="1">
              <a:spcBef>
                <a:spcPct val="0"/>
              </a:spcBef>
            </a:pPr>
            <a:r>
              <a:rPr lang="en-US" altLang="en-GB" sz="2400" b="1" dirty="0"/>
              <a:t>Change requests after delivery of complete software substancially reduced</a:t>
            </a:r>
            <a:endParaRPr lang="en-GB" altLang="en-US" sz="2400" b="1" dirty="0"/>
          </a:p>
          <a:p>
            <a:pPr>
              <a:spcBef>
                <a:spcPct val="0"/>
              </a:spcBef>
            </a:pPr>
            <a:r>
              <a:rPr lang="en-US" altLang="en-GB" sz="2800" b="1" dirty="0"/>
              <a:t>(</a:t>
            </a:r>
            <a:r>
              <a:rPr lang="en-GB" altLang="en-US" sz="2800" b="1" dirty="0"/>
              <a:t>Core modules get tested thoroughly:</a:t>
            </a:r>
            <a:endParaRPr lang="en-GB" altLang="en-US" sz="2800" b="1" dirty="0"/>
          </a:p>
          <a:p>
            <a:pPr lvl="1">
              <a:spcBef>
                <a:spcPct val="0"/>
              </a:spcBef>
            </a:pPr>
            <a:r>
              <a:rPr lang="en-GB" altLang="en-US" sz="2400" b="1" dirty="0"/>
              <a:t>reduces chances of  errors in final product</a:t>
            </a:r>
            <a:r>
              <a:rPr lang="en-US" altLang="en-GB" sz="2400" b="1" dirty="0"/>
              <a:t>)</a:t>
            </a:r>
            <a:endParaRPr lang="en-US" altLang="en-GB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Rectangle 1"/>
          <p:cNvSpPr>
            <a:spLocks noGrp="1"/>
          </p:cNvSpPr>
          <p:nvPr>
            <p:ph type="title"/>
          </p:nvPr>
        </p:nvSpPr>
        <p:spPr>
          <a:xfrm>
            <a:off x="1930400" y="276225"/>
            <a:ext cx="7771130" cy="1103630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Disadvantages 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94212" name="Rectangle 2"/>
          <p:cNvSpPr>
            <a:spLocks noGrp="1"/>
          </p:cNvSpPr>
          <p:nvPr>
            <p:ph idx="1"/>
          </p:nvPr>
        </p:nvSpPr>
        <p:spPr>
          <a:xfrm>
            <a:off x="532130" y="1466850"/>
            <a:ext cx="10883265" cy="4476750"/>
          </a:xfrm>
        </p:spPr>
        <p:txBody>
          <a:bodyPr vert="horz" wrap="square" lIns="18000" tIns="46800" rIns="18000" bIns="46800" anchor="t" anchorCtr="0"/>
          <a:p>
            <a:pPr>
              <a:spcBef>
                <a:spcPts val="200"/>
              </a:spcBef>
            </a:pPr>
            <a:r>
              <a:rPr lang="en-US" altLang="en-GB" sz="3600" b="1" dirty="0"/>
              <a:t>Feature Division into incremental parts</a:t>
            </a:r>
            <a:r>
              <a:rPr lang="en-GB" altLang="en-US" sz="3600" b="1" dirty="0"/>
              <a:t> </a:t>
            </a:r>
            <a:endParaRPr lang="en-GB" altLang="en-US" sz="3600" b="1" dirty="0"/>
          </a:p>
          <a:p>
            <a:pPr lvl="1">
              <a:spcBef>
                <a:spcPts val="175"/>
              </a:spcBef>
            </a:pPr>
            <a:r>
              <a:rPr lang="en-US" altLang="en-GB" sz="3200" b="1" dirty="0"/>
              <a:t>Small-sized Projects: Difficult to divide required features into several parts that can be incrementally implemented and delivered.</a:t>
            </a:r>
            <a:endParaRPr lang="en-US" altLang="en-GB" sz="3200" b="1" dirty="0"/>
          </a:p>
          <a:p>
            <a:pPr lvl="1">
              <a:spcBef>
                <a:spcPts val="175"/>
              </a:spcBef>
            </a:pPr>
            <a:r>
              <a:rPr lang="en-US" altLang="en-GB" sz="3200" b="1" dirty="0"/>
              <a:t>Larger sized Projects: Expert would need considerable effort to plan incremental activities</a:t>
            </a:r>
            <a:r>
              <a:rPr lang="en-GB" altLang="en-US" sz="3200" b="1" dirty="0"/>
              <a:t> </a:t>
            </a:r>
            <a:endParaRPr lang="en-GB" altLang="en-US" sz="3200" b="1" dirty="0"/>
          </a:p>
          <a:p>
            <a:pPr lvl="1">
              <a:spcBef>
                <a:spcPts val="175"/>
              </a:spcBef>
            </a:pPr>
            <a:r>
              <a:rPr lang="en-GB" altLang="en-US" sz="3200" b="1" dirty="0">
                <a:solidFill>
                  <a:srgbClr val="0033CC"/>
                </a:solidFill>
              </a:rPr>
              <a:t>evolutionary model is useful  for </a:t>
            </a:r>
            <a:r>
              <a:rPr lang="en-US" altLang="en-GB" sz="3200" b="1" dirty="0">
                <a:solidFill>
                  <a:srgbClr val="0033CC"/>
                </a:solidFill>
              </a:rPr>
              <a:t>moderate sized</a:t>
            </a:r>
            <a:r>
              <a:rPr lang="en-GB" altLang="en-US" sz="3200" b="1" dirty="0">
                <a:solidFill>
                  <a:srgbClr val="0033CC"/>
                </a:solidFill>
              </a:rPr>
              <a:t> problems</a:t>
            </a:r>
            <a:r>
              <a:rPr lang="en-GB" altLang="en-US" sz="2800" b="1" dirty="0"/>
              <a:t> </a:t>
            </a:r>
            <a:endParaRPr lang="en-GB" altLang="en-US" sz="2800" b="1" dirty="0"/>
          </a:p>
          <a:p>
            <a:pPr>
              <a:spcBef>
                <a:spcPts val="200"/>
              </a:spcBef>
            </a:pPr>
            <a:r>
              <a:rPr lang="en-US" altLang="en-GB" sz="2800" b="1" dirty="0"/>
              <a:t>Ad Hoc Design: At design time, only current increment is done.</a:t>
            </a:r>
            <a:endParaRPr lang="en-US" altLang="en-GB" sz="2800" b="1" dirty="0"/>
          </a:p>
          <a:p>
            <a:pPr lvl="1">
              <a:spcBef>
                <a:spcPts val="175"/>
              </a:spcBef>
            </a:pPr>
            <a:endParaRPr lang="en-GB" altLang="en-US" sz="2800" b="1" dirty="0"/>
          </a:p>
          <a:p>
            <a:pPr marL="0" indent="0">
              <a:spcBef>
                <a:spcPts val="200"/>
              </a:spcBef>
              <a:buNone/>
            </a:pPr>
            <a:endParaRPr lang="en-GB" altLang="en-US" sz="2800" b="1" dirty="0"/>
          </a:p>
          <a:p>
            <a:pPr lvl="2">
              <a:spcBef>
                <a:spcPts val="150"/>
              </a:spcBef>
            </a:pPr>
            <a:endParaRPr lang="en-GB" altLang="en-US" sz="2800" b="1" dirty="0"/>
          </a:p>
          <a:p>
            <a:pPr lvl="2">
              <a:spcBef>
                <a:spcPts val="150"/>
              </a:spcBef>
            </a:pPr>
            <a:endParaRPr lang="en-GB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Rectangle 1"/>
          <p:cNvSpPr>
            <a:spLocks noGrp="1"/>
          </p:cNvSpPr>
          <p:nvPr>
            <p:ph type="title"/>
          </p:nvPr>
        </p:nvSpPr>
        <p:spPr>
          <a:xfrm>
            <a:off x="2211388" y="228600"/>
            <a:ext cx="7770812" cy="1149350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6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</a:t>
            </a:r>
            <a:r>
              <a:rPr lang="en-GB" altLang="en-US" sz="7100" dirty="0">
                <a:solidFill>
                  <a:srgbClr val="0033CC"/>
                </a:solidFill>
              </a:rPr>
              <a:t> </a:t>
            </a:r>
            <a:r>
              <a:rPr lang="en-GB" altLang="en-US" dirty="0">
                <a:solidFill>
                  <a:srgbClr val="0033CC"/>
                </a:solidFill>
              </a:rPr>
              <a:t>with Iteration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96260" name="Rectangle 2"/>
          <p:cNvSpPr>
            <a:spLocks noGrp="1"/>
          </p:cNvSpPr>
          <p:nvPr>
            <p:ph idx="1"/>
          </p:nvPr>
        </p:nvSpPr>
        <p:spPr>
          <a:xfrm>
            <a:off x="2209800" y="1679575"/>
            <a:ext cx="7770813" cy="4340225"/>
          </a:xfrm>
        </p:spPr>
        <p:txBody>
          <a:bodyPr vert="horz" wrap="square" lIns="18000" tIns="46800" rIns="18000" bIns="46800" anchor="t" anchorCtr="0"/>
          <a:p>
            <a:pPr>
              <a:spcBef>
                <a:spcPts val="825"/>
              </a:spcBef>
            </a:pPr>
            <a:r>
              <a:rPr lang="en-GB" altLang="en-US" sz="3600" b="1" dirty="0"/>
              <a:t>Many organizations use a combination of  iterative and incremental development:</a:t>
            </a:r>
            <a:endParaRPr lang="en-GB" altLang="en-US" sz="3600" b="1" dirty="0"/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a new release may include new functionality</a:t>
            </a:r>
            <a:endParaRPr lang="en-GB" altLang="en-US" sz="3200" b="1" dirty="0"/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existing functionality from the current release may also have been modified.</a:t>
            </a:r>
            <a:endParaRPr lang="en-GB" altLang="en-US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Rectangle 1"/>
          <p:cNvSpPr>
            <a:spLocks noGrp="1"/>
          </p:cNvSpPr>
          <p:nvPr>
            <p:ph type="title"/>
          </p:nvPr>
        </p:nvSpPr>
        <p:spPr>
          <a:xfrm>
            <a:off x="1930400" y="3429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 with iteration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98308" name="Rectangle 2"/>
          <p:cNvSpPr>
            <a:spLocks noGrp="1"/>
          </p:cNvSpPr>
          <p:nvPr>
            <p:ph idx="1"/>
          </p:nvPr>
        </p:nvSpPr>
        <p:spPr>
          <a:xfrm>
            <a:off x="2209800" y="1525588"/>
            <a:ext cx="7770813" cy="4113212"/>
          </a:xfrm>
        </p:spPr>
        <p:txBody>
          <a:bodyPr vert="horz" wrap="square" lIns="18000" tIns="46800" rIns="18000" bIns="46800" anchor="t" anchorCtr="0"/>
          <a:p>
            <a:pPr>
              <a:spcBef>
                <a:spcPts val="1000"/>
              </a:spcBef>
            </a:pPr>
            <a:r>
              <a:rPr lang="en-GB" altLang="en-US" b="1" dirty="0"/>
              <a:t>Several advantages:</a:t>
            </a:r>
            <a:endParaRPr lang="en-GB" altLang="en-US" b="1" dirty="0"/>
          </a:p>
          <a:p>
            <a:pPr lvl="1">
              <a:spcBef>
                <a:spcPts val="725"/>
              </a:spcBef>
            </a:pPr>
            <a:r>
              <a:rPr lang="en-GB" altLang="en-US" b="1" dirty="0"/>
              <a:t>Training can start on an earlier release</a:t>
            </a:r>
            <a:endParaRPr lang="en-GB" altLang="en-US" b="1" dirty="0"/>
          </a:p>
          <a:p>
            <a:pPr lvl="2">
              <a:spcBef>
                <a:spcPts val="640"/>
              </a:spcBef>
            </a:pPr>
            <a:r>
              <a:rPr lang="en-GB" altLang="en-US" b="1" dirty="0"/>
              <a:t>customer feedback taken into account</a:t>
            </a:r>
            <a:endParaRPr lang="en-GB" altLang="en-US" b="1" dirty="0"/>
          </a:p>
          <a:p>
            <a:pPr lvl="1">
              <a:spcBef>
                <a:spcPts val="725"/>
              </a:spcBef>
            </a:pPr>
            <a:r>
              <a:rPr lang="en-GB" altLang="en-US" b="1" dirty="0"/>
              <a:t>Markets can be created:</a:t>
            </a:r>
            <a:endParaRPr lang="en-GB" altLang="en-US" b="1" dirty="0"/>
          </a:p>
          <a:p>
            <a:pPr lvl="2">
              <a:spcBef>
                <a:spcPts val="640"/>
              </a:spcBef>
            </a:pPr>
            <a:r>
              <a:rPr lang="en-GB" altLang="en-US" b="1" dirty="0"/>
              <a:t>for functionality that has never been offered.</a:t>
            </a:r>
            <a:endParaRPr lang="en-GB" altLang="en-US" b="1" dirty="0"/>
          </a:p>
          <a:p>
            <a:pPr lvl="1">
              <a:spcBef>
                <a:spcPts val="725"/>
              </a:spcBef>
            </a:pPr>
            <a:r>
              <a:rPr lang="en-GB" altLang="en-US" b="1" dirty="0"/>
              <a:t>Frequent releases allow developers to fix unanticipated problems quickly.</a:t>
            </a:r>
            <a:endParaRPr lang="en-GB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WPS Presentation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Symbol</vt:lpstr>
      <vt:lpstr>Kingsoft Sign</vt:lpstr>
      <vt:lpstr>times</vt:lpstr>
      <vt:lpstr>苹方-简</vt:lpstr>
      <vt:lpstr>Tahoma</vt:lpstr>
      <vt:lpstr>Arial Unicode MS</vt:lpstr>
      <vt:lpstr>Calibri</vt:lpstr>
      <vt:lpstr>Helvetica Neue</vt:lpstr>
      <vt:lpstr>宋体-简</vt:lpstr>
      <vt:lpstr>Contemporary Portrait</vt:lpstr>
      <vt:lpstr>Evolutionary Model</vt:lpstr>
      <vt:lpstr>Evolutionary Model (CONT.)</vt:lpstr>
      <vt:lpstr>Evolutionary Model (CONT.)</vt:lpstr>
      <vt:lpstr>Evolutionary Model (CONT.)</vt:lpstr>
      <vt:lpstr>Advantages of Evolutionary Model</vt:lpstr>
      <vt:lpstr>Disadvantages of Evolutionary Model</vt:lpstr>
      <vt:lpstr>Evolutionary Model with Iteration</vt:lpstr>
      <vt:lpstr>Evolutionary Model with iteration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Model</dc:title>
  <dc:creator>ranvirsingh</dc:creator>
  <cp:lastModifiedBy>ranvirsingh</cp:lastModifiedBy>
  <cp:revision>2</cp:revision>
  <dcterms:created xsi:type="dcterms:W3CDTF">2023-02-03T17:41:41Z</dcterms:created>
  <dcterms:modified xsi:type="dcterms:W3CDTF">2023-02-03T17:41:41Z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