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6" r:id="rId3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1378" name="Rectangle 1"/>
          <p:cNvSpPr>
            <a:spLocks noTextEdit="1"/>
          </p:cNvSpPr>
          <p:nvPr>
            <p:ph type="sldImg"/>
          </p:nvPr>
        </p:nvSpPr>
        <p:spPr/>
      </p:sp>
      <p:sp>
        <p:nvSpPr>
          <p:cNvPr id="101379" name="Text Box 2"/>
          <p:cNvSpPr txBox="1"/>
          <p:nvPr/>
        </p:nvSpPr>
        <p:spPr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3426" name="Rectangle 1"/>
          <p:cNvSpPr>
            <a:spLocks noTextEdit="1"/>
          </p:cNvSpPr>
          <p:nvPr>
            <p:ph type="sldImg"/>
          </p:nvPr>
        </p:nvSpPr>
        <p:spPr/>
      </p:sp>
      <p:sp>
        <p:nvSpPr>
          <p:cNvPr id="103427" name="Text Box 2"/>
          <p:cNvSpPr txBox="1"/>
          <p:nvPr/>
        </p:nvSpPr>
        <p:spPr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5474" name="Rectangle 1"/>
          <p:cNvSpPr>
            <a:spLocks noTextEdit="1"/>
          </p:cNvSpPr>
          <p:nvPr>
            <p:ph type="sldImg"/>
          </p:nvPr>
        </p:nvSpPr>
        <p:spPr/>
      </p:sp>
      <p:sp>
        <p:nvSpPr>
          <p:cNvPr id="105475" name="Text Box 2"/>
          <p:cNvSpPr txBox="1"/>
          <p:nvPr/>
        </p:nvSpPr>
        <p:spPr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7522" name="Rectangle 1"/>
          <p:cNvSpPr>
            <a:spLocks noTextEdit="1"/>
          </p:cNvSpPr>
          <p:nvPr>
            <p:ph type="sldImg"/>
          </p:nvPr>
        </p:nvSpPr>
        <p:spPr/>
      </p:sp>
      <p:sp>
        <p:nvSpPr>
          <p:cNvPr id="107523" name="Text Box 2"/>
          <p:cNvSpPr txBox="1"/>
          <p:nvPr/>
        </p:nvSpPr>
        <p:spPr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9570" name="Rectangle 1"/>
          <p:cNvSpPr>
            <a:spLocks noTextEdit="1"/>
          </p:cNvSpPr>
          <p:nvPr>
            <p:ph type="sldImg"/>
          </p:nvPr>
        </p:nvSpPr>
        <p:spPr/>
      </p:sp>
      <p:sp>
        <p:nvSpPr>
          <p:cNvPr id="109571" name="Text Box 2"/>
          <p:cNvSpPr txBox="1"/>
          <p:nvPr/>
        </p:nvSpPr>
        <p:spPr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1618" name="Rectangle 1"/>
          <p:cNvSpPr>
            <a:spLocks noTextEdit="1"/>
          </p:cNvSpPr>
          <p:nvPr>
            <p:ph type="sldImg"/>
          </p:nvPr>
        </p:nvSpPr>
        <p:spPr/>
      </p:sp>
      <p:sp>
        <p:nvSpPr>
          <p:cNvPr id="111619" name="Text Box 2"/>
          <p:cNvSpPr txBox="1"/>
          <p:nvPr/>
        </p:nvSpPr>
        <p:spPr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3666" name="Rectangle 1"/>
          <p:cNvSpPr>
            <a:spLocks noTextEdit="1"/>
          </p:cNvSpPr>
          <p:nvPr>
            <p:ph type="sldImg"/>
          </p:nvPr>
        </p:nvSpPr>
        <p:spPr/>
      </p:sp>
      <p:sp>
        <p:nvSpPr>
          <p:cNvPr id="113667" name="Text Box 2"/>
          <p:cNvSpPr txBox="1"/>
          <p:nvPr/>
        </p:nvSpPr>
        <p:spPr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5714" name="Rectangle 1"/>
          <p:cNvSpPr>
            <a:spLocks noTextEdit="1"/>
          </p:cNvSpPr>
          <p:nvPr>
            <p:ph type="sldImg"/>
          </p:nvPr>
        </p:nvSpPr>
        <p:spPr/>
      </p:sp>
      <p:sp>
        <p:nvSpPr>
          <p:cNvPr id="115715" name="Text Box 2"/>
          <p:cNvSpPr txBox="1"/>
          <p:nvPr/>
        </p:nvSpPr>
        <p:spPr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7762" name="Rectangle 1"/>
          <p:cNvSpPr>
            <a:spLocks noTextEdit="1"/>
          </p:cNvSpPr>
          <p:nvPr>
            <p:ph type="sldImg"/>
          </p:nvPr>
        </p:nvSpPr>
        <p:spPr/>
      </p:sp>
      <p:sp>
        <p:nvSpPr>
          <p:cNvPr id="117763" name="Text Box 2"/>
          <p:cNvSpPr txBox="1"/>
          <p:nvPr/>
        </p:nvSpPr>
        <p:spPr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A:\paint.GIF"/>
          <p:cNvPicPr>
            <a:picLocks noChangeAspect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9200" y="1828800"/>
            <a:ext cx="10972800" cy="384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6858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4800" y="3886200"/>
            <a:ext cx="8534400" cy="1771650"/>
          </a:xfrm>
        </p:spPr>
        <p:txBody>
          <a:bodyPr/>
          <a:lstStyle>
            <a:lvl1pPr marL="0" indent="0">
              <a:buFont typeface="Symbol" pitchFamily="18" charset="2"/>
              <a:buNone/>
              <a:defRPr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9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8267" y="6229350"/>
            <a:ext cx="2573867" cy="5143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E57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99467" y="6229350"/>
            <a:ext cx="3793067" cy="5143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E57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05333" y="6229350"/>
            <a:ext cx="2438400" cy="5143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800B86-9DFE-4E8E-A34D-06529D2F704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E57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5E57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EAFFF2-A01C-4EE1-A391-EB1B0F212BA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71467" y="228600"/>
            <a:ext cx="27432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1867" y="228600"/>
            <a:ext cx="8026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EAFFF2-A01C-4EE1-A391-EB1B0F212BA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7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885950"/>
            <a:ext cx="5350933" cy="4171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63733" y="1885950"/>
            <a:ext cx="5350933" cy="41719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Symbol" pitchFamily="18" charset="2"/>
              <a:buChar char="·"/>
              <a:defRPr/>
            </a:pPr>
            <a:endParaRPr kumimoji="1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EAFFF2-A01C-4EE1-A391-EB1B0F212BA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EAFFF2-A01C-4EE1-A391-EB1B0F212BA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EAFFF2-A01C-4EE1-A391-EB1B0F212BA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85950"/>
            <a:ext cx="5350933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3733" y="1885950"/>
            <a:ext cx="5350933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EAFFF2-A01C-4EE1-A391-EB1B0F212BA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EAFFF2-A01C-4EE1-A391-EB1B0F212BA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EAFFF2-A01C-4EE1-A391-EB1B0F212BA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EAFFF2-A01C-4EE1-A391-EB1B0F212BA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EAFFF2-A01C-4EE1-A391-EB1B0F212BA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Symbol" pitchFamily="18" charset="2"/>
              <a:buNone/>
              <a:defRPr/>
            </a:pPr>
            <a:endParaRPr kumimoji="1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EAFFF2-A01C-4EE1-A391-EB1B0F212BA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41867" y="228600"/>
            <a:ext cx="10363200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885950"/>
            <a:ext cx="10905067" cy="41719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5733" y="622935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2935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74667" y="622935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EAFFF2-A01C-4EE1-A391-EB1B0F212BA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031" name="Picture 7" descr="A:\paint.GIF"/>
          <p:cNvPicPr>
            <a:picLocks noChangeAspect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9200" y="1314450"/>
            <a:ext cx="10972800" cy="3841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Symbol" pitchFamily="18" charset="2"/>
        <a:buChar char="·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Symbol" pitchFamily="18" charset="2"/>
        <a:buChar char="-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Symbol" pitchFamily="18" charset="2"/>
        <a:buChar char="*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0355" name="Rectangle 1"/>
          <p:cNvSpPr>
            <a:spLocks noGrp="1"/>
          </p:cNvSpPr>
          <p:nvPr>
            <p:ph type="title"/>
          </p:nvPr>
        </p:nvSpPr>
        <p:spPr>
          <a:xfrm>
            <a:off x="1930400" y="228600"/>
            <a:ext cx="7770813" cy="1141413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1000"/>
              </a:spcBef>
            </a:pPr>
            <a:r>
              <a:rPr lang="en-GB" altLang="en-US" dirty="0">
                <a:solidFill>
                  <a:srgbClr val="0033CC"/>
                </a:solidFill>
              </a:rPr>
              <a:t>Spiral Model</a:t>
            </a:r>
            <a:endParaRPr lang="en-GB" altLang="en-US" dirty="0">
              <a:solidFill>
                <a:srgbClr val="0033CC"/>
              </a:solidFill>
            </a:endParaRPr>
          </a:p>
        </p:txBody>
      </p:sp>
      <p:sp>
        <p:nvSpPr>
          <p:cNvPr id="100356" name="Rectangle 2"/>
          <p:cNvSpPr>
            <a:spLocks noGrp="1"/>
          </p:cNvSpPr>
          <p:nvPr>
            <p:ph idx="1"/>
          </p:nvPr>
        </p:nvSpPr>
        <p:spPr>
          <a:xfrm>
            <a:off x="2209800" y="1447800"/>
            <a:ext cx="7770813" cy="5045075"/>
          </a:xfrm>
        </p:spPr>
        <p:txBody>
          <a:bodyPr vert="horz" wrap="square" lIns="18000" tIns="46800" rIns="18000" bIns="46800" anchor="t" anchorCtr="0"/>
          <a:p>
            <a:pPr>
              <a:spcBef>
                <a:spcPts val="640"/>
              </a:spcBef>
            </a:pPr>
            <a:r>
              <a:rPr lang="en-GB" altLang="en-US" sz="2800" b="1" dirty="0"/>
              <a:t>Proposed by Boehm in 1988.</a:t>
            </a:r>
            <a:endParaRPr lang="en-GB" altLang="en-US" sz="2800" b="1" dirty="0"/>
          </a:p>
          <a:p>
            <a:pPr>
              <a:spcBef>
                <a:spcPts val="640"/>
              </a:spcBef>
            </a:pPr>
            <a:r>
              <a:rPr lang="en-GB" altLang="en-US" sz="2800" b="1" dirty="0"/>
              <a:t>Each loop of the spiral represents a phase of the software process:</a:t>
            </a:r>
            <a:endParaRPr lang="en-GB" altLang="en-US" sz="2800" b="1" dirty="0"/>
          </a:p>
          <a:p>
            <a:pPr lvl="1">
              <a:spcBef>
                <a:spcPts val="550"/>
              </a:spcBef>
            </a:pPr>
            <a:r>
              <a:rPr lang="en-GB" altLang="en-US" sz="2400" b="1" dirty="0"/>
              <a:t>the innermost loop might be concerned with system feasibility, </a:t>
            </a:r>
            <a:endParaRPr lang="en-GB" altLang="en-US" sz="2400" b="1" dirty="0"/>
          </a:p>
          <a:p>
            <a:pPr lvl="1">
              <a:spcBef>
                <a:spcPts val="550"/>
              </a:spcBef>
            </a:pPr>
            <a:r>
              <a:rPr lang="en-GB" altLang="en-US" sz="2400" b="1" dirty="0"/>
              <a:t>the next loop with system requirements definition,</a:t>
            </a:r>
            <a:endParaRPr lang="en-GB" altLang="en-US" sz="2400" b="1" dirty="0"/>
          </a:p>
          <a:p>
            <a:pPr lvl="1">
              <a:spcBef>
                <a:spcPts val="550"/>
              </a:spcBef>
            </a:pPr>
            <a:r>
              <a:rPr lang="en-GB" altLang="en-US" sz="2400" b="1" dirty="0"/>
              <a:t>the next one with system design, and so on.</a:t>
            </a:r>
            <a:endParaRPr lang="en-GB" altLang="en-US" sz="2400" b="1" dirty="0"/>
          </a:p>
          <a:p>
            <a:pPr>
              <a:spcBef>
                <a:spcPts val="640"/>
              </a:spcBef>
            </a:pPr>
            <a:r>
              <a:rPr lang="en-GB" altLang="en-US" sz="2800" b="1" dirty="0">
                <a:solidFill>
                  <a:srgbClr val="0033CC"/>
                </a:solidFill>
              </a:rPr>
              <a:t>There are no fixed phases in this model, the phases shown in the figure are just examples.</a:t>
            </a:r>
            <a:endParaRPr lang="en-GB" altLang="en-US" sz="28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2403" name="Rectangle 1"/>
          <p:cNvSpPr>
            <a:spLocks noGrp="1"/>
          </p:cNvSpPr>
          <p:nvPr>
            <p:ph type="title"/>
          </p:nvPr>
        </p:nvSpPr>
        <p:spPr>
          <a:xfrm>
            <a:off x="1930400" y="228600"/>
            <a:ext cx="7770813" cy="1141413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1000"/>
              </a:spcBef>
            </a:pPr>
            <a:r>
              <a:rPr lang="en-GB" altLang="en-US" dirty="0">
                <a:solidFill>
                  <a:srgbClr val="0033CC"/>
                </a:solidFill>
              </a:rPr>
              <a:t>Spiral Model </a:t>
            </a:r>
            <a:r>
              <a:rPr lang="en-GB" altLang="en-US" sz="1600" dirty="0">
                <a:solidFill>
                  <a:srgbClr val="0033CC"/>
                </a:solidFill>
              </a:rPr>
              <a:t>(CONT.)</a:t>
            </a:r>
            <a:endParaRPr lang="en-GB" altLang="en-US" sz="1600" dirty="0">
              <a:solidFill>
                <a:srgbClr val="0033CC"/>
              </a:solidFill>
            </a:endParaRPr>
          </a:p>
        </p:txBody>
      </p:sp>
      <p:sp>
        <p:nvSpPr>
          <p:cNvPr id="102404" name="Rectangle 2"/>
          <p:cNvSpPr>
            <a:spLocks noGrp="1"/>
          </p:cNvSpPr>
          <p:nvPr>
            <p:ph idx="1"/>
          </p:nvPr>
        </p:nvSpPr>
        <p:spPr/>
        <p:txBody>
          <a:bodyPr vert="horz" wrap="square" lIns="18000" tIns="46800" rIns="18000" bIns="46800" anchor="t" anchorCtr="0"/>
          <a:p>
            <a:pPr>
              <a:spcBef>
                <a:spcPct val="0"/>
              </a:spcBef>
            </a:pPr>
            <a:r>
              <a:rPr lang="en-GB" altLang="en-US" b="1" dirty="0"/>
              <a:t>The team must decide: </a:t>
            </a:r>
            <a:endParaRPr lang="en-GB" altLang="en-US" b="1" dirty="0"/>
          </a:p>
          <a:p>
            <a:pPr lvl="1">
              <a:spcBef>
                <a:spcPct val="0"/>
              </a:spcBef>
            </a:pPr>
            <a:r>
              <a:rPr lang="en-GB" altLang="en-US" b="1" dirty="0"/>
              <a:t>how to structure the project into phases.</a:t>
            </a:r>
            <a:endParaRPr lang="en-GB" altLang="en-US" b="1" dirty="0"/>
          </a:p>
          <a:p>
            <a:pPr>
              <a:spcBef>
                <a:spcPct val="0"/>
              </a:spcBef>
            </a:pPr>
            <a:r>
              <a:rPr lang="en-GB" altLang="en-US" b="1" dirty="0"/>
              <a:t>Start work using some generic model:</a:t>
            </a:r>
            <a:endParaRPr lang="en-GB" altLang="en-US" b="1" dirty="0"/>
          </a:p>
          <a:p>
            <a:pPr lvl="1">
              <a:spcBef>
                <a:spcPct val="0"/>
              </a:spcBef>
            </a:pPr>
            <a:r>
              <a:rPr lang="en-GB" altLang="en-US" b="1" dirty="0"/>
              <a:t>add extra phases </a:t>
            </a:r>
            <a:endParaRPr lang="en-GB" altLang="en-US" b="1" dirty="0"/>
          </a:p>
          <a:p>
            <a:pPr lvl="2">
              <a:spcBef>
                <a:spcPct val="0"/>
              </a:spcBef>
            </a:pPr>
            <a:r>
              <a:rPr lang="en-GB" altLang="en-US" b="1" dirty="0"/>
              <a:t>for specific projects or when problems are identified during a project.</a:t>
            </a:r>
            <a:endParaRPr lang="en-GB" altLang="en-US" b="1" dirty="0"/>
          </a:p>
          <a:p>
            <a:pPr>
              <a:spcBef>
                <a:spcPct val="0"/>
              </a:spcBef>
            </a:pPr>
            <a:r>
              <a:rPr lang="en-GB" altLang="en-US" b="1" dirty="0"/>
              <a:t>Each loop in the spiral is split into four sectors (quadrants).</a:t>
            </a:r>
            <a:endParaRPr lang="en-GB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Slide Number Placeholder 4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4451" name="Rectangle 1"/>
          <p:cNvSpPr>
            <a:spLocks noGrp="1"/>
          </p:cNvSpPr>
          <p:nvPr>
            <p:ph type="title"/>
          </p:nvPr>
        </p:nvSpPr>
        <p:spPr>
          <a:xfrm>
            <a:off x="1930400" y="228600"/>
            <a:ext cx="7770813" cy="1141413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1000"/>
              </a:spcBef>
            </a:pPr>
            <a:r>
              <a:rPr lang="en-GB" altLang="en-US" dirty="0">
                <a:solidFill>
                  <a:srgbClr val="0033CC"/>
                </a:solidFill>
              </a:rPr>
              <a:t>Spiral Model </a:t>
            </a:r>
            <a:r>
              <a:rPr lang="en-GB" altLang="en-US" sz="1600" dirty="0">
                <a:solidFill>
                  <a:srgbClr val="0033CC"/>
                </a:solidFill>
              </a:rPr>
              <a:t>(CONT.)</a:t>
            </a:r>
            <a:endParaRPr lang="en-GB" altLang="en-US" sz="1600" dirty="0">
              <a:solidFill>
                <a:srgbClr val="0033CC"/>
              </a:solidFill>
            </a:endParaRPr>
          </a:p>
        </p:txBody>
      </p:sp>
      <p:sp>
        <p:nvSpPr>
          <p:cNvPr id="104452" name="Line 2"/>
          <p:cNvSpPr/>
          <p:nvPr/>
        </p:nvSpPr>
        <p:spPr>
          <a:xfrm>
            <a:off x="5562600" y="838200"/>
            <a:ext cx="0" cy="5029200"/>
          </a:xfrm>
          <a:prstGeom prst="line">
            <a:avLst/>
          </a:prstGeom>
          <a:ln w="9525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53" name="Line 3"/>
          <p:cNvSpPr/>
          <p:nvPr/>
        </p:nvSpPr>
        <p:spPr>
          <a:xfrm>
            <a:off x="1524000" y="3276600"/>
            <a:ext cx="9144000" cy="0"/>
          </a:xfrm>
          <a:prstGeom prst="line">
            <a:avLst/>
          </a:prstGeom>
          <a:ln w="9525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54" name="Freeform 4"/>
          <p:cNvSpPr/>
          <p:nvPr/>
        </p:nvSpPr>
        <p:spPr>
          <a:xfrm>
            <a:off x="3886200" y="1524000"/>
            <a:ext cx="3884613" cy="3808413"/>
          </a:xfrm>
          <a:custGeom>
            <a:avLst/>
            <a:gdLst>
              <a:gd name="txL" fmla="*/ 0 w 10796"/>
              <a:gd name="txT" fmla="*/ 0 h 10584"/>
              <a:gd name="txR" fmla="*/ 10796 w 10796"/>
              <a:gd name="txB" fmla="*/ 10584 h 10584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0796" h="10584">
                <a:moveTo>
                  <a:pt x="4681" y="4849"/>
                </a:moveTo>
                <a:cubicBezTo>
                  <a:pt x="4593" y="4796"/>
                  <a:pt x="4506" y="4743"/>
                  <a:pt x="4472" y="4636"/>
                </a:cubicBezTo>
                <a:cubicBezTo>
                  <a:pt x="4436" y="4531"/>
                  <a:pt x="4436" y="4318"/>
                  <a:pt x="4472" y="4212"/>
                </a:cubicBezTo>
                <a:cubicBezTo>
                  <a:pt x="4506" y="4105"/>
                  <a:pt x="4576" y="3999"/>
                  <a:pt x="4681" y="3999"/>
                </a:cubicBezTo>
                <a:cubicBezTo>
                  <a:pt x="4786" y="3999"/>
                  <a:pt x="5030" y="4105"/>
                  <a:pt x="5100" y="4212"/>
                </a:cubicBezTo>
                <a:cubicBezTo>
                  <a:pt x="5170" y="4318"/>
                  <a:pt x="5170" y="4460"/>
                  <a:pt x="5100" y="4636"/>
                </a:cubicBezTo>
                <a:cubicBezTo>
                  <a:pt x="5030" y="4814"/>
                  <a:pt x="4890" y="5168"/>
                  <a:pt x="4681" y="5273"/>
                </a:cubicBezTo>
                <a:cubicBezTo>
                  <a:pt x="4472" y="5380"/>
                  <a:pt x="4017" y="5345"/>
                  <a:pt x="3843" y="5273"/>
                </a:cubicBezTo>
                <a:cubicBezTo>
                  <a:pt x="3667" y="5203"/>
                  <a:pt x="3667" y="5062"/>
                  <a:pt x="3633" y="4849"/>
                </a:cubicBezTo>
                <a:cubicBezTo>
                  <a:pt x="3598" y="4636"/>
                  <a:pt x="3528" y="4247"/>
                  <a:pt x="3633" y="3999"/>
                </a:cubicBezTo>
                <a:cubicBezTo>
                  <a:pt x="3738" y="3751"/>
                  <a:pt x="3947" y="3468"/>
                  <a:pt x="4262" y="3362"/>
                </a:cubicBezTo>
                <a:cubicBezTo>
                  <a:pt x="4576" y="3257"/>
                  <a:pt x="5204" y="3220"/>
                  <a:pt x="5519" y="3362"/>
                </a:cubicBezTo>
                <a:cubicBezTo>
                  <a:pt x="5833" y="3504"/>
                  <a:pt x="6078" y="3858"/>
                  <a:pt x="6148" y="4212"/>
                </a:cubicBezTo>
                <a:cubicBezTo>
                  <a:pt x="6217" y="4566"/>
                  <a:pt x="6113" y="5132"/>
                  <a:pt x="5938" y="5486"/>
                </a:cubicBezTo>
                <a:cubicBezTo>
                  <a:pt x="5764" y="5840"/>
                  <a:pt x="5380" y="6195"/>
                  <a:pt x="5100" y="6336"/>
                </a:cubicBezTo>
                <a:cubicBezTo>
                  <a:pt x="4820" y="6478"/>
                  <a:pt x="4541" y="6371"/>
                  <a:pt x="4262" y="6336"/>
                </a:cubicBezTo>
                <a:cubicBezTo>
                  <a:pt x="3982" y="6300"/>
                  <a:pt x="3738" y="6336"/>
                  <a:pt x="3423" y="6123"/>
                </a:cubicBezTo>
                <a:cubicBezTo>
                  <a:pt x="3109" y="5911"/>
                  <a:pt x="2480" y="5521"/>
                  <a:pt x="2375" y="5062"/>
                </a:cubicBezTo>
                <a:cubicBezTo>
                  <a:pt x="2270" y="4601"/>
                  <a:pt x="2549" y="3823"/>
                  <a:pt x="2794" y="3362"/>
                </a:cubicBezTo>
                <a:cubicBezTo>
                  <a:pt x="3039" y="2902"/>
                  <a:pt x="3354" y="2548"/>
                  <a:pt x="3843" y="2300"/>
                </a:cubicBezTo>
                <a:cubicBezTo>
                  <a:pt x="4331" y="2052"/>
                  <a:pt x="5170" y="1840"/>
                  <a:pt x="5729" y="1876"/>
                </a:cubicBezTo>
                <a:cubicBezTo>
                  <a:pt x="6288" y="1911"/>
                  <a:pt x="6777" y="2159"/>
                  <a:pt x="7196" y="2513"/>
                </a:cubicBezTo>
                <a:cubicBezTo>
                  <a:pt x="7616" y="2867"/>
                  <a:pt x="8035" y="3540"/>
                  <a:pt x="8245" y="3999"/>
                </a:cubicBezTo>
                <a:cubicBezTo>
                  <a:pt x="8453" y="4460"/>
                  <a:pt x="8453" y="4884"/>
                  <a:pt x="8453" y="5273"/>
                </a:cubicBezTo>
                <a:cubicBezTo>
                  <a:pt x="8453" y="5663"/>
                  <a:pt x="8419" y="5982"/>
                  <a:pt x="8245" y="6336"/>
                </a:cubicBezTo>
                <a:cubicBezTo>
                  <a:pt x="8069" y="6690"/>
                  <a:pt x="7720" y="7115"/>
                  <a:pt x="7406" y="7398"/>
                </a:cubicBezTo>
                <a:cubicBezTo>
                  <a:pt x="7091" y="7681"/>
                  <a:pt x="6812" y="7858"/>
                  <a:pt x="6358" y="8035"/>
                </a:cubicBezTo>
                <a:cubicBezTo>
                  <a:pt x="5904" y="8211"/>
                  <a:pt x="5170" y="8389"/>
                  <a:pt x="4681" y="8459"/>
                </a:cubicBezTo>
                <a:cubicBezTo>
                  <a:pt x="4191" y="8531"/>
                  <a:pt x="3947" y="8566"/>
                  <a:pt x="3423" y="8459"/>
                </a:cubicBezTo>
                <a:cubicBezTo>
                  <a:pt x="2899" y="8354"/>
                  <a:pt x="2026" y="8176"/>
                  <a:pt x="1536" y="7822"/>
                </a:cubicBezTo>
                <a:cubicBezTo>
                  <a:pt x="1047" y="7469"/>
                  <a:pt x="733" y="6832"/>
                  <a:pt x="489" y="6336"/>
                </a:cubicBezTo>
                <a:cubicBezTo>
                  <a:pt x="244" y="5840"/>
                  <a:pt x="0" y="5416"/>
                  <a:pt x="70" y="4849"/>
                </a:cubicBezTo>
                <a:cubicBezTo>
                  <a:pt x="139" y="4283"/>
                  <a:pt x="384" y="3646"/>
                  <a:pt x="908" y="2937"/>
                </a:cubicBezTo>
                <a:cubicBezTo>
                  <a:pt x="1431" y="2230"/>
                  <a:pt x="2236" y="1061"/>
                  <a:pt x="3214" y="602"/>
                </a:cubicBezTo>
                <a:cubicBezTo>
                  <a:pt x="4191" y="141"/>
                  <a:pt x="5833" y="0"/>
                  <a:pt x="6777" y="176"/>
                </a:cubicBezTo>
                <a:cubicBezTo>
                  <a:pt x="7720" y="354"/>
                  <a:pt x="8349" y="1203"/>
                  <a:pt x="8873" y="1663"/>
                </a:cubicBezTo>
                <a:cubicBezTo>
                  <a:pt x="9397" y="2124"/>
                  <a:pt x="9606" y="2372"/>
                  <a:pt x="9921" y="2937"/>
                </a:cubicBezTo>
                <a:cubicBezTo>
                  <a:pt x="10235" y="3504"/>
                  <a:pt x="10795" y="4212"/>
                  <a:pt x="10760" y="5062"/>
                </a:cubicBezTo>
                <a:cubicBezTo>
                  <a:pt x="10724" y="5911"/>
                  <a:pt x="10340" y="7221"/>
                  <a:pt x="9711" y="8035"/>
                </a:cubicBezTo>
                <a:cubicBezTo>
                  <a:pt x="9082" y="8849"/>
                  <a:pt x="7825" y="9522"/>
                  <a:pt x="6987" y="9946"/>
                </a:cubicBezTo>
                <a:cubicBezTo>
                  <a:pt x="6148" y="10371"/>
                  <a:pt x="5414" y="10477"/>
                  <a:pt x="4681" y="10583"/>
                </a:cubicBezTo>
              </a:path>
            </a:pathLst>
          </a:custGeom>
          <a:noFill/>
          <a:ln w="57240" cap="flat" cmpd="sng">
            <a:solidFill>
              <a:srgbClr val="00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 sz="2400"/>
          </a:p>
        </p:txBody>
      </p:sp>
      <p:sp>
        <p:nvSpPr>
          <p:cNvPr id="104455" name="Text Box 5"/>
          <p:cNvSpPr txBox="1"/>
          <p:nvPr/>
        </p:nvSpPr>
        <p:spPr>
          <a:xfrm>
            <a:off x="2819400" y="1752600"/>
            <a:ext cx="1522413" cy="700088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·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-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*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5000"/>
              </a:lnSpc>
              <a:spcBef>
                <a:spcPts val="1150"/>
              </a:spcBef>
              <a:buClrTx/>
              <a:buFontTx/>
              <a:buNone/>
              <a:tabLst>
                <a:tab pos="863600" algn="l"/>
                <a:tab pos="1447800" algn="l"/>
              </a:tabLst>
            </a:pPr>
            <a:r>
              <a:rPr lang="en-GB" altLang="en-US" sz="2000" b="1" dirty="0">
                <a:solidFill>
                  <a:srgbClr val="0033CC"/>
                </a:solidFill>
                <a:latin typeface="times" charset="0"/>
              </a:rPr>
              <a:t>Determine Objectives</a:t>
            </a:r>
            <a:endParaRPr lang="en-GB" altLang="en-US" sz="2000" b="1" dirty="0">
              <a:solidFill>
                <a:srgbClr val="0033CC"/>
              </a:solidFill>
              <a:latin typeface="times" charset="0"/>
            </a:endParaRPr>
          </a:p>
        </p:txBody>
      </p:sp>
      <p:sp>
        <p:nvSpPr>
          <p:cNvPr id="104456" name="Text Box 6"/>
          <p:cNvSpPr txBox="1"/>
          <p:nvPr/>
        </p:nvSpPr>
        <p:spPr>
          <a:xfrm>
            <a:off x="7239000" y="1676400"/>
            <a:ext cx="1827213" cy="700088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·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-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*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5000"/>
              </a:lnSpc>
              <a:spcBef>
                <a:spcPts val="1150"/>
              </a:spcBef>
              <a:buClrTx/>
              <a:buFontTx/>
              <a:buNone/>
              <a:tabLst>
                <a:tab pos="863600" algn="l"/>
                <a:tab pos="1729105" algn="l"/>
              </a:tabLst>
            </a:pPr>
            <a:r>
              <a:rPr lang="en-GB" altLang="en-US" sz="2000" b="1" dirty="0">
                <a:solidFill>
                  <a:srgbClr val="0033CC"/>
                </a:solidFill>
                <a:latin typeface="times" charset="0"/>
              </a:rPr>
              <a:t>Identify &amp; Resolve Risks</a:t>
            </a:r>
            <a:endParaRPr lang="en-GB" altLang="en-US" sz="2000" b="1" dirty="0">
              <a:solidFill>
                <a:srgbClr val="0033CC"/>
              </a:solidFill>
              <a:latin typeface="times" charset="0"/>
            </a:endParaRPr>
          </a:p>
        </p:txBody>
      </p:sp>
      <p:sp>
        <p:nvSpPr>
          <p:cNvPr id="104457" name="Text Box 7"/>
          <p:cNvSpPr txBox="1"/>
          <p:nvPr/>
        </p:nvSpPr>
        <p:spPr>
          <a:xfrm>
            <a:off x="7315200" y="3886200"/>
            <a:ext cx="2132013" cy="700088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·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-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*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5000"/>
              </a:lnSpc>
              <a:spcBef>
                <a:spcPts val="1150"/>
              </a:spcBef>
              <a:buClrTx/>
              <a:buFontTx/>
              <a:buNone/>
              <a:tabLst>
                <a:tab pos="863600" algn="l"/>
                <a:tab pos="1729105" algn="l"/>
              </a:tabLst>
            </a:pPr>
            <a:r>
              <a:rPr lang="en-GB" altLang="en-US" sz="2000" b="1" dirty="0">
                <a:solidFill>
                  <a:srgbClr val="0033CC"/>
                </a:solidFill>
                <a:latin typeface="times" charset="0"/>
              </a:rPr>
              <a:t>Develop Next Level of Product</a:t>
            </a:r>
            <a:endParaRPr lang="en-GB" altLang="en-US" sz="2000" b="1" dirty="0">
              <a:solidFill>
                <a:srgbClr val="0033CC"/>
              </a:solidFill>
              <a:latin typeface="times" charset="0"/>
            </a:endParaRPr>
          </a:p>
        </p:txBody>
      </p:sp>
      <p:sp>
        <p:nvSpPr>
          <p:cNvPr id="104458" name="Text Box 8"/>
          <p:cNvSpPr txBox="1"/>
          <p:nvPr/>
        </p:nvSpPr>
        <p:spPr>
          <a:xfrm>
            <a:off x="2590800" y="3581400"/>
            <a:ext cx="1827213" cy="1004888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·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-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*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5000"/>
              </a:lnSpc>
              <a:spcBef>
                <a:spcPts val="1150"/>
              </a:spcBef>
              <a:buClrTx/>
              <a:buFontTx/>
              <a:buNone/>
              <a:tabLst>
                <a:tab pos="863600" algn="l"/>
                <a:tab pos="1729105" algn="l"/>
              </a:tabLst>
            </a:pPr>
            <a:r>
              <a:rPr lang="en-GB" altLang="en-US" sz="2000" b="1" dirty="0">
                <a:solidFill>
                  <a:srgbClr val="0033CC"/>
                </a:solidFill>
                <a:latin typeface="times" charset="0"/>
              </a:rPr>
              <a:t>Review and plan for next phase</a:t>
            </a:r>
            <a:endParaRPr lang="en-GB" altLang="en-US" sz="2000" b="1" dirty="0">
              <a:solidFill>
                <a:srgbClr val="0033CC"/>
              </a:solidFill>
              <a:latin typeface="times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6499" name="Rectangle 1"/>
          <p:cNvSpPr>
            <a:spLocks noGrp="1"/>
          </p:cNvSpPr>
          <p:nvPr>
            <p:ph type="title"/>
          </p:nvPr>
        </p:nvSpPr>
        <p:spPr>
          <a:xfrm>
            <a:off x="1930400" y="228600"/>
            <a:ext cx="7770813" cy="1141413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800"/>
              </a:spcBef>
            </a:pPr>
            <a:r>
              <a:rPr lang="en-GB" altLang="en-US" sz="3600" dirty="0">
                <a:solidFill>
                  <a:srgbClr val="0033CC"/>
                </a:solidFill>
              </a:rPr>
              <a:t>Objective Setting (First Quadrant)</a:t>
            </a:r>
            <a:endParaRPr lang="en-GB" altLang="en-US" sz="3600" dirty="0">
              <a:solidFill>
                <a:srgbClr val="0033CC"/>
              </a:solidFill>
            </a:endParaRPr>
          </a:p>
        </p:txBody>
      </p:sp>
      <p:sp>
        <p:nvSpPr>
          <p:cNvPr id="106500" name="Rectangle 2"/>
          <p:cNvSpPr>
            <a:spLocks noGrp="1"/>
          </p:cNvSpPr>
          <p:nvPr>
            <p:ph idx="1"/>
          </p:nvPr>
        </p:nvSpPr>
        <p:spPr/>
        <p:txBody>
          <a:bodyPr vert="horz" wrap="square" lIns="18000" tIns="46800" rIns="18000" bIns="46800" anchor="t" anchorCtr="0"/>
          <a:p>
            <a:pPr>
              <a:spcBef>
                <a:spcPts val="1000"/>
              </a:spcBef>
            </a:pPr>
            <a:r>
              <a:rPr lang="en-GB" altLang="en-US" b="1" dirty="0"/>
              <a:t>Identify objectives  of the phase, </a:t>
            </a:r>
            <a:endParaRPr lang="en-GB" altLang="en-US" b="1" dirty="0"/>
          </a:p>
          <a:p>
            <a:pPr>
              <a:spcBef>
                <a:spcPts val="1000"/>
              </a:spcBef>
            </a:pPr>
            <a:r>
              <a:rPr lang="en-GB" altLang="en-US" b="1" dirty="0"/>
              <a:t>Examine the </a:t>
            </a:r>
            <a:r>
              <a:rPr lang="en-GB" altLang="en-US" b="1" dirty="0">
                <a:solidFill>
                  <a:srgbClr val="0033CC"/>
                </a:solidFill>
              </a:rPr>
              <a:t>risks</a:t>
            </a:r>
            <a:r>
              <a:rPr lang="en-GB" altLang="en-US" b="1" dirty="0"/>
              <a:t> associated with these objectives.</a:t>
            </a:r>
            <a:endParaRPr lang="en-GB" altLang="en-US" b="1" dirty="0"/>
          </a:p>
          <a:p>
            <a:pPr lvl="1">
              <a:spcBef>
                <a:spcPts val="725"/>
              </a:spcBef>
            </a:pPr>
            <a:r>
              <a:rPr lang="en-GB" altLang="en-US" b="1" dirty="0"/>
              <a:t>Risk:</a:t>
            </a:r>
            <a:endParaRPr lang="en-GB" altLang="en-US" b="1" dirty="0"/>
          </a:p>
          <a:p>
            <a:pPr lvl="2">
              <a:spcBef>
                <a:spcPts val="640"/>
              </a:spcBef>
            </a:pPr>
            <a:r>
              <a:rPr lang="en-GB" altLang="en-US" b="1" dirty="0">
                <a:solidFill>
                  <a:srgbClr val="000099"/>
                </a:solidFill>
                <a:latin typeface="Lucida Console" pitchFamily="49" charset="0"/>
              </a:rPr>
              <a:t>any adverse circumstance that  might hamper successful completion of a software project</a:t>
            </a:r>
            <a:r>
              <a:rPr lang="en-GB" altLang="en-US" sz="3200" b="1" dirty="0">
                <a:solidFill>
                  <a:srgbClr val="000099"/>
                </a:solidFill>
              </a:rPr>
              <a:t>.</a:t>
            </a:r>
            <a:endParaRPr lang="en-GB" altLang="en-US" sz="3200" b="1" dirty="0">
              <a:solidFill>
                <a:srgbClr val="000099"/>
              </a:solidFill>
            </a:endParaRPr>
          </a:p>
          <a:p>
            <a:pPr>
              <a:spcBef>
                <a:spcPts val="1000"/>
              </a:spcBef>
            </a:pPr>
            <a:r>
              <a:rPr lang="en-GB" altLang="en-US" b="1" dirty="0"/>
              <a:t>Find alternate solutions possible. </a:t>
            </a:r>
            <a:endParaRPr lang="en-GB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8547" name="Rectangle 1"/>
          <p:cNvSpPr>
            <a:spLocks noGrp="1"/>
          </p:cNvSpPr>
          <p:nvPr>
            <p:ph type="title"/>
          </p:nvPr>
        </p:nvSpPr>
        <p:spPr>
          <a:xfrm>
            <a:off x="1930400" y="228600"/>
            <a:ext cx="7770813" cy="1141413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540"/>
              </a:spcBef>
            </a:pPr>
            <a:r>
              <a:rPr lang="en-GB" altLang="en-US" sz="2400" dirty="0">
                <a:solidFill>
                  <a:srgbClr val="0033CC"/>
                </a:solidFill>
              </a:rPr>
              <a:t>Risk Assessment and Reduction (Second Quadrant)</a:t>
            </a:r>
            <a:endParaRPr lang="en-GB" altLang="en-US" sz="2400" dirty="0">
              <a:solidFill>
                <a:srgbClr val="0033CC"/>
              </a:solidFill>
            </a:endParaRPr>
          </a:p>
        </p:txBody>
      </p:sp>
      <p:sp>
        <p:nvSpPr>
          <p:cNvPr id="108548" name="Rectangle 2"/>
          <p:cNvSpPr>
            <a:spLocks noGrp="1"/>
          </p:cNvSpPr>
          <p:nvPr>
            <p:ph idx="1"/>
          </p:nvPr>
        </p:nvSpPr>
        <p:spPr/>
        <p:txBody>
          <a:bodyPr vert="horz" wrap="square" lIns="18000" tIns="46800" rIns="18000" bIns="46800" anchor="t" anchorCtr="0"/>
          <a:p>
            <a:pPr>
              <a:spcBef>
                <a:spcPts val="1000"/>
              </a:spcBef>
            </a:pPr>
            <a:r>
              <a:rPr lang="en-GB" altLang="en-US" b="1" dirty="0"/>
              <a:t>For each identified project risk, </a:t>
            </a:r>
            <a:endParaRPr lang="en-GB" altLang="en-US" b="1" dirty="0"/>
          </a:p>
          <a:p>
            <a:pPr lvl="1">
              <a:spcBef>
                <a:spcPts val="725"/>
              </a:spcBef>
            </a:pPr>
            <a:r>
              <a:rPr lang="en-GB" altLang="en-US" b="1" dirty="0"/>
              <a:t>a detailed analysis is carried out. </a:t>
            </a:r>
            <a:endParaRPr lang="en-GB" altLang="en-US" b="1" dirty="0"/>
          </a:p>
          <a:p>
            <a:pPr>
              <a:spcBef>
                <a:spcPts val="1000"/>
              </a:spcBef>
            </a:pPr>
            <a:r>
              <a:rPr lang="en-GB" altLang="en-US" b="1" dirty="0"/>
              <a:t>Steps are taken to reduce the risk.</a:t>
            </a:r>
            <a:endParaRPr lang="en-GB" altLang="en-US" b="1" dirty="0"/>
          </a:p>
          <a:p>
            <a:pPr>
              <a:spcBef>
                <a:spcPts val="1000"/>
              </a:spcBef>
            </a:pPr>
            <a:r>
              <a:rPr lang="en-GB" altLang="en-US" b="1" dirty="0"/>
              <a:t>For example, if there is a risk that the requirements are inappropriate:</a:t>
            </a:r>
            <a:endParaRPr lang="en-GB" altLang="en-US" b="1" dirty="0"/>
          </a:p>
          <a:p>
            <a:pPr lvl="1">
              <a:spcBef>
                <a:spcPts val="725"/>
              </a:spcBef>
            </a:pPr>
            <a:r>
              <a:rPr lang="en-GB" altLang="en-US" b="1" dirty="0"/>
              <a:t>a prototype system may be developed.</a:t>
            </a:r>
            <a:endParaRPr lang="en-GB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0595" name="Rectangle 1"/>
          <p:cNvSpPr>
            <a:spLocks noGrp="1"/>
          </p:cNvSpPr>
          <p:nvPr>
            <p:ph type="title"/>
          </p:nvPr>
        </p:nvSpPr>
        <p:spPr>
          <a:xfrm>
            <a:off x="1930400" y="228600"/>
            <a:ext cx="7770813" cy="1141413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1000"/>
              </a:spcBef>
            </a:pPr>
            <a:r>
              <a:rPr lang="en-GB" altLang="en-US" dirty="0">
                <a:solidFill>
                  <a:srgbClr val="0033CC"/>
                </a:solidFill>
              </a:rPr>
              <a:t>Spiral Model </a:t>
            </a:r>
            <a:r>
              <a:rPr lang="en-GB" altLang="en-US" sz="1600" dirty="0">
                <a:solidFill>
                  <a:srgbClr val="0033CC"/>
                </a:solidFill>
              </a:rPr>
              <a:t>(CONT.)</a:t>
            </a:r>
            <a:endParaRPr lang="en-GB" altLang="en-US" sz="1600" dirty="0">
              <a:solidFill>
                <a:srgbClr val="0033CC"/>
              </a:solidFill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18000" tIns="46800" rIns="18000" bIns="4680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2"/>
              </a:buClr>
              <a:buSzTx/>
              <a:buFont typeface="Symbol" pitchFamily="18" charset="2"/>
              <a:buChar char="·"/>
              <a:defRPr/>
            </a:pPr>
            <a:r>
              <a:rPr kumimoji="1" lang="en-GB" sz="2800" b="1" i="0" u="sng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Development and Validation</a:t>
            </a:r>
            <a:r>
              <a:rPr kumimoji="1" lang="en-GB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1" lang="en-GB" sz="28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Third quadrant</a:t>
            </a:r>
            <a:r>
              <a:rPr kumimoji="1" lang="en-GB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):</a:t>
            </a:r>
            <a:endParaRPr kumimoji="1" lang="en-GB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465"/>
              </a:spcBef>
              <a:spcAft>
                <a:spcPct val="0"/>
              </a:spcAft>
              <a:buClr>
                <a:schemeClr val="accent2"/>
              </a:buClr>
              <a:buSzTx/>
              <a:buFont typeface="Symbol" pitchFamily="18" charset="2"/>
              <a:buChar char="-"/>
              <a:defRPr/>
            </a:pPr>
            <a:r>
              <a:rPr kumimoji="1" lang="en-GB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develop and validate the next level of  the product. </a:t>
            </a:r>
            <a:endParaRPr kumimoji="1" lang="en-GB" sz="24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2"/>
              </a:buClr>
              <a:buSzTx/>
              <a:buFont typeface="Symbol" pitchFamily="18" charset="2"/>
              <a:buChar char="·"/>
              <a:defRPr/>
            </a:pPr>
            <a:r>
              <a:rPr kumimoji="1" lang="en-GB" sz="2800" b="1" i="0" u="sng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Review and Planning</a:t>
            </a:r>
            <a:r>
              <a:rPr kumimoji="1" lang="en-GB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1" lang="en-GB" sz="28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Fourth quadrant</a:t>
            </a:r>
            <a:r>
              <a:rPr kumimoji="1" lang="en-GB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): </a:t>
            </a:r>
            <a:endParaRPr kumimoji="1" lang="en-GB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465"/>
              </a:spcBef>
              <a:spcAft>
                <a:spcPct val="0"/>
              </a:spcAft>
              <a:buClr>
                <a:schemeClr val="accent2"/>
              </a:buClr>
              <a:buSzTx/>
              <a:buFont typeface="Symbol" pitchFamily="18" charset="2"/>
              <a:buChar char="-"/>
              <a:defRPr/>
            </a:pPr>
            <a:r>
              <a:rPr kumimoji="1" lang="en-GB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review the  results  achieved so far with the customer and plan the next iteration around the spiral.  </a:t>
            </a:r>
            <a:endParaRPr kumimoji="1" lang="en-GB" sz="24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2"/>
              </a:buClr>
              <a:buSzTx/>
              <a:buFont typeface="Symbol" pitchFamily="18" charset="2"/>
              <a:buChar char="·"/>
              <a:defRPr/>
            </a:pPr>
            <a:r>
              <a:rPr kumimoji="1" lang="en-GB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each iteration around the spiral:</a:t>
            </a:r>
            <a:endParaRPr kumimoji="1" lang="en-GB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465"/>
              </a:spcBef>
              <a:spcAft>
                <a:spcPct val="0"/>
              </a:spcAft>
              <a:buClr>
                <a:schemeClr val="accent2"/>
              </a:buClr>
              <a:buSzTx/>
              <a:buFont typeface="Symbol" pitchFamily="18" charset="2"/>
              <a:buChar char="-"/>
              <a:defRPr/>
            </a:pPr>
            <a:r>
              <a:rPr kumimoji="1" lang="en-GB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progressively more complete version of the software gets built.</a:t>
            </a:r>
            <a:endParaRPr kumimoji="1" lang="en-GB" sz="24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2643" name="Rectangle 1"/>
          <p:cNvSpPr>
            <a:spLocks noGrp="1"/>
          </p:cNvSpPr>
          <p:nvPr>
            <p:ph type="title"/>
          </p:nvPr>
        </p:nvSpPr>
        <p:spPr>
          <a:xfrm>
            <a:off x="1930400" y="228600"/>
            <a:ext cx="7770813" cy="1141413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1000"/>
              </a:spcBef>
            </a:pPr>
            <a:r>
              <a:rPr lang="en-GB" altLang="en-US" dirty="0">
                <a:solidFill>
                  <a:srgbClr val="0033CC"/>
                </a:solidFill>
              </a:rPr>
              <a:t>Spiral Model as a meta model</a:t>
            </a:r>
            <a:endParaRPr lang="en-GB" altLang="en-US" dirty="0">
              <a:solidFill>
                <a:srgbClr val="0033CC"/>
              </a:solidFill>
            </a:endParaRPr>
          </a:p>
        </p:txBody>
      </p:sp>
      <p:sp>
        <p:nvSpPr>
          <p:cNvPr id="112644" name="Rectangle 2"/>
          <p:cNvSpPr>
            <a:spLocks noGrp="1"/>
          </p:cNvSpPr>
          <p:nvPr>
            <p:ph idx="1"/>
          </p:nvPr>
        </p:nvSpPr>
        <p:spPr>
          <a:xfrm>
            <a:off x="2209800" y="1677988"/>
            <a:ext cx="7770813" cy="4113212"/>
          </a:xfrm>
        </p:spPr>
        <p:txBody>
          <a:bodyPr vert="horz" wrap="square" lIns="18000" tIns="46800" rIns="18000" bIns="46800" anchor="t" anchorCtr="0"/>
          <a:p>
            <a:pPr>
              <a:spcBef>
                <a:spcPts val="640"/>
              </a:spcBef>
            </a:pPr>
            <a:r>
              <a:rPr lang="en-GB" altLang="en-US" dirty="0"/>
              <a:t> </a:t>
            </a:r>
            <a:r>
              <a:rPr lang="en-GB" altLang="en-US" b="1" dirty="0"/>
              <a:t>Subsumes all discussed models:</a:t>
            </a:r>
            <a:endParaRPr lang="en-GB" altLang="en-US" b="1" dirty="0"/>
          </a:p>
          <a:p>
            <a:pPr lvl="1">
              <a:spcBef>
                <a:spcPts val="465"/>
              </a:spcBef>
            </a:pPr>
            <a:r>
              <a:rPr lang="en-GB" altLang="en-US" dirty="0"/>
              <a:t>a single loop spiral  represents waterfall model.</a:t>
            </a:r>
            <a:endParaRPr lang="en-GB" altLang="en-US" dirty="0"/>
          </a:p>
          <a:p>
            <a:pPr lvl="1">
              <a:spcBef>
                <a:spcPts val="465"/>
              </a:spcBef>
            </a:pPr>
            <a:r>
              <a:rPr lang="en-GB" altLang="en-US" dirty="0"/>
              <a:t>uses an evolutionary approach  -- </a:t>
            </a:r>
            <a:endParaRPr lang="en-GB" altLang="en-US" dirty="0"/>
          </a:p>
          <a:p>
            <a:pPr lvl="2">
              <a:spcBef>
                <a:spcPts val="415"/>
              </a:spcBef>
            </a:pPr>
            <a:r>
              <a:rPr lang="en-GB" altLang="en-US" dirty="0"/>
              <a:t>iterations through the spiral are evolutionary levels. </a:t>
            </a:r>
            <a:endParaRPr lang="en-GB" altLang="en-US" dirty="0"/>
          </a:p>
          <a:p>
            <a:pPr lvl="1">
              <a:spcBef>
                <a:spcPts val="465"/>
              </a:spcBef>
            </a:pPr>
            <a:r>
              <a:rPr lang="en-GB" altLang="en-US" dirty="0"/>
              <a:t>enables understanding and  reacting to risks during each  iteration along the spiral.  </a:t>
            </a:r>
            <a:endParaRPr lang="en-GB" altLang="en-US" dirty="0"/>
          </a:p>
          <a:p>
            <a:pPr lvl="1">
              <a:spcBef>
                <a:spcPts val="465"/>
              </a:spcBef>
            </a:pPr>
            <a:r>
              <a:rPr lang="en-GB" altLang="en-US" dirty="0"/>
              <a:t>uses:</a:t>
            </a:r>
            <a:endParaRPr lang="en-GB" altLang="en-US" dirty="0"/>
          </a:p>
          <a:p>
            <a:pPr lvl="2">
              <a:spcBef>
                <a:spcPts val="415"/>
              </a:spcBef>
            </a:pPr>
            <a:r>
              <a:rPr lang="en-GB" altLang="en-US" dirty="0"/>
              <a:t>prototyping as a risk reduction mechanism</a:t>
            </a:r>
            <a:endParaRPr lang="en-GB" altLang="en-US" dirty="0"/>
          </a:p>
          <a:p>
            <a:pPr lvl="2">
              <a:spcBef>
                <a:spcPts val="415"/>
              </a:spcBef>
            </a:pPr>
            <a:r>
              <a:rPr lang="en-GB" altLang="en-US" dirty="0"/>
              <a:t>retains the step-wise approach of the waterfall model.  </a:t>
            </a:r>
            <a:endParaRPr lang="en-GB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4691" name="Rectangle 1"/>
          <p:cNvSpPr>
            <a:spLocks noGrp="1"/>
          </p:cNvSpPr>
          <p:nvPr>
            <p:ph type="title"/>
          </p:nvPr>
        </p:nvSpPr>
        <p:spPr>
          <a:xfrm>
            <a:off x="1930400" y="228600"/>
            <a:ext cx="7770813" cy="1141413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725"/>
              </a:spcBef>
            </a:pPr>
            <a:r>
              <a:rPr lang="en-GB" altLang="en-US" sz="3200" dirty="0">
                <a:solidFill>
                  <a:srgbClr val="0033CC"/>
                </a:solidFill>
              </a:rPr>
              <a:t>Comparison of Different Life Cycle Models</a:t>
            </a:r>
            <a:endParaRPr lang="en-GB" altLang="en-US" sz="3200" dirty="0">
              <a:solidFill>
                <a:srgbClr val="0033CC"/>
              </a:solidFill>
            </a:endParaRPr>
          </a:p>
        </p:txBody>
      </p:sp>
      <p:sp>
        <p:nvSpPr>
          <p:cNvPr id="114692" name="Rectangle 2"/>
          <p:cNvSpPr>
            <a:spLocks noGrp="1" noChangeArrowheads="1"/>
          </p:cNvSpPr>
          <p:nvPr>
            <p:ph idx="1"/>
          </p:nvPr>
        </p:nvSpPr>
        <p:spPr>
          <a:xfrm>
            <a:off x="2209800" y="1447800"/>
            <a:ext cx="7770813" cy="4179888"/>
          </a:xfrm>
        </p:spPr>
        <p:txBody>
          <a:bodyPr vert="horz" wrap="square" lIns="18000" tIns="46800" rIns="18000" bIns="4680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Tx/>
              <a:buFont typeface="Symbol" pitchFamily="18" charset="2"/>
              <a:buChar char="·"/>
              <a:defRPr/>
            </a:pPr>
            <a:r>
              <a:rPr kumimoji="1" lang="en-GB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Iterative waterfall model</a:t>
            </a:r>
            <a:endParaRPr kumimoji="1" lang="en-GB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725"/>
              </a:spcBef>
              <a:spcAft>
                <a:spcPct val="0"/>
              </a:spcAft>
              <a:buClr>
                <a:schemeClr val="accent2"/>
              </a:buClr>
              <a:buSzTx/>
              <a:buFont typeface="Symbol" pitchFamily="18" charset="2"/>
              <a:buChar char="-"/>
              <a:defRPr/>
            </a:pPr>
            <a:r>
              <a:rPr kumimoji="1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most widely used model. </a:t>
            </a:r>
            <a:endParaRPr kumimoji="1" lang="en-GB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725"/>
              </a:spcBef>
              <a:spcAft>
                <a:spcPct val="0"/>
              </a:spcAft>
              <a:buClr>
                <a:schemeClr val="accent2"/>
              </a:buClr>
              <a:buSzTx/>
              <a:buFont typeface="Symbol" pitchFamily="18" charset="2"/>
              <a:buChar char="-"/>
              <a:defRPr/>
            </a:pPr>
            <a:r>
              <a:rPr kumimoji="1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But, suitable only for well-understood problems</a:t>
            </a:r>
            <a:r>
              <a:rPr kumimoji="1" lang="en-GB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. </a:t>
            </a:r>
            <a:endParaRPr kumimoji="1" lang="en-GB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Tx/>
              <a:buFont typeface="Symbol" pitchFamily="18" charset="2"/>
              <a:buChar char="·"/>
              <a:defRPr/>
            </a:pPr>
            <a:r>
              <a:rPr kumimoji="1" lang="en-GB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Prototype model is suitable for projects not well understood:</a:t>
            </a:r>
            <a:endParaRPr kumimoji="1" lang="en-GB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725"/>
              </a:spcBef>
              <a:spcAft>
                <a:spcPct val="0"/>
              </a:spcAft>
              <a:buClr>
                <a:schemeClr val="accent2"/>
              </a:buClr>
              <a:buSzTx/>
              <a:buFont typeface="Symbol" pitchFamily="18" charset="2"/>
              <a:buChar char="-"/>
              <a:defRPr/>
            </a:pPr>
            <a:r>
              <a:rPr kumimoji="1" lang="en-GB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user requirements</a:t>
            </a:r>
            <a:endParaRPr kumimoji="1" lang="en-GB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725"/>
              </a:spcBef>
              <a:spcAft>
                <a:spcPct val="0"/>
              </a:spcAft>
              <a:buClr>
                <a:schemeClr val="accent2"/>
              </a:buClr>
              <a:buSzTx/>
              <a:buFont typeface="Symbol" pitchFamily="18" charset="2"/>
              <a:buNone/>
              <a:defRPr/>
            </a:pPr>
            <a:endParaRPr kumimoji="1" lang="en-GB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6739" name="Rectangle 1"/>
          <p:cNvSpPr>
            <a:spLocks noGrp="1"/>
          </p:cNvSpPr>
          <p:nvPr>
            <p:ph type="title"/>
          </p:nvPr>
        </p:nvSpPr>
        <p:spPr>
          <a:xfrm>
            <a:off x="1930400" y="228600"/>
            <a:ext cx="7770813" cy="1141413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725"/>
              </a:spcBef>
            </a:pPr>
            <a:r>
              <a:rPr lang="en-GB" altLang="en-US" sz="3200" dirty="0">
                <a:solidFill>
                  <a:srgbClr val="0033CC"/>
                </a:solidFill>
              </a:rPr>
              <a:t>Comparison of Different Life Cycle Models </a:t>
            </a:r>
            <a:r>
              <a:rPr lang="en-GB" altLang="en-US" sz="1200" dirty="0">
                <a:solidFill>
                  <a:srgbClr val="0033CC"/>
                </a:solidFill>
              </a:rPr>
              <a:t>(CONT.)</a:t>
            </a:r>
            <a:endParaRPr lang="en-GB" altLang="en-US" sz="1200" dirty="0">
              <a:solidFill>
                <a:srgbClr val="0033CC"/>
              </a:solidFill>
            </a:endParaRPr>
          </a:p>
        </p:txBody>
      </p:sp>
      <p:sp>
        <p:nvSpPr>
          <p:cNvPr id="116740" name="Rectangle 2"/>
          <p:cNvSpPr>
            <a:spLocks noGrp="1"/>
          </p:cNvSpPr>
          <p:nvPr>
            <p:ph idx="1"/>
          </p:nvPr>
        </p:nvSpPr>
        <p:spPr/>
        <p:txBody>
          <a:bodyPr vert="horz" wrap="square" lIns="18000" tIns="46800" rIns="18000" bIns="46800" anchor="t" anchorCtr="0"/>
          <a:p>
            <a:pPr>
              <a:spcBef>
                <a:spcPct val="0"/>
              </a:spcBef>
            </a:pPr>
            <a:r>
              <a:rPr lang="en-GB" altLang="en-US" b="1" dirty="0"/>
              <a:t>Evolutionary model is suitable for  large problems:</a:t>
            </a:r>
            <a:endParaRPr lang="en-GB" altLang="en-US" b="1" dirty="0"/>
          </a:p>
          <a:p>
            <a:pPr lvl="1">
              <a:spcBef>
                <a:spcPct val="0"/>
              </a:spcBef>
            </a:pPr>
            <a:r>
              <a:rPr lang="en-GB" altLang="en-US" dirty="0"/>
              <a:t>can be decomposed into a set of modules that can be incrementally implemented,   </a:t>
            </a:r>
            <a:endParaRPr lang="en-GB" altLang="en-US" dirty="0"/>
          </a:p>
          <a:p>
            <a:pPr lvl="1">
              <a:spcBef>
                <a:spcPct val="0"/>
              </a:spcBef>
            </a:pPr>
            <a:r>
              <a:rPr lang="en-GB" altLang="en-US" dirty="0"/>
              <a:t>incremental delivery of the system is acceptable  to the customer.  </a:t>
            </a:r>
            <a:endParaRPr lang="en-GB" altLang="en-US" dirty="0"/>
          </a:p>
          <a:p>
            <a:pPr>
              <a:spcBef>
                <a:spcPct val="0"/>
              </a:spcBef>
            </a:pPr>
            <a:r>
              <a:rPr lang="en-GB" altLang="en-US" b="1" dirty="0"/>
              <a:t>The spiral model: </a:t>
            </a:r>
            <a:endParaRPr lang="en-GB" altLang="en-US" b="1" dirty="0"/>
          </a:p>
          <a:p>
            <a:pPr lvl="1">
              <a:spcBef>
                <a:spcPct val="0"/>
              </a:spcBef>
            </a:pPr>
            <a:r>
              <a:rPr lang="en-GB" altLang="en-US" dirty="0"/>
              <a:t>suitable for development of technically challenging software products  that are subject to several kinds of risks.</a:t>
            </a:r>
            <a:r>
              <a:rPr lang="en-GB" altLang="en-US" b="1" dirty="0"/>
              <a:t> </a:t>
            </a:r>
            <a:endParaRPr lang="en-GB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anose="020B0A040201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anose="020B0A04020102020204" pitchFamily="34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2607</Words>
  <Application>WPS Presentation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Symbol</vt:lpstr>
      <vt:lpstr>Kingsoft Sign</vt:lpstr>
      <vt:lpstr>times</vt:lpstr>
      <vt:lpstr>苹方-简</vt:lpstr>
      <vt:lpstr>Lucida Console</vt:lpstr>
      <vt:lpstr>Arial Black</vt:lpstr>
      <vt:lpstr>Tahoma</vt:lpstr>
      <vt:lpstr>宋体-简</vt:lpstr>
      <vt:lpstr>Contemporary Portrait</vt:lpstr>
      <vt:lpstr>Spiral Model</vt:lpstr>
      <vt:lpstr>Spiral Model (CONT.)</vt:lpstr>
      <vt:lpstr>Spiral Model (CONT.)</vt:lpstr>
      <vt:lpstr>Objective Setting (First Quadrant)</vt:lpstr>
      <vt:lpstr>Risk Assessment and Reduction (Second Quadrant)</vt:lpstr>
      <vt:lpstr>Spiral Model (CONT.)</vt:lpstr>
      <vt:lpstr>Spiral Model as a meta model</vt:lpstr>
      <vt:lpstr>Comparison of Different Life Cycle Models</vt:lpstr>
      <vt:lpstr>Comparison of Different Life Cycle Models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Spiral Model</dc:title>
  <dc:creator>ranvirsingh</dc:creator>
  <cp:lastModifiedBy>ranvirsingh</cp:lastModifiedBy>
  <cp:revision>1</cp:revision>
  <dcterms:created xsi:type="dcterms:W3CDTF">2023-02-03T17:45:15Z</dcterms:created>
  <dcterms:modified xsi:type="dcterms:W3CDTF">2023-02-03T17:45:15Z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1033-4.9.0.7859</vt:lpwstr>
  </property>
</Properties>
</file>