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13"/>
  </p:notesMasterIdLst>
  <p:handoutMasterIdLst>
    <p:handoutMasterId r:id="rId14"/>
  </p:handoutMasterIdLst>
  <p:sldIdLst>
    <p:sldId id="259" r:id="rId4"/>
    <p:sldId id="263" r:id="rId5"/>
    <p:sldId id="281" r:id="rId6"/>
    <p:sldId id="310" r:id="rId7"/>
    <p:sldId id="311" r:id="rId8"/>
    <p:sldId id="312" r:id="rId9"/>
    <p:sldId id="313" r:id="rId10"/>
    <p:sldId id="314" r:id="rId11"/>
    <p:sldId id="286" r:id="rId1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SimSun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itchFamily="34" charset="0"/>
        <a:ea typeface="SimSun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itchFamily="34" charset="0"/>
        <a:ea typeface="SimSun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itchFamily="34" charset="0"/>
        <a:ea typeface="SimSun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itchFamily="34" charset="0"/>
        <a:ea typeface="SimSun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itchFamily="34" charset="0"/>
        <a:ea typeface="SimSun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itchFamily="34" charset="0"/>
        <a:ea typeface="SimSun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itchFamily="34" charset="0"/>
        <a:ea typeface="SimSun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itchFamily="34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A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4"/>
    <p:restoredTop sz="94660"/>
  </p:normalViewPr>
  <p:slideViewPr>
    <p:cSldViewPr snapToGrid="0" showGuides="1">
      <p:cViewPr>
        <p:scale>
          <a:sx n="75" d="100"/>
          <a:sy n="75" d="100"/>
        </p:scale>
        <p:origin x="1950" y="822"/>
      </p:cViewPr>
      <p:guideLst>
        <p:guide orient="horz" pos="2162"/>
        <p:guide pos="277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itchFamily="34" charset="0"/>
                <a:ea typeface="SimSun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itchFamily="34" charset="0"/>
                <a:ea typeface="SimSun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itchFamily="34" charset="0"/>
                <a:ea typeface="SimSun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lvl="0"/>
            <a:r>
              <a:rPr lang="zh-CN" altLang="en-US"/>
              <a:t>Click to edit Master text style</a:t>
            </a:r>
            <a:endParaRPr lang="zh-CN" altLang="en-US"/>
          </a:p>
          <a:p>
            <a:pPr lvl="1"/>
            <a:r>
              <a:rPr lang="zh-CN" altLang="en-US"/>
              <a:t>Second level</a:t>
            </a:r>
            <a:endParaRPr lang="zh-CN" altLang="en-US"/>
          </a:p>
          <a:p>
            <a:pPr lvl="2"/>
            <a:r>
              <a:rPr lang="zh-CN" altLang="en-US"/>
              <a:t>Third level</a:t>
            </a:r>
            <a:endParaRPr lang="zh-CN" altLang="en-US"/>
          </a:p>
          <a:p>
            <a:pPr lvl="3"/>
            <a:r>
              <a:rPr lang="zh-CN" altLang="en-US"/>
              <a:t>Fourth level</a:t>
            </a:r>
            <a:endParaRPr lang="zh-CN" altLang="en-US"/>
          </a:p>
          <a:p>
            <a:pPr lvl="4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itchFamily="34" charset="0"/>
                <a:ea typeface="SimSun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38300"/>
            <a:ext cx="9144000" cy="1136650"/>
          </a:xfrm>
        </p:spPr>
        <p:txBody>
          <a:bodyPr anchor="b"/>
          <a:lstStyle>
            <a:lvl1pPr algn="ctr">
              <a:defRPr sz="5400"/>
            </a:lvl1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Click to edit Master text style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DA2C65-FA7A-43B8-A14D-383E70EC7F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Click to edit Master text style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Fourth level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Fifth level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DA2C65-FA7A-43B8-A14D-383E70EC7F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38300"/>
            <a:ext cx="9144000" cy="1136650"/>
          </a:xfrm>
        </p:spPr>
        <p:txBody>
          <a:bodyPr anchor="b"/>
          <a:lstStyle>
            <a:lvl1pPr algn="ctr">
              <a:defRPr sz="5400"/>
            </a:lvl1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Click to edit Master text style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DA2C65-FA7A-43B8-A14D-383E70EC7F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Click to edit Master text style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Fourth level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Fifth level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DA2C65-FA7A-43B8-A14D-383E70EC7F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DA2C65-FA7A-43B8-A14D-383E70EC7F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DA2C65-FA7A-43B8-A14D-383E70EC7F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101850" y="0"/>
            <a:ext cx="9463405" cy="2223770"/>
          </a:xfrm>
          <a:prstGeom prst="rect">
            <a:avLst/>
          </a:prstGeom>
          <a:solidFill>
            <a:srgbClr val="242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098" name="组合 40"/>
          <p:cNvGrpSpPr/>
          <p:nvPr/>
        </p:nvGrpSpPr>
        <p:grpSpPr>
          <a:xfrm>
            <a:off x="10909300" y="5454650"/>
            <a:ext cx="1295400" cy="1649413"/>
            <a:chOff x="8470421" y="5184967"/>
            <a:chExt cx="517357" cy="659213"/>
          </a:xfrm>
        </p:grpSpPr>
        <p:sp>
          <p:nvSpPr>
            <p:cNvPr id="42" name="矩形 41"/>
            <p:cNvSpPr/>
            <p:nvPr/>
          </p:nvSpPr>
          <p:spPr>
            <a:xfrm>
              <a:off x="8470421" y="5355334"/>
              <a:ext cx="452563" cy="488846"/>
            </a:xfrm>
            <a:prstGeom prst="rect">
              <a:avLst/>
            </a:prstGeom>
            <a:noFill/>
            <a:ln>
              <a:solidFill>
                <a:schemeClr val="bg1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732485" y="5184967"/>
              <a:ext cx="255293" cy="359797"/>
            </a:xfrm>
            <a:prstGeom prst="rect">
              <a:avLst/>
            </a:prstGeom>
            <a:noFill/>
            <a:ln>
              <a:solidFill>
                <a:schemeClr val="bg1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648677" y="5456800"/>
              <a:ext cx="167614" cy="195276"/>
            </a:xfrm>
            <a:prstGeom prst="rect">
              <a:avLst/>
            </a:prstGeom>
            <a:noFill/>
            <a:ln>
              <a:solidFill>
                <a:schemeClr val="bg1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2" name="菱形 11"/>
          <p:cNvSpPr/>
          <p:nvPr/>
        </p:nvSpPr>
        <p:spPr>
          <a:xfrm>
            <a:off x="1243648" y="2081530"/>
            <a:ext cx="1484313" cy="1485900"/>
          </a:xfrm>
          <a:prstGeom prst="diamond">
            <a:avLst/>
          </a:prstGeom>
          <a:noFill/>
          <a:ln w="28575">
            <a:solidFill>
              <a:srgbClr val="31A2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3724593" y="627063"/>
            <a:ext cx="2001838" cy="2409825"/>
          </a:xfrm>
          <a:custGeom>
            <a:avLst/>
            <a:gdLst>
              <a:gd name="connsiteX0" fmla="*/ 1604567 w 2666207"/>
              <a:gd name="connsiteY0" fmla="*/ 0 h 3209133"/>
              <a:gd name="connsiteX1" fmla="*/ 2666207 w 2666207"/>
              <a:gd name="connsiteY1" fmla="*/ 1061640 h 3209133"/>
              <a:gd name="connsiteX2" fmla="*/ 2123280 w 2666207"/>
              <a:gd name="connsiteY2" fmla="*/ 1604567 h 3209133"/>
              <a:gd name="connsiteX3" fmla="*/ 2666207 w 2666207"/>
              <a:gd name="connsiteY3" fmla="*/ 2147493 h 3209133"/>
              <a:gd name="connsiteX4" fmla="*/ 1604567 w 2666207"/>
              <a:gd name="connsiteY4" fmla="*/ 3209133 h 3209133"/>
              <a:gd name="connsiteX5" fmla="*/ 0 w 2666207"/>
              <a:gd name="connsiteY5" fmla="*/ 1604567 h 320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6207" h="3209133">
                <a:moveTo>
                  <a:pt x="1604567" y="0"/>
                </a:moveTo>
                <a:lnTo>
                  <a:pt x="2666207" y="1061640"/>
                </a:lnTo>
                <a:lnTo>
                  <a:pt x="2123280" y="1604567"/>
                </a:lnTo>
                <a:lnTo>
                  <a:pt x="2666207" y="2147493"/>
                </a:lnTo>
                <a:lnTo>
                  <a:pt x="1604567" y="3209133"/>
                </a:lnTo>
                <a:lnTo>
                  <a:pt x="0" y="1604567"/>
                </a:lnTo>
                <a:close/>
              </a:path>
            </a:pathLst>
          </a:custGeom>
          <a:noFill/>
          <a:ln w="28575">
            <a:solidFill>
              <a:srgbClr val="31A2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菱形 26"/>
          <p:cNvSpPr/>
          <p:nvPr/>
        </p:nvSpPr>
        <p:spPr>
          <a:xfrm>
            <a:off x="4460875" y="3036888"/>
            <a:ext cx="530225" cy="530225"/>
          </a:xfrm>
          <a:prstGeom prst="diamond">
            <a:avLst/>
          </a:prstGeom>
          <a:noFill/>
          <a:ln w="28575">
            <a:solidFill>
              <a:srgbClr val="31A2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7" name="文本框 14"/>
          <p:cNvSpPr txBox="1"/>
          <p:nvPr/>
        </p:nvSpPr>
        <p:spPr>
          <a:xfrm>
            <a:off x="2021205" y="4044950"/>
            <a:ext cx="8888730" cy="25533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8000" b="1" dirty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REQUIREMENTS GATHERING</a:t>
            </a:r>
            <a:endParaRPr lang="en-US" altLang="zh-CN" sz="8000" b="1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29815" y="3863975"/>
            <a:ext cx="7948295" cy="0"/>
          </a:xfrm>
          <a:prstGeom prst="line">
            <a:avLst/>
          </a:prstGeom>
          <a:ln>
            <a:solidFill>
              <a:srgbClr val="31A2D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378710" y="6618605"/>
            <a:ext cx="7987030" cy="0"/>
          </a:xfrm>
          <a:prstGeom prst="line">
            <a:avLst/>
          </a:prstGeom>
          <a:ln>
            <a:solidFill>
              <a:srgbClr val="31A2D8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3"/>
          <p:cNvSpPr txBox="1"/>
          <p:nvPr/>
        </p:nvSpPr>
        <p:spPr>
          <a:xfrm>
            <a:off x="436880" y="215900"/>
            <a:ext cx="970661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4000" b="1" dirty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REUIREMENTS GATHERING (Requirements Elicitation)</a:t>
            </a:r>
            <a:endParaRPr lang="en-US" altLang="zh-CN" sz="4000" b="1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cxnSp>
        <p:nvCxnSpPr>
          <p:cNvPr id="3" name="Straight Connector 9"/>
          <p:cNvCxnSpPr/>
          <p:nvPr/>
        </p:nvCxnSpPr>
        <p:spPr>
          <a:xfrm flipV="1">
            <a:off x="6134100" y="2046288"/>
            <a:ext cx="0" cy="3376613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1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7825" y="2046288"/>
            <a:ext cx="3824288" cy="3376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矩形 5"/>
          <p:cNvSpPr/>
          <p:nvPr/>
        </p:nvSpPr>
        <p:spPr>
          <a:xfrm>
            <a:off x="6692900" y="2398713"/>
            <a:ext cx="3733800" cy="8858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Microsoft YaHei" pitchFamily="34" charset="-122"/>
                <a:sym typeface="Arial" panose="020B0604020202020204" pitchFamily="34" charset="0"/>
              </a:rPr>
              <a:t>Collect requirements from stakeholders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Microsoft YaHei" pitchFamily="34" charset="-122"/>
              <a:sym typeface="Arial" panose="020B0604020202020204" pitchFamily="34" charset="0"/>
            </a:endParaRPr>
          </a:p>
        </p:txBody>
      </p:sp>
      <p:sp>
        <p:nvSpPr>
          <p:cNvPr id="7173" name="TextBox 13"/>
          <p:cNvSpPr txBox="1"/>
          <p:nvPr/>
        </p:nvSpPr>
        <p:spPr>
          <a:xfrm>
            <a:off x="6692900" y="1722120"/>
            <a:ext cx="4837430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Microsoft YaHei" pitchFamily="34" charset="-122"/>
                <a:sym typeface="Arial" panose="020B0604020202020204" pitchFamily="34" charset="0"/>
              </a:rPr>
              <a:t>Primary Objective</a:t>
            </a:r>
            <a:endParaRPr lang="en-US" altLang="zh-CN" sz="3200" b="1" dirty="0">
              <a:solidFill>
                <a:schemeClr val="bg1"/>
              </a:solidFill>
              <a:latin typeface="Arial" panose="020B0604020202020204" pitchFamily="34" charset="0"/>
              <a:ea typeface="Microsoft YaHei" pitchFamily="34" charset="-122"/>
              <a:sym typeface="Arial" panose="020B0604020202020204" pitchFamily="34" charset="0"/>
            </a:endParaRPr>
          </a:p>
        </p:txBody>
      </p:sp>
      <p:sp>
        <p:nvSpPr>
          <p:cNvPr id="7174" name="矩形 7"/>
          <p:cNvSpPr/>
          <p:nvPr/>
        </p:nvSpPr>
        <p:spPr>
          <a:xfrm>
            <a:off x="6692900" y="4642485"/>
            <a:ext cx="3733800" cy="66421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Microsoft YaHei" pitchFamily="34" charset="-122"/>
                <a:sym typeface="Arial" panose="020B0604020202020204" pitchFamily="34" charset="0"/>
              </a:rPr>
              <a:t>If no working model of the software being developed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Microsoft YaHei" pitchFamily="34" charset="-122"/>
              <a:sym typeface="Arial" panose="020B0604020202020204" pitchFamily="34" charset="0"/>
            </a:endParaRPr>
          </a:p>
        </p:txBody>
      </p:sp>
      <p:sp>
        <p:nvSpPr>
          <p:cNvPr id="7175" name="TextBox 13"/>
          <p:cNvSpPr txBox="1"/>
          <p:nvPr/>
        </p:nvSpPr>
        <p:spPr>
          <a:xfrm>
            <a:off x="6692900" y="4095750"/>
            <a:ext cx="3733165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Microsoft YaHei" pitchFamily="34" charset="-122"/>
                <a:sym typeface="Arial" panose="020B0604020202020204" pitchFamily="34" charset="0"/>
              </a:rPr>
              <a:t>Especially challenging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Microsoft YaHei" pitchFamily="34" charset="-122"/>
              <a:sym typeface="Arial" panose="020B0604020202020204" pitchFamily="34" charset="0"/>
            </a:endParaRPr>
          </a:p>
        </p:txBody>
      </p:sp>
      <p:grpSp>
        <p:nvGrpSpPr>
          <p:cNvPr id="7176" name="组合 8"/>
          <p:cNvGrpSpPr/>
          <p:nvPr/>
        </p:nvGrpSpPr>
        <p:grpSpPr>
          <a:xfrm>
            <a:off x="11249025" y="5886450"/>
            <a:ext cx="955675" cy="1217613"/>
            <a:chOff x="8470421" y="5184967"/>
            <a:chExt cx="517357" cy="659213"/>
          </a:xfrm>
        </p:grpSpPr>
        <p:sp>
          <p:nvSpPr>
            <p:cNvPr id="10" name="矩形 9"/>
            <p:cNvSpPr/>
            <p:nvPr/>
          </p:nvSpPr>
          <p:spPr>
            <a:xfrm>
              <a:off x="8470421" y="5355334"/>
              <a:ext cx="452563" cy="488846"/>
            </a:xfrm>
            <a:prstGeom prst="rect">
              <a:avLst/>
            </a:prstGeom>
            <a:noFill/>
            <a:ln>
              <a:solidFill>
                <a:schemeClr val="bg1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732485" y="5184967"/>
              <a:ext cx="255293" cy="359797"/>
            </a:xfrm>
            <a:prstGeom prst="rect">
              <a:avLst/>
            </a:prstGeom>
            <a:noFill/>
            <a:ln>
              <a:solidFill>
                <a:schemeClr val="bg1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648677" y="5456800"/>
              <a:ext cx="167614" cy="195276"/>
            </a:xfrm>
            <a:prstGeom prst="rect">
              <a:avLst/>
            </a:prstGeom>
            <a:noFill/>
            <a:ln>
              <a:solidFill>
                <a:schemeClr val="bg1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21" name="组合 40"/>
          <p:cNvGrpSpPr/>
          <p:nvPr/>
        </p:nvGrpSpPr>
        <p:grpSpPr>
          <a:xfrm>
            <a:off x="10909300" y="5454650"/>
            <a:ext cx="1295400" cy="1649413"/>
            <a:chOff x="8470421" y="5184967"/>
            <a:chExt cx="517357" cy="659213"/>
          </a:xfrm>
        </p:grpSpPr>
        <p:sp>
          <p:nvSpPr>
            <p:cNvPr id="42" name="矩形 41"/>
            <p:cNvSpPr/>
            <p:nvPr/>
          </p:nvSpPr>
          <p:spPr>
            <a:xfrm>
              <a:off x="8470421" y="5355334"/>
              <a:ext cx="452563" cy="488846"/>
            </a:xfrm>
            <a:prstGeom prst="rect">
              <a:avLst/>
            </a:prstGeom>
            <a:noFill/>
            <a:ln>
              <a:solidFill>
                <a:schemeClr val="bg1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732485" y="5184967"/>
              <a:ext cx="255293" cy="359797"/>
            </a:xfrm>
            <a:prstGeom prst="rect">
              <a:avLst/>
            </a:prstGeom>
            <a:noFill/>
            <a:ln>
              <a:solidFill>
                <a:schemeClr val="bg1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648677" y="5456800"/>
              <a:ext cx="167614" cy="195276"/>
            </a:xfrm>
            <a:prstGeom prst="rect">
              <a:avLst/>
            </a:prstGeom>
            <a:noFill/>
            <a:ln>
              <a:solidFill>
                <a:schemeClr val="bg1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125" name="组合 6"/>
          <p:cNvGrpSpPr/>
          <p:nvPr/>
        </p:nvGrpSpPr>
        <p:grpSpPr>
          <a:xfrm>
            <a:off x="5143500" y="1474788"/>
            <a:ext cx="1249363" cy="873125"/>
            <a:chOff x="1486718" y="2224879"/>
            <a:chExt cx="3440641" cy="2408243"/>
          </a:xfrm>
        </p:grpSpPr>
        <p:sp>
          <p:nvSpPr>
            <p:cNvPr id="12" name="菱形 11"/>
            <p:cNvSpPr/>
            <p:nvPr/>
          </p:nvSpPr>
          <p:spPr>
            <a:xfrm>
              <a:off x="1486718" y="2686812"/>
              <a:ext cx="1484378" cy="1484378"/>
            </a:xfrm>
            <a:prstGeom prst="diamond">
              <a:avLst/>
            </a:prstGeom>
            <a:noFill/>
            <a:ln w="28575">
              <a:solidFill>
                <a:srgbClr val="31A2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2538177" y="2224879"/>
              <a:ext cx="2000813" cy="2408243"/>
            </a:xfrm>
            <a:custGeom>
              <a:avLst/>
              <a:gdLst>
                <a:gd name="connsiteX0" fmla="*/ 1604567 w 2666207"/>
                <a:gd name="connsiteY0" fmla="*/ 0 h 3209133"/>
                <a:gd name="connsiteX1" fmla="*/ 2666207 w 2666207"/>
                <a:gd name="connsiteY1" fmla="*/ 1061640 h 3209133"/>
                <a:gd name="connsiteX2" fmla="*/ 2123280 w 2666207"/>
                <a:gd name="connsiteY2" fmla="*/ 1604567 h 3209133"/>
                <a:gd name="connsiteX3" fmla="*/ 2666207 w 2666207"/>
                <a:gd name="connsiteY3" fmla="*/ 2147493 h 3209133"/>
                <a:gd name="connsiteX4" fmla="*/ 1604567 w 2666207"/>
                <a:gd name="connsiteY4" fmla="*/ 3209133 h 3209133"/>
                <a:gd name="connsiteX5" fmla="*/ 0 w 2666207"/>
                <a:gd name="connsiteY5" fmla="*/ 1604567 h 3209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6207" h="3209133">
                  <a:moveTo>
                    <a:pt x="1604567" y="0"/>
                  </a:moveTo>
                  <a:lnTo>
                    <a:pt x="2666207" y="1061640"/>
                  </a:lnTo>
                  <a:lnTo>
                    <a:pt x="2123280" y="1604567"/>
                  </a:lnTo>
                  <a:lnTo>
                    <a:pt x="2666207" y="2147493"/>
                  </a:lnTo>
                  <a:lnTo>
                    <a:pt x="1604567" y="3209133"/>
                  </a:lnTo>
                  <a:lnTo>
                    <a:pt x="0" y="1604567"/>
                  </a:lnTo>
                  <a:close/>
                </a:path>
              </a:pathLst>
            </a:custGeom>
            <a:noFill/>
            <a:ln w="28575">
              <a:solidFill>
                <a:srgbClr val="31A2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菱形 26"/>
            <p:cNvSpPr/>
            <p:nvPr/>
          </p:nvSpPr>
          <p:spPr>
            <a:xfrm>
              <a:off x="4396031" y="3163336"/>
              <a:ext cx="531328" cy="531328"/>
            </a:xfrm>
            <a:prstGeom prst="diamond">
              <a:avLst/>
            </a:prstGeom>
            <a:noFill/>
            <a:ln w="28575">
              <a:solidFill>
                <a:srgbClr val="31A2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129" name="文本框 14"/>
          <p:cNvSpPr txBox="1"/>
          <p:nvPr/>
        </p:nvSpPr>
        <p:spPr>
          <a:xfrm>
            <a:off x="6393180" y="1390650"/>
            <a:ext cx="451548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Studying existing documentation	</a:t>
            </a:r>
            <a:endParaRPr lang="en-US" altLang="zh-CN" sz="2400" b="1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103938" y="2241550"/>
            <a:ext cx="3683000" cy="0"/>
          </a:xfrm>
          <a:prstGeom prst="line">
            <a:avLst/>
          </a:prstGeom>
          <a:ln>
            <a:solidFill>
              <a:srgbClr val="31A2D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1" name="文本框 28"/>
          <p:cNvSpPr txBox="1"/>
          <p:nvPr/>
        </p:nvSpPr>
        <p:spPr>
          <a:xfrm>
            <a:off x="5721350" y="1655763"/>
            <a:ext cx="376238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1</a:t>
            </a:r>
            <a:endParaRPr lang="en-US" altLang="zh-CN" sz="2800" b="1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grpSp>
        <p:nvGrpSpPr>
          <p:cNvPr id="5132" name="组合 34"/>
          <p:cNvGrpSpPr/>
          <p:nvPr/>
        </p:nvGrpSpPr>
        <p:grpSpPr>
          <a:xfrm>
            <a:off x="5143500" y="2486025"/>
            <a:ext cx="1249363" cy="874713"/>
            <a:chOff x="1486718" y="2224879"/>
            <a:chExt cx="3440641" cy="2408243"/>
          </a:xfrm>
        </p:grpSpPr>
        <p:sp>
          <p:nvSpPr>
            <p:cNvPr id="40" name="菱形 39"/>
            <p:cNvSpPr/>
            <p:nvPr/>
          </p:nvSpPr>
          <p:spPr>
            <a:xfrm>
              <a:off x="1486718" y="2686812"/>
              <a:ext cx="1484378" cy="1484378"/>
            </a:xfrm>
            <a:prstGeom prst="diamond">
              <a:avLst/>
            </a:prstGeom>
            <a:noFill/>
            <a:ln w="28575">
              <a:solidFill>
                <a:srgbClr val="31A2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2538177" y="2224879"/>
              <a:ext cx="2000813" cy="2408243"/>
            </a:xfrm>
            <a:custGeom>
              <a:avLst/>
              <a:gdLst>
                <a:gd name="connsiteX0" fmla="*/ 1604567 w 2666207"/>
                <a:gd name="connsiteY0" fmla="*/ 0 h 3209133"/>
                <a:gd name="connsiteX1" fmla="*/ 2666207 w 2666207"/>
                <a:gd name="connsiteY1" fmla="*/ 1061640 h 3209133"/>
                <a:gd name="connsiteX2" fmla="*/ 2123280 w 2666207"/>
                <a:gd name="connsiteY2" fmla="*/ 1604567 h 3209133"/>
                <a:gd name="connsiteX3" fmla="*/ 2666207 w 2666207"/>
                <a:gd name="connsiteY3" fmla="*/ 2147493 h 3209133"/>
                <a:gd name="connsiteX4" fmla="*/ 1604567 w 2666207"/>
                <a:gd name="connsiteY4" fmla="*/ 3209133 h 3209133"/>
                <a:gd name="connsiteX5" fmla="*/ 0 w 2666207"/>
                <a:gd name="connsiteY5" fmla="*/ 1604567 h 3209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6207" h="3209133">
                  <a:moveTo>
                    <a:pt x="1604567" y="0"/>
                  </a:moveTo>
                  <a:lnTo>
                    <a:pt x="2666207" y="1061640"/>
                  </a:lnTo>
                  <a:lnTo>
                    <a:pt x="2123280" y="1604567"/>
                  </a:lnTo>
                  <a:lnTo>
                    <a:pt x="2666207" y="2147493"/>
                  </a:lnTo>
                  <a:lnTo>
                    <a:pt x="1604567" y="3209133"/>
                  </a:lnTo>
                  <a:lnTo>
                    <a:pt x="0" y="1604567"/>
                  </a:lnTo>
                  <a:close/>
                </a:path>
              </a:pathLst>
            </a:custGeom>
            <a:noFill/>
            <a:ln w="28575">
              <a:solidFill>
                <a:srgbClr val="31A2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菱形 45"/>
            <p:cNvSpPr/>
            <p:nvPr/>
          </p:nvSpPr>
          <p:spPr>
            <a:xfrm>
              <a:off x="4396031" y="3163336"/>
              <a:ext cx="531328" cy="531328"/>
            </a:xfrm>
            <a:prstGeom prst="diamond">
              <a:avLst/>
            </a:prstGeom>
            <a:noFill/>
            <a:ln w="28575">
              <a:solidFill>
                <a:srgbClr val="31A2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136" name="文本框 36"/>
          <p:cNvSpPr txBox="1"/>
          <p:nvPr/>
        </p:nvSpPr>
        <p:spPr>
          <a:xfrm>
            <a:off x="6529388" y="2692400"/>
            <a:ext cx="32575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Interview</a:t>
            </a:r>
            <a:endParaRPr lang="en-US" altLang="zh-CN" sz="2400" b="1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103938" y="3252788"/>
            <a:ext cx="3683000" cy="0"/>
          </a:xfrm>
          <a:prstGeom prst="line">
            <a:avLst/>
          </a:prstGeom>
          <a:ln>
            <a:solidFill>
              <a:srgbClr val="31A2D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8" name="文本框 38"/>
          <p:cNvSpPr txBox="1"/>
          <p:nvPr/>
        </p:nvSpPr>
        <p:spPr>
          <a:xfrm>
            <a:off x="5721350" y="2667000"/>
            <a:ext cx="376238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2</a:t>
            </a:r>
            <a:endParaRPr lang="en-US" altLang="zh-CN" sz="2800" b="1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grpSp>
        <p:nvGrpSpPr>
          <p:cNvPr id="5139" name="组合 47"/>
          <p:cNvGrpSpPr/>
          <p:nvPr/>
        </p:nvGrpSpPr>
        <p:grpSpPr>
          <a:xfrm>
            <a:off x="5143500" y="3497263"/>
            <a:ext cx="1249363" cy="874712"/>
            <a:chOff x="1486718" y="2224879"/>
            <a:chExt cx="3440641" cy="2408243"/>
          </a:xfrm>
        </p:grpSpPr>
        <p:sp>
          <p:nvSpPr>
            <p:cNvPr id="52" name="菱形 51"/>
            <p:cNvSpPr/>
            <p:nvPr/>
          </p:nvSpPr>
          <p:spPr>
            <a:xfrm>
              <a:off x="1486718" y="2686812"/>
              <a:ext cx="1484378" cy="1484378"/>
            </a:xfrm>
            <a:prstGeom prst="diamond">
              <a:avLst/>
            </a:prstGeom>
            <a:noFill/>
            <a:ln w="28575">
              <a:solidFill>
                <a:srgbClr val="31A2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2538177" y="2224879"/>
              <a:ext cx="2000813" cy="2408243"/>
            </a:xfrm>
            <a:custGeom>
              <a:avLst/>
              <a:gdLst>
                <a:gd name="connsiteX0" fmla="*/ 1604567 w 2666207"/>
                <a:gd name="connsiteY0" fmla="*/ 0 h 3209133"/>
                <a:gd name="connsiteX1" fmla="*/ 2666207 w 2666207"/>
                <a:gd name="connsiteY1" fmla="*/ 1061640 h 3209133"/>
                <a:gd name="connsiteX2" fmla="*/ 2123280 w 2666207"/>
                <a:gd name="connsiteY2" fmla="*/ 1604567 h 3209133"/>
                <a:gd name="connsiteX3" fmla="*/ 2666207 w 2666207"/>
                <a:gd name="connsiteY3" fmla="*/ 2147493 h 3209133"/>
                <a:gd name="connsiteX4" fmla="*/ 1604567 w 2666207"/>
                <a:gd name="connsiteY4" fmla="*/ 3209133 h 3209133"/>
                <a:gd name="connsiteX5" fmla="*/ 0 w 2666207"/>
                <a:gd name="connsiteY5" fmla="*/ 1604567 h 3209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6207" h="3209133">
                  <a:moveTo>
                    <a:pt x="1604567" y="0"/>
                  </a:moveTo>
                  <a:lnTo>
                    <a:pt x="2666207" y="1061640"/>
                  </a:lnTo>
                  <a:lnTo>
                    <a:pt x="2123280" y="1604567"/>
                  </a:lnTo>
                  <a:lnTo>
                    <a:pt x="2666207" y="2147493"/>
                  </a:lnTo>
                  <a:lnTo>
                    <a:pt x="1604567" y="3209133"/>
                  </a:lnTo>
                  <a:lnTo>
                    <a:pt x="0" y="1604567"/>
                  </a:lnTo>
                  <a:close/>
                </a:path>
              </a:pathLst>
            </a:custGeom>
            <a:noFill/>
            <a:ln w="28575">
              <a:solidFill>
                <a:srgbClr val="31A2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菱形 53"/>
            <p:cNvSpPr/>
            <p:nvPr/>
          </p:nvSpPr>
          <p:spPr>
            <a:xfrm>
              <a:off x="4396031" y="3163336"/>
              <a:ext cx="531328" cy="531328"/>
            </a:xfrm>
            <a:prstGeom prst="diamond">
              <a:avLst/>
            </a:prstGeom>
            <a:noFill/>
            <a:ln w="28575">
              <a:solidFill>
                <a:srgbClr val="31A2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143" name="文本框 48"/>
          <p:cNvSpPr txBox="1"/>
          <p:nvPr/>
        </p:nvSpPr>
        <p:spPr>
          <a:xfrm>
            <a:off x="6529388" y="3703638"/>
            <a:ext cx="32575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Task Analysis</a:t>
            </a:r>
            <a:endParaRPr lang="en-US" altLang="zh-CN" sz="2400" b="1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6103938" y="4264025"/>
            <a:ext cx="3683000" cy="0"/>
          </a:xfrm>
          <a:prstGeom prst="line">
            <a:avLst/>
          </a:prstGeom>
          <a:ln>
            <a:solidFill>
              <a:srgbClr val="31A2D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5" name="文本框 50"/>
          <p:cNvSpPr txBox="1"/>
          <p:nvPr/>
        </p:nvSpPr>
        <p:spPr>
          <a:xfrm>
            <a:off x="5721350" y="3678238"/>
            <a:ext cx="376238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3</a:t>
            </a:r>
            <a:endParaRPr lang="en-US" altLang="zh-CN" sz="2800" b="1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grpSp>
        <p:nvGrpSpPr>
          <p:cNvPr id="5146" name="组合 55"/>
          <p:cNvGrpSpPr/>
          <p:nvPr/>
        </p:nvGrpSpPr>
        <p:grpSpPr>
          <a:xfrm>
            <a:off x="5143500" y="4510088"/>
            <a:ext cx="1249363" cy="873125"/>
            <a:chOff x="1486718" y="2224879"/>
            <a:chExt cx="3440641" cy="2408243"/>
          </a:xfrm>
        </p:grpSpPr>
        <p:sp>
          <p:nvSpPr>
            <p:cNvPr id="60" name="菱形 59"/>
            <p:cNvSpPr/>
            <p:nvPr/>
          </p:nvSpPr>
          <p:spPr>
            <a:xfrm>
              <a:off x="1486718" y="2686812"/>
              <a:ext cx="1484378" cy="1484378"/>
            </a:xfrm>
            <a:prstGeom prst="diamond">
              <a:avLst/>
            </a:prstGeom>
            <a:noFill/>
            <a:ln w="28575">
              <a:solidFill>
                <a:srgbClr val="31A2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2538177" y="2224879"/>
              <a:ext cx="2000813" cy="2408243"/>
            </a:xfrm>
            <a:custGeom>
              <a:avLst/>
              <a:gdLst>
                <a:gd name="connsiteX0" fmla="*/ 1604567 w 2666207"/>
                <a:gd name="connsiteY0" fmla="*/ 0 h 3209133"/>
                <a:gd name="connsiteX1" fmla="*/ 2666207 w 2666207"/>
                <a:gd name="connsiteY1" fmla="*/ 1061640 h 3209133"/>
                <a:gd name="connsiteX2" fmla="*/ 2123280 w 2666207"/>
                <a:gd name="connsiteY2" fmla="*/ 1604567 h 3209133"/>
                <a:gd name="connsiteX3" fmla="*/ 2666207 w 2666207"/>
                <a:gd name="connsiteY3" fmla="*/ 2147493 h 3209133"/>
                <a:gd name="connsiteX4" fmla="*/ 1604567 w 2666207"/>
                <a:gd name="connsiteY4" fmla="*/ 3209133 h 3209133"/>
                <a:gd name="connsiteX5" fmla="*/ 0 w 2666207"/>
                <a:gd name="connsiteY5" fmla="*/ 1604567 h 3209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6207" h="3209133">
                  <a:moveTo>
                    <a:pt x="1604567" y="0"/>
                  </a:moveTo>
                  <a:lnTo>
                    <a:pt x="2666207" y="1061640"/>
                  </a:lnTo>
                  <a:lnTo>
                    <a:pt x="2123280" y="1604567"/>
                  </a:lnTo>
                  <a:lnTo>
                    <a:pt x="2666207" y="2147493"/>
                  </a:lnTo>
                  <a:lnTo>
                    <a:pt x="1604567" y="3209133"/>
                  </a:lnTo>
                  <a:lnTo>
                    <a:pt x="0" y="1604567"/>
                  </a:lnTo>
                  <a:close/>
                </a:path>
              </a:pathLst>
            </a:custGeom>
            <a:noFill/>
            <a:ln w="28575">
              <a:solidFill>
                <a:srgbClr val="31A2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菱形 61"/>
            <p:cNvSpPr/>
            <p:nvPr/>
          </p:nvSpPr>
          <p:spPr>
            <a:xfrm>
              <a:off x="4396031" y="3163336"/>
              <a:ext cx="531328" cy="531328"/>
            </a:xfrm>
            <a:prstGeom prst="diamond">
              <a:avLst/>
            </a:prstGeom>
            <a:noFill/>
            <a:ln w="28575">
              <a:solidFill>
                <a:srgbClr val="31A2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150" name="文本框 56"/>
          <p:cNvSpPr txBox="1"/>
          <p:nvPr/>
        </p:nvSpPr>
        <p:spPr>
          <a:xfrm>
            <a:off x="6529388" y="4716463"/>
            <a:ext cx="32575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Scenario Analysis</a:t>
            </a:r>
            <a:endParaRPr lang="en-US" altLang="zh-CN" sz="2400" b="1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103938" y="5276850"/>
            <a:ext cx="3683000" cy="0"/>
          </a:xfrm>
          <a:prstGeom prst="line">
            <a:avLst/>
          </a:prstGeom>
          <a:ln>
            <a:solidFill>
              <a:srgbClr val="31A2D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2" name="文本框 58"/>
          <p:cNvSpPr txBox="1"/>
          <p:nvPr/>
        </p:nvSpPr>
        <p:spPr>
          <a:xfrm>
            <a:off x="5721350" y="4691063"/>
            <a:ext cx="376238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4</a:t>
            </a:r>
            <a:endParaRPr lang="en-US" altLang="zh-CN" sz="2800" b="1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grpSp>
        <p:nvGrpSpPr>
          <p:cNvPr id="5153" name="组合 12"/>
          <p:cNvGrpSpPr/>
          <p:nvPr/>
        </p:nvGrpSpPr>
        <p:grpSpPr>
          <a:xfrm rot="5400000">
            <a:off x="1684338" y="2224088"/>
            <a:ext cx="3441700" cy="2406650"/>
            <a:chOff x="1486718" y="2224879"/>
            <a:chExt cx="3440641" cy="2408243"/>
          </a:xfrm>
        </p:grpSpPr>
        <p:sp>
          <p:nvSpPr>
            <p:cNvPr id="63" name="菱形 62"/>
            <p:cNvSpPr/>
            <p:nvPr/>
          </p:nvSpPr>
          <p:spPr>
            <a:xfrm>
              <a:off x="1486718" y="2686812"/>
              <a:ext cx="1484378" cy="1484378"/>
            </a:xfrm>
            <a:prstGeom prst="diamond">
              <a:avLst/>
            </a:prstGeom>
            <a:noFill/>
            <a:ln w="28575">
              <a:solidFill>
                <a:srgbClr val="31A2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任意多边形 63"/>
            <p:cNvSpPr/>
            <p:nvPr/>
          </p:nvSpPr>
          <p:spPr>
            <a:xfrm>
              <a:off x="2538177" y="2224879"/>
              <a:ext cx="2000813" cy="2408243"/>
            </a:xfrm>
            <a:custGeom>
              <a:avLst/>
              <a:gdLst>
                <a:gd name="connsiteX0" fmla="*/ 1604567 w 2666207"/>
                <a:gd name="connsiteY0" fmla="*/ 0 h 3209133"/>
                <a:gd name="connsiteX1" fmla="*/ 2666207 w 2666207"/>
                <a:gd name="connsiteY1" fmla="*/ 1061640 h 3209133"/>
                <a:gd name="connsiteX2" fmla="*/ 2123280 w 2666207"/>
                <a:gd name="connsiteY2" fmla="*/ 1604567 h 3209133"/>
                <a:gd name="connsiteX3" fmla="*/ 2666207 w 2666207"/>
                <a:gd name="connsiteY3" fmla="*/ 2147493 h 3209133"/>
                <a:gd name="connsiteX4" fmla="*/ 1604567 w 2666207"/>
                <a:gd name="connsiteY4" fmla="*/ 3209133 h 3209133"/>
                <a:gd name="connsiteX5" fmla="*/ 0 w 2666207"/>
                <a:gd name="connsiteY5" fmla="*/ 1604567 h 3209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6207" h="3209133">
                  <a:moveTo>
                    <a:pt x="1604567" y="0"/>
                  </a:moveTo>
                  <a:lnTo>
                    <a:pt x="2666207" y="1061640"/>
                  </a:lnTo>
                  <a:lnTo>
                    <a:pt x="2123280" y="1604567"/>
                  </a:lnTo>
                  <a:lnTo>
                    <a:pt x="2666207" y="2147493"/>
                  </a:lnTo>
                  <a:lnTo>
                    <a:pt x="1604567" y="3209133"/>
                  </a:lnTo>
                  <a:lnTo>
                    <a:pt x="0" y="1604567"/>
                  </a:lnTo>
                  <a:close/>
                </a:path>
              </a:pathLst>
            </a:custGeom>
            <a:noFill/>
            <a:ln w="28575">
              <a:solidFill>
                <a:srgbClr val="31A2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菱形 64"/>
            <p:cNvSpPr/>
            <p:nvPr/>
          </p:nvSpPr>
          <p:spPr>
            <a:xfrm>
              <a:off x="4396031" y="3163336"/>
              <a:ext cx="531328" cy="531328"/>
            </a:xfrm>
            <a:prstGeom prst="diamond">
              <a:avLst/>
            </a:prstGeom>
            <a:noFill/>
            <a:ln w="28575">
              <a:solidFill>
                <a:srgbClr val="31A2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157" name="文本框 70"/>
          <p:cNvSpPr txBox="1"/>
          <p:nvPr/>
        </p:nvSpPr>
        <p:spPr>
          <a:xfrm>
            <a:off x="2413000" y="3665538"/>
            <a:ext cx="19843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CONTENTS</a:t>
            </a:r>
            <a:endParaRPr lang="zh-CN" altLang="en-US" sz="2400" b="1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grpSp>
        <p:nvGrpSpPr>
          <p:cNvPr id="18" name="组合 55"/>
          <p:cNvGrpSpPr/>
          <p:nvPr/>
        </p:nvGrpSpPr>
        <p:grpSpPr>
          <a:xfrm>
            <a:off x="5182235" y="5627053"/>
            <a:ext cx="1249363" cy="873125"/>
            <a:chOff x="1486718" y="2224879"/>
            <a:chExt cx="3440641" cy="2408243"/>
          </a:xfrm>
        </p:grpSpPr>
        <p:sp>
          <p:nvSpPr>
            <p:cNvPr id="19" name="菱形 59"/>
            <p:cNvSpPr/>
            <p:nvPr/>
          </p:nvSpPr>
          <p:spPr>
            <a:xfrm>
              <a:off x="1486718" y="2686812"/>
              <a:ext cx="1484378" cy="1484378"/>
            </a:xfrm>
            <a:prstGeom prst="diamond">
              <a:avLst/>
            </a:prstGeom>
            <a:noFill/>
            <a:ln w="28575">
              <a:solidFill>
                <a:srgbClr val="31A2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任意多边形 60"/>
            <p:cNvSpPr/>
            <p:nvPr/>
          </p:nvSpPr>
          <p:spPr>
            <a:xfrm>
              <a:off x="2538177" y="2224879"/>
              <a:ext cx="2000813" cy="2408243"/>
            </a:xfrm>
            <a:custGeom>
              <a:avLst/>
              <a:gdLst>
                <a:gd name="connsiteX0" fmla="*/ 1604567 w 2666207"/>
                <a:gd name="connsiteY0" fmla="*/ 0 h 3209133"/>
                <a:gd name="connsiteX1" fmla="*/ 2666207 w 2666207"/>
                <a:gd name="connsiteY1" fmla="*/ 1061640 h 3209133"/>
                <a:gd name="connsiteX2" fmla="*/ 2123280 w 2666207"/>
                <a:gd name="connsiteY2" fmla="*/ 1604567 h 3209133"/>
                <a:gd name="connsiteX3" fmla="*/ 2666207 w 2666207"/>
                <a:gd name="connsiteY3" fmla="*/ 2147493 h 3209133"/>
                <a:gd name="connsiteX4" fmla="*/ 1604567 w 2666207"/>
                <a:gd name="connsiteY4" fmla="*/ 3209133 h 3209133"/>
                <a:gd name="connsiteX5" fmla="*/ 0 w 2666207"/>
                <a:gd name="connsiteY5" fmla="*/ 1604567 h 3209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6207" h="3209133">
                  <a:moveTo>
                    <a:pt x="1604567" y="0"/>
                  </a:moveTo>
                  <a:lnTo>
                    <a:pt x="2666207" y="1061640"/>
                  </a:lnTo>
                  <a:lnTo>
                    <a:pt x="2123280" y="1604567"/>
                  </a:lnTo>
                  <a:lnTo>
                    <a:pt x="2666207" y="2147493"/>
                  </a:lnTo>
                  <a:lnTo>
                    <a:pt x="1604567" y="3209133"/>
                  </a:lnTo>
                  <a:lnTo>
                    <a:pt x="0" y="1604567"/>
                  </a:lnTo>
                  <a:close/>
                </a:path>
              </a:pathLst>
            </a:custGeom>
            <a:noFill/>
            <a:ln w="28575">
              <a:solidFill>
                <a:srgbClr val="31A2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菱形 61"/>
            <p:cNvSpPr/>
            <p:nvPr/>
          </p:nvSpPr>
          <p:spPr>
            <a:xfrm>
              <a:off x="4396031" y="3163336"/>
              <a:ext cx="531328" cy="531328"/>
            </a:xfrm>
            <a:prstGeom prst="diamond">
              <a:avLst/>
            </a:prstGeom>
            <a:noFill/>
            <a:ln w="28575">
              <a:solidFill>
                <a:srgbClr val="31A2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22" name="直接连接符 57"/>
          <p:cNvCxnSpPr/>
          <p:nvPr/>
        </p:nvCxnSpPr>
        <p:spPr>
          <a:xfrm>
            <a:off x="6316663" y="6389370"/>
            <a:ext cx="3683000" cy="0"/>
          </a:xfrm>
          <a:prstGeom prst="line">
            <a:avLst/>
          </a:prstGeom>
          <a:ln>
            <a:solidFill>
              <a:srgbClr val="31A2D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56"/>
          <p:cNvSpPr txBox="1"/>
          <p:nvPr/>
        </p:nvSpPr>
        <p:spPr>
          <a:xfrm>
            <a:off x="6529388" y="5729288"/>
            <a:ext cx="32575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Form Analysis</a:t>
            </a:r>
            <a:endParaRPr lang="en-US" altLang="zh-CN" sz="2400" b="1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24" name="文本框 58"/>
          <p:cNvSpPr txBox="1"/>
          <p:nvPr/>
        </p:nvSpPr>
        <p:spPr>
          <a:xfrm>
            <a:off x="5811520" y="5825173"/>
            <a:ext cx="376238" cy="9531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5	</a:t>
            </a:r>
            <a:endParaRPr lang="en-US" altLang="zh-CN" sz="2800" b="1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3"/>
          <p:cNvSpPr txBox="1"/>
          <p:nvPr/>
        </p:nvSpPr>
        <p:spPr>
          <a:xfrm>
            <a:off x="436880" y="215900"/>
            <a:ext cx="1129601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4400" b="1" dirty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STUDYING EXISTING DOCUMENTATION</a:t>
            </a:r>
            <a:endParaRPr lang="en-US" altLang="zh-CN" sz="4400" b="1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172" name="矩形 5"/>
          <p:cNvSpPr/>
          <p:nvPr/>
        </p:nvSpPr>
        <p:spPr>
          <a:xfrm>
            <a:off x="843280" y="1877695"/>
            <a:ext cx="10735310" cy="373951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marL="342900" indent="-342900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Microsoft YaHei" pitchFamily="34" charset="-122"/>
                <a:sym typeface="Arial" panose="020B0604020202020204" pitchFamily="34" charset="0"/>
              </a:rPr>
              <a:t>Analyst studies all available documents regarding the system to be developed before visisting customer site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Microsoft YaHei" pitchFamily="34" charset="-122"/>
              <a:sym typeface="Arial" panose="020B0604020202020204" pitchFamily="34" charset="0"/>
            </a:endParaRPr>
          </a:p>
          <a:p>
            <a:pPr marL="342900" indent="-342900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Microsoft YaHei" pitchFamily="34" charset="-122"/>
                <a:sym typeface="Arial" panose="020B0604020202020204" pitchFamily="34" charset="0"/>
              </a:rPr>
              <a:t>Customers provide SoP document to analyst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Microsoft YaHei" pitchFamily="34" charset="-122"/>
              <a:sym typeface="Arial" panose="020B0604020202020204" pitchFamily="34" charset="0"/>
            </a:endParaRPr>
          </a:p>
          <a:p>
            <a:pPr marL="342900" indent="-342900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Microsoft YaHei" pitchFamily="34" charset="-122"/>
                <a:sym typeface="Arial" panose="020B0604020202020204" pitchFamily="34" charset="0"/>
              </a:rPr>
              <a:t>Might discuss issues such as context in which s/w is required basic purpose, stakeholders, broad category of features required.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Microsoft YaHei" pitchFamily="34" charset="-122"/>
              <a:sym typeface="Arial" panose="020B0604020202020204" pitchFamily="34" charset="0"/>
            </a:endParaRPr>
          </a:p>
        </p:txBody>
      </p:sp>
      <p:grpSp>
        <p:nvGrpSpPr>
          <p:cNvPr id="7176" name="组合 8"/>
          <p:cNvGrpSpPr/>
          <p:nvPr/>
        </p:nvGrpSpPr>
        <p:grpSpPr>
          <a:xfrm>
            <a:off x="11249025" y="5886450"/>
            <a:ext cx="955675" cy="1217613"/>
            <a:chOff x="8470421" y="5184967"/>
            <a:chExt cx="517357" cy="659213"/>
          </a:xfrm>
        </p:grpSpPr>
        <p:sp>
          <p:nvSpPr>
            <p:cNvPr id="10" name="矩形 9"/>
            <p:cNvSpPr/>
            <p:nvPr/>
          </p:nvSpPr>
          <p:spPr>
            <a:xfrm>
              <a:off x="8470421" y="5355334"/>
              <a:ext cx="452563" cy="488846"/>
            </a:xfrm>
            <a:prstGeom prst="rect">
              <a:avLst/>
            </a:prstGeom>
            <a:noFill/>
            <a:ln>
              <a:solidFill>
                <a:schemeClr val="bg1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732485" y="5184967"/>
              <a:ext cx="255293" cy="359797"/>
            </a:xfrm>
            <a:prstGeom prst="rect">
              <a:avLst/>
            </a:prstGeom>
            <a:noFill/>
            <a:ln>
              <a:solidFill>
                <a:schemeClr val="bg1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648677" y="5456800"/>
              <a:ext cx="167614" cy="195276"/>
            </a:xfrm>
            <a:prstGeom prst="rect">
              <a:avLst/>
            </a:prstGeom>
            <a:noFill/>
            <a:ln>
              <a:solidFill>
                <a:schemeClr val="bg1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3"/>
          <p:cNvSpPr txBox="1"/>
          <p:nvPr/>
        </p:nvSpPr>
        <p:spPr>
          <a:xfrm>
            <a:off x="436880" y="215900"/>
            <a:ext cx="1129601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4400" b="1" dirty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				INTERVIEW</a:t>
            </a:r>
            <a:endParaRPr lang="en-US" altLang="zh-CN" sz="4400" b="1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172" name="矩形 5"/>
          <p:cNvSpPr/>
          <p:nvPr/>
        </p:nvSpPr>
        <p:spPr>
          <a:xfrm>
            <a:off x="843280" y="1877695"/>
            <a:ext cx="10735310" cy="255841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marL="342900" indent="-342900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Microsoft YaHei" pitchFamily="34" charset="-122"/>
                <a:sym typeface="Arial" panose="020B0604020202020204" pitchFamily="34" charset="0"/>
              </a:rPr>
              <a:t>Many categories of users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Microsoft YaHei" pitchFamily="34" charset="-122"/>
              <a:sym typeface="Arial" panose="020B0604020202020204" pitchFamily="34" charset="0"/>
            </a:endParaRPr>
          </a:p>
          <a:p>
            <a:pPr marL="342900" indent="-342900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Microsoft YaHei" pitchFamily="34" charset="-122"/>
                <a:sym typeface="Arial" panose="020B0604020202020204" pitchFamily="34" charset="0"/>
              </a:rPr>
              <a:t>Each category requires different set of features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Microsoft YaHei" pitchFamily="34" charset="-122"/>
              <a:sym typeface="Arial" panose="020B0604020202020204" pitchFamily="34" charset="0"/>
            </a:endParaRPr>
          </a:p>
          <a:p>
            <a:pPr marL="342900" indent="-342900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Microsoft YaHei" pitchFamily="34" charset="-122"/>
                <a:sym typeface="Arial" panose="020B0604020202020204" pitchFamily="34" charset="0"/>
              </a:rPr>
              <a:t>Main Purpose: Identify d/f categories of users and determines req’s of each.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Microsoft YaHei" pitchFamily="34" charset="-122"/>
              <a:sym typeface="Arial" panose="020B0604020202020204" pitchFamily="34" charset="0"/>
            </a:endParaRPr>
          </a:p>
        </p:txBody>
      </p:sp>
      <p:grpSp>
        <p:nvGrpSpPr>
          <p:cNvPr id="7176" name="组合 8"/>
          <p:cNvGrpSpPr/>
          <p:nvPr/>
        </p:nvGrpSpPr>
        <p:grpSpPr>
          <a:xfrm>
            <a:off x="11249025" y="5886450"/>
            <a:ext cx="955675" cy="1217613"/>
            <a:chOff x="8470421" y="5184967"/>
            <a:chExt cx="517357" cy="659213"/>
          </a:xfrm>
        </p:grpSpPr>
        <p:sp>
          <p:nvSpPr>
            <p:cNvPr id="10" name="矩形 9"/>
            <p:cNvSpPr/>
            <p:nvPr/>
          </p:nvSpPr>
          <p:spPr>
            <a:xfrm>
              <a:off x="8470421" y="5355334"/>
              <a:ext cx="452563" cy="488846"/>
            </a:xfrm>
            <a:prstGeom prst="rect">
              <a:avLst/>
            </a:prstGeom>
            <a:noFill/>
            <a:ln>
              <a:solidFill>
                <a:schemeClr val="bg1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732485" y="5184967"/>
              <a:ext cx="255293" cy="359797"/>
            </a:xfrm>
            <a:prstGeom prst="rect">
              <a:avLst/>
            </a:prstGeom>
            <a:noFill/>
            <a:ln>
              <a:solidFill>
                <a:schemeClr val="bg1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648677" y="5456800"/>
              <a:ext cx="167614" cy="195276"/>
            </a:xfrm>
            <a:prstGeom prst="rect">
              <a:avLst/>
            </a:prstGeom>
            <a:noFill/>
            <a:ln>
              <a:solidFill>
                <a:schemeClr val="bg1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3"/>
          <p:cNvSpPr txBox="1"/>
          <p:nvPr/>
        </p:nvSpPr>
        <p:spPr>
          <a:xfrm>
            <a:off x="436880" y="215900"/>
            <a:ext cx="1129601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4400" b="1" dirty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			TASK ANALYSIS</a:t>
            </a:r>
            <a:endParaRPr lang="en-US" altLang="zh-CN" sz="4400" b="1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172" name="矩形 5"/>
          <p:cNvSpPr/>
          <p:nvPr/>
        </p:nvSpPr>
        <p:spPr>
          <a:xfrm>
            <a:off x="843280" y="1877695"/>
            <a:ext cx="10735310" cy="255841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marL="342900" indent="-342900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Microsoft YaHei" pitchFamily="34" charset="-122"/>
                <a:sym typeface="Arial" panose="020B0604020202020204" pitchFamily="34" charset="0"/>
              </a:rPr>
              <a:t>Task : Service supported by a software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Microsoft YaHei" pitchFamily="34" charset="-122"/>
              <a:sym typeface="Arial" panose="020B0604020202020204" pitchFamily="34" charset="0"/>
            </a:endParaRPr>
          </a:p>
          <a:p>
            <a:pPr marL="342900" indent="-342900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Microsoft YaHei" pitchFamily="34" charset="-122"/>
                <a:sym typeface="Arial" panose="020B0604020202020204" pitchFamily="34" charset="0"/>
              </a:rPr>
              <a:t>S/w performs various tasks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Microsoft YaHei" pitchFamily="34" charset="-122"/>
              <a:sym typeface="Arial" panose="020B0604020202020204" pitchFamily="34" charset="0"/>
            </a:endParaRPr>
          </a:p>
          <a:p>
            <a:pPr marL="342900" indent="-342900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Microsoft YaHei" pitchFamily="34" charset="-122"/>
                <a:sym typeface="Arial" panose="020B0604020202020204" pitchFamily="34" charset="0"/>
              </a:rPr>
              <a:t>Role Of Analyst: Identify and understand various tasks performed by the s/w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Microsoft YaHei" pitchFamily="34" charset="-122"/>
              <a:sym typeface="Arial" panose="020B0604020202020204" pitchFamily="34" charset="0"/>
            </a:endParaRPr>
          </a:p>
        </p:txBody>
      </p:sp>
      <p:grpSp>
        <p:nvGrpSpPr>
          <p:cNvPr id="7176" name="组合 8"/>
          <p:cNvGrpSpPr/>
          <p:nvPr/>
        </p:nvGrpSpPr>
        <p:grpSpPr>
          <a:xfrm>
            <a:off x="11249025" y="5886450"/>
            <a:ext cx="955675" cy="1217613"/>
            <a:chOff x="8470421" y="5184967"/>
            <a:chExt cx="517357" cy="659213"/>
          </a:xfrm>
        </p:grpSpPr>
        <p:sp>
          <p:nvSpPr>
            <p:cNvPr id="10" name="矩形 9"/>
            <p:cNvSpPr/>
            <p:nvPr/>
          </p:nvSpPr>
          <p:spPr>
            <a:xfrm>
              <a:off x="8470421" y="5355334"/>
              <a:ext cx="452563" cy="488846"/>
            </a:xfrm>
            <a:prstGeom prst="rect">
              <a:avLst/>
            </a:prstGeom>
            <a:noFill/>
            <a:ln>
              <a:solidFill>
                <a:schemeClr val="bg1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732485" y="5184967"/>
              <a:ext cx="255293" cy="359797"/>
            </a:xfrm>
            <a:prstGeom prst="rect">
              <a:avLst/>
            </a:prstGeom>
            <a:noFill/>
            <a:ln>
              <a:solidFill>
                <a:schemeClr val="bg1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648677" y="5456800"/>
              <a:ext cx="167614" cy="195276"/>
            </a:xfrm>
            <a:prstGeom prst="rect">
              <a:avLst/>
            </a:prstGeom>
            <a:noFill/>
            <a:ln>
              <a:solidFill>
                <a:schemeClr val="bg1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3"/>
          <p:cNvSpPr txBox="1"/>
          <p:nvPr/>
        </p:nvSpPr>
        <p:spPr>
          <a:xfrm>
            <a:off x="436880" y="215900"/>
            <a:ext cx="1129601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4400" b="1" dirty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		SCENARIO ANALYSIS</a:t>
            </a:r>
            <a:endParaRPr lang="en-US" altLang="zh-CN" sz="4400" b="1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172" name="矩形 5"/>
          <p:cNvSpPr/>
          <p:nvPr/>
        </p:nvSpPr>
        <p:spPr>
          <a:xfrm>
            <a:off x="843280" y="1877695"/>
            <a:ext cx="10735310" cy="18694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marL="342900" indent="-342900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Microsoft YaHei" pitchFamily="34" charset="-122"/>
                <a:sym typeface="Arial" panose="020B0604020202020204" pitchFamily="34" charset="0"/>
              </a:rPr>
              <a:t>A Task can have multiple scenarios of operation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Microsoft YaHei" pitchFamily="34" charset="-122"/>
              <a:sym typeface="Arial" panose="020B0604020202020204" pitchFamily="34" charset="0"/>
            </a:endParaRPr>
          </a:p>
          <a:p>
            <a:pPr marL="342900" indent="-342900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Microsoft YaHei" pitchFamily="34" charset="-122"/>
                <a:sym typeface="Arial" panose="020B0604020202020204" pitchFamily="34" charset="0"/>
              </a:rPr>
              <a:t>D/d scenarios may take place when task is invoked under d/f situations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Microsoft YaHei" pitchFamily="34" charset="-122"/>
              <a:sym typeface="Arial" panose="020B0604020202020204" pitchFamily="34" charset="0"/>
            </a:endParaRPr>
          </a:p>
        </p:txBody>
      </p:sp>
      <p:grpSp>
        <p:nvGrpSpPr>
          <p:cNvPr id="7176" name="组合 8"/>
          <p:cNvGrpSpPr/>
          <p:nvPr/>
        </p:nvGrpSpPr>
        <p:grpSpPr>
          <a:xfrm>
            <a:off x="11249025" y="5886450"/>
            <a:ext cx="955675" cy="1217613"/>
            <a:chOff x="8470421" y="5184967"/>
            <a:chExt cx="517357" cy="659213"/>
          </a:xfrm>
        </p:grpSpPr>
        <p:sp>
          <p:nvSpPr>
            <p:cNvPr id="10" name="矩形 9"/>
            <p:cNvSpPr/>
            <p:nvPr/>
          </p:nvSpPr>
          <p:spPr>
            <a:xfrm>
              <a:off x="8470421" y="5355334"/>
              <a:ext cx="452563" cy="488846"/>
            </a:xfrm>
            <a:prstGeom prst="rect">
              <a:avLst/>
            </a:prstGeom>
            <a:noFill/>
            <a:ln>
              <a:solidFill>
                <a:schemeClr val="bg1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732485" y="5184967"/>
              <a:ext cx="255293" cy="359797"/>
            </a:xfrm>
            <a:prstGeom prst="rect">
              <a:avLst/>
            </a:prstGeom>
            <a:noFill/>
            <a:ln>
              <a:solidFill>
                <a:schemeClr val="bg1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648677" y="5456800"/>
              <a:ext cx="167614" cy="195276"/>
            </a:xfrm>
            <a:prstGeom prst="rect">
              <a:avLst/>
            </a:prstGeom>
            <a:noFill/>
            <a:ln>
              <a:solidFill>
                <a:schemeClr val="bg1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3"/>
          <p:cNvSpPr txBox="1"/>
          <p:nvPr/>
        </p:nvSpPr>
        <p:spPr>
          <a:xfrm>
            <a:off x="436880" y="215900"/>
            <a:ext cx="1129601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4400" b="1" dirty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			FORM ANALYSIS</a:t>
            </a:r>
            <a:endParaRPr lang="en-US" altLang="zh-CN" sz="4400" b="1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172" name="矩形 5"/>
          <p:cNvSpPr/>
          <p:nvPr/>
        </p:nvSpPr>
        <p:spPr>
          <a:xfrm>
            <a:off x="843280" y="1877695"/>
            <a:ext cx="10735310" cy="196786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marL="342900" indent="-342900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Microsoft YaHei" pitchFamily="34" charset="-122"/>
                <a:sym typeface="Arial" panose="020B0604020202020204" pitchFamily="34" charset="0"/>
              </a:rPr>
              <a:t>Requirement analysis activity undertaken by the analyst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Microsoft YaHei" pitchFamily="34" charset="-122"/>
              <a:sym typeface="Arial" panose="020B0604020202020204" pitchFamily="34" charset="0"/>
            </a:endParaRPr>
          </a:p>
          <a:p>
            <a:pPr marL="342900" indent="-342900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Microsoft YaHei" pitchFamily="34" charset="-122"/>
                <a:sym typeface="Arial" panose="020B0604020202020204" pitchFamily="34" charset="0"/>
              </a:rPr>
              <a:t>Several forms are required to be filled up by stakeholders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Microsoft YaHei" pitchFamily="34" charset="-122"/>
              <a:sym typeface="Arial" panose="020B0604020202020204" pitchFamily="34" charset="0"/>
            </a:endParaRPr>
          </a:p>
          <a:p>
            <a:pPr marL="342900" indent="-342900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Microsoft YaHei" pitchFamily="34" charset="-122"/>
                <a:sym typeface="Arial" panose="020B0604020202020204" pitchFamily="34" charset="0"/>
              </a:rPr>
              <a:t>Analysis of forms to determine data input and data output 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Microsoft YaHei" pitchFamily="34" charset="-122"/>
              <a:sym typeface="Arial" panose="020B0604020202020204" pitchFamily="34" charset="0"/>
            </a:endParaRPr>
          </a:p>
        </p:txBody>
      </p:sp>
      <p:grpSp>
        <p:nvGrpSpPr>
          <p:cNvPr id="7176" name="组合 8"/>
          <p:cNvGrpSpPr/>
          <p:nvPr/>
        </p:nvGrpSpPr>
        <p:grpSpPr>
          <a:xfrm>
            <a:off x="11249025" y="5886450"/>
            <a:ext cx="955675" cy="1217613"/>
            <a:chOff x="8470421" y="5184967"/>
            <a:chExt cx="517357" cy="659213"/>
          </a:xfrm>
        </p:grpSpPr>
        <p:sp>
          <p:nvSpPr>
            <p:cNvPr id="10" name="矩形 9"/>
            <p:cNvSpPr/>
            <p:nvPr/>
          </p:nvSpPr>
          <p:spPr>
            <a:xfrm>
              <a:off x="8470421" y="5355334"/>
              <a:ext cx="452563" cy="488846"/>
            </a:xfrm>
            <a:prstGeom prst="rect">
              <a:avLst/>
            </a:prstGeom>
            <a:noFill/>
            <a:ln>
              <a:solidFill>
                <a:schemeClr val="bg1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732485" y="5184967"/>
              <a:ext cx="255293" cy="359797"/>
            </a:xfrm>
            <a:prstGeom prst="rect">
              <a:avLst/>
            </a:prstGeom>
            <a:noFill/>
            <a:ln>
              <a:solidFill>
                <a:schemeClr val="bg1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648677" y="5456800"/>
              <a:ext cx="167614" cy="195276"/>
            </a:xfrm>
            <a:prstGeom prst="rect">
              <a:avLst/>
            </a:prstGeom>
            <a:noFill/>
            <a:ln>
              <a:solidFill>
                <a:schemeClr val="bg1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0722" name="组合 40"/>
          <p:cNvGrpSpPr/>
          <p:nvPr/>
        </p:nvGrpSpPr>
        <p:grpSpPr>
          <a:xfrm>
            <a:off x="10909300" y="5454650"/>
            <a:ext cx="1295400" cy="1649413"/>
            <a:chOff x="8470421" y="5184967"/>
            <a:chExt cx="517357" cy="659213"/>
          </a:xfrm>
        </p:grpSpPr>
        <p:sp>
          <p:nvSpPr>
            <p:cNvPr id="42" name="矩形 41"/>
            <p:cNvSpPr/>
            <p:nvPr/>
          </p:nvSpPr>
          <p:spPr>
            <a:xfrm>
              <a:off x="8470421" y="5355334"/>
              <a:ext cx="452563" cy="488846"/>
            </a:xfrm>
            <a:prstGeom prst="rect">
              <a:avLst/>
            </a:prstGeom>
            <a:noFill/>
            <a:ln>
              <a:solidFill>
                <a:schemeClr val="bg1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732485" y="5184967"/>
              <a:ext cx="255293" cy="359797"/>
            </a:xfrm>
            <a:prstGeom prst="rect">
              <a:avLst/>
            </a:prstGeom>
            <a:noFill/>
            <a:ln>
              <a:solidFill>
                <a:schemeClr val="bg1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648677" y="5456800"/>
              <a:ext cx="167614" cy="195276"/>
            </a:xfrm>
            <a:prstGeom prst="rect">
              <a:avLst/>
            </a:prstGeom>
            <a:noFill/>
            <a:ln>
              <a:solidFill>
                <a:schemeClr val="bg1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2" name="菱形 11"/>
          <p:cNvSpPr/>
          <p:nvPr/>
        </p:nvSpPr>
        <p:spPr>
          <a:xfrm>
            <a:off x="1512888" y="2686050"/>
            <a:ext cx="1484313" cy="1485900"/>
          </a:xfrm>
          <a:prstGeom prst="diamond">
            <a:avLst/>
          </a:prstGeom>
          <a:noFill/>
          <a:ln w="28575">
            <a:solidFill>
              <a:srgbClr val="31A2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2563813" y="2224088"/>
            <a:ext cx="2000250" cy="2409825"/>
          </a:xfrm>
          <a:custGeom>
            <a:avLst/>
            <a:gdLst>
              <a:gd name="connsiteX0" fmla="*/ 1604567 w 2666207"/>
              <a:gd name="connsiteY0" fmla="*/ 0 h 3209133"/>
              <a:gd name="connsiteX1" fmla="*/ 2666207 w 2666207"/>
              <a:gd name="connsiteY1" fmla="*/ 1061640 h 3209133"/>
              <a:gd name="connsiteX2" fmla="*/ 2123280 w 2666207"/>
              <a:gd name="connsiteY2" fmla="*/ 1604567 h 3209133"/>
              <a:gd name="connsiteX3" fmla="*/ 2666207 w 2666207"/>
              <a:gd name="connsiteY3" fmla="*/ 2147493 h 3209133"/>
              <a:gd name="connsiteX4" fmla="*/ 1604567 w 2666207"/>
              <a:gd name="connsiteY4" fmla="*/ 3209133 h 3209133"/>
              <a:gd name="connsiteX5" fmla="*/ 0 w 2666207"/>
              <a:gd name="connsiteY5" fmla="*/ 1604567 h 320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6207" h="3209133">
                <a:moveTo>
                  <a:pt x="1604567" y="0"/>
                </a:moveTo>
                <a:lnTo>
                  <a:pt x="2666207" y="1061640"/>
                </a:lnTo>
                <a:lnTo>
                  <a:pt x="2123280" y="1604567"/>
                </a:lnTo>
                <a:lnTo>
                  <a:pt x="2666207" y="2147493"/>
                </a:lnTo>
                <a:lnTo>
                  <a:pt x="1604567" y="3209133"/>
                </a:lnTo>
                <a:lnTo>
                  <a:pt x="0" y="1604567"/>
                </a:lnTo>
                <a:close/>
              </a:path>
            </a:pathLst>
          </a:custGeom>
          <a:noFill/>
          <a:ln w="28575">
            <a:solidFill>
              <a:srgbClr val="31A2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菱形 26"/>
          <p:cNvSpPr/>
          <p:nvPr/>
        </p:nvSpPr>
        <p:spPr>
          <a:xfrm>
            <a:off x="4421188" y="3163888"/>
            <a:ext cx="531813" cy="530225"/>
          </a:xfrm>
          <a:prstGeom prst="diamond">
            <a:avLst/>
          </a:prstGeom>
          <a:noFill/>
          <a:ln w="28575">
            <a:solidFill>
              <a:srgbClr val="31A2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30" name="文本框 14"/>
          <p:cNvSpPr txBox="1"/>
          <p:nvPr/>
        </p:nvSpPr>
        <p:spPr>
          <a:xfrm>
            <a:off x="4716463" y="2286000"/>
            <a:ext cx="7316787" cy="1860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1500" b="1" dirty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Thanks</a:t>
            </a:r>
            <a:r>
              <a:rPr lang="zh-CN" altLang="en-US" sz="11500" b="1" dirty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！</a:t>
            </a:r>
            <a:endParaRPr lang="zh-CN" altLang="en-US" sz="11500" b="1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116638" y="2546350"/>
            <a:ext cx="4562475" cy="0"/>
          </a:xfrm>
          <a:prstGeom prst="line">
            <a:avLst/>
          </a:prstGeom>
          <a:ln>
            <a:solidFill>
              <a:srgbClr val="31A2D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275138" y="4494213"/>
            <a:ext cx="4305300" cy="0"/>
          </a:xfrm>
          <a:prstGeom prst="line">
            <a:avLst/>
          </a:prstGeom>
          <a:ln>
            <a:solidFill>
              <a:srgbClr val="31A2D8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1248</Words>
  <Application>WPS Presentation</Application>
  <PresentationFormat>宽屏</PresentationFormat>
  <Paragraphs>65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34" baseType="lpstr">
      <vt:lpstr>Arial</vt:lpstr>
      <vt:lpstr>SimSun</vt:lpstr>
      <vt:lpstr>Wingdings</vt:lpstr>
      <vt:lpstr>SimSun</vt:lpstr>
      <vt:lpstr>宋体-简</vt:lpstr>
      <vt:lpstr>Calibri</vt:lpstr>
      <vt:lpstr>Helvetica Neue</vt:lpstr>
      <vt:lpstr>Calibri Light</vt:lpstr>
      <vt:lpstr>Microsoft YaHei</vt:lpstr>
      <vt:lpstr>汉仪旗黑</vt:lpstr>
      <vt:lpstr>Roboto Black</vt:lpstr>
      <vt:lpstr>Thonburi</vt:lpstr>
      <vt:lpstr>Segoe Print</vt:lpstr>
      <vt:lpstr>苹方-简</vt:lpstr>
      <vt:lpstr>Lato Black</vt:lpstr>
      <vt:lpstr>Gulim</vt:lpstr>
      <vt:lpstr>Apple SD Gothic Neo</vt:lpstr>
      <vt:lpstr>Malgun Gothic</vt:lpstr>
      <vt:lpstr>Gill Sans</vt:lpstr>
      <vt:lpstr>Arial Unicode MS</vt:lpstr>
      <vt:lpstr>Gill Sans MT</vt:lpstr>
      <vt:lpstr>Roboto</vt:lpstr>
      <vt:lpstr>SimSun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ranvirsingh</cp:lastModifiedBy>
  <cp:revision>15</cp:revision>
  <dcterms:created xsi:type="dcterms:W3CDTF">2023-02-08T04:34:14Z</dcterms:created>
  <dcterms:modified xsi:type="dcterms:W3CDTF">2023-02-08T04:34:14Z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1033-4.9.0.7859</vt:lpwstr>
  </property>
  <property fmtid="{D5CDD505-2E9C-101B-9397-08002B2CF9AE}" pid="3" name="ICV">
    <vt:lpwstr>1C9077E8F201466F8383161DF5275364</vt:lpwstr>
  </property>
</Properties>
</file>