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8" r:id="rId3"/>
    <p:sldId id="259" r:id="rId4"/>
    <p:sldId id="276" r:id="rId5"/>
    <p:sldId id="277" r:id="rId6"/>
    <p:sldId id="263" r:id="rId7"/>
    <p:sldId id="264" r:id="rId8"/>
    <p:sldId id="265" r:id="rId9"/>
    <p:sldId id="266" r:id="rId10"/>
    <p:sldId id="267" r:id="rId11"/>
    <p:sldId id="268" r:id="rId12"/>
    <p:sldId id="274" r:id="rId13"/>
    <p:sldId id="275" r:id="rId14"/>
    <p:sldId id="269" r:id="rId15"/>
    <p:sldId id="270" r:id="rId16"/>
    <p:sldId id="271" r:id="rId17"/>
    <p:sldId id="272" r:id="rId18"/>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onstantia" panose="02030602050306030303" pitchFamily="18" charset="0"/>
      <p:regular r:id="rId23"/>
      <p:bold r:id="rId24"/>
      <p:italic r:id="rId25"/>
      <p:boldItalic r:id="rId26"/>
    </p:embeddedFont>
    <p:embeddedFont>
      <p:font typeface="Wingdings 2" panose="05020102010507070707" pitchFamily="18" charset="2"/>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virsingh"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64" d="100"/>
          <a:sy n="64" d="100"/>
        </p:scale>
        <p:origin x="72"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03T09:26:04.140" idx="1">
    <p:pos x="10" y="10"/>
    <p:tex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4" name="Date Placeholder 29"/>
          <p:cNvSpPr>
            <a:spLocks noGrp="1"/>
          </p:cNvSpPr>
          <p:nvPr>
            <p:ph type="dt" sz="half" idx="2"/>
          </p:nvPr>
        </p:nvSpPr>
        <p:spPr>
          <a:xfrm>
            <a:off x="609600" y="6356350"/>
            <a:ext cx="2844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AA5ABFE-32B0-433C-ACF6-8BDD8F6A24F6}"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rPr>
              <a:t>3/11/2023</a:t>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15" name="Footer Placeholder 18"/>
          <p:cNvSpPr>
            <a:spLocks noGrp="1"/>
          </p:cNvSpPr>
          <p:nvPr>
            <p:ph type="ftr" sz="quarter" idx="3"/>
          </p:nvPr>
        </p:nvSpPr>
        <p:spPr>
          <a:xfrm>
            <a:off x="3556000" y="6356350"/>
            <a:ext cx="44704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16" name="Slide Number Placeholder 26"/>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lvl1pPr>
              <a:defRPr>
                <a:solidFill>
                  <a:srgbClr val="E8E7D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1821532-205D-4A73-BDFA-F3D665027761}" type="slidenum">
              <a:rPr kumimoji="0" lang="en-US" altLang="en-US" sz="1200" b="0" i="0" u="none" strike="noStrike" kern="1200" cap="none" spc="0" normalizeH="0" baseline="0" noProof="0">
                <a:ln>
                  <a:noFill/>
                </a:ln>
                <a:solidFill>
                  <a:srgbClr val="E8E7D2"/>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E8E7D2"/>
              </a:solidFill>
              <a:effectLst/>
              <a:uLnTx/>
              <a:uFillTx/>
              <a:latin typeface="Arial" panose="020B0604020202020204" pitchFamily="34" charset="0"/>
              <a:ea typeface="+mn-ea"/>
              <a:cs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78CA8CE-97FC-4DBA-AEA4-DE9F9081AA24}"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rPr>
              <a:t>3/11/2023</a:t>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D5AFB71-1D2F-426B-8178-E61B1C668E48}" type="slidenum">
              <a:rPr kumimoji="0" lang="en-US" altLang="en-US" sz="1200" b="0" i="0" u="none" strike="noStrike" kern="1200" cap="none" spc="0" normalizeH="0" baseline="0" noProof="0">
                <a:ln>
                  <a:noFill/>
                </a:ln>
                <a:solidFill>
                  <a:srgbClr val="C84F39"/>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C84F39"/>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1"/>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1"/>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78CA8CE-97FC-4DBA-AEA4-DE9F9081AA24}"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rPr>
              <a:t>3/11/2023</a:t>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D5AFB71-1D2F-426B-8178-E61B1C668E48}" type="slidenum">
              <a:rPr kumimoji="0" lang="en-US" altLang="en-US" sz="1200" b="0" i="0" u="none" strike="noStrike" kern="1200" cap="none" spc="0" normalizeH="0" baseline="0" noProof="0">
                <a:ln>
                  <a:noFill/>
                </a:ln>
                <a:solidFill>
                  <a:srgbClr val="C84F39"/>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C84F39"/>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78CA8CE-97FC-4DBA-AEA4-DE9F9081AA24}"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rPr>
              <a:t>3/11/2023</a:t>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D5AFB71-1D2F-426B-8178-E61B1C668E48}" type="slidenum">
              <a:rPr kumimoji="0" lang="en-US" altLang="en-US" sz="1200" b="0" i="0" u="none" strike="noStrike" kern="1200" cap="none" spc="0" normalizeH="0" baseline="0" noProof="0">
                <a:ln>
                  <a:noFill/>
                </a:ln>
                <a:solidFill>
                  <a:srgbClr val="C84F39"/>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C84F39"/>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4" name="Date Placeholder 3"/>
          <p:cNvSpPr>
            <a:spLocks noGrp="1"/>
          </p:cNvSpPr>
          <p:nvPr>
            <p:ph type="dt" sz="half" idx="2"/>
          </p:nvPr>
        </p:nvSpPr>
        <p:spPr>
          <a:xfrm>
            <a:off x="609600" y="6356350"/>
            <a:ext cx="2844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36B2593-2965-4AAA-862D-C9B3C0BF735E}"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rPr>
              <a:t>3/11/2023</a:t>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15" name="Footer Placeholder 4"/>
          <p:cNvSpPr>
            <a:spLocks noGrp="1"/>
          </p:cNvSpPr>
          <p:nvPr>
            <p:ph type="ftr" sz="quarter" idx="3"/>
          </p:nvPr>
        </p:nvSpPr>
        <p:spPr>
          <a:xfrm>
            <a:off x="3556000" y="6356350"/>
            <a:ext cx="44704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16" name="Slide Number Placeholder 5"/>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lvl1pPr>
              <a:defRPr>
                <a:solidFill>
                  <a:srgbClr val="E8E7D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2465189-F352-4039-9F14-63A9501CEAC9}" type="slidenum">
              <a:rPr kumimoji="0" lang="en-US" altLang="en-US" sz="1200" b="0" i="0" u="none" strike="noStrike" kern="1200" cap="none" spc="0" normalizeH="0" baseline="0" noProof="0">
                <a:ln>
                  <a:noFill/>
                </a:ln>
                <a:solidFill>
                  <a:srgbClr val="E8E7D2"/>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E8E7D2"/>
              </a:solidFill>
              <a:effectLst/>
              <a:uLnTx/>
              <a:uFillTx/>
              <a:latin typeface="Arial" panose="020B0604020202020204" pitchFamily="34" charset="0"/>
              <a:ea typeface="+mn-ea"/>
              <a:cs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78CA8CE-97FC-4DBA-AEA4-DE9F9081AA24}"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rPr>
              <a:t>3/11/2023</a:t>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D5AFB71-1D2F-426B-8178-E61B1C668E48}" type="slidenum">
              <a:rPr kumimoji="0" lang="en-US" altLang="en-US" sz="1200" b="0" i="0" u="none" strike="noStrike" kern="1200" cap="none" spc="0" normalizeH="0" baseline="0" noProof="0">
                <a:ln>
                  <a:noFill/>
                </a:ln>
                <a:solidFill>
                  <a:srgbClr val="C84F39"/>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C84F39"/>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7" y="1859757"/>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7"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78CA8CE-97FC-4DBA-AEA4-DE9F9081AA24}"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rPr>
              <a:t>3/11/2023</a:t>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D5AFB71-1D2F-426B-8178-E61B1C668E48}" type="slidenum">
              <a:rPr kumimoji="0" lang="en-US" altLang="en-US" sz="1200" b="0" i="0" u="none" strike="noStrike" kern="1200" cap="none" spc="0" normalizeH="0" baseline="0" noProof="0">
                <a:ln>
                  <a:noFill/>
                </a:ln>
                <a:solidFill>
                  <a:srgbClr val="C84F39"/>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C84F39"/>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78CA8CE-97FC-4DBA-AEA4-DE9F9081AA24}"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rPr>
              <a:t>3/11/2023</a:t>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D5AFB71-1D2F-426B-8178-E61B1C668E48}" type="slidenum">
              <a:rPr kumimoji="0" lang="en-US" altLang="en-US" sz="1200" b="0" i="0" u="none" strike="noStrike" kern="1200" cap="none" spc="0" normalizeH="0" baseline="0" noProof="0">
                <a:ln>
                  <a:noFill/>
                </a:ln>
                <a:solidFill>
                  <a:srgbClr val="C84F39"/>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C84F39"/>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78CA8CE-97FC-4DBA-AEA4-DE9F9081AA24}"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rPr>
              <a:t>3/11/2023</a:t>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D5AFB71-1D2F-426B-8178-E61B1C668E48}" type="slidenum">
              <a:rPr kumimoji="0" lang="en-US" altLang="en-US" sz="1200" b="0" i="0" u="none" strike="noStrike" kern="1200" cap="none" spc="0" normalizeH="0" baseline="0" noProof="0">
                <a:ln>
                  <a:noFill/>
                </a:ln>
                <a:solidFill>
                  <a:srgbClr val="C84F39"/>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C84F39"/>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78CA8CE-97FC-4DBA-AEA4-DE9F9081AA24}"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rPr>
              <a:t>3/11/2023</a:t>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D5AFB71-1D2F-426B-8178-E61B1C668E48}" type="slidenum">
              <a:rPr kumimoji="0" lang="en-US" altLang="en-US" sz="1200" b="0" i="0" u="none" strike="noStrike" kern="1200" cap="none" spc="0" normalizeH="0" baseline="0" noProof="0">
                <a:ln>
                  <a:noFill/>
                </a:ln>
                <a:solidFill>
                  <a:srgbClr val="C84F39"/>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C84F39"/>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Snip and Round Single Corner Rectangle 13"/>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Right Triangle 14"/>
          <p:cNvSpPr/>
          <p:nvPr/>
        </p:nvSpPr>
        <p:spPr>
          <a:xfrm rot="420000" flipV="1">
            <a:off x="10672233" y="5359400"/>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Freeform 15"/>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7" name="Freeform 16"/>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 name="Title 1"/>
          <p:cNvSpPr>
            <a:spLocks noGrp="1"/>
          </p:cNvSpPr>
          <p:nvPr>
            <p:ph type="title"/>
          </p:nvPr>
        </p:nvSpPr>
        <p:spPr>
          <a:xfrm>
            <a:off x="812800" y="1176996"/>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rgbClr val="726056"/>
              </a:buClr>
              <a:buSzPct val="95000"/>
              <a:buFont typeface="Wingdings 2" panose="05020102010507070707" pitchFamily="18" charset="2"/>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Date Placeholder 4"/>
          <p:cNvSpPr>
            <a:spLocks noGrp="1"/>
          </p:cNvSpPr>
          <p:nvPr>
            <p:ph type="dt" sz="half" idx="12"/>
          </p:nvPr>
        </p:nvSpPr>
        <p:spPr>
          <a:xfrm>
            <a:off x="609600" y="6356350"/>
            <a:ext cx="2844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D0A6497-C197-42D5-B22D-475B9BEB36EF}"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rPr>
              <a:t>3/11/2023</a:t>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20" name="Footer Placeholder 5"/>
          <p:cNvSpPr>
            <a:spLocks noGrp="1"/>
          </p:cNvSpPr>
          <p:nvPr>
            <p:ph type="ftr" sz="quarter" idx="3"/>
          </p:nvPr>
        </p:nvSpPr>
        <p:spPr>
          <a:xfrm>
            <a:off x="3556000" y="6356350"/>
            <a:ext cx="44704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21" name="Slide Number Placeholder 6"/>
          <p:cNvSpPr>
            <a:spLocks noGrp="1"/>
          </p:cNvSpPr>
          <p:nvPr>
            <p:ph type="sldNum" sz="quarter" idx="4"/>
          </p:nvPr>
        </p:nvSpPr>
        <p:spPr>
          <a:xfrm>
            <a:off x="10769600" y="6356350"/>
            <a:ext cx="812800" cy="365125"/>
          </a:xfrm>
          <a:prstGeom prst="rect">
            <a:avLst/>
          </a:prstGeom>
        </p:spPr>
        <p:txBody>
          <a:bodyPr vert="horz" wrap="square" lIns="0" tIns="0" rIns="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B447D82-79EC-4A0D-B5A7-4FE106D4CCA4}" type="slidenum">
              <a:rPr kumimoji="0" lang="en-US" altLang="en-US" sz="1200" b="0" i="0" u="none" strike="noStrike" kern="1200" cap="none" spc="0" normalizeH="0" baseline="0" noProof="0">
                <a:ln>
                  <a:noFill/>
                </a:ln>
                <a:solidFill>
                  <a:srgbClr val="C84F39"/>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C84F39"/>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7" name="Freeform 6"/>
          <p:cNvSpPr/>
          <p:nvPr/>
        </p:nvSpPr>
        <p:spPr bwMode="auto">
          <a:xfrm>
            <a:off x="-12700" y="-7937"/>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Freeform 7"/>
          <p:cNvSpPr/>
          <p:nvPr/>
        </p:nvSpPr>
        <p:spPr bwMode="auto">
          <a:xfrm>
            <a:off x="5842000" y="-7937"/>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28" name="Title Placeholder 8"/>
          <p:cNvSpPr>
            <a:spLocks noGrp="1"/>
          </p:cNvSpPr>
          <p:nvPr>
            <p:ph type="title"/>
          </p:nvPr>
        </p:nvSpPr>
        <p:spPr>
          <a:xfrm>
            <a:off x="609600" y="704850"/>
            <a:ext cx="10972800" cy="1143000"/>
          </a:xfrm>
          <a:prstGeom prst="rect">
            <a:avLst/>
          </a:prstGeom>
          <a:noFill/>
          <a:ln w="9525">
            <a:noFill/>
          </a:ln>
        </p:spPr>
        <p:txBody>
          <a:bodyPr lIns="0" rIns="0" bIns="0" anchor="b" anchorCtr="0"/>
          <a:lstStyle/>
          <a:p>
            <a:pPr lvl="0"/>
            <a:r>
              <a:rPr lang="en-US" altLang="en-US" dirty="0"/>
              <a:t>Click to edit Master title style</a:t>
            </a:r>
          </a:p>
        </p:txBody>
      </p:sp>
      <p:sp>
        <p:nvSpPr>
          <p:cNvPr id="1029" name="Text Placeholder 29"/>
          <p:cNvSpPr>
            <a:spLocks noGrp="1"/>
          </p:cNvSpPr>
          <p:nvPr>
            <p:ph type="body" idx="1"/>
          </p:nvPr>
        </p:nvSpPr>
        <p:spPr>
          <a:xfrm>
            <a:off x="609600" y="1935163"/>
            <a:ext cx="10972800" cy="4389437"/>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609600" y="6356350"/>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anose="020B0604020202020204" pitchFamily="34" charset="0"/>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78CA8CE-97FC-4DBA-AEA4-DE9F9081AA24}"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rPr>
              <a:t>3/11/2023</a:t>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22" name="Footer Placeholder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anose="020B0604020202020204" pitchFamily="34" charset="0"/>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n-ea"/>
              <a:cs typeface="+mn-cs"/>
            </a:endParaRPr>
          </a:p>
        </p:txBody>
      </p:sp>
      <p:sp>
        <p:nvSpPr>
          <p:cNvPr id="18" name="Slide Number Placeholder 17"/>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lvl1pPr algn="r" eaLnBrk="1" hangingPunct="1">
              <a:defRPr sz="1200">
                <a:solidFill>
                  <a:srgbClr val="C84F3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D5AFB71-1D2F-426B-8178-E61B1C668E48}" type="slidenum">
              <a:rPr kumimoji="0" lang="en-US" altLang="en-US" sz="1200" b="0" i="0" u="none" strike="noStrike" kern="1200" cap="none" spc="0" normalizeH="0" baseline="0" noProof="0">
                <a:ln>
                  <a:noFill/>
                </a:ln>
                <a:solidFill>
                  <a:srgbClr val="C84F39"/>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C84F39"/>
              </a:solidFill>
              <a:effectLst/>
              <a:uLnTx/>
              <a:uFillTx/>
              <a:latin typeface="Arial" panose="020B0604020202020204" pitchFamily="34" charset="0"/>
              <a:ea typeface="+mn-ea"/>
              <a:cs typeface="Arial" panose="020B0604020202020204" pitchFamily="34" charset="0"/>
            </a:endParaRPr>
          </a:p>
        </p:txBody>
      </p:sp>
      <p:grpSp>
        <p:nvGrpSpPr>
          <p:cNvPr id="1033" name="Group 1"/>
          <p:cNvGrpSpPr/>
          <p:nvPr/>
        </p:nvGrpSpPr>
        <p:grpSpPr>
          <a:xfrm>
            <a:off x="-25400" y="203200"/>
            <a:ext cx="12240684" cy="647700"/>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hf sldNum="0"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charset="0"/>
        </a:defRPr>
      </a:lvl2pPr>
      <a:lvl3pPr algn="l" rtl="0" eaLnBrk="0" fontAlgn="base" hangingPunct="0">
        <a:spcBef>
          <a:spcPct val="0"/>
        </a:spcBef>
        <a:spcAft>
          <a:spcPct val="0"/>
        </a:spcAft>
        <a:defRPr sz="5000">
          <a:solidFill>
            <a:schemeClr val="tx2"/>
          </a:solidFill>
          <a:latin typeface="Calibri" charset="0"/>
        </a:defRPr>
      </a:lvl3pPr>
      <a:lvl4pPr algn="l" rtl="0" eaLnBrk="0" fontAlgn="base" hangingPunct="0">
        <a:spcBef>
          <a:spcPct val="0"/>
        </a:spcBef>
        <a:spcAft>
          <a:spcPct val="0"/>
        </a:spcAft>
        <a:defRPr sz="5000">
          <a:solidFill>
            <a:schemeClr val="tx2"/>
          </a:solidFill>
          <a:latin typeface="Calibri" charset="0"/>
        </a:defRPr>
      </a:lvl4pPr>
      <a:lvl5pPr algn="l" rtl="0" eaLnBrk="0" fontAlgn="base" hangingPunct="0">
        <a:spcBef>
          <a:spcPct val="0"/>
        </a:spcBef>
        <a:spcAft>
          <a:spcPct val="0"/>
        </a:spcAft>
        <a:defRPr sz="5000">
          <a:solidFill>
            <a:schemeClr val="tx2"/>
          </a:solidFill>
          <a:latin typeface="Calibri" charset="0"/>
        </a:defRPr>
      </a:lvl5pPr>
      <a:lvl6pPr marL="457200" algn="l" rtl="0" fontAlgn="base">
        <a:spcBef>
          <a:spcPct val="0"/>
        </a:spcBef>
        <a:spcAft>
          <a:spcPct val="0"/>
        </a:spcAft>
        <a:defRPr sz="5000">
          <a:solidFill>
            <a:schemeClr val="tx2"/>
          </a:solidFill>
          <a:latin typeface="Calibri" charset="0"/>
        </a:defRPr>
      </a:lvl6pPr>
      <a:lvl7pPr marL="914400" algn="l" rtl="0" fontAlgn="base">
        <a:spcBef>
          <a:spcPct val="0"/>
        </a:spcBef>
        <a:spcAft>
          <a:spcPct val="0"/>
        </a:spcAft>
        <a:defRPr sz="5000">
          <a:solidFill>
            <a:schemeClr val="tx2"/>
          </a:solidFill>
          <a:latin typeface="Calibri" charset="0"/>
        </a:defRPr>
      </a:lvl7pPr>
      <a:lvl8pPr marL="1371600" algn="l" rtl="0" fontAlgn="base">
        <a:spcBef>
          <a:spcPct val="0"/>
        </a:spcBef>
        <a:spcAft>
          <a:spcPct val="0"/>
        </a:spcAft>
        <a:defRPr sz="5000">
          <a:solidFill>
            <a:schemeClr val="tx2"/>
          </a:solidFill>
          <a:latin typeface="Calibri" charset="0"/>
        </a:defRPr>
      </a:lvl8pPr>
      <a:lvl9pPr marL="1828800" algn="l" rtl="0" fontAlgn="base">
        <a:spcBef>
          <a:spcPct val="0"/>
        </a:spcBef>
        <a:spcAft>
          <a:spcPct val="0"/>
        </a:spcAft>
        <a:defRPr sz="5000">
          <a:solidFill>
            <a:schemeClr val="tx2"/>
          </a:solidFill>
          <a:latin typeface="Calibri" charset="0"/>
        </a:defRPr>
      </a:lvl9pPr>
    </p:titleStyle>
    <p:bodyStyle>
      <a:lvl1pPr marL="273050" indent="-273050" algn="l" rtl="0" eaLnBrk="0" fontAlgn="base" hangingPunct="0">
        <a:spcBef>
          <a:spcPct val="20000"/>
        </a:spcBef>
        <a:spcAft>
          <a:spcPct val="0"/>
        </a:spcAft>
        <a:buClr>
          <a:srgbClr val="726056"/>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726056"/>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4C5A6A"/>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09600" y="571500"/>
            <a:ext cx="10972800" cy="1762125"/>
          </a:xfrm>
        </p:spPr>
        <p:txBody>
          <a:bodyPr vert="horz" wrap="square" lIns="0" tIns="45720" rIns="0" bIns="0" anchor="b" anchorCtr="0"/>
          <a:lstStyle/>
          <a:p>
            <a:pPr algn="ctr" eaLnBrk="1" hangingPunct="1"/>
            <a:r>
              <a:rPr lang="en-US" b="1" noProof="0" dirty="0">
                <a:ln>
                  <a:noFill/>
                </a:ln>
                <a:solidFill>
                  <a:srgbClr val="7030A0"/>
                </a:solidFill>
                <a:effectLst/>
                <a:uLnTx/>
                <a:uFillTx/>
                <a:latin typeface="+mn-lt"/>
                <a:ea typeface="+mn-ea"/>
                <a:cs typeface="+mn-cs"/>
                <a:sym typeface="+mn-ea"/>
              </a:rPr>
              <a:t>User Interface Design</a:t>
            </a:r>
            <a:br>
              <a:rPr kumimoji="0" lang="en-US" b="1" i="0" u="none" strike="noStrike" kern="1200" cap="none" spc="0" normalizeH="0" baseline="0" noProof="0" dirty="0">
                <a:ln>
                  <a:noFill/>
                </a:ln>
                <a:solidFill>
                  <a:srgbClr val="7030A0"/>
                </a:solidFill>
                <a:effectLst/>
                <a:uLnTx/>
                <a:uFillTx/>
                <a:latin typeface="+mn-lt"/>
                <a:ea typeface="+mn-ea"/>
                <a:cs typeface="+mn-cs"/>
              </a:rPr>
            </a:br>
            <a:endParaRPr lang="en-US" altLang="en-US" dirty="0"/>
          </a:p>
        </p:txBody>
      </p:sp>
      <p:sp>
        <p:nvSpPr>
          <p:cNvPr id="3" name="Content Placeholder 2"/>
          <p:cNvSpPr>
            <a:spLocks noGrp="1"/>
          </p:cNvSpPr>
          <p:nvPr>
            <p:ph idx="1"/>
          </p:nvPr>
        </p:nvSpPr>
        <p:spPr>
          <a:xfrm>
            <a:off x="476250" y="1935480"/>
            <a:ext cx="11202670" cy="4389755"/>
          </a:xfrm>
        </p:spPr>
        <p:txBody>
          <a:bodyPr vert="horz" wrap="square" lIns="91440" tIns="45720" rIns="91440" bIns="45720" numCol="1" anchor="t" anchorCtr="0" compatLnSpc="1">
            <a:normAutofit fontScale="90000"/>
          </a:bodyPr>
          <a:lstStyle/>
          <a:p>
            <a:pPr marL="2560320" marR="0" lvl="5"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kumimoji="0" lang="en-US" sz="3500" b="1" i="0" u="none" strike="noStrike" kern="1200" cap="none" spc="0" normalizeH="0" baseline="0" noProof="0" dirty="0">
                <a:ln>
                  <a:noFill/>
                </a:ln>
                <a:solidFill>
                  <a:schemeClr val="tx1"/>
                </a:solidFill>
                <a:effectLst/>
                <a:uLnTx/>
                <a:uFillTx/>
                <a:latin typeface="+mn-lt"/>
                <a:ea typeface="+mn-ea"/>
                <a:cs typeface="+mn-cs"/>
              </a:rPr>
              <a:t>What is user interface (UI)?</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4000" b="1" i="0" u="none" strike="noStrike" kern="1200" cap="none" spc="0" normalizeH="0" baseline="0" noProof="0" dirty="0">
                <a:ln>
                  <a:noFill/>
                </a:ln>
                <a:solidFill>
                  <a:schemeClr val="tx1"/>
                </a:solidFill>
                <a:effectLst/>
                <a:uLnTx/>
                <a:uFillTx/>
                <a:latin typeface="+mn-lt"/>
                <a:ea typeface="+mn-ea"/>
                <a:cs typeface="+mn-cs"/>
              </a:rPr>
              <a:t>The user interface (UI) is the point of human-computer interaction and communication in a device. This can include display screens, keyboards, a mouse and the appearance of a desktop. It is also the way through which a user interacts with an application or a website.</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09600" y="182880"/>
            <a:ext cx="10972800" cy="1143000"/>
          </a:xfrm>
        </p:spPr>
        <p:txBody>
          <a:bodyPr vert="horz" wrap="square" lIns="0" tIns="45720" rIns="0" bIns="0" anchor="b" anchorCtr="0"/>
          <a:lstStyle/>
          <a:p>
            <a:pPr eaLnBrk="1" hangingPunct="1"/>
            <a:r>
              <a:rPr lang="en-US" altLang="en-US" b="1" dirty="0"/>
              <a:t>Menu-based Interface</a:t>
            </a:r>
            <a:endParaRPr lang="en-US" altLang="en-US" dirty="0"/>
          </a:p>
        </p:txBody>
      </p:sp>
      <p:sp>
        <p:nvSpPr>
          <p:cNvPr id="47107" name="Content Placeholder 2"/>
          <p:cNvSpPr>
            <a:spLocks noGrp="1"/>
          </p:cNvSpPr>
          <p:nvPr>
            <p:ph idx="1"/>
          </p:nvPr>
        </p:nvSpPr>
        <p:spPr>
          <a:xfrm>
            <a:off x="536575" y="1325880"/>
            <a:ext cx="10972800" cy="5347970"/>
          </a:xfrm>
        </p:spPr>
        <p:txBody>
          <a:bodyPr vert="horz" wrap="square" lIns="91440" tIns="45720" rIns="91440" bIns="45720" anchor="t" anchorCtr="0"/>
          <a:lstStyle/>
          <a:p>
            <a:pPr algn="just" eaLnBrk="1" hangingPunct="1">
              <a:lnSpc>
                <a:spcPct val="80000"/>
              </a:lnSpc>
            </a:pPr>
            <a:r>
              <a:rPr lang="en-US" altLang="en-US" dirty="0"/>
              <a:t>An important advantage of a menu-based interface over a command language-based interface is that a menu-based interface does not require the users </a:t>
            </a:r>
            <a:r>
              <a:rPr lang="en-US" altLang="en-US" u="sng" dirty="0"/>
              <a:t>to remember the exact syntax of the commands.</a:t>
            </a:r>
            <a:r>
              <a:rPr lang="en-US" altLang="en-US" dirty="0"/>
              <a:t> </a:t>
            </a:r>
          </a:p>
          <a:p>
            <a:pPr algn="just" eaLnBrk="1" hangingPunct="1">
              <a:lnSpc>
                <a:spcPct val="80000"/>
              </a:lnSpc>
            </a:pPr>
            <a:r>
              <a:rPr lang="en-US" altLang="en-US" dirty="0"/>
              <a:t>A menu-based interface is based on recognition of the command names, rather than recollection.</a:t>
            </a:r>
          </a:p>
          <a:p>
            <a:pPr algn="just" eaLnBrk="1" hangingPunct="1">
              <a:lnSpc>
                <a:spcPct val="80000"/>
              </a:lnSpc>
            </a:pPr>
            <a:r>
              <a:rPr lang="en-US" altLang="en-US" dirty="0"/>
              <a:t>Typing effort is minimal hence useful for the occasional user who can’t type fast.</a:t>
            </a:r>
          </a:p>
          <a:p>
            <a:pPr algn="just" eaLnBrk="1" hangingPunct="1">
              <a:lnSpc>
                <a:spcPct val="80000"/>
              </a:lnSpc>
            </a:pPr>
            <a:endParaRPr lang="en-US" altLang="en-US" dirty="0"/>
          </a:p>
          <a:p>
            <a:pPr algn="just" eaLnBrk="1" hangingPunct="1">
              <a:lnSpc>
                <a:spcPct val="80000"/>
              </a:lnSpc>
            </a:pPr>
            <a:r>
              <a:rPr lang="en-US" altLang="en-US" b="1" dirty="0"/>
              <a:t>Types of menu:</a:t>
            </a:r>
          </a:p>
          <a:p>
            <a:pPr algn="just" eaLnBrk="1" hangingPunct="1">
              <a:lnSpc>
                <a:spcPct val="80000"/>
              </a:lnSpc>
              <a:buFont typeface="Wingdings" panose="05000000000000000000" pitchFamily="2" charset="2"/>
              <a:buChar char="ü"/>
            </a:pPr>
            <a:r>
              <a:rPr lang="en-US" altLang="en-US" dirty="0"/>
              <a:t>      Scrolling menu</a:t>
            </a:r>
          </a:p>
          <a:p>
            <a:pPr algn="just" eaLnBrk="1" hangingPunct="1">
              <a:lnSpc>
                <a:spcPct val="80000"/>
              </a:lnSpc>
              <a:buFont typeface="Wingdings" panose="05000000000000000000" pitchFamily="2" charset="2"/>
              <a:buChar char="ü"/>
            </a:pPr>
            <a:r>
              <a:rPr lang="en-US" altLang="en-US" dirty="0"/>
              <a:t>      Walking Menu</a:t>
            </a:r>
          </a:p>
          <a:p>
            <a:pPr algn="just" eaLnBrk="1" hangingPunct="1">
              <a:lnSpc>
                <a:spcPct val="80000"/>
              </a:lnSpc>
              <a:buFont typeface="Wingdings" panose="05000000000000000000" pitchFamily="2" charset="2"/>
              <a:buChar char="ü"/>
            </a:pPr>
            <a:r>
              <a:rPr lang="en-US" altLang="en-US" dirty="0"/>
              <a:t>       Hierarchical Menu</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2" name="Picture 3" descr="C:\Users\joshi\Desktop\refdb_search.png"/>
          <p:cNvPicPr>
            <a:picLocks noChangeAspect="1"/>
          </p:cNvPicPr>
          <p:nvPr/>
        </p:nvPicPr>
        <p:blipFill>
          <a:blip r:embed="rId2"/>
          <a:stretch>
            <a:fillRect/>
          </a:stretch>
        </p:blipFill>
        <p:spPr>
          <a:xfrm>
            <a:off x="2476500" y="294005"/>
            <a:ext cx="7239000" cy="3124200"/>
          </a:xfrm>
          <a:prstGeom prst="rect">
            <a:avLst/>
          </a:prstGeom>
          <a:noFill/>
          <a:ln w="9525">
            <a:noFill/>
          </a:ln>
        </p:spPr>
      </p:pic>
      <p:pic>
        <p:nvPicPr>
          <p:cNvPr id="3" name="Picture 2" descr="mtgBF"/>
          <p:cNvPicPr>
            <a:picLocks noChangeAspect="1"/>
          </p:cNvPicPr>
          <p:nvPr/>
        </p:nvPicPr>
        <p:blipFill>
          <a:blip r:embed="rId3"/>
          <a:stretch>
            <a:fillRect/>
          </a:stretch>
        </p:blipFill>
        <p:spPr>
          <a:xfrm>
            <a:off x="5866765" y="3689985"/>
            <a:ext cx="4025900" cy="2514600"/>
          </a:xfrm>
          <a:prstGeom prst="rect">
            <a:avLst/>
          </a:prstGeom>
        </p:spPr>
      </p:pic>
      <p:sp>
        <p:nvSpPr>
          <p:cNvPr id="4" name="Rectangles 3"/>
          <p:cNvSpPr/>
          <p:nvPr/>
        </p:nvSpPr>
        <p:spPr>
          <a:xfrm>
            <a:off x="1464945" y="3793490"/>
            <a:ext cx="4297680" cy="2306955"/>
          </a:xfrm>
          <a:prstGeom prst="rect">
            <a:avLst/>
          </a:prstGeom>
          <a:noFill/>
          <a:ln>
            <a:noFill/>
          </a:ln>
        </p:spPr>
        <p:txBody>
          <a:bodyPr wrap="square" rtlCol="0" anchor="t">
            <a:spAutoFit/>
          </a:bodyPr>
          <a:lstStyle/>
          <a:p>
            <a:pPr algn="ctr"/>
            <a:r>
              <a:rPr lang="en-US" altLang="zh-CN" sz="7200" b="1">
                <a:ln/>
                <a:solidFill>
                  <a:schemeClr val="accent1"/>
                </a:solidFill>
                <a:effectLst>
                  <a:outerShdw blurRad="38100" dist="25400" dir="5400000" algn="ctr" rotWithShape="0">
                    <a:srgbClr val="6E747A">
                      <a:alpha val="43000"/>
                      <a:alpha val="43000"/>
                    </a:srgbClr>
                  </a:outerShdw>
                </a:effectLst>
              </a:rPr>
              <a:t>Scrolling Menu</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967740" y="3489960"/>
            <a:ext cx="4297680" cy="2306955"/>
          </a:xfrm>
          <a:prstGeom prst="rect">
            <a:avLst/>
          </a:prstGeom>
          <a:noFill/>
          <a:ln>
            <a:noFill/>
          </a:ln>
        </p:spPr>
        <p:txBody>
          <a:bodyPr wrap="square" rtlCol="0" anchor="t">
            <a:spAutoFit/>
          </a:bodyPr>
          <a:lstStyle/>
          <a:p>
            <a:pPr algn="ctr"/>
            <a:r>
              <a:rPr lang="en-US" altLang="zh-CN" sz="7200" b="1">
                <a:solidFill>
                  <a:schemeClr val="accent1"/>
                </a:solidFill>
                <a:effectLst>
                  <a:outerShdw blurRad="38100" dist="25400" dir="5400000" algn="ctr" rotWithShape="0">
                    <a:srgbClr val="6E747A">
                      <a:alpha val="43000"/>
                      <a:alpha val="43000"/>
                    </a:srgbClr>
                  </a:outerShdw>
                </a:effectLst>
              </a:rPr>
              <a:t>Walking Menu</a:t>
            </a:r>
          </a:p>
        </p:txBody>
      </p:sp>
      <p:sp>
        <p:nvSpPr>
          <p:cNvPr id="6" name="Text Box 5"/>
          <p:cNvSpPr txBox="1"/>
          <p:nvPr/>
        </p:nvSpPr>
        <p:spPr>
          <a:xfrm>
            <a:off x="4826000" y="3244850"/>
            <a:ext cx="2540000" cy="368300"/>
          </a:xfrm>
          <a:prstGeom prst="rect">
            <a:avLst/>
          </a:prstGeom>
          <a:noFill/>
        </p:spPr>
        <p:txBody>
          <a:bodyPr wrap="square" rtlCol="0" anchor="t">
            <a:spAutoFit/>
          </a:bodyPr>
          <a:lstStyle/>
          <a:p>
            <a:r>
              <a:rPr lang="en-US"/>
              <a:t> </a:t>
            </a:r>
          </a:p>
        </p:txBody>
      </p:sp>
      <p:sp>
        <p:nvSpPr>
          <p:cNvPr id="7" name="Text Box 6"/>
          <p:cNvSpPr txBox="1"/>
          <p:nvPr/>
        </p:nvSpPr>
        <p:spPr>
          <a:xfrm>
            <a:off x="4826000" y="3244850"/>
            <a:ext cx="2540000" cy="368300"/>
          </a:xfrm>
          <a:prstGeom prst="rect">
            <a:avLst/>
          </a:prstGeom>
          <a:noFill/>
        </p:spPr>
        <p:txBody>
          <a:bodyPr wrap="square" rtlCol="0" anchor="t">
            <a:spAutoFit/>
          </a:bodyPr>
          <a:lstStyle/>
          <a:p>
            <a:r>
              <a:rPr lang="en-US"/>
              <a:t> </a:t>
            </a:r>
          </a:p>
        </p:txBody>
      </p:sp>
      <p:pic>
        <p:nvPicPr>
          <p:cNvPr id="8" name="Picture 7"/>
          <p:cNvPicPr>
            <a:picLocks noChangeAspect="1"/>
          </p:cNvPicPr>
          <p:nvPr/>
        </p:nvPicPr>
        <p:blipFill>
          <a:blip r:embed="rId2"/>
          <a:stretch>
            <a:fillRect/>
          </a:stretch>
        </p:blipFill>
        <p:spPr>
          <a:xfrm>
            <a:off x="5031740" y="1185545"/>
            <a:ext cx="6170930" cy="5233670"/>
          </a:xfrm>
          <a:prstGeom prst="rect">
            <a:avLst/>
          </a:prstGeom>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XYjvZ"/>
          <p:cNvPicPr>
            <a:picLocks noChangeAspect="1"/>
          </p:cNvPicPr>
          <p:nvPr/>
        </p:nvPicPr>
        <p:blipFill>
          <a:blip r:embed="rId2"/>
          <a:stretch>
            <a:fillRect/>
          </a:stretch>
        </p:blipFill>
        <p:spPr>
          <a:xfrm>
            <a:off x="5071745" y="1174115"/>
            <a:ext cx="6315075" cy="4000500"/>
          </a:xfrm>
          <a:prstGeom prst="rect">
            <a:avLst/>
          </a:prstGeom>
        </p:spPr>
      </p:pic>
      <p:sp>
        <p:nvSpPr>
          <p:cNvPr id="5" name="Rectangles 4"/>
          <p:cNvSpPr/>
          <p:nvPr/>
        </p:nvSpPr>
        <p:spPr>
          <a:xfrm>
            <a:off x="-85725" y="3526155"/>
            <a:ext cx="5388610" cy="2306955"/>
          </a:xfrm>
          <a:prstGeom prst="rect">
            <a:avLst/>
          </a:prstGeom>
          <a:noFill/>
          <a:ln>
            <a:noFill/>
          </a:ln>
        </p:spPr>
        <p:txBody>
          <a:bodyPr wrap="square" rtlCol="0" anchor="t">
            <a:spAutoFit/>
          </a:bodyPr>
          <a:lstStyle/>
          <a:p>
            <a:pPr algn="ctr"/>
            <a:r>
              <a:rPr lang="en-US" altLang="zh-CN" sz="7200" b="1">
                <a:solidFill>
                  <a:schemeClr val="accent1"/>
                </a:solidFill>
                <a:effectLst>
                  <a:outerShdw blurRad="38100" dist="25400" dir="5400000" algn="ctr" rotWithShape="0">
                    <a:srgbClr val="6E747A">
                      <a:alpha val="43000"/>
                      <a:alpha val="43000"/>
                    </a:srgbClr>
                  </a:outerShdw>
                </a:effectLst>
              </a:rPr>
              <a:t>Hierarchical Menu</a:t>
            </a: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0" tIns="45720" rIns="0" bIns="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5400" b="1" i="0" u="none" strike="noStrike" kern="1200" cap="none" spc="0" normalizeH="0" baseline="0" noProof="0" dirty="0">
                <a:ln>
                  <a:noFill/>
                </a:ln>
                <a:solidFill>
                  <a:schemeClr val="tx2"/>
                </a:solidFill>
                <a:effectLst/>
                <a:uLnTx/>
                <a:uFillTx/>
                <a:latin typeface="+mj-lt"/>
                <a:ea typeface="+mj-ea"/>
                <a:cs typeface="+mj-cs"/>
              </a:rPr>
              <a:t>Direct Manipulation Interfaces</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49155" name="Content Placeholder 2"/>
          <p:cNvSpPr>
            <a:spLocks noGrp="1"/>
          </p:cNvSpPr>
          <p:nvPr>
            <p:ph idx="1"/>
          </p:nvPr>
        </p:nvSpPr>
        <p:spPr/>
        <p:txBody>
          <a:bodyPr vert="horz" wrap="square" lIns="91440" tIns="45720" rIns="91440" bIns="45720" anchor="t" anchorCtr="0"/>
          <a:lstStyle/>
          <a:p>
            <a:pPr algn="just" eaLnBrk="1" hangingPunct="1">
              <a:lnSpc>
                <a:spcPct val="90000"/>
              </a:lnSpc>
            </a:pPr>
            <a:r>
              <a:rPr lang="en-US" altLang="en-US" sz="2400" dirty="0"/>
              <a:t>Direct manipulation interfaces present the interface to the user </a:t>
            </a:r>
            <a:r>
              <a:rPr lang="en-US" altLang="en-US" sz="2400" b="1" u="sng" dirty="0"/>
              <a:t>in the form of visual models </a:t>
            </a:r>
            <a:r>
              <a:rPr lang="en-US" altLang="en-US" sz="2400" dirty="0"/>
              <a:t>(i.e. icons or objects). </a:t>
            </a:r>
          </a:p>
          <a:p>
            <a:pPr algn="just" eaLnBrk="1" hangingPunct="1">
              <a:lnSpc>
                <a:spcPct val="90000"/>
              </a:lnSpc>
            </a:pPr>
            <a:r>
              <a:rPr lang="en-US" altLang="en-US" sz="2400" dirty="0"/>
              <a:t>For this reason, direct manipulation interfaces are sometimes called as </a:t>
            </a:r>
            <a:r>
              <a:rPr lang="en-US" altLang="en-US" sz="2400" b="1" dirty="0"/>
              <a:t>iconic interface. </a:t>
            </a:r>
          </a:p>
          <a:p>
            <a:pPr algn="just" eaLnBrk="1" hangingPunct="1">
              <a:lnSpc>
                <a:spcPct val="90000"/>
              </a:lnSpc>
            </a:pPr>
            <a:r>
              <a:rPr lang="en-US" altLang="en-US" sz="2400" dirty="0"/>
              <a:t>In this type of interface, the user issues commands by performing actions on the visual representations of the objects, </a:t>
            </a:r>
            <a:r>
              <a:rPr lang="en-US" altLang="en-US" sz="2400" b="1" dirty="0"/>
              <a:t>e.g. </a:t>
            </a:r>
            <a:r>
              <a:rPr lang="en-US" altLang="en-US" sz="2400" dirty="0"/>
              <a:t>pull an icon representing a file into an icon representing a trash box, for deleting the file. </a:t>
            </a:r>
          </a:p>
          <a:p>
            <a:pPr eaLnBrk="1" hangingPunct="1"/>
            <a:endParaRPr lang="en-US" altLang="en-US" dirty="0"/>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vert="horz" wrap="square" lIns="0" tIns="45720" rIns="0" bIns="0" anchor="b" anchorCtr="0"/>
          <a:lstStyle/>
          <a:p>
            <a:pPr eaLnBrk="1" hangingPunct="1"/>
            <a:r>
              <a:rPr lang="en-US" altLang="en-US" dirty="0"/>
              <a:t>Examples</a:t>
            </a:r>
          </a:p>
        </p:txBody>
      </p:sp>
      <p:pic>
        <p:nvPicPr>
          <p:cNvPr id="50180" name="Picture 2"/>
          <p:cNvPicPr>
            <a:picLocks noChangeAspect="1"/>
          </p:cNvPicPr>
          <p:nvPr/>
        </p:nvPicPr>
        <p:blipFill>
          <a:blip r:embed="rId2"/>
          <a:stretch>
            <a:fillRect/>
          </a:stretch>
        </p:blipFill>
        <p:spPr>
          <a:xfrm>
            <a:off x="2590800" y="1828800"/>
            <a:ext cx="6667500" cy="4448175"/>
          </a:xfrm>
          <a:prstGeom prst="rect">
            <a:avLst/>
          </a:prstGeom>
          <a:noFill/>
          <a:ln w="9525">
            <a:noFill/>
          </a:ln>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vert="horz" wrap="square" lIns="0" tIns="45720" rIns="0" bIns="0" anchor="b" anchorCtr="0"/>
          <a:lstStyle/>
          <a:p>
            <a:pPr eaLnBrk="1" hangingPunct="1"/>
            <a:r>
              <a:rPr lang="en-US" altLang="en-US" dirty="0"/>
              <a:t>Examples</a:t>
            </a:r>
          </a:p>
        </p:txBody>
      </p:sp>
      <p:pic>
        <p:nvPicPr>
          <p:cNvPr id="51204" name="Picture 2"/>
          <p:cNvPicPr>
            <a:picLocks noChangeAspect="1"/>
          </p:cNvPicPr>
          <p:nvPr/>
        </p:nvPicPr>
        <p:blipFill>
          <a:blip r:embed="rId2"/>
          <a:stretch>
            <a:fillRect/>
          </a:stretch>
        </p:blipFill>
        <p:spPr>
          <a:xfrm>
            <a:off x="4267200" y="2438400"/>
            <a:ext cx="3333750" cy="3609975"/>
          </a:xfrm>
          <a:prstGeom prst="rect">
            <a:avLst/>
          </a:prstGeom>
          <a:noFill/>
          <a:ln w="9525">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935163"/>
            <a:ext cx="8229600" cy="4389438"/>
          </a:xfrm>
        </p:spPr>
        <p:txBody>
          <a:bodyPr vert="horz" wrap="square" lIns="91440" tIns="45720" rIns="91440" bIns="45720" numCol="1" anchor="t" anchorCtr="0" compatLnSpc="1">
            <a:normAutofit/>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600" b="0" i="0" u="none" strike="noStrike" kern="1200" cap="none" spc="0" normalizeH="0" baseline="0" noProof="0" dirty="0">
                <a:ln>
                  <a:noFill/>
                </a:ln>
                <a:solidFill>
                  <a:schemeClr val="tx1"/>
                </a:solidFill>
                <a:effectLst/>
                <a:uLnTx/>
                <a:uFillTx/>
                <a:latin typeface="+mn-lt"/>
                <a:ea typeface="+mn-ea"/>
                <a:cs typeface="+mn-cs"/>
              </a:rPr>
              <a:t>Important advantages of iconic interfaces include the fact that the icons can be recognized by the users very easily, and that icons are </a:t>
            </a:r>
            <a:r>
              <a:rPr kumimoji="0" lang="en-US" sz="2600" b="1" i="0" u="none" strike="noStrike" kern="1200" cap="none" spc="0" normalizeH="0" baseline="0" noProof="0" dirty="0">
                <a:ln>
                  <a:noFill/>
                </a:ln>
                <a:solidFill>
                  <a:schemeClr val="tx1"/>
                </a:solidFill>
                <a:effectLst/>
                <a:uLnTx/>
                <a:uFillTx/>
                <a:latin typeface="+mn-lt"/>
                <a:ea typeface="+mn-ea"/>
                <a:cs typeface="+mn-cs"/>
              </a:rPr>
              <a:t>language-independent.</a:t>
            </a: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0" tIns="45720" rIns="0" bIns="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5000" b="0" i="0" u="none" strike="noStrike" kern="1200" cap="none" spc="0" normalizeH="0" baseline="0" noProof="0" dirty="0">
                <a:ln>
                  <a:noFill/>
                </a:ln>
                <a:solidFill>
                  <a:schemeClr val="tx2"/>
                </a:solidFill>
                <a:effectLst/>
                <a:uLnTx/>
                <a:uFillTx/>
                <a:latin typeface="+mj-lt"/>
                <a:ea typeface="+mj-ea"/>
                <a:cs typeface="+mj-cs"/>
              </a:rPr>
              <a:t>Characteristics of a user interface </a:t>
            </a:r>
          </a:p>
        </p:txBody>
      </p:sp>
      <p:sp>
        <p:nvSpPr>
          <p:cNvPr id="37891" name="Content Placeholder 2"/>
          <p:cNvSpPr>
            <a:spLocks noGrp="1"/>
          </p:cNvSpPr>
          <p:nvPr>
            <p:ph idx="1"/>
          </p:nvPr>
        </p:nvSpPr>
        <p:spPr>
          <a:xfrm>
            <a:off x="609600" y="2420620"/>
            <a:ext cx="10972800" cy="3985260"/>
          </a:xfrm>
        </p:spPr>
        <p:txBody>
          <a:bodyPr vert="horz" wrap="square" lIns="91440" tIns="45720" rIns="91440" bIns="45720" anchor="t" anchorCtr="0"/>
          <a:lstStyle/>
          <a:p>
            <a:pPr marL="0" indent="0" algn="just" eaLnBrk="1" hangingPunct="1">
              <a:buFont typeface="Wingdings 2" panose="05020102010507070707" pitchFamily="18" charset="2"/>
              <a:buNone/>
            </a:pPr>
            <a:r>
              <a:rPr lang="en-US" altLang="en-US" b="1" dirty="0"/>
              <a:t>Speed of learning: </a:t>
            </a:r>
            <a:r>
              <a:rPr lang="en-US" altLang="en-US" dirty="0"/>
              <a:t>A good user interface should be easy to learn and it should not require its users to memorize commands. </a:t>
            </a:r>
          </a:p>
          <a:p>
            <a:pPr marL="0" indent="0" algn="just" eaLnBrk="1" hangingPunct="1">
              <a:buFont typeface="Wingdings 2" panose="05020102010507070707" pitchFamily="18" charset="2"/>
              <a:buNone/>
            </a:pPr>
            <a:endParaRPr lang="en-US" altLang="en-US" sz="2400" b="1" dirty="0"/>
          </a:p>
          <a:p>
            <a:pPr marL="0" indent="0" algn="just" eaLnBrk="1" hangingPunct="1">
              <a:buFont typeface="Wingdings 2" panose="05020102010507070707" pitchFamily="18" charset="2"/>
              <a:buNone/>
            </a:pPr>
            <a:r>
              <a:rPr lang="en-US" altLang="en-US" sz="2400" b="1" dirty="0"/>
              <a:t>Attractiveness. </a:t>
            </a:r>
            <a:r>
              <a:rPr lang="en-US" altLang="en-US" sz="2400" dirty="0"/>
              <a:t>A good user interface should be attractive to use. In this respect, graphics-based user interfaces have a definite advantage over text-based interfaces. </a:t>
            </a:r>
          </a:p>
          <a:p>
            <a:pPr marL="514350" indent="-514350" algn="just" eaLnBrk="1" hangingPunct="1">
              <a:buFont typeface="Wingdings 2" panose="05020102010507070707" pitchFamily="18" charset="2"/>
              <a:buAutoNum type="arabicPeriod"/>
            </a:pPr>
            <a:endParaRPr lang="en-US" altLang="en-US" dirty="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0" tIns="45720" rIns="0" bIns="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5000" b="0" i="0" u="none" strike="noStrike" kern="1200" cap="none" spc="0" normalizeH="0" baseline="0" noProof="0" dirty="0">
                <a:ln>
                  <a:noFill/>
                </a:ln>
                <a:solidFill>
                  <a:schemeClr val="tx2"/>
                </a:solidFill>
                <a:effectLst/>
                <a:uLnTx/>
                <a:uFillTx/>
                <a:latin typeface="+mj-lt"/>
                <a:ea typeface="+mj-ea"/>
                <a:cs typeface="+mj-cs"/>
              </a:rPr>
              <a:t>Characteristics of a user interface </a:t>
            </a:r>
          </a:p>
        </p:txBody>
      </p:sp>
      <p:sp>
        <p:nvSpPr>
          <p:cNvPr id="3" name="Content Placeholder 2"/>
          <p:cNvSpPr>
            <a:spLocks noGrp="1"/>
          </p:cNvSpPr>
          <p:nvPr>
            <p:ph idx="1"/>
          </p:nvPr>
        </p:nvSpPr>
        <p:spPr>
          <a:xfrm>
            <a:off x="76200" y="1935480"/>
            <a:ext cx="11797030" cy="4770755"/>
          </a:xfrm>
        </p:spPr>
        <p:txBody>
          <a:bodyPr vert="horz" wrap="square" lIns="91440" tIns="45720" rIns="91440" bIns="45720" numCol="1" anchor="t" anchorCtr="0" compatLnSpc="1">
            <a:normAutofit lnSpcReduction="10000"/>
          </a:bodyPr>
          <a:lstStyle/>
          <a:p>
            <a:pPr marL="0" marR="0" lvl="0" indent="0" algn="just"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400" b="1" i="0" u="none" strike="noStrike" kern="1200" cap="none" spc="0" normalizeH="0" baseline="0" noProof="0" dirty="0">
                <a:ln>
                  <a:noFill/>
                </a:ln>
                <a:solidFill>
                  <a:schemeClr val="tx1"/>
                </a:solidFill>
                <a:effectLst/>
                <a:uLnTx/>
                <a:uFillTx/>
                <a:latin typeface="+mn-lt"/>
                <a:ea typeface="+mn-ea"/>
                <a:cs typeface="+mn-cs"/>
              </a:rPr>
              <a:t>Feedback. </a:t>
            </a:r>
            <a:r>
              <a:rPr kumimoji="0" lang="en-US" sz="2400" b="0" i="0" u="none" strike="noStrike" kern="1200" cap="none" spc="0" normalizeH="0" baseline="0" noProof="0" dirty="0">
                <a:ln>
                  <a:noFill/>
                </a:ln>
                <a:solidFill>
                  <a:schemeClr val="tx1"/>
                </a:solidFill>
                <a:effectLst/>
                <a:uLnTx/>
                <a:uFillTx/>
                <a:latin typeface="+mn-lt"/>
                <a:ea typeface="+mn-ea"/>
                <a:cs typeface="+mn-cs"/>
              </a:rPr>
              <a:t>A good user interface must provide feedback to various user actions. Especially, if any user request takes more than few seconds to process, the user should be informed about the state of processing of his request.</a:t>
            </a:r>
          </a:p>
          <a:p>
            <a:pPr marL="0" marR="0" lvl="0" indent="0" algn="just"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400" b="1" i="0" u="none" strike="noStrike" kern="1200" cap="none" spc="0" normalizeH="0" baseline="0" noProof="0" dirty="0">
                <a:ln>
                  <a:noFill/>
                </a:ln>
                <a:solidFill>
                  <a:schemeClr val="tx1"/>
                </a:solidFill>
                <a:effectLst/>
                <a:uLnTx/>
                <a:uFillTx/>
                <a:latin typeface="+mn-lt"/>
                <a:ea typeface="+mn-ea"/>
                <a:cs typeface="+mn-cs"/>
              </a:rPr>
              <a:t>Error recovery (undo facility). </a:t>
            </a:r>
            <a:r>
              <a:rPr kumimoji="0" lang="en-US" sz="2400" b="0" i="0" u="none" strike="noStrike" kern="1200" cap="none" spc="0" normalizeH="0" baseline="0" noProof="0" dirty="0">
                <a:ln>
                  <a:noFill/>
                </a:ln>
                <a:solidFill>
                  <a:schemeClr val="tx1"/>
                </a:solidFill>
                <a:effectLst/>
                <a:uLnTx/>
                <a:uFillTx/>
                <a:latin typeface="+mn-lt"/>
                <a:ea typeface="+mn-ea"/>
                <a:cs typeface="+mn-cs"/>
              </a:rPr>
              <a:t>While issuing commands, even the expert users can commit errors. Therefore, a good user interface should allow a user to undo a mistake committed by him while using the interface. </a:t>
            </a:r>
          </a:p>
          <a:p>
            <a:pPr marL="0" marR="0" lvl="0" indent="0" algn="just"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400" b="1" i="0" u="none" strike="noStrike" kern="1200" cap="none" spc="0" normalizeH="0" baseline="0" noProof="0" dirty="0">
                <a:ln>
                  <a:noFill/>
                </a:ln>
                <a:solidFill>
                  <a:schemeClr val="tx1"/>
                </a:solidFill>
                <a:effectLst/>
                <a:uLnTx/>
                <a:uFillTx/>
                <a:latin typeface="+mn-lt"/>
                <a:ea typeface="+mn-ea"/>
                <a:cs typeface="+mn-cs"/>
              </a:rPr>
              <a:t>User guidance and on-line help. </a:t>
            </a:r>
            <a:r>
              <a:rPr kumimoji="0" lang="en-US" sz="2400" b="0" i="0" u="none" strike="noStrike" kern="1200" cap="none" spc="0" normalizeH="0" baseline="0" noProof="0" dirty="0">
                <a:ln>
                  <a:noFill/>
                </a:ln>
                <a:solidFill>
                  <a:schemeClr val="tx1"/>
                </a:solidFill>
                <a:effectLst/>
                <a:uLnTx/>
                <a:uFillTx/>
                <a:latin typeface="+mn-lt"/>
                <a:ea typeface="+mn-ea"/>
                <a:cs typeface="+mn-cs"/>
              </a:rPr>
              <a:t>Users seek guidance and on-line help when they either forget a command or are unaware of some features of the software. Whenever users need guidance or seek help from the system, they should be provided with the appropriate guidance and help. </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0" tIns="45720" rIns="0" bIns="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5000" b="0" i="0" u="none" strike="noStrike" kern="1200" cap="none" spc="0" normalizeH="0" baseline="0" noProof="0" dirty="0">
                <a:ln>
                  <a:noFill/>
                </a:ln>
                <a:solidFill>
                  <a:schemeClr val="tx2"/>
                </a:solidFill>
                <a:effectLst/>
                <a:uLnTx/>
                <a:uFillTx/>
                <a:latin typeface="+mj-lt"/>
                <a:ea typeface="+mj-ea"/>
                <a:cs typeface="+mj-cs"/>
              </a:rPr>
              <a:t>Graphical User Interface vs. Text-based User Interface </a:t>
            </a:r>
          </a:p>
        </p:txBody>
      </p:sp>
      <p:sp>
        <p:nvSpPr>
          <p:cNvPr id="40963" name="Content Placeholder 2"/>
          <p:cNvSpPr>
            <a:spLocks noGrp="1"/>
          </p:cNvSpPr>
          <p:nvPr>
            <p:ph idx="1"/>
          </p:nvPr>
        </p:nvSpPr>
        <p:spPr/>
        <p:txBody>
          <a:bodyPr vert="horz" wrap="square" lIns="91440" tIns="45720" rIns="91440" bIns="45720" anchor="t" anchorCtr="0"/>
          <a:lstStyle/>
          <a:p>
            <a:pPr lvl="1" eaLnBrk="1" hangingPunct="1"/>
            <a:r>
              <a:rPr lang="en-US" altLang="en-US" dirty="0"/>
              <a:t>In a GUI multiple windows with different information can simultaneously be displayed on the user screen. This is perhaps one of the biggest advantages of GUI over text-based interfaces. </a:t>
            </a:r>
          </a:p>
          <a:p>
            <a:pPr lvl="1" eaLnBrk="1" hangingPunct="1"/>
            <a:r>
              <a:rPr lang="en-US" altLang="en-US" dirty="0"/>
              <a:t>Iconic information representation and symbolic information manipulation is possible in a GUI</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Content Placeholder 2"/>
          <p:cNvSpPr>
            <a:spLocks noGrp="1"/>
          </p:cNvSpPr>
          <p:nvPr>
            <p:ph idx="1"/>
          </p:nvPr>
        </p:nvSpPr>
        <p:spPr/>
        <p:txBody>
          <a:bodyPr vert="horz" wrap="square" lIns="91440" tIns="45720" rIns="91440" bIns="45720" anchor="t" anchorCtr="0"/>
          <a:lstStyle/>
          <a:p>
            <a:pPr eaLnBrk="1" hangingPunct="1">
              <a:lnSpc>
                <a:spcPct val="90000"/>
              </a:lnSpc>
            </a:pPr>
            <a:r>
              <a:rPr lang="en-US" altLang="en-US" dirty="0"/>
              <a:t>A GUI usually supports command selection using an attractive and user-friendly menu selection system. </a:t>
            </a:r>
          </a:p>
          <a:p>
            <a:pPr eaLnBrk="1" hangingPunct="1">
              <a:lnSpc>
                <a:spcPct val="90000"/>
              </a:lnSpc>
            </a:pPr>
            <a:r>
              <a:rPr lang="en-US" altLang="en-US" dirty="0"/>
              <a:t>In a GUI, a pointing device such as a mouse or a light pen can be used for issuing commands. The use of a pointing device increases the efficacy issue procedure. </a:t>
            </a:r>
          </a:p>
          <a:p>
            <a:pPr eaLnBrk="1" hangingPunct="1"/>
            <a:r>
              <a:rPr lang="en-US" altLang="en-US" dirty="0"/>
              <a:t>On the other hand, a text-based user interface can be implemented even on a cheap alphanumeric display terminal. </a:t>
            </a:r>
          </a:p>
          <a:p>
            <a:pPr eaLnBrk="1" hangingPunct="1"/>
            <a:r>
              <a:rPr lang="en-US" altLang="en-US" dirty="0"/>
              <a:t>Graphics terminals are usually much more expensive than alphanumeric terminals. </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vert="horz" wrap="square" lIns="0" tIns="45720" rIns="0" bIns="0" anchor="b" anchorCtr="0"/>
          <a:lstStyle/>
          <a:p>
            <a:pPr eaLnBrk="1" hangingPunct="1"/>
            <a:r>
              <a:rPr lang="en-US" altLang="en-US" dirty="0"/>
              <a:t>Types of user interfaces </a:t>
            </a:r>
          </a:p>
        </p:txBody>
      </p:sp>
      <p:sp>
        <p:nvSpPr>
          <p:cNvPr id="43011" name="Content Placeholder 2"/>
          <p:cNvSpPr>
            <a:spLocks noGrp="1"/>
          </p:cNvSpPr>
          <p:nvPr>
            <p:ph idx="1"/>
          </p:nvPr>
        </p:nvSpPr>
        <p:spPr/>
        <p:txBody>
          <a:bodyPr vert="horz" wrap="square" lIns="91440" tIns="45720" rIns="91440" bIns="45720" anchor="t" anchorCtr="0"/>
          <a:lstStyle/>
          <a:p>
            <a:pPr eaLnBrk="1" hangingPunct="1"/>
            <a:r>
              <a:rPr lang="en-US" altLang="en-US" sz="3600" dirty="0"/>
              <a:t>User interfaces can be classified into the following three categories: </a:t>
            </a:r>
          </a:p>
          <a:p>
            <a:pPr marL="971550" lvl="1" indent="-514350" eaLnBrk="1" hangingPunct="1">
              <a:buFont typeface="Calibri" charset="0"/>
              <a:buAutoNum type="arabicPeriod"/>
            </a:pPr>
            <a:r>
              <a:rPr lang="en-US" altLang="en-US" sz="3200" dirty="0"/>
              <a:t>Command language based interfaces </a:t>
            </a:r>
          </a:p>
          <a:p>
            <a:pPr marL="971550" lvl="1" indent="-514350" eaLnBrk="1" hangingPunct="1">
              <a:buFont typeface="Calibri" charset="0"/>
              <a:buAutoNum type="arabicPeriod"/>
            </a:pPr>
            <a:r>
              <a:rPr lang="en-US" altLang="en-US" sz="3200" dirty="0"/>
              <a:t>Menu-based interfaces </a:t>
            </a:r>
          </a:p>
          <a:p>
            <a:pPr marL="971550" lvl="1" indent="-514350" eaLnBrk="1" hangingPunct="1">
              <a:buFont typeface="Calibri" charset="0"/>
              <a:buAutoNum type="arabicPeriod"/>
            </a:pPr>
            <a:r>
              <a:rPr lang="en-US" altLang="en-US" sz="3200" dirty="0"/>
              <a:t>Direct manipulation interfaces </a:t>
            </a:r>
          </a:p>
          <a:p>
            <a:pPr eaLnBrk="1" hangingPunct="1">
              <a:buFont typeface="Wingdings 2" panose="05020102010507070707" pitchFamily="18" charset="2"/>
              <a:buAutoNum type="arabicPeriod"/>
            </a:pPr>
            <a:endParaRPr lang="en-US" altLang="en-US"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vert="horz" wrap="square" lIns="0" tIns="45720" rIns="0" bIns="0" anchor="b" anchorCtr="0"/>
          <a:lstStyle/>
          <a:p>
            <a:pPr eaLnBrk="1" hangingPunct="1"/>
            <a:r>
              <a:rPr lang="en-US" altLang="en-US" sz="4000" b="1" dirty="0"/>
              <a:t>Command Language-based Interface </a:t>
            </a:r>
            <a:br>
              <a:rPr lang="en-US" altLang="en-US" sz="4000" dirty="0"/>
            </a:br>
            <a:endParaRPr lang="en-US" altLang="en-US" sz="4000" dirty="0"/>
          </a:p>
        </p:txBody>
      </p:sp>
      <p:sp>
        <p:nvSpPr>
          <p:cNvPr id="44035" name="Content Placeholder 2"/>
          <p:cNvSpPr>
            <a:spLocks noGrp="1"/>
          </p:cNvSpPr>
          <p:nvPr>
            <p:ph idx="1"/>
          </p:nvPr>
        </p:nvSpPr>
        <p:spPr>
          <a:xfrm>
            <a:off x="1981200" y="1524000"/>
            <a:ext cx="8229600" cy="4800600"/>
          </a:xfrm>
        </p:spPr>
        <p:txBody>
          <a:bodyPr vert="horz" wrap="square" lIns="91440" tIns="45720" rIns="91440" bIns="45720" anchor="t" anchorCtr="0"/>
          <a:lstStyle/>
          <a:p>
            <a:pPr eaLnBrk="1" hangingPunct="1">
              <a:lnSpc>
                <a:spcPct val="90000"/>
              </a:lnSpc>
            </a:pPr>
            <a:r>
              <a:rPr lang="en-US" altLang="en-US" sz="2800" dirty="0"/>
              <a:t>is based on designing a command language which the user can use to issue the commands. </a:t>
            </a:r>
          </a:p>
          <a:p>
            <a:pPr eaLnBrk="1" hangingPunct="1">
              <a:lnSpc>
                <a:spcPct val="90000"/>
              </a:lnSpc>
            </a:pPr>
            <a:r>
              <a:rPr lang="en-US" altLang="en-US" sz="2800" dirty="0"/>
              <a:t>The user is expected to frame the appropriate commands in the language and type them in appropriately whenever required. </a:t>
            </a:r>
          </a:p>
          <a:p>
            <a:pPr eaLnBrk="1" hangingPunct="1">
              <a:lnSpc>
                <a:spcPct val="90000"/>
              </a:lnSpc>
            </a:pPr>
            <a:r>
              <a:rPr lang="en-US" altLang="en-US" sz="2800" dirty="0"/>
              <a:t>Drawbacks:</a:t>
            </a:r>
          </a:p>
          <a:p>
            <a:pPr eaLnBrk="1" hangingPunct="1">
              <a:lnSpc>
                <a:spcPct val="90000"/>
              </a:lnSpc>
            </a:pPr>
            <a:r>
              <a:rPr lang="en-US" altLang="en-US" sz="2800" dirty="0"/>
              <a:t>Difficult to learn</a:t>
            </a:r>
          </a:p>
          <a:p>
            <a:pPr eaLnBrk="1" hangingPunct="1">
              <a:lnSpc>
                <a:spcPct val="90000"/>
              </a:lnSpc>
            </a:pPr>
            <a:r>
              <a:rPr lang="en-US" altLang="en-US" sz="2800" dirty="0"/>
              <a:t>Users make errors </a:t>
            </a:r>
          </a:p>
          <a:p>
            <a:pPr eaLnBrk="1" hangingPunct="1">
              <a:lnSpc>
                <a:spcPct val="90000"/>
              </a:lnSpc>
            </a:pPr>
            <a:r>
              <a:rPr lang="en-US" altLang="en-US" sz="2800" dirty="0"/>
              <a:t>All interactions with the system are through a key-board and cannot take advantage of effective interaction devices such as a mouse.</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0" name="Picture 2"/>
          <p:cNvPicPr>
            <a:picLocks noChangeAspect="1"/>
          </p:cNvPicPr>
          <p:nvPr/>
        </p:nvPicPr>
        <p:blipFill>
          <a:blip r:embed="rId2"/>
          <a:stretch>
            <a:fillRect/>
          </a:stretch>
        </p:blipFill>
        <p:spPr>
          <a:xfrm>
            <a:off x="2573655" y="1597343"/>
            <a:ext cx="6858000" cy="3810000"/>
          </a:xfrm>
          <a:prstGeom prst="rect">
            <a:avLst/>
          </a:prstGeom>
          <a:noFill/>
          <a:ln w="9525">
            <a:noFill/>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4" name="Picture 2"/>
          <p:cNvPicPr>
            <a:picLocks noChangeAspect="1"/>
          </p:cNvPicPr>
          <p:nvPr/>
        </p:nvPicPr>
        <p:blipFill>
          <a:blip r:embed="rId2"/>
          <a:stretch>
            <a:fillRect/>
          </a:stretch>
        </p:blipFill>
        <p:spPr>
          <a:xfrm>
            <a:off x="2813050" y="1371600"/>
            <a:ext cx="6502400" cy="4876800"/>
          </a:xfrm>
          <a:prstGeom prst="rect">
            <a:avLst/>
          </a:prstGeom>
          <a:noFill/>
          <a:ln w="9525">
            <a:noFill/>
          </a:ln>
        </p:spPr>
      </p:pic>
    </p:spTree>
  </p:cSld>
  <p:clrMapOvr>
    <a:masterClrMapping/>
  </p:clrMapOvr>
  <p:transition spd="slow">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680</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Wingdings</vt:lpstr>
      <vt:lpstr>Arial</vt:lpstr>
      <vt:lpstr>Constantia</vt:lpstr>
      <vt:lpstr>Calibri</vt:lpstr>
      <vt:lpstr>Wingdings 2</vt:lpstr>
      <vt:lpstr>Flow</vt:lpstr>
      <vt:lpstr>User Interface Design </vt:lpstr>
      <vt:lpstr>Characteristics of a user interface </vt:lpstr>
      <vt:lpstr>Characteristics of a user interface </vt:lpstr>
      <vt:lpstr>Graphical User Interface vs. Text-based User Interface </vt:lpstr>
      <vt:lpstr>PowerPoint Presentation</vt:lpstr>
      <vt:lpstr>Types of user interfaces </vt:lpstr>
      <vt:lpstr>Command Language-based Interface  </vt:lpstr>
      <vt:lpstr>PowerPoint Presentation</vt:lpstr>
      <vt:lpstr>PowerPoint Presentation</vt:lpstr>
      <vt:lpstr>Menu-based Interface</vt:lpstr>
      <vt:lpstr>PowerPoint Presentation</vt:lpstr>
      <vt:lpstr>PowerPoint Presentation</vt:lpstr>
      <vt:lpstr>PowerPoint Presentation</vt:lpstr>
      <vt:lpstr>Direct Manipulation Interfaces</vt:lpstr>
      <vt:lpstr>Examples</vt:lpstr>
      <vt:lpstr>Examples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Interface Design </dc:title>
  <dc:creator>ranvirsingh</dc:creator>
  <cp:lastModifiedBy>SHREY GARG</cp:lastModifiedBy>
  <cp:revision>3</cp:revision>
  <dcterms:created xsi:type="dcterms:W3CDTF">2023-03-06T13:37:14Z</dcterms:created>
  <dcterms:modified xsi:type="dcterms:W3CDTF">2023-03-11T08:20:58Z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