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5" r:id="rId4"/>
    <p:sldMasterId id="2147483697" r:id="rId5"/>
  </p:sldMasterIdLst>
  <p:notesMasterIdLst>
    <p:notesMasterId r:id="rId145"/>
  </p:notesMasterIdLst>
  <p:sldIdLst>
    <p:sldId id="257" r:id="rId6"/>
    <p:sldId id="276" r:id="rId7"/>
    <p:sldId id="277" r:id="rId8"/>
    <p:sldId id="278" r:id="rId9"/>
    <p:sldId id="258" r:id="rId10"/>
    <p:sldId id="259" r:id="rId11"/>
    <p:sldId id="260" r:id="rId12"/>
    <p:sldId id="261" r:id="rId13"/>
    <p:sldId id="262" r:id="rId14"/>
    <p:sldId id="263" r:id="rId15"/>
    <p:sldId id="266" r:id="rId16"/>
    <p:sldId id="267" r:id="rId17"/>
    <p:sldId id="270" r:id="rId18"/>
    <p:sldId id="271" r:id="rId19"/>
    <p:sldId id="272" r:id="rId20"/>
    <p:sldId id="273" r:id="rId21"/>
    <p:sldId id="274" r:id="rId22"/>
    <p:sldId id="279" r:id="rId23"/>
    <p:sldId id="285" r:id="rId24"/>
    <p:sldId id="286" r:id="rId25"/>
    <p:sldId id="287" r:id="rId26"/>
    <p:sldId id="288" r:id="rId27"/>
    <p:sldId id="289" r:id="rId28"/>
    <p:sldId id="290" r:id="rId29"/>
    <p:sldId id="280" r:id="rId30"/>
    <p:sldId id="281" r:id="rId31"/>
    <p:sldId id="282" r:id="rId32"/>
    <p:sldId id="291" r:id="rId33"/>
    <p:sldId id="293" r:id="rId34"/>
    <p:sldId id="294" r:id="rId35"/>
    <p:sldId id="295" r:id="rId36"/>
    <p:sldId id="296" r:id="rId37"/>
    <p:sldId id="317" r:id="rId38"/>
    <p:sldId id="297" r:id="rId39"/>
    <p:sldId id="298" r:id="rId40"/>
    <p:sldId id="299" r:id="rId41"/>
    <p:sldId id="300" r:id="rId42"/>
    <p:sldId id="301" r:id="rId43"/>
    <p:sldId id="302" r:id="rId44"/>
    <p:sldId id="304" r:id="rId45"/>
    <p:sldId id="305" r:id="rId46"/>
    <p:sldId id="303" r:id="rId47"/>
    <p:sldId id="319" r:id="rId48"/>
    <p:sldId id="320" r:id="rId49"/>
    <p:sldId id="321" r:id="rId50"/>
    <p:sldId id="322" r:id="rId51"/>
    <p:sldId id="323" r:id="rId52"/>
    <p:sldId id="333" r:id="rId53"/>
    <p:sldId id="324" r:id="rId54"/>
    <p:sldId id="325" r:id="rId55"/>
    <p:sldId id="326" r:id="rId56"/>
    <p:sldId id="335" r:id="rId57"/>
    <p:sldId id="336" r:id="rId58"/>
    <p:sldId id="337" r:id="rId59"/>
    <p:sldId id="338" r:id="rId60"/>
    <p:sldId id="339" r:id="rId61"/>
    <p:sldId id="340" r:id="rId62"/>
    <p:sldId id="341" r:id="rId63"/>
    <p:sldId id="342" r:id="rId64"/>
    <p:sldId id="343" r:id="rId65"/>
    <p:sldId id="344" r:id="rId66"/>
    <p:sldId id="345" r:id="rId67"/>
    <p:sldId id="346" r:id="rId68"/>
    <p:sldId id="347" r:id="rId69"/>
    <p:sldId id="348" r:id="rId70"/>
    <p:sldId id="349" r:id="rId71"/>
    <p:sldId id="350" r:id="rId72"/>
    <p:sldId id="351" r:id="rId73"/>
    <p:sldId id="352" r:id="rId74"/>
    <p:sldId id="353" r:id="rId75"/>
    <p:sldId id="354" r:id="rId76"/>
    <p:sldId id="355" r:id="rId77"/>
    <p:sldId id="356" r:id="rId78"/>
    <p:sldId id="357" r:id="rId79"/>
    <p:sldId id="364" r:id="rId80"/>
    <p:sldId id="365" r:id="rId81"/>
    <p:sldId id="458" r:id="rId82"/>
    <p:sldId id="700" r:id="rId83"/>
    <p:sldId id="702" r:id="rId84"/>
    <p:sldId id="693" r:id="rId85"/>
    <p:sldId id="407" r:id="rId86"/>
    <p:sldId id="933" r:id="rId87"/>
    <p:sldId id="698" r:id="rId88"/>
    <p:sldId id="922" r:id="rId89"/>
    <p:sldId id="427" r:id="rId90"/>
    <p:sldId id="688" r:id="rId91"/>
    <p:sldId id="899" r:id="rId92"/>
    <p:sldId id="443" r:id="rId93"/>
    <p:sldId id="696" r:id="rId94"/>
    <p:sldId id="523" r:id="rId95"/>
    <p:sldId id="545" r:id="rId96"/>
    <p:sldId id="379" r:id="rId97"/>
    <p:sldId id="366" r:id="rId98"/>
    <p:sldId id="367" r:id="rId99"/>
    <p:sldId id="368" r:id="rId100"/>
    <p:sldId id="369" r:id="rId101"/>
    <p:sldId id="370" r:id="rId102"/>
    <p:sldId id="377" r:id="rId103"/>
    <p:sldId id="371" r:id="rId104"/>
    <p:sldId id="378" r:id="rId105"/>
    <p:sldId id="372" r:id="rId106"/>
    <p:sldId id="373" r:id="rId107"/>
    <p:sldId id="374" r:id="rId108"/>
    <p:sldId id="375" r:id="rId109"/>
    <p:sldId id="615" r:id="rId110"/>
    <p:sldId id="894" r:id="rId111"/>
    <p:sldId id="936" r:id="rId112"/>
    <p:sldId id="905" r:id="rId113"/>
    <p:sldId id="895" r:id="rId114"/>
    <p:sldId id="896" r:id="rId115"/>
    <p:sldId id="679" r:id="rId116"/>
    <p:sldId id="880" r:id="rId117"/>
    <p:sldId id="926" r:id="rId118"/>
    <p:sldId id="680" r:id="rId119"/>
    <p:sldId id="938" r:id="rId120"/>
    <p:sldId id="939" r:id="rId121"/>
    <p:sldId id="681" r:id="rId122"/>
    <p:sldId id="869" r:id="rId123"/>
    <p:sldId id="737" r:id="rId124"/>
    <p:sldId id="887" r:id="rId125"/>
    <p:sldId id="874" r:id="rId126"/>
    <p:sldId id="766" r:id="rId127"/>
    <p:sldId id="888" r:id="rId128"/>
    <p:sldId id="890" r:id="rId129"/>
    <p:sldId id="906" r:id="rId130"/>
    <p:sldId id="876" r:id="rId131"/>
    <p:sldId id="823" r:id="rId132"/>
    <p:sldId id="889" r:id="rId133"/>
    <p:sldId id="878" r:id="rId134"/>
    <p:sldId id="937" r:id="rId135"/>
    <p:sldId id="860" r:id="rId136"/>
    <p:sldId id="891" r:id="rId137"/>
    <p:sldId id="892" r:id="rId138"/>
    <p:sldId id="893" r:id="rId139"/>
    <p:sldId id="387" r:id="rId140"/>
    <p:sldId id="388" r:id="rId141"/>
    <p:sldId id="390" r:id="rId142"/>
    <p:sldId id="391" r:id="rId143"/>
    <p:sldId id="392" r:id="rId1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tableStyles" Target="tableStyles.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124" Type="http://schemas.openxmlformats.org/officeDocument/2006/relationships/slide" Target="slides/slide119.xml"/><Relationship Id="rId129" Type="http://schemas.openxmlformats.org/officeDocument/2006/relationships/slide" Target="slides/slide124.xml"/><Relationship Id="rId137" Type="http://schemas.openxmlformats.org/officeDocument/2006/relationships/slide" Target="slides/slide13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32" Type="http://schemas.openxmlformats.org/officeDocument/2006/relationships/slide" Target="slides/slide127.xml"/><Relationship Id="rId140" Type="http://schemas.openxmlformats.org/officeDocument/2006/relationships/slide" Target="slides/slide135.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F145F52-CCC1-46C7-AF7A-ED071E16F31A}" type="slidenum">
              <a:rPr lang="en-IN" smtClean="0"/>
              <a:t>13</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p:cNvSpPr>
            <a:spLocks noGrp="1" noRot="1" noChangeAspect="1" noTextEdit="1"/>
          </p:cNvSpPr>
          <p:nvPr>
            <p:ph type="sldImg"/>
          </p:nvPr>
        </p:nvSpPr>
        <p:spPr/>
      </p:sp>
      <p:sp>
        <p:nvSpPr>
          <p:cNvPr id="79875" name="Text Box 2"/>
          <p:cNvSpPr txBox="1"/>
          <p:nvPr/>
        </p:nvSpPr>
        <p:spPr>
          <a:xfrm>
            <a:off x="503238" y="4316413"/>
            <a:ext cx="5853112" cy="4057650"/>
          </a:xfrm>
          <a:prstGeom prst="rect">
            <a:avLst/>
          </a:prstGeom>
          <a:noFill/>
          <a:ln w="9525">
            <a:noFill/>
          </a:ln>
        </p:spPr>
        <p:txBody>
          <a:bodyPr wrap="none" anchor="ctr" anchorCtr="0"/>
          <a:lstStyle/>
          <a:p>
            <a:pPr lvl="0"/>
            <a:endParaRPr lang="en-IN" altLang="en-US" sz="24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a:spLocks noGrp="1" noRot="1" noChangeAspect="1" noTextEdit="1"/>
          </p:cNvSpPr>
          <p:nvPr>
            <p:ph type="sldImg"/>
          </p:nvPr>
        </p:nvSpPr>
        <p:spPr/>
      </p:sp>
      <p:sp>
        <p:nvSpPr>
          <p:cNvPr id="81923" name="Text Box 2"/>
          <p:cNvSpPr txBox="1"/>
          <p:nvPr/>
        </p:nvSpPr>
        <p:spPr>
          <a:xfrm>
            <a:off x="503238" y="4316413"/>
            <a:ext cx="5853112" cy="4057650"/>
          </a:xfrm>
          <a:prstGeom prst="rect">
            <a:avLst/>
          </a:prstGeom>
          <a:noFill/>
          <a:ln w="9525">
            <a:noFill/>
          </a:ln>
        </p:spPr>
        <p:txBody>
          <a:bodyPr wrap="none" anchor="ctr" anchorCtr="0"/>
          <a:lstStyle/>
          <a:p>
            <a:pPr lvl="0"/>
            <a:endParaRPr lang="en-IN" altLang="en-US" sz="24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p:cNvSpPr>
            <a:spLocks noGrp="1" noRot="1" noChangeAspect="1" noTextEdit="1"/>
          </p:cNvSpPr>
          <p:nvPr>
            <p:ph type="sldImg"/>
          </p:nvPr>
        </p:nvSpPr>
        <p:spPr/>
      </p:sp>
      <p:sp>
        <p:nvSpPr>
          <p:cNvPr id="83971" name="Text Box 2"/>
          <p:cNvSpPr txBox="1"/>
          <p:nvPr/>
        </p:nvSpPr>
        <p:spPr>
          <a:xfrm>
            <a:off x="503238" y="4316413"/>
            <a:ext cx="5853112" cy="4057650"/>
          </a:xfrm>
          <a:prstGeom prst="rect">
            <a:avLst/>
          </a:prstGeom>
          <a:noFill/>
          <a:ln w="9525">
            <a:noFill/>
          </a:ln>
        </p:spPr>
        <p:txBody>
          <a:bodyPr wrap="none" anchor="ctr" anchorCtr="0"/>
          <a:lstStyle/>
          <a:p>
            <a:pPr lvl="0"/>
            <a:endParaRPr lang="en-IN" altLang="en-US" sz="24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
          <p:cNvSpPr>
            <a:spLocks noGrp="1" noRot="1" noChangeAspect="1" noTextEdit="1"/>
          </p:cNvSpPr>
          <p:nvPr>
            <p:ph type="sldImg"/>
          </p:nvPr>
        </p:nvSpPr>
        <p:spPr/>
      </p:sp>
      <p:sp>
        <p:nvSpPr>
          <p:cNvPr id="86019" name="Text Box 2"/>
          <p:cNvSpPr txBox="1"/>
          <p:nvPr/>
        </p:nvSpPr>
        <p:spPr>
          <a:xfrm>
            <a:off x="503238" y="4316413"/>
            <a:ext cx="5853112" cy="4057650"/>
          </a:xfrm>
          <a:prstGeom prst="rect">
            <a:avLst/>
          </a:prstGeom>
          <a:noFill/>
          <a:ln w="9525">
            <a:noFill/>
          </a:ln>
        </p:spPr>
        <p:txBody>
          <a:bodyPr wrap="none" anchor="ctr" anchorCtr="0"/>
          <a:lstStyle/>
          <a:p>
            <a:pPr lvl="0"/>
            <a:endParaRPr lang="en-IN" altLang="en-US" sz="24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
          <p:cNvSpPr>
            <a:spLocks noGrp="1" noRot="1" noChangeAspect="1" noTextEdit="1"/>
          </p:cNvSpPr>
          <p:nvPr>
            <p:ph type="sldImg"/>
          </p:nvPr>
        </p:nvSpPr>
        <p:spPr/>
      </p:sp>
      <p:sp>
        <p:nvSpPr>
          <p:cNvPr id="88067" name="Text Box 2"/>
          <p:cNvSpPr txBox="1"/>
          <p:nvPr/>
        </p:nvSpPr>
        <p:spPr>
          <a:xfrm>
            <a:off x="503238" y="4316413"/>
            <a:ext cx="5853112" cy="4057650"/>
          </a:xfrm>
          <a:prstGeom prst="rect">
            <a:avLst/>
          </a:prstGeom>
          <a:noFill/>
          <a:ln w="9525">
            <a:noFill/>
          </a:ln>
        </p:spPr>
        <p:txBody>
          <a:bodyPr wrap="none" anchor="ctr" anchorCtr="0"/>
          <a:lstStyle/>
          <a:p>
            <a:pPr lvl="0"/>
            <a:endParaRPr lang="en-IN" altLang="en-US" sz="24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
          <p:cNvSpPr>
            <a:spLocks noGrp="1" noRot="1" noChangeAspect="1" noTextEdit="1"/>
          </p:cNvSpPr>
          <p:nvPr>
            <p:ph type="sldImg"/>
          </p:nvPr>
        </p:nvSpPr>
        <p:spPr/>
      </p:sp>
      <p:sp>
        <p:nvSpPr>
          <p:cNvPr id="90115" name="Text Box 2"/>
          <p:cNvSpPr txBox="1"/>
          <p:nvPr/>
        </p:nvSpPr>
        <p:spPr>
          <a:xfrm>
            <a:off x="503238" y="4316413"/>
            <a:ext cx="5853112" cy="4057650"/>
          </a:xfrm>
          <a:prstGeom prst="rect">
            <a:avLst/>
          </a:prstGeom>
          <a:noFill/>
          <a:ln w="9525">
            <a:noFill/>
          </a:ln>
        </p:spPr>
        <p:txBody>
          <a:bodyPr wrap="none" anchor="ctr" anchorCtr="0"/>
          <a:lstStyle/>
          <a:p>
            <a:pPr lvl="0"/>
            <a:endParaRPr lang="en-IN" altLang="en-US" sz="24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Grp="1" noRot="1" noChangeAspect="1" noTextEdit="1"/>
          </p:cNvSpPr>
          <p:nvPr>
            <p:ph type="sldImg"/>
          </p:nvPr>
        </p:nvSpPr>
        <p:spPr/>
      </p:sp>
      <p:sp>
        <p:nvSpPr>
          <p:cNvPr id="92163" name="Text Box 2"/>
          <p:cNvSpPr txBox="1"/>
          <p:nvPr/>
        </p:nvSpPr>
        <p:spPr>
          <a:xfrm>
            <a:off x="503238" y="4316413"/>
            <a:ext cx="5853112" cy="4057650"/>
          </a:xfrm>
          <a:prstGeom prst="rect">
            <a:avLst/>
          </a:prstGeom>
          <a:noFill/>
          <a:ln w="9525">
            <a:noFill/>
          </a:ln>
        </p:spPr>
        <p:txBody>
          <a:bodyPr wrap="none" anchor="ctr" anchorCtr="0"/>
          <a:lstStyle/>
          <a:p>
            <a:pPr lvl="0"/>
            <a:endParaRPr lang="en-IN" altLang="en-US" sz="24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
          <p:cNvSpPr>
            <a:spLocks noGrp="1" noRot="1" noChangeAspect="1" noTextEdit="1"/>
          </p:cNvSpPr>
          <p:nvPr>
            <p:ph type="sldImg"/>
          </p:nvPr>
        </p:nvSpPr>
        <p:spPr/>
      </p:sp>
      <p:sp>
        <p:nvSpPr>
          <p:cNvPr id="94211" name="Text Box 2"/>
          <p:cNvSpPr txBox="1"/>
          <p:nvPr/>
        </p:nvSpPr>
        <p:spPr>
          <a:xfrm>
            <a:off x="503238" y="4316413"/>
            <a:ext cx="5853112" cy="4057650"/>
          </a:xfrm>
          <a:prstGeom prst="rect">
            <a:avLst/>
          </a:prstGeom>
          <a:noFill/>
          <a:ln w="9525">
            <a:noFill/>
          </a:ln>
        </p:spPr>
        <p:txBody>
          <a:bodyPr wrap="none" anchor="ctr" anchorCtr="0"/>
          <a:lstStyle/>
          <a:p>
            <a:pPr lvl="0"/>
            <a:endParaRPr lang="en-IN" altLang="en-US" sz="24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
          <p:cNvSpPr>
            <a:spLocks noGrp="1" noRot="1" noChangeAspect="1" noTextEdit="1"/>
          </p:cNvSpPr>
          <p:nvPr>
            <p:ph type="sldImg"/>
          </p:nvPr>
        </p:nvSpPr>
        <p:spPr/>
      </p:sp>
      <p:sp>
        <p:nvSpPr>
          <p:cNvPr id="96259" name="Text Box 2"/>
          <p:cNvSpPr txBox="1"/>
          <p:nvPr/>
        </p:nvSpPr>
        <p:spPr>
          <a:xfrm>
            <a:off x="503238" y="4316413"/>
            <a:ext cx="5853112" cy="4057650"/>
          </a:xfrm>
          <a:prstGeom prst="rect">
            <a:avLst/>
          </a:prstGeom>
          <a:noFill/>
          <a:ln w="9525">
            <a:noFill/>
          </a:ln>
        </p:spPr>
        <p:txBody>
          <a:bodyPr wrap="none" anchor="ctr" anchorCtr="0"/>
          <a:lstStyle/>
          <a:p>
            <a:pPr lvl="0"/>
            <a:endParaRPr lang="en-IN" altLang="en-US" sz="24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p:cNvSpPr>
            <a:spLocks noGrp="1" noRot="1" noChangeAspect="1" noTextEdit="1"/>
          </p:cNvSpPr>
          <p:nvPr>
            <p:ph type="sldImg"/>
          </p:nvPr>
        </p:nvSpPr>
        <p:spPr/>
      </p:sp>
      <p:sp>
        <p:nvSpPr>
          <p:cNvPr id="83971" name="Text Box 2"/>
          <p:cNvSpPr txBox="1"/>
          <p:nvPr/>
        </p:nvSpPr>
        <p:spPr>
          <a:xfrm>
            <a:off x="503238" y="4316413"/>
            <a:ext cx="5853112" cy="4057650"/>
          </a:xfrm>
          <a:prstGeom prst="rect">
            <a:avLst/>
          </a:prstGeom>
          <a:noFill/>
          <a:ln w="9525">
            <a:noFill/>
          </a:ln>
        </p:spPr>
        <p:txBody>
          <a:bodyPr wrap="none" anchor="ctr" anchorCtr="0"/>
          <a:lstStyle/>
          <a:p>
            <a:pPr lvl="0"/>
            <a:endParaRPr lang="en-IN" altLang="en-US" sz="24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Grp="1" noRot="1" noChangeAspect="1" noTextEdit="1"/>
          </p:cNvSpPr>
          <p:nvPr>
            <p:ph type="sldImg"/>
          </p:nvPr>
        </p:nvSpPr>
        <p:spPr>
          <a:xfrm>
            <a:off x="1054100" y="303213"/>
            <a:ext cx="4746625" cy="3560762"/>
          </a:xfrm>
        </p:spPr>
      </p:sp>
      <p:sp>
        <p:nvSpPr>
          <p:cNvPr id="32771" name="Text Box 2"/>
          <p:cNvSpPr txBox="1"/>
          <p:nvPr/>
        </p:nvSpPr>
        <p:spPr>
          <a:xfrm>
            <a:off x="503238" y="4316413"/>
            <a:ext cx="5853112" cy="4057650"/>
          </a:xfrm>
          <a:prstGeom prst="rect">
            <a:avLst/>
          </a:prstGeom>
          <a:noFill/>
          <a:ln w="9525">
            <a:noFill/>
          </a:ln>
        </p:spPr>
        <p:txBody>
          <a:bodyPr wrap="none" anchor="ctr" anchorCtr="0"/>
          <a:lstStyle/>
          <a:p>
            <a:pPr lvl="0"/>
            <a:endParaRPr lang="en-I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1"/>
          <p:cNvSpPr>
            <a:spLocks noGrp="1" noRot="1" noChangeAspect="1" noTextEdit="1"/>
          </p:cNvSpPr>
          <p:nvPr>
            <p:ph type="sldImg"/>
          </p:nvPr>
        </p:nvSpPr>
        <p:spPr/>
      </p:sp>
      <p:sp>
        <p:nvSpPr>
          <p:cNvPr id="114691" name="Text Box 2"/>
          <p:cNvSpPr txBox="1"/>
          <p:nvPr/>
        </p:nvSpPr>
        <p:spPr>
          <a:xfrm>
            <a:off x="503238" y="4316413"/>
            <a:ext cx="5853112" cy="4057650"/>
          </a:xfrm>
          <a:prstGeom prst="rect">
            <a:avLst/>
          </a:prstGeom>
          <a:noFill/>
          <a:ln w="9525">
            <a:noFill/>
          </a:ln>
        </p:spPr>
        <p:txBody>
          <a:bodyPr wrap="none" anchor="ctr" anchorCtr="0"/>
          <a:lstStyle/>
          <a:p>
            <a:pPr lvl="0"/>
            <a:endParaRPr lang="en-IN" altLang="en-US" sz="24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
          <p:cNvSpPr>
            <a:spLocks noGrp="1" noRot="1" noChangeAspect="1" noTextEdit="1"/>
          </p:cNvSpPr>
          <p:nvPr>
            <p:ph type="sldImg"/>
          </p:nvPr>
        </p:nvSpPr>
        <p:spPr>
          <a:xfrm>
            <a:off x="1054100" y="303213"/>
            <a:ext cx="4746625" cy="3560762"/>
          </a:xfrm>
        </p:spPr>
      </p:sp>
      <p:sp>
        <p:nvSpPr>
          <p:cNvPr id="116739" name="Text Box 2"/>
          <p:cNvSpPr txBox="1"/>
          <p:nvPr/>
        </p:nvSpPr>
        <p:spPr>
          <a:xfrm>
            <a:off x="503238" y="4316413"/>
            <a:ext cx="5853112" cy="4057650"/>
          </a:xfrm>
          <a:prstGeom prst="rect">
            <a:avLst/>
          </a:prstGeom>
          <a:noFill/>
          <a:ln w="9525">
            <a:noFill/>
          </a:ln>
        </p:spPr>
        <p:txBody>
          <a:bodyPr wrap="none" anchor="ctr" anchorCtr="0"/>
          <a:lstStyle/>
          <a:p>
            <a:pPr lvl="0"/>
            <a:endParaRPr lang="en-IN" altLang="en-US" sz="24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
          <p:cNvSpPr>
            <a:spLocks noGrp="1" noRot="1" noChangeAspect="1" noTextEdit="1"/>
          </p:cNvSpPr>
          <p:nvPr>
            <p:ph type="sldImg"/>
          </p:nvPr>
        </p:nvSpPr>
        <p:spPr/>
      </p:sp>
      <p:sp>
        <p:nvSpPr>
          <p:cNvPr id="118787" name="Text Box 2"/>
          <p:cNvSpPr txBox="1"/>
          <p:nvPr/>
        </p:nvSpPr>
        <p:spPr>
          <a:xfrm>
            <a:off x="503238" y="4316413"/>
            <a:ext cx="5853112" cy="4057650"/>
          </a:xfrm>
          <a:prstGeom prst="rect">
            <a:avLst/>
          </a:prstGeom>
          <a:noFill/>
          <a:ln w="9525">
            <a:noFill/>
          </a:ln>
        </p:spPr>
        <p:txBody>
          <a:bodyPr wrap="none" anchor="ctr" anchorCtr="0"/>
          <a:lstStyle/>
          <a:p>
            <a:pPr lvl="0"/>
            <a:endParaRPr lang="en-IN" altLang="en-US" sz="24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
          <p:cNvSpPr>
            <a:spLocks noGrp="1" noRot="1" noChangeAspect="1" noTextEdit="1"/>
          </p:cNvSpPr>
          <p:nvPr>
            <p:ph type="sldImg"/>
          </p:nvPr>
        </p:nvSpPr>
        <p:spPr>
          <a:noFill/>
        </p:spPr>
      </p:sp>
      <p:sp>
        <p:nvSpPr>
          <p:cNvPr id="120835" name="Text Box 2"/>
          <p:cNvSpPr txBox="1"/>
          <p:nvPr/>
        </p:nvSpPr>
        <p:spPr>
          <a:xfrm>
            <a:off x="503238" y="4316413"/>
            <a:ext cx="5853112" cy="4057650"/>
          </a:xfrm>
          <a:prstGeom prst="rect">
            <a:avLst/>
          </a:prstGeom>
          <a:noFill/>
          <a:ln w="9525">
            <a:noFill/>
          </a:ln>
        </p:spPr>
        <p:txBody>
          <a:bodyPr wrap="none" anchor="ctr" anchorCtr="0"/>
          <a:lstStyle/>
          <a:p>
            <a:pPr lvl="0"/>
            <a:endParaRPr lang="en-IN" altLang="en-US" sz="2400" dirty="0">
              <a:ea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p:cNvSpPr>
            <a:spLocks noGrp="1" noRot="1" noChangeAspect="1" noTextEdit="1"/>
          </p:cNvSpPr>
          <p:nvPr>
            <p:ph type="sldImg"/>
          </p:nvPr>
        </p:nvSpPr>
        <p:spPr>
          <a:xfrm>
            <a:off x="1054100" y="303213"/>
            <a:ext cx="4746625" cy="3560762"/>
          </a:xfrm>
        </p:spPr>
      </p:sp>
      <p:sp>
        <p:nvSpPr>
          <p:cNvPr id="34819" name="Text Box 2"/>
          <p:cNvSpPr txBox="1"/>
          <p:nvPr/>
        </p:nvSpPr>
        <p:spPr>
          <a:xfrm>
            <a:off x="503238" y="4316413"/>
            <a:ext cx="5853112" cy="4057650"/>
          </a:xfrm>
          <a:prstGeom prst="rect">
            <a:avLst/>
          </a:prstGeom>
          <a:noFill/>
          <a:ln w="9525">
            <a:noFill/>
          </a:ln>
        </p:spPr>
        <p:txBody>
          <a:bodyPr wrap="none" anchor="ctr" anchorCtr="0"/>
          <a:lstStyle/>
          <a:p>
            <a:pPr lvl="0"/>
            <a:endParaRPr lang="en-I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a:spLocks noGrp="1" noRot="1" noChangeAspect="1" noTextEdit="1"/>
          </p:cNvSpPr>
          <p:nvPr>
            <p:ph type="sldImg"/>
          </p:nvPr>
        </p:nvSpPr>
        <p:spPr>
          <a:xfrm>
            <a:off x="1054100" y="303213"/>
            <a:ext cx="4746625" cy="3560762"/>
          </a:xfrm>
        </p:spPr>
      </p:sp>
      <p:sp>
        <p:nvSpPr>
          <p:cNvPr id="36867" name="Text Box 2"/>
          <p:cNvSpPr txBox="1"/>
          <p:nvPr/>
        </p:nvSpPr>
        <p:spPr>
          <a:xfrm>
            <a:off x="503238" y="4316413"/>
            <a:ext cx="5853112" cy="4057650"/>
          </a:xfrm>
          <a:prstGeom prst="rect">
            <a:avLst/>
          </a:prstGeom>
          <a:noFill/>
          <a:ln w="9525">
            <a:noFill/>
          </a:ln>
        </p:spPr>
        <p:txBody>
          <a:bodyPr wrap="none" anchor="ctr" anchorCtr="0"/>
          <a:lstStyle/>
          <a:p>
            <a:pPr lvl="0"/>
            <a:endParaRPr lang="en-I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a:spLocks noGrp="1" noRot="1" noChangeAspect="1" noTextEdit="1"/>
          </p:cNvSpPr>
          <p:nvPr>
            <p:ph type="sldImg"/>
          </p:nvPr>
        </p:nvSpPr>
        <p:spPr/>
      </p:sp>
      <p:sp>
        <p:nvSpPr>
          <p:cNvPr id="38915" name="Text Box 2"/>
          <p:cNvSpPr txBox="1"/>
          <p:nvPr/>
        </p:nvSpPr>
        <p:spPr>
          <a:xfrm>
            <a:off x="503238" y="4316413"/>
            <a:ext cx="5853112" cy="4057650"/>
          </a:xfrm>
          <a:prstGeom prst="rect">
            <a:avLst/>
          </a:prstGeom>
          <a:noFill/>
          <a:ln w="9525">
            <a:noFill/>
          </a:ln>
        </p:spPr>
        <p:txBody>
          <a:bodyPr wrap="none" anchor="ctr" anchorCtr="0"/>
          <a:lstStyle/>
          <a:p>
            <a:pPr lvl="0"/>
            <a:endParaRPr lang="en-I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Grp="1" noRot="1" noChangeAspect="1" noTextEdit="1"/>
          </p:cNvSpPr>
          <p:nvPr>
            <p:ph type="sldImg"/>
          </p:nvPr>
        </p:nvSpPr>
        <p:spPr>
          <a:xfrm>
            <a:off x="1054100" y="303213"/>
            <a:ext cx="4746625" cy="3560762"/>
          </a:xfrm>
        </p:spPr>
      </p:sp>
      <p:sp>
        <p:nvSpPr>
          <p:cNvPr id="40963" name="Text Box 2"/>
          <p:cNvSpPr txBox="1"/>
          <p:nvPr/>
        </p:nvSpPr>
        <p:spPr>
          <a:xfrm>
            <a:off x="503238" y="4316413"/>
            <a:ext cx="5853112" cy="4057650"/>
          </a:xfrm>
          <a:prstGeom prst="rect">
            <a:avLst/>
          </a:prstGeom>
          <a:noFill/>
          <a:ln w="9525">
            <a:noFill/>
          </a:ln>
        </p:spPr>
        <p:txBody>
          <a:bodyPr wrap="none" anchor="ctr" anchorCtr="0"/>
          <a:lstStyle/>
          <a:p>
            <a:pPr lvl="0"/>
            <a:endParaRPr lang="en-I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p:sp>
      <p:sp>
        <p:nvSpPr>
          <p:cNvPr id="71683" name="Text Box 2"/>
          <p:cNvSpPr txBox="1"/>
          <p:nvPr/>
        </p:nvSpPr>
        <p:spPr>
          <a:xfrm>
            <a:off x="503238" y="4316413"/>
            <a:ext cx="5853112" cy="4057650"/>
          </a:xfrm>
          <a:prstGeom prst="rect">
            <a:avLst/>
          </a:prstGeom>
          <a:noFill/>
          <a:ln w="9525">
            <a:noFill/>
          </a:ln>
        </p:spPr>
        <p:txBody>
          <a:bodyPr wrap="none" anchor="ctr" anchorCtr="0"/>
          <a:lstStyle/>
          <a:p>
            <a:pPr lvl="0"/>
            <a:endParaRPr lang="en-IN" altLang="en-US" sz="24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a:xfrm>
            <a:off x="1054100" y="303213"/>
            <a:ext cx="4746625" cy="3560762"/>
          </a:xfrm>
        </p:spPr>
      </p:sp>
      <p:sp>
        <p:nvSpPr>
          <p:cNvPr id="75779" name="Text Box 2"/>
          <p:cNvSpPr txBox="1"/>
          <p:nvPr/>
        </p:nvSpPr>
        <p:spPr>
          <a:xfrm>
            <a:off x="503238" y="4316413"/>
            <a:ext cx="5853112" cy="4057650"/>
          </a:xfrm>
          <a:prstGeom prst="rect">
            <a:avLst/>
          </a:prstGeom>
          <a:noFill/>
          <a:ln w="9525">
            <a:noFill/>
          </a:ln>
        </p:spPr>
        <p:txBody>
          <a:bodyPr wrap="none" anchor="ctr" anchorCtr="0"/>
          <a:lstStyle/>
          <a:p>
            <a:pPr lvl="0"/>
            <a:endParaRPr lang="en-IN" altLang="en-US" sz="24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TextEdit="1"/>
          </p:cNvSpPr>
          <p:nvPr>
            <p:ph type="sldImg"/>
          </p:nvPr>
        </p:nvSpPr>
        <p:spPr>
          <a:xfrm>
            <a:off x="1054100" y="303213"/>
            <a:ext cx="4746625" cy="3560762"/>
          </a:xfrm>
        </p:spPr>
      </p:sp>
      <p:sp>
        <p:nvSpPr>
          <p:cNvPr id="77827" name="Text Box 2"/>
          <p:cNvSpPr txBox="1"/>
          <p:nvPr/>
        </p:nvSpPr>
        <p:spPr>
          <a:xfrm>
            <a:off x="503238" y="4316413"/>
            <a:ext cx="5853112" cy="4057650"/>
          </a:xfrm>
          <a:prstGeom prst="rect">
            <a:avLst/>
          </a:prstGeom>
          <a:noFill/>
          <a:ln w="9525">
            <a:noFill/>
          </a:ln>
        </p:spPr>
        <p:txBody>
          <a:bodyPr wrap="none" anchor="ctr" anchorCtr="0"/>
          <a:lstStyle/>
          <a:p>
            <a:pPr lvl="0"/>
            <a:endParaRPr lang="en-IN" altLang="en-US" sz="24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5/13/2023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7"/>
          <p:cNvPicPr>
            <a:picLocks noChangeAspect="1"/>
          </p:cNvPicPr>
          <p:nvPr/>
        </p:nvPicPr>
        <p:blipFill>
          <a:blip r:embed="rId2">
            <a:clrChange>
              <a:clrFrom>
                <a:srgbClr val="C0C0C0"/>
              </a:clrFrom>
              <a:clrTo>
                <a:srgbClr val="C0C0C0">
                  <a:alpha val="0"/>
                </a:srgbClr>
              </a:clrTo>
            </a:clrChange>
          </a:blip>
          <a:stretch>
            <a:fillRect/>
          </a:stretch>
        </p:blipFill>
        <p:spPr>
          <a:xfrm>
            <a:off x="1219200" y="1828800"/>
            <a:ext cx="10972800" cy="384175"/>
          </a:xfrm>
          <a:prstGeom prst="rect">
            <a:avLst/>
          </a:prstGeom>
          <a:noFill/>
          <a:ln w="9525">
            <a:noFill/>
          </a:ln>
        </p:spPr>
      </p:pic>
      <p:sp>
        <p:nvSpPr>
          <p:cNvPr id="183298" name="Rectangle 2"/>
          <p:cNvSpPr>
            <a:spLocks noGrp="1" noChangeArrowheads="1"/>
          </p:cNvSpPr>
          <p:nvPr>
            <p:ph type="ctrTitle"/>
          </p:nvPr>
        </p:nvSpPr>
        <p:spPr>
          <a:xfrm>
            <a:off x="1219200" y="685800"/>
            <a:ext cx="10295467" cy="1143000"/>
          </a:xfrm>
        </p:spPr>
        <p:txBody>
          <a:bodyPr/>
          <a:lstStyle>
            <a:lvl1pPr>
              <a:defRPr/>
            </a:lvl1pPr>
          </a:lstStyle>
          <a:p>
            <a:pPr lvl="0"/>
            <a:r>
              <a:rPr lang="en-US" altLang="en-US" noProof="0"/>
              <a:t>Click to edit Master title style</a:t>
            </a:r>
          </a:p>
        </p:txBody>
      </p:sp>
      <p:sp>
        <p:nvSpPr>
          <p:cNvPr id="183299" name="Rectangle 3"/>
          <p:cNvSpPr>
            <a:spLocks noGrp="1" noChangeArrowheads="1"/>
          </p:cNvSpPr>
          <p:nvPr>
            <p:ph type="subTitle" idx="1"/>
          </p:nvPr>
        </p:nvSpPr>
        <p:spPr>
          <a:xfrm>
            <a:off x="2844800" y="3886200"/>
            <a:ext cx="8534400" cy="1771650"/>
          </a:xfrm>
        </p:spPr>
        <p:txBody>
          <a:bodyPr/>
          <a:lstStyle>
            <a:lvl1pPr marL="0" indent="0">
              <a:buFont typeface="Monotype Sorts" pitchFamily="1" charset="2"/>
              <a:buNone/>
              <a:defRPr>
                <a:latin typeface="Arial Black" panose="020B0A04020102020204" pitchFamily="34" charset="0"/>
              </a:defRPr>
            </a:lvl1pPr>
          </a:lstStyle>
          <a:p>
            <a:pPr lvl="0"/>
            <a:r>
              <a:rPr lang="en-US" altLang="en-US" noProof="0"/>
              <a:t>Click to edit Master subtitle style</a:t>
            </a:r>
          </a:p>
        </p:txBody>
      </p:sp>
      <p:sp>
        <p:nvSpPr>
          <p:cNvPr id="3" name="Date Placeholder 4"/>
          <p:cNvSpPr>
            <a:spLocks noGrp="1" noChangeArrowheads="1"/>
          </p:cNvSpPr>
          <p:nvPr>
            <p:ph type="dt" sz="half" idx="2"/>
          </p:nvPr>
        </p:nvSpPr>
        <p:spPr bwMode="auto">
          <a:xfrm>
            <a:off x="948267" y="6229350"/>
            <a:ext cx="2573867" cy="514350"/>
          </a:xfrm>
          <a:prstGeom prst="rect">
            <a:avLst/>
          </a:prstGeom>
        </p:spPr>
        <p:txBody>
          <a:bodyPr vert="horz" wrap="square" lIns="91440" tIns="45720" rIns="91440" bIns="45720" numCol="1" anchor="b" anchorCtr="0" compatLnSpc="1"/>
          <a:lstStyle>
            <a:lvl1pPr>
              <a:defRPr>
                <a:solidFill>
                  <a:srgbClr val="5E574E"/>
                </a:solidFill>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rgbClr val="5E574E"/>
              </a:solidFill>
              <a:effectLst/>
              <a:uLnTx/>
              <a:uFillTx/>
              <a:latin typeface="Arial" panose="020B0604020202020204" pitchFamily="34" charset="0"/>
              <a:ea typeface="+mn-ea"/>
              <a:cs typeface="+mn-cs"/>
            </a:endParaRPr>
          </a:p>
        </p:txBody>
      </p:sp>
      <p:sp>
        <p:nvSpPr>
          <p:cNvPr id="4" name="Footer Placeholder 5"/>
          <p:cNvSpPr>
            <a:spLocks noGrp="1" noChangeArrowheads="1"/>
          </p:cNvSpPr>
          <p:nvPr>
            <p:ph type="ftr" sz="quarter" idx="3"/>
          </p:nvPr>
        </p:nvSpPr>
        <p:spPr bwMode="auto">
          <a:xfrm>
            <a:off x="4199467" y="6229350"/>
            <a:ext cx="3793067" cy="514350"/>
          </a:xfrm>
          <a:prstGeom prst="rect">
            <a:avLst/>
          </a:prstGeom>
        </p:spPr>
        <p:txBody>
          <a:bodyPr vert="horz" wrap="square" lIns="91440" tIns="45720" rIns="91440" bIns="45720" numCol="1" anchor="b" anchorCtr="0" compatLnSpc="1"/>
          <a:lstStyle>
            <a:lvl1pPr>
              <a:defRPr>
                <a:solidFill>
                  <a:srgbClr val="5E574E"/>
                </a:solidFill>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rgbClr val="5E574E"/>
              </a:solidFill>
              <a:effectLst/>
              <a:uLnTx/>
              <a:uFillTx/>
              <a:latin typeface="Arial" panose="020B0604020202020204" pitchFamily="34" charset="0"/>
              <a:ea typeface="+mn-ea"/>
              <a:cs typeface="+mn-cs"/>
            </a:endParaRPr>
          </a:p>
        </p:txBody>
      </p:sp>
      <p:sp>
        <p:nvSpPr>
          <p:cNvPr id="5" name="Slide Number Placeholder 6"/>
          <p:cNvSpPr>
            <a:spLocks noGrp="1" noChangeArrowheads="1"/>
          </p:cNvSpPr>
          <p:nvPr>
            <p:ph type="sldNum" sz="quarter" idx="4"/>
          </p:nvPr>
        </p:nvSpPr>
        <p:spPr bwMode="auto">
          <a:xfrm>
            <a:off x="8805333" y="6229350"/>
            <a:ext cx="2438400" cy="514350"/>
          </a:xfrm>
          <a:prstGeom prst="rect">
            <a:avLst/>
          </a:prstGeom>
        </p:spPr>
        <p:txBody>
          <a:bodyPr vert="horz" wrap="square" lIns="91440" tIns="45720" rIns="91440" bIns="45720" numCol="1" anchor="b" anchorCtr="0" compatLnSpc="1"/>
          <a:lstStyle/>
          <a:p>
            <a:pPr algn="r">
              <a:spcBef>
                <a:spcPct val="50000"/>
              </a:spcBef>
              <a:buNone/>
            </a:pPr>
            <a:fld id="{9A0DB2DC-4C9A-4742-B13C-FB6460FD3503}" type="slidenum">
              <a:rPr lang="en-US" altLang="en-US" dirty="0">
                <a:solidFill>
                  <a:srgbClr val="5E574E"/>
                </a:solidFill>
                <a:latin typeface="Arial" panose="020B0604020202020204" pitchFamily="34" charset="0"/>
              </a:rPr>
              <a:t>‹#›</a:t>
            </a:fld>
            <a:endParaRPr lang="en-US" altLang="en-US" dirty="0">
              <a:solidFill>
                <a:srgbClr val="5E574E"/>
              </a:solidFill>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a:spcBef>
                <a:spcPct val="50000"/>
              </a:spcBef>
              <a:buNone/>
            </a:pPr>
            <a:fld id="{9A0DB2DC-4C9A-4742-B13C-FB6460FD3503}" type="slidenum">
              <a:rPr lang="en-US" altLang="en-US" dirty="0"/>
              <a:t>‹#›</a:t>
            </a:fld>
            <a:endParaRPr lang="en-US" altLang="en-US" dirty="0">
              <a:latin typeface="Times" panose="00000500000000020000" pitchFamily="1"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a:spcBef>
                <a:spcPct val="50000"/>
              </a:spcBef>
              <a:buNone/>
            </a:pPr>
            <a:fld id="{9A0DB2DC-4C9A-4742-B13C-FB6460FD3503}" type="slidenum">
              <a:rPr lang="en-US" altLang="en-US" dirty="0"/>
              <a:t>‹#›</a:t>
            </a:fld>
            <a:endParaRPr lang="en-US" altLang="en-US" dirty="0">
              <a:latin typeface="Times" panose="00000500000000020000" pitchFamily="1"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885950"/>
            <a:ext cx="5350933" cy="4171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63733" y="1885950"/>
            <a:ext cx="5350933" cy="4171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a:spcBef>
                <a:spcPct val="50000"/>
              </a:spcBef>
              <a:buNone/>
            </a:pPr>
            <a:fld id="{9A0DB2DC-4C9A-4742-B13C-FB6460FD3503}" type="slidenum">
              <a:rPr lang="en-US" altLang="en-US" dirty="0"/>
              <a:t>‹#›</a:t>
            </a:fld>
            <a:endParaRPr lang="en-US" altLang="en-US" dirty="0">
              <a:latin typeface="Times" panose="00000500000000020000" pitchFamily="1"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lstStyle/>
          <a:p>
            <a:pPr lvl="0">
              <a:spcBef>
                <a:spcPct val="50000"/>
              </a:spcBef>
              <a:buNone/>
            </a:pPr>
            <a:fld id="{9A0DB2DC-4C9A-4742-B13C-FB6460FD3503}" type="slidenum">
              <a:rPr lang="en-US" altLang="en-US" dirty="0"/>
              <a:t>‹#›</a:t>
            </a:fld>
            <a:endParaRPr lang="en-US" altLang="en-US" dirty="0">
              <a:latin typeface="Times" panose="00000500000000020000" pitchFamily="1"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lstStyle/>
          <a:p>
            <a:pPr lvl="0">
              <a:spcBef>
                <a:spcPct val="50000"/>
              </a:spcBef>
              <a:buNone/>
            </a:pPr>
            <a:fld id="{9A0DB2DC-4C9A-4742-B13C-FB6460FD3503}" type="slidenum">
              <a:rPr lang="en-US" altLang="en-US" dirty="0"/>
              <a:t>‹#›</a:t>
            </a:fld>
            <a:endParaRPr lang="en-US" altLang="en-US" dirty="0">
              <a:latin typeface="Times" panose="00000500000000020000" pitchFamily="1"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lstStyle/>
          <a:p>
            <a:pPr lvl="0">
              <a:spcBef>
                <a:spcPct val="50000"/>
              </a:spcBef>
              <a:buNone/>
            </a:pPr>
            <a:fld id="{9A0DB2DC-4C9A-4742-B13C-FB6460FD3503}" type="slidenum">
              <a:rPr lang="en-US" altLang="en-US" dirty="0"/>
              <a:t>‹#›</a:t>
            </a:fld>
            <a:endParaRPr lang="en-US" altLang="en-US" dirty="0">
              <a:latin typeface="Times" panose="00000500000000020000" pitchFamily="1"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a:spcBef>
                <a:spcPct val="50000"/>
              </a:spcBef>
              <a:buNone/>
            </a:pPr>
            <a:fld id="{9A0DB2DC-4C9A-4742-B13C-FB6460FD3503}" type="slidenum">
              <a:rPr lang="en-US" altLang="en-US" dirty="0"/>
              <a:t>‹#›</a:t>
            </a:fld>
            <a:endParaRPr lang="en-US" altLang="en-US" dirty="0">
              <a:latin typeface="Times" panose="00000500000000020000" pitchFamily="1"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1" charset="2"/>
              <a:buNone/>
              <a:defRPr/>
            </a:pPr>
            <a:endParaRPr kumimoji="1"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a:spcBef>
                <a:spcPct val="50000"/>
              </a:spcBef>
              <a:buNone/>
            </a:pPr>
            <a:fld id="{9A0DB2DC-4C9A-4742-B13C-FB6460FD3503}" type="slidenum">
              <a:rPr lang="en-US" altLang="en-US" dirty="0"/>
              <a:t>‹#›</a:t>
            </a:fld>
            <a:endParaRPr lang="en-US" altLang="en-US" dirty="0">
              <a:latin typeface="Times" panose="00000500000000020000" pitchFamily="1"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a:spcBef>
                <a:spcPct val="50000"/>
              </a:spcBef>
              <a:buNone/>
            </a:pPr>
            <a:fld id="{9A0DB2DC-4C9A-4742-B13C-FB6460FD3503}" type="slidenum">
              <a:rPr lang="en-US" altLang="en-US" dirty="0"/>
              <a:t>‹#›</a:t>
            </a:fld>
            <a:endParaRPr lang="en-US" altLang="en-US" dirty="0">
              <a:latin typeface="Times" panose="00000500000000020000" pitchFamily="1"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71467" y="228600"/>
            <a:ext cx="2743200" cy="58293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541867" y="228600"/>
            <a:ext cx="80264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a:spcBef>
                <a:spcPct val="50000"/>
              </a:spcBef>
              <a:buNone/>
            </a:pPr>
            <a:fld id="{9A0DB2DC-4C9A-4742-B13C-FB6460FD3503}" type="slidenum">
              <a:rPr lang="en-US" altLang="en-US" dirty="0"/>
              <a:t>‹#›</a:t>
            </a:fld>
            <a:endParaRPr lang="en-US" altLang="en-US" dirty="0">
              <a:latin typeface="Times" panose="00000500000000020000" pitchFamily="1"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41867" y="228600"/>
            <a:ext cx="103632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885950"/>
            <a:ext cx="5350933" cy="4171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Online Image Placeholder 3"/>
          <p:cNvSpPr>
            <a:spLocks noGrp="1"/>
          </p:cNvSpPr>
          <p:nvPr>
            <p:ph type="clipArt" sz="half" idx="2"/>
          </p:nvPr>
        </p:nvSpPr>
        <p:spPr>
          <a:xfrm>
            <a:off x="6163733" y="1885950"/>
            <a:ext cx="5350933" cy="41719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1" charset="2"/>
              <a:buChar char="z"/>
              <a:defRPr/>
            </a:pPr>
            <a:endParaRPr kumimoji="1"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5" name="Date Placeholder 4"/>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a:spcBef>
                <a:spcPct val="50000"/>
              </a:spcBef>
              <a:buNone/>
            </a:pPr>
            <a:fld id="{9A0DB2DC-4C9A-4742-B13C-FB6460FD3503}" type="slidenum">
              <a:rPr lang="en-US" altLang="en-US" dirty="0"/>
              <a:t>‹#›</a:t>
            </a:fld>
            <a:endParaRPr lang="en-US" altLang="en-US" dirty="0">
              <a:latin typeface="Times" panose="00000500000000020000" pitchFamily="1"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BB3D4CE-EF98-4B85-AF1E-8512A6EEB8CA}"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5/13/2023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dirty="0"/>
              <a:t>‹#›</a:t>
            </a:fld>
            <a:endParaRPr lang="en-US" dirty="0">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BB3D4CE-EF98-4B85-AF1E-8512A6EEB8CA}"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5/13/2023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dirty="0"/>
              <a:t>‹#›</a:t>
            </a:fld>
            <a:endParaRPr lang="en-US" dirty="0">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BB3D4CE-EF98-4B85-AF1E-8512A6EEB8CA}"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5/13/2023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dirty="0"/>
              <a:t>‹#›</a:t>
            </a:fld>
            <a:endParaRPr lang="en-US" dirty="0">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BB3D4CE-EF98-4B85-AF1E-8512A6EEB8CA}"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5/13/2023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dirty="0"/>
              <a:t>‹#›</a:t>
            </a:fld>
            <a:endParaRPr lang="en-US" dirty="0">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BB3D4CE-EF98-4B85-AF1E-8512A6EEB8CA}"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5/13/2023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en-US" dirty="0"/>
              <a:t>‹#›</a:t>
            </a:fld>
            <a:endParaRPr 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BB3D4CE-EF98-4B85-AF1E-8512A6EEB8CA}"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5/13/2023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dirty="0"/>
              <a:t>‹#›</a:t>
            </a:fld>
            <a:endParaRPr lang="en-US" dirty="0">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BB3D4CE-EF98-4B85-AF1E-8512A6EEB8CA}"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5/13/2023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a:t>
            </a:fld>
            <a:endParaRPr lang="en-US" dirty="0">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BB3D4CE-EF98-4B85-AF1E-8512A6EEB8CA}"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5/13/2023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dirty="0"/>
              <a:t>‹#›</a:t>
            </a:fld>
            <a:endParaRPr lang="en-US" dirty="0">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BB3D4CE-EF98-4B85-AF1E-8512A6EEB8CA}"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5/13/2023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dirty="0"/>
              <a:t>‹#›</a:t>
            </a:fld>
            <a:endParaRPr lang="en-US" dirty="0">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BB3D4CE-EF98-4B85-AF1E-8512A6EEB8CA}"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5/13/2023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dirty="0"/>
              <a:t>‹#›</a:t>
            </a:fld>
            <a:endParaRPr lang="en-US" dirty="0">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BB3D4CE-EF98-4B85-AF1E-8512A6EEB8CA}"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5/13/2023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dirty="0"/>
              <a:t>‹#›</a:t>
            </a:fld>
            <a:endParaRPr lang="en-US" dirty="0">
              <a:latin typeface="Arial" panose="020B0604020202020204"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7"/>
          <p:cNvPicPr>
            <a:picLocks noChangeAspect="1"/>
          </p:cNvPicPr>
          <p:nvPr/>
        </p:nvPicPr>
        <p:blipFill>
          <a:blip r:embed="rId2">
            <a:clrChange>
              <a:clrFrom>
                <a:srgbClr val="C0C0C0"/>
              </a:clrFrom>
              <a:clrTo>
                <a:srgbClr val="C0C0C0">
                  <a:alpha val="0"/>
                </a:srgbClr>
              </a:clrTo>
            </a:clrChange>
          </a:blip>
          <a:stretch>
            <a:fillRect/>
          </a:stretch>
        </p:blipFill>
        <p:spPr>
          <a:xfrm>
            <a:off x="1219200" y="1828800"/>
            <a:ext cx="10972800" cy="384175"/>
          </a:xfrm>
          <a:prstGeom prst="rect">
            <a:avLst/>
          </a:prstGeom>
          <a:noFill/>
          <a:ln w="9525">
            <a:noFill/>
          </a:ln>
        </p:spPr>
      </p:pic>
      <p:sp>
        <p:nvSpPr>
          <p:cNvPr id="721922" name="Rectangle 2"/>
          <p:cNvSpPr>
            <a:spLocks noGrp="1" noChangeArrowheads="1"/>
          </p:cNvSpPr>
          <p:nvPr>
            <p:ph type="ctrTitle"/>
          </p:nvPr>
        </p:nvSpPr>
        <p:spPr>
          <a:xfrm>
            <a:off x="1219200" y="685800"/>
            <a:ext cx="10295467" cy="1143000"/>
          </a:xfrm>
        </p:spPr>
        <p:txBody>
          <a:bodyPr/>
          <a:lstStyle>
            <a:lvl1pPr>
              <a:defRPr/>
            </a:lvl1pPr>
          </a:lstStyle>
          <a:p>
            <a:pPr lvl="0"/>
            <a:r>
              <a:rPr lang="en-US" altLang="en-US" noProof="0"/>
              <a:t>Click to edit Master title style</a:t>
            </a:r>
          </a:p>
        </p:txBody>
      </p:sp>
      <p:sp>
        <p:nvSpPr>
          <p:cNvPr id="721923" name="Rectangle 3"/>
          <p:cNvSpPr>
            <a:spLocks noGrp="1" noChangeArrowheads="1"/>
          </p:cNvSpPr>
          <p:nvPr>
            <p:ph type="subTitle" idx="1"/>
          </p:nvPr>
        </p:nvSpPr>
        <p:spPr>
          <a:xfrm>
            <a:off x="2844800" y="3886200"/>
            <a:ext cx="8534400" cy="1771650"/>
          </a:xfrm>
        </p:spPr>
        <p:txBody>
          <a:bodyPr/>
          <a:lstStyle>
            <a:lvl1pPr marL="0" indent="0">
              <a:buFont typeface="Monotype Sorts" pitchFamily="1" charset="2"/>
              <a:buNone/>
              <a:defRPr>
                <a:latin typeface="Arial Black" panose="020B0A04020102020204" pitchFamily="34" charset="0"/>
              </a:defRPr>
            </a:lvl1pPr>
          </a:lstStyle>
          <a:p>
            <a:pPr lvl="0"/>
            <a:r>
              <a:rPr lang="en-US" altLang="en-US" noProof="0"/>
              <a:t>Click to edit Master subtitle style</a:t>
            </a:r>
          </a:p>
        </p:txBody>
      </p:sp>
      <p:sp>
        <p:nvSpPr>
          <p:cNvPr id="9" name="Date Placeholder 4"/>
          <p:cNvSpPr>
            <a:spLocks noGrp="1" noChangeArrowheads="1"/>
          </p:cNvSpPr>
          <p:nvPr>
            <p:ph type="dt" sz="half" idx="2"/>
          </p:nvPr>
        </p:nvSpPr>
        <p:spPr bwMode="auto">
          <a:xfrm>
            <a:off x="948267" y="6229350"/>
            <a:ext cx="2573867" cy="514350"/>
          </a:xfrm>
          <a:prstGeom prst="rect">
            <a:avLst/>
          </a:prstGeom>
        </p:spPr>
        <p:txBody>
          <a:bodyPr vert="horz" wrap="square" lIns="91440" tIns="45720" rIns="91440" bIns="45720" numCol="1" anchor="b" anchorCtr="0" compatLnSpc="1"/>
          <a:lstStyle>
            <a:lvl1pPr>
              <a:defRPr>
                <a:solidFill>
                  <a:srgbClr val="5E574E"/>
                </a:solidFill>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rgbClr val="5E574E"/>
              </a:solidFill>
              <a:effectLst/>
              <a:uLnTx/>
              <a:uFillTx/>
              <a:latin typeface="Arial" panose="020B0604020202020204" pitchFamily="34" charset="0"/>
              <a:ea typeface="+mn-ea"/>
              <a:cs typeface="+mn-cs"/>
            </a:endParaRPr>
          </a:p>
        </p:txBody>
      </p:sp>
      <p:sp>
        <p:nvSpPr>
          <p:cNvPr id="10" name="Footer Placeholder 5"/>
          <p:cNvSpPr>
            <a:spLocks noGrp="1" noChangeArrowheads="1"/>
          </p:cNvSpPr>
          <p:nvPr>
            <p:ph type="ftr" sz="quarter" idx="3"/>
          </p:nvPr>
        </p:nvSpPr>
        <p:spPr bwMode="auto">
          <a:xfrm>
            <a:off x="4199467" y="6229350"/>
            <a:ext cx="3793067" cy="514350"/>
          </a:xfrm>
          <a:prstGeom prst="rect">
            <a:avLst/>
          </a:prstGeom>
        </p:spPr>
        <p:txBody>
          <a:bodyPr vert="horz" wrap="square" lIns="91440" tIns="45720" rIns="91440" bIns="45720" numCol="1" anchor="b" anchorCtr="0" compatLnSpc="1"/>
          <a:lstStyle>
            <a:lvl1pPr>
              <a:defRPr>
                <a:solidFill>
                  <a:srgbClr val="5E574E"/>
                </a:solidFill>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rgbClr val="5E574E"/>
              </a:solidFill>
              <a:effectLst/>
              <a:uLnTx/>
              <a:uFillTx/>
              <a:latin typeface="Arial" panose="020B0604020202020204" pitchFamily="34" charset="0"/>
              <a:ea typeface="+mn-ea"/>
              <a:cs typeface="+mn-cs"/>
            </a:endParaRPr>
          </a:p>
        </p:txBody>
      </p:sp>
      <p:sp>
        <p:nvSpPr>
          <p:cNvPr id="11" name="Slide Number Placeholder 6"/>
          <p:cNvSpPr>
            <a:spLocks noGrp="1" noChangeArrowheads="1"/>
          </p:cNvSpPr>
          <p:nvPr>
            <p:ph type="sldNum" sz="quarter" idx="4"/>
          </p:nvPr>
        </p:nvSpPr>
        <p:spPr bwMode="auto">
          <a:xfrm>
            <a:off x="8805333" y="6229350"/>
            <a:ext cx="2438400" cy="514350"/>
          </a:xfrm>
          <a:prstGeom prst="rect">
            <a:avLst/>
          </a:prstGeom>
        </p:spPr>
        <p:txBody>
          <a:bodyPr vert="horz" wrap="square" lIns="91440" tIns="45720" rIns="91440" bIns="45720" numCol="1" anchor="b" anchorCtr="0" compatLnSpc="1"/>
          <a:lstStyle>
            <a:lvl1pPr>
              <a:defRPr>
                <a:solidFill>
                  <a:srgbClr val="5E574E"/>
                </a:solidFill>
              </a:defRPr>
            </a:lvl1pPr>
          </a:lstStyle>
          <a:p>
            <a:pPr marL="0" marR="0" lvl="0" indent="0" algn="r" defTabSz="914400" rtl="0" eaLnBrk="0" fontAlgn="base" latinLnBrk="0" hangingPunct="0">
              <a:lnSpc>
                <a:spcPct val="100000"/>
              </a:lnSpc>
              <a:spcBef>
                <a:spcPct val="50000"/>
              </a:spcBef>
              <a:spcAft>
                <a:spcPct val="0"/>
              </a:spcAft>
              <a:buClrTx/>
              <a:buSzTx/>
              <a:buFontTx/>
              <a:buNone/>
              <a:defRPr/>
            </a:pPr>
            <a:fld id="{E1A8ED4B-0EBC-4358-9E9B-10374D50658D}" type="slidenum">
              <a:rPr kumimoji="0" lang="en-US" altLang="en-US" sz="1400" b="0" i="0" u="none" strike="noStrike" kern="1200" cap="none" spc="0" normalizeH="0" baseline="0" noProof="0">
                <a:ln>
                  <a:noFill/>
                </a:ln>
                <a:solidFill>
                  <a:srgbClr val="5E574E"/>
                </a:solidFill>
                <a:effectLst/>
                <a:uLnTx/>
                <a:uFillTx/>
                <a:latin typeface="Arial" panose="020B0604020202020204" pitchFamily="34" charset="0"/>
                <a:ea typeface="+mn-ea"/>
                <a:cs typeface="+mn-cs"/>
              </a:rPr>
              <a:t>‹#›</a:t>
            </a:fld>
            <a:endParaRPr kumimoji="0" lang="en-US" altLang="en-US" sz="1400" b="0" i="0" u="none" strike="noStrike" kern="1200" cap="none" spc="0" normalizeH="0" baseline="0" noProof="0">
              <a:ln>
                <a:noFill/>
              </a:ln>
              <a:solidFill>
                <a:srgbClr val="5E574E"/>
              </a:solidFill>
              <a:effectLst/>
              <a:uLnTx/>
              <a:uFillTx/>
              <a:latin typeface="Arial" panose="020B0604020202020204" pitchFamily="34" charset="0"/>
              <a:ea typeface="+mn-ea"/>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defRPr/>
            </a:pPr>
            <a:fld id="{DE963E49-68F9-471B-BE19-2AEDD35A37E1}" type="slidenum">
              <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rPr>
              <a:t>‹#›</a:t>
            </a:fld>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defRPr/>
            </a:pPr>
            <a:fld id="{DE963E49-68F9-471B-BE19-2AEDD35A37E1}" type="slidenum">
              <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rPr>
              <a:t>‹#›</a:t>
            </a:fld>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885950"/>
            <a:ext cx="5350933" cy="4171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3733" y="1885950"/>
            <a:ext cx="5350933" cy="4171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defRPr/>
            </a:pPr>
            <a:fld id="{DE963E49-68F9-471B-BE19-2AEDD35A37E1}" type="slidenum">
              <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rPr>
              <a:t>‹#›</a:t>
            </a:fld>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defRPr/>
            </a:pPr>
            <a:fld id="{DE963E49-68F9-471B-BE19-2AEDD35A37E1}" type="slidenum">
              <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rPr>
              <a:t>‹#›</a:t>
            </a:fld>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defRPr/>
            </a:pPr>
            <a:fld id="{DE963E49-68F9-471B-BE19-2AEDD35A37E1}" type="slidenum">
              <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rPr>
              <a:t>‹#›</a:t>
            </a:fld>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defRPr/>
            </a:pPr>
            <a:fld id="{DE963E49-68F9-471B-BE19-2AEDD35A37E1}" type="slidenum">
              <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rPr>
              <a:t>‹#›</a:t>
            </a:fld>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defRPr/>
            </a:pPr>
            <a:fld id="{DE963E49-68F9-471B-BE19-2AEDD35A37E1}" type="slidenum">
              <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rPr>
              <a:t>‹#›</a:t>
            </a:fld>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1" charset="2"/>
              <a:buNone/>
              <a:defRPr/>
            </a:pPr>
            <a:endParaRPr kumimoji="1"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defRPr/>
            </a:pPr>
            <a:fld id="{DE963E49-68F9-471B-BE19-2AEDD35A37E1}" type="slidenum">
              <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rPr>
              <a:t>‹#›</a:t>
            </a:fld>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defRPr/>
            </a:pPr>
            <a:fld id="{DE963E49-68F9-471B-BE19-2AEDD35A37E1}" type="slidenum">
              <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rPr>
              <a:t>‹#›</a:t>
            </a:fld>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71467" y="228600"/>
            <a:ext cx="2743200" cy="5829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1867" y="228600"/>
            <a:ext cx="8026400" cy="5829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defRPr/>
            </a:pPr>
            <a:fld id="{DE963E49-68F9-471B-BE19-2AEDD35A37E1}" type="slidenum">
              <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rPr>
              <a:t>‹#›</a:t>
            </a:fld>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5/13/2023</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41867" y="228600"/>
            <a:ext cx="10363200" cy="1143000"/>
          </a:xfrm>
          <a:prstGeom prst="rect">
            <a:avLst/>
          </a:prstGeom>
          <a:noFill/>
          <a:ln w="9525">
            <a:noFill/>
          </a:ln>
        </p:spPr>
        <p:txBody>
          <a:bodyPr anchor="b" anchorCtr="0"/>
          <a:lstStyle/>
          <a:p>
            <a:pPr lvl="0"/>
            <a:r>
              <a:rPr lang="en-US" altLang="en-US" dirty="0"/>
              <a:t>Click to edit Master title style</a:t>
            </a:r>
          </a:p>
        </p:txBody>
      </p:sp>
      <p:sp>
        <p:nvSpPr>
          <p:cNvPr id="1027" name="Rectangle 3"/>
          <p:cNvSpPr>
            <a:spLocks noGrp="1"/>
          </p:cNvSpPr>
          <p:nvPr>
            <p:ph type="body" idx="1"/>
          </p:nvPr>
        </p:nvSpPr>
        <p:spPr>
          <a:xfrm>
            <a:off x="609600" y="1885950"/>
            <a:ext cx="10905067" cy="4171950"/>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82276" name="Rectangle 4"/>
          <p:cNvSpPr>
            <a:spLocks noGrp="1" noChangeArrowheads="1"/>
          </p:cNvSpPr>
          <p:nvPr>
            <p:ph type="dt" sz="half" idx="2"/>
          </p:nvPr>
        </p:nvSpPr>
        <p:spPr bwMode="auto">
          <a:xfrm>
            <a:off x="575733" y="6229350"/>
            <a:ext cx="2540000" cy="457200"/>
          </a:xfrm>
          <a:prstGeom prst="rect">
            <a:avLst/>
          </a:prstGeom>
          <a:noFill/>
          <a:ln>
            <a:noFill/>
          </a:ln>
        </p:spPr>
        <p:txBody>
          <a:bodyPr vert="horz" wrap="square" lIns="91440" tIns="45720" rIns="91440" bIns="45720" numCol="1" anchor="b" anchorCtr="0" compatLnSpc="1"/>
          <a:lstStyle>
            <a:lvl1pPr>
              <a:spcBef>
                <a:spcPct val="50000"/>
              </a:spcBef>
              <a:defRPr sz="1400">
                <a:solidFill>
                  <a:schemeClr val="bg2"/>
                </a:solidFill>
                <a:latin typeface="Arial" panose="020B0604020202020204" pitchFamily="34" charset="0"/>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182277" name="Rectangle 5"/>
          <p:cNvSpPr>
            <a:spLocks noGrp="1" noChangeArrowheads="1"/>
          </p:cNvSpPr>
          <p:nvPr>
            <p:ph type="ftr" sz="quarter" idx="3"/>
          </p:nvPr>
        </p:nvSpPr>
        <p:spPr bwMode="auto">
          <a:xfrm>
            <a:off x="4165600" y="6229350"/>
            <a:ext cx="3860800" cy="457200"/>
          </a:xfrm>
          <a:prstGeom prst="rect">
            <a:avLst/>
          </a:prstGeom>
          <a:noFill/>
          <a:ln>
            <a:noFill/>
          </a:ln>
        </p:spPr>
        <p:txBody>
          <a:bodyPr vert="horz" wrap="square" lIns="91440" tIns="45720" rIns="91440" bIns="45720" numCol="1" anchor="b" anchorCtr="0" compatLnSpc="1"/>
          <a:lstStyle>
            <a:lvl1pPr algn="ctr">
              <a:spcBef>
                <a:spcPct val="50000"/>
              </a:spcBef>
              <a:defRPr sz="1400">
                <a:solidFill>
                  <a:schemeClr val="bg2"/>
                </a:solidFill>
                <a:latin typeface="Arial" panose="020B0604020202020204" pitchFamily="34" charset="0"/>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182278" name="Rectangle 6"/>
          <p:cNvSpPr>
            <a:spLocks noGrp="1" noChangeArrowheads="1"/>
          </p:cNvSpPr>
          <p:nvPr>
            <p:ph type="sldNum" sz="quarter" idx="4"/>
          </p:nvPr>
        </p:nvSpPr>
        <p:spPr bwMode="auto">
          <a:xfrm>
            <a:off x="8974667" y="6229350"/>
            <a:ext cx="2540000" cy="457200"/>
          </a:xfrm>
          <a:prstGeom prst="rect">
            <a:avLst/>
          </a:prstGeom>
          <a:noFill/>
          <a:ln>
            <a:noFill/>
          </a:ln>
        </p:spPr>
        <p:txBody>
          <a:bodyPr vert="horz" wrap="square" lIns="91440" tIns="45720" rIns="91440" bIns="45720" numCol="1" anchor="b" anchorCtr="0" compatLnSpc="1"/>
          <a:lstStyle>
            <a:lvl1pPr algn="r">
              <a:defRPr sz="1400">
                <a:solidFill>
                  <a:schemeClr val="bg2"/>
                </a:solidFill>
                <a:latin typeface="Arial" panose="020B0604020202020204" pitchFamily="34" charset="0"/>
              </a:defRPr>
            </a:lvl1pPr>
          </a:lstStyle>
          <a:p>
            <a:pPr lvl="0">
              <a:spcBef>
                <a:spcPct val="50000"/>
              </a:spcBef>
              <a:buNone/>
            </a:pPr>
            <a:fld id="{9A0DB2DC-4C9A-4742-B13C-FB6460FD3503}" type="slidenum">
              <a:rPr lang="en-US" altLang="en-US" dirty="0"/>
              <a:t>‹#›</a:t>
            </a:fld>
            <a:endParaRPr lang="en-US" altLang="en-US" dirty="0">
              <a:latin typeface="Times" panose="00000500000000020000" pitchFamily="1" charset="0"/>
            </a:endParaRPr>
          </a:p>
        </p:txBody>
      </p:sp>
      <p:pic>
        <p:nvPicPr>
          <p:cNvPr id="1031" name="Picture 7"/>
          <p:cNvPicPr>
            <a:picLocks noChangeAspect="1"/>
          </p:cNvPicPr>
          <p:nvPr/>
        </p:nvPicPr>
        <p:blipFill>
          <a:blip r:embed="rId14">
            <a:clrChange>
              <a:clrFrom>
                <a:srgbClr val="C0C0C0"/>
              </a:clrFrom>
              <a:clrTo>
                <a:srgbClr val="C0C0C0">
                  <a:alpha val="0"/>
                </a:srgbClr>
              </a:clrTo>
            </a:clrChange>
          </a:blip>
          <a:stretch>
            <a:fillRect/>
          </a:stretch>
        </p:blipFill>
        <p:spPr>
          <a:xfrm>
            <a:off x="1219200" y="1314450"/>
            <a:ext cx="10972800" cy="3841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algn="l" rtl="0" eaLnBrk="0" fontAlgn="base" hangingPunct="0">
        <a:spcBef>
          <a:spcPct val="0"/>
        </a:spcBef>
        <a:spcAft>
          <a:spcPct val="0"/>
        </a:spcAft>
        <a:defRPr kumimoji="1" sz="4000" kern="12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anose="020B0A04020102020204" pitchFamily="34" charset="0"/>
        </a:defRPr>
      </a:lvl2pPr>
      <a:lvl3pPr algn="l" rtl="0" eaLnBrk="0" fontAlgn="base" hangingPunct="0">
        <a:spcBef>
          <a:spcPct val="0"/>
        </a:spcBef>
        <a:spcAft>
          <a:spcPct val="0"/>
        </a:spcAft>
        <a:defRPr kumimoji="1" sz="4000">
          <a:solidFill>
            <a:schemeClr val="tx2"/>
          </a:solidFill>
          <a:latin typeface="Arial Black" panose="020B0A04020102020204" pitchFamily="34" charset="0"/>
        </a:defRPr>
      </a:lvl3pPr>
      <a:lvl4pPr algn="l" rtl="0" eaLnBrk="0" fontAlgn="base" hangingPunct="0">
        <a:spcBef>
          <a:spcPct val="0"/>
        </a:spcBef>
        <a:spcAft>
          <a:spcPct val="0"/>
        </a:spcAft>
        <a:defRPr kumimoji="1" sz="4000">
          <a:solidFill>
            <a:schemeClr val="tx2"/>
          </a:solidFill>
          <a:latin typeface="Arial Black" panose="020B0A04020102020204" pitchFamily="34" charset="0"/>
        </a:defRPr>
      </a:lvl4pPr>
      <a:lvl5pPr algn="l" rtl="0" eaLnBrk="0" fontAlgn="base" hangingPunct="0">
        <a:spcBef>
          <a:spcPct val="0"/>
        </a:spcBef>
        <a:spcAft>
          <a:spcPct val="0"/>
        </a:spcAft>
        <a:defRPr kumimoji="1" sz="4000">
          <a:solidFill>
            <a:schemeClr val="tx2"/>
          </a:solidFill>
          <a:latin typeface="Arial Black" panose="020B0A04020102020204" pitchFamily="34" charset="0"/>
        </a:defRPr>
      </a:lvl5pPr>
      <a:lvl6pPr marL="457200" algn="l" rtl="0" eaLnBrk="0" fontAlgn="base" hangingPunct="0">
        <a:spcBef>
          <a:spcPct val="0"/>
        </a:spcBef>
        <a:spcAft>
          <a:spcPct val="0"/>
        </a:spcAft>
        <a:defRPr kumimoji="1" sz="4000">
          <a:solidFill>
            <a:schemeClr val="tx2"/>
          </a:solidFill>
          <a:latin typeface="Arial Black" panose="020B0A04020102020204" pitchFamily="34" charset="0"/>
        </a:defRPr>
      </a:lvl6pPr>
      <a:lvl7pPr marL="914400" algn="l" rtl="0" eaLnBrk="0" fontAlgn="base" hangingPunct="0">
        <a:spcBef>
          <a:spcPct val="0"/>
        </a:spcBef>
        <a:spcAft>
          <a:spcPct val="0"/>
        </a:spcAft>
        <a:defRPr kumimoji="1" sz="4000">
          <a:solidFill>
            <a:schemeClr val="tx2"/>
          </a:solidFill>
          <a:latin typeface="Arial Black" panose="020B0A04020102020204" pitchFamily="34" charset="0"/>
        </a:defRPr>
      </a:lvl7pPr>
      <a:lvl8pPr marL="1371600" algn="l" rtl="0" eaLnBrk="0" fontAlgn="base" hangingPunct="0">
        <a:spcBef>
          <a:spcPct val="0"/>
        </a:spcBef>
        <a:spcAft>
          <a:spcPct val="0"/>
        </a:spcAft>
        <a:defRPr kumimoji="1" sz="4000">
          <a:solidFill>
            <a:schemeClr val="tx2"/>
          </a:solidFill>
          <a:latin typeface="Arial Black" panose="020B0A04020102020204" pitchFamily="34" charset="0"/>
        </a:defRPr>
      </a:lvl8pPr>
      <a:lvl9pPr marL="1828800" algn="l" rtl="0" eaLnBrk="0" fontAlgn="base" hangingPunct="0">
        <a:spcBef>
          <a:spcPct val="0"/>
        </a:spcBef>
        <a:spcAft>
          <a:spcPct val="0"/>
        </a:spcAft>
        <a:defRPr kumimoji="1" sz="4000">
          <a:solidFill>
            <a:schemeClr val="tx2"/>
          </a:solidFill>
          <a:latin typeface="Arial Black" panose="020B0A04020102020204" pitchFamily="34" charset="0"/>
        </a:defRPr>
      </a:lvl9pPr>
    </p:titleStyle>
    <p:body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09600" y="274638"/>
            <a:ext cx="10972800" cy="1143000"/>
          </a:xfrm>
          <a:prstGeom prst="rect">
            <a:avLst/>
          </a:prstGeom>
          <a:noFill/>
          <a:ln w="9525">
            <a:noFill/>
          </a:ln>
        </p:spPr>
        <p:txBody>
          <a:bodyPr anchor="ctr" anchorCtr="0"/>
          <a:lstStyle/>
          <a:p>
            <a:pPr lvl="0"/>
            <a:r>
              <a:rPr dirty="0"/>
              <a:t>Click to edit Master title style</a:t>
            </a:r>
          </a:p>
        </p:txBody>
      </p:sp>
      <p:sp>
        <p:nvSpPr>
          <p:cNvPr id="1027" name="Text Placeholder 2"/>
          <p:cNvSpPr>
            <a:spLocks noGrp="1"/>
          </p:cNvSpPr>
          <p:nvPr>
            <p:ph type="body" idx="1"/>
          </p:nvPr>
        </p:nvSpPr>
        <p:spPr>
          <a:xfrm>
            <a:off x="609600" y="1600200"/>
            <a:ext cx="10972800" cy="4525963"/>
          </a:xfrm>
          <a:prstGeom prst="rect">
            <a:avLst/>
          </a:prstGeom>
          <a:noFill/>
          <a:ln w="9525">
            <a:noFill/>
          </a:ln>
        </p:spPr>
        <p:txBody>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BB3D4CE-EF98-4B85-AF1E-8512A6EEB8CA}"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5/13/2023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rgbClr val="898989"/>
                </a:solidFill>
                <a:latin typeface="Calibri" charset="0"/>
              </a:defRPr>
            </a:lvl1pPr>
          </a:lstStyle>
          <a:p>
            <a:pPr lvl="0" eaLnBrk="1" hangingPunct="1"/>
            <a:fld id="{9A0DB2DC-4C9A-4742-B13C-FB6460FD3503}" type="slidenum">
              <a:rPr lang="en-US" dirty="0"/>
              <a:t>‹#›</a:t>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charset="0"/>
        </a:defRPr>
      </a:lvl2pPr>
      <a:lvl3pPr algn="ctr" rtl="0" eaLnBrk="0" fontAlgn="base" hangingPunct="0">
        <a:spcBef>
          <a:spcPct val="0"/>
        </a:spcBef>
        <a:spcAft>
          <a:spcPct val="0"/>
        </a:spcAft>
        <a:defRPr sz="4400">
          <a:solidFill>
            <a:schemeClr val="tx1"/>
          </a:solidFill>
          <a:latin typeface="Calibri" charset="0"/>
        </a:defRPr>
      </a:lvl3pPr>
      <a:lvl4pPr algn="ctr" rtl="0" eaLnBrk="0" fontAlgn="base" hangingPunct="0">
        <a:spcBef>
          <a:spcPct val="0"/>
        </a:spcBef>
        <a:spcAft>
          <a:spcPct val="0"/>
        </a:spcAft>
        <a:defRPr sz="4400">
          <a:solidFill>
            <a:schemeClr val="tx1"/>
          </a:solidFill>
          <a:latin typeface="Calibri" charset="0"/>
        </a:defRPr>
      </a:lvl4pPr>
      <a:lvl5pPr algn="ctr" rtl="0" eaLnBrk="0" fontAlgn="base" hangingPunct="0">
        <a:spcBef>
          <a:spcPct val="0"/>
        </a:spcBef>
        <a:spcAft>
          <a:spcPct val="0"/>
        </a:spcAft>
        <a:defRPr sz="4400">
          <a:solidFill>
            <a:schemeClr val="tx1"/>
          </a:solidFill>
          <a:latin typeface="Calibri" charset="0"/>
        </a:defRPr>
      </a:lvl5pPr>
      <a:lvl6pPr marL="457200" algn="ctr" rtl="0" fontAlgn="base">
        <a:spcBef>
          <a:spcPct val="0"/>
        </a:spcBef>
        <a:spcAft>
          <a:spcPct val="0"/>
        </a:spcAft>
        <a:defRPr sz="4400">
          <a:solidFill>
            <a:schemeClr val="tx1"/>
          </a:solidFill>
          <a:latin typeface="Calibri" charset="0"/>
        </a:defRPr>
      </a:lvl6pPr>
      <a:lvl7pPr marL="914400" algn="ctr" rtl="0" fontAlgn="base">
        <a:spcBef>
          <a:spcPct val="0"/>
        </a:spcBef>
        <a:spcAft>
          <a:spcPct val="0"/>
        </a:spcAft>
        <a:defRPr sz="4400">
          <a:solidFill>
            <a:schemeClr val="tx1"/>
          </a:solidFill>
          <a:latin typeface="Calibri" charset="0"/>
        </a:defRPr>
      </a:lvl7pPr>
      <a:lvl8pPr marL="1371600" algn="ctr" rtl="0" fontAlgn="base">
        <a:spcBef>
          <a:spcPct val="0"/>
        </a:spcBef>
        <a:spcAft>
          <a:spcPct val="0"/>
        </a:spcAft>
        <a:defRPr sz="4400">
          <a:solidFill>
            <a:schemeClr val="tx1"/>
          </a:solidFill>
          <a:latin typeface="Calibri" charset="0"/>
        </a:defRPr>
      </a:lvl8pPr>
      <a:lvl9pPr marL="1828800" algn="ctr" rtl="0" fontAlgn="base">
        <a:spcBef>
          <a:spcPct val="0"/>
        </a:spcBef>
        <a:spcAft>
          <a:spcPct val="0"/>
        </a:spcAft>
        <a:defRPr sz="4400">
          <a:solidFill>
            <a:schemeClr val="tx1"/>
          </a:solidFill>
          <a:latin typeface="Calibri"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41867" y="228600"/>
            <a:ext cx="10363200" cy="1143000"/>
          </a:xfrm>
          <a:prstGeom prst="rect">
            <a:avLst/>
          </a:prstGeom>
          <a:noFill/>
          <a:ln w="9525">
            <a:noFill/>
          </a:ln>
        </p:spPr>
        <p:txBody>
          <a:bodyPr anchor="b" anchorCtr="0"/>
          <a:lstStyle/>
          <a:p>
            <a:pPr lvl="0"/>
            <a:r>
              <a:rPr lang="en-US" altLang="en-US" dirty="0"/>
              <a:t>Click to edit Master title style</a:t>
            </a:r>
          </a:p>
        </p:txBody>
      </p:sp>
      <p:sp>
        <p:nvSpPr>
          <p:cNvPr id="1027" name="Rectangle 3"/>
          <p:cNvSpPr>
            <a:spLocks noGrp="1"/>
          </p:cNvSpPr>
          <p:nvPr>
            <p:ph type="body" idx="1"/>
          </p:nvPr>
        </p:nvSpPr>
        <p:spPr>
          <a:xfrm>
            <a:off x="609600" y="1885950"/>
            <a:ext cx="10905067" cy="4171950"/>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720900" name="Rectangle 4"/>
          <p:cNvSpPr>
            <a:spLocks noGrp="1" noChangeArrowheads="1"/>
          </p:cNvSpPr>
          <p:nvPr>
            <p:ph type="dt" sz="half" idx="2"/>
          </p:nvPr>
        </p:nvSpPr>
        <p:spPr bwMode="auto">
          <a:xfrm>
            <a:off x="575733" y="6229350"/>
            <a:ext cx="2540000" cy="457200"/>
          </a:xfrm>
          <a:prstGeom prst="rect">
            <a:avLst/>
          </a:prstGeom>
          <a:noFill/>
          <a:ln>
            <a:noFill/>
          </a:ln>
        </p:spPr>
        <p:txBody>
          <a:bodyPr vert="horz" wrap="square" lIns="91440" tIns="45720" rIns="91440" bIns="45720" numCol="1" anchor="b" anchorCtr="0" compatLnSpc="1"/>
          <a:lstStyle>
            <a:lvl1pPr>
              <a:spcBef>
                <a:spcPct val="50000"/>
              </a:spcBef>
              <a:defRPr sz="1400" u="none">
                <a:solidFill>
                  <a:schemeClr val="bg2"/>
                </a:solidFill>
                <a:latin typeface="Arial" panose="020B0604020202020204" pitchFamily="34" charset="0"/>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720901" name="Rectangle 5"/>
          <p:cNvSpPr>
            <a:spLocks noGrp="1" noChangeArrowheads="1"/>
          </p:cNvSpPr>
          <p:nvPr>
            <p:ph type="ftr" sz="quarter" idx="3"/>
          </p:nvPr>
        </p:nvSpPr>
        <p:spPr bwMode="auto">
          <a:xfrm>
            <a:off x="4165600" y="6229350"/>
            <a:ext cx="3860800" cy="457200"/>
          </a:xfrm>
          <a:prstGeom prst="rect">
            <a:avLst/>
          </a:prstGeom>
          <a:noFill/>
          <a:ln>
            <a:noFill/>
          </a:ln>
        </p:spPr>
        <p:txBody>
          <a:bodyPr vert="horz" wrap="square" lIns="91440" tIns="45720" rIns="91440" bIns="45720" numCol="1" anchor="b" anchorCtr="0" compatLnSpc="1"/>
          <a:lstStyle>
            <a:lvl1pPr algn="ctr">
              <a:spcBef>
                <a:spcPct val="50000"/>
              </a:spcBef>
              <a:defRPr sz="1400" u="none">
                <a:solidFill>
                  <a:schemeClr val="bg2"/>
                </a:solidFill>
                <a:latin typeface="Arial" panose="020B0604020202020204" pitchFamily="34" charset="0"/>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720902" name="Rectangle 6"/>
          <p:cNvSpPr>
            <a:spLocks noGrp="1" noChangeArrowheads="1"/>
          </p:cNvSpPr>
          <p:nvPr>
            <p:ph type="sldNum" sz="quarter" idx="4"/>
          </p:nvPr>
        </p:nvSpPr>
        <p:spPr bwMode="auto">
          <a:xfrm>
            <a:off x="8974667" y="6229350"/>
            <a:ext cx="2540000" cy="457200"/>
          </a:xfrm>
          <a:prstGeom prst="rect">
            <a:avLst/>
          </a:prstGeom>
          <a:noFill/>
          <a:ln>
            <a:noFill/>
          </a:ln>
        </p:spPr>
        <p:txBody>
          <a:bodyPr vert="horz" wrap="square" lIns="91440" tIns="45720" rIns="91440" bIns="45720" numCol="1" anchor="b" anchorCtr="0" compatLnSpc="1"/>
          <a:lstStyle>
            <a:lvl1pPr algn="r">
              <a:spcBef>
                <a:spcPct val="50000"/>
              </a:spcBef>
              <a:defRPr sz="1400" u="none">
                <a:solidFill>
                  <a:schemeClr val="bg2"/>
                </a:solidFill>
                <a:latin typeface="Arial" panose="020B0604020202020204" pitchFamily="34" charset="0"/>
              </a:defRPr>
            </a:lvl1pPr>
          </a:lstStyle>
          <a:p>
            <a:pPr marL="0" marR="0" lvl="0" indent="0" algn="r" defTabSz="914400" rtl="0" eaLnBrk="0" fontAlgn="base" latinLnBrk="0" hangingPunct="0">
              <a:lnSpc>
                <a:spcPct val="100000"/>
              </a:lnSpc>
              <a:spcBef>
                <a:spcPct val="50000"/>
              </a:spcBef>
              <a:spcAft>
                <a:spcPct val="0"/>
              </a:spcAft>
              <a:buClrTx/>
              <a:buSzTx/>
              <a:buFontTx/>
              <a:buNone/>
              <a:defRPr/>
            </a:pPr>
            <a:fld id="{DE963E49-68F9-471B-BE19-2AEDD35A37E1}" type="slidenum">
              <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rPr>
              <a:t>‹#›</a:t>
            </a:fld>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pic>
        <p:nvPicPr>
          <p:cNvPr id="1031" name="Picture 7"/>
          <p:cNvPicPr>
            <a:picLocks noChangeAspect="1"/>
          </p:cNvPicPr>
          <p:nvPr/>
        </p:nvPicPr>
        <p:blipFill>
          <a:blip r:embed="rId13">
            <a:clrChange>
              <a:clrFrom>
                <a:srgbClr val="C0C0C0"/>
              </a:clrFrom>
              <a:clrTo>
                <a:srgbClr val="C0C0C0">
                  <a:alpha val="0"/>
                </a:srgbClr>
              </a:clrTo>
            </a:clrChange>
          </a:blip>
          <a:stretch>
            <a:fillRect/>
          </a:stretch>
        </p:blipFill>
        <p:spPr>
          <a:xfrm>
            <a:off x="1219200" y="1314450"/>
            <a:ext cx="10972800" cy="3841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algn="l" rtl="0" eaLnBrk="0" fontAlgn="base" hangingPunct="0">
        <a:spcBef>
          <a:spcPct val="0"/>
        </a:spcBef>
        <a:spcAft>
          <a:spcPct val="0"/>
        </a:spcAft>
        <a:defRPr kumimoji="1" sz="4000" kern="12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anose="020B0A04020102020204" pitchFamily="34" charset="0"/>
        </a:defRPr>
      </a:lvl2pPr>
      <a:lvl3pPr algn="l" rtl="0" eaLnBrk="0" fontAlgn="base" hangingPunct="0">
        <a:spcBef>
          <a:spcPct val="0"/>
        </a:spcBef>
        <a:spcAft>
          <a:spcPct val="0"/>
        </a:spcAft>
        <a:defRPr kumimoji="1" sz="4000">
          <a:solidFill>
            <a:schemeClr val="tx2"/>
          </a:solidFill>
          <a:latin typeface="Arial Black" panose="020B0A04020102020204" pitchFamily="34" charset="0"/>
        </a:defRPr>
      </a:lvl3pPr>
      <a:lvl4pPr algn="l" rtl="0" eaLnBrk="0" fontAlgn="base" hangingPunct="0">
        <a:spcBef>
          <a:spcPct val="0"/>
        </a:spcBef>
        <a:spcAft>
          <a:spcPct val="0"/>
        </a:spcAft>
        <a:defRPr kumimoji="1" sz="4000">
          <a:solidFill>
            <a:schemeClr val="tx2"/>
          </a:solidFill>
          <a:latin typeface="Arial Black" panose="020B0A04020102020204" pitchFamily="34" charset="0"/>
        </a:defRPr>
      </a:lvl4pPr>
      <a:lvl5pPr algn="l" rtl="0" eaLnBrk="0" fontAlgn="base" hangingPunct="0">
        <a:spcBef>
          <a:spcPct val="0"/>
        </a:spcBef>
        <a:spcAft>
          <a:spcPct val="0"/>
        </a:spcAft>
        <a:defRPr kumimoji="1" sz="4000">
          <a:solidFill>
            <a:schemeClr val="tx2"/>
          </a:solidFill>
          <a:latin typeface="Arial Black" panose="020B0A04020102020204" pitchFamily="34" charset="0"/>
        </a:defRPr>
      </a:lvl5pPr>
      <a:lvl6pPr marL="457200" algn="l" rtl="0" eaLnBrk="0" fontAlgn="base" hangingPunct="0">
        <a:spcBef>
          <a:spcPct val="0"/>
        </a:spcBef>
        <a:spcAft>
          <a:spcPct val="0"/>
        </a:spcAft>
        <a:defRPr kumimoji="1" sz="4000">
          <a:solidFill>
            <a:schemeClr val="tx2"/>
          </a:solidFill>
          <a:latin typeface="Arial Black" panose="020B0A04020102020204" pitchFamily="34" charset="0"/>
        </a:defRPr>
      </a:lvl6pPr>
      <a:lvl7pPr marL="914400" algn="l" rtl="0" eaLnBrk="0" fontAlgn="base" hangingPunct="0">
        <a:spcBef>
          <a:spcPct val="0"/>
        </a:spcBef>
        <a:spcAft>
          <a:spcPct val="0"/>
        </a:spcAft>
        <a:defRPr kumimoji="1" sz="4000">
          <a:solidFill>
            <a:schemeClr val="tx2"/>
          </a:solidFill>
          <a:latin typeface="Arial Black" panose="020B0A04020102020204" pitchFamily="34" charset="0"/>
        </a:defRPr>
      </a:lvl7pPr>
      <a:lvl8pPr marL="1371600" algn="l" rtl="0" eaLnBrk="0" fontAlgn="base" hangingPunct="0">
        <a:spcBef>
          <a:spcPct val="0"/>
        </a:spcBef>
        <a:spcAft>
          <a:spcPct val="0"/>
        </a:spcAft>
        <a:defRPr kumimoji="1" sz="4000">
          <a:solidFill>
            <a:schemeClr val="tx2"/>
          </a:solidFill>
          <a:latin typeface="Arial Black" panose="020B0A04020102020204" pitchFamily="34" charset="0"/>
        </a:defRPr>
      </a:lvl8pPr>
      <a:lvl9pPr marL="1828800" algn="l" rtl="0" eaLnBrk="0" fontAlgn="base" hangingPunct="0">
        <a:spcBef>
          <a:spcPct val="0"/>
        </a:spcBef>
        <a:spcAft>
          <a:spcPct val="0"/>
        </a:spcAft>
        <a:defRPr kumimoji="1" sz="4000">
          <a:solidFill>
            <a:schemeClr val="tx2"/>
          </a:solidFill>
          <a:latin typeface="Arial Black" panose="020B0A04020102020204" pitchFamily="34" charset="0"/>
        </a:defRPr>
      </a:lvl9pPr>
    </p:titleStyle>
    <p:body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bin"/><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2.bin"/><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Project Management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Solution</a:t>
            </a:r>
            <a:r>
              <a:rPr lang="en-IN"/>
              <a:t>: Sliding </a:t>
            </a:r>
            <a:r>
              <a:rPr lang="en-IN" dirty="0"/>
              <a:t>Window Planning</a:t>
            </a:r>
          </a:p>
        </p:txBody>
      </p:sp>
      <p:sp>
        <p:nvSpPr>
          <p:cNvPr id="3" name="Content Placeholder 2"/>
          <p:cNvSpPr>
            <a:spLocks noGrp="1"/>
          </p:cNvSpPr>
          <p:nvPr>
            <p:ph idx="1"/>
          </p:nvPr>
        </p:nvSpPr>
        <p:spPr/>
        <p:txBody>
          <a:bodyPr>
            <a:normAutofit/>
          </a:bodyPr>
          <a:lstStyle/>
          <a:p>
            <a:r>
              <a:rPr lang="en-IN" dirty="0"/>
              <a:t>Planning a project over a number of stages protects managers from making big commitments too early. </a:t>
            </a:r>
          </a:p>
          <a:p>
            <a:r>
              <a:rPr lang="en-IN" dirty="0"/>
              <a:t>This technique of staggered planning is known as Sliding Window Planning.</a:t>
            </a:r>
          </a:p>
          <a:p>
            <a:r>
              <a:rPr lang="en-IN" dirty="0"/>
              <a:t>Starting with an initial plan, the project is planned more accurately in successive development stages.</a:t>
            </a:r>
          </a:p>
          <a:p>
            <a:r>
              <a:rPr lang="en-IN" dirty="0"/>
              <a:t>After the completion of every phase, the project managers can plan each subsequent phase more accurately and with increasing levels of confidence.</a:t>
            </a:r>
          </a:p>
          <a:p>
            <a:endParaRPr lang="en-I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ym typeface="+mn-ea"/>
              </a:rPr>
              <a:t>Risk assessment</a:t>
            </a:r>
            <a:br>
              <a:rPr lang="en-US" altLang="en-US" dirty="0"/>
            </a:br>
            <a:endParaRPr lang="en-US"/>
          </a:p>
        </p:txBody>
      </p:sp>
      <p:sp>
        <p:nvSpPr>
          <p:cNvPr id="3" name="Content Placeholder 2"/>
          <p:cNvSpPr>
            <a:spLocks noGrp="1"/>
          </p:cNvSpPr>
          <p:nvPr>
            <p:ph idx="1"/>
          </p:nvPr>
        </p:nvSpPr>
        <p:spPr>
          <a:xfrm>
            <a:off x="643890" y="1371600"/>
            <a:ext cx="10904855" cy="4688205"/>
          </a:xfrm>
        </p:spPr>
        <p:txBody>
          <a:bodyPr/>
          <a:lstStyle/>
          <a:p>
            <a:r>
              <a:rPr lang="en-US"/>
              <a:t>The objective of risk assessment is to rank the risks in terms of their damage causing potential. </a:t>
            </a:r>
          </a:p>
          <a:p>
            <a:r>
              <a:rPr lang="en-US"/>
              <a:t>For risk assessment, first each risk should be rated in two ways: </a:t>
            </a:r>
          </a:p>
          <a:p>
            <a:r>
              <a:rPr lang="en-US"/>
              <a:t>The likelihood of a risk becoming real (r). </a:t>
            </a:r>
          </a:p>
          <a:p>
            <a:r>
              <a:rPr lang="en-US"/>
              <a:t>The consequence of the problems associated with that risk (s). </a:t>
            </a:r>
          </a:p>
          <a:p>
            <a:r>
              <a:rPr lang="en-US"/>
              <a:t>Based on these two factors, the priority of each risk can be computed as follows:</a:t>
            </a:r>
          </a:p>
          <a:p>
            <a:r>
              <a:rPr lang="en-US"/>
              <a:t>p = r * 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101</a:t>
            </a:fld>
            <a:endParaRPr lang="en-US" altLang="en-US" sz="1400" dirty="0">
              <a:solidFill>
                <a:schemeClr val="bg2"/>
              </a:solidFill>
              <a:latin typeface="Arial" panose="020B0604020202020204" pitchFamily="34" charset="0"/>
            </a:endParaRPr>
          </a:p>
        </p:txBody>
      </p:sp>
      <p:sp>
        <p:nvSpPr>
          <p:cNvPr id="26627" name="Rectangle 2"/>
          <p:cNvSpPr>
            <a:spLocks noGrp="1"/>
          </p:cNvSpPr>
          <p:nvPr>
            <p:ph type="title"/>
          </p:nvPr>
        </p:nvSpPr>
        <p:spPr/>
        <p:txBody>
          <a:bodyPr vert="horz" wrap="square" lIns="91440" tIns="45720" rIns="91440" bIns="45720" anchor="b" anchorCtr="0"/>
          <a:lstStyle/>
          <a:p>
            <a:r>
              <a:rPr lang="en-US" altLang="en-US" sz="4400" b="1" dirty="0"/>
              <a:t>Risk  Handling</a:t>
            </a:r>
            <a:endParaRPr lang="en-US" altLang="en-US" sz="4400" dirty="0"/>
          </a:p>
        </p:txBody>
      </p:sp>
      <p:sp>
        <p:nvSpPr>
          <p:cNvPr id="26628" name="Rectangle 3"/>
          <p:cNvSpPr>
            <a:spLocks noGrp="1"/>
          </p:cNvSpPr>
          <p:nvPr>
            <p:ph idx="1"/>
          </p:nvPr>
        </p:nvSpPr>
        <p:spPr>
          <a:xfrm>
            <a:off x="2209800" y="1447800"/>
            <a:ext cx="7772400" cy="4114800"/>
          </a:xfrm>
        </p:spPr>
        <p:txBody>
          <a:bodyPr vert="horz" wrap="square" lIns="91440" tIns="45720" rIns="91440" bIns="45720" anchor="t" anchorCtr="0"/>
          <a:lstStyle/>
          <a:p>
            <a:r>
              <a:rPr lang="en-US" altLang="en-US" sz="2800" b="1" dirty="0"/>
              <a:t>Three main strategies for risk handling:</a:t>
            </a:r>
          </a:p>
          <a:p>
            <a:pPr lvl="1"/>
            <a:r>
              <a:rPr lang="en-US" altLang="en-US" sz="2400" b="1" u="sng" dirty="0">
                <a:solidFill>
                  <a:srgbClr val="3333FF"/>
                </a:solidFill>
              </a:rPr>
              <a:t>Avoid the risk:</a:t>
            </a:r>
            <a:r>
              <a:rPr lang="en-US" altLang="en-US" sz="2400" b="1" dirty="0"/>
              <a:t> e.g. change the requirements for performance or functionality.</a:t>
            </a:r>
          </a:p>
          <a:p>
            <a:pPr lvl="1"/>
            <a:r>
              <a:rPr lang="en-US" altLang="en-US" sz="2400" b="1" u="sng" dirty="0">
                <a:solidFill>
                  <a:srgbClr val="3333FF"/>
                </a:solidFill>
              </a:rPr>
              <a:t>Transfer the risk:</a:t>
            </a:r>
            <a:r>
              <a:rPr lang="en-US" altLang="en-US" sz="2400" b="1" dirty="0"/>
              <a:t> allocate risks to third party</a:t>
            </a:r>
          </a:p>
          <a:p>
            <a:pPr lvl="2"/>
            <a:r>
              <a:rPr lang="en-US" altLang="en-US" sz="2000" b="1" dirty="0"/>
              <a:t> or buy insurance to cover any financial loss should the risk become a reality.</a:t>
            </a:r>
          </a:p>
          <a:p>
            <a:pPr lvl="1"/>
            <a:r>
              <a:rPr lang="en-US" altLang="en-US" sz="2400" b="1" u="sng" dirty="0">
                <a:solidFill>
                  <a:srgbClr val="3333FF"/>
                </a:solidFill>
              </a:rPr>
              <a:t>Contingency planning:</a:t>
            </a:r>
            <a:r>
              <a:rPr lang="en-US" altLang="en-US" sz="2400" b="1" dirty="0"/>
              <a:t> Prepare contingency pans to minimize the impact of the risk.</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102</a:t>
            </a:fld>
            <a:endParaRPr lang="en-US" altLang="en-US" sz="1400" dirty="0">
              <a:solidFill>
                <a:schemeClr val="bg2"/>
              </a:solidFill>
              <a:latin typeface="Arial" panose="020B0604020202020204" pitchFamily="34" charset="0"/>
            </a:endParaRPr>
          </a:p>
        </p:txBody>
      </p:sp>
      <p:sp>
        <p:nvSpPr>
          <p:cNvPr id="27651" name="Rectangle 2"/>
          <p:cNvSpPr>
            <a:spLocks noGrp="1"/>
          </p:cNvSpPr>
          <p:nvPr>
            <p:ph type="title"/>
          </p:nvPr>
        </p:nvSpPr>
        <p:spPr/>
        <p:txBody>
          <a:bodyPr vert="horz" wrap="square" lIns="91440" tIns="45720" rIns="91440" bIns="45720" anchor="b" anchorCtr="0"/>
          <a:lstStyle/>
          <a:p>
            <a:r>
              <a:rPr lang="en-US" altLang="en-US" sz="4400" b="1" dirty="0"/>
              <a:t>Risk  Handling</a:t>
            </a:r>
          </a:p>
        </p:txBody>
      </p:sp>
      <p:sp>
        <p:nvSpPr>
          <p:cNvPr id="27652" name="Rectangle 3"/>
          <p:cNvSpPr>
            <a:spLocks noGrp="1"/>
          </p:cNvSpPr>
          <p:nvPr>
            <p:ph idx="1"/>
          </p:nvPr>
        </p:nvSpPr>
        <p:spPr>
          <a:xfrm>
            <a:off x="2209800" y="1524000"/>
            <a:ext cx="7772400" cy="4114800"/>
          </a:xfrm>
        </p:spPr>
        <p:txBody>
          <a:bodyPr vert="horz" wrap="square" lIns="91440" tIns="45720" rIns="91440" bIns="45720" anchor="t" anchorCtr="0"/>
          <a:lstStyle/>
          <a:p>
            <a:r>
              <a:rPr lang="en-US" altLang="en-US" sz="4400" b="1" dirty="0"/>
              <a:t>To decide about risk handling options, we must take into account: </a:t>
            </a:r>
          </a:p>
          <a:p>
            <a:pPr lvl="1"/>
            <a:r>
              <a:rPr lang="en-US" altLang="en-US" sz="4000" b="1" dirty="0"/>
              <a:t>cost of reducing risk </a:t>
            </a:r>
          </a:p>
          <a:p>
            <a:pPr lvl="1"/>
            <a:r>
              <a:rPr lang="en-US" altLang="en-US" sz="4000" b="1" dirty="0"/>
              <a:t>resulting cost saving from risk reduction.</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103</a:t>
            </a:fld>
            <a:endParaRPr lang="en-US" altLang="en-US" sz="1400" dirty="0">
              <a:solidFill>
                <a:schemeClr val="bg2"/>
              </a:solidFill>
              <a:latin typeface="Arial" panose="020B0604020202020204" pitchFamily="34" charset="0"/>
            </a:endParaRPr>
          </a:p>
        </p:txBody>
      </p:sp>
      <p:sp>
        <p:nvSpPr>
          <p:cNvPr id="28675" name="Rectangle 2"/>
          <p:cNvSpPr>
            <a:spLocks noGrp="1"/>
          </p:cNvSpPr>
          <p:nvPr>
            <p:ph type="title"/>
          </p:nvPr>
        </p:nvSpPr>
        <p:spPr/>
        <p:txBody>
          <a:bodyPr vert="horz" wrap="square" lIns="91440" tIns="45720" rIns="91440" bIns="45720" anchor="b" anchorCtr="0"/>
          <a:lstStyle/>
          <a:p>
            <a:r>
              <a:rPr lang="en-US" altLang="en-US" b="1" dirty="0"/>
              <a:t>Risk Containment</a:t>
            </a:r>
            <a:endParaRPr lang="en-US" altLang="en-US" dirty="0"/>
          </a:p>
        </p:txBody>
      </p:sp>
      <p:sp>
        <p:nvSpPr>
          <p:cNvPr id="28676" name="Rectangle 3"/>
          <p:cNvSpPr>
            <a:spLocks noGrp="1"/>
          </p:cNvSpPr>
          <p:nvPr>
            <p:ph idx="1"/>
          </p:nvPr>
        </p:nvSpPr>
        <p:spPr>
          <a:xfrm>
            <a:off x="2209800" y="1447800"/>
            <a:ext cx="7772400" cy="4114800"/>
          </a:xfrm>
        </p:spPr>
        <p:txBody>
          <a:bodyPr vert="horz" wrap="square" lIns="91440" tIns="45720" rIns="91440" bIns="45720" anchor="t" anchorCtr="0"/>
          <a:lstStyle/>
          <a:p>
            <a:r>
              <a:rPr lang="en-US" altLang="en-US" b="1" dirty="0"/>
              <a:t>Let us see how we can contain an important type of risk: </a:t>
            </a:r>
          </a:p>
          <a:p>
            <a:pPr lvl="1"/>
            <a:r>
              <a:rPr lang="en-US" altLang="en-US" b="1" u="sng" dirty="0">
                <a:solidFill>
                  <a:srgbClr val="800000"/>
                </a:solidFill>
              </a:rPr>
              <a:t>schedule slippage</a:t>
            </a:r>
            <a:endParaRPr lang="en-US" altLang="en-US" b="1" dirty="0">
              <a:solidFill>
                <a:srgbClr val="800000"/>
              </a:solidFill>
            </a:endParaRPr>
          </a:p>
          <a:p>
            <a:pPr lvl="2"/>
            <a:r>
              <a:rPr lang="en-US" altLang="en-US" b="1" dirty="0"/>
              <a:t>can be dealt with by increasing the visibility of the project.</a:t>
            </a:r>
            <a:endParaRPr lang="en-US" altLang="en-US" sz="2800" b="1" dirty="0"/>
          </a:p>
          <a:p>
            <a:r>
              <a:rPr lang="en-US" altLang="en-US" b="1" dirty="0"/>
              <a:t>Milestones are placed at regular intervals </a:t>
            </a:r>
          </a:p>
          <a:p>
            <a:pPr lvl="1"/>
            <a:r>
              <a:rPr lang="en-US" altLang="en-US" b="1" dirty="0"/>
              <a:t>provide a manager with regular indication of progress.</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104</a:t>
            </a:fld>
            <a:endParaRPr lang="en-US" altLang="en-US" sz="1400" dirty="0">
              <a:solidFill>
                <a:schemeClr val="bg2"/>
              </a:solidFill>
              <a:latin typeface="Arial" panose="020B0604020202020204" pitchFamily="34" charset="0"/>
            </a:endParaRPr>
          </a:p>
        </p:txBody>
      </p:sp>
      <p:sp>
        <p:nvSpPr>
          <p:cNvPr id="29699" name="Rectangle 2"/>
          <p:cNvSpPr>
            <a:spLocks noGrp="1"/>
          </p:cNvSpPr>
          <p:nvPr>
            <p:ph type="title"/>
          </p:nvPr>
        </p:nvSpPr>
        <p:spPr/>
        <p:txBody>
          <a:bodyPr vert="horz" wrap="square" lIns="91440" tIns="45720" rIns="91440" bIns="45720" anchor="b" anchorCtr="0"/>
          <a:lstStyle/>
          <a:p>
            <a:r>
              <a:rPr lang="en-US" altLang="en-US" b="1" dirty="0"/>
              <a:t>Containing Schedule Slippage</a:t>
            </a:r>
          </a:p>
        </p:txBody>
      </p:sp>
      <p:sp>
        <p:nvSpPr>
          <p:cNvPr id="29700" name="Rectangle 3"/>
          <p:cNvSpPr>
            <a:spLocks noGrp="1"/>
          </p:cNvSpPr>
          <p:nvPr>
            <p:ph idx="1"/>
          </p:nvPr>
        </p:nvSpPr>
        <p:spPr>
          <a:xfrm>
            <a:off x="2209800" y="1524000"/>
            <a:ext cx="7772400" cy="4114800"/>
          </a:xfrm>
        </p:spPr>
        <p:txBody>
          <a:bodyPr vert="horz" wrap="square" lIns="91440" tIns="45720" rIns="91440" bIns="45720" anchor="t" anchorCtr="0"/>
          <a:lstStyle/>
          <a:p>
            <a:r>
              <a:rPr lang="en-US" altLang="en-US" sz="4800" b="1" dirty="0"/>
              <a:t>A milestone is reached, </a:t>
            </a:r>
          </a:p>
          <a:p>
            <a:pPr lvl="1"/>
            <a:r>
              <a:rPr lang="en-US" altLang="en-US" sz="4400" b="1" dirty="0"/>
              <a:t>when documentation produced has successfully been reviewed.</a:t>
            </a:r>
          </a:p>
          <a:p>
            <a:endParaRPr lang="en-US" altLang="en-US" sz="60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5E8D210C-583D-BE0D-50E8-F474DC6FDB4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842D7ECD-0D32-40F8-AAC8-4B846F6F7020}" type="slidenum">
              <a:rPr kumimoji="0" lang="en-US" altLang="en-US" sz="1400">
                <a:solidFill>
                  <a:schemeClr val="bg2"/>
                </a:solidFill>
                <a:latin typeface="Arial" panose="020B0604020202020204" pitchFamily="34" charset="0"/>
              </a:rPr>
              <a:pPr>
                <a:spcBef>
                  <a:spcPct val="50000"/>
                </a:spcBef>
                <a:buClrTx/>
                <a:buFontTx/>
                <a:buNone/>
              </a:pPr>
              <a:t>105</a:t>
            </a:fld>
            <a:endParaRPr kumimoji="0" lang="en-US" altLang="en-US" sz="1400">
              <a:solidFill>
                <a:schemeClr val="bg2"/>
              </a:solidFill>
              <a:latin typeface="Arial" panose="020B0604020202020204" pitchFamily="34" charset="0"/>
            </a:endParaRPr>
          </a:p>
        </p:txBody>
      </p:sp>
      <p:sp>
        <p:nvSpPr>
          <p:cNvPr id="30723" name="Rectangle 2">
            <a:extLst>
              <a:ext uri="{FF2B5EF4-FFF2-40B4-BE49-F238E27FC236}">
                <a16:creationId xmlns:a16="http://schemas.microsoft.com/office/drawing/2014/main" id="{AE0042D5-1A6D-13DE-90A1-18A4E853BB73}"/>
              </a:ext>
            </a:extLst>
          </p:cNvPr>
          <p:cNvSpPr>
            <a:spLocks noGrp="1" noChangeArrowheads="1"/>
          </p:cNvSpPr>
          <p:nvPr>
            <p:ph type="title"/>
          </p:nvPr>
        </p:nvSpPr>
        <p:spPr/>
        <p:txBody>
          <a:bodyPr/>
          <a:lstStyle/>
          <a:p>
            <a:r>
              <a:rPr lang="en-US" altLang="en-US" sz="3200" b="1"/>
              <a:t>Software Configuration Management</a:t>
            </a:r>
            <a:endParaRPr lang="en-US" altLang="en-US" sz="3200"/>
          </a:p>
        </p:txBody>
      </p:sp>
      <p:sp>
        <p:nvSpPr>
          <p:cNvPr id="30724" name="Rectangle 3">
            <a:extLst>
              <a:ext uri="{FF2B5EF4-FFF2-40B4-BE49-F238E27FC236}">
                <a16:creationId xmlns:a16="http://schemas.microsoft.com/office/drawing/2014/main" id="{B75AEC4E-EBF5-3D51-A404-9DBAA8F23FCC}"/>
              </a:ext>
            </a:extLst>
          </p:cNvPr>
          <p:cNvSpPr>
            <a:spLocks noGrp="1" noChangeArrowheads="1"/>
          </p:cNvSpPr>
          <p:nvPr>
            <p:ph type="body" idx="1"/>
          </p:nvPr>
        </p:nvSpPr>
        <p:spPr>
          <a:xfrm>
            <a:off x="2209800" y="1524000"/>
            <a:ext cx="7772400" cy="4114800"/>
          </a:xfrm>
        </p:spPr>
        <p:txBody>
          <a:bodyPr/>
          <a:lstStyle/>
          <a:p>
            <a:r>
              <a:rPr lang="en-US" altLang="en-US" b="1"/>
              <a:t>The results (aka  </a:t>
            </a:r>
            <a:r>
              <a:rPr lang="en-US" altLang="en-US" b="1">
                <a:solidFill>
                  <a:srgbClr val="3333FF"/>
                </a:solidFill>
              </a:rPr>
              <a:t>deliverables</a:t>
            </a:r>
            <a:r>
              <a:rPr lang="en-US" altLang="en-US" b="1"/>
              <a:t>) of any  large software development effort consists of  a large number of  objects:</a:t>
            </a:r>
          </a:p>
          <a:p>
            <a:pPr lvl="1"/>
            <a:r>
              <a:rPr lang="en-US" altLang="en-US" b="1"/>
              <a:t>source code, </a:t>
            </a:r>
          </a:p>
          <a:p>
            <a:pPr lvl="1"/>
            <a:r>
              <a:rPr lang="en-US" altLang="en-US" b="1"/>
              <a:t>design document, </a:t>
            </a:r>
          </a:p>
          <a:p>
            <a:pPr lvl="1"/>
            <a:r>
              <a:rPr lang="en-US" altLang="en-US" b="1"/>
              <a:t>SRS document,</a:t>
            </a:r>
          </a:p>
          <a:p>
            <a:pPr lvl="1"/>
            <a:r>
              <a:rPr lang="en-US" altLang="en-US" b="1"/>
              <a:t>test document, </a:t>
            </a:r>
          </a:p>
          <a:p>
            <a:pPr lvl="1"/>
            <a:r>
              <a:rPr lang="en-US" altLang="en-US" b="1"/>
              <a:t>project plan (SPMP) document, etc.</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EEDF43D0-A681-3793-5BFA-66BD6EFF32F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1BF78411-8CFC-49F6-B820-87EF8270B61D}" type="slidenum">
              <a:rPr kumimoji="0" lang="en-US" altLang="en-US" sz="1400">
                <a:solidFill>
                  <a:schemeClr val="bg2"/>
                </a:solidFill>
                <a:latin typeface="Arial" panose="020B0604020202020204" pitchFamily="34" charset="0"/>
              </a:rPr>
              <a:pPr>
                <a:spcBef>
                  <a:spcPct val="50000"/>
                </a:spcBef>
                <a:buClrTx/>
                <a:buFontTx/>
                <a:buNone/>
              </a:pPr>
              <a:t>106</a:t>
            </a:fld>
            <a:endParaRPr kumimoji="0" lang="en-US" altLang="en-US" sz="1400">
              <a:solidFill>
                <a:schemeClr val="bg2"/>
              </a:solidFill>
              <a:latin typeface="Arial" panose="020B0604020202020204" pitchFamily="34" charset="0"/>
            </a:endParaRPr>
          </a:p>
        </p:txBody>
      </p:sp>
      <p:sp>
        <p:nvSpPr>
          <p:cNvPr id="31747" name="Rectangle 2">
            <a:extLst>
              <a:ext uri="{FF2B5EF4-FFF2-40B4-BE49-F238E27FC236}">
                <a16:creationId xmlns:a16="http://schemas.microsoft.com/office/drawing/2014/main" id="{0F5D4FF4-5078-2159-D8FD-D29FC5349D38}"/>
              </a:ext>
            </a:extLst>
          </p:cNvPr>
          <p:cNvSpPr>
            <a:spLocks noGrp="1" noChangeArrowheads="1"/>
          </p:cNvSpPr>
          <p:nvPr>
            <p:ph type="title"/>
          </p:nvPr>
        </p:nvSpPr>
        <p:spPr/>
        <p:txBody>
          <a:bodyPr/>
          <a:lstStyle/>
          <a:p>
            <a:r>
              <a:rPr lang="en-US" altLang="en-US" sz="3200" b="1"/>
              <a:t>Software Configuration Management </a:t>
            </a:r>
            <a:r>
              <a:rPr lang="en-US" altLang="en-US" sz="1600" b="1"/>
              <a:t>(CONT.)</a:t>
            </a:r>
            <a:endParaRPr lang="en-US" altLang="en-US" sz="3200" b="1"/>
          </a:p>
        </p:txBody>
      </p:sp>
      <p:sp>
        <p:nvSpPr>
          <p:cNvPr id="31748" name="Rectangle 3">
            <a:extLst>
              <a:ext uri="{FF2B5EF4-FFF2-40B4-BE49-F238E27FC236}">
                <a16:creationId xmlns:a16="http://schemas.microsoft.com/office/drawing/2014/main" id="{39A2C6D8-093C-6FC4-B6DB-D56AD8E8874B}"/>
              </a:ext>
            </a:extLst>
          </p:cNvPr>
          <p:cNvSpPr>
            <a:spLocks noGrp="1" noChangeArrowheads="1"/>
          </p:cNvSpPr>
          <p:nvPr>
            <p:ph type="body" idx="1"/>
          </p:nvPr>
        </p:nvSpPr>
        <p:spPr>
          <a:xfrm>
            <a:off x="2209800" y="1447800"/>
            <a:ext cx="7620000" cy="4114800"/>
          </a:xfrm>
        </p:spPr>
        <p:txBody>
          <a:bodyPr/>
          <a:lstStyle/>
          <a:p>
            <a:r>
              <a:rPr lang="en-US" altLang="en-US" b="1">
                <a:solidFill>
                  <a:srgbClr val="3333FF"/>
                </a:solidFill>
              </a:rPr>
              <a:t>A configuration is a collection of deliverables:</a:t>
            </a:r>
          </a:p>
          <a:p>
            <a:pPr lvl="1"/>
            <a:r>
              <a:rPr lang="en-US" altLang="en-US" b="1">
                <a:solidFill>
                  <a:srgbClr val="3333FF"/>
                </a:solidFill>
              </a:rPr>
              <a:t>being developed for some customer</a:t>
            </a:r>
            <a:r>
              <a:rPr lang="en-US" altLang="en-US" b="1"/>
              <a:t>.</a:t>
            </a:r>
          </a:p>
          <a:p>
            <a:r>
              <a:rPr lang="en-US" altLang="en-US" b="1"/>
              <a:t>As development proceeds, </a:t>
            </a:r>
          </a:p>
          <a:p>
            <a:pPr lvl="1"/>
            <a:r>
              <a:rPr lang="en-US" altLang="en-US" b="1"/>
              <a:t>the components comprising a configuration undergo changes:</a:t>
            </a:r>
          </a:p>
          <a:p>
            <a:pPr lvl="1"/>
            <a:r>
              <a:rPr lang="en-US" altLang="en-US" b="1"/>
              <a:t>Even during maintenance, the components comprising a configuration keep changing.</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C84D3A29-BC20-13CC-0C9B-F49D46A80DE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945A5DAE-15F3-411E-AEAB-6590BF3CD7D0}" type="slidenum">
              <a:rPr kumimoji="0" lang="en-US" altLang="en-US" sz="1400">
                <a:solidFill>
                  <a:schemeClr val="bg2"/>
                </a:solidFill>
                <a:latin typeface="Arial" panose="020B0604020202020204" pitchFamily="34" charset="0"/>
              </a:rPr>
              <a:pPr>
                <a:spcBef>
                  <a:spcPct val="50000"/>
                </a:spcBef>
                <a:buClrTx/>
                <a:buFontTx/>
                <a:buNone/>
              </a:pPr>
              <a:t>107</a:t>
            </a:fld>
            <a:endParaRPr kumimoji="0" lang="en-US" altLang="en-US" sz="1400">
              <a:solidFill>
                <a:schemeClr val="bg2"/>
              </a:solidFill>
              <a:latin typeface="Arial" panose="020B0604020202020204" pitchFamily="34" charset="0"/>
            </a:endParaRPr>
          </a:p>
        </p:txBody>
      </p:sp>
      <p:sp>
        <p:nvSpPr>
          <p:cNvPr id="32771" name="Rectangle 2">
            <a:extLst>
              <a:ext uri="{FF2B5EF4-FFF2-40B4-BE49-F238E27FC236}">
                <a16:creationId xmlns:a16="http://schemas.microsoft.com/office/drawing/2014/main" id="{4B4D1ED8-9B7C-35E7-A869-7D626DBE6AF3}"/>
              </a:ext>
            </a:extLst>
          </p:cNvPr>
          <p:cNvSpPr>
            <a:spLocks noGrp="1" noChangeArrowheads="1"/>
          </p:cNvSpPr>
          <p:nvPr>
            <p:ph type="title"/>
          </p:nvPr>
        </p:nvSpPr>
        <p:spPr/>
        <p:txBody>
          <a:bodyPr/>
          <a:lstStyle/>
          <a:p>
            <a:r>
              <a:rPr lang="en-US" altLang="en-US" sz="3200" b="1"/>
              <a:t>What is configuration management?</a:t>
            </a:r>
            <a:endParaRPr lang="en-US" altLang="en-US" sz="3200" b="1" u="sng"/>
          </a:p>
        </p:txBody>
      </p:sp>
      <p:sp>
        <p:nvSpPr>
          <p:cNvPr id="32772" name="Rectangle 3">
            <a:extLst>
              <a:ext uri="{FF2B5EF4-FFF2-40B4-BE49-F238E27FC236}">
                <a16:creationId xmlns:a16="http://schemas.microsoft.com/office/drawing/2014/main" id="{C2716C03-D9FD-4318-123C-C6D6ED7D187D}"/>
              </a:ext>
            </a:extLst>
          </p:cNvPr>
          <p:cNvSpPr>
            <a:spLocks noGrp="1" noChangeArrowheads="1"/>
          </p:cNvSpPr>
          <p:nvPr>
            <p:ph type="body" idx="1"/>
          </p:nvPr>
        </p:nvSpPr>
        <p:spPr>
          <a:xfrm>
            <a:off x="2209800" y="1524000"/>
            <a:ext cx="7772400" cy="4114800"/>
          </a:xfrm>
        </p:spPr>
        <p:txBody>
          <a:bodyPr/>
          <a:lstStyle/>
          <a:p>
            <a:r>
              <a:rPr lang="en-US" altLang="en-US" sz="4000" b="1"/>
              <a:t>The set of activities through which the configuration items are managed and maintained </a:t>
            </a:r>
          </a:p>
          <a:p>
            <a:pPr lvl="1"/>
            <a:r>
              <a:rPr lang="en-US" altLang="en-US" sz="3600" b="1"/>
              <a:t>as the product undergoes its life cycle phases.</a:t>
            </a:r>
          </a:p>
          <a:p>
            <a:endParaRPr lang="en-US" altLang="en-US" sz="48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F06B2546-CEE3-3952-D5BB-BD856002BF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7D5D49AA-9553-48E0-BB65-6A6A293EB175}" type="slidenum">
              <a:rPr kumimoji="0" lang="en-US" altLang="en-US" sz="1400">
                <a:solidFill>
                  <a:schemeClr val="bg2"/>
                </a:solidFill>
                <a:latin typeface="Arial" panose="020B0604020202020204" pitchFamily="34" charset="0"/>
              </a:rPr>
              <a:pPr>
                <a:spcBef>
                  <a:spcPct val="50000"/>
                </a:spcBef>
                <a:buClrTx/>
                <a:buFontTx/>
                <a:buNone/>
              </a:pPr>
              <a:t>108</a:t>
            </a:fld>
            <a:endParaRPr kumimoji="0" lang="en-US" altLang="en-US" sz="1400">
              <a:solidFill>
                <a:schemeClr val="bg2"/>
              </a:solidFill>
              <a:latin typeface="Arial" panose="020B0604020202020204" pitchFamily="34" charset="0"/>
            </a:endParaRPr>
          </a:p>
        </p:txBody>
      </p:sp>
      <p:sp>
        <p:nvSpPr>
          <p:cNvPr id="33795" name="Rectangle 2">
            <a:extLst>
              <a:ext uri="{FF2B5EF4-FFF2-40B4-BE49-F238E27FC236}">
                <a16:creationId xmlns:a16="http://schemas.microsoft.com/office/drawing/2014/main" id="{1F76336B-8826-3C5B-9D7E-571D19CA10AD}"/>
              </a:ext>
            </a:extLst>
          </p:cNvPr>
          <p:cNvSpPr>
            <a:spLocks noGrp="1" noChangeArrowheads="1"/>
          </p:cNvSpPr>
          <p:nvPr>
            <p:ph type="title"/>
          </p:nvPr>
        </p:nvSpPr>
        <p:spPr/>
        <p:txBody>
          <a:bodyPr/>
          <a:lstStyle/>
          <a:p>
            <a:r>
              <a:rPr lang="en-US" altLang="en-US" sz="5400" b="1"/>
              <a:t>Versions</a:t>
            </a:r>
            <a:endParaRPr lang="en-US" altLang="en-US" sz="5400"/>
          </a:p>
        </p:txBody>
      </p:sp>
      <p:sp>
        <p:nvSpPr>
          <p:cNvPr id="681987" name="Rectangle 3">
            <a:extLst>
              <a:ext uri="{FF2B5EF4-FFF2-40B4-BE49-F238E27FC236}">
                <a16:creationId xmlns:a16="http://schemas.microsoft.com/office/drawing/2014/main" id="{9CB619A6-655F-E2F0-92D1-E5616791A76C}"/>
              </a:ext>
            </a:extLst>
          </p:cNvPr>
          <p:cNvSpPr>
            <a:spLocks noGrp="1" noChangeArrowheads="1"/>
          </p:cNvSpPr>
          <p:nvPr>
            <p:ph type="body" idx="1"/>
          </p:nvPr>
        </p:nvSpPr>
        <p:spPr>
          <a:xfrm>
            <a:off x="2209800" y="1524000"/>
            <a:ext cx="7772400" cy="4114800"/>
          </a:xfrm>
        </p:spPr>
        <p:txBody>
          <a:bodyPr/>
          <a:lstStyle/>
          <a:p>
            <a:pPr>
              <a:lnSpc>
                <a:spcPct val="95000"/>
              </a:lnSpc>
              <a:spcBef>
                <a:spcPct val="10000"/>
              </a:spcBef>
            </a:pPr>
            <a:r>
              <a:rPr lang="en-US" altLang="en-US" sz="2800" b="1"/>
              <a:t> </a:t>
            </a:r>
            <a:r>
              <a:rPr lang="en-US" altLang="en-US" b="1">
                <a:solidFill>
                  <a:srgbClr val="3333FF"/>
                </a:solidFill>
              </a:rPr>
              <a:t>A configuration </a:t>
            </a:r>
            <a:r>
              <a:rPr lang="en-US" altLang="en-US" b="1" u="sng">
                <a:solidFill>
                  <a:srgbClr val="3333FF"/>
                </a:solidFill>
              </a:rPr>
              <a:t>for a particular system</a:t>
            </a:r>
            <a:r>
              <a:rPr lang="en-US" altLang="en-US" b="1">
                <a:solidFill>
                  <a:srgbClr val="3333FF"/>
                </a:solidFill>
              </a:rPr>
              <a:t> is called a </a:t>
            </a:r>
            <a:r>
              <a:rPr lang="en-US" altLang="en-US" b="1" u="sng">
                <a:solidFill>
                  <a:srgbClr val="800000"/>
                </a:solidFill>
              </a:rPr>
              <a:t>version:</a:t>
            </a:r>
          </a:p>
          <a:p>
            <a:pPr lvl="1">
              <a:lnSpc>
                <a:spcPct val="95000"/>
              </a:lnSpc>
              <a:spcBef>
                <a:spcPct val="10000"/>
              </a:spcBef>
            </a:pPr>
            <a:r>
              <a:rPr lang="en-US" altLang="en-US" b="1"/>
              <a:t>The initial  delivery might consist of several versions,</a:t>
            </a:r>
          </a:p>
          <a:p>
            <a:pPr lvl="1">
              <a:lnSpc>
                <a:spcPct val="95000"/>
              </a:lnSpc>
              <a:spcBef>
                <a:spcPct val="10000"/>
              </a:spcBef>
            </a:pPr>
            <a:r>
              <a:rPr lang="en-US" altLang="en-US" b="1"/>
              <a:t>more versions might be added later on.</a:t>
            </a:r>
          </a:p>
          <a:p>
            <a:pPr lvl="1">
              <a:lnSpc>
                <a:spcPct val="95000"/>
              </a:lnSpc>
              <a:spcBef>
                <a:spcPct val="10000"/>
              </a:spcBef>
            </a:pPr>
            <a:r>
              <a:rPr lang="en-US" altLang="en-US" b="1"/>
              <a:t>For example, one version of a mathematical package might run on a Unix machine, </a:t>
            </a:r>
          </a:p>
          <a:p>
            <a:pPr lvl="2">
              <a:lnSpc>
                <a:spcPct val="95000"/>
              </a:lnSpc>
              <a:spcBef>
                <a:spcPct val="10000"/>
              </a:spcBef>
            </a:pPr>
            <a:r>
              <a:rPr lang="en-US" altLang="en-US" b="1"/>
              <a:t>another on Windows NT, and </a:t>
            </a:r>
          </a:p>
          <a:p>
            <a:pPr lvl="2">
              <a:lnSpc>
                <a:spcPct val="95000"/>
              </a:lnSpc>
              <a:spcBef>
                <a:spcPct val="10000"/>
              </a:spcBef>
            </a:pPr>
            <a:r>
              <a:rPr lang="en-US" altLang="en-US" b="1"/>
              <a:t>another on Solaris.</a:t>
            </a:r>
            <a:endParaRPr lang="en-US"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681987">
                                            <p:txEl>
                                              <p:pRg st="0" end="0"/>
                                            </p:txEl>
                                          </p:spTgt>
                                        </p:tgtEl>
                                        <p:attrNameLst>
                                          <p:attrName>style.visibility</p:attrName>
                                        </p:attrNameLst>
                                      </p:cBhvr>
                                      <p:to>
                                        <p:strVal val="visible"/>
                                      </p:to>
                                    </p:set>
                                    <p:animEffect transition="in" filter="barn(outVertical)">
                                      <p:cBhvr>
                                        <p:cTn id="7" dur="500"/>
                                        <p:tgtEl>
                                          <p:spTgt spid="681987">
                                            <p:txEl>
                                              <p:pRg st="0" end="0"/>
                                            </p:txEl>
                                          </p:spTgt>
                                        </p:tgtEl>
                                      </p:cBhvr>
                                    </p:animEffect>
                                  </p:childTnLst>
                                </p:cTn>
                              </p:par>
                              <p:par>
                                <p:cTn id="8" presetID="16" presetClass="entr" presetSubtype="37" fill="hold" nodeType="withEffect">
                                  <p:stCondLst>
                                    <p:cond delay="0"/>
                                  </p:stCondLst>
                                  <p:childTnLst>
                                    <p:set>
                                      <p:cBhvr>
                                        <p:cTn id="9" dur="1" fill="hold">
                                          <p:stCondLst>
                                            <p:cond delay="0"/>
                                          </p:stCondLst>
                                        </p:cTn>
                                        <p:tgtEl>
                                          <p:spTgt spid="681987">
                                            <p:txEl>
                                              <p:pRg st="1" end="1"/>
                                            </p:txEl>
                                          </p:spTgt>
                                        </p:tgtEl>
                                        <p:attrNameLst>
                                          <p:attrName>style.visibility</p:attrName>
                                        </p:attrNameLst>
                                      </p:cBhvr>
                                      <p:to>
                                        <p:strVal val="visible"/>
                                      </p:to>
                                    </p:set>
                                    <p:animEffect transition="in" filter="barn(outVertical)">
                                      <p:cBhvr>
                                        <p:cTn id="10" dur="500"/>
                                        <p:tgtEl>
                                          <p:spTgt spid="681987">
                                            <p:txEl>
                                              <p:pRg st="1" end="1"/>
                                            </p:txEl>
                                          </p:spTgt>
                                        </p:tgtEl>
                                      </p:cBhvr>
                                    </p:animEffect>
                                  </p:childTnLst>
                                </p:cTn>
                              </p:par>
                              <p:par>
                                <p:cTn id="11" presetID="16" presetClass="entr" presetSubtype="37" fill="hold" nodeType="withEffect">
                                  <p:stCondLst>
                                    <p:cond delay="0"/>
                                  </p:stCondLst>
                                  <p:childTnLst>
                                    <p:set>
                                      <p:cBhvr>
                                        <p:cTn id="12" dur="1" fill="hold">
                                          <p:stCondLst>
                                            <p:cond delay="0"/>
                                          </p:stCondLst>
                                        </p:cTn>
                                        <p:tgtEl>
                                          <p:spTgt spid="681987">
                                            <p:txEl>
                                              <p:pRg st="2" end="2"/>
                                            </p:txEl>
                                          </p:spTgt>
                                        </p:tgtEl>
                                        <p:attrNameLst>
                                          <p:attrName>style.visibility</p:attrName>
                                        </p:attrNameLst>
                                      </p:cBhvr>
                                      <p:to>
                                        <p:strVal val="visible"/>
                                      </p:to>
                                    </p:set>
                                    <p:animEffect transition="in" filter="barn(outVertical)">
                                      <p:cBhvr>
                                        <p:cTn id="13" dur="500"/>
                                        <p:tgtEl>
                                          <p:spTgt spid="681987">
                                            <p:txEl>
                                              <p:pRg st="2" end="2"/>
                                            </p:txEl>
                                          </p:spTgt>
                                        </p:tgtEl>
                                      </p:cBhvr>
                                    </p:animEffect>
                                  </p:childTnLst>
                                </p:cTn>
                              </p:par>
                              <p:par>
                                <p:cTn id="14" presetID="16" presetClass="entr" presetSubtype="37" fill="hold" nodeType="withEffect">
                                  <p:stCondLst>
                                    <p:cond delay="0"/>
                                  </p:stCondLst>
                                  <p:childTnLst>
                                    <p:set>
                                      <p:cBhvr>
                                        <p:cTn id="15" dur="1" fill="hold">
                                          <p:stCondLst>
                                            <p:cond delay="0"/>
                                          </p:stCondLst>
                                        </p:cTn>
                                        <p:tgtEl>
                                          <p:spTgt spid="681987">
                                            <p:txEl>
                                              <p:pRg st="3" end="3"/>
                                            </p:txEl>
                                          </p:spTgt>
                                        </p:tgtEl>
                                        <p:attrNameLst>
                                          <p:attrName>style.visibility</p:attrName>
                                        </p:attrNameLst>
                                      </p:cBhvr>
                                      <p:to>
                                        <p:strVal val="visible"/>
                                      </p:to>
                                    </p:set>
                                    <p:animEffect transition="in" filter="barn(outVertical)">
                                      <p:cBhvr>
                                        <p:cTn id="16" dur="500"/>
                                        <p:tgtEl>
                                          <p:spTgt spid="681987">
                                            <p:txEl>
                                              <p:pRg st="3" end="3"/>
                                            </p:txEl>
                                          </p:spTgt>
                                        </p:tgtEl>
                                      </p:cBhvr>
                                    </p:animEffect>
                                  </p:childTnLst>
                                </p:cTn>
                              </p:par>
                              <p:par>
                                <p:cTn id="17" presetID="16" presetClass="entr" presetSubtype="37" fill="hold" nodeType="withEffect">
                                  <p:stCondLst>
                                    <p:cond delay="0"/>
                                  </p:stCondLst>
                                  <p:childTnLst>
                                    <p:set>
                                      <p:cBhvr>
                                        <p:cTn id="18" dur="1" fill="hold">
                                          <p:stCondLst>
                                            <p:cond delay="0"/>
                                          </p:stCondLst>
                                        </p:cTn>
                                        <p:tgtEl>
                                          <p:spTgt spid="681987">
                                            <p:txEl>
                                              <p:pRg st="4" end="4"/>
                                            </p:txEl>
                                          </p:spTgt>
                                        </p:tgtEl>
                                        <p:attrNameLst>
                                          <p:attrName>style.visibility</p:attrName>
                                        </p:attrNameLst>
                                      </p:cBhvr>
                                      <p:to>
                                        <p:strVal val="visible"/>
                                      </p:to>
                                    </p:set>
                                    <p:animEffect transition="in" filter="barn(outVertical)">
                                      <p:cBhvr>
                                        <p:cTn id="19" dur="500"/>
                                        <p:tgtEl>
                                          <p:spTgt spid="681987">
                                            <p:txEl>
                                              <p:pRg st="4" end="4"/>
                                            </p:txEl>
                                          </p:spTgt>
                                        </p:tgtEl>
                                      </p:cBhvr>
                                    </p:animEffect>
                                  </p:childTnLst>
                                </p:cTn>
                              </p:par>
                              <p:par>
                                <p:cTn id="20" presetID="16" presetClass="entr" presetSubtype="37" fill="hold" nodeType="withEffect">
                                  <p:stCondLst>
                                    <p:cond delay="0"/>
                                  </p:stCondLst>
                                  <p:childTnLst>
                                    <p:set>
                                      <p:cBhvr>
                                        <p:cTn id="21" dur="1" fill="hold">
                                          <p:stCondLst>
                                            <p:cond delay="0"/>
                                          </p:stCondLst>
                                        </p:cTn>
                                        <p:tgtEl>
                                          <p:spTgt spid="681987">
                                            <p:txEl>
                                              <p:pRg st="5" end="5"/>
                                            </p:txEl>
                                          </p:spTgt>
                                        </p:tgtEl>
                                        <p:attrNameLst>
                                          <p:attrName>style.visibility</p:attrName>
                                        </p:attrNameLst>
                                      </p:cBhvr>
                                      <p:to>
                                        <p:strVal val="visible"/>
                                      </p:to>
                                    </p:set>
                                    <p:animEffect transition="in" filter="barn(outVertical)">
                                      <p:cBhvr>
                                        <p:cTn id="22" dur="500"/>
                                        <p:tgtEl>
                                          <p:spTgt spid="681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87"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8CB91329-79ED-1598-03C9-F65906A252D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D32147DA-1293-4F31-A754-D8622C5638A9}" type="slidenum">
              <a:rPr kumimoji="0" lang="en-US" altLang="en-US" sz="1400">
                <a:solidFill>
                  <a:schemeClr val="bg2"/>
                </a:solidFill>
                <a:latin typeface="Arial" panose="020B0604020202020204" pitchFamily="34" charset="0"/>
              </a:rPr>
              <a:pPr>
                <a:spcBef>
                  <a:spcPct val="50000"/>
                </a:spcBef>
                <a:buClrTx/>
                <a:buFontTx/>
                <a:buNone/>
              </a:pPr>
              <a:t>109</a:t>
            </a:fld>
            <a:endParaRPr kumimoji="0" lang="en-US" altLang="en-US" sz="1400">
              <a:solidFill>
                <a:schemeClr val="bg2"/>
              </a:solidFill>
              <a:latin typeface="Arial" panose="020B0604020202020204" pitchFamily="34" charset="0"/>
            </a:endParaRPr>
          </a:p>
        </p:txBody>
      </p:sp>
      <p:sp>
        <p:nvSpPr>
          <p:cNvPr id="34819" name="Rectangle 2">
            <a:extLst>
              <a:ext uri="{FF2B5EF4-FFF2-40B4-BE49-F238E27FC236}">
                <a16:creationId xmlns:a16="http://schemas.microsoft.com/office/drawing/2014/main" id="{7B66509E-408C-2DC6-7272-B6A79A0FAF8B}"/>
              </a:ext>
            </a:extLst>
          </p:cNvPr>
          <p:cNvSpPr>
            <a:spLocks noGrp="1" noChangeArrowheads="1"/>
          </p:cNvSpPr>
          <p:nvPr>
            <p:ph type="title"/>
          </p:nvPr>
        </p:nvSpPr>
        <p:spPr/>
        <p:txBody>
          <a:bodyPr/>
          <a:lstStyle/>
          <a:p>
            <a:r>
              <a:rPr lang="en-US" altLang="en-US" sz="5400" b="1"/>
              <a:t>Versions</a:t>
            </a:r>
          </a:p>
        </p:txBody>
      </p:sp>
      <p:sp>
        <p:nvSpPr>
          <p:cNvPr id="669699" name="Rectangle 3">
            <a:extLst>
              <a:ext uri="{FF2B5EF4-FFF2-40B4-BE49-F238E27FC236}">
                <a16:creationId xmlns:a16="http://schemas.microsoft.com/office/drawing/2014/main" id="{F7CCEBE4-674C-0F23-0CBC-0DC988AD777E}"/>
              </a:ext>
            </a:extLst>
          </p:cNvPr>
          <p:cNvSpPr>
            <a:spLocks noGrp="1" noChangeArrowheads="1"/>
          </p:cNvSpPr>
          <p:nvPr>
            <p:ph type="body" idx="1"/>
          </p:nvPr>
        </p:nvSpPr>
        <p:spPr>
          <a:xfrm>
            <a:off x="2209800" y="1524000"/>
            <a:ext cx="7772400" cy="4114800"/>
          </a:xfrm>
        </p:spPr>
        <p:txBody>
          <a:bodyPr/>
          <a:lstStyle/>
          <a:p>
            <a:pPr>
              <a:defRPr/>
            </a:pPr>
            <a:r>
              <a:rPr lang="en-US" altLang="en-US" sz="2800" b="1"/>
              <a:t>As a software is released and used by the customers:</a:t>
            </a:r>
          </a:p>
          <a:p>
            <a:pPr lvl="1">
              <a:defRPr/>
            </a:pPr>
            <a:r>
              <a:rPr lang="en-US" altLang="en-US" sz="2400" b="1">
                <a:solidFill>
                  <a:srgbClr val="3333FF"/>
                </a:solidFill>
              </a:rPr>
              <a:t>errors are discovered, </a:t>
            </a:r>
          </a:p>
          <a:p>
            <a:pPr lvl="1">
              <a:defRPr/>
            </a:pPr>
            <a:r>
              <a:rPr lang="en-US" altLang="en-US" sz="2400" b="1">
                <a:solidFill>
                  <a:srgbClr val="3333FF"/>
                </a:solidFill>
              </a:rPr>
              <a:t>enhancements to the functionalities might be needed.</a:t>
            </a:r>
          </a:p>
          <a:p>
            <a:pPr>
              <a:defRPr/>
            </a:pPr>
            <a:r>
              <a:rPr lang="en-US" altLang="en-US" sz="2800" b="1"/>
              <a:t>A </a:t>
            </a:r>
            <a:r>
              <a:rPr lang="en-US" altLang="en-US" sz="2800" b="1" u="sng">
                <a:solidFill>
                  <a:srgbClr val="800000"/>
                </a:solidFill>
                <a:effectLst>
                  <a:outerShdw blurRad="38100" dist="38100" dir="2700000" algn="tl">
                    <a:srgbClr val="C0C0C0"/>
                  </a:outerShdw>
                </a:effectLst>
              </a:rPr>
              <a:t>new release</a:t>
            </a:r>
            <a:r>
              <a:rPr lang="en-US" altLang="en-US" sz="2800" b="1"/>
              <a:t> of the software is an improved system intended to replace an old one.</a:t>
            </a:r>
          </a:p>
          <a:p>
            <a:pPr>
              <a:defRPr/>
            </a:pPr>
            <a:r>
              <a:rPr lang="en-US" altLang="en-US" sz="2800" b="1"/>
              <a:t>Usually a product is described as version m and release n (or as </a:t>
            </a:r>
            <a:r>
              <a:rPr lang="en-US" altLang="en-US" sz="2800" b="1">
                <a:solidFill>
                  <a:srgbClr val="800000"/>
                </a:solidFill>
              </a:rPr>
              <a:t>version m.n</a:t>
            </a:r>
            <a:r>
              <a:rPr lang="en-US" altLang="en-US" sz="2800" b="1"/>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Software Project Management Plan (SPMP)</a:t>
            </a:r>
          </a:p>
        </p:txBody>
      </p:sp>
      <p:sp>
        <p:nvSpPr>
          <p:cNvPr id="3" name="Content Placeholder 2"/>
          <p:cNvSpPr>
            <a:spLocks noGrp="1"/>
          </p:cNvSpPr>
          <p:nvPr>
            <p:ph idx="1"/>
          </p:nvPr>
        </p:nvSpPr>
        <p:spPr>
          <a:xfrm>
            <a:off x="1828800" y="1600200"/>
            <a:ext cx="8382000" cy="5029200"/>
          </a:xfrm>
        </p:spPr>
        <p:txBody>
          <a:bodyPr>
            <a:normAutofit fontScale="70000" lnSpcReduction="20000"/>
          </a:bodyPr>
          <a:lstStyle/>
          <a:p>
            <a:pPr>
              <a:buNone/>
            </a:pPr>
            <a:r>
              <a:rPr lang="en-IN" dirty="0"/>
              <a:t>1. </a:t>
            </a:r>
            <a:r>
              <a:rPr lang="en-IN" b="1" dirty="0"/>
              <a:t>Introduction</a:t>
            </a:r>
          </a:p>
          <a:p>
            <a:pPr>
              <a:buNone/>
            </a:pPr>
            <a:r>
              <a:rPr lang="en-IN" dirty="0"/>
              <a:t>(a) Objectives</a:t>
            </a:r>
          </a:p>
          <a:p>
            <a:pPr>
              <a:buNone/>
            </a:pPr>
            <a:r>
              <a:rPr lang="en-IN" dirty="0"/>
              <a:t>(b) Major Functions</a:t>
            </a:r>
          </a:p>
          <a:p>
            <a:pPr>
              <a:buNone/>
            </a:pPr>
            <a:r>
              <a:rPr lang="en-IN" dirty="0"/>
              <a:t>(c) Performance Issues</a:t>
            </a:r>
          </a:p>
          <a:p>
            <a:pPr>
              <a:buNone/>
            </a:pPr>
            <a:r>
              <a:rPr lang="en-IN" dirty="0"/>
              <a:t>(d) Management and Technical Constraints</a:t>
            </a:r>
          </a:p>
          <a:p>
            <a:pPr>
              <a:buNone/>
            </a:pPr>
            <a:r>
              <a:rPr lang="en-IN" dirty="0"/>
              <a:t>2. </a:t>
            </a:r>
            <a:r>
              <a:rPr lang="en-IN" b="1" dirty="0"/>
              <a:t>Project Estimates</a:t>
            </a:r>
          </a:p>
          <a:p>
            <a:pPr>
              <a:buNone/>
            </a:pPr>
            <a:r>
              <a:rPr lang="en-IN" dirty="0"/>
              <a:t>(a) Historical Data Used</a:t>
            </a:r>
          </a:p>
          <a:p>
            <a:pPr>
              <a:buNone/>
            </a:pPr>
            <a:r>
              <a:rPr lang="en-IN" dirty="0"/>
              <a:t>(b) Estimation Techniques Used</a:t>
            </a:r>
          </a:p>
          <a:p>
            <a:pPr>
              <a:buNone/>
            </a:pPr>
            <a:r>
              <a:rPr lang="en-IN" dirty="0"/>
              <a:t>(c) Effort, Resource, Cost, and Project Duration Estimates</a:t>
            </a:r>
          </a:p>
          <a:p>
            <a:pPr>
              <a:buNone/>
            </a:pPr>
            <a:r>
              <a:rPr lang="en-IN" dirty="0"/>
              <a:t>3. </a:t>
            </a:r>
            <a:r>
              <a:rPr lang="en-IN" b="1" dirty="0"/>
              <a:t>Schedule</a:t>
            </a:r>
          </a:p>
          <a:p>
            <a:pPr>
              <a:buNone/>
            </a:pPr>
            <a:r>
              <a:rPr lang="en-IN" dirty="0"/>
              <a:t>(a) Work Breakdown Structure</a:t>
            </a:r>
          </a:p>
          <a:p>
            <a:pPr>
              <a:buNone/>
            </a:pPr>
            <a:r>
              <a:rPr lang="en-IN" dirty="0"/>
              <a:t>(b) Task Network Representation</a:t>
            </a:r>
          </a:p>
          <a:p>
            <a:pPr>
              <a:buNone/>
            </a:pPr>
            <a:r>
              <a:rPr lang="en-IN" dirty="0"/>
              <a:t>(c) Gantt Chart Representation</a:t>
            </a:r>
          </a:p>
          <a:p>
            <a:pPr>
              <a:buNone/>
            </a:pPr>
            <a:r>
              <a:rPr lang="en-IN" dirty="0"/>
              <a:t>(d) PERT Chart Representation</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36C6B326-9718-10CA-4D1D-B0904FE2B39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9AAC8805-4ACA-49EE-B3C9-22CE285B42F7}" type="slidenum">
              <a:rPr kumimoji="0" lang="en-US" altLang="en-US" sz="1400">
                <a:solidFill>
                  <a:schemeClr val="bg2"/>
                </a:solidFill>
                <a:latin typeface="Arial" panose="020B0604020202020204" pitchFamily="34" charset="0"/>
              </a:rPr>
              <a:pPr>
                <a:spcBef>
                  <a:spcPct val="50000"/>
                </a:spcBef>
                <a:buClrTx/>
                <a:buFontTx/>
                <a:buNone/>
              </a:pPr>
              <a:t>110</a:t>
            </a:fld>
            <a:endParaRPr kumimoji="0" lang="en-US" altLang="en-US" sz="1400">
              <a:solidFill>
                <a:schemeClr val="bg2"/>
              </a:solidFill>
              <a:latin typeface="Arial" panose="020B0604020202020204" pitchFamily="34" charset="0"/>
            </a:endParaRPr>
          </a:p>
        </p:txBody>
      </p:sp>
      <p:sp>
        <p:nvSpPr>
          <p:cNvPr id="35843" name="Rectangle 2">
            <a:extLst>
              <a:ext uri="{FF2B5EF4-FFF2-40B4-BE49-F238E27FC236}">
                <a16:creationId xmlns:a16="http://schemas.microsoft.com/office/drawing/2014/main" id="{18F4FFA0-D6B3-B7D4-70DB-A2367D090424}"/>
              </a:ext>
            </a:extLst>
          </p:cNvPr>
          <p:cNvSpPr>
            <a:spLocks noGrp="1" noChangeArrowheads="1"/>
          </p:cNvSpPr>
          <p:nvPr>
            <p:ph type="title"/>
          </p:nvPr>
        </p:nvSpPr>
        <p:spPr/>
        <p:txBody>
          <a:bodyPr/>
          <a:lstStyle/>
          <a:p>
            <a:r>
              <a:rPr lang="en-US" altLang="en-US" sz="3200" b="1"/>
              <a:t>Software Configuration Management</a:t>
            </a:r>
          </a:p>
        </p:txBody>
      </p:sp>
      <p:sp>
        <p:nvSpPr>
          <p:cNvPr id="35844" name="Rectangle 3">
            <a:extLst>
              <a:ext uri="{FF2B5EF4-FFF2-40B4-BE49-F238E27FC236}">
                <a16:creationId xmlns:a16="http://schemas.microsoft.com/office/drawing/2014/main" id="{6086F139-1FD5-5BF1-A091-69D59DD93DAB}"/>
              </a:ext>
            </a:extLst>
          </p:cNvPr>
          <p:cNvSpPr>
            <a:spLocks noGrp="1" noChangeArrowheads="1"/>
          </p:cNvSpPr>
          <p:nvPr>
            <p:ph type="body" idx="1"/>
          </p:nvPr>
        </p:nvSpPr>
        <p:spPr>
          <a:xfrm>
            <a:off x="2209800" y="1600200"/>
            <a:ext cx="7772400" cy="4114800"/>
          </a:xfrm>
        </p:spPr>
        <p:txBody>
          <a:bodyPr/>
          <a:lstStyle/>
          <a:p>
            <a:r>
              <a:rPr lang="en-US" altLang="en-US" sz="3600" b="1"/>
              <a:t>Existence of variants of a software product causes several problems. </a:t>
            </a:r>
          </a:p>
          <a:p>
            <a:r>
              <a:rPr lang="en-US" altLang="en-US" sz="3600" b="1"/>
              <a:t>Suppose you have several versions of the same module, and </a:t>
            </a:r>
          </a:p>
          <a:p>
            <a:pPr lvl="1"/>
            <a:r>
              <a:rPr lang="en-US" altLang="en-US" sz="3200" b="1"/>
              <a:t>find a bug in one of them. </a:t>
            </a:r>
          </a:p>
          <a:p>
            <a:pPr lvl="1"/>
            <a:r>
              <a:rPr lang="en-US" altLang="en-US" sz="3200" b="1"/>
              <a:t>it has to be fixed in all versions. </a:t>
            </a:r>
            <a:endParaRPr lang="en-US" altLang="en-US" sz="32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43A24833-A23F-28F1-7DDF-71AB9F1222A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0A32D8D1-02A7-40AE-B600-B7A3A74D1C5C}" type="slidenum">
              <a:rPr kumimoji="0" lang="en-US" altLang="en-US" sz="1400">
                <a:solidFill>
                  <a:schemeClr val="bg2"/>
                </a:solidFill>
                <a:latin typeface="Arial" panose="020B0604020202020204" pitchFamily="34" charset="0"/>
              </a:rPr>
              <a:pPr>
                <a:spcBef>
                  <a:spcPct val="50000"/>
                </a:spcBef>
                <a:buClrTx/>
                <a:buFontTx/>
                <a:buNone/>
              </a:pPr>
              <a:t>111</a:t>
            </a:fld>
            <a:endParaRPr kumimoji="0" lang="en-US" altLang="en-US" sz="1400">
              <a:solidFill>
                <a:schemeClr val="bg2"/>
              </a:solidFill>
              <a:latin typeface="Arial" panose="020B0604020202020204" pitchFamily="34" charset="0"/>
            </a:endParaRPr>
          </a:p>
        </p:txBody>
      </p:sp>
      <p:sp>
        <p:nvSpPr>
          <p:cNvPr id="36867" name="Rectangle 2">
            <a:extLst>
              <a:ext uri="{FF2B5EF4-FFF2-40B4-BE49-F238E27FC236}">
                <a16:creationId xmlns:a16="http://schemas.microsoft.com/office/drawing/2014/main" id="{07DE0872-B72F-B7F4-6D3F-43283D782C8E}"/>
              </a:ext>
            </a:extLst>
          </p:cNvPr>
          <p:cNvSpPr>
            <a:spLocks noGrp="1" noChangeArrowheads="1"/>
          </p:cNvSpPr>
          <p:nvPr>
            <p:ph type="title"/>
          </p:nvPr>
        </p:nvSpPr>
        <p:spPr/>
        <p:txBody>
          <a:bodyPr/>
          <a:lstStyle/>
          <a:p>
            <a:r>
              <a:rPr lang="en-US" altLang="en-US" sz="3200" b="1"/>
              <a:t>Software Configuration Management</a:t>
            </a:r>
            <a:endParaRPr lang="en-US" altLang="en-US" sz="3200"/>
          </a:p>
        </p:txBody>
      </p:sp>
      <p:sp>
        <p:nvSpPr>
          <p:cNvPr id="36868" name="Rectangle 3">
            <a:extLst>
              <a:ext uri="{FF2B5EF4-FFF2-40B4-BE49-F238E27FC236}">
                <a16:creationId xmlns:a16="http://schemas.microsoft.com/office/drawing/2014/main" id="{5DDF6FAF-EF9A-7AD0-17A2-A49B0D066490}"/>
              </a:ext>
            </a:extLst>
          </p:cNvPr>
          <p:cNvSpPr>
            <a:spLocks noGrp="1" noChangeArrowheads="1"/>
          </p:cNvSpPr>
          <p:nvPr>
            <p:ph type="body" idx="1"/>
          </p:nvPr>
        </p:nvSpPr>
        <p:spPr>
          <a:xfrm>
            <a:off x="2209800" y="1447800"/>
            <a:ext cx="7772400" cy="4114800"/>
          </a:xfrm>
        </p:spPr>
        <p:txBody>
          <a:bodyPr/>
          <a:lstStyle/>
          <a:p>
            <a:r>
              <a:rPr lang="en-US" altLang="en-US" b="1"/>
              <a:t>Different objects are accessed and modified by a number of engineers. </a:t>
            </a:r>
          </a:p>
          <a:p>
            <a:r>
              <a:rPr lang="en-US" altLang="en-US" b="1"/>
              <a:t>Unless strict discipline is enforced:</a:t>
            </a:r>
          </a:p>
          <a:p>
            <a:pPr lvl="1"/>
            <a:r>
              <a:rPr lang="en-US" altLang="en-US" b="1"/>
              <a:t>regarding updation and  storage of  the objects through some automated tool,</a:t>
            </a:r>
          </a:p>
          <a:p>
            <a:pPr lvl="1"/>
            <a:r>
              <a:rPr lang="en-US" altLang="en-US" b="1"/>
              <a:t>several problems appear.</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DD7559FC-9C25-D7FA-8158-E4225244A26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3B9CE7D0-48C4-4FB0-A3BF-30C7153C3139}" type="slidenum">
              <a:rPr kumimoji="0" lang="en-US" altLang="en-US" sz="1400">
                <a:solidFill>
                  <a:schemeClr val="bg2"/>
                </a:solidFill>
                <a:latin typeface="Arial" panose="020B0604020202020204" pitchFamily="34" charset="0"/>
              </a:rPr>
              <a:pPr>
                <a:spcBef>
                  <a:spcPct val="50000"/>
                </a:spcBef>
                <a:buClrTx/>
                <a:buFontTx/>
                <a:buNone/>
              </a:pPr>
              <a:t>112</a:t>
            </a:fld>
            <a:endParaRPr kumimoji="0" lang="en-US" altLang="en-US" sz="1400">
              <a:solidFill>
                <a:schemeClr val="bg2"/>
              </a:solidFill>
              <a:latin typeface="Arial" panose="020B0604020202020204" pitchFamily="34" charset="0"/>
            </a:endParaRPr>
          </a:p>
        </p:txBody>
      </p:sp>
      <p:sp>
        <p:nvSpPr>
          <p:cNvPr id="37891" name="Rectangle 2">
            <a:extLst>
              <a:ext uri="{FF2B5EF4-FFF2-40B4-BE49-F238E27FC236}">
                <a16:creationId xmlns:a16="http://schemas.microsoft.com/office/drawing/2014/main" id="{EA36F937-3A7A-01A2-A5E0-092EAADAEEE6}"/>
              </a:ext>
            </a:extLst>
          </p:cNvPr>
          <p:cNvSpPr>
            <a:spLocks noGrp="1" noChangeArrowheads="1"/>
          </p:cNvSpPr>
          <p:nvPr>
            <p:ph type="title"/>
          </p:nvPr>
        </p:nvSpPr>
        <p:spPr/>
        <p:txBody>
          <a:bodyPr/>
          <a:lstStyle/>
          <a:p>
            <a:r>
              <a:rPr lang="en-US" altLang="en-US" sz="3200" b="1"/>
              <a:t>Software Configuration Management</a:t>
            </a:r>
          </a:p>
        </p:txBody>
      </p:sp>
      <p:sp>
        <p:nvSpPr>
          <p:cNvPr id="37892" name="Rectangle 3">
            <a:extLst>
              <a:ext uri="{FF2B5EF4-FFF2-40B4-BE49-F238E27FC236}">
                <a16:creationId xmlns:a16="http://schemas.microsoft.com/office/drawing/2014/main" id="{3BB9A72A-23B2-782A-D2E6-D5D70BC193DA}"/>
              </a:ext>
            </a:extLst>
          </p:cNvPr>
          <p:cNvSpPr>
            <a:spLocks noGrp="1" noChangeArrowheads="1"/>
          </p:cNvSpPr>
          <p:nvPr>
            <p:ph type="body" idx="1"/>
          </p:nvPr>
        </p:nvSpPr>
        <p:spPr>
          <a:xfrm>
            <a:off x="2209800" y="1447800"/>
            <a:ext cx="7772400" cy="4114800"/>
          </a:xfrm>
        </p:spPr>
        <p:txBody>
          <a:bodyPr/>
          <a:lstStyle/>
          <a:p>
            <a:r>
              <a:rPr lang="en-US" altLang="en-US" b="1"/>
              <a:t>For example, an engineer might update the module that he has designed ---</a:t>
            </a:r>
          </a:p>
          <a:p>
            <a:pPr lvl="1"/>
            <a:r>
              <a:rPr lang="en-US" altLang="en-US" b="1"/>
              <a:t>without informing the engineers who need to interface with this module.</a:t>
            </a:r>
          </a:p>
          <a:p>
            <a:r>
              <a:rPr lang="en-US" altLang="en-US" b="1"/>
              <a:t>Or, two engineers may simultaneously carry out changes to different portions of a module:</a:t>
            </a:r>
          </a:p>
          <a:p>
            <a:pPr lvl="1"/>
            <a:r>
              <a:rPr lang="en-US" altLang="en-US" b="1"/>
              <a:t>while saving overwrite each other.</a:t>
            </a:r>
            <a:endParaRPr lang="en-US" altLang="en-US" sz="32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BB2AD363-A1E3-D711-A7A9-D0F5ABFC9CB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4AF8E99B-7E89-4D25-BC98-9635A8F82B5F}" type="slidenum">
              <a:rPr kumimoji="0" lang="en-US" altLang="en-US" sz="1400">
                <a:solidFill>
                  <a:schemeClr val="bg2"/>
                </a:solidFill>
                <a:latin typeface="Arial" panose="020B0604020202020204" pitchFamily="34" charset="0"/>
              </a:rPr>
              <a:pPr>
                <a:spcBef>
                  <a:spcPct val="50000"/>
                </a:spcBef>
                <a:buClrTx/>
                <a:buFontTx/>
                <a:buNone/>
              </a:pPr>
              <a:t>113</a:t>
            </a:fld>
            <a:endParaRPr kumimoji="0" lang="en-US" altLang="en-US" sz="1400">
              <a:solidFill>
                <a:schemeClr val="bg2"/>
              </a:solidFill>
              <a:latin typeface="Arial" panose="020B0604020202020204" pitchFamily="34" charset="0"/>
            </a:endParaRPr>
          </a:p>
        </p:txBody>
      </p:sp>
      <p:sp>
        <p:nvSpPr>
          <p:cNvPr id="38915" name="Rectangle 2">
            <a:extLst>
              <a:ext uri="{FF2B5EF4-FFF2-40B4-BE49-F238E27FC236}">
                <a16:creationId xmlns:a16="http://schemas.microsoft.com/office/drawing/2014/main" id="{9F2F9E62-868B-16CB-E8F0-FD49425BFFD2}"/>
              </a:ext>
            </a:extLst>
          </p:cNvPr>
          <p:cNvSpPr>
            <a:spLocks noGrp="1" noChangeArrowheads="1"/>
          </p:cNvSpPr>
          <p:nvPr>
            <p:ph type="title"/>
          </p:nvPr>
        </p:nvSpPr>
        <p:spPr/>
        <p:txBody>
          <a:bodyPr/>
          <a:lstStyle/>
          <a:p>
            <a:r>
              <a:rPr lang="en-US" altLang="en-US" b="1"/>
              <a:t>Why Configuration Management?</a:t>
            </a:r>
            <a:endParaRPr lang="en-US" altLang="en-US"/>
          </a:p>
        </p:txBody>
      </p:sp>
      <p:sp>
        <p:nvSpPr>
          <p:cNvPr id="38916" name="Rectangle 3">
            <a:extLst>
              <a:ext uri="{FF2B5EF4-FFF2-40B4-BE49-F238E27FC236}">
                <a16:creationId xmlns:a16="http://schemas.microsoft.com/office/drawing/2014/main" id="{46B6485C-77D0-F1CE-4CE3-A773840D8373}"/>
              </a:ext>
            </a:extLst>
          </p:cNvPr>
          <p:cNvSpPr>
            <a:spLocks noGrp="1" noChangeArrowheads="1"/>
          </p:cNvSpPr>
          <p:nvPr>
            <p:ph type="body" idx="1"/>
          </p:nvPr>
        </p:nvSpPr>
        <p:spPr>
          <a:xfrm>
            <a:off x="2209800" y="1524000"/>
            <a:ext cx="7772400" cy="4114800"/>
          </a:xfrm>
        </p:spPr>
        <p:txBody>
          <a:bodyPr/>
          <a:lstStyle/>
          <a:p>
            <a:r>
              <a:rPr lang="en-US" altLang="en-US" sz="2000" b="1"/>
              <a:t>To be able to identify the exact state of different deliverables at any time.</a:t>
            </a:r>
          </a:p>
          <a:p>
            <a:r>
              <a:rPr lang="en-US" altLang="en-US" sz="2000" b="1"/>
              <a:t>To avoid the problems associated with having replicated objects accessible by multiple engineers.</a:t>
            </a:r>
          </a:p>
          <a:p>
            <a:r>
              <a:rPr lang="en-US" altLang="en-US" sz="2000" b="1"/>
              <a:t>Controlling concurrent work on a module by different engineers. </a:t>
            </a:r>
            <a:r>
              <a:rPr lang="en-US" altLang="en-US" sz="1800" b="1"/>
              <a:t>(Overwriting one engineer’s work by another)</a:t>
            </a:r>
          </a:p>
          <a:p>
            <a:r>
              <a:rPr lang="en-US" altLang="en-US" sz="2000" b="1"/>
              <a:t>Letting different engineers work on related modules at the same time.</a:t>
            </a:r>
          </a:p>
          <a:p>
            <a:r>
              <a:rPr lang="en-US" altLang="en-US" sz="2000" b="1"/>
              <a:t>Keeping track of variants (versions) and helping fix bugs in them.</a:t>
            </a:r>
          </a:p>
          <a:p>
            <a:r>
              <a:rPr lang="en-US" altLang="en-US" sz="2000" b="1"/>
              <a:t>Storing versions and revisions efficiently.</a:t>
            </a:r>
          </a:p>
          <a:p>
            <a:r>
              <a:rPr lang="en-US" altLang="en-US" sz="2000" b="1"/>
              <a:t>Maintaining revision history (accounting).</a:t>
            </a:r>
            <a:endParaRPr lang="en-US" altLang="en-US" sz="280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9C49FA9C-B803-EF0F-E79C-FBA6293081E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873CB5CA-BECB-4C52-8970-6EC78E09A171}" type="slidenum">
              <a:rPr kumimoji="0" lang="en-US" altLang="en-US" sz="1400">
                <a:solidFill>
                  <a:schemeClr val="bg2"/>
                </a:solidFill>
                <a:latin typeface="Arial" panose="020B0604020202020204" pitchFamily="34" charset="0"/>
              </a:rPr>
              <a:pPr>
                <a:spcBef>
                  <a:spcPct val="50000"/>
                </a:spcBef>
                <a:buClrTx/>
                <a:buFontTx/>
                <a:buNone/>
              </a:pPr>
              <a:t>114</a:t>
            </a:fld>
            <a:endParaRPr kumimoji="0" lang="en-US" altLang="en-US" sz="1400">
              <a:solidFill>
                <a:schemeClr val="bg2"/>
              </a:solidFill>
              <a:latin typeface="Arial" panose="020B0604020202020204" pitchFamily="34" charset="0"/>
            </a:endParaRPr>
          </a:p>
        </p:txBody>
      </p:sp>
      <p:sp>
        <p:nvSpPr>
          <p:cNvPr id="39939" name="Rectangle 2">
            <a:extLst>
              <a:ext uri="{FF2B5EF4-FFF2-40B4-BE49-F238E27FC236}">
                <a16:creationId xmlns:a16="http://schemas.microsoft.com/office/drawing/2014/main" id="{1612F3BC-751A-F47C-CC19-082F60AEA9E1}"/>
              </a:ext>
            </a:extLst>
          </p:cNvPr>
          <p:cNvSpPr>
            <a:spLocks noGrp="1" noChangeArrowheads="1"/>
          </p:cNvSpPr>
          <p:nvPr>
            <p:ph type="title"/>
          </p:nvPr>
        </p:nvSpPr>
        <p:spPr/>
        <p:txBody>
          <a:bodyPr/>
          <a:lstStyle/>
          <a:p>
            <a:r>
              <a:rPr lang="en-US" altLang="en-US" sz="3200" b="1"/>
              <a:t>Software Configuration Management</a:t>
            </a:r>
            <a:endParaRPr lang="en-US" altLang="en-US" sz="3200"/>
          </a:p>
        </p:txBody>
      </p:sp>
      <p:sp>
        <p:nvSpPr>
          <p:cNvPr id="39940" name="Rectangle 3">
            <a:extLst>
              <a:ext uri="{FF2B5EF4-FFF2-40B4-BE49-F238E27FC236}">
                <a16:creationId xmlns:a16="http://schemas.microsoft.com/office/drawing/2014/main" id="{9C038B9A-A7F0-FA5C-ADE4-5FC66E9D8802}"/>
              </a:ext>
            </a:extLst>
          </p:cNvPr>
          <p:cNvSpPr>
            <a:spLocks noGrp="1" noChangeArrowheads="1"/>
          </p:cNvSpPr>
          <p:nvPr>
            <p:ph type="body" idx="1"/>
          </p:nvPr>
        </p:nvSpPr>
        <p:spPr>
          <a:xfrm>
            <a:off x="2209800" y="1447800"/>
            <a:ext cx="7772400" cy="4114800"/>
          </a:xfrm>
        </p:spPr>
        <p:txBody>
          <a:bodyPr/>
          <a:lstStyle/>
          <a:p>
            <a:pPr>
              <a:lnSpc>
                <a:spcPct val="95000"/>
              </a:lnSpc>
              <a:spcBef>
                <a:spcPct val="10000"/>
              </a:spcBef>
            </a:pPr>
            <a:r>
              <a:rPr lang="en-US" altLang="en-US" b="1"/>
              <a:t>Configuration management helps to: </a:t>
            </a:r>
          </a:p>
          <a:p>
            <a:pPr lvl="1">
              <a:lnSpc>
                <a:spcPct val="95000"/>
              </a:lnSpc>
              <a:spcBef>
                <a:spcPct val="10000"/>
              </a:spcBef>
            </a:pPr>
            <a:r>
              <a:rPr lang="en-US" altLang="en-US" b="1"/>
              <a:t>quickly determine the current state of the product</a:t>
            </a:r>
          </a:p>
          <a:p>
            <a:pPr lvl="1">
              <a:lnSpc>
                <a:spcPct val="95000"/>
              </a:lnSpc>
              <a:spcBef>
                <a:spcPct val="10000"/>
              </a:spcBef>
            </a:pPr>
            <a:r>
              <a:rPr lang="en-US" altLang="en-US" b="1"/>
              <a:t>change the various components (modifications, revisions, variations etc.) in a controlled manner.   </a:t>
            </a:r>
          </a:p>
          <a:p>
            <a:pPr lvl="1">
              <a:lnSpc>
                <a:spcPct val="95000"/>
              </a:lnSpc>
              <a:spcBef>
                <a:spcPct val="10000"/>
              </a:spcBef>
            </a:pPr>
            <a:r>
              <a:rPr lang="en-US" altLang="en-US" b="1"/>
              <a:t>maintaining the current up-to-date status of various versions of the software, </a:t>
            </a:r>
          </a:p>
          <a:p>
            <a:pPr lvl="1">
              <a:lnSpc>
                <a:spcPct val="95000"/>
              </a:lnSpc>
              <a:spcBef>
                <a:spcPct val="10000"/>
              </a:spcBef>
            </a:pPr>
            <a:r>
              <a:rPr lang="en-US" altLang="en-US" b="1"/>
              <a:t>control and account changes to the product. </a:t>
            </a:r>
            <a:endParaRPr lang="en-US" altLang="en-US" sz="32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15A82158-0323-EE61-6815-3DDAA8FCCE6A}"/>
              </a:ext>
            </a:extLst>
          </p:cNvPr>
          <p:cNvSpPr>
            <a:spLocks noGrp="1" noChangeArrowheads="1"/>
          </p:cNvSpPr>
          <p:nvPr>
            <p:ph type="title"/>
          </p:nvPr>
        </p:nvSpPr>
        <p:spPr>
          <a:xfrm>
            <a:off x="1930400" y="228600"/>
            <a:ext cx="7772400" cy="762000"/>
          </a:xfrm>
        </p:spPr>
        <p:txBody>
          <a:bodyPr/>
          <a:lstStyle/>
          <a:p>
            <a:r>
              <a:rPr lang="en-US" altLang="en-US"/>
              <a:t>In short</a:t>
            </a:r>
          </a:p>
        </p:txBody>
      </p:sp>
      <p:sp>
        <p:nvSpPr>
          <p:cNvPr id="40963" name="Content Placeholder 2">
            <a:extLst>
              <a:ext uri="{FF2B5EF4-FFF2-40B4-BE49-F238E27FC236}">
                <a16:creationId xmlns:a16="http://schemas.microsoft.com/office/drawing/2014/main" id="{86CA1C91-6079-C25C-87EB-E842607EBADD}"/>
              </a:ext>
            </a:extLst>
          </p:cNvPr>
          <p:cNvSpPr>
            <a:spLocks noGrp="1" noChangeArrowheads="1"/>
          </p:cNvSpPr>
          <p:nvPr>
            <p:ph idx="1"/>
          </p:nvPr>
        </p:nvSpPr>
        <p:spPr>
          <a:xfrm>
            <a:off x="1963738" y="838200"/>
            <a:ext cx="8178800" cy="4705350"/>
          </a:xfrm>
        </p:spPr>
        <p:txBody>
          <a:bodyPr/>
          <a:lstStyle/>
          <a:p>
            <a:r>
              <a:rPr lang="en-US" altLang="en-US"/>
              <a:t>Inconsistency problem when the objects are replicated-changes to local copy bt not informing</a:t>
            </a:r>
          </a:p>
          <a:p>
            <a:r>
              <a:rPr lang="en-US" altLang="en-US"/>
              <a:t>Problems associated with concurrent access</a:t>
            </a:r>
          </a:p>
          <a:p>
            <a:r>
              <a:rPr lang="en-US" altLang="en-US"/>
              <a:t>Providing a stable development environment-A integrates , B and C changes –cont,etc</a:t>
            </a:r>
          </a:p>
          <a:p>
            <a:r>
              <a:rPr lang="en-US" altLang="en-US"/>
              <a:t>System accounting and maintaining status information</a:t>
            </a:r>
          </a:p>
          <a:p>
            <a:r>
              <a:rPr lang="en-US" altLang="en-US"/>
              <a:t>Handling variants</a:t>
            </a:r>
          </a:p>
        </p:txBody>
      </p:sp>
      <p:sp>
        <p:nvSpPr>
          <p:cNvPr id="40964" name="Slide Number Placeholder 3">
            <a:extLst>
              <a:ext uri="{FF2B5EF4-FFF2-40B4-BE49-F238E27FC236}">
                <a16:creationId xmlns:a16="http://schemas.microsoft.com/office/drawing/2014/main" id="{44A99E55-473B-6420-882E-2FCDE1DDF58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8F8691DD-D3CA-4304-9FEF-0DCF6297B077}" type="slidenum">
              <a:rPr kumimoji="0" lang="en-US" altLang="en-US" sz="1400">
                <a:solidFill>
                  <a:schemeClr val="bg2"/>
                </a:solidFill>
                <a:latin typeface="Arial" panose="020B0604020202020204" pitchFamily="34" charset="0"/>
              </a:rPr>
              <a:pPr>
                <a:spcBef>
                  <a:spcPct val="50000"/>
                </a:spcBef>
                <a:buClrTx/>
                <a:buFontTx/>
                <a:buNone/>
              </a:pPr>
              <a:t>115</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C10C4958-96BD-4AE1-11DC-785EF2AA4166}"/>
              </a:ext>
            </a:extLst>
          </p:cNvPr>
          <p:cNvSpPr>
            <a:spLocks noGrp="1" noChangeArrowheads="1"/>
          </p:cNvSpPr>
          <p:nvPr>
            <p:ph type="title"/>
          </p:nvPr>
        </p:nvSpPr>
        <p:spPr/>
        <p:txBody>
          <a:bodyPr/>
          <a:lstStyle/>
          <a:p>
            <a:r>
              <a:rPr lang="en-US" altLang="en-US"/>
              <a:t>Baseline		</a:t>
            </a:r>
          </a:p>
        </p:txBody>
      </p:sp>
      <p:sp>
        <p:nvSpPr>
          <p:cNvPr id="41987" name="Content Placeholder 2">
            <a:extLst>
              <a:ext uri="{FF2B5EF4-FFF2-40B4-BE49-F238E27FC236}">
                <a16:creationId xmlns:a16="http://schemas.microsoft.com/office/drawing/2014/main" id="{DCDF18BB-D0B1-0322-B777-3F139C104D9E}"/>
              </a:ext>
            </a:extLst>
          </p:cNvPr>
          <p:cNvSpPr>
            <a:spLocks noGrp="1" noChangeArrowheads="1"/>
          </p:cNvSpPr>
          <p:nvPr>
            <p:ph idx="1"/>
          </p:nvPr>
        </p:nvSpPr>
        <p:spPr/>
        <p:txBody>
          <a:bodyPr/>
          <a:lstStyle/>
          <a:p>
            <a:r>
              <a:rPr lang="en-US" altLang="en-US"/>
              <a:t>A baseline is the status of all the objects under configuration control. When any of the objects under c control is changed, a new baseline gets formed.</a:t>
            </a:r>
          </a:p>
          <a:p>
            <a:r>
              <a:rPr lang="en-US" altLang="en-US"/>
              <a:t>It may be archived periodically(copying to a safe place) so that the last baseline can be recovered in case of disaster.</a:t>
            </a:r>
          </a:p>
        </p:txBody>
      </p:sp>
      <p:sp>
        <p:nvSpPr>
          <p:cNvPr id="41988" name="Slide Number Placeholder 3">
            <a:extLst>
              <a:ext uri="{FF2B5EF4-FFF2-40B4-BE49-F238E27FC236}">
                <a16:creationId xmlns:a16="http://schemas.microsoft.com/office/drawing/2014/main" id="{416CEB3A-DC27-0ACE-FE13-E35692036C6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2E91E902-1F81-4582-90C4-286734A14DBF}" type="slidenum">
              <a:rPr kumimoji="0" lang="en-US" altLang="en-US" sz="1400">
                <a:solidFill>
                  <a:schemeClr val="bg2"/>
                </a:solidFill>
                <a:latin typeface="Arial" panose="020B0604020202020204" pitchFamily="34" charset="0"/>
              </a:rPr>
              <a:pPr>
                <a:spcBef>
                  <a:spcPct val="50000"/>
                </a:spcBef>
                <a:buClrTx/>
                <a:buFontTx/>
                <a:buNone/>
              </a:pPr>
              <a:t>116</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15D1C3DB-6EAD-6773-166F-8537604E8FA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7566026C-63BE-4CD3-BCEB-487D103C412F}" type="slidenum">
              <a:rPr kumimoji="0" lang="en-US" altLang="en-US" sz="1400">
                <a:solidFill>
                  <a:schemeClr val="bg2"/>
                </a:solidFill>
                <a:latin typeface="Arial" panose="020B0604020202020204" pitchFamily="34" charset="0"/>
              </a:rPr>
              <a:pPr>
                <a:spcBef>
                  <a:spcPct val="50000"/>
                </a:spcBef>
                <a:buClrTx/>
                <a:buFontTx/>
                <a:buNone/>
              </a:pPr>
              <a:t>117</a:t>
            </a:fld>
            <a:endParaRPr kumimoji="0" lang="en-US" altLang="en-US" sz="1400">
              <a:solidFill>
                <a:schemeClr val="bg2"/>
              </a:solidFill>
              <a:latin typeface="Arial" panose="020B0604020202020204" pitchFamily="34" charset="0"/>
            </a:endParaRPr>
          </a:p>
        </p:txBody>
      </p:sp>
      <p:sp>
        <p:nvSpPr>
          <p:cNvPr id="43011" name="Rectangle 2">
            <a:extLst>
              <a:ext uri="{FF2B5EF4-FFF2-40B4-BE49-F238E27FC236}">
                <a16:creationId xmlns:a16="http://schemas.microsoft.com/office/drawing/2014/main" id="{2D708A4B-AA1E-2BAC-950E-26B86F0C9B0C}"/>
              </a:ext>
            </a:extLst>
          </p:cNvPr>
          <p:cNvSpPr>
            <a:spLocks noGrp="1" noChangeArrowheads="1"/>
          </p:cNvSpPr>
          <p:nvPr>
            <p:ph type="title"/>
          </p:nvPr>
        </p:nvSpPr>
        <p:spPr/>
        <p:txBody>
          <a:bodyPr/>
          <a:lstStyle/>
          <a:p>
            <a:r>
              <a:rPr lang="en-US" altLang="en-US" sz="2800" b="1"/>
              <a:t>Software Configuration Management  Activities</a:t>
            </a:r>
          </a:p>
        </p:txBody>
      </p:sp>
      <p:sp>
        <p:nvSpPr>
          <p:cNvPr id="43012" name="Rectangle 3">
            <a:extLst>
              <a:ext uri="{FF2B5EF4-FFF2-40B4-BE49-F238E27FC236}">
                <a16:creationId xmlns:a16="http://schemas.microsoft.com/office/drawing/2014/main" id="{9AE9E495-9D49-461B-51F0-553E79A6D923}"/>
              </a:ext>
            </a:extLst>
          </p:cNvPr>
          <p:cNvSpPr>
            <a:spLocks noGrp="1" noChangeArrowheads="1"/>
          </p:cNvSpPr>
          <p:nvPr>
            <p:ph type="body" idx="1"/>
          </p:nvPr>
        </p:nvSpPr>
        <p:spPr>
          <a:xfrm>
            <a:off x="2209800" y="1447800"/>
            <a:ext cx="7772400" cy="4114800"/>
          </a:xfrm>
        </p:spPr>
        <p:txBody>
          <a:bodyPr/>
          <a:lstStyle/>
          <a:p>
            <a:r>
              <a:rPr lang="en-US" altLang="en-US" sz="3600" b="1"/>
              <a:t>Configuration management is carried out through  three principal activities: </a:t>
            </a:r>
          </a:p>
          <a:p>
            <a:pPr lvl="1"/>
            <a:r>
              <a:rPr lang="en-US" altLang="en-US" sz="3200" b="1">
                <a:solidFill>
                  <a:srgbClr val="800000"/>
                </a:solidFill>
              </a:rPr>
              <a:t>configuration identification, </a:t>
            </a:r>
          </a:p>
          <a:p>
            <a:pPr lvl="1"/>
            <a:r>
              <a:rPr lang="en-US" altLang="en-US" sz="3200" b="1">
                <a:solidFill>
                  <a:srgbClr val="800000"/>
                </a:solidFill>
              </a:rPr>
              <a:t>configuration control,  </a:t>
            </a:r>
          </a:p>
          <a:p>
            <a:pPr lvl="1"/>
            <a:r>
              <a:rPr lang="en-US" altLang="en-US" sz="3200" b="1">
                <a:solidFill>
                  <a:srgbClr val="800000"/>
                </a:solidFill>
              </a:rPr>
              <a:t>configuration accounting and reporting.</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235C425D-AAD2-72B6-0200-890261CFEAC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611EC3E6-A388-49CE-8113-07E434A03C4E}" type="slidenum">
              <a:rPr kumimoji="0" lang="en-US" altLang="en-US" sz="1400">
                <a:solidFill>
                  <a:schemeClr val="bg2"/>
                </a:solidFill>
                <a:latin typeface="Arial" panose="020B0604020202020204" pitchFamily="34" charset="0"/>
              </a:rPr>
              <a:pPr>
                <a:spcBef>
                  <a:spcPct val="50000"/>
                </a:spcBef>
                <a:buClrTx/>
                <a:buFontTx/>
                <a:buNone/>
              </a:pPr>
              <a:t>118</a:t>
            </a:fld>
            <a:endParaRPr kumimoji="0" lang="en-US" altLang="en-US" sz="1400">
              <a:solidFill>
                <a:schemeClr val="bg2"/>
              </a:solidFill>
              <a:latin typeface="Arial" panose="020B0604020202020204" pitchFamily="34" charset="0"/>
            </a:endParaRPr>
          </a:p>
        </p:txBody>
      </p:sp>
      <p:sp>
        <p:nvSpPr>
          <p:cNvPr id="44035" name="Rectangle 2">
            <a:extLst>
              <a:ext uri="{FF2B5EF4-FFF2-40B4-BE49-F238E27FC236}">
                <a16:creationId xmlns:a16="http://schemas.microsoft.com/office/drawing/2014/main" id="{60AC5449-6A51-4578-EFF7-1D88DD9F84A0}"/>
              </a:ext>
            </a:extLst>
          </p:cNvPr>
          <p:cNvSpPr>
            <a:spLocks noGrp="1" noChangeArrowheads="1"/>
          </p:cNvSpPr>
          <p:nvPr>
            <p:ph type="title"/>
          </p:nvPr>
        </p:nvSpPr>
        <p:spPr/>
        <p:txBody>
          <a:bodyPr/>
          <a:lstStyle/>
          <a:p>
            <a:r>
              <a:rPr lang="en-US" altLang="en-US" sz="3200" b="1"/>
              <a:t>Software Configuration Management Activities</a:t>
            </a:r>
          </a:p>
        </p:txBody>
      </p:sp>
      <p:sp>
        <p:nvSpPr>
          <p:cNvPr id="44036" name="Rectangle 3">
            <a:extLst>
              <a:ext uri="{FF2B5EF4-FFF2-40B4-BE49-F238E27FC236}">
                <a16:creationId xmlns:a16="http://schemas.microsoft.com/office/drawing/2014/main" id="{3D8454ED-9C13-932E-CF8F-7BD560A65778}"/>
              </a:ext>
            </a:extLst>
          </p:cNvPr>
          <p:cNvSpPr>
            <a:spLocks noGrp="1" noChangeArrowheads="1"/>
          </p:cNvSpPr>
          <p:nvPr>
            <p:ph type="body" idx="1"/>
          </p:nvPr>
        </p:nvSpPr>
        <p:spPr>
          <a:xfrm>
            <a:off x="2209800" y="1447800"/>
            <a:ext cx="7772400" cy="4114800"/>
          </a:xfrm>
        </p:spPr>
        <p:txBody>
          <a:bodyPr/>
          <a:lstStyle/>
          <a:p>
            <a:pPr>
              <a:lnSpc>
                <a:spcPct val="95000"/>
              </a:lnSpc>
              <a:spcBef>
                <a:spcPct val="5000"/>
              </a:spcBef>
            </a:pPr>
            <a:r>
              <a:rPr lang="en-US" altLang="en-US" b="1" u="sng">
                <a:solidFill>
                  <a:srgbClr val="3333FF"/>
                </a:solidFill>
              </a:rPr>
              <a:t>Configuration identification</a:t>
            </a:r>
            <a:r>
              <a:rPr lang="en-US" altLang="en-US" b="1"/>
              <a:t> </a:t>
            </a:r>
          </a:p>
          <a:p>
            <a:pPr lvl="1">
              <a:lnSpc>
                <a:spcPct val="95000"/>
              </a:lnSpc>
              <a:spcBef>
                <a:spcPct val="5000"/>
              </a:spcBef>
            </a:pPr>
            <a:r>
              <a:rPr lang="en-US" altLang="en-US" b="1"/>
              <a:t>which parts of the system must be kept track of?</a:t>
            </a:r>
          </a:p>
          <a:p>
            <a:pPr>
              <a:lnSpc>
                <a:spcPct val="95000"/>
              </a:lnSpc>
              <a:spcBef>
                <a:spcPct val="5000"/>
              </a:spcBef>
            </a:pPr>
            <a:r>
              <a:rPr lang="en-US" altLang="en-US" b="1" u="sng">
                <a:solidFill>
                  <a:srgbClr val="3333FF"/>
                </a:solidFill>
              </a:rPr>
              <a:t>Configuration control</a:t>
            </a:r>
            <a:r>
              <a:rPr lang="en-US" altLang="en-US" b="1"/>
              <a:t> </a:t>
            </a:r>
          </a:p>
          <a:p>
            <a:pPr lvl="1">
              <a:lnSpc>
                <a:spcPct val="95000"/>
              </a:lnSpc>
              <a:spcBef>
                <a:spcPct val="5000"/>
              </a:spcBef>
            </a:pPr>
            <a:r>
              <a:rPr lang="en-US" altLang="en-US" b="1"/>
              <a:t>ensures that changes to a component happen smoothly.</a:t>
            </a:r>
          </a:p>
          <a:p>
            <a:pPr>
              <a:lnSpc>
                <a:spcPct val="95000"/>
              </a:lnSpc>
              <a:spcBef>
                <a:spcPct val="5000"/>
              </a:spcBef>
            </a:pPr>
            <a:r>
              <a:rPr lang="en-US" altLang="en-US" b="1" u="sng">
                <a:solidFill>
                  <a:srgbClr val="3333FF"/>
                </a:solidFill>
              </a:rPr>
              <a:t>Configuration accounting</a:t>
            </a:r>
            <a:r>
              <a:rPr lang="en-US" altLang="en-US" b="1"/>
              <a:t> </a:t>
            </a:r>
          </a:p>
          <a:p>
            <a:pPr lvl="1">
              <a:lnSpc>
                <a:spcPct val="95000"/>
              </a:lnSpc>
              <a:spcBef>
                <a:spcPct val="5000"/>
              </a:spcBef>
            </a:pPr>
            <a:r>
              <a:rPr lang="en-US" altLang="en-US" b="1"/>
              <a:t>keeps track of what has been changed,  when, and why.</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8DB712CC-1465-2BBE-C1DC-8DB322CD80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DB24C868-4963-406D-AB7F-24850C33B7C6}" type="slidenum">
              <a:rPr kumimoji="0" lang="en-US" altLang="en-US" sz="1400">
                <a:solidFill>
                  <a:schemeClr val="bg2"/>
                </a:solidFill>
                <a:latin typeface="Arial" panose="020B0604020202020204" pitchFamily="34" charset="0"/>
              </a:rPr>
              <a:pPr>
                <a:spcBef>
                  <a:spcPct val="50000"/>
                </a:spcBef>
                <a:buClrTx/>
                <a:buFontTx/>
                <a:buNone/>
              </a:pPr>
              <a:t>119</a:t>
            </a:fld>
            <a:endParaRPr kumimoji="0" lang="en-US" altLang="en-US" sz="1400">
              <a:solidFill>
                <a:schemeClr val="bg2"/>
              </a:solidFill>
              <a:latin typeface="Arial" panose="020B0604020202020204" pitchFamily="34" charset="0"/>
            </a:endParaRPr>
          </a:p>
        </p:txBody>
      </p:sp>
      <p:sp>
        <p:nvSpPr>
          <p:cNvPr id="45059" name="Rectangle 2">
            <a:extLst>
              <a:ext uri="{FF2B5EF4-FFF2-40B4-BE49-F238E27FC236}">
                <a16:creationId xmlns:a16="http://schemas.microsoft.com/office/drawing/2014/main" id="{C5F10FB8-716F-D62C-F33D-6938BAA855B8}"/>
              </a:ext>
            </a:extLst>
          </p:cNvPr>
          <p:cNvSpPr>
            <a:spLocks noGrp="1" noChangeArrowheads="1"/>
          </p:cNvSpPr>
          <p:nvPr>
            <p:ph type="title"/>
          </p:nvPr>
        </p:nvSpPr>
        <p:spPr/>
        <p:txBody>
          <a:bodyPr/>
          <a:lstStyle/>
          <a:p>
            <a:r>
              <a:rPr lang="en-US" altLang="en-US" b="1"/>
              <a:t>Configuration Identification</a:t>
            </a:r>
            <a:endParaRPr lang="en-US" altLang="en-US"/>
          </a:p>
        </p:txBody>
      </p:sp>
      <p:sp>
        <p:nvSpPr>
          <p:cNvPr id="45060" name="Rectangle 3">
            <a:extLst>
              <a:ext uri="{FF2B5EF4-FFF2-40B4-BE49-F238E27FC236}">
                <a16:creationId xmlns:a16="http://schemas.microsoft.com/office/drawing/2014/main" id="{E8C45488-7974-1690-7D7F-3A0871375863}"/>
              </a:ext>
            </a:extLst>
          </p:cNvPr>
          <p:cNvSpPr>
            <a:spLocks noGrp="1" noChangeArrowheads="1"/>
          </p:cNvSpPr>
          <p:nvPr>
            <p:ph type="body" idx="1"/>
          </p:nvPr>
        </p:nvSpPr>
        <p:spPr>
          <a:xfrm>
            <a:off x="2209800" y="1447800"/>
            <a:ext cx="7772400" cy="4114800"/>
          </a:xfrm>
        </p:spPr>
        <p:txBody>
          <a:bodyPr/>
          <a:lstStyle/>
          <a:p>
            <a:r>
              <a:rPr lang="en-US" altLang="en-US" sz="2800" b="1"/>
              <a:t>Deliverable objects can be classified into three main categories: </a:t>
            </a:r>
          </a:p>
          <a:p>
            <a:pPr lvl="1"/>
            <a:r>
              <a:rPr lang="en-US" altLang="en-US" sz="2400" b="1"/>
              <a:t>controlled, </a:t>
            </a:r>
          </a:p>
          <a:p>
            <a:pPr lvl="1"/>
            <a:r>
              <a:rPr lang="en-US" altLang="en-US" sz="2400" b="1"/>
              <a:t>precontrolled,</a:t>
            </a:r>
          </a:p>
          <a:p>
            <a:pPr lvl="1"/>
            <a:r>
              <a:rPr lang="en-US" altLang="en-US" sz="2400" b="1"/>
              <a:t>uncontrolled.</a:t>
            </a:r>
          </a:p>
          <a:p>
            <a:r>
              <a:rPr lang="en-US" altLang="en-US" sz="2800" b="1" u="sng">
                <a:solidFill>
                  <a:srgbClr val="3333FF"/>
                </a:solidFill>
              </a:rPr>
              <a:t>Controlled objects</a:t>
            </a:r>
            <a:r>
              <a:rPr lang="en-US" altLang="en-US" sz="2800" b="1"/>
              <a:t> are under configuration control:</a:t>
            </a:r>
          </a:p>
          <a:p>
            <a:pPr lvl="1"/>
            <a:r>
              <a:rPr lang="en-US" altLang="en-US" sz="2400" b="1"/>
              <a:t>you must follow some formal procedures to change them.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Software Project Management Plan (SPMP)</a:t>
            </a:r>
          </a:p>
        </p:txBody>
      </p:sp>
      <p:sp>
        <p:nvSpPr>
          <p:cNvPr id="3" name="Content Placeholder 2"/>
          <p:cNvSpPr>
            <a:spLocks noGrp="1"/>
          </p:cNvSpPr>
          <p:nvPr>
            <p:ph idx="1"/>
          </p:nvPr>
        </p:nvSpPr>
        <p:spPr>
          <a:xfrm>
            <a:off x="1752600" y="1600200"/>
            <a:ext cx="8458200" cy="5257800"/>
          </a:xfrm>
        </p:spPr>
        <p:txBody>
          <a:bodyPr>
            <a:normAutofit fontScale="60000" lnSpcReduction="20000"/>
          </a:bodyPr>
          <a:lstStyle/>
          <a:p>
            <a:pPr>
              <a:buNone/>
            </a:pPr>
            <a:r>
              <a:rPr lang="en-IN" dirty="0"/>
              <a:t>4. </a:t>
            </a:r>
            <a:r>
              <a:rPr lang="en-IN" b="1" dirty="0"/>
              <a:t>Project Resources</a:t>
            </a:r>
          </a:p>
          <a:p>
            <a:pPr>
              <a:buNone/>
            </a:pPr>
            <a:r>
              <a:rPr lang="en-IN" dirty="0"/>
              <a:t>(a) People</a:t>
            </a:r>
          </a:p>
          <a:p>
            <a:pPr>
              <a:buNone/>
            </a:pPr>
            <a:r>
              <a:rPr lang="en-IN" dirty="0"/>
              <a:t>(b) Hardware and Software</a:t>
            </a:r>
          </a:p>
          <a:p>
            <a:pPr>
              <a:buNone/>
            </a:pPr>
            <a:r>
              <a:rPr lang="en-IN" dirty="0"/>
              <a:t>(c) Special Resources</a:t>
            </a:r>
          </a:p>
          <a:p>
            <a:pPr>
              <a:buNone/>
            </a:pPr>
            <a:r>
              <a:rPr lang="en-IN" dirty="0"/>
              <a:t>5. </a:t>
            </a:r>
            <a:r>
              <a:rPr lang="en-IN" b="1" dirty="0"/>
              <a:t>Staff Organization</a:t>
            </a:r>
          </a:p>
          <a:p>
            <a:pPr>
              <a:buNone/>
            </a:pPr>
            <a:r>
              <a:rPr lang="en-IN" dirty="0"/>
              <a:t>(a) Team Structure</a:t>
            </a:r>
          </a:p>
          <a:p>
            <a:pPr>
              <a:buNone/>
            </a:pPr>
            <a:r>
              <a:rPr lang="en-IN" dirty="0"/>
              <a:t>(b) Management Reporting</a:t>
            </a:r>
          </a:p>
          <a:p>
            <a:pPr>
              <a:buNone/>
            </a:pPr>
            <a:r>
              <a:rPr lang="en-IN" dirty="0"/>
              <a:t>6. </a:t>
            </a:r>
            <a:r>
              <a:rPr lang="en-IN" b="1" dirty="0"/>
              <a:t>Risk Management Plan</a:t>
            </a:r>
          </a:p>
          <a:p>
            <a:pPr>
              <a:buNone/>
            </a:pPr>
            <a:r>
              <a:rPr lang="en-IN" dirty="0"/>
              <a:t>(a) Risk Analysis</a:t>
            </a:r>
          </a:p>
          <a:p>
            <a:pPr>
              <a:buNone/>
            </a:pPr>
            <a:r>
              <a:rPr lang="en-IN" dirty="0"/>
              <a:t>(b) Risk Identification</a:t>
            </a:r>
          </a:p>
          <a:p>
            <a:pPr>
              <a:buNone/>
            </a:pPr>
            <a:r>
              <a:rPr lang="en-IN" dirty="0"/>
              <a:t>(c) Risk Estimation</a:t>
            </a:r>
          </a:p>
          <a:p>
            <a:pPr>
              <a:buNone/>
            </a:pPr>
            <a:r>
              <a:rPr lang="en-IN" dirty="0"/>
              <a:t>(d) Risk Abatement Procedures</a:t>
            </a:r>
          </a:p>
          <a:p>
            <a:pPr>
              <a:buNone/>
            </a:pPr>
            <a:r>
              <a:rPr lang="en-IN" dirty="0"/>
              <a:t>7. </a:t>
            </a:r>
            <a:r>
              <a:rPr lang="en-IN" b="1" dirty="0"/>
              <a:t>Project Tracking and Control Plan</a:t>
            </a:r>
          </a:p>
          <a:p>
            <a:pPr>
              <a:buNone/>
            </a:pPr>
            <a:r>
              <a:rPr lang="en-IN" dirty="0"/>
              <a:t>8. </a:t>
            </a:r>
            <a:r>
              <a:rPr lang="en-IN" b="1" dirty="0"/>
              <a:t>Miscellaneous Plans</a:t>
            </a:r>
          </a:p>
          <a:p>
            <a:pPr>
              <a:buNone/>
            </a:pPr>
            <a:r>
              <a:rPr lang="en-IN" dirty="0"/>
              <a:t>(a) Process Tailoring</a:t>
            </a:r>
          </a:p>
          <a:p>
            <a:pPr>
              <a:buNone/>
            </a:pPr>
            <a:r>
              <a:rPr lang="en-IN" dirty="0"/>
              <a:t>(b) Quality Assurance Plan</a:t>
            </a:r>
          </a:p>
          <a:p>
            <a:pPr>
              <a:buNone/>
            </a:pPr>
            <a:r>
              <a:rPr lang="en-IN" dirty="0"/>
              <a:t>(c) Configuration Management Plan</a:t>
            </a:r>
          </a:p>
          <a:p>
            <a:pPr>
              <a:buNone/>
            </a:pPr>
            <a:endParaRPr lang="en-IN"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a:extLst>
              <a:ext uri="{FF2B5EF4-FFF2-40B4-BE49-F238E27FC236}">
                <a16:creationId xmlns:a16="http://schemas.microsoft.com/office/drawing/2014/main" id="{34353683-40B0-E2AA-025E-D7B4BAA36BA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AE13AA68-99A7-483C-9869-CB4FAB61AF5B}" type="slidenum">
              <a:rPr kumimoji="0" lang="en-US" altLang="en-US" sz="1400">
                <a:solidFill>
                  <a:schemeClr val="bg2"/>
                </a:solidFill>
                <a:latin typeface="Arial" panose="020B0604020202020204" pitchFamily="34" charset="0"/>
              </a:rPr>
              <a:pPr>
                <a:spcBef>
                  <a:spcPct val="50000"/>
                </a:spcBef>
                <a:buClrTx/>
                <a:buFontTx/>
                <a:buNone/>
              </a:pPr>
              <a:t>120</a:t>
            </a:fld>
            <a:endParaRPr kumimoji="0" lang="en-US" altLang="en-US" sz="1400">
              <a:solidFill>
                <a:schemeClr val="bg2"/>
              </a:solidFill>
              <a:latin typeface="Arial" panose="020B0604020202020204" pitchFamily="34" charset="0"/>
            </a:endParaRPr>
          </a:p>
        </p:txBody>
      </p:sp>
      <p:sp>
        <p:nvSpPr>
          <p:cNvPr id="46083" name="Rectangle 1026">
            <a:extLst>
              <a:ext uri="{FF2B5EF4-FFF2-40B4-BE49-F238E27FC236}">
                <a16:creationId xmlns:a16="http://schemas.microsoft.com/office/drawing/2014/main" id="{D4B82630-C9E9-E63D-57E0-A7E98C9B7820}"/>
              </a:ext>
            </a:extLst>
          </p:cNvPr>
          <p:cNvSpPr>
            <a:spLocks noGrp="1" noChangeArrowheads="1"/>
          </p:cNvSpPr>
          <p:nvPr>
            <p:ph type="title"/>
          </p:nvPr>
        </p:nvSpPr>
        <p:spPr/>
        <p:txBody>
          <a:bodyPr/>
          <a:lstStyle/>
          <a:p>
            <a:r>
              <a:rPr lang="en-US" altLang="en-US" b="1"/>
              <a:t>Configuration Identification</a:t>
            </a:r>
          </a:p>
        </p:txBody>
      </p:sp>
      <p:sp>
        <p:nvSpPr>
          <p:cNvPr id="46084" name="Rectangle 1027">
            <a:extLst>
              <a:ext uri="{FF2B5EF4-FFF2-40B4-BE49-F238E27FC236}">
                <a16:creationId xmlns:a16="http://schemas.microsoft.com/office/drawing/2014/main" id="{B7A724B2-8569-8C53-AD86-233E1DF0B63C}"/>
              </a:ext>
            </a:extLst>
          </p:cNvPr>
          <p:cNvSpPr>
            <a:spLocks noGrp="1" noChangeArrowheads="1"/>
          </p:cNvSpPr>
          <p:nvPr>
            <p:ph type="body" idx="1"/>
          </p:nvPr>
        </p:nvSpPr>
        <p:spPr>
          <a:xfrm>
            <a:off x="2209800" y="1524000"/>
            <a:ext cx="7772400" cy="4114800"/>
          </a:xfrm>
        </p:spPr>
        <p:txBody>
          <a:bodyPr/>
          <a:lstStyle/>
          <a:p>
            <a:r>
              <a:rPr lang="en-US" altLang="en-US" sz="3600" b="1" u="sng">
                <a:solidFill>
                  <a:srgbClr val="3333FF"/>
                </a:solidFill>
              </a:rPr>
              <a:t>Precontrolled objects</a:t>
            </a:r>
            <a:r>
              <a:rPr lang="en-US" altLang="en-US" sz="3600" b="1"/>
              <a:t> are not yet under configuration control, </a:t>
            </a:r>
          </a:p>
          <a:p>
            <a:pPr lvl="1"/>
            <a:r>
              <a:rPr lang="en-US" altLang="en-US" sz="3200" b="1"/>
              <a:t>but may eventually be under configuration control. </a:t>
            </a:r>
          </a:p>
          <a:p>
            <a:r>
              <a:rPr lang="en-US" altLang="en-US" sz="3600" b="1" u="sng">
                <a:solidFill>
                  <a:srgbClr val="3333FF"/>
                </a:solidFill>
              </a:rPr>
              <a:t>Uncontrolled objects</a:t>
            </a:r>
            <a:r>
              <a:rPr lang="en-US" altLang="en-US" sz="3600" b="1"/>
              <a:t> are not and will not be subject to configuration control.</a:t>
            </a:r>
            <a:endParaRPr lang="en-US" altLang="en-US" sz="36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30DEE514-B64D-7105-158A-A4BCC07B8CC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D8850698-74D7-4EB3-B494-2C846C8BBDBB}" type="slidenum">
              <a:rPr kumimoji="0" lang="en-US" altLang="en-US" sz="1400">
                <a:solidFill>
                  <a:schemeClr val="bg2"/>
                </a:solidFill>
                <a:latin typeface="Arial" panose="020B0604020202020204" pitchFamily="34" charset="0"/>
              </a:rPr>
              <a:pPr>
                <a:spcBef>
                  <a:spcPct val="50000"/>
                </a:spcBef>
                <a:buClrTx/>
                <a:buFontTx/>
                <a:buNone/>
              </a:pPr>
              <a:t>121</a:t>
            </a:fld>
            <a:endParaRPr kumimoji="0" lang="en-US" altLang="en-US" sz="1400">
              <a:solidFill>
                <a:schemeClr val="bg2"/>
              </a:solidFill>
              <a:latin typeface="Arial" panose="020B0604020202020204" pitchFamily="34" charset="0"/>
            </a:endParaRPr>
          </a:p>
        </p:txBody>
      </p:sp>
      <p:sp>
        <p:nvSpPr>
          <p:cNvPr id="47107" name="Rectangle 2">
            <a:extLst>
              <a:ext uri="{FF2B5EF4-FFF2-40B4-BE49-F238E27FC236}">
                <a16:creationId xmlns:a16="http://schemas.microsoft.com/office/drawing/2014/main" id="{E81902C1-5EE2-5770-2212-15ACA747DF51}"/>
              </a:ext>
            </a:extLst>
          </p:cNvPr>
          <p:cNvSpPr>
            <a:spLocks noGrp="1" noChangeArrowheads="1"/>
          </p:cNvSpPr>
          <p:nvPr>
            <p:ph type="title"/>
          </p:nvPr>
        </p:nvSpPr>
        <p:spPr/>
        <p:txBody>
          <a:bodyPr/>
          <a:lstStyle/>
          <a:p>
            <a:r>
              <a:rPr lang="en-US" altLang="en-US" b="1"/>
              <a:t>Configuration Identification</a:t>
            </a:r>
          </a:p>
        </p:txBody>
      </p:sp>
      <p:sp>
        <p:nvSpPr>
          <p:cNvPr id="47108" name="Rectangle 3">
            <a:extLst>
              <a:ext uri="{FF2B5EF4-FFF2-40B4-BE49-F238E27FC236}">
                <a16:creationId xmlns:a16="http://schemas.microsoft.com/office/drawing/2014/main" id="{F3ACB8B5-3264-CFB3-1F44-2C576DAA8CEE}"/>
              </a:ext>
            </a:extLst>
          </p:cNvPr>
          <p:cNvSpPr>
            <a:spLocks noGrp="1" noChangeArrowheads="1"/>
          </p:cNvSpPr>
          <p:nvPr>
            <p:ph type="body" idx="1"/>
          </p:nvPr>
        </p:nvSpPr>
        <p:spPr>
          <a:xfrm>
            <a:off x="2209800" y="1524000"/>
            <a:ext cx="7772400" cy="4114800"/>
          </a:xfrm>
        </p:spPr>
        <p:txBody>
          <a:bodyPr/>
          <a:lstStyle/>
          <a:p>
            <a:r>
              <a:rPr lang="en-US" altLang="en-US" b="1"/>
              <a:t>Typical controllable objects include: </a:t>
            </a:r>
          </a:p>
          <a:p>
            <a:pPr lvl="1"/>
            <a:r>
              <a:rPr lang="en-US" altLang="en-US" b="1"/>
              <a:t>Design documents</a:t>
            </a:r>
          </a:p>
          <a:p>
            <a:pPr lvl="1"/>
            <a:r>
              <a:rPr lang="en-US" altLang="en-US" b="1"/>
              <a:t>Tools used to build the system, such as compilers, linkers,  lexical analyzers, parsers, etc.</a:t>
            </a:r>
          </a:p>
          <a:p>
            <a:pPr lvl="1"/>
            <a:r>
              <a:rPr lang="en-US" altLang="en-US" b="1"/>
              <a:t>Source code for each module</a:t>
            </a:r>
          </a:p>
          <a:p>
            <a:pPr lvl="1"/>
            <a:r>
              <a:rPr lang="en-US" altLang="en-US" b="1"/>
              <a:t>Test cases</a:t>
            </a:r>
          </a:p>
          <a:p>
            <a:pPr lvl="1"/>
            <a:r>
              <a:rPr lang="en-US" altLang="en-US" b="1"/>
              <a:t>Problem reports</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a:extLst>
              <a:ext uri="{FF2B5EF4-FFF2-40B4-BE49-F238E27FC236}">
                <a16:creationId xmlns:a16="http://schemas.microsoft.com/office/drawing/2014/main" id="{A9AF8E7F-D8FF-9FDC-1FDB-1A993D2AB85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D9DA62EF-F493-4F24-8E5F-DCF204ED53F8}" type="slidenum">
              <a:rPr kumimoji="0" lang="en-US" altLang="en-US" sz="1400">
                <a:solidFill>
                  <a:schemeClr val="bg2"/>
                </a:solidFill>
                <a:latin typeface="Arial" panose="020B0604020202020204" pitchFamily="34" charset="0"/>
              </a:rPr>
              <a:pPr>
                <a:spcBef>
                  <a:spcPct val="50000"/>
                </a:spcBef>
                <a:buClrTx/>
                <a:buFontTx/>
                <a:buNone/>
              </a:pPr>
              <a:t>122</a:t>
            </a:fld>
            <a:endParaRPr kumimoji="0" lang="en-US" altLang="en-US" sz="1400">
              <a:solidFill>
                <a:schemeClr val="bg2"/>
              </a:solidFill>
              <a:latin typeface="Arial" panose="020B0604020202020204" pitchFamily="34" charset="0"/>
            </a:endParaRPr>
          </a:p>
        </p:txBody>
      </p:sp>
      <p:sp>
        <p:nvSpPr>
          <p:cNvPr id="48131" name="Rectangle 1026">
            <a:extLst>
              <a:ext uri="{FF2B5EF4-FFF2-40B4-BE49-F238E27FC236}">
                <a16:creationId xmlns:a16="http://schemas.microsoft.com/office/drawing/2014/main" id="{25629969-E182-81C8-7772-9FB76DB31548}"/>
              </a:ext>
            </a:extLst>
          </p:cNvPr>
          <p:cNvSpPr>
            <a:spLocks noGrp="1" noChangeArrowheads="1"/>
          </p:cNvSpPr>
          <p:nvPr>
            <p:ph type="title"/>
          </p:nvPr>
        </p:nvSpPr>
        <p:spPr/>
        <p:txBody>
          <a:bodyPr/>
          <a:lstStyle/>
          <a:p>
            <a:r>
              <a:rPr lang="en-US" altLang="en-US" b="1"/>
              <a:t>Configuration Control</a:t>
            </a:r>
            <a:endParaRPr lang="en-US" altLang="en-US"/>
          </a:p>
        </p:txBody>
      </p:sp>
      <p:sp>
        <p:nvSpPr>
          <p:cNvPr id="48132" name="Rectangle 1027">
            <a:extLst>
              <a:ext uri="{FF2B5EF4-FFF2-40B4-BE49-F238E27FC236}">
                <a16:creationId xmlns:a16="http://schemas.microsoft.com/office/drawing/2014/main" id="{6E60918D-3E42-031A-12DC-E5C89B7026FF}"/>
              </a:ext>
            </a:extLst>
          </p:cNvPr>
          <p:cNvSpPr>
            <a:spLocks noGrp="1" noChangeArrowheads="1"/>
          </p:cNvSpPr>
          <p:nvPr>
            <p:ph type="body" idx="1"/>
          </p:nvPr>
        </p:nvSpPr>
        <p:spPr>
          <a:xfrm>
            <a:off x="2209800" y="1524000"/>
            <a:ext cx="7772400" cy="4114800"/>
          </a:xfrm>
        </p:spPr>
        <p:txBody>
          <a:bodyPr/>
          <a:lstStyle/>
          <a:p>
            <a:pPr>
              <a:lnSpc>
                <a:spcPct val="95000"/>
              </a:lnSpc>
              <a:spcBef>
                <a:spcPct val="5000"/>
              </a:spcBef>
            </a:pPr>
            <a:r>
              <a:rPr lang="en-US" altLang="en-US" b="1"/>
              <a:t>Configuration control is the process of managing changes. </a:t>
            </a:r>
          </a:p>
          <a:p>
            <a:pPr lvl="1">
              <a:lnSpc>
                <a:spcPct val="95000"/>
              </a:lnSpc>
              <a:spcBef>
                <a:spcPct val="5000"/>
              </a:spcBef>
            </a:pPr>
            <a:r>
              <a:rPr lang="en-US" altLang="en-US" b="1"/>
              <a:t>It is the part of configuration management that most directly affects day-to-day operations of  the developers.</a:t>
            </a:r>
          </a:p>
          <a:p>
            <a:pPr>
              <a:lnSpc>
                <a:spcPct val="95000"/>
              </a:lnSpc>
              <a:spcBef>
                <a:spcPct val="5000"/>
              </a:spcBef>
            </a:pPr>
            <a:r>
              <a:rPr lang="en-US" altLang="en-US" b="1"/>
              <a:t>Once an object goes under configuration control, </a:t>
            </a:r>
          </a:p>
          <a:p>
            <a:pPr lvl="1">
              <a:lnSpc>
                <a:spcPct val="95000"/>
              </a:lnSpc>
              <a:spcBef>
                <a:spcPct val="5000"/>
              </a:spcBef>
            </a:pPr>
            <a:r>
              <a:rPr lang="en-US" altLang="en-US" b="1"/>
              <a:t>any further changes requires approval from a </a:t>
            </a:r>
            <a:r>
              <a:rPr lang="en-US" altLang="en-US" b="1">
                <a:solidFill>
                  <a:srgbClr val="3333FF"/>
                </a:solidFill>
              </a:rPr>
              <a:t>change control board (CCB).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8F4B5200-DFC8-1A3C-7B3B-7977A3BA31D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5689FF76-54D3-4A2D-A3F6-FC6209AFF1C6}" type="slidenum">
              <a:rPr kumimoji="0" lang="en-US" altLang="en-US" sz="1400">
                <a:solidFill>
                  <a:schemeClr val="bg2"/>
                </a:solidFill>
                <a:latin typeface="Arial" panose="020B0604020202020204" pitchFamily="34" charset="0"/>
              </a:rPr>
              <a:pPr>
                <a:spcBef>
                  <a:spcPct val="50000"/>
                </a:spcBef>
                <a:buClrTx/>
                <a:buFontTx/>
                <a:buNone/>
              </a:pPr>
              <a:t>123</a:t>
            </a:fld>
            <a:endParaRPr kumimoji="0" lang="en-US" altLang="en-US" sz="1400">
              <a:solidFill>
                <a:schemeClr val="bg2"/>
              </a:solidFill>
              <a:latin typeface="Arial" panose="020B0604020202020204" pitchFamily="34" charset="0"/>
            </a:endParaRPr>
          </a:p>
        </p:txBody>
      </p:sp>
      <p:sp>
        <p:nvSpPr>
          <p:cNvPr id="49155" name="Rectangle 2">
            <a:extLst>
              <a:ext uri="{FF2B5EF4-FFF2-40B4-BE49-F238E27FC236}">
                <a16:creationId xmlns:a16="http://schemas.microsoft.com/office/drawing/2014/main" id="{97B09746-D3B4-B473-73C2-185A61789339}"/>
              </a:ext>
            </a:extLst>
          </p:cNvPr>
          <p:cNvSpPr>
            <a:spLocks noGrp="1" noChangeArrowheads="1"/>
          </p:cNvSpPr>
          <p:nvPr>
            <p:ph type="title"/>
          </p:nvPr>
        </p:nvSpPr>
        <p:spPr/>
        <p:txBody>
          <a:bodyPr/>
          <a:lstStyle/>
          <a:p>
            <a:r>
              <a:rPr lang="en-US" altLang="en-US" b="1"/>
              <a:t>Configuration Control</a:t>
            </a:r>
          </a:p>
        </p:txBody>
      </p:sp>
      <p:sp>
        <p:nvSpPr>
          <p:cNvPr id="49156" name="Rectangle 3">
            <a:extLst>
              <a:ext uri="{FF2B5EF4-FFF2-40B4-BE49-F238E27FC236}">
                <a16:creationId xmlns:a16="http://schemas.microsoft.com/office/drawing/2014/main" id="{B71327FA-BDC4-212B-49EF-31FFD763C4E9}"/>
              </a:ext>
            </a:extLst>
          </p:cNvPr>
          <p:cNvSpPr>
            <a:spLocks noGrp="1" noChangeArrowheads="1"/>
          </p:cNvSpPr>
          <p:nvPr>
            <p:ph type="body" idx="1"/>
          </p:nvPr>
        </p:nvSpPr>
        <p:spPr>
          <a:xfrm>
            <a:off x="2209800" y="1524000"/>
            <a:ext cx="7772400" cy="4114800"/>
          </a:xfrm>
        </p:spPr>
        <p:txBody>
          <a:bodyPr/>
          <a:lstStyle/>
          <a:p>
            <a:pPr>
              <a:lnSpc>
                <a:spcPct val="95000"/>
              </a:lnSpc>
              <a:spcBef>
                <a:spcPct val="10000"/>
              </a:spcBef>
            </a:pPr>
            <a:r>
              <a:rPr lang="en-US" altLang="en-US" b="1"/>
              <a:t>The CCB is constituted from  among the development team members. </a:t>
            </a:r>
          </a:p>
          <a:p>
            <a:pPr>
              <a:lnSpc>
                <a:spcPct val="95000"/>
              </a:lnSpc>
              <a:spcBef>
                <a:spcPct val="10000"/>
              </a:spcBef>
            </a:pPr>
            <a:r>
              <a:rPr lang="en-US" altLang="en-US" b="1"/>
              <a:t>For every change carried out, </a:t>
            </a:r>
          </a:p>
          <a:p>
            <a:pPr lvl="1">
              <a:lnSpc>
                <a:spcPct val="95000"/>
              </a:lnSpc>
              <a:spcBef>
                <a:spcPct val="10000"/>
              </a:spcBef>
            </a:pPr>
            <a:r>
              <a:rPr lang="en-US" altLang="en-US" b="1"/>
              <a:t>CCB certifies several things about the change:</a:t>
            </a:r>
          </a:p>
          <a:p>
            <a:pPr lvl="2">
              <a:lnSpc>
                <a:spcPct val="95000"/>
              </a:lnSpc>
              <a:spcBef>
                <a:spcPct val="10000"/>
              </a:spcBef>
            </a:pPr>
            <a:r>
              <a:rPr lang="en-US" altLang="en-US" b="1"/>
              <a:t>Change is well-motivated.</a:t>
            </a:r>
          </a:p>
          <a:p>
            <a:pPr lvl="2">
              <a:lnSpc>
                <a:spcPct val="95000"/>
              </a:lnSpc>
              <a:spcBef>
                <a:spcPct val="10000"/>
              </a:spcBef>
            </a:pPr>
            <a:r>
              <a:rPr lang="en-US" altLang="en-US" b="1"/>
              <a:t>Developer has considered and documented the effects of change.</a:t>
            </a:r>
          </a:p>
          <a:p>
            <a:pPr lvl="2">
              <a:lnSpc>
                <a:spcPct val="95000"/>
              </a:lnSpc>
              <a:spcBef>
                <a:spcPct val="10000"/>
              </a:spcBef>
            </a:pPr>
            <a:r>
              <a:rPr lang="en-US" altLang="en-US" b="1"/>
              <a:t>Appropriate people have validated the change.</a:t>
            </a:r>
            <a:endParaRPr lang="en-US" altLang="en-US" sz="200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a:extLst>
              <a:ext uri="{FF2B5EF4-FFF2-40B4-BE49-F238E27FC236}">
                <a16:creationId xmlns:a16="http://schemas.microsoft.com/office/drawing/2014/main" id="{5EAE9E90-F9DA-BE49-ABB1-91A3209581B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12A881C6-62E7-4C78-82D8-D4E7BE9F9602}" type="slidenum">
              <a:rPr kumimoji="0" lang="en-US" altLang="en-US" sz="1400">
                <a:solidFill>
                  <a:schemeClr val="bg2"/>
                </a:solidFill>
                <a:latin typeface="Arial" panose="020B0604020202020204" pitchFamily="34" charset="0"/>
              </a:rPr>
              <a:pPr>
                <a:spcBef>
                  <a:spcPct val="50000"/>
                </a:spcBef>
                <a:buClrTx/>
                <a:buFontTx/>
                <a:buNone/>
              </a:pPr>
              <a:t>124</a:t>
            </a:fld>
            <a:endParaRPr kumimoji="0" lang="en-US" altLang="en-US" sz="1400">
              <a:solidFill>
                <a:schemeClr val="bg2"/>
              </a:solidFill>
              <a:latin typeface="Arial" panose="020B0604020202020204" pitchFamily="34" charset="0"/>
            </a:endParaRPr>
          </a:p>
        </p:txBody>
      </p:sp>
      <p:sp>
        <p:nvSpPr>
          <p:cNvPr id="50179" name="Rectangle 2">
            <a:extLst>
              <a:ext uri="{FF2B5EF4-FFF2-40B4-BE49-F238E27FC236}">
                <a16:creationId xmlns:a16="http://schemas.microsoft.com/office/drawing/2014/main" id="{FDD4F10E-E868-C368-0E16-F591516F8668}"/>
              </a:ext>
            </a:extLst>
          </p:cNvPr>
          <p:cNvSpPr>
            <a:spLocks noGrp="1" noChangeArrowheads="1"/>
          </p:cNvSpPr>
          <p:nvPr>
            <p:ph type="title"/>
          </p:nvPr>
        </p:nvSpPr>
        <p:spPr/>
        <p:txBody>
          <a:bodyPr/>
          <a:lstStyle/>
          <a:p>
            <a:r>
              <a:rPr lang="en-US" altLang="en-US" b="1"/>
              <a:t>Configuration Control</a:t>
            </a:r>
          </a:p>
        </p:txBody>
      </p:sp>
      <p:sp>
        <p:nvSpPr>
          <p:cNvPr id="50180" name="Rectangle 3">
            <a:extLst>
              <a:ext uri="{FF2B5EF4-FFF2-40B4-BE49-F238E27FC236}">
                <a16:creationId xmlns:a16="http://schemas.microsoft.com/office/drawing/2014/main" id="{7E307E36-F388-1657-E52B-C2EF28F1ECFD}"/>
              </a:ext>
            </a:extLst>
          </p:cNvPr>
          <p:cNvSpPr>
            <a:spLocks noGrp="1" noChangeArrowheads="1"/>
          </p:cNvSpPr>
          <p:nvPr>
            <p:ph type="body" idx="1"/>
          </p:nvPr>
        </p:nvSpPr>
        <p:spPr>
          <a:xfrm>
            <a:off x="2209800" y="1524000"/>
            <a:ext cx="7772400" cy="4114800"/>
          </a:xfrm>
        </p:spPr>
        <p:txBody>
          <a:bodyPr/>
          <a:lstStyle/>
          <a:p>
            <a:pPr>
              <a:lnSpc>
                <a:spcPct val="95000"/>
              </a:lnSpc>
              <a:spcBef>
                <a:spcPct val="10000"/>
              </a:spcBef>
            </a:pPr>
            <a:r>
              <a:rPr lang="en-US" altLang="en-US" sz="2400" b="1">
                <a:solidFill>
                  <a:srgbClr val="3333FF"/>
                </a:solidFill>
              </a:rPr>
              <a:t>An important reason for configuration control:</a:t>
            </a:r>
          </a:p>
          <a:p>
            <a:pPr lvl="1">
              <a:lnSpc>
                <a:spcPct val="95000"/>
              </a:lnSpc>
              <a:spcBef>
                <a:spcPct val="10000"/>
              </a:spcBef>
            </a:pPr>
            <a:r>
              <a:rPr lang="en-US" altLang="en-US" sz="2000" b="1">
                <a:solidFill>
                  <a:srgbClr val="3333FF"/>
                </a:solidFill>
              </a:rPr>
              <a:t>people need a stable environment to develop a software product.</a:t>
            </a:r>
            <a:r>
              <a:rPr lang="en-US" altLang="en-US" sz="2000" b="1"/>
              <a:t> </a:t>
            </a:r>
          </a:p>
          <a:p>
            <a:pPr>
              <a:lnSpc>
                <a:spcPct val="95000"/>
              </a:lnSpc>
              <a:spcBef>
                <a:spcPct val="10000"/>
              </a:spcBef>
            </a:pPr>
            <a:r>
              <a:rPr lang="en-US" altLang="en-US" sz="2400" b="1"/>
              <a:t>Suppose you are trying to integrate module A, with the modules B and C, </a:t>
            </a:r>
          </a:p>
          <a:p>
            <a:pPr lvl="1">
              <a:lnSpc>
                <a:spcPct val="95000"/>
              </a:lnSpc>
              <a:spcBef>
                <a:spcPct val="10000"/>
              </a:spcBef>
            </a:pPr>
            <a:r>
              <a:rPr lang="en-US" altLang="en-US" sz="2000" b="1"/>
              <a:t>you cannot make progress if developer of module C keeps changing it; </a:t>
            </a:r>
          </a:p>
          <a:p>
            <a:pPr lvl="1">
              <a:lnSpc>
                <a:spcPct val="95000"/>
              </a:lnSpc>
              <a:spcBef>
                <a:spcPct val="10000"/>
              </a:spcBef>
            </a:pPr>
            <a:r>
              <a:rPr lang="en-US" altLang="en-US" sz="2000" b="1"/>
              <a:t>this is especially frustrating if a change to module C forces  you to recompile A.</a:t>
            </a:r>
          </a:p>
          <a:p>
            <a:pPr>
              <a:lnSpc>
                <a:spcPct val="95000"/>
              </a:lnSpc>
              <a:spcBef>
                <a:spcPct val="10000"/>
              </a:spcBef>
            </a:pPr>
            <a:r>
              <a:rPr lang="en-US" altLang="en-US" sz="2400" b="1"/>
              <a:t>As soon as a document under configuration control is updated, </a:t>
            </a:r>
          </a:p>
          <a:p>
            <a:pPr lvl="1">
              <a:lnSpc>
                <a:spcPct val="95000"/>
              </a:lnSpc>
              <a:spcBef>
                <a:spcPct val="10000"/>
              </a:spcBef>
            </a:pPr>
            <a:r>
              <a:rPr lang="en-US" altLang="en-US" sz="2000" b="1"/>
              <a:t>the updated version is frozen and is called a </a:t>
            </a:r>
            <a:r>
              <a:rPr lang="en-US" altLang="en-US" sz="2000" b="1" u="sng">
                <a:solidFill>
                  <a:srgbClr val="800000"/>
                </a:solidFill>
              </a:rPr>
              <a:t>baseline.</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778E479C-C30B-D5BC-41AE-1B8558D9B7D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6F1B0CAB-BB2E-46B0-8182-418394DCA2FA}" type="slidenum">
              <a:rPr kumimoji="0" lang="en-US" altLang="en-US" sz="1400">
                <a:solidFill>
                  <a:schemeClr val="bg2"/>
                </a:solidFill>
                <a:latin typeface="Arial" panose="020B0604020202020204" pitchFamily="34" charset="0"/>
              </a:rPr>
              <a:pPr>
                <a:spcBef>
                  <a:spcPct val="50000"/>
                </a:spcBef>
                <a:buClrTx/>
                <a:buFontTx/>
                <a:buNone/>
              </a:pPr>
              <a:t>125</a:t>
            </a:fld>
            <a:endParaRPr kumimoji="0" lang="en-US" altLang="en-US" sz="1400">
              <a:solidFill>
                <a:schemeClr val="bg2"/>
              </a:solidFill>
              <a:latin typeface="Arial" panose="020B0604020202020204" pitchFamily="34" charset="0"/>
            </a:endParaRPr>
          </a:p>
        </p:txBody>
      </p:sp>
      <p:sp>
        <p:nvSpPr>
          <p:cNvPr id="51203" name="Rectangle 1026">
            <a:extLst>
              <a:ext uri="{FF2B5EF4-FFF2-40B4-BE49-F238E27FC236}">
                <a16:creationId xmlns:a16="http://schemas.microsoft.com/office/drawing/2014/main" id="{3232943A-77EA-F42F-14FD-5F7E0A8AAB54}"/>
              </a:ext>
            </a:extLst>
          </p:cNvPr>
          <p:cNvSpPr>
            <a:spLocks noGrp="1" noChangeArrowheads="1"/>
          </p:cNvSpPr>
          <p:nvPr>
            <p:ph type="title"/>
          </p:nvPr>
        </p:nvSpPr>
        <p:spPr/>
        <p:txBody>
          <a:bodyPr/>
          <a:lstStyle/>
          <a:p>
            <a:r>
              <a:rPr lang="en-US" altLang="en-US" b="1"/>
              <a:t>Configuration Control</a:t>
            </a:r>
          </a:p>
        </p:txBody>
      </p:sp>
      <p:sp>
        <p:nvSpPr>
          <p:cNvPr id="51204" name="Rectangle 1028">
            <a:extLst>
              <a:ext uri="{FF2B5EF4-FFF2-40B4-BE49-F238E27FC236}">
                <a16:creationId xmlns:a16="http://schemas.microsoft.com/office/drawing/2014/main" id="{A770AA9D-22E9-B0EE-F9EB-B337EEE2812C}"/>
              </a:ext>
            </a:extLst>
          </p:cNvPr>
          <p:cNvSpPr>
            <a:spLocks noChangeArrowheads="1"/>
          </p:cNvSpPr>
          <p:nvPr/>
        </p:nvSpPr>
        <p:spPr bwMode="auto">
          <a:xfrm>
            <a:off x="2438400" y="1981200"/>
            <a:ext cx="10668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51205" name="Rectangle 1029">
            <a:extLst>
              <a:ext uri="{FF2B5EF4-FFF2-40B4-BE49-F238E27FC236}">
                <a16:creationId xmlns:a16="http://schemas.microsoft.com/office/drawing/2014/main" id="{97C370F8-6F59-ECD7-C83D-73C04C4CFC07}"/>
              </a:ext>
            </a:extLst>
          </p:cNvPr>
          <p:cNvSpPr>
            <a:spLocks noChangeArrowheads="1"/>
          </p:cNvSpPr>
          <p:nvPr/>
        </p:nvSpPr>
        <p:spPr bwMode="auto">
          <a:xfrm>
            <a:off x="3505200" y="2895600"/>
            <a:ext cx="1066800" cy="914400"/>
          </a:xfrm>
          <a:prstGeom prst="rect">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51206" name="Rectangle 1030">
            <a:extLst>
              <a:ext uri="{FF2B5EF4-FFF2-40B4-BE49-F238E27FC236}">
                <a16:creationId xmlns:a16="http://schemas.microsoft.com/office/drawing/2014/main" id="{0F62CE0B-5A64-2C6F-A2E0-26A71A164C17}"/>
              </a:ext>
            </a:extLst>
          </p:cNvPr>
          <p:cNvSpPr>
            <a:spLocks noChangeArrowheads="1"/>
          </p:cNvSpPr>
          <p:nvPr/>
        </p:nvSpPr>
        <p:spPr bwMode="auto">
          <a:xfrm>
            <a:off x="3505200" y="1981200"/>
            <a:ext cx="1066800" cy="914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51207" name="Rectangle 1031">
            <a:extLst>
              <a:ext uri="{FF2B5EF4-FFF2-40B4-BE49-F238E27FC236}">
                <a16:creationId xmlns:a16="http://schemas.microsoft.com/office/drawing/2014/main" id="{5A0F5795-2F4A-7705-0D04-C3C5D0A8E97C}"/>
              </a:ext>
            </a:extLst>
          </p:cNvPr>
          <p:cNvSpPr>
            <a:spLocks noChangeArrowheads="1"/>
          </p:cNvSpPr>
          <p:nvPr/>
        </p:nvSpPr>
        <p:spPr bwMode="auto">
          <a:xfrm>
            <a:off x="2438400" y="2895600"/>
            <a:ext cx="1066800" cy="914400"/>
          </a:xfrm>
          <a:prstGeom prst="rect">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51208" name="Rectangle 1032">
            <a:extLst>
              <a:ext uri="{FF2B5EF4-FFF2-40B4-BE49-F238E27FC236}">
                <a16:creationId xmlns:a16="http://schemas.microsoft.com/office/drawing/2014/main" id="{606541F6-6740-CA9E-8B0B-B3A1FCA55EF2}"/>
              </a:ext>
            </a:extLst>
          </p:cNvPr>
          <p:cNvSpPr>
            <a:spLocks noChangeArrowheads="1"/>
          </p:cNvSpPr>
          <p:nvPr/>
        </p:nvSpPr>
        <p:spPr bwMode="auto">
          <a:xfrm>
            <a:off x="4572000" y="4953000"/>
            <a:ext cx="1066800" cy="914400"/>
          </a:xfrm>
          <a:prstGeom prst="rect">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51209" name="Rectangle 1033">
            <a:extLst>
              <a:ext uri="{FF2B5EF4-FFF2-40B4-BE49-F238E27FC236}">
                <a16:creationId xmlns:a16="http://schemas.microsoft.com/office/drawing/2014/main" id="{6A517CBF-5172-F986-4960-EDE3D7476586}"/>
              </a:ext>
            </a:extLst>
          </p:cNvPr>
          <p:cNvSpPr>
            <a:spLocks noChangeArrowheads="1"/>
          </p:cNvSpPr>
          <p:nvPr/>
        </p:nvSpPr>
        <p:spPr bwMode="auto">
          <a:xfrm>
            <a:off x="6248400" y="1981200"/>
            <a:ext cx="10668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51210" name="Rectangle 1034">
            <a:extLst>
              <a:ext uri="{FF2B5EF4-FFF2-40B4-BE49-F238E27FC236}">
                <a16:creationId xmlns:a16="http://schemas.microsoft.com/office/drawing/2014/main" id="{80B14C23-5C2B-1547-9362-2939EE779E78}"/>
              </a:ext>
            </a:extLst>
          </p:cNvPr>
          <p:cNvSpPr>
            <a:spLocks noChangeArrowheads="1"/>
          </p:cNvSpPr>
          <p:nvPr/>
        </p:nvSpPr>
        <p:spPr bwMode="auto">
          <a:xfrm>
            <a:off x="7315200" y="2895600"/>
            <a:ext cx="1066800" cy="914400"/>
          </a:xfrm>
          <a:prstGeom prst="rect">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51211" name="Rectangle 1035">
            <a:extLst>
              <a:ext uri="{FF2B5EF4-FFF2-40B4-BE49-F238E27FC236}">
                <a16:creationId xmlns:a16="http://schemas.microsoft.com/office/drawing/2014/main" id="{3215F60C-EB37-A62C-E932-BF2280BC67D7}"/>
              </a:ext>
            </a:extLst>
          </p:cNvPr>
          <p:cNvSpPr>
            <a:spLocks noChangeArrowheads="1"/>
          </p:cNvSpPr>
          <p:nvPr/>
        </p:nvSpPr>
        <p:spPr bwMode="auto">
          <a:xfrm>
            <a:off x="7315200" y="1981200"/>
            <a:ext cx="1066800" cy="914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51212" name="Rectangle 1036">
            <a:extLst>
              <a:ext uri="{FF2B5EF4-FFF2-40B4-BE49-F238E27FC236}">
                <a16:creationId xmlns:a16="http://schemas.microsoft.com/office/drawing/2014/main" id="{379A04BA-1743-B142-4381-EC6E9854B2B5}"/>
              </a:ext>
            </a:extLst>
          </p:cNvPr>
          <p:cNvSpPr>
            <a:spLocks noChangeArrowheads="1"/>
          </p:cNvSpPr>
          <p:nvPr/>
        </p:nvSpPr>
        <p:spPr bwMode="auto">
          <a:xfrm>
            <a:off x="6248400" y="2895600"/>
            <a:ext cx="1066800" cy="914400"/>
          </a:xfrm>
          <a:prstGeom prst="rect">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51213" name="Freeform 1037">
            <a:extLst>
              <a:ext uri="{FF2B5EF4-FFF2-40B4-BE49-F238E27FC236}">
                <a16:creationId xmlns:a16="http://schemas.microsoft.com/office/drawing/2014/main" id="{30A68E73-6C14-87C2-8EC6-B44DDEE37A33}"/>
              </a:ext>
            </a:extLst>
          </p:cNvPr>
          <p:cNvSpPr>
            <a:spLocks/>
          </p:cNvSpPr>
          <p:nvPr/>
        </p:nvSpPr>
        <p:spPr bwMode="auto">
          <a:xfrm>
            <a:off x="3124200" y="3810000"/>
            <a:ext cx="1981200" cy="1143000"/>
          </a:xfrm>
          <a:custGeom>
            <a:avLst/>
            <a:gdLst>
              <a:gd name="T0" fmla="*/ 0 w 1248"/>
              <a:gd name="T1" fmla="*/ 0 h 720"/>
              <a:gd name="T2" fmla="*/ 2147483646 w 1248"/>
              <a:gd name="T3" fmla="*/ 2147483646 h 720"/>
              <a:gd name="T4" fmla="*/ 2147483646 w 1248"/>
              <a:gd name="T5" fmla="*/ 2147483646 h 720"/>
              <a:gd name="T6" fmla="*/ 0 60000 65536"/>
              <a:gd name="T7" fmla="*/ 0 60000 65536"/>
              <a:gd name="T8" fmla="*/ 0 60000 65536"/>
            </a:gdLst>
            <a:ahLst/>
            <a:cxnLst>
              <a:cxn ang="T6">
                <a:pos x="T0" y="T1"/>
              </a:cxn>
              <a:cxn ang="T7">
                <a:pos x="T2" y="T3"/>
              </a:cxn>
              <a:cxn ang="T8">
                <a:pos x="T4" y="T5"/>
              </a:cxn>
            </a:cxnLst>
            <a:rect l="0" t="0" r="r" b="b"/>
            <a:pathLst>
              <a:path w="1248" h="720">
                <a:moveTo>
                  <a:pt x="0" y="0"/>
                </a:moveTo>
                <a:cubicBezTo>
                  <a:pt x="280" y="60"/>
                  <a:pt x="560" y="120"/>
                  <a:pt x="768" y="240"/>
                </a:cubicBezTo>
                <a:cubicBezTo>
                  <a:pt x="976" y="360"/>
                  <a:pt x="1112" y="540"/>
                  <a:pt x="1248" y="720"/>
                </a:cubicBezTo>
              </a:path>
            </a:pathLst>
          </a:custGeom>
          <a:noFill/>
          <a:ln w="28575" cmpd="sng">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14" name="Freeform 1038">
            <a:extLst>
              <a:ext uri="{FF2B5EF4-FFF2-40B4-BE49-F238E27FC236}">
                <a16:creationId xmlns:a16="http://schemas.microsoft.com/office/drawing/2014/main" id="{B6879D5A-7C63-D4EA-CB97-1C81B25DB125}"/>
              </a:ext>
            </a:extLst>
          </p:cNvPr>
          <p:cNvSpPr>
            <a:spLocks/>
          </p:cNvSpPr>
          <p:nvPr/>
        </p:nvSpPr>
        <p:spPr bwMode="auto">
          <a:xfrm>
            <a:off x="2895600" y="3810000"/>
            <a:ext cx="1905000" cy="1714500"/>
          </a:xfrm>
          <a:custGeom>
            <a:avLst/>
            <a:gdLst>
              <a:gd name="T0" fmla="*/ 2147483646 w 1200"/>
              <a:gd name="T1" fmla="*/ 2147483646 h 1080"/>
              <a:gd name="T2" fmla="*/ 2147483646 w 1200"/>
              <a:gd name="T3" fmla="*/ 2147483646 h 1080"/>
              <a:gd name="T4" fmla="*/ 2147483646 w 1200"/>
              <a:gd name="T5" fmla="*/ 2147483646 h 1080"/>
              <a:gd name="T6" fmla="*/ 0 w 1200"/>
              <a:gd name="T7" fmla="*/ 0 h 10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00" h="1080">
                <a:moveTo>
                  <a:pt x="1056" y="1008"/>
                </a:moveTo>
                <a:cubicBezTo>
                  <a:pt x="1128" y="1044"/>
                  <a:pt x="1200" y="1080"/>
                  <a:pt x="1056" y="1056"/>
                </a:cubicBezTo>
                <a:cubicBezTo>
                  <a:pt x="912" y="1032"/>
                  <a:pt x="368" y="1040"/>
                  <a:pt x="192" y="864"/>
                </a:cubicBezTo>
                <a:cubicBezTo>
                  <a:pt x="16" y="688"/>
                  <a:pt x="8" y="344"/>
                  <a:pt x="0" y="0"/>
                </a:cubicBezTo>
              </a:path>
            </a:pathLst>
          </a:custGeom>
          <a:noFill/>
          <a:ln w="28575" cmpd="sng">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15" name="Freeform 1039">
            <a:extLst>
              <a:ext uri="{FF2B5EF4-FFF2-40B4-BE49-F238E27FC236}">
                <a16:creationId xmlns:a16="http://schemas.microsoft.com/office/drawing/2014/main" id="{CBA0EC46-F103-D7D2-4B0B-022861B53659}"/>
              </a:ext>
            </a:extLst>
          </p:cNvPr>
          <p:cNvSpPr>
            <a:spLocks/>
          </p:cNvSpPr>
          <p:nvPr/>
        </p:nvSpPr>
        <p:spPr bwMode="auto">
          <a:xfrm>
            <a:off x="5638800" y="3810000"/>
            <a:ext cx="1143000" cy="1600200"/>
          </a:xfrm>
          <a:custGeom>
            <a:avLst/>
            <a:gdLst>
              <a:gd name="T0" fmla="*/ 0 w 720"/>
              <a:gd name="T1" fmla="*/ 2147483646 h 1008"/>
              <a:gd name="T2" fmla="*/ 2147483646 w 720"/>
              <a:gd name="T3" fmla="*/ 2147483646 h 1008"/>
              <a:gd name="T4" fmla="*/ 2147483646 w 720"/>
              <a:gd name="T5" fmla="*/ 0 h 1008"/>
              <a:gd name="T6" fmla="*/ 0 60000 65536"/>
              <a:gd name="T7" fmla="*/ 0 60000 65536"/>
              <a:gd name="T8" fmla="*/ 0 60000 65536"/>
            </a:gdLst>
            <a:ahLst/>
            <a:cxnLst>
              <a:cxn ang="T6">
                <a:pos x="T0" y="T1"/>
              </a:cxn>
              <a:cxn ang="T7">
                <a:pos x="T2" y="T3"/>
              </a:cxn>
              <a:cxn ang="T8">
                <a:pos x="T4" y="T5"/>
              </a:cxn>
            </a:cxnLst>
            <a:rect l="0" t="0" r="r" b="b"/>
            <a:pathLst>
              <a:path w="720" h="1008">
                <a:moveTo>
                  <a:pt x="0" y="1008"/>
                </a:moveTo>
                <a:cubicBezTo>
                  <a:pt x="204" y="924"/>
                  <a:pt x="408" y="840"/>
                  <a:pt x="528" y="672"/>
                </a:cubicBezTo>
                <a:cubicBezTo>
                  <a:pt x="648" y="504"/>
                  <a:pt x="684" y="252"/>
                  <a:pt x="720" y="0"/>
                </a:cubicBezTo>
              </a:path>
            </a:pathLst>
          </a:custGeom>
          <a:noFill/>
          <a:ln w="28575" cmpd="sng">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16" name="Text Box 1041">
            <a:extLst>
              <a:ext uri="{FF2B5EF4-FFF2-40B4-BE49-F238E27FC236}">
                <a16:creationId xmlns:a16="http://schemas.microsoft.com/office/drawing/2014/main" id="{A3B31674-7B56-9FE0-5B34-239E3267BC35}"/>
              </a:ext>
            </a:extLst>
          </p:cNvPr>
          <p:cNvSpPr txBox="1">
            <a:spLocks noChangeArrowheads="1"/>
          </p:cNvSpPr>
          <p:nvPr/>
        </p:nvSpPr>
        <p:spPr bwMode="auto">
          <a:xfrm>
            <a:off x="2667000" y="2286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b="1">
                <a:latin typeface="Times New Roman" panose="02020603050405020304" pitchFamily="18" charset="0"/>
              </a:rPr>
              <a:t>A</a:t>
            </a:r>
            <a:endParaRPr kumimoji="0" lang="en-US" altLang="en-US" sz="2400">
              <a:latin typeface="Times New Roman" panose="02020603050405020304" pitchFamily="18" charset="0"/>
            </a:endParaRPr>
          </a:p>
        </p:txBody>
      </p:sp>
      <p:sp>
        <p:nvSpPr>
          <p:cNvPr id="51217" name="Text Box 1042">
            <a:extLst>
              <a:ext uri="{FF2B5EF4-FFF2-40B4-BE49-F238E27FC236}">
                <a16:creationId xmlns:a16="http://schemas.microsoft.com/office/drawing/2014/main" id="{9D926245-5F4C-8782-E797-BB88DE647716}"/>
              </a:ext>
            </a:extLst>
          </p:cNvPr>
          <p:cNvSpPr txBox="1">
            <a:spLocks noChangeArrowheads="1"/>
          </p:cNvSpPr>
          <p:nvPr/>
        </p:nvSpPr>
        <p:spPr bwMode="auto">
          <a:xfrm>
            <a:off x="2667000" y="3048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b="1">
                <a:latin typeface="Times New Roman" panose="02020603050405020304" pitchFamily="18" charset="0"/>
              </a:rPr>
              <a:t>C</a:t>
            </a:r>
            <a:endParaRPr kumimoji="0" lang="en-US" altLang="en-US" sz="2400">
              <a:latin typeface="Times New Roman" panose="02020603050405020304" pitchFamily="18" charset="0"/>
            </a:endParaRPr>
          </a:p>
        </p:txBody>
      </p:sp>
      <p:sp>
        <p:nvSpPr>
          <p:cNvPr id="51218" name="Text Box 1043">
            <a:extLst>
              <a:ext uri="{FF2B5EF4-FFF2-40B4-BE49-F238E27FC236}">
                <a16:creationId xmlns:a16="http://schemas.microsoft.com/office/drawing/2014/main" id="{E80A189D-0216-B274-7C7D-6BA75023C721}"/>
              </a:ext>
            </a:extLst>
          </p:cNvPr>
          <p:cNvSpPr txBox="1">
            <a:spLocks noChangeArrowheads="1"/>
          </p:cNvSpPr>
          <p:nvPr/>
        </p:nvSpPr>
        <p:spPr bwMode="auto">
          <a:xfrm>
            <a:off x="3657600" y="2286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b="1">
                <a:latin typeface="Times New Roman" panose="02020603050405020304" pitchFamily="18" charset="0"/>
              </a:rPr>
              <a:t>B</a:t>
            </a:r>
            <a:endParaRPr kumimoji="0" lang="en-US" altLang="en-US" sz="2400">
              <a:latin typeface="Times New Roman" panose="02020603050405020304" pitchFamily="18" charset="0"/>
            </a:endParaRPr>
          </a:p>
        </p:txBody>
      </p:sp>
      <p:sp>
        <p:nvSpPr>
          <p:cNvPr id="51219" name="Text Box 1044">
            <a:extLst>
              <a:ext uri="{FF2B5EF4-FFF2-40B4-BE49-F238E27FC236}">
                <a16:creationId xmlns:a16="http://schemas.microsoft.com/office/drawing/2014/main" id="{E9EBD54D-301A-2988-D1B5-80D052CA4463}"/>
              </a:ext>
            </a:extLst>
          </p:cNvPr>
          <p:cNvSpPr txBox="1">
            <a:spLocks noChangeArrowheads="1"/>
          </p:cNvSpPr>
          <p:nvPr/>
        </p:nvSpPr>
        <p:spPr bwMode="auto">
          <a:xfrm>
            <a:off x="3733800" y="3048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b="1">
                <a:latin typeface="Times New Roman" panose="02020603050405020304" pitchFamily="18" charset="0"/>
              </a:rPr>
              <a:t>D</a:t>
            </a:r>
            <a:endParaRPr kumimoji="0" lang="en-US" altLang="en-US" sz="2400">
              <a:latin typeface="Times New Roman" panose="02020603050405020304" pitchFamily="18" charset="0"/>
            </a:endParaRPr>
          </a:p>
        </p:txBody>
      </p:sp>
      <p:sp>
        <p:nvSpPr>
          <p:cNvPr id="51220" name="Text Box 1045">
            <a:extLst>
              <a:ext uri="{FF2B5EF4-FFF2-40B4-BE49-F238E27FC236}">
                <a16:creationId xmlns:a16="http://schemas.microsoft.com/office/drawing/2014/main" id="{D15A11B5-E98F-8BE2-88CB-6210D171E78D}"/>
              </a:ext>
            </a:extLst>
          </p:cNvPr>
          <p:cNvSpPr txBox="1">
            <a:spLocks noChangeArrowheads="1"/>
          </p:cNvSpPr>
          <p:nvPr/>
        </p:nvSpPr>
        <p:spPr bwMode="auto">
          <a:xfrm>
            <a:off x="6477000" y="2362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b="1">
                <a:latin typeface="Times New Roman" panose="02020603050405020304" pitchFamily="18" charset="0"/>
              </a:rPr>
              <a:t>A</a:t>
            </a:r>
            <a:endParaRPr kumimoji="0" lang="en-US" altLang="en-US" sz="2400">
              <a:latin typeface="Times New Roman" panose="02020603050405020304" pitchFamily="18" charset="0"/>
            </a:endParaRPr>
          </a:p>
        </p:txBody>
      </p:sp>
      <p:sp>
        <p:nvSpPr>
          <p:cNvPr id="51221" name="Text Box 1046">
            <a:extLst>
              <a:ext uri="{FF2B5EF4-FFF2-40B4-BE49-F238E27FC236}">
                <a16:creationId xmlns:a16="http://schemas.microsoft.com/office/drawing/2014/main" id="{D097E3FA-5463-3767-F21F-70847729EF43}"/>
              </a:ext>
            </a:extLst>
          </p:cNvPr>
          <p:cNvSpPr txBox="1">
            <a:spLocks noChangeArrowheads="1"/>
          </p:cNvSpPr>
          <p:nvPr/>
        </p:nvSpPr>
        <p:spPr bwMode="auto">
          <a:xfrm>
            <a:off x="7543800" y="2362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b="1">
                <a:latin typeface="Times New Roman" panose="02020603050405020304" pitchFamily="18" charset="0"/>
              </a:rPr>
              <a:t>B</a:t>
            </a:r>
            <a:endParaRPr kumimoji="0" lang="en-US" altLang="en-US" sz="2400">
              <a:latin typeface="Times New Roman" panose="02020603050405020304" pitchFamily="18" charset="0"/>
            </a:endParaRPr>
          </a:p>
        </p:txBody>
      </p:sp>
      <p:sp>
        <p:nvSpPr>
          <p:cNvPr id="51222" name="Text Box 1047">
            <a:extLst>
              <a:ext uri="{FF2B5EF4-FFF2-40B4-BE49-F238E27FC236}">
                <a16:creationId xmlns:a16="http://schemas.microsoft.com/office/drawing/2014/main" id="{80C84819-FF57-348A-40F7-405F01C6326F}"/>
              </a:ext>
            </a:extLst>
          </p:cNvPr>
          <p:cNvSpPr txBox="1">
            <a:spLocks noChangeArrowheads="1"/>
          </p:cNvSpPr>
          <p:nvPr/>
        </p:nvSpPr>
        <p:spPr bwMode="auto">
          <a:xfrm>
            <a:off x="6553200" y="3048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b="1">
                <a:latin typeface="Times New Roman" panose="02020603050405020304" pitchFamily="18" charset="0"/>
              </a:rPr>
              <a:t>C’</a:t>
            </a:r>
            <a:endParaRPr kumimoji="0" lang="en-US" altLang="en-US" sz="2400">
              <a:latin typeface="Times New Roman" panose="02020603050405020304" pitchFamily="18" charset="0"/>
            </a:endParaRPr>
          </a:p>
        </p:txBody>
      </p:sp>
      <p:sp>
        <p:nvSpPr>
          <p:cNvPr id="51223" name="Text Box 1048">
            <a:extLst>
              <a:ext uri="{FF2B5EF4-FFF2-40B4-BE49-F238E27FC236}">
                <a16:creationId xmlns:a16="http://schemas.microsoft.com/office/drawing/2014/main" id="{393D1FD6-81F7-0850-C1E4-1D3FFCF5A624}"/>
              </a:ext>
            </a:extLst>
          </p:cNvPr>
          <p:cNvSpPr txBox="1">
            <a:spLocks noChangeArrowheads="1"/>
          </p:cNvSpPr>
          <p:nvPr/>
        </p:nvSpPr>
        <p:spPr bwMode="auto">
          <a:xfrm>
            <a:off x="7543800" y="3048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b="1">
                <a:latin typeface="Times New Roman" panose="02020603050405020304" pitchFamily="18" charset="0"/>
              </a:rPr>
              <a:t>D</a:t>
            </a:r>
            <a:endParaRPr kumimoji="0" lang="en-US" altLang="en-US" sz="2400">
              <a:latin typeface="Times New Roman" panose="02020603050405020304" pitchFamily="18" charset="0"/>
            </a:endParaRPr>
          </a:p>
        </p:txBody>
      </p:sp>
      <p:sp>
        <p:nvSpPr>
          <p:cNvPr id="51224" name="Text Box 1050">
            <a:extLst>
              <a:ext uri="{FF2B5EF4-FFF2-40B4-BE49-F238E27FC236}">
                <a16:creationId xmlns:a16="http://schemas.microsoft.com/office/drawing/2014/main" id="{6F103AF0-549A-4757-8920-52D2AC6A6E84}"/>
              </a:ext>
            </a:extLst>
          </p:cNvPr>
          <p:cNvSpPr txBox="1">
            <a:spLocks noChangeArrowheads="1"/>
          </p:cNvSpPr>
          <p:nvPr/>
        </p:nvSpPr>
        <p:spPr bwMode="auto">
          <a:xfrm>
            <a:off x="4876800" y="5181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b="1">
                <a:latin typeface="Times New Roman" panose="02020603050405020304" pitchFamily="18" charset="0"/>
              </a:rPr>
              <a:t>C</a:t>
            </a:r>
            <a:endParaRPr kumimoji="0" lang="en-US" altLang="en-US" sz="2400">
              <a:latin typeface="Times New Roman" panose="02020603050405020304" pitchFamily="18" charset="0"/>
            </a:endParaRPr>
          </a:p>
        </p:txBody>
      </p:sp>
      <p:sp>
        <p:nvSpPr>
          <p:cNvPr id="51225" name="Text Box 1051">
            <a:extLst>
              <a:ext uri="{FF2B5EF4-FFF2-40B4-BE49-F238E27FC236}">
                <a16:creationId xmlns:a16="http://schemas.microsoft.com/office/drawing/2014/main" id="{E6BD6377-4D2A-4E36-AFBE-A8698A154B87}"/>
              </a:ext>
            </a:extLst>
          </p:cNvPr>
          <p:cNvSpPr txBox="1">
            <a:spLocks noChangeArrowheads="1"/>
          </p:cNvSpPr>
          <p:nvPr/>
        </p:nvSpPr>
        <p:spPr bwMode="auto">
          <a:xfrm>
            <a:off x="2362200" y="1600201"/>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000" b="1">
                <a:latin typeface="Times New Roman" panose="02020603050405020304" pitchFamily="18" charset="0"/>
              </a:rPr>
              <a:t>Baseline</a:t>
            </a:r>
            <a:endParaRPr kumimoji="0" lang="en-US" altLang="en-US" sz="2400">
              <a:latin typeface="Times New Roman" panose="02020603050405020304" pitchFamily="18" charset="0"/>
            </a:endParaRPr>
          </a:p>
        </p:txBody>
      </p:sp>
      <p:sp>
        <p:nvSpPr>
          <p:cNvPr id="51226" name="Text Box 1052">
            <a:extLst>
              <a:ext uri="{FF2B5EF4-FFF2-40B4-BE49-F238E27FC236}">
                <a16:creationId xmlns:a16="http://schemas.microsoft.com/office/drawing/2014/main" id="{C8C057A7-DE4A-9B68-7510-F7062B149C26}"/>
              </a:ext>
            </a:extLst>
          </p:cNvPr>
          <p:cNvSpPr txBox="1">
            <a:spLocks noChangeArrowheads="1"/>
          </p:cNvSpPr>
          <p:nvPr/>
        </p:nvSpPr>
        <p:spPr bwMode="auto">
          <a:xfrm>
            <a:off x="5562600" y="5546726"/>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000" b="1">
                <a:latin typeface="Times New Roman" panose="02020603050405020304" pitchFamily="18" charset="0"/>
              </a:rPr>
              <a:t>Private Copy</a:t>
            </a:r>
            <a:endParaRPr kumimoji="0" lang="en-US" altLang="en-US" sz="2400">
              <a:latin typeface="Times New Roman" panose="02020603050405020304" pitchFamily="18" charset="0"/>
            </a:endParaRPr>
          </a:p>
        </p:txBody>
      </p:sp>
      <p:sp>
        <p:nvSpPr>
          <p:cNvPr id="51227" name="Text Box 1053">
            <a:extLst>
              <a:ext uri="{FF2B5EF4-FFF2-40B4-BE49-F238E27FC236}">
                <a16:creationId xmlns:a16="http://schemas.microsoft.com/office/drawing/2014/main" id="{66C02048-9D27-A462-C053-E06A2D60D4CB}"/>
              </a:ext>
            </a:extLst>
          </p:cNvPr>
          <p:cNvSpPr txBox="1">
            <a:spLocks noChangeArrowheads="1"/>
          </p:cNvSpPr>
          <p:nvPr/>
        </p:nvSpPr>
        <p:spPr bwMode="auto">
          <a:xfrm>
            <a:off x="6400800" y="1600201"/>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000" b="1">
                <a:latin typeface="Times New Roman" panose="02020603050405020304" pitchFamily="18" charset="0"/>
              </a:rPr>
              <a:t>New Baseline</a:t>
            </a:r>
            <a:endParaRPr kumimoji="0" lang="en-US" altLang="en-US" sz="2400">
              <a:latin typeface="Times New Roman" panose="02020603050405020304" pitchFamily="18" charset="0"/>
            </a:endParaRPr>
          </a:p>
        </p:txBody>
      </p:sp>
      <p:sp>
        <p:nvSpPr>
          <p:cNvPr id="51228" name="Text Box 1054">
            <a:extLst>
              <a:ext uri="{FF2B5EF4-FFF2-40B4-BE49-F238E27FC236}">
                <a16:creationId xmlns:a16="http://schemas.microsoft.com/office/drawing/2014/main" id="{5774A75F-11AF-794B-DD60-5F8F675652CE}"/>
              </a:ext>
            </a:extLst>
          </p:cNvPr>
          <p:cNvSpPr txBox="1">
            <a:spLocks noChangeArrowheads="1"/>
          </p:cNvSpPr>
          <p:nvPr/>
        </p:nvSpPr>
        <p:spPr bwMode="auto">
          <a:xfrm>
            <a:off x="3124200" y="3946526"/>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000" b="1">
                <a:latin typeface="Times New Roman" panose="02020603050405020304" pitchFamily="18" charset="0"/>
              </a:rPr>
              <a:t>Reserve</a:t>
            </a:r>
            <a:endParaRPr kumimoji="0" lang="en-US" altLang="en-US" sz="2400">
              <a:latin typeface="Times New Roman" panose="02020603050405020304" pitchFamily="18" charset="0"/>
            </a:endParaRPr>
          </a:p>
        </p:txBody>
      </p:sp>
      <p:sp>
        <p:nvSpPr>
          <p:cNvPr id="51229" name="Text Box 1055">
            <a:extLst>
              <a:ext uri="{FF2B5EF4-FFF2-40B4-BE49-F238E27FC236}">
                <a16:creationId xmlns:a16="http://schemas.microsoft.com/office/drawing/2014/main" id="{DD877FF7-850A-9D95-766E-66D481244E9D}"/>
              </a:ext>
            </a:extLst>
          </p:cNvPr>
          <p:cNvSpPr txBox="1">
            <a:spLocks noChangeArrowheads="1"/>
          </p:cNvSpPr>
          <p:nvPr/>
        </p:nvSpPr>
        <p:spPr bwMode="auto">
          <a:xfrm>
            <a:off x="6705600" y="4098926"/>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000" b="1">
                <a:latin typeface="Times New Roman" panose="02020603050405020304" pitchFamily="18" charset="0"/>
              </a:rPr>
              <a:t>Replace</a:t>
            </a:r>
            <a:endParaRPr kumimoji="0" lang="en-US" altLang="en-US" sz="2400">
              <a:latin typeface="Times New Roman" panose="02020603050405020304" pitchFamily="18" charset="0"/>
            </a:endParaRPr>
          </a:p>
        </p:txBody>
      </p:sp>
      <p:sp>
        <p:nvSpPr>
          <p:cNvPr id="51230" name="Text Box 1056">
            <a:extLst>
              <a:ext uri="{FF2B5EF4-FFF2-40B4-BE49-F238E27FC236}">
                <a16:creationId xmlns:a16="http://schemas.microsoft.com/office/drawing/2014/main" id="{29A222D6-E226-81E2-9FE8-87EED97280BC}"/>
              </a:ext>
            </a:extLst>
          </p:cNvPr>
          <p:cNvSpPr txBox="1">
            <a:spLocks noChangeArrowheads="1"/>
          </p:cNvSpPr>
          <p:nvPr/>
        </p:nvSpPr>
        <p:spPr bwMode="auto">
          <a:xfrm>
            <a:off x="2133600" y="4708526"/>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000" b="1">
                <a:latin typeface="Times New Roman" panose="02020603050405020304" pitchFamily="18" charset="0"/>
              </a:rPr>
              <a:t>Cancel  Reservation</a:t>
            </a:r>
            <a:endParaRPr kumimoji="0" lang="en-US" altLang="en-US" sz="2400">
              <a:latin typeface="Times New Roman" panose="02020603050405020304" pitchFamily="18"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a:extLst>
              <a:ext uri="{FF2B5EF4-FFF2-40B4-BE49-F238E27FC236}">
                <a16:creationId xmlns:a16="http://schemas.microsoft.com/office/drawing/2014/main" id="{5E129E22-17A2-C347-D8D3-95DF6E831F2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AFFC17F3-2316-4AED-BC0D-0B367A103000}" type="slidenum">
              <a:rPr kumimoji="0" lang="en-US" altLang="en-US" sz="1400">
                <a:solidFill>
                  <a:schemeClr val="bg2"/>
                </a:solidFill>
                <a:latin typeface="Arial" panose="020B0604020202020204" pitchFamily="34" charset="0"/>
              </a:rPr>
              <a:pPr>
                <a:spcBef>
                  <a:spcPct val="50000"/>
                </a:spcBef>
                <a:buClrTx/>
                <a:buFontTx/>
                <a:buNone/>
              </a:pPr>
              <a:t>126</a:t>
            </a:fld>
            <a:endParaRPr kumimoji="0" lang="en-US" altLang="en-US" sz="1400">
              <a:solidFill>
                <a:schemeClr val="bg2"/>
              </a:solidFill>
              <a:latin typeface="Arial" panose="020B0604020202020204" pitchFamily="34" charset="0"/>
            </a:endParaRPr>
          </a:p>
        </p:txBody>
      </p:sp>
      <p:sp>
        <p:nvSpPr>
          <p:cNvPr id="52227" name="Rectangle 2">
            <a:extLst>
              <a:ext uri="{FF2B5EF4-FFF2-40B4-BE49-F238E27FC236}">
                <a16:creationId xmlns:a16="http://schemas.microsoft.com/office/drawing/2014/main" id="{3F919DAD-6326-D3B8-21B0-FE354075D47C}"/>
              </a:ext>
            </a:extLst>
          </p:cNvPr>
          <p:cNvSpPr>
            <a:spLocks noGrp="1" noChangeArrowheads="1"/>
          </p:cNvSpPr>
          <p:nvPr>
            <p:ph type="title"/>
          </p:nvPr>
        </p:nvSpPr>
        <p:spPr/>
        <p:txBody>
          <a:bodyPr/>
          <a:lstStyle/>
          <a:p>
            <a:r>
              <a:rPr lang="en-US" altLang="en-US" b="1"/>
              <a:t>Configuration Control</a:t>
            </a:r>
          </a:p>
        </p:txBody>
      </p:sp>
      <p:sp>
        <p:nvSpPr>
          <p:cNvPr id="52228" name="Rectangle 3">
            <a:extLst>
              <a:ext uri="{FF2B5EF4-FFF2-40B4-BE49-F238E27FC236}">
                <a16:creationId xmlns:a16="http://schemas.microsoft.com/office/drawing/2014/main" id="{E47DC4FF-F26E-2365-D1FB-F069E9B96B28}"/>
              </a:ext>
            </a:extLst>
          </p:cNvPr>
          <p:cNvSpPr>
            <a:spLocks noGrp="1" noChangeArrowheads="1"/>
          </p:cNvSpPr>
          <p:nvPr>
            <p:ph type="body" idx="1"/>
          </p:nvPr>
        </p:nvSpPr>
        <p:spPr>
          <a:xfrm>
            <a:off x="2209800" y="1600200"/>
            <a:ext cx="7696200" cy="4114800"/>
          </a:xfrm>
        </p:spPr>
        <p:txBody>
          <a:bodyPr/>
          <a:lstStyle/>
          <a:p>
            <a:r>
              <a:rPr lang="en-US" altLang="en-US" sz="2800" b="1"/>
              <a:t>This establishes a baseline for others to use.    </a:t>
            </a:r>
          </a:p>
          <a:p>
            <a:r>
              <a:rPr lang="en-US" altLang="en-US" sz="2800" b="1"/>
              <a:t>Freezing a configuration may involve archiving everything needed to rebuild it. </a:t>
            </a:r>
          </a:p>
          <a:p>
            <a:pPr lvl="1"/>
            <a:r>
              <a:rPr lang="en-US" altLang="en-US" sz="2400" b="1">
                <a:solidFill>
                  <a:srgbClr val="800000"/>
                </a:solidFill>
              </a:rPr>
              <a:t>Archiving means copying  to a safe place such as a magnetic tape.</a:t>
            </a:r>
          </a:p>
          <a:p>
            <a:r>
              <a:rPr lang="en-US" altLang="en-US" sz="2800" b="1"/>
              <a:t>At any given time, a programmer may pay attention to:</a:t>
            </a:r>
          </a:p>
          <a:p>
            <a:pPr lvl="1"/>
            <a:r>
              <a:rPr lang="en-US" altLang="en-US" sz="2400" b="1"/>
              <a:t>Current baseline configuration</a:t>
            </a:r>
          </a:p>
          <a:p>
            <a:pPr lvl="1"/>
            <a:r>
              <a:rPr lang="en-US" altLang="en-US" sz="2400" b="1"/>
              <a:t>Programmer's private version</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id="{EF40083A-0B9D-FA7B-7526-43B220141F4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F44F4A0D-7FC4-42FC-9CAA-6146D8C34CFA}" type="slidenum">
              <a:rPr kumimoji="0" lang="en-US" altLang="en-US" sz="1400">
                <a:solidFill>
                  <a:schemeClr val="bg2"/>
                </a:solidFill>
                <a:latin typeface="Arial" panose="020B0604020202020204" pitchFamily="34" charset="0"/>
              </a:rPr>
              <a:pPr>
                <a:spcBef>
                  <a:spcPct val="50000"/>
                </a:spcBef>
                <a:buClrTx/>
                <a:buFontTx/>
                <a:buNone/>
              </a:pPr>
              <a:t>127</a:t>
            </a:fld>
            <a:endParaRPr kumimoji="0" lang="en-US" altLang="en-US" sz="1400">
              <a:solidFill>
                <a:schemeClr val="bg2"/>
              </a:solidFill>
              <a:latin typeface="Arial" panose="020B0604020202020204" pitchFamily="34" charset="0"/>
            </a:endParaRPr>
          </a:p>
        </p:txBody>
      </p:sp>
      <p:sp>
        <p:nvSpPr>
          <p:cNvPr id="53251" name="Rectangle 2">
            <a:extLst>
              <a:ext uri="{FF2B5EF4-FFF2-40B4-BE49-F238E27FC236}">
                <a16:creationId xmlns:a16="http://schemas.microsoft.com/office/drawing/2014/main" id="{30AD8AAB-1C36-ABA3-3332-8AB28203428D}"/>
              </a:ext>
            </a:extLst>
          </p:cNvPr>
          <p:cNvSpPr>
            <a:spLocks noGrp="1" noChangeArrowheads="1"/>
          </p:cNvSpPr>
          <p:nvPr>
            <p:ph type="title"/>
          </p:nvPr>
        </p:nvSpPr>
        <p:spPr/>
        <p:txBody>
          <a:bodyPr/>
          <a:lstStyle/>
          <a:p>
            <a:r>
              <a:rPr lang="en-US" altLang="en-US" sz="3600" b="1"/>
              <a:t>SCCS (Source Code Control System)</a:t>
            </a:r>
          </a:p>
        </p:txBody>
      </p:sp>
      <p:sp>
        <p:nvSpPr>
          <p:cNvPr id="53252" name="Rectangle 3">
            <a:extLst>
              <a:ext uri="{FF2B5EF4-FFF2-40B4-BE49-F238E27FC236}">
                <a16:creationId xmlns:a16="http://schemas.microsoft.com/office/drawing/2014/main" id="{57BC2761-26A2-0E22-9439-9A2FE53CA36F}"/>
              </a:ext>
            </a:extLst>
          </p:cNvPr>
          <p:cNvSpPr>
            <a:spLocks noGrp="1" noChangeArrowheads="1"/>
          </p:cNvSpPr>
          <p:nvPr>
            <p:ph type="body" idx="1"/>
          </p:nvPr>
        </p:nvSpPr>
        <p:spPr>
          <a:xfrm>
            <a:off x="2209800" y="1524000"/>
            <a:ext cx="7772400" cy="4114800"/>
          </a:xfrm>
        </p:spPr>
        <p:txBody>
          <a:bodyPr/>
          <a:lstStyle/>
          <a:p>
            <a:pPr>
              <a:lnSpc>
                <a:spcPct val="95000"/>
              </a:lnSpc>
              <a:spcBef>
                <a:spcPct val="10000"/>
              </a:spcBef>
            </a:pPr>
            <a:r>
              <a:rPr lang="en-US" altLang="en-US" sz="3600" b="1"/>
              <a:t>SCCS is a configuration management tool: </a:t>
            </a:r>
          </a:p>
          <a:p>
            <a:pPr lvl="1">
              <a:lnSpc>
                <a:spcPct val="95000"/>
              </a:lnSpc>
              <a:spcBef>
                <a:spcPct val="10000"/>
              </a:spcBef>
            </a:pPr>
            <a:r>
              <a:rPr lang="en-US" altLang="en-US" sz="3200" b="1"/>
              <a:t>available on Unix systems:</a:t>
            </a:r>
          </a:p>
          <a:p>
            <a:pPr lvl="1">
              <a:lnSpc>
                <a:spcPct val="95000"/>
              </a:lnSpc>
              <a:spcBef>
                <a:spcPct val="10000"/>
              </a:spcBef>
            </a:pPr>
            <a:r>
              <a:rPr lang="en-US" altLang="en-US" sz="3200" b="1">
                <a:solidFill>
                  <a:srgbClr val="3333FF"/>
                </a:solidFill>
              </a:rPr>
              <a:t>helps control and manage text files. </a:t>
            </a:r>
          </a:p>
          <a:p>
            <a:pPr lvl="1">
              <a:lnSpc>
                <a:spcPct val="95000"/>
              </a:lnSpc>
              <a:spcBef>
                <a:spcPct val="10000"/>
              </a:spcBef>
            </a:pPr>
            <a:r>
              <a:rPr lang="en-US" altLang="en-US" sz="3200" b="1">
                <a:solidFill>
                  <a:srgbClr val="3333FF"/>
                </a:solidFill>
              </a:rPr>
              <a:t>also implements an efficient way of storing versions:</a:t>
            </a:r>
          </a:p>
          <a:p>
            <a:pPr lvl="2">
              <a:lnSpc>
                <a:spcPct val="95000"/>
              </a:lnSpc>
              <a:spcBef>
                <a:spcPct val="10000"/>
              </a:spcBef>
            </a:pPr>
            <a:r>
              <a:rPr lang="en-US" altLang="en-US" sz="2800" b="1">
                <a:solidFill>
                  <a:srgbClr val="800000"/>
                </a:solidFill>
              </a:rPr>
              <a:t>minimizes the amount of occupied disk space.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a:extLst>
              <a:ext uri="{FF2B5EF4-FFF2-40B4-BE49-F238E27FC236}">
                <a16:creationId xmlns:a16="http://schemas.microsoft.com/office/drawing/2014/main" id="{592C2B72-F20C-4178-8DE1-8EED23CC248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F40C18AC-D41E-47A4-84A9-D325F2024545}" type="slidenum">
              <a:rPr kumimoji="0" lang="en-US" altLang="en-US" sz="1400">
                <a:solidFill>
                  <a:schemeClr val="bg2"/>
                </a:solidFill>
                <a:latin typeface="Arial" panose="020B0604020202020204" pitchFamily="34" charset="0"/>
              </a:rPr>
              <a:pPr>
                <a:spcBef>
                  <a:spcPct val="50000"/>
                </a:spcBef>
                <a:buClrTx/>
                <a:buFontTx/>
                <a:buNone/>
              </a:pPr>
              <a:t>128</a:t>
            </a:fld>
            <a:endParaRPr kumimoji="0" lang="en-US" altLang="en-US" sz="1400">
              <a:solidFill>
                <a:schemeClr val="bg2"/>
              </a:solidFill>
              <a:latin typeface="Arial" panose="020B0604020202020204" pitchFamily="34" charset="0"/>
            </a:endParaRPr>
          </a:p>
        </p:txBody>
      </p:sp>
      <p:sp>
        <p:nvSpPr>
          <p:cNvPr id="54275" name="Rectangle 1026">
            <a:extLst>
              <a:ext uri="{FF2B5EF4-FFF2-40B4-BE49-F238E27FC236}">
                <a16:creationId xmlns:a16="http://schemas.microsoft.com/office/drawing/2014/main" id="{5886FA0C-7A6D-F668-E48C-BF52EFC7B883}"/>
              </a:ext>
            </a:extLst>
          </p:cNvPr>
          <p:cNvSpPr>
            <a:spLocks noGrp="1" noChangeArrowheads="1"/>
          </p:cNvSpPr>
          <p:nvPr>
            <p:ph type="title"/>
          </p:nvPr>
        </p:nvSpPr>
        <p:spPr/>
        <p:txBody>
          <a:bodyPr/>
          <a:lstStyle/>
          <a:p>
            <a:r>
              <a:rPr lang="en-US" altLang="en-US" sz="4800" b="1"/>
              <a:t>SCCS</a:t>
            </a:r>
          </a:p>
        </p:txBody>
      </p:sp>
      <p:sp>
        <p:nvSpPr>
          <p:cNvPr id="54276" name="Rectangle 1027">
            <a:extLst>
              <a:ext uri="{FF2B5EF4-FFF2-40B4-BE49-F238E27FC236}">
                <a16:creationId xmlns:a16="http://schemas.microsoft.com/office/drawing/2014/main" id="{6AC09C20-C9B1-4A54-CA1E-A9A2345ED0A4}"/>
              </a:ext>
            </a:extLst>
          </p:cNvPr>
          <p:cNvSpPr>
            <a:spLocks noGrp="1" noChangeArrowheads="1"/>
          </p:cNvSpPr>
          <p:nvPr>
            <p:ph type="body" idx="1"/>
          </p:nvPr>
        </p:nvSpPr>
        <p:spPr>
          <a:xfrm>
            <a:off x="2209800" y="1524000"/>
            <a:ext cx="7772400" cy="4114800"/>
          </a:xfrm>
        </p:spPr>
        <p:txBody>
          <a:bodyPr/>
          <a:lstStyle/>
          <a:p>
            <a:r>
              <a:rPr lang="en-US" altLang="en-US" b="1"/>
              <a:t>Suppose  a module is present in 3 versions: </a:t>
            </a:r>
          </a:p>
          <a:p>
            <a:pPr lvl="1"/>
            <a:r>
              <a:rPr lang="en-US" altLang="en-US" b="1"/>
              <a:t>MOD1.1, MOD1.2, and MOD1.3.</a:t>
            </a:r>
          </a:p>
          <a:p>
            <a:r>
              <a:rPr lang="en-US" altLang="en-US" b="1"/>
              <a:t>SCCS stores the original module MOD1.1</a:t>
            </a:r>
          </a:p>
          <a:p>
            <a:pPr lvl="1"/>
            <a:r>
              <a:rPr lang="en-US" altLang="en-US" b="1"/>
              <a:t>together with changes needed to transform it into MOD1.2 and MOD1.3. </a:t>
            </a:r>
          </a:p>
          <a:p>
            <a:pPr lvl="1"/>
            <a:r>
              <a:rPr lang="en-US" altLang="en-US" b="1"/>
              <a:t>the modifications are called </a:t>
            </a:r>
            <a:r>
              <a:rPr lang="en-US" altLang="en-US" b="1" u="sng">
                <a:solidFill>
                  <a:srgbClr val="3333FF"/>
                </a:solidFill>
              </a:rPr>
              <a:t>deltas</a:t>
            </a:r>
            <a:r>
              <a:rPr lang="en-US" altLang="en-US" b="1"/>
              <a:t>. </a:t>
            </a:r>
            <a:endParaRPr lang="en-US" altLang="en-US" sz="320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a:extLst>
              <a:ext uri="{FF2B5EF4-FFF2-40B4-BE49-F238E27FC236}">
                <a16:creationId xmlns:a16="http://schemas.microsoft.com/office/drawing/2014/main" id="{FCAB1895-57D2-2E20-268C-E96FA6679B0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ECFF2DB6-D8BA-4B24-8A38-D14B6558EF4F}" type="slidenum">
              <a:rPr kumimoji="0" lang="en-US" altLang="en-US" sz="1400">
                <a:solidFill>
                  <a:schemeClr val="bg2"/>
                </a:solidFill>
                <a:latin typeface="Arial" panose="020B0604020202020204" pitchFamily="34" charset="0"/>
              </a:rPr>
              <a:pPr>
                <a:spcBef>
                  <a:spcPct val="50000"/>
                </a:spcBef>
                <a:buClrTx/>
                <a:buFontTx/>
                <a:buNone/>
              </a:pPr>
              <a:t>129</a:t>
            </a:fld>
            <a:endParaRPr kumimoji="0" lang="en-US" altLang="en-US" sz="1400">
              <a:solidFill>
                <a:schemeClr val="bg2"/>
              </a:solidFill>
              <a:latin typeface="Arial" panose="020B0604020202020204" pitchFamily="34" charset="0"/>
            </a:endParaRPr>
          </a:p>
        </p:txBody>
      </p:sp>
      <p:sp>
        <p:nvSpPr>
          <p:cNvPr id="55299" name="Rectangle 2">
            <a:extLst>
              <a:ext uri="{FF2B5EF4-FFF2-40B4-BE49-F238E27FC236}">
                <a16:creationId xmlns:a16="http://schemas.microsoft.com/office/drawing/2014/main" id="{E28A7DA4-3F78-B0FE-6EF6-FAECF8FEAD0F}"/>
              </a:ext>
            </a:extLst>
          </p:cNvPr>
          <p:cNvSpPr>
            <a:spLocks noGrp="1" noChangeArrowheads="1"/>
          </p:cNvSpPr>
          <p:nvPr>
            <p:ph type="title"/>
          </p:nvPr>
        </p:nvSpPr>
        <p:spPr/>
        <p:txBody>
          <a:bodyPr/>
          <a:lstStyle/>
          <a:p>
            <a:r>
              <a:rPr lang="en-US" altLang="en-US" b="1"/>
              <a:t>SCCS Features</a:t>
            </a:r>
          </a:p>
        </p:txBody>
      </p:sp>
      <p:sp>
        <p:nvSpPr>
          <p:cNvPr id="55300" name="Rectangle 3">
            <a:extLst>
              <a:ext uri="{FF2B5EF4-FFF2-40B4-BE49-F238E27FC236}">
                <a16:creationId xmlns:a16="http://schemas.microsoft.com/office/drawing/2014/main" id="{4984CF94-F985-62E6-B5B6-8ED50C726238}"/>
              </a:ext>
            </a:extLst>
          </p:cNvPr>
          <p:cNvSpPr>
            <a:spLocks noGrp="1" noChangeArrowheads="1"/>
          </p:cNvSpPr>
          <p:nvPr>
            <p:ph type="body" idx="1"/>
          </p:nvPr>
        </p:nvSpPr>
        <p:spPr>
          <a:xfrm>
            <a:off x="2209800" y="1524000"/>
            <a:ext cx="7772400" cy="4114800"/>
          </a:xfrm>
        </p:spPr>
        <p:txBody>
          <a:bodyPr/>
          <a:lstStyle/>
          <a:p>
            <a:r>
              <a:rPr lang="en-US" altLang="en-US" sz="2800" b="1"/>
              <a:t>Access control facilities provided by SCCS include:</a:t>
            </a:r>
          </a:p>
          <a:p>
            <a:pPr lvl="1"/>
            <a:r>
              <a:rPr lang="en-US" altLang="en-US" sz="2400" b="1"/>
              <a:t> facilities for </a:t>
            </a:r>
            <a:r>
              <a:rPr lang="en-US" altLang="en-US" b="1">
                <a:solidFill>
                  <a:srgbClr val="3333FF"/>
                </a:solidFill>
              </a:rPr>
              <a:t>checking components in and out.</a:t>
            </a:r>
            <a:r>
              <a:rPr lang="en-US" altLang="en-US" sz="3200" b="1">
                <a:solidFill>
                  <a:srgbClr val="3333FF"/>
                </a:solidFill>
              </a:rPr>
              <a:t> </a:t>
            </a:r>
          </a:p>
          <a:p>
            <a:pPr lvl="1"/>
            <a:r>
              <a:rPr lang="en-US" altLang="en-US" b="1"/>
              <a:t>Individual developers </a:t>
            </a:r>
            <a:r>
              <a:rPr lang="en-US" altLang="en-US" b="1">
                <a:solidFill>
                  <a:srgbClr val="3333FF"/>
                </a:solidFill>
              </a:rPr>
              <a:t>check out</a:t>
            </a:r>
            <a:r>
              <a:rPr lang="en-US" altLang="en-US" b="1"/>
              <a:t> components and modify them.</a:t>
            </a:r>
          </a:p>
          <a:p>
            <a:pPr lvl="2"/>
            <a:r>
              <a:rPr lang="en-US" altLang="en-US" b="1"/>
              <a:t>after they have changed a module as required and the module has been  successfully tested,  </a:t>
            </a:r>
          </a:p>
          <a:p>
            <a:pPr lvl="2"/>
            <a:r>
              <a:rPr lang="en-US" altLang="en-US" b="1"/>
              <a:t>they </a:t>
            </a:r>
            <a:r>
              <a:rPr lang="en-US" altLang="en-US" b="1">
                <a:solidFill>
                  <a:srgbClr val="3333FF"/>
                </a:solidFill>
              </a:rPr>
              <a:t>check in </a:t>
            </a:r>
            <a:r>
              <a:rPr lang="en-US" altLang="en-US" b="1"/>
              <a:t>the changed module into SCCS.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Estimation techniques</a:t>
            </a:r>
          </a:p>
        </p:txBody>
      </p:sp>
      <p:sp>
        <p:nvSpPr>
          <p:cNvPr id="3" name="Content Placeholder 2"/>
          <p:cNvSpPr>
            <a:spLocks noGrp="1"/>
          </p:cNvSpPr>
          <p:nvPr>
            <p:ph idx="1"/>
          </p:nvPr>
        </p:nvSpPr>
        <p:spPr/>
        <p:txBody>
          <a:bodyPr/>
          <a:lstStyle/>
          <a:p>
            <a:r>
              <a:rPr lang="en-IN" dirty="0"/>
              <a:t>Empirical estimation techniques</a:t>
            </a:r>
          </a:p>
          <a:p>
            <a:r>
              <a:rPr lang="en-IN" dirty="0"/>
              <a:t>Heuristic techniques</a:t>
            </a:r>
          </a:p>
          <a:p>
            <a:r>
              <a:rPr lang="en-IN" dirty="0"/>
              <a:t>Analytical estimation techniques</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a:extLst>
              <a:ext uri="{FF2B5EF4-FFF2-40B4-BE49-F238E27FC236}">
                <a16:creationId xmlns:a16="http://schemas.microsoft.com/office/drawing/2014/main" id="{A0BF22CE-5AAB-7BEE-8DD1-9CA2DD49A60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F12973B8-E73B-45FE-B75F-1F26DAE39FD1}" type="slidenum">
              <a:rPr kumimoji="0" lang="en-US" altLang="en-US" sz="1400">
                <a:solidFill>
                  <a:schemeClr val="bg2"/>
                </a:solidFill>
                <a:latin typeface="Arial" panose="020B0604020202020204" pitchFamily="34" charset="0"/>
              </a:rPr>
              <a:pPr>
                <a:spcBef>
                  <a:spcPct val="50000"/>
                </a:spcBef>
                <a:buClrTx/>
                <a:buFontTx/>
                <a:buNone/>
              </a:pPr>
              <a:t>130</a:t>
            </a:fld>
            <a:endParaRPr kumimoji="0" lang="en-US" altLang="en-US" sz="1400">
              <a:solidFill>
                <a:schemeClr val="bg2"/>
              </a:solidFill>
              <a:latin typeface="Arial" panose="020B0604020202020204" pitchFamily="34" charset="0"/>
            </a:endParaRPr>
          </a:p>
        </p:txBody>
      </p:sp>
      <p:sp>
        <p:nvSpPr>
          <p:cNvPr id="56323" name="Rectangle 2">
            <a:extLst>
              <a:ext uri="{FF2B5EF4-FFF2-40B4-BE49-F238E27FC236}">
                <a16:creationId xmlns:a16="http://schemas.microsoft.com/office/drawing/2014/main" id="{530E282E-676C-61B6-9A32-61E6E65508C1}"/>
              </a:ext>
            </a:extLst>
          </p:cNvPr>
          <p:cNvSpPr>
            <a:spLocks noGrp="1" noChangeArrowheads="1"/>
          </p:cNvSpPr>
          <p:nvPr>
            <p:ph type="title"/>
          </p:nvPr>
        </p:nvSpPr>
        <p:spPr/>
        <p:txBody>
          <a:bodyPr/>
          <a:lstStyle/>
          <a:p>
            <a:r>
              <a:rPr lang="en-US" altLang="en-US" b="1"/>
              <a:t>SCCS Features</a:t>
            </a:r>
          </a:p>
        </p:txBody>
      </p:sp>
      <p:sp>
        <p:nvSpPr>
          <p:cNvPr id="56324" name="Rectangle 3">
            <a:extLst>
              <a:ext uri="{FF2B5EF4-FFF2-40B4-BE49-F238E27FC236}">
                <a16:creationId xmlns:a16="http://schemas.microsoft.com/office/drawing/2014/main" id="{D1BADAD8-AD23-CEEA-AFED-61AC424653A6}"/>
              </a:ext>
            </a:extLst>
          </p:cNvPr>
          <p:cNvSpPr>
            <a:spLocks noGrp="1" noChangeArrowheads="1"/>
          </p:cNvSpPr>
          <p:nvPr>
            <p:ph type="body" idx="1"/>
          </p:nvPr>
        </p:nvSpPr>
        <p:spPr>
          <a:xfrm>
            <a:off x="2209800" y="1600200"/>
            <a:ext cx="7772400" cy="4114800"/>
          </a:xfrm>
        </p:spPr>
        <p:txBody>
          <a:bodyPr/>
          <a:lstStyle/>
          <a:p>
            <a:r>
              <a:rPr lang="en-US" altLang="en-US" b="1"/>
              <a:t>Revisions are denoted by  numbers in ascending order, </a:t>
            </a:r>
          </a:p>
          <a:p>
            <a:pPr lvl="1"/>
            <a:r>
              <a:rPr lang="en-US" altLang="en-US" b="1"/>
              <a:t>e.g, 1.1, 1.2, 1.3 etc.  </a:t>
            </a:r>
          </a:p>
          <a:p>
            <a:r>
              <a:rPr lang="en-US" altLang="en-US" b="1"/>
              <a:t>It is also possible to create </a:t>
            </a:r>
            <a:r>
              <a:rPr lang="en-US" altLang="en-US" b="1">
                <a:solidFill>
                  <a:srgbClr val="3333FF"/>
                </a:solidFill>
              </a:rPr>
              <a:t>variants</a:t>
            </a:r>
            <a:r>
              <a:rPr lang="en-US" altLang="en-US" b="1"/>
              <a:t> of a component </a:t>
            </a:r>
          </a:p>
          <a:p>
            <a:pPr lvl="1"/>
            <a:r>
              <a:rPr lang="en-US" altLang="en-US" b="1"/>
              <a:t>by  creating a </a:t>
            </a:r>
            <a:r>
              <a:rPr lang="en-US" altLang="en-US" b="1">
                <a:solidFill>
                  <a:srgbClr val="3333FF"/>
                </a:solidFill>
              </a:rPr>
              <a:t>fork</a:t>
            </a:r>
            <a:r>
              <a:rPr lang="en-US" altLang="en-US" b="1"/>
              <a:t> in the development history. </a:t>
            </a:r>
          </a:p>
          <a:p>
            <a:endParaRPr lang="en-US" altLang="en-US" sz="400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a:extLst>
              <a:ext uri="{FF2B5EF4-FFF2-40B4-BE49-F238E27FC236}">
                <a16:creationId xmlns:a16="http://schemas.microsoft.com/office/drawing/2014/main" id="{53755742-CF7D-4A63-E0A4-ED96DF79AC8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69E20FD3-D433-4471-A936-D4A5F9135829}" type="slidenum">
              <a:rPr kumimoji="0" lang="en-US" altLang="en-US" sz="1400">
                <a:solidFill>
                  <a:schemeClr val="bg2"/>
                </a:solidFill>
                <a:latin typeface="Arial" panose="020B0604020202020204" pitchFamily="34" charset="0"/>
              </a:rPr>
              <a:pPr>
                <a:spcBef>
                  <a:spcPct val="50000"/>
                </a:spcBef>
                <a:buClrTx/>
                <a:buFontTx/>
                <a:buNone/>
              </a:pPr>
              <a:t>131</a:t>
            </a:fld>
            <a:endParaRPr kumimoji="0" lang="en-US" altLang="en-US" sz="1400">
              <a:solidFill>
                <a:schemeClr val="bg2"/>
              </a:solidFill>
              <a:latin typeface="Arial" panose="020B0604020202020204" pitchFamily="34" charset="0"/>
            </a:endParaRPr>
          </a:p>
        </p:txBody>
      </p:sp>
      <p:sp>
        <p:nvSpPr>
          <p:cNvPr id="57347" name="Rectangle 2">
            <a:extLst>
              <a:ext uri="{FF2B5EF4-FFF2-40B4-BE49-F238E27FC236}">
                <a16:creationId xmlns:a16="http://schemas.microsoft.com/office/drawing/2014/main" id="{5714AE75-A1BA-A31A-DC26-FD3C1355319F}"/>
              </a:ext>
            </a:extLst>
          </p:cNvPr>
          <p:cNvSpPr>
            <a:spLocks noGrp="1" noChangeArrowheads="1"/>
          </p:cNvSpPr>
          <p:nvPr>
            <p:ph type="title"/>
          </p:nvPr>
        </p:nvSpPr>
        <p:spPr/>
        <p:txBody>
          <a:bodyPr/>
          <a:lstStyle/>
          <a:p>
            <a:r>
              <a:rPr lang="en-US" altLang="en-US" sz="5400" b="1"/>
              <a:t>Summary</a:t>
            </a:r>
            <a:endParaRPr lang="en-US" altLang="en-US" sz="5400"/>
          </a:p>
        </p:txBody>
      </p:sp>
      <p:sp>
        <p:nvSpPr>
          <p:cNvPr id="57348" name="Rectangle 3">
            <a:extLst>
              <a:ext uri="{FF2B5EF4-FFF2-40B4-BE49-F238E27FC236}">
                <a16:creationId xmlns:a16="http://schemas.microsoft.com/office/drawing/2014/main" id="{F749CDE3-FF69-7A9E-434F-CF9C7DE1AEB2}"/>
              </a:ext>
            </a:extLst>
          </p:cNvPr>
          <p:cNvSpPr>
            <a:spLocks noGrp="1" noChangeArrowheads="1"/>
          </p:cNvSpPr>
          <p:nvPr>
            <p:ph type="body" idx="1"/>
          </p:nvPr>
        </p:nvSpPr>
        <p:spPr>
          <a:xfrm>
            <a:off x="2209800" y="1524000"/>
            <a:ext cx="7772400" cy="4114800"/>
          </a:xfrm>
        </p:spPr>
        <p:txBody>
          <a:bodyPr/>
          <a:lstStyle/>
          <a:p>
            <a:r>
              <a:rPr lang="en-US" altLang="en-US" sz="2800" b="1"/>
              <a:t>Project staffing requires careful understanding of the attributes of good software engineers.</a:t>
            </a:r>
          </a:p>
          <a:p>
            <a:r>
              <a:rPr lang="en-US" altLang="en-US" sz="2800" b="1"/>
              <a:t>Project scheduling:</a:t>
            </a:r>
          </a:p>
          <a:p>
            <a:pPr lvl="1"/>
            <a:r>
              <a:rPr lang="en-US" altLang="en-US" sz="2400" b="1">
                <a:solidFill>
                  <a:srgbClr val="3333FF"/>
                </a:solidFill>
              </a:rPr>
              <a:t>break down large tasks into smaller logical units,</a:t>
            </a:r>
          </a:p>
          <a:p>
            <a:pPr lvl="1"/>
            <a:r>
              <a:rPr lang="en-US" altLang="en-US" sz="2400" b="1">
                <a:solidFill>
                  <a:srgbClr val="3333FF"/>
                </a:solidFill>
              </a:rPr>
              <a:t>determine dependencies among  tasks,</a:t>
            </a:r>
          </a:p>
          <a:p>
            <a:pPr lvl="1"/>
            <a:r>
              <a:rPr lang="en-US" altLang="en-US" sz="2400" b="1">
                <a:solidFill>
                  <a:srgbClr val="3333FF"/>
                </a:solidFill>
              </a:rPr>
              <a:t>determine expected duration of tasks, </a:t>
            </a:r>
          </a:p>
          <a:p>
            <a:pPr lvl="1"/>
            <a:r>
              <a:rPr lang="en-US" altLang="en-US" sz="2400" b="1">
                <a:solidFill>
                  <a:srgbClr val="3333FF"/>
                </a:solidFill>
              </a:rPr>
              <a:t>assign resources, and</a:t>
            </a:r>
          </a:p>
          <a:p>
            <a:pPr lvl="1"/>
            <a:r>
              <a:rPr lang="en-US" altLang="en-US" sz="2400" b="1">
                <a:solidFill>
                  <a:srgbClr val="3333FF"/>
                </a:solidFill>
              </a:rPr>
              <a:t>assign times.</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a:extLst>
              <a:ext uri="{FF2B5EF4-FFF2-40B4-BE49-F238E27FC236}">
                <a16:creationId xmlns:a16="http://schemas.microsoft.com/office/drawing/2014/main" id="{6168593B-6565-FB25-A86A-737D2FD4A74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2F410372-ECB5-4EB7-BE2E-1DFD2F51D6EB}" type="slidenum">
              <a:rPr kumimoji="0" lang="en-US" altLang="en-US" sz="1400">
                <a:solidFill>
                  <a:schemeClr val="bg2"/>
                </a:solidFill>
                <a:latin typeface="Arial" panose="020B0604020202020204" pitchFamily="34" charset="0"/>
              </a:rPr>
              <a:pPr>
                <a:spcBef>
                  <a:spcPct val="50000"/>
                </a:spcBef>
                <a:buClrTx/>
                <a:buFontTx/>
                <a:buNone/>
              </a:pPr>
              <a:t>132</a:t>
            </a:fld>
            <a:endParaRPr kumimoji="0" lang="en-US" altLang="en-US" sz="1400">
              <a:solidFill>
                <a:schemeClr val="bg2"/>
              </a:solidFill>
              <a:latin typeface="Arial" panose="020B0604020202020204" pitchFamily="34" charset="0"/>
            </a:endParaRPr>
          </a:p>
        </p:txBody>
      </p:sp>
      <p:sp>
        <p:nvSpPr>
          <p:cNvPr id="58371" name="Rectangle 2">
            <a:extLst>
              <a:ext uri="{FF2B5EF4-FFF2-40B4-BE49-F238E27FC236}">
                <a16:creationId xmlns:a16="http://schemas.microsoft.com/office/drawing/2014/main" id="{465A51BF-1651-BB3B-ACDE-AA4A39A4890C}"/>
              </a:ext>
            </a:extLst>
          </p:cNvPr>
          <p:cNvSpPr>
            <a:spLocks noGrp="1" noChangeArrowheads="1"/>
          </p:cNvSpPr>
          <p:nvPr>
            <p:ph type="title"/>
          </p:nvPr>
        </p:nvSpPr>
        <p:spPr/>
        <p:txBody>
          <a:bodyPr/>
          <a:lstStyle/>
          <a:p>
            <a:r>
              <a:rPr lang="en-US" altLang="en-US" sz="5400" b="1"/>
              <a:t>Summary</a:t>
            </a:r>
          </a:p>
        </p:txBody>
      </p:sp>
      <p:sp>
        <p:nvSpPr>
          <p:cNvPr id="58372" name="Rectangle 3">
            <a:extLst>
              <a:ext uri="{FF2B5EF4-FFF2-40B4-BE49-F238E27FC236}">
                <a16:creationId xmlns:a16="http://schemas.microsoft.com/office/drawing/2014/main" id="{F0733794-3F64-719B-A2F8-9528C0B09E1E}"/>
              </a:ext>
            </a:extLst>
          </p:cNvPr>
          <p:cNvSpPr>
            <a:spLocks noGrp="1" noChangeArrowheads="1"/>
          </p:cNvSpPr>
          <p:nvPr>
            <p:ph type="body" idx="1"/>
          </p:nvPr>
        </p:nvSpPr>
        <p:spPr>
          <a:xfrm>
            <a:off x="2209800" y="1447800"/>
            <a:ext cx="7772400" cy="4114800"/>
          </a:xfrm>
        </p:spPr>
        <p:txBody>
          <a:bodyPr/>
          <a:lstStyle/>
          <a:p>
            <a:r>
              <a:rPr lang="en-US" altLang="en-US" b="1"/>
              <a:t>Several techniques are available to help in scheduling:</a:t>
            </a:r>
          </a:p>
          <a:p>
            <a:pPr lvl="1"/>
            <a:r>
              <a:rPr lang="en-US" altLang="en-US" b="1">
                <a:solidFill>
                  <a:srgbClr val="3333FF"/>
                </a:solidFill>
              </a:rPr>
              <a:t>Work breakdown structure</a:t>
            </a:r>
          </a:p>
          <a:p>
            <a:pPr lvl="1"/>
            <a:r>
              <a:rPr lang="en-US" altLang="en-US" b="1">
                <a:solidFill>
                  <a:srgbClr val="3333FF"/>
                </a:solidFill>
              </a:rPr>
              <a:t>Activity networks</a:t>
            </a:r>
          </a:p>
          <a:p>
            <a:pPr lvl="1"/>
            <a:r>
              <a:rPr lang="en-US" altLang="en-US" b="1">
                <a:solidFill>
                  <a:srgbClr val="3333FF"/>
                </a:solidFill>
              </a:rPr>
              <a:t>Gantt charts</a:t>
            </a:r>
          </a:p>
          <a:p>
            <a:pPr lvl="1"/>
            <a:r>
              <a:rPr lang="en-US" altLang="en-US" b="1">
                <a:solidFill>
                  <a:srgbClr val="3333FF"/>
                </a:solidFill>
              </a:rPr>
              <a:t>PERT and CPM</a:t>
            </a:r>
          </a:p>
          <a:p>
            <a:r>
              <a:rPr lang="en-US" altLang="en-US" b="1"/>
              <a:t>Commercial software tools are available to assist in developing these.</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id="{B530CCA0-6630-CAC4-E439-1A88E9C9415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1892D6C7-2D9B-442C-A296-10B692256CA9}" type="slidenum">
              <a:rPr kumimoji="0" lang="en-US" altLang="en-US" sz="1400">
                <a:solidFill>
                  <a:schemeClr val="bg2"/>
                </a:solidFill>
                <a:latin typeface="Arial" panose="020B0604020202020204" pitchFamily="34" charset="0"/>
              </a:rPr>
              <a:pPr>
                <a:spcBef>
                  <a:spcPct val="50000"/>
                </a:spcBef>
                <a:buClrTx/>
                <a:buFontTx/>
                <a:buNone/>
              </a:pPr>
              <a:t>133</a:t>
            </a:fld>
            <a:endParaRPr kumimoji="0" lang="en-US" altLang="en-US" sz="1400">
              <a:solidFill>
                <a:schemeClr val="bg2"/>
              </a:solidFill>
              <a:latin typeface="Arial" panose="020B0604020202020204" pitchFamily="34" charset="0"/>
            </a:endParaRPr>
          </a:p>
        </p:txBody>
      </p:sp>
      <p:sp>
        <p:nvSpPr>
          <p:cNvPr id="59395" name="Rectangle 2">
            <a:extLst>
              <a:ext uri="{FF2B5EF4-FFF2-40B4-BE49-F238E27FC236}">
                <a16:creationId xmlns:a16="http://schemas.microsoft.com/office/drawing/2014/main" id="{E2202F16-DEBD-97AF-FEB5-B0D40373084B}"/>
              </a:ext>
            </a:extLst>
          </p:cNvPr>
          <p:cNvSpPr>
            <a:spLocks noGrp="1" noChangeArrowheads="1"/>
          </p:cNvSpPr>
          <p:nvPr>
            <p:ph type="title"/>
          </p:nvPr>
        </p:nvSpPr>
        <p:spPr/>
        <p:txBody>
          <a:bodyPr/>
          <a:lstStyle/>
          <a:p>
            <a:r>
              <a:rPr lang="en-US" altLang="en-US" sz="5400" b="1"/>
              <a:t>Summary</a:t>
            </a:r>
          </a:p>
        </p:txBody>
      </p:sp>
      <p:sp>
        <p:nvSpPr>
          <p:cNvPr id="59396" name="Rectangle 3">
            <a:extLst>
              <a:ext uri="{FF2B5EF4-FFF2-40B4-BE49-F238E27FC236}">
                <a16:creationId xmlns:a16="http://schemas.microsoft.com/office/drawing/2014/main" id="{59A5B094-AB19-8687-5839-9C03050BC09F}"/>
              </a:ext>
            </a:extLst>
          </p:cNvPr>
          <p:cNvSpPr>
            <a:spLocks noGrp="1" noChangeArrowheads="1"/>
          </p:cNvSpPr>
          <p:nvPr>
            <p:ph type="body" idx="1"/>
          </p:nvPr>
        </p:nvSpPr>
        <p:spPr>
          <a:xfrm>
            <a:off x="2209800" y="1524000"/>
            <a:ext cx="7620000" cy="4114800"/>
          </a:xfrm>
        </p:spPr>
        <p:txBody>
          <a:bodyPr/>
          <a:lstStyle/>
          <a:p>
            <a:r>
              <a:rPr lang="en-US" altLang="en-US" b="1"/>
              <a:t>It is necessary to determine the critical paths in a project:</a:t>
            </a:r>
          </a:p>
          <a:p>
            <a:pPr lvl="1"/>
            <a:r>
              <a:rPr lang="en-US" altLang="en-US" b="1">
                <a:solidFill>
                  <a:srgbClr val="3333FF"/>
                </a:solidFill>
              </a:rPr>
              <a:t>to meet the timing for critical activities.</a:t>
            </a:r>
          </a:p>
          <a:p>
            <a:r>
              <a:rPr lang="en-US" altLang="en-US" b="1"/>
              <a:t>An important project planning activity is risk management:</a:t>
            </a:r>
          </a:p>
          <a:p>
            <a:pPr lvl="1"/>
            <a:r>
              <a:rPr lang="en-US" altLang="en-US" b="1">
                <a:solidFill>
                  <a:srgbClr val="3333FF"/>
                </a:solidFill>
              </a:rPr>
              <a:t>Risk identification</a:t>
            </a:r>
          </a:p>
          <a:p>
            <a:pPr lvl="1"/>
            <a:r>
              <a:rPr lang="en-US" altLang="en-US" b="1">
                <a:solidFill>
                  <a:srgbClr val="3333FF"/>
                </a:solidFill>
              </a:rPr>
              <a:t>Risk assessment</a:t>
            </a:r>
          </a:p>
          <a:p>
            <a:pPr lvl="1"/>
            <a:r>
              <a:rPr lang="en-US" altLang="en-US" b="1">
                <a:solidFill>
                  <a:srgbClr val="3333FF"/>
                </a:solidFill>
              </a:rPr>
              <a:t>Risk containment</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a:extLst>
              <a:ext uri="{FF2B5EF4-FFF2-40B4-BE49-F238E27FC236}">
                <a16:creationId xmlns:a16="http://schemas.microsoft.com/office/drawing/2014/main" id="{08EA877E-A052-D761-A92B-502DAD639C7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585F08E3-BE85-4D37-A238-83DAD2155246}" type="slidenum">
              <a:rPr kumimoji="0" lang="en-US" altLang="en-US" sz="1400">
                <a:solidFill>
                  <a:schemeClr val="bg2"/>
                </a:solidFill>
                <a:latin typeface="Arial" panose="020B0604020202020204" pitchFamily="34" charset="0"/>
              </a:rPr>
              <a:pPr>
                <a:spcBef>
                  <a:spcPct val="50000"/>
                </a:spcBef>
                <a:buClrTx/>
                <a:buFontTx/>
                <a:buNone/>
              </a:pPr>
              <a:t>134</a:t>
            </a:fld>
            <a:endParaRPr kumimoji="0" lang="en-US" altLang="en-US" sz="1400">
              <a:solidFill>
                <a:schemeClr val="bg2"/>
              </a:solidFill>
              <a:latin typeface="Arial" panose="020B0604020202020204" pitchFamily="34" charset="0"/>
            </a:endParaRPr>
          </a:p>
        </p:txBody>
      </p:sp>
      <p:sp>
        <p:nvSpPr>
          <p:cNvPr id="60419" name="Rectangle 2">
            <a:extLst>
              <a:ext uri="{FF2B5EF4-FFF2-40B4-BE49-F238E27FC236}">
                <a16:creationId xmlns:a16="http://schemas.microsoft.com/office/drawing/2014/main" id="{795BAB08-F06F-3409-BC06-E4EDD5CBF6B8}"/>
              </a:ext>
            </a:extLst>
          </p:cNvPr>
          <p:cNvSpPr>
            <a:spLocks noGrp="1" noChangeArrowheads="1"/>
          </p:cNvSpPr>
          <p:nvPr>
            <p:ph type="title"/>
          </p:nvPr>
        </p:nvSpPr>
        <p:spPr/>
        <p:txBody>
          <a:bodyPr/>
          <a:lstStyle/>
          <a:p>
            <a:r>
              <a:rPr lang="en-US" altLang="en-US" sz="5400" b="1"/>
              <a:t>Summary</a:t>
            </a:r>
          </a:p>
        </p:txBody>
      </p:sp>
      <p:sp>
        <p:nvSpPr>
          <p:cNvPr id="60420" name="Rectangle 3">
            <a:extLst>
              <a:ext uri="{FF2B5EF4-FFF2-40B4-BE49-F238E27FC236}">
                <a16:creationId xmlns:a16="http://schemas.microsoft.com/office/drawing/2014/main" id="{8721CCA1-0092-5174-96C2-35F8DA45699B}"/>
              </a:ext>
            </a:extLst>
          </p:cNvPr>
          <p:cNvSpPr>
            <a:spLocks noGrp="1" noChangeArrowheads="1"/>
          </p:cNvSpPr>
          <p:nvPr>
            <p:ph type="body" idx="1"/>
          </p:nvPr>
        </p:nvSpPr>
        <p:spPr>
          <a:xfrm>
            <a:off x="2209800" y="1524000"/>
            <a:ext cx="7772400" cy="4114800"/>
          </a:xfrm>
        </p:spPr>
        <p:txBody>
          <a:bodyPr/>
          <a:lstStyle/>
          <a:p>
            <a:r>
              <a:rPr lang="en-US" altLang="en-US" sz="4400" b="1" u="sng">
                <a:solidFill>
                  <a:srgbClr val="3333FF"/>
                </a:solidFill>
              </a:rPr>
              <a:t>Configuration management.</a:t>
            </a:r>
          </a:p>
          <a:p>
            <a:pPr lvl="1"/>
            <a:r>
              <a:rPr lang="en-US" altLang="en-US" sz="4000" b="1"/>
              <a:t>the set of activities by which a large number of objects are managed and maintained.</a:t>
            </a:r>
            <a:endParaRPr lang="en-US" altLang="en-US" sz="4000" b="1">
              <a:solidFill>
                <a:srgbClr val="3333FF"/>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Gantt Chart</a:t>
            </a:r>
          </a:p>
        </p:txBody>
      </p:sp>
      <p:sp>
        <p:nvSpPr>
          <p:cNvPr id="3" name="Content Placeholder 2"/>
          <p:cNvSpPr>
            <a:spLocks noGrp="1"/>
          </p:cNvSpPr>
          <p:nvPr>
            <p:ph idx="1"/>
          </p:nvPr>
        </p:nvSpPr>
        <p:spPr/>
        <p:txBody>
          <a:bodyPr/>
          <a:lstStyle/>
          <a:p>
            <a:r>
              <a:rPr lang="en-US"/>
              <a:t>Gantt chart has been named after its developer Henry Gantt. A Gantt chart is a form of bar chart. The vertical axis lists all the tasks to be performed. The bars are drawn along the y-axis, one for each task</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pic>
        <p:nvPicPr>
          <p:cNvPr id="4" name="Content Placeholder 3"/>
          <p:cNvPicPr>
            <a:picLocks noGrp="1" noChangeAspect="1"/>
          </p:cNvPicPr>
          <p:nvPr>
            <p:ph idx="1"/>
          </p:nvPr>
        </p:nvPicPr>
        <p:blipFill>
          <a:blip r:embed="rId2"/>
          <a:stretch>
            <a:fillRect/>
          </a:stretch>
        </p:blipFill>
        <p:spPr>
          <a:xfrm>
            <a:off x="2179955" y="2094865"/>
            <a:ext cx="7762875" cy="3752850"/>
          </a:xfrm>
          <a:prstGeom prst="rect">
            <a:avLst/>
          </a:prstGeom>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p:cNvSpPr>
            <a:spLocks noGrp="1"/>
          </p:cNvSpPr>
          <p:nvPr>
            <p:ph type="title"/>
          </p:nvPr>
        </p:nvSpPr>
        <p:spPr/>
        <p:txBody>
          <a:bodyPr vert="horz" wrap="square" lIns="91440" tIns="45720" rIns="91440" bIns="45720" anchor="b" anchorCtr="0"/>
          <a:lstStyle/>
          <a:p>
            <a:r>
              <a:rPr lang="en-IN" altLang="en-US" dirty="0"/>
              <a:t>PERT chart</a:t>
            </a:r>
          </a:p>
        </p:txBody>
      </p:sp>
      <p:sp>
        <p:nvSpPr>
          <p:cNvPr id="3" name="Content Placeholder 2"/>
          <p:cNvSpPr>
            <a:spLocks noGrp="1"/>
          </p:cNvSpPr>
          <p:nvPr>
            <p:ph idx="1"/>
          </p:nvPr>
        </p:nvSpPr>
        <p:spPr/>
        <p:txBody>
          <a:bodyPr vert="horz" wrap="square" lIns="91440" tIns="45720" rIns="91440" bIns="45720" numCol="1" anchor="t" anchorCtr="0" compatLnSpc="1">
            <a:normAutofit/>
          </a:bodyPr>
          <a:lstStyle/>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1" charset="2"/>
              <a:buChar char="z"/>
              <a:defRPr/>
            </a:pPr>
            <a:r>
              <a:rPr kumimoji="1" lang="en-IN" sz="3200" b="0" i="0" u="none" strike="noStrike" kern="1200" cap="none" spc="0" normalizeH="0" baseline="0" noProof="0" dirty="0">
                <a:ln>
                  <a:noFill/>
                </a:ln>
                <a:solidFill>
                  <a:schemeClr val="tx1"/>
                </a:solidFill>
                <a:effectLst/>
                <a:uLnTx/>
                <a:uFillTx/>
                <a:latin typeface="+mn-lt"/>
                <a:ea typeface="+mn-ea"/>
                <a:cs typeface="+mn-cs"/>
              </a:rPr>
              <a:t>PERT (Program Evaluation and Review Technique) charts consist of a network of boxes and arrows. </a:t>
            </a:r>
          </a:p>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1" charset="2"/>
              <a:buChar char="z"/>
              <a:defRPr/>
            </a:pPr>
            <a:r>
              <a:rPr kumimoji="1" lang="en-IN" sz="3200" b="0" i="0" u="none" strike="noStrike" kern="1200" cap="none" spc="0" normalizeH="0" baseline="0" noProof="0" dirty="0">
                <a:ln>
                  <a:noFill/>
                </a:ln>
                <a:solidFill>
                  <a:schemeClr val="tx1"/>
                </a:solidFill>
                <a:effectLst/>
                <a:uLnTx/>
                <a:uFillTx/>
                <a:latin typeface="+mn-lt"/>
                <a:ea typeface="+mn-ea"/>
                <a:cs typeface="+mn-cs"/>
              </a:rPr>
              <a:t>The boxes represent activities and the arrows represent task dependencies.</a:t>
            </a:r>
          </a:p>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1" charset="2"/>
              <a:buChar char="z"/>
              <a:defRPr/>
            </a:pPr>
            <a:r>
              <a:rPr kumimoji="1" lang="en-IN" sz="3200" b="0" i="0" u="none" strike="noStrike" kern="1200" cap="none" spc="0" normalizeH="0" baseline="0" noProof="0" dirty="0">
                <a:ln>
                  <a:noFill/>
                </a:ln>
                <a:solidFill>
                  <a:schemeClr val="tx1"/>
                </a:solidFill>
                <a:effectLst/>
                <a:uLnTx/>
                <a:uFillTx/>
                <a:latin typeface="+mn-lt"/>
                <a:ea typeface="+mn-ea"/>
                <a:cs typeface="+mn-cs"/>
              </a:rPr>
              <a:t>The boxes of PERT charts are usually annotated with the pessimistic, likely, and optimistic estimates for every task.</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b"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IN" sz="4000" b="0" i="0" u="none" strike="noStrike" kern="1200" cap="none" spc="0" normalizeH="0" baseline="0" noProof="0" dirty="0">
                <a:ln>
                  <a:noFill/>
                </a:ln>
                <a:solidFill>
                  <a:schemeClr val="tx2"/>
                </a:solidFill>
                <a:effectLst/>
                <a:uLnTx/>
                <a:uFillTx/>
                <a:latin typeface="+mj-lt"/>
                <a:ea typeface="+mj-ea"/>
                <a:cs typeface="+mj-cs"/>
              </a:rPr>
              <a:t>PERT chart representation of the MIS problem</a:t>
            </a:r>
          </a:p>
        </p:txBody>
      </p:sp>
      <p:pic>
        <p:nvPicPr>
          <p:cNvPr id="177155" name="Picture 2"/>
          <p:cNvPicPr>
            <a:picLocks noGrp="1" noChangeAspect="1"/>
          </p:cNvPicPr>
          <p:nvPr>
            <p:ph idx="1"/>
          </p:nvPr>
        </p:nvPicPr>
        <p:blipFill>
          <a:blip r:embed="rId2"/>
          <a:srcRect/>
          <a:stretch>
            <a:fillRect/>
          </a:stretch>
        </p:blipFill>
        <p:spPr>
          <a:xfrm>
            <a:off x="2005013" y="1668463"/>
            <a:ext cx="8181975" cy="4391025"/>
          </a:xfrm>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391920" y="490855"/>
          <a:ext cx="9486900" cy="5893435"/>
        </p:xfrm>
        <a:graphic>
          <a:graphicData uri="http://schemas.openxmlformats.org/drawingml/2006/table">
            <a:tbl>
              <a:tblPr firstRow="1" bandRow="1">
                <a:tableStyleId>{5C22544A-7EE6-4342-B048-85BDC9FD1C3A}</a:tableStyleId>
              </a:tblPr>
              <a:tblGrid>
                <a:gridCol w="2371725">
                  <a:extLst>
                    <a:ext uri="{9D8B030D-6E8A-4147-A177-3AD203B41FA5}">
                      <a16:colId xmlns:a16="http://schemas.microsoft.com/office/drawing/2014/main" val="20000"/>
                    </a:ext>
                  </a:extLst>
                </a:gridCol>
                <a:gridCol w="2371725">
                  <a:extLst>
                    <a:ext uri="{9D8B030D-6E8A-4147-A177-3AD203B41FA5}">
                      <a16:colId xmlns:a16="http://schemas.microsoft.com/office/drawing/2014/main" val="20001"/>
                    </a:ext>
                  </a:extLst>
                </a:gridCol>
                <a:gridCol w="2371725">
                  <a:extLst>
                    <a:ext uri="{9D8B030D-6E8A-4147-A177-3AD203B41FA5}">
                      <a16:colId xmlns:a16="http://schemas.microsoft.com/office/drawing/2014/main" val="20002"/>
                    </a:ext>
                  </a:extLst>
                </a:gridCol>
                <a:gridCol w="2371725">
                  <a:extLst>
                    <a:ext uri="{9D8B030D-6E8A-4147-A177-3AD203B41FA5}">
                      <a16:colId xmlns:a16="http://schemas.microsoft.com/office/drawing/2014/main" val="20003"/>
                    </a:ext>
                  </a:extLst>
                </a:gridCol>
              </a:tblGrid>
              <a:tr h="746125">
                <a:tc>
                  <a:txBody>
                    <a:bodyPr/>
                    <a:lstStyle/>
                    <a:p>
                      <a:pPr algn="ctr"/>
                      <a:r>
                        <a:rPr lang="en-US" sz="1800" dirty="0"/>
                        <a:t>Activity</a:t>
                      </a:r>
                    </a:p>
                  </a:txBody>
                  <a:tcPr marT="45714" marB="45714"/>
                </a:tc>
                <a:tc>
                  <a:txBody>
                    <a:bodyPr/>
                    <a:lstStyle/>
                    <a:p>
                      <a:pPr algn="ctr"/>
                      <a:r>
                        <a:rPr lang="en-US" sz="1800" dirty="0"/>
                        <a:t>Optimistic Time</a:t>
                      </a:r>
                    </a:p>
                  </a:txBody>
                  <a:tcPr marT="45714" marB="45714"/>
                </a:tc>
                <a:tc>
                  <a:txBody>
                    <a:bodyPr/>
                    <a:lstStyle/>
                    <a:p>
                      <a:pPr algn="ctr">
                        <a:buNone/>
                      </a:pPr>
                      <a:r>
                        <a:rPr lang="en-US" sz="1800" dirty="0"/>
                        <a:t>Most Likely</a:t>
                      </a:r>
                    </a:p>
                  </a:txBody>
                  <a:tcPr marT="45714" marB="45714"/>
                </a:tc>
                <a:tc>
                  <a:txBody>
                    <a:bodyPr/>
                    <a:lstStyle/>
                    <a:p>
                      <a:pPr algn="ctr"/>
                      <a:r>
                        <a:rPr lang="en-US" sz="1800" dirty="0"/>
                        <a:t>Pessimistic</a:t>
                      </a:r>
                    </a:p>
                  </a:txBody>
                  <a:tcPr marT="45714" marB="45714"/>
                </a:tc>
                <a:extLst>
                  <a:ext uri="{0D108BD9-81ED-4DB2-BD59-A6C34878D82A}">
                    <a16:rowId xmlns:a16="http://schemas.microsoft.com/office/drawing/2014/main" val="10000"/>
                  </a:ext>
                </a:extLst>
              </a:tr>
              <a:tr h="432435">
                <a:tc>
                  <a:txBody>
                    <a:bodyPr/>
                    <a:lstStyle/>
                    <a:p>
                      <a:pPr algn="ctr"/>
                      <a:r>
                        <a:rPr lang="en-US" sz="1800" dirty="0"/>
                        <a:t>1-2</a:t>
                      </a:r>
                    </a:p>
                  </a:txBody>
                  <a:tcPr marT="45714" marB="45714"/>
                </a:tc>
                <a:tc>
                  <a:txBody>
                    <a:bodyPr/>
                    <a:lstStyle/>
                    <a:p>
                      <a:pPr algn="ctr"/>
                      <a:r>
                        <a:rPr lang="en-US" sz="1800" dirty="0"/>
                        <a:t>1</a:t>
                      </a:r>
                    </a:p>
                  </a:txBody>
                  <a:tcPr marT="45714" marB="45714"/>
                </a:tc>
                <a:tc>
                  <a:txBody>
                    <a:bodyPr/>
                    <a:lstStyle/>
                    <a:p>
                      <a:pPr algn="ctr">
                        <a:buNone/>
                      </a:pPr>
                      <a:r>
                        <a:rPr lang="en-US" sz="1800" dirty="0"/>
                        <a:t>7</a:t>
                      </a:r>
                    </a:p>
                  </a:txBody>
                  <a:tcPr marT="45714" marB="45714"/>
                </a:tc>
                <a:tc>
                  <a:txBody>
                    <a:bodyPr/>
                    <a:lstStyle/>
                    <a:p>
                      <a:pPr algn="ctr"/>
                      <a:r>
                        <a:rPr lang="en-US" sz="1800" dirty="0"/>
                        <a:t>13</a:t>
                      </a:r>
                    </a:p>
                  </a:txBody>
                  <a:tcPr marT="45714" marB="45714"/>
                </a:tc>
                <a:extLst>
                  <a:ext uri="{0D108BD9-81ED-4DB2-BD59-A6C34878D82A}">
                    <a16:rowId xmlns:a16="http://schemas.microsoft.com/office/drawing/2014/main" val="10001"/>
                  </a:ext>
                </a:extLst>
              </a:tr>
              <a:tr h="746125">
                <a:tc>
                  <a:txBody>
                    <a:bodyPr/>
                    <a:lstStyle/>
                    <a:p>
                      <a:pPr algn="ctr">
                        <a:buNone/>
                      </a:pPr>
                      <a:r>
                        <a:rPr lang="en-US" sz="1800" dirty="0">
                          <a:sym typeface="+mn-ea"/>
                        </a:rPr>
                        <a:t>1-6</a:t>
                      </a:r>
                      <a:endParaRPr lang="en-US" sz="1800" dirty="0"/>
                    </a:p>
                    <a:p>
                      <a:pPr algn="ctr">
                        <a:buNone/>
                      </a:pPr>
                      <a:endParaRPr lang="en-US" sz="1800" dirty="0"/>
                    </a:p>
                  </a:txBody>
                  <a:tcPr marT="45714" marB="45714"/>
                </a:tc>
                <a:tc>
                  <a:txBody>
                    <a:bodyPr/>
                    <a:lstStyle/>
                    <a:p>
                      <a:pPr algn="ctr">
                        <a:buNone/>
                      </a:pPr>
                      <a:r>
                        <a:rPr lang="en-US" sz="1800" dirty="0"/>
                        <a:t>2</a:t>
                      </a:r>
                    </a:p>
                  </a:txBody>
                  <a:tcPr marT="45714" marB="45714"/>
                </a:tc>
                <a:tc>
                  <a:txBody>
                    <a:bodyPr/>
                    <a:lstStyle/>
                    <a:p>
                      <a:pPr algn="ctr">
                        <a:buNone/>
                      </a:pPr>
                      <a:r>
                        <a:rPr lang="en-US" sz="1800" dirty="0"/>
                        <a:t>5</a:t>
                      </a:r>
                    </a:p>
                  </a:txBody>
                  <a:tcPr marT="45714" marB="45714"/>
                </a:tc>
                <a:tc>
                  <a:txBody>
                    <a:bodyPr/>
                    <a:lstStyle/>
                    <a:p>
                      <a:pPr algn="ctr">
                        <a:buNone/>
                      </a:pPr>
                      <a:r>
                        <a:rPr lang="en-US" sz="1800" dirty="0"/>
                        <a:t>14</a:t>
                      </a:r>
                    </a:p>
                  </a:txBody>
                  <a:tcPr marT="45714" marB="45714"/>
                </a:tc>
                <a:extLst>
                  <a:ext uri="{0D108BD9-81ED-4DB2-BD59-A6C34878D82A}">
                    <a16:rowId xmlns:a16="http://schemas.microsoft.com/office/drawing/2014/main" val="10002"/>
                  </a:ext>
                </a:extLst>
              </a:tr>
              <a:tr h="432435">
                <a:tc>
                  <a:txBody>
                    <a:bodyPr/>
                    <a:lstStyle/>
                    <a:p>
                      <a:pPr algn="ctr"/>
                      <a:r>
                        <a:rPr lang="en-US" sz="1800" dirty="0">
                          <a:sym typeface="+mn-ea"/>
                        </a:rPr>
                        <a:t>2-3</a:t>
                      </a:r>
                      <a:endParaRPr lang="en-US" sz="1800" dirty="0"/>
                    </a:p>
                  </a:txBody>
                  <a:tcPr marT="45714" marB="45714"/>
                </a:tc>
                <a:tc>
                  <a:txBody>
                    <a:bodyPr/>
                    <a:lstStyle/>
                    <a:p>
                      <a:pPr algn="ctr"/>
                      <a:r>
                        <a:rPr lang="en-US" sz="1800" dirty="0"/>
                        <a:t>2</a:t>
                      </a:r>
                    </a:p>
                  </a:txBody>
                  <a:tcPr marT="45714" marB="45714"/>
                </a:tc>
                <a:tc>
                  <a:txBody>
                    <a:bodyPr/>
                    <a:lstStyle/>
                    <a:p>
                      <a:pPr algn="ctr">
                        <a:buNone/>
                      </a:pPr>
                      <a:r>
                        <a:rPr lang="en-US" sz="1800" dirty="0"/>
                        <a:t>14</a:t>
                      </a:r>
                    </a:p>
                  </a:txBody>
                  <a:tcPr marT="45714" marB="45714"/>
                </a:tc>
                <a:tc>
                  <a:txBody>
                    <a:bodyPr/>
                    <a:lstStyle/>
                    <a:p>
                      <a:pPr algn="ctr"/>
                      <a:r>
                        <a:rPr lang="en-US" sz="1800" dirty="0"/>
                        <a:t>26</a:t>
                      </a:r>
                    </a:p>
                  </a:txBody>
                  <a:tcPr marT="45714" marB="45714"/>
                </a:tc>
                <a:extLst>
                  <a:ext uri="{0D108BD9-81ED-4DB2-BD59-A6C34878D82A}">
                    <a16:rowId xmlns:a16="http://schemas.microsoft.com/office/drawing/2014/main" val="10003"/>
                  </a:ext>
                </a:extLst>
              </a:tr>
              <a:tr h="746760">
                <a:tc>
                  <a:txBody>
                    <a:bodyPr/>
                    <a:lstStyle/>
                    <a:p>
                      <a:pPr algn="ctr"/>
                      <a:r>
                        <a:rPr lang="en-US" sz="1800" dirty="0">
                          <a:sym typeface="+mn-ea"/>
                        </a:rPr>
                        <a:t>2-4</a:t>
                      </a:r>
                      <a:endParaRPr lang="en-US" sz="1800" dirty="0"/>
                    </a:p>
                    <a:p>
                      <a:pPr algn="ctr"/>
                      <a:endParaRPr lang="en-US" sz="1800" dirty="0"/>
                    </a:p>
                  </a:txBody>
                  <a:tcPr marT="45714" marB="45714"/>
                </a:tc>
                <a:tc>
                  <a:txBody>
                    <a:bodyPr/>
                    <a:lstStyle/>
                    <a:p>
                      <a:pPr algn="ctr"/>
                      <a:r>
                        <a:rPr lang="en-US" sz="1800" dirty="0"/>
                        <a:t>2</a:t>
                      </a:r>
                    </a:p>
                  </a:txBody>
                  <a:tcPr marT="45714" marB="45714"/>
                </a:tc>
                <a:tc>
                  <a:txBody>
                    <a:bodyPr/>
                    <a:lstStyle/>
                    <a:p>
                      <a:pPr algn="ctr">
                        <a:buNone/>
                      </a:pPr>
                      <a:r>
                        <a:rPr lang="en-US" sz="1800" dirty="0"/>
                        <a:t>5</a:t>
                      </a:r>
                    </a:p>
                  </a:txBody>
                  <a:tcPr marT="45714" marB="45714"/>
                </a:tc>
                <a:tc>
                  <a:txBody>
                    <a:bodyPr/>
                    <a:lstStyle/>
                    <a:p>
                      <a:pPr algn="ctr"/>
                      <a:r>
                        <a:rPr lang="en-US" sz="1800" dirty="0"/>
                        <a:t>8</a:t>
                      </a:r>
                    </a:p>
                  </a:txBody>
                  <a:tcPr marT="45714" marB="45714"/>
                </a:tc>
                <a:extLst>
                  <a:ext uri="{0D108BD9-81ED-4DB2-BD59-A6C34878D82A}">
                    <a16:rowId xmlns:a16="http://schemas.microsoft.com/office/drawing/2014/main" val="10004"/>
                  </a:ext>
                </a:extLst>
              </a:tr>
              <a:tr h="746125">
                <a:tc>
                  <a:txBody>
                    <a:bodyPr/>
                    <a:lstStyle/>
                    <a:p>
                      <a:pPr algn="ctr"/>
                      <a:r>
                        <a:rPr lang="en-US" sz="1800" dirty="0">
                          <a:sym typeface="+mn-ea"/>
                        </a:rPr>
                        <a:t>3-5</a:t>
                      </a:r>
                      <a:endParaRPr lang="en-US" sz="1800" dirty="0"/>
                    </a:p>
                    <a:p>
                      <a:pPr algn="ctr"/>
                      <a:endParaRPr lang="en-US" sz="1800" dirty="0"/>
                    </a:p>
                  </a:txBody>
                  <a:tcPr marT="45714" marB="45714"/>
                </a:tc>
                <a:tc>
                  <a:txBody>
                    <a:bodyPr/>
                    <a:lstStyle/>
                    <a:p>
                      <a:pPr algn="ctr"/>
                      <a:r>
                        <a:rPr lang="en-US" sz="1800" dirty="0"/>
                        <a:t>7</a:t>
                      </a:r>
                    </a:p>
                  </a:txBody>
                  <a:tcPr marT="45714" marB="45714"/>
                </a:tc>
                <a:tc>
                  <a:txBody>
                    <a:bodyPr/>
                    <a:lstStyle/>
                    <a:p>
                      <a:pPr algn="ctr">
                        <a:buNone/>
                      </a:pPr>
                      <a:r>
                        <a:rPr lang="en-US" sz="1800" dirty="0"/>
                        <a:t>10</a:t>
                      </a:r>
                    </a:p>
                  </a:txBody>
                  <a:tcPr marT="45714" marB="45714"/>
                </a:tc>
                <a:tc>
                  <a:txBody>
                    <a:bodyPr/>
                    <a:lstStyle/>
                    <a:p>
                      <a:pPr algn="ctr"/>
                      <a:r>
                        <a:rPr lang="en-US" sz="1800" dirty="0"/>
                        <a:t>19</a:t>
                      </a:r>
                    </a:p>
                  </a:txBody>
                  <a:tcPr marT="45714" marB="45714"/>
                </a:tc>
                <a:extLst>
                  <a:ext uri="{0D108BD9-81ED-4DB2-BD59-A6C34878D82A}">
                    <a16:rowId xmlns:a16="http://schemas.microsoft.com/office/drawing/2014/main" val="10005"/>
                  </a:ext>
                </a:extLst>
              </a:tr>
              <a:tr h="746125">
                <a:tc>
                  <a:txBody>
                    <a:bodyPr/>
                    <a:lstStyle/>
                    <a:p>
                      <a:pPr algn="ctr"/>
                      <a:r>
                        <a:rPr lang="en-US" sz="1800" dirty="0">
                          <a:sym typeface="+mn-ea"/>
                        </a:rPr>
                        <a:t>4-5</a:t>
                      </a:r>
                      <a:endParaRPr lang="en-US" sz="1800" dirty="0"/>
                    </a:p>
                    <a:p>
                      <a:pPr algn="ctr"/>
                      <a:endParaRPr lang="en-US" sz="1800" dirty="0"/>
                    </a:p>
                  </a:txBody>
                  <a:tcPr marT="45714" marB="45714"/>
                </a:tc>
                <a:tc>
                  <a:txBody>
                    <a:bodyPr/>
                    <a:lstStyle/>
                    <a:p>
                      <a:pPr algn="ctr"/>
                      <a:r>
                        <a:rPr lang="en-US" sz="1800" dirty="0"/>
                        <a:t>5</a:t>
                      </a:r>
                    </a:p>
                  </a:txBody>
                  <a:tcPr marT="45714" marB="45714"/>
                </a:tc>
                <a:tc>
                  <a:txBody>
                    <a:bodyPr/>
                    <a:lstStyle/>
                    <a:p>
                      <a:pPr algn="ctr">
                        <a:buNone/>
                      </a:pPr>
                      <a:r>
                        <a:rPr lang="en-US" sz="1800" dirty="0"/>
                        <a:t>5</a:t>
                      </a:r>
                    </a:p>
                  </a:txBody>
                  <a:tcPr marT="45714" marB="45714"/>
                </a:tc>
                <a:tc>
                  <a:txBody>
                    <a:bodyPr/>
                    <a:lstStyle/>
                    <a:p>
                      <a:pPr algn="ctr"/>
                      <a:r>
                        <a:rPr lang="en-US" sz="1800" dirty="0"/>
                        <a:t>17</a:t>
                      </a:r>
                    </a:p>
                  </a:txBody>
                  <a:tcPr marT="45714" marB="45714"/>
                </a:tc>
                <a:extLst>
                  <a:ext uri="{0D108BD9-81ED-4DB2-BD59-A6C34878D82A}">
                    <a16:rowId xmlns:a16="http://schemas.microsoft.com/office/drawing/2014/main" val="10006"/>
                  </a:ext>
                </a:extLst>
              </a:tr>
              <a:tr h="432435">
                <a:tc>
                  <a:txBody>
                    <a:bodyPr/>
                    <a:lstStyle/>
                    <a:p>
                      <a:pPr algn="ctr"/>
                      <a:r>
                        <a:rPr lang="en-US" sz="1800" dirty="0"/>
                        <a:t>6-7</a:t>
                      </a:r>
                    </a:p>
                  </a:txBody>
                  <a:tcPr marT="45714" marB="45714"/>
                </a:tc>
                <a:tc>
                  <a:txBody>
                    <a:bodyPr/>
                    <a:lstStyle/>
                    <a:p>
                      <a:pPr algn="ctr"/>
                      <a:r>
                        <a:rPr lang="en-US" sz="1800" dirty="0"/>
                        <a:t>5</a:t>
                      </a:r>
                    </a:p>
                  </a:txBody>
                  <a:tcPr marT="45714" marB="45714"/>
                </a:tc>
                <a:tc>
                  <a:txBody>
                    <a:bodyPr/>
                    <a:lstStyle/>
                    <a:p>
                      <a:pPr algn="ctr">
                        <a:buNone/>
                      </a:pPr>
                      <a:r>
                        <a:rPr lang="en-US" sz="1800" dirty="0"/>
                        <a:t>8</a:t>
                      </a:r>
                    </a:p>
                  </a:txBody>
                  <a:tcPr marT="45714" marB="45714"/>
                </a:tc>
                <a:tc>
                  <a:txBody>
                    <a:bodyPr/>
                    <a:lstStyle/>
                    <a:p>
                      <a:pPr algn="ctr"/>
                      <a:r>
                        <a:rPr lang="en-US" sz="1800" dirty="0"/>
                        <a:t>29</a:t>
                      </a:r>
                    </a:p>
                  </a:txBody>
                  <a:tcPr marT="45714" marB="45714"/>
                </a:tc>
                <a:extLst>
                  <a:ext uri="{0D108BD9-81ED-4DB2-BD59-A6C34878D82A}">
                    <a16:rowId xmlns:a16="http://schemas.microsoft.com/office/drawing/2014/main" val="10007"/>
                  </a:ext>
                </a:extLst>
              </a:tr>
              <a:tr h="432435">
                <a:tc>
                  <a:txBody>
                    <a:bodyPr/>
                    <a:lstStyle/>
                    <a:p>
                      <a:pPr algn="ctr">
                        <a:buNone/>
                      </a:pPr>
                      <a:r>
                        <a:rPr lang="en-US" sz="1800" dirty="0"/>
                        <a:t>5-8</a:t>
                      </a:r>
                    </a:p>
                  </a:txBody>
                  <a:tcPr marT="45714" marB="45714"/>
                </a:tc>
                <a:tc>
                  <a:txBody>
                    <a:bodyPr/>
                    <a:lstStyle/>
                    <a:p>
                      <a:pPr algn="ctr">
                        <a:buNone/>
                      </a:pPr>
                      <a:r>
                        <a:rPr lang="en-US" sz="1800" dirty="0"/>
                        <a:t>3</a:t>
                      </a:r>
                    </a:p>
                  </a:txBody>
                  <a:tcPr marT="45714" marB="45714"/>
                </a:tc>
                <a:tc>
                  <a:txBody>
                    <a:bodyPr/>
                    <a:lstStyle/>
                    <a:p>
                      <a:pPr algn="ctr">
                        <a:buNone/>
                      </a:pPr>
                      <a:r>
                        <a:rPr lang="en-US" sz="1800" dirty="0"/>
                        <a:t>3</a:t>
                      </a:r>
                    </a:p>
                  </a:txBody>
                  <a:tcPr marT="45714" marB="45714"/>
                </a:tc>
                <a:tc>
                  <a:txBody>
                    <a:bodyPr/>
                    <a:lstStyle/>
                    <a:p>
                      <a:pPr algn="ctr">
                        <a:buNone/>
                      </a:pPr>
                      <a:r>
                        <a:rPr lang="en-US" sz="1800" dirty="0"/>
                        <a:t>9</a:t>
                      </a:r>
                    </a:p>
                  </a:txBody>
                  <a:tcPr marT="45714" marB="45714"/>
                </a:tc>
                <a:extLst>
                  <a:ext uri="{0D108BD9-81ED-4DB2-BD59-A6C34878D82A}">
                    <a16:rowId xmlns:a16="http://schemas.microsoft.com/office/drawing/2014/main" val="10008"/>
                  </a:ext>
                </a:extLst>
              </a:tr>
              <a:tr h="432435">
                <a:tc>
                  <a:txBody>
                    <a:bodyPr/>
                    <a:lstStyle/>
                    <a:p>
                      <a:pPr algn="ctr">
                        <a:buNone/>
                      </a:pPr>
                      <a:r>
                        <a:rPr lang="en-US" sz="1800" dirty="0"/>
                        <a:t>7-8</a:t>
                      </a:r>
                    </a:p>
                  </a:txBody>
                  <a:tcPr marT="45714" marB="45714"/>
                </a:tc>
                <a:tc>
                  <a:txBody>
                    <a:bodyPr/>
                    <a:lstStyle/>
                    <a:p>
                      <a:pPr algn="ctr">
                        <a:buNone/>
                      </a:pPr>
                      <a:r>
                        <a:rPr lang="en-US" sz="1800" dirty="0"/>
                        <a:t>8</a:t>
                      </a:r>
                    </a:p>
                  </a:txBody>
                  <a:tcPr marT="45714" marB="45714"/>
                </a:tc>
                <a:tc>
                  <a:txBody>
                    <a:bodyPr/>
                    <a:lstStyle/>
                    <a:p>
                      <a:pPr algn="ctr">
                        <a:buNone/>
                      </a:pPr>
                      <a:r>
                        <a:rPr lang="en-US" sz="1800" dirty="0"/>
                        <a:t>17</a:t>
                      </a:r>
                    </a:p>
                  </a:txBody>
                  <a:tcPr marT="45714" marB="45714"/>
                </a:tc>
                <a:tc>
                  <a:txBody>
                    <a:bodyPr/>
                    <a:lstStyle/>
                    <a:p>
                      <a:pPr algn="ctr">
                        <a:buNone/>
                      </a:pPr>
                      <a:r>
                        <a:rPr lang="en-US" sz="1800" dirty="0"/>
                        <a:t>32</a:t>
                      </a:r>
                    </a:p>
                  </a:txBody>
                  <a:tcPr marT="45714" marB="45714"/>
                </a:tc>
                <a:extLst>
                  <a:ext uri="{0D108BD9-81ED-4DB2-BD59-A6C34878D82A}">
                    <a16:rowId xmlns:a16="http://schemas.microsoft.com/office/drawing/2014/main" val="1000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Empirical Estimation Techniques</a:t>
            </a:r>
            <a:endParaRPr lang="en-IN" dirty="0"/>
          </a:p>
        </p:txBody>
      </p:sp>
      <p:sp>
        <p:nvSpPr>
          <p:cNvPr id="3" name="Content Placeholder 2"/>
          <p:cNvSpPr>
            <a:spLocks noGrp="1"/>
          </p:cNvSpPr>
          <p:nvPr>
            <p:ph idx="1"/>
          </p:nvPr>
        </p:nvSpPr>
        <p:spPr/>
        <p:txBody>
          <a:bodyPr>
            <a:normAutofit fontScale="92500"/>
          </a:bodyPr>
          <a:lstStyle/>
          <a:p>
            <a:r>
              <a:rPr lang="en-IN" dirty="0"/>
              <a:t>Based on making an </a:t>
            </a:r>
            <a:r>
              <a:rPr lang="en-IN" b="1" dirty="0"/>
              <a:t>educated guess </a:t>
            </a:r>
            <a:r>
              <a:rPr lang="en-IN" dirty="0"/>
              <a:t>of the </a:t>
            </a:r>
            <a:r>
              <a:rPr lang="en-IN" b="1" dirty="0"/>
              <a:t>project parameters. </a:t>
            </a:r>
          </a:p>
          <a:p>
            <a:r>
              <a:rPr lang="en-IN" b="1" dirty="0"/>
              <a:t>Prior experience </a:t>
            </a:r>
            <a:r>
              <a:rPr lang="en-IN" dirty="0"/>
              <a:t>with development of similar products is helpful. </a:t>
            </a:r>
          </a:p>
          <a:p>
            <a:r>
              <a:rPr lang="en-IN" dirty="0"/>
              <a:t>Although empirical estimation techniques are based on </a:t>
            </a:r>
            <a:r>
              <a:rPr lang="en-IN" b="1" dirty="0"/>
              <a:t>common sense</a:t>
            </a:r>
            <a:r>
              <a:rPr lang="en-IN" dirty="0"/>
              <a:t>, different activities involved in estimation have been formalized over the years. </a:t>
            </a:r>
          </a:p>
          <a:p>
            <a:pPr>
              <a:buNone/>
            </a:pPr>
            <a:r>
              <a:rPr lang="en-IN" dirty="0"/>
              <a:t>Two popular empirical estimation techniques are:    1) Expert judg</a:t>
            </a:r>
            <a:r>
              <a:rPr lang="en-US" altLang="en-IN" dirty="0"/>
              <a:t>e</a:t>
            </a:r>
            <a:r>
              <a:rPr lang="en-IN" dirty="0"/>
              <a:t>ment technique</a:t>
            </a:r>
          </a:p>
          <a:p>
            <a:pPr>
              <a:buNone/>
            </a:pPr>
            <a:r>
              <a:rPr lang="en-IN" dirty="0"/>
              <a:t>     2) Delphi cost estimation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Expert Judg</a:t>
            </a:r>
            <a:r>
              <a:rPr lang="en-US" altLang="en-IN" dirty="0"/>
              <a:t>e</a:t>
            </a:r>
            <a:r>
              <a:rPr lang="en-IN" dirty="0"/>
              <a:t>ment Technique</a:t>
            </a:r>
            <a:br>
              <a:rPr lang="en-IN" dirty="0"/>
            </a:br>
            <a:endParaRPr lang="en-IN" dirty="0"/>
          </a:p>
        </p:txBody>
      </p:sp>
      <p:sp>
        <p:nvSpPr>
          <p:cNvPr id="3" name="Content Placeholder 2"/>
          <p:cNvSpPr>
            <a:spLocks noGrp="1"/>
          </p:cNvSpPr>
          <p:nvPr>
            <p:ph idx="1"/>
          </p:nvPr>
        </p:nvSpPr>
        <p:spPr>
          <a:xfrm>
            <a:off x="1905000" y="1219200"/>
            <a:ext cx="8305800" cy="4906963"/>
          </a:xfrm>
        </p:spPr>
        <p:txBody>
          <a:bodyPr>
            <a:normAutofit fontScale="92500" lnSpcReduction="10000"/>
          </a:bodyPr>
          <a:lstStyle/>
          <a:p>
            <a:r>
              <a:rPr lang="en-IN" dirty="0"/>
              <a:t>An expert makes an educated guess of the </a:t>
            </a:r>
            <a:r>
              <a:rPr lang="en-IN" b="1" dirty="0"/>
              <a:t>problem size </a:t>
            </a:r>
            <a:r>
              <a:rPr lang="en-IN" dirty="0"/>
              <a:t>after analyzing the problem thoroughly.</a:t>
            </a:r>
          </a:p>
          <a:p>
            <a:r>
              <a:rPr lang="en-IN" dirty="0"/>
              <a:t>Estimates the </a:t>
            </a:r>
            <a:r>
              <a:rPr lang="en-IN" b="1" dirty="0"/>
              <a:t>cost</a:t>
            </a:r>
            <a:r>
              <a:rPr lang="en-IN" dirty="0"/>
              <a:t> of the different components (i.e. modules or subsystems) of the system and then combines them to arrive at the overall estimate. </a:t>
            </a:r>
          </a:p>
          <a:p>
            <a:r>
              <a:rPr lang="en-IN" dirty="0"/>
              <a:t>However, this technique is subject to human errors and individual bias.</a:t>
            </a:r>
          </a:p>
          <a:p>
            <a:r>
              <a:rPr lang="en-IN" dirty="0"/>
              <a:t>A more refined form of expert judg</a:t>
            </a:r>
            <a:r>
              <a:rPr lang="en-US" altLang="en-IN" dirty="0"/>
              <a:t>e</a:t>
            </a:r>
            <a:r>
              <a:rPr lang="en-IN" dirty="0"/>
              <a:t>ment is the estimation made by group of experts.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Delphi cost estimation</a:t>
            </a:r>
          </a:p>
        </p:txBody>
      </p:sp>
      <p:sp>
        <p:nvSpPr>
          <p:cNvPr id="3" name="Content Placeholder 2"/>
          <p:cNvSpPr>
            <a:spLocks noGrp="1"/>
          </p:cNvSpPr>
          <p:nvPr>
            <p:ph idx="1"/>
          </p:nvPr>
        </p:nvSpPr>
        <p:spPr>
          <a:xfrm>
            <a:off x="1752600" y="1219200"/>
            <a:ext cx="8534400" cy="5638800"/>
          </a:xfrm>
        </p:spPr>
        <p:txBody>
          <a:bodyPr>
            <a:normAutofit/>
          </a:bodyPr>
          <a:lstStyle/>
          <a:p>
            <a:r>
              <a:rPr lang="en-IN" dirty="0"/>
              <a:t>It overcomes some of the shortcomings of the expert judgment approach. </a:t>
            </a:r>
          </a:p>
          <a:p>
            <a:r>
              <a:rPr lang="en-IN" dirty="0"/>
              <a:t>Delphi estimation is carried out by a team comprising of a </a:t>
            </a:r>
            <a:r>
              <a:rPr lang="en-IN" b="1" dirty="0"/>
              <a:t>group of experts and a coordinator.</a:t>
            </a:r>
          </a:p>
          <a:p>
            <a:r>
              <a:rPr lang="en-IN" dirty="0"/>
              <a:t>No discussion among the estimators is allowed during the entire estimation process.</a:t>
            </a:r>
          </a:p>
          <a:p>
            <a:endParaRPr lang="en-IN"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Delphi cost estimation</a:t>
            </a:r>
          </a:p>
        </p:txBody>
      </p:sp>
      <p:sp>
        <p:nvSpPr>
          <p:cNvPr id="3" name="Content Placeholder 2"/>
          <p:cNvSpPr>
            <a:spLocks noGrp="1"/>
          </p:cNvSpPr>
          <p:nvPr>
            <p:ph idx="1"/>
          </p:nvPr>
        </p:nvSpPr>
        <p:spPr>
          <a:xfrm>
            <a:off x="1905000" y="1600200"/>
            <a:ext cx="8305800" cy="4876800"/>
          </a:xfrm>
        </p:spPr>
        <p:txBody>
          <a:bodyPr>
            <a:normAutofit fontScale="87500" lnSpcReduction="10000"/>
          </a:bodyPr>
          <a:lstStyle/>
          <a:p>
            <a:r>
              <a:rPr lang="en-IN" dirty="0"/>
              <a:t>The coordinator provides each estimator with a copy of the SRS document and a form for recording his cost estimate. </a:t>
            </a:r>
          </a:p>
          <a:p>
            <a:r>
              <a:rPr lang="en-IN" dirty="0"/>
              <a:t>Estimators complete their </a:t>
            </a:r>
            <a:r>
              <a:rPr lang="en-IN" b="1" dirty="0"/>
              <a:t>individual estimates </a:t>
            </a:r>
            <a:r>
              <a:rPr lang="en-IN" dirty="0"/>
              <a:t>anonymously and submit to the coordinator.</a:t>
            </a:r>
          </a:p>
          <a:p>
            <a:r>
              <a:rPr lang="en-IN" dirty="0"/>
              <a:t>The coordinator prepares and distributes the summary of the responses of all the estimators, and includes any unusual rationale noted by any of the estimators. </a:t>
            </a:r>
          </a:p>
          <a:p>
            <a:r>
              <a:rPr lang="en-IN" dirty="0"/>
              <a:t>Based on this summary, the </a:t>
            </a:r>
            <a:r>
              <a:rPr lang="en-IN" b="1" dirty="0"/>
              <a:t>estimators re-estimate. </a:t>
            </a:r>
          </a:p>
          <a:p>
            <a:r>
              <a:rPr lang="en-IN" dirty="0"/>
              <a:t>This process is iterated for several rounds.</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After the completion of several iterations of estimations, the co-ordinator takes the responsibility of compiling the results and preparing the final estimate. The Delphi estimation, though consumes more time and effort, overcomes an important shortcoming of the expert judgement technique in that the results can not unjustly be influenced by overly assertive and senior members.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19</a:t>
            </a:fld>
            <a:endParaRPr lang="en-US" altLang="en-US" sz="1400" dirty="0">
              <a:solidFill>
                <a:schemeClr val="bg2"/>
              </a:solidFill>
              <a:latin typeface="Arial" panose="020B0604020202020204" pitchFamily="34" charset="0"/>
            </a:endParaRPr>
          </a:p>
        </p:txBody>
      </p:sp>
      <p:sp>
        <p:nvSpPr>
          <p:cNvPr id="31747" name="Rectangle 1"/>
          <p:cNvSpPr>
            <a:spLocks noGrp="1"/>
          </p:cNvSpPr>
          <p:nvPr>
            <p:ph type="title"/>
          </p:nvPr>
        </p:nvSpPr>
        <p:spPr>
          <a:xfrm>
            <a:off x="1930400" y="182563"/>
            <a:ext cx="7769225" cy="1139825"/>
          </a:xfrm>
        </p:spPr>
        <p:txBody>
          <a:bodyPr vert="horz" wrap="square" lIns="18000" tIns="46800" rIns="18000" bIns="46800" anchor="ctr" anchorCtr="0"/>
          <a:lstStyle/>
          <a:p>
            <a:pPr>
              <a:spcBef>
                <a:spcPts val="1075"/>
              </a:spcBef>
            </a:pPr>
            <a:r>
              <a:rPr lang="en-GB" altLang="en-US" sz="4400" b="1" dirty="0"/>
              <a:t>Software Size Metrics</a:t>
            </a:r>
          </a:p>
        </p:txBody>
      </p:sp>
      <p:sp>
        <p:nvSpPr>
          <p:cNvPr id="19458" name="Rectangle 2"/>
          <p:cNvSpPr>
            <a:spLocks noGrp="1" noChangeArrowheads="1"/>
          </p:cNvSpPr>
          <p:nvPr>
            <p:ph idx="1"/>
          </p:nvPr>
        </p:nvSpPr>
        <p:spPr/>
        <p:txBody>
          <a:bodyPr vert="horz" wrap="square" lIns="18000" tIns="46800" rIns="18000" bIns="46800" numCol="1" anchor="t" anchorCtr="0" compatLnSpc="1"/>
          <a:lstStyle/>
          <a:p>
            <a:pPr marL="342900" marR="0" lvl="0" indent="-342900" algn="l" defTabSz="914400" rtl="0" eaLnBrk="0" fontAlgn="base" latinLnBrk="0" hangingPunct="0">
              <a:lnSpc>
                <a:spcPct val="100000"/>
              </a:lnSpc>
              <a:spcBef>
                <a:spcPts val="790"/>
              </a:spcBef>
              <a:spcAft>
                <a:spcPct val="0"/>
              </a:spcAft>
              <a:buClr>
                <a:schemeClr val="accent2"/>
              </a:buClr>
              <a:buSzTx/>
              <a:buFont typeface="Monotype Sorts" pitchFamily="1" charset="2"/>
              <a:buChar char="z"/>
              <a:defRPr/>
            </a:pPr>
            <a:r>
              <a:rPr kumimoji="1" lang="en-GB" altLang="en-US" sz="4000" b="0" i="0" u="none" strike="noStrike" kern="1200" cap="none" spc="0" normalizeH="0" baseline="0" noProof="0">
                <a:ln>
                  <a:noFill/>
                </a:ln>
                <a:solidFill>
                  <a:srgbClr val="0000FF"/>
                </a:solidFill>
                <a:effectLst>
                  <a:outerShdw blurRad="38100" dist="38100" dir="2700000" algn="tl">
                    <a:srgbClr val="C0C0C0"/>
                  </a:outerShdw>
                </a:effectLst>
                <a:uLnTx/>
                <a:uFillTx/>
                <a:latin typeface="+mn-lt"/>
                <a:ea typeface="+mn-ea"/>
                <a:cs typeface="+mn-cs"/>
              </a:rPr>
              <a:t>LOC (Lines of Code):</a:t>
            </a:r>
          </a:p>
          <a:p>
            <a:pPr marL="742950" marR="0" lvl="1" indent="-285750" algn="l" defTabSz="914400" rtl="0" eaLnBrk="0" fontAlgn="base" latinLnBrk="0" hangingPunct="0">
              <a:lnSpc>
                <a:spcPct val="100000"/>
              </a:lnSpc>
              <a:spcBef>
                <a:spcPts val="715"/>
              </a:spcBef>
              <a:spcAft>
                <a:spcPct val="0"/>
              </a:spcAft>
              <a:buClr>
                <a:schemeClr val="accent2"/>
              </a:buClr>
              <a:buSzTx/>
              <a:buFont typeface="Monotype Sorts" pitchFamily="1" charset="2"/>
              <a:buChar char="y"/>
              <a:defRPr/>
            </a:pPr>
            <a:r>
              <a:rPr kumimoji="1" lang="en-GB" altLang="en-US" sz="3600" b="0" i="0" u="none" strike="noStrike" kern="1200" cap="none" spc="0" normalizeH="0" baseline="0" noProof="0">
                <a:ln>
                  <a:noFill/>
                </a:ln>
                <a:solidFill>
                  <a:schemeClr val="tx1"/>
                </a:solidFill>
                <a:effectLst/>
                <a:uLnTx/>
                <a:uFillTx/>
                <a:latin typeface="+mn-lt"/>
                <a:ea typeface="+mn-ea"/>
                <a:cs typeface="+mn-cs"/>
              </a:rPr>
              <a:t>Simplest and most widely used metric.</a:t>
            </a:r>
          </a:p>
          <a:p>
            <a:pPr marL="742950" marR="0" lvl="1" indent="-285750" algn="l" defTabSz="914400" rtl="0" eaLnBrk="0" fontAlgn="base" latinLnBrk="0" hangingPunct="0">
              <a:lnSpc>
                <a:spcPct val="100000"/>
              </a:lnSpc>
              <a:spcBef>
                <a:spcPts val="715"/>
              </a:spcBef>
              <a:spcAft>
                <a:spcPct val="0"/>
              </a:spcAft>
              <a:buClr>
                <a:schemeClr val="accent2"/>
              </a:buClr>
              <a:buSzTx/>
              <a:buFont typeface="Monotype Sorts" pitchFamily="1" charset="2"/>
              <a:buChar char="y"/>
              <a:defRPr/>
            </a:pPr>
            <a:r>
              <a:rPr kumimoji="1" lang="en-GB" altLang="en-US" sz="3600" b="0" i="0" u="none" strike="noStrike" kern="1200" cap="none" spc="0" normalizeH="0" baseline="0" noProof="0">
                <a:ln>
                  <a:noFill/>
                </a:ln>
                <a:solidFill>
                  <a:schemeClr val="tx1"/>
                </a:solidFill>
                <a:effectLst/>
                <a:uLnTx/>
                <a:uFillTx/>
                <a:latin typeface="+mn-lt"/>
                <a:ea typeface="+mn-ea"/>
                <a:cs typeface="+mn-cs"/>
              </a:rPr>
              <a:t>Comments and blank lines should not be counted.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dissolve">
                                      <p:cBhvr>
                                        <p:cTn id="7"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7815"/>
            <a:ext cx="10515600" cy="5879465"/>
          </a:xfrm>
        </p:spPr>
        <p:txBody>
          <a:bodyPr/>
          <a:lstStyle/>
          <a:p>
            <a:endParaRPr lang="en-US"/>
          </a:p>
          <a:p>
            <a:r>
              <a:rPr lang="en-US"/>
              <a:t>Why is SPM?</a:t>
            </a:r>
          </a:p>
          <a:p>
            <a:endParaRPr lang="en-US"/>
          </a:p>
          <a:p>
            <a:r>
              <a:rPr lang="en-US"/>
              <a:t>SPM- The </a:t>
            </a:r>
            <a:r>
              <a:rPr lang="en-US" b="1"/>
              <a:t>main goal</a:t>
            </a:r>
            <a:r>
              <a:rPr lang="en-US"/>
              <a:t> of software project management is to enable a group of developers to work effectively towards the successful completion of a project.</a:t>
            </a:r>
          </a:p>
          <a:p>
            <a:endParaRPr lang="en-US"/>
          </a:p>
          <a:p>
            <a:r>
              <a:rPr lang="en-US">
                <a:sym typeface="+mn-ea"/>
              </a:rPr>
              <a:t>Who is responsible for SPM?</a:t>
            </a:r>
          </a:p>
          <a:p>
            <a:endParaRPr lang="en-US">
              <a:sym typeface="+mn-ea"/>
            </a:endParaRPr>
          </a:p>
          <a:p>
            <a:r>
              <a:rPr lang="en-US">
                <a:sym typeface="+mn-ea"/>
              </a:rPr>
              <a:t>Small Projects</a:t>
            </a:r>
            <a:endParaRPr lang="en-US"/>
          </a:p>
          <a:p>
            <a:r>
              <a:rPr lang="en-US">
                <a:sym typeface="+mn-ea"/>
              </a:rPr>
              <a:t>Large Projects</a:t>
            </a:r>
            <a:endParaRPr lang="en-US"/>
          </a:p>
          <a:p>
            <a:endParaRPr lang="en-US"/>
          </a:p>
          <a:p>
            <a:endParaRPr lang="en-US"/>
          </a:p>
          <a:p>
            <a:endParaRPr 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20</a:t>
            </a:fld>
            <a:endParaRPr lang="en-US" altLang="en-US" sz="1400" dirty="0">
              <a:solidFill>
                <a:schemeClr val="bg2"/>
              </a:solidFill>
              <a:latin typeface="Arial" panose="020B0604020202020204" pitchFamily="34" charset="0"/>
            </a:endParaRPr>
          </a:p>
        </p:txBody>
      </p:sp>
      <p:sp>
        <p:nvSpPr>
          <p:cNvPr id="33795" name="Rectangle 1"/>
          <p:cNvSpPr>
            <a:spLocks noGrp="1"/>
          </p:cNvSpPr>
          <p:nvPr>
            <p:ph type="title"/>
          </p:nvPr>
        </p:nvSpPr>
        <p:spPr>
          <a:xfrm>
            <a:off x="1930400" y="182563"/>
            <a:ext cx="7769225" cy="1139825"/>
          </a:xfrm>
        </p:spPr>
        <p:txBody>
          <a:bodyPr vert="horz" wrap="square" lIns="18000" tIns="46800" rIns="18000" bIns="46800" anchor="ctr" anchorCtr="0"/>
          <a:lstStyle/>
          <a:p>
            <a:pPr>
              <a:spcBef>
                <a:spcPts val="790"/>
              </a:spcBef>
            </a:pPr>
            <a:r>
              <a:rPr lang="en-GB" altLang="en-US" sz="3600" b="1" dirty="0">
                <a:solidFill>
                  <a:srgbClr val="336600"/>
                </a:solidFill>
              </a:rPr>
              <a:t>Disadvantages of Using LOC</a:t>
            </a:r>
          </a:p>
        </p:txBody>
      </p:sp>
      <p:sp>
        <p:nvSpPr>
          <p:cNvPr id="33796" name="Rectangle 2"/>
          <p:cNvSpPr>
            <a:spLocks noGrp="1"/>
          </p:cNvSpPr>
          <p:nvPr>
            <p:ph idx="1"/>
          </p:nvPr>
        </p:nvSpPr>
        <p:spPr/>
        <p:txBody>
          <a:bodyPr vert="horz" wrap="square" lIns="18000" tIns="46800" rIns="18000" bIns="46800" anchor="t" anchorCtr="0"/>
          <a:lstStyle/>
          <a:p>
            <a:pPr>
              <a:spcBef>
                <a:spcPts val="615"/>
              </a:spcBef>
            </a:pPr>
            <a:r>
              <a:rPr lang="en-GB" altLang="en-US" sz="4000" dirty="0"/>
              <a:t>Size can vary with coding style.</a:t>
            </a:r>
          </a:p>
          <a:p>
            <a:pPr>
              <a:spcBef>
                <a:spcPts val="615"/>
              </a:spcBef>
            </a:pPr>
            <a:r>
              <a:rPr lang="en-GB" altLang="en-US" sz="4000" dirty="0"/>
              <a:t>Focuses on coding activity alone.</a:t>
            </a:r>
          </a:p>
          <a:p>
            <a:pPr>
              <a:spcBef>
                <a:spcPts val="615"/>
              </a:spcBef>
            </a:pPr>
            <a:r>
              <a:rPr lang="en-GB" altLang="en-US" sz="4000" dirty="0"/>
              <a:t>Correlates poorly with quality and efficiency of code.</a:t>
            </a:r>
          </a:p>
          <a:p>
            <a:pPr>
              <a:spcBef>
                <a:spcPts val="615"/>
              </a:spcBef>
            </a:pPr>
            <a:r>
              <a:rPr lang="en-GB" altLang="en-US" sz="4000" dirty="0"/>
              <a:t>Penalizes higher level programming languages, code reuse,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21</a:t>
            </a:fld>
            <a:endParaRPr lang="en-US" altLang="en-US" sz="1400" dirty="0">
              <a:solidFill>
                <a:schemeClr val="bg2"/>
              </a:solidFill>
              <a:latin typeface="Arial" panose="020B0604020202020204" pitchFamily="34" charset="0"/>
            </a:endParaRPr>
          </a:p>
        </p:txBody>
      </p:sp>
      <p:sp>
        <p:nvSpPr>
          <p:cNvPr id="35843" name="Rectangle 1"/>
          <p:cNvSpPr>
            <a:spLocks noGrp="1"/>
          </p:cNvSpPr>
          <p:nvPr>
            <p:ph type="title"/>
          </p:nvPr>
        </p:nvSpPr>
        <p:spPr>
          <a:xfrm>
            <a:off x="1930400" y="182563"/>
            <a:ext cx="7769225" cy="1139825"/>
          </a:xfrm>
        </p:spPr>
        <p:txBody>
          <a:bodyPr vert="horz" wrap="square" lIns="18000" tIns="46800" rIns="18000" bIns="46800" anchor="ctr" anchorCtr="0"/>
          <a:lstStyle/>
          <a:p>
            <a:pPr>
              <a:spcBef>
                <a:spcPts val="790"/>
              </a:spcBef>
            </a:pPr>
            <a:r>
              <a:rPr lang="en-GB" altLang="en-US" sz="3600" b="1" dirty="0">
                <a:solidFill>
                  <a:srgbClr val="336600"/>
                </a:solidFill>
              </a:rPr>
              <a:t>Disadvantages of Using LOC  </a:t>
            </a:r>
            <a:r>
              <a:rPr lang="en-GB" altLang="en-US" sz="1800" b="1" dirty="0">
                <a:solidFill>
                  <a:srgbClr val="336600"/>
                </a:solidFill>
              </a:rPr>
              <a:t>(cont...)</a:t>
            </a:r>
          </a:p>
        </p:txBody>
      </p:sp>
      <p:sp>
        <p:nvSpPr>
          <p:cNvPr id="35844" name="Rectangle 2"/>
          <p:cNvSpPr>
            <a:spLocks noGrp="1"/>
          </p:cNvSpPr>
          <p:nvPr>
            <p:ph idx="1"/>
          </p:nvPr>
        </p:nvSpPr>
        <p:spPr/>
        <p:txBody>
          <a:bodyPr vert="horz" wrap="square" lIns="18000" tIns="46800" rIns="18000" bIns="46800" anchor="t" anchorCtr="0"/>
          <a:lstStyle/>
          <a:p>
            <a:pPr>
              <a:spcBef>
                <a:spcPts val="615"/>
              </a:spcBef>
            </a:pPr>
            <a:r>
              <a:rPr lang="en-GB" altLang="en-US" sz="4000" dirty="0"/>
              <a:t>Measures lexical/textual  complexity only. </a:t>
            </a:r>
          </a:p>
          <a:p>
            <a:pPr lvl="1">
              <a:spcBef>
                <a:spcPts val="525"/>
              </a:spcBef>
            </a:pPr>
            <a:r>
              <a:rPr lang="en-GB" altLang="en-US" sz="3600" dirty="0"/>
              <a:t>does not address the issues of structural or logical complexity.</a:t>
            </a:r>
          </a:p>
          <a:p>
            <a:pPr>
              <a:spcBef>
                <a:spcPts val="615"/>
              </a:spcBef>
            </a:pPr>
            <a:r>
              <a:rPr lang="en-GB" altLang="en-US" sz="4000" dirty="0"/>
              <a:t>Difficult to estimate LOC from problem description.</a:t>
            </a:r>
          </a:p>
          <a:p>
            <a:pPr lvl="1">
              <a:spcBef>
                <a:spcPts val="525"/>
              </a:spcBef>
            </a:pPr>
            <a:r>
              <a:rPr lang="en-GB" altLang="en-US" sz="3600" dirty="0"/>
              <a:t>So not useful for project planning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22</a:t>
            </a:fld>
            <a:endParaRPr lang="en-US" altLang="en-US" sz="1400" dirty="0">
              <a:solidFill>
                <a:schemeClr val="bg2"/>
              </a:solidFill>
              <a:latin typeface="Arial" panose="020B0604020202020204" pitchFamily="34" charset="0"/>
            </a:endParaRPr>
          </a:p>
        </p:txBody>
      </p:sp>
      <p:sp>
        <p:nvSpPr>
          <p:cNvPr id="37891" name="Rectangle 1"/>
          <p:cNvSpPr>
            <a:spLocks noGrp="1"/>
          </p:cNvSpPr>
          <p:nvPr>
            <p:ph type="title"/>
          </p:nvPr>
        </p:nvSpPr>
        <p:spPr>
          <a:xfrm>
            <a:off x="1930400" y="182563"/>
            <a:ext cx="7769225" cy="1139825"/>
          </a:xfrm>
        </p:spPr>
        <p:txBody>
          <a:bodyPr vert="horz" wrap="square" lIns="18000" tIns="46800" rIns="18000" bIns="46800" anchor="ctr" anchorCtr="0"/>
          <a:lstStyle/>
          <a:p>
            <a:pPr>
              <a:spcBef>
                <a:spcPts val="1075"/>
              </a:spcBef>
            </a:pPr>
            <a:r>
              <a:rPr lang="en-GB" altLang="en-US" sz="4400" b="1" dirty="0"/>
              <a:t>Function Point Metric</a:t>
            </a:r>
          </a:p>
        </p:txBody>
      </p:sp>
      <p:sp>
        <p:nvSpPr>
          <p:cNvPr id="37892" name="Rectangle 2"/>
          <p:cNvSpPr>
            <a:spLocks noGrp="1"/>
          </p:cNvSpPr>
          <p:nvPr>
            <p:ph idx="1"/>
          </p:nvPr>
        </p:nvSpPr>
        <p:spPr/>
        <p:txBody>
          <a:bodyPr vert="horz" wrap="square" lIns="18000" tIns="46800" rIns="18000" bIns="46800" anchor="t" anchorCtr="0"/>
          <a:lstStyle/>
          <a:p>
            <a:pPr>
              <a:spcBef>
                <a:spcPts val="990"/>
              </a:spcBef>
            </a:pPr>
            <a:r>
              <a:rPr lang="en-GB" altLang="en-US" dirty="0"/>
              <a:t>Overcomes some of the shortcomings of the LOC metric</a:t>
            </a:r>
          </a:p>
          <a:p>
            <a:pPr>
              <a:spcBef>
                <a:spcPts val="990"/>
              </a:spcBef>
            </a:pPr>
            <a:r>
              <a:rPr lang="en-GB" altLang="en-US" dirty="0"/>
              <a:t>Proposed by Albrecht </a:t>
            </a:r>
            <a:r>
              <a:rPr lang="en-US" altLang="en-GB" dirty="0"/>
              <a:t>and Gaffney </a:t>
            </a:r>
            <a:r>
              <a:rPr lang="en-GB" altLang="en-US" dirty="0"/>
              <a:t>in</a:t>
            </a:r>
            <a:r>
              <a:rPr lang="en-US" altLang="en-GB" dirty="0"/>
              <a:t> 1983</a:t>
            </a:r>
            <a:endParaRPr lang="en-GB" altLang="en-US" dirty="0"/>
          </a:p>
          <a:p>
            <a:r>
              <a:rPr lang="en-US" altLang="en-US" dirty="0"/>
              <a:t>The function point metric is based on the idea that a software product supporting many features would certainly be of larger size than a product with less </a:t>
            </a:r>
            <a:r>
              <a:rPr lang="en-IN" altLang="en-US" dirty="0"/>
              <a:t>number of features.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23</a:t>
            </a:fld>
            <a:endParaRPr lang="en-US" altLang="en-US" sz="1400" dirty="0">
              <a:solidFill>
                <a:schemeClr val="bg2"/>
              </a:solidFill>
              <a:latin typeface="Arial" panose="020B0604020202020204" pitchFamily="34" charset="0"/>
            </a:endParaRPr>
          </a:p>
        </p:txBody>
      </p:sp>
      <p:sp>
        <p:nvSpPr>
          <p:cNvPr id="39939" name="Rectangle 1"/>
          <p:cNvSpPr>
            <a:spLocks noGrp="1"/>
          </p:cNvSpPr>
          <p:nvPr>
            <p:ph type="title"/>
          </p:nvPr>
        </p:nvSpPr>
        <p:spPr>
          <a:xfrm>
            <a:off x="1930400" y="182563"/>
            <a:ext cx="7769225" cy="1139825"/>
          </a:xfrm>
        </p:spPr>
        <p:txBody>
          <a:bodyPr vert="horz" wrap="square" lIns="18000" tIns="46800" rIns="18000" bIns="46800" anchor="ctr" anchorCtr="0"/>
          <a:lstStyle/>
          <a:p>
            <a:pPr>
              <a:spcBef>
                <a:spcPts val="1075"/>
              </a:spcBef>
            </a:pPr>
            <a:r>
              <a:rPr lang="en-GB" altLang="en-US" sz="4400" b="1" dirty="0">
                <a:solidFill>
                  <a:srgbClr val="336600"/>
                </a:solidFill>
              </a:rPr>
              <a:t>Function Point Metric</a:t>
            </a:r>
          </a:p>
        </p:txBody>
      </p:sp>
      <p:pic>
        <p:nvPicPr>
          <p:cNvPr id="2" name="Content Placeholder 1"/>
          <p:cNvPicPr>
            <a:picLocks noGrp="1" noChangeAspect="1"/>
          </p:cNvPicPr>
          <p:nvPr>
            <p:ph idx="1"/>
          </p:nvPr>
        </p:nvPicPr>
        <p:blipFill>
          <a:blip r:embed="rId3"/>
          <a:stretch>
            <a:fillRect/>
          </a:stretch>
        </p:blipFill>
        <p:spPr>
          <a:xfrm>
            <a:off x="3011805" y="2739390"/>
            <a:ext cx="4638675" cy="33426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vert="horz" wrap="square" lIns="91440" tIns="45720" rIns="91440" bIns="45720" anchor="b" anchorCtr="0"/>
          <a:lstStyle/>
          <a:p>
            <a:r>
              <a:rPr lang="en-IN" altLang="en-US" dirty="0"/>
              <a:t>Question</a:t>
            </a:r>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1" charset="2"/>
              <a:buChar char="z"/>
              <a:defRPr/>
            </a:pPr>
            <a:r>
              <a:rPr kumimoji="1" lang="en-IN" sz="3200" b="0" i="0" u="none" strike="noStrike" kern="1200" cap="none" spc="0" normalizeH="0" baseline="0" noProof="0" dirty="0">
                <a:ln>
                  <a:noFill/>
                </a:ln>
                <a:solidFill>
                  <a:schemeClr val="tx1"/>
                </a:solidFill>
                <a:effectLst/>
                <a:uLnTx/>
                <a:uFillTx/>
                <a:latin typeface="+mn-lt"/>
                <a:ea typeface="+mn-ea"/>
                <a:cs typeface="+mn-cs"/>
              </a:rPr>
              <a:t>Which factor we have to evaluate first to estimate efforts of the software project?</a:t>
            </a:r>
          </a:p>
          <a:p>
            <a:pPr marL="514350" marR="0" lvl="0" indent="-514350" algn="l" defTabSz="914400" rtl="0" eaLnBrk="0" fontAlgn="base" latinLnBrk="0" hangingPunct="0">
              <a:lnSpc>
                <a:spcPct val="100000"/>
              </a:lnSpc>
              <a:spcBef>
                <a:spcPct val="20000"/>
              </a:spcBef>
              <a:spcAft>
                <a:spcPct val="0"/>
              </a:spcAft>
              <a:buClr>
                <a:schemeClr val="accent2"/>
              </a:buClr>
              <a:buSzTx/>
              <a:buFont typeface="Monotype Sorts" pitchFamily="1" charset="2"/>
              <a:buAutoNum type="alphaLcParenR"/>
              <a:defRPr/>
            </a:pPr>
            <a:r>
              <a:rPr kumimoji="1" lang="en-IN" sz="3200" b="0" i="0" u="none" strike="noStrike" kern="1200" cap="none" spc="0" normalizeH="0" baseline="0" noProof="0" dirty="0">
                <a:ln>
                  <a:noFill/>
                </a:ln>
                <a:solidFill>
                  <a:schemeClr val="tx1"/>
                </a:solidFill>
                <a:effectLst/>
                <a:uLnTx/>
                <a:uFillTx/>
                <a:latin typeface="+mn-lt"/>
                <a:ea typeface="+mn-ea"/>
                <a:cs typeface="+mn-cs"/>
              </a:rPr>
              <a:t>Cost Estimation</a:t>
            </a:r>
          </a:p>
          <a:p>
            <a:pPr marL="514350" marR="0" lvl="0" indent="-514350" algn="l" defTabSz="914400" rtl="0" eaLnBrk="0" fontAlgn="base" latinLnBrk="0" hangingPunct="0">
              <a:lnSpc>
                <a:spcPct val="100000"/>
              </a:lnSpc>
              <a:spcBef>
                <a:spcPct val="20000"/>
              </a:spcBef>
              <a:spcAft>
                <a:spcPct val="0"/>
              </a:spcAft>
              <a:buClr>
                <a:schemeClr val="accent2"/>
              </a:buClr>
              <a:buSzTx/>
              <a:buFont typeface="Monotype Sorts" pitchFamily="1" charset="2"/>
              <a:buAutoNum type="alphaLcParenR"/>
              <a:defRPr/>
            </a:pPr>
            <a:r>
              <a:rPr kumimoji="1" lang="en-IN" sz="3200" b="0" i="0" u="none" strike="noStrike" kern="1200" cap="none" spc="0" normalizeH="0" baseline="0" noProof="0" dirty="0">
                <a:ln>
                  <a:noFill/>
                </a:ln>
                <a:solidFill>
                  <a:schemeClr val="tx1"/>
                </a:solidFill>
                <a:effectLst/>
                <a:uLnTx/>
                <a:uFillTx/>
                <a:latin typeface="+mn-lt"/>
                <a:ea typeface="+mn-ea"/>
                <a:cs typeface="+mn-cs"/>
              </a:rPr>
              <a:t>Duration Estimation</a:t>
            </a:r>
          </a:p>
          <a:p>
            <a:pPr marL="514350" marR="0" lvl="0" indent="-514350" algn="l" defTabSz="914400" rtl="0" eaLnBrk="0" fontAlgn="base" latinLnBrk="0" hangingPunct="0">
              <a:lnSpc>
                <a:spcPct val="100000"/>
              </a:lnSpc>
              <a:spcBef>
                <a:spcPct val="20000"/>
              </a:spcBef>
              <a:spcAft>
                <a:spcPct val="0"/>
              </a:spcAft>
              <a:buClr>
                <a:schemeClr val="accent2"/>
              </a:buClr>
              <a:buSzTx/>
              <a:buFont typeface="Monotype Sorts" pitchFamily="1" charset="2"/>
              <a:buAutoNum type="alphaLcParenR"/>
              <a:defRPr/>
            </a:pPr>
            <a:r>
              <a:rPr kumimoji="1" lang="en-IN" sz="3200" b="0" i="0" u="none" strike="noStrike" kern="1200" cap="none" spc="0" normalizeH="0" baseline="0" noProof="0" dirty="0">
                <a:ln>
                  <a:noFill/>
                </a:ln>
                <a:solidFill>
                  <a:schemeClr val="tx1"/>
                </a:solidFill>
                <a:effectLst/>
                <a:uLnTx/>
                <a:uFillTx/>
                <a:latin typeface="+mn-lt"/>
                <a:ea typeface="+mn-ea"/>
                <a:cs typeface="+mn-cs"/>
              </a:rPr>
              <a:t>Size Estimation</a:t>
            </a:r>
          </a:p>
          <a:p>
            <a:pPr marL="514350" marR="0" lvl="0" indent="-514350" algn="l" defTabSz="914400" rtl="0" eaLnBrk="0" fontAlgn="base" latinLnBrk="0" hangingPunct="0">
              <a:lnSpc>
                <a:spcPct val="100000"/>
              </a:lnSpc>
              <a:spcBef>
                <a:spcPct val="20000"/>
              </a:spcBef>
              <a:spcAft>
                <a:spcPct val="0"/>
              </a:spcAft>
              <a:buClr>
                <a:schemeClr val="accent2"/>
              </a:buClr>
              <a:buSzTx/>
              <a:buFont typeface="Monotype Sorts" pitchFamily="1" charset="2"/>
              <a:buAutoNum type="alphaLcParenR"/>
              <a:defRPr/>
            </a:pPr>
            <a:r>
              <a:rPr kumimoji="1" lang="en-IN" sz="3200" b="0" i="0" u="none" strike="noStrike" kern="1200" cap="none" spc="0" normalizeH="0" baseline="0" noProof="0" dirty="0">
                <a:ln>
                  <a:noFill/>
                </a:ln>
                <a:solidFill>
                  <a:schemeClr val="tx1"/>
                </a:solidFill>
                <a:effectLst/>
                <a:uLnTx/>
                <a:uFillTx/>
                <a:latin typeface="+mn-lt"/>
                <a:ea typeface="+mn-ea"/>
                <a:cs typeface="+mn-cs"/>
              </a:rPr>
              <a:t>Staffing Estimation</a:t>
            </a:r>
          </a:p>
          <a:p>
            <a:pPr marL="514350" marR="0" lvl="0" indent="-514350" algn="l" defTabSz="914400" rtl="0" eaLnBrk="0" fontAlgn="base" latinLnBrk="0" hangingPunct="0">
              <a:lnSpc>
                <a:spcPct val="100000"/>
              </a:lnSpc>
              <a:spcBef>
                <a:spcPct val="20000"/>
              </a:spcBef>
              <a:spcAft>
                <a:spcPct val="0"/>
              </a:spcAft>
              <a:buClr>
                <a:schemeClr val="accent2"/>
              </a:buClr>
              <a:buSzTx/>
              <a:buFont typeface="Monotype Sorts" pitchFamily="1" charset="2"/>
              <a:buAutoNum type="alphaLcParenR"/>
              <a:defRPr/>
            </a:pPr>
            <a:endParaRPr kumimoji="1" lang="en-IN" sz="32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accent2"/>
              </a:buClr>
              <a:buSzTx/>
              <a:buFont typeface="Monotype Sorts" pitchFamily="1" charset="2"/>
              <a:buAutoNum type="alphaLcParenR"/>
              <a:defRPr/>
            </a:pPr>
            <a:endParaRPr kumimoji="1"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1988" name="Slide Number Placeholder 3"/>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24</a:t>
            </a:fld>
            <a:endParaRPr lang="en-US" altLang="en-US" sz="1400" dirty="0">
              <a:solidFill>
                <a:schemeClr val="bg2"/>
              </a:solidFill>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Heuristic Techniques</a:t>
            </a:r>
            <a:endParaRPr lang="en-IN" dirty="0"/>
          </a:p>
        </p:txBody>
      </p:sp>
      <p:sp>
        <p:nvSpPr>
          <p:cNvPr id="3" name="Content Placeholder 2"/>
          <p:cNvSpPr>
            <a:spLocks noGrp="1"/>
          </p:cNvSpPr>
          <p:nvPr>
            <p:ph idx="1"/>
          </p:nvPr>
        </p:nvSpPr>
        <p:spPr/>
        <p:txBody>
          <a:bodyPr>
            <a:normAutofit fontScale="92500" lnSpcReduction="10000"/>
          </a:bodyPr>
          <a:lstStyle/>
          <a:p>
            <a:r>
              <a:rPr lang="en-IN" dirty="0"/>
              <a:t>It assumes that the </a:t>
            </a:r>
            <a:r>
              <a:rPr lang="en-IN" b="1" dirty="0"/>
              <a:t>relationships among the different project parameters </a:t>
            </a:r>
            <a:r>
              <a:rPr lang="en-IN" dirty="0"/>
              <a:t>can be modelled using </a:t>
            </a:r>
            <a:r>
              <a:rPr lang="en-IN" b="1" dirty="0"/>
              <a:t>suitable mathematical expressions</a:t>
            </a:r>
            <a:r>
              <a:rPr lang="en-IN" dirty="0"/>
              <a:t>. </a:t>
            </a:r>
          </a:p>
          <a:p>
            <a:r>
              <a:rPr lang="en-IN" dirty="0"/>
              <a:t>Once the basic (independent) parameters are known, the other (dependent) parameters can be easily determined by substituting the value of the basic parameters in the mathematical expression. </a:t>
            </a:r>
          </a:p>
          <a:p>
            <a:r>
              <a:rPr lang="en-IN" dirty="0"/>
              <a:t>Two classes:</a:t>
            </a:r>
          </a:p>
          <a:p>
            <a:pPr>
              <a:buNone/>
            </a:pPr>
            <a:r>
              <a:rPr lang="en-IN" dirty="0"/>
              <a:t>    1)  single variable model and </a:t>
            </a:r>
          </a:p>
          <a:p>
            <a:pPr>
              <a:buNone/>
            </a:pPr>
            <a:r>
              <a:rPr lang="en-IN" dirty="0"/>
              <a:t>    2)  multi variable model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Single variable estimation models</a:t>
            </a:r>
          </a:p>
        </p:txBody>
      </p:sp>
      <p:sp>
        <p:nvSpPr>
          <p:cNvPr id="3" name="Content Placeholder 2"/>
          <p:cNvSpPr>
            <a:spLocks noGrp="1"/>
          </p:cNvSpPr>
          <p:nvPr>
            <p:ph idx="1"/>
          </p:nvPr>
        </p:nvSpPr>
        <p:spPr/>
        <p:txBody>
          <a:bodyPr>
            <a:normAutofit/>
          </a:bodyPr>
          <a:lstStyle/>
          <a:p>
            <a:r>
              <a:rPr lang="en-IN" dirty="0"/>
              <a:t>It provides a means to estimate the desired characteristics of a problem, using some previously estimated basic (independent) characteristic of the software product such as its size.</a:t>
            </a:r>
          </a:p>
          <a:p>
            <a:pPr>
              <a:buNone/>
            </a:pPr>
            <a:r>
              <a:rPr lang="en-IN" dirty="0"/>
              <a:t>            Estimated Parameter =</a:t>
            </a:r>
            <a:endParaRPr lang="en-IN" b="1" dirty="0"/>
          </a:p>
          <a:p>
            <a:r>
              <a:rPr lang="en-IN" dirty="0"/>
              <a:t>e is the characteristic of the software which has already been estimated (independent variable)</a:t>
            </a:r>
          </a:p>
          <a:p>
            <a:r>
              <a:rPr lang="en-IN" dirty="0"/>
              <a:t>c1 and d1 are constants determined using data collected from past projects (historical data).</a:t>
            </a:r>
          </a:p>
        </p:txBody>
      </p:sp>
      <p:pic>
        <p:nvPicPr>
          <p:cNvPr id="1027" name="Picture 3"/>
          <p:cNvPicPr>
            <a:picLocks noChangeAspect="1" noChangeArrowheads="1"/>
          </p:cNvPicPr>
          <p:nvPr/>
        </p:nvPicPr>
        <p:blipFill>
          <a:blip r:embed="rId2" cstate="print"/>
          <a:srcRect/>
          <a:stretch>
            <a:fillRect/>
          </a:stretch>
        </p:blipFill>
        <p:spPr bwMode="auto">
          <a:xfrm>
            <a:off x="6781800" y="3208655"/>
            <a:ext cx="1447801" cy="93681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Multivariable cost estimation model</a:t>
            </a:r>
          </a:p>
        </p:txBody>
      </p:sp>
      <p:sp>
        <p:nvSpPr>
          <p:cNvPr id="5" name="Rectangle 4"/>
          <p:cNvSpPr/>
          <p:nvPr/>
        </p:nvSpPr>
        <p:spPr>
          <a:xfrm>
            <a:off x="1905000" y="3200400"/>
            <a:ext cx="8382000" cy="2245360"/>
          </a:xfrm>
          <a:prstGeom prst="rect">
            <a:avLst/>
          </a:prstGeom>
        </p:spPr>
        <p:txBody>
          <a:bodyPr wrap="square">
            <a:spAutoFit/>
          </a:bodyPr>
          <a:lstStyle/>
          <a:p>
            <a:pPr>
              <a:buFont typeface="Arial" panose="020B0604020202020204" pitchFamily="34" charset="0"/>
              <a:buChar char="•"/>
            </a:pPr>
            <a:r>
              <a:rPr lang="en-IN" sz="2800" dirty="0"/>
              <a:t>Where e1, e2, … are the basic (independent) characteristics of the software already estimated, and c1, c2, d1, d2, … are constants. </a:t>
            </a:r>
          </a:p>
          <a:p>
            <a:pPr>
              <a:buFont typeface="Arial" panose="020B0604020202020204" pitchFamily="34" charset="0"/>
              <a:buChar char="•"/>
            </a:pPr>
            <a:r>
              <a:rPr lang="en-IN" sz="2800" dirty="0"/>
              <a:t>Multivariable estimation models are expected to give more accurate estimates.</a:t>
            </a:r>
          </a:p>
        </p:txBody>
      </p:sp>
      <p:pic>
        <p:nvPicPr>
          <p:cNvPr id="2051" name="Picture 3"/>
          <p:cNvPicPr>
            <a:picLocks noChangeAspect="1" noChangeArrowheads="1"/>
          </p:cNvPicPr>
          <p:nvPr/>
        </p:nvPicPr>
        <p:blipFill>
          <a:blip r:embed="rId2" cstate="print"/>
          <a:srcRect/>
          <a:stretch>
            <a:fillRect/>
          </a:stretch>
        </p:blipFill>
        <p:spPr bwMode="auto">
          <a:xfrm>
            <a:off x="1905000" y="2133600"/>
            <a:ext cx="7827065" cy="66675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28</a:t>
            </a:fld>
            <a:endParaRPr lang="en-US" altLang="en-US" sz="1400" dirty="0">
              <a:solidFill>
                <a:schemeClr val="bg2"/>
              </a:solidFill>
              <a:latin typeface="Arial" panose="020B0604020202020204" pitchFamily="34" charset="0"/>
            </a:endParaRPr>
          </a:p>
        </p:txBody>
      </p:sp>
      <p:sp>
        <p:nvSpPr>
          <p:cNvPr id="70659" name="Rectangle 1"/>
          <p:cNvSpPr>
            <a:spLocks noGrp="1"/>
          </p:cNvSpPr>
          <p:nvPr>
            <p:ph type="title"/>
          </p:nvPr>
        </p:nvSpPr>
        <p:spPr>
          <a:xfrm>
            <a:off x="1930400" y="182563"/>
            <a:ext cx="7769225" cy="1139825"/>
          </a:xfrm>
        </p:spPr>
        <p:txBody>
          <a:bodyPr vert="horz" wrap="square" lIns="18000" tIns="46800" rIns="18000" bIns="46800" anchor="ctr" anchorCtr="0"/>
          <a:lstStyle/>
          <a:p>
            <a:pPr>
              <a:spcBef>
                <a:spcPts val="1215"/>
              </a:spcBef>
            </a:pPr>
            <a:r>
              <a:rPr lang="en-GB" altLang="en-US" sz="4800" dirty="0"/>
              <a:t>COCOMO Model</a:t>
            </a:r>
          </a:p>
        </p:txBody>
      </p:sp>
      <p:sp>
        <p:nvSpPr>
          <p:cNvPr id="70660" name="Rectangle 2"/>
          <p:cNvSpPr>
            <a:spLocks noGrp="1"/>
          </p:cNvSpPr>
          <p:nvPr>
            <p:ph idx="1"/>
          </p:nvPr>
        </p:nvSpPr>
        <p:spPr/>
        <p:txBody>
          <a:bodyPr vert="horz" wrap="square" lIns="18000" tIns="46800" rIns="18000" bIns="46800" anchor="t" anchorCtr="0"/>
          <a:lstStyle/>
          <a:p>
            <a:pPr>
              <a:spcBef>
                <a:spcPts val="615"/>
              </a:spcBef>
            </a:pPr>
            <a:r>
              <a:rPr lang="en-GB" altLang="en-US" sz="3600" dirty="0"/>
              <a:t>COCOMO (</a:t>
            </a:r>
            <a:r>
              <a:rPr lang="en-GB" altLang="en-US" sz="3600" dirty="0">
                <a:solidFill>
                  <a:srgbClr val="0000FF"/>
                </a:solidFill>
              </a:rPr>
              <a:t>CO</a:t>
            </a:r>
            <a:r>
              <a:rPr lang="en-GB" altLang="en-US" sz="3600" dirty="0"/>
              <a:t>nstructive </a:t>
            </a:r>
            <a:r>
              <a:rPr lang="en-GB" altLang="en-US" sz="3600" dirty="0">
                <a:solidFill>
                  <a:srgbClr val="0000FF"/>
                </a:solidFill>
              </a:rPr>
              <a:t>CO</a:t>
            </a:r>
            <a:r>
              <a:rPr lang="en-GB" altLang="en-US" sz="3600" dirty="0"/>
              <a:t>st </a:t>
            </a:r>
            <a:r>
              <a:rPr lang="en-GB" altLang="en-US" sz="3600" dirty="0">
                <a:solidFill>
                  <a:srgbClr val="0000FF"/>
                </a:solidFill>
              </a:rPr>
              <a:t>MO</a:t>
            </a:r>
            <a:r>
              <a:rPr lang="en-GB" altLang="en-US" sz="3600" dirty="0"/>
              <a:t>del) proposed by Boehm</a:t>
            </a:r>
            <a:r>
              <a:rPr lang="en-US" altLang="en-GB" sz="3600" dirty="0"/>
              <a:t>[1981]</a:t>
            </a:r>
            <a:endParaRPr lang="en-GB" altLang="en-US" sz="3600" dirty="0"/>
          </a:p>
          <a:p>
            <a:pPr>
              <a:spcBef>
                <a:spcPts val="615"/>
              </a:spcBef>
            </a:pPr>
            <a:r>
              <a:rPr lang="en-GB" altLang="en-US" sz="3600" dirty="0"/>
              <a:t>Divides software product developments into 3 categories: </a:t>
            </a:r>
          </a:p>
          <a:p>
            <a:pPr lvl="1">
              <a:spcBef>
                <a:spcPts val="525"/>
              </a:spcBef>
            </a:pPr>
            <a:r>
              <a:rPr lang="en-GB" altLang="en-US" sz="3200" dirty="0"/>
              <a:t>Organic </a:t>
            </a:r>
          </a:p>
          <a:p>
            <a:pPr lvl="1">
              <a:spcBef>
                <a:spcPts val="525"/>
              </a:spcBef>
            </a:pPr>
            <a:r>
              <a:rPr lang="en-GB" altLang="en-US" sz="3200" dirty="0"/>
              <a:t>Semidetached </a:t>
            </a:r>
          </a:p>
          <a:p>
            <a:pPr lvl="1">
              <a:spcBef>
                <a:spcPts val="525"/>
              </a:spcBef>
            </a:pPr>
            <a:r>
              <a:rPr lang="en-GB" altLang="en-US" sz="3200" dirty="0"/>
              <a:t>Embedded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29</a:t>
            </a:fld>
            <a:endParaRPr lang="en-US" altLang="en-US" sz="1400" dirty="0">
              <a:solidFill>
                <a:schemeClr val="bg2"/>
              </a:solidFill>
              <a:latin typeface="Arial" panose="020B0604020202020204" pitchFamily="34" charset="0"/>
            </a:endParaRPr>
          </a:p>
        </p:txBody>
      </p:sp>
      <p:sp>
        <p:nvSpPr>
          <p:cNvPr id="74755" name="Rectangle 1"/>
          <p:cNvSpPr>
            <a:spLocks noGrp="1"/>
          </p:cNvSpPr>
          <p:nvPr>
            <p:ph type="title"/>
          </p:nvPr>
        </p:nvSpPr>
        <p:spPr>
          <a:xfrm>
            <a:off x="1930400" y="182563"/>
            <a:ext cx="7769225" cy="1139825"/>
          </a:xfrm>
        </p:spPr>
        <p:txBody>
          <a:bodyPr vert="horz" wrap="square" lIns="18000" tIns="46800" rIns="18000" bIns="46800" anchor="ctr" anchorCtr="0"/>
          <a:lstStyle/>
          <a:p>
            <a:pPr>
              <a:spcBef>
                <a:spcPts val="990"/>
              </a:spcBef>
            </a:pPr>
            <a:r>
              <a:rPr lang="en-GB" altLang="en-US" dirty="0"/>
              <a:t>Elaboration of Product classes</a:t>
            </a:r>
          </a:p>
        </p:txBody>
      </p:sp>
      <p:sp>
        <p:nvSpPr>
          <p:cNvPr id="74756" name="Rectangle 2"/>
          <p:cNvSpPr>
            <a:spLocks noGrp="1"/>
          </p:cNvSpPr>
          <p:nvPr>
            <p:ph idx="1"/>
          </p:nvPr>
        </p:nvSpPr>
        <p:spPr>
          <a:xfrm>
            <a:off x="1981200" y="1676400"/>
            <a:ext cx="8175625" cy="4168775"/>
          </a:xfrm>
        </p:spPr>
        <p:txBody>
          <a:bodyPr vert="horz" wrap="square" lIns="18000" tIns="46800" rIns="18000" bIns="46800" anchor="t" anchorCtr="0"/>
          <a:lstStyle/>
          <a:p>
            <a:pPr>
              <a:lnSpc>
                <a:spcPct val="90000"/>
              </a:lnSpc>
              <a:spcBef>
                <a:spcPts val="300"/>
              </a:spcBef>
            </a:pPr>
            <a:r>
              <a:rPr lang="en-GB" altLang="en-US" u="sng" dirty="0">
                <a:solidFill>
                  <a:srgbClr val="0000FF"/>
                </a:solidFill>
              </a:rPr>
              <a:t>Organic:</a:t>
            </a:r>
            <a:r>
              <a:rPr lang="en-GB" altLang="en-US" dirty="0"/>
              <a:t> </a:t>
            </a:r>
          </a:p>
          <a:p>
            <a:pPr lvl="1">
              <a:lnSpc>
                <a:spcPct val="90000"/>
              </a:lnSpc>
              <a:spcBef>
                <a:spcPts val="250"/>
              </a:spcBef>
            </a:pPr>
            <a:r>
              <a:rPr lang="en-GB" altLang="en-US" dirty="0"/>
              <a:t>Relatively small groups </a:t>
            </a:r>
          </a:p>
          <a:p>
            <a:pPr lvl="2">
              <a:lnSpc>
                <a:spcPct val="90000"/>
              </a:lnSpc>
              <a:spcBef>
                <a:spcPts val="215"/>
              </a:spcBef>
            </a:pPr>
            <a:r>
              <a:rPr lang="en-GB" altLang="en-US" dirty="0"/>
              <a:t>working to develop well-understood applications.</a:t>
            </a:r>
          </a:p>
          <a:p>
            <a:pPr>
              <a:lnSpc>
                <a:spcPct val="90000"/>
              </a:lnSpc>
              <a:spcBef>
                <a:spcPts val="300"/>
              </a:spcBef>
            </a:pPr>
            <a:r>
              <a:rPr lang="en-GB" altLang="en-US" u="sng" dirty="0">
                <a:solidFill>
                  <a:srgbClr val="0000FF"/>
                </a:solidFill>
              </a:rPr>
              <a:t>Semidetached:</a:t>
            </a:r>
          </a:p>
          <a:p>
            <a:pPr lvl="1">
              <a:lnSpc>
                <a:spcPct val="90000"/>
              </a:lnSpc>
              <a:spcBef>
                <a:spcPts val="250"/>
              </a:spcBef>
            </a:pPr>
            <a:r>
              <a:rPr lang="en-GB" altLang="en-US" dirty="0"/>
              <a:t>Project team consists of a mixture of experienced and  inexperienced staff. </a:t>
            </a:r>
          </a:p>
          <a:p>
            <a:pPr>
              <a:lnSpc>
                <a:spcPct val="90000"/>
              </a:lnSpc>
              <a:spcBef>
                <a:spcPts val="300"/>
              </a:spcBef>
            </a:pPr>
            <a:r>
              <a:rPr lang="en-GB" altLang="en-US" u="sng" dirty="0">
                <a:solidFill>
                  <a:srgbClr val="0000FF"/>
                </a:solidFill>
              </a:rPr>
              <a:t>Embedded:</a:t>
            </a:r>
            <a:r>
              <a:rPr lang="en-GB" altLang="en-US" dirty="0"/>
              <a:t> </a:t>
            </a:r>
          </a:p>
          <a:p>
            <a:pPr lvl="1">
              <a:lnSpc>
                <a:spcPct val="90000"/>
              </a:lnSpc>
              <a:spcBef>
                <a:spcPts val="250"/>
              </a:spcBef>
            </a:pPr>
            <a:r>
              <a:rPr lang="en-GB" altLang="en-US" dirty="0"/>
              <a:t>The software is strongly coupled to complex hardware,  or </a:t>
            </a:r>
            <a:r>
              <a:rPr lang="en-US" altLang="en-GB" dirty="0"/>
              <a:t>stringent regulations on operational procedures exist.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t>SOFTWARE PROJECT MANAGEMENT COMPLEXITIES</a:t>
            </a:r>
          </a:p>
        </p:txBody>
      </p:sp>
      <p:sp>
        <p:nvSpPr>
          <p:cNvPr id="3" name="Content Placeholder 2"/>
          <p:cNvSpPr>
            <a:spLocks noGrp="1"/>
          </p:cNvSpPr>
          <p:nvPr>
            <p:ph idx="1"/>
          </p:nvPr>
        </p:nvSpPr>
        <p:spPr/>
        <p:txBody>
          <a:bodyPr/>
          <a:lstStyle/>
          <a:p>
            <a:r>
              <a:rPr lang="en-US"/>
              <a:t>Invisibility</a:t>
            </a:r>
          </a:p>
          <a:p>
            <a:r>
              <a:rPr lang="en-US"/>
              <a:t>Changeability</a:t>
            </a:r>
          </a:p>
          <a:p>
            <a:pPr marL="0" indent="0">
              <a:buNone/>
            </a:pPr>
            <a:r>
              <a:rPr lang="en-US"/>
              <a:t>-Frequent changes to the requirements and the invisibility of software are possibly the two major factors making software project management a complex task</a:t>
            </a:r>
          </a:p>
          <a:p>
            <a:r>
              <a:rPr lang="en-US"/>
              <a:t>Exactness of the solution</a:t>
            </a:r>
          </a:p>
          <a:p>
            <a:r>
              <a:rPr lang="en-US">
                <a:sym typeface="+mn-ea"/>
              </a:rPr>
              <a:t>Complexity</a:t>
            </a:r>
            <a:endParaRPr lang="en-US"/>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30</a:t>
            </a:fld>
            <a:endParaRPr lang="en-US" altLang="en-US" sz="1400" dirty="0">
              <a:solidFill>
                <a:schemeClr val="bg2"/>
              </a:solidFill>
              <a:latin typeface="Arial" panose="020B0604020202020204" pitchFamily="34" charset="0"/>
            </a:endParaRPr>
          </a:p>
        </p:txBody>
      </p:sp>
      <p:sp>
        <p:nvSpPr>
          <p:cNvPr id="76803" name="Rectangle 1"/>
          <p:cNvSpPr>
            <a:spLocks noGrp="1"/>
          </p:cNvSpPr>
          <p:nvPr>
            <p:ph type="title"/>
          </p:nvPr>
        </p:nvSpPr>
        <p:spPr>
          <a:xfrm>
            <a:off x="1930400" y="182563"/>
            <a:ext cx="7769225" cy="1139825"/>
          </a:xfrm>
        </p:spPr>
        <p:txBody>
          <a:bodyPr vert="horz" wrap="square" lIns="18000" tIns="46800" rIns="18000" bIns="46800" anchor="ctr" anchorCtr="0"/>
          <a:lstStyle/>
          <a:p>
            <a:pPr>
              <a:spcBef>
                <a:spcPts val="1075"/>
              </a:spcBef>
            </a:pPr>
            <a:r>
              <a:rPr lang="en-GB" altLang="en-US" sz="4400" dirty="0"/>
              <a:t>COCOMO Model</a:t>
            </a:r>
            <a:r>
              <a:rPr lang="en-GB" altLang="en-US" sz="1600" dirty="0"/>
              <a:t> (CONT.)</a:t>
            </a:r>
          </a:p>
        </p:txBody>
      </p:sp>
      <p:sp>
        <p:nvSpPr>
          <p:cNvPr id="76804" name="Rectangle 2"/>
          <p:cNvSpPr>
            <a:spLocks noGrp="1"/>
          </p:cNvSpPr>
          <p:nvPr>
            <p:ph idx="1"/>
          </p:nvPr>
        </p:nvSpPr>
        <p:spPr/>
        <p:txBody>
          <a:bodyPr vert="horz" wrap="square" lIns="18000" tIns="46800" rIns="18000" bIns="46800" anchor="t" anchorCtr="0"/>
          <a:lstStyle/>
          <a:p>
            <a:pPr>
              <a:spcBef>
                <a:spcPts val="615"/>
              </a:spcBef>
            </a:pPr>
            <a:r>
              <a:rPr lang="en-GB" altLang="en-US" dirty="0"/>
              <a:t>For each of the three product categories: </a:t>
            </a:r>
          </a:p>
          <a:p>
            <a:pPr lvl="1">
              <a:spcBef>
                <a:spcPts val="525"/>
              </a:spcBef>
            </a:pPr>
            <a:r>
              <a:rPr lang="en-GB" altLang="en-US" sz="2400" dirty="0"/>
              <a:t>From size estimation (in KLOC), </a:t>
            </a:r>
            <a:r>
              <a:rPr lang="en-GB" altLang="en-US" dirty="0"/>
              <a:t>Boehm provides equations to predict:</a:t>
            </a:r>
          </a:p>
          <a:p>
            <a:pPr lvl="2">
              <a:spcBef>
                <a:spcPts val="450"/>
              </a:spcBef>
            </a:pPr>
            <a:r>
              <a:rPr lang="en-GB" altLang="en-US" dirty="0"/>
              <a:t>project duration in months  </a:t>
            </a:r>
          </a:p>
          <a:p>
            <a:pPr lvl="2">
              <a:spcBef>
                <a:spcPts val="450"/>
              </a:spcBef>
            </a:pPr>
            <a:r>
              <a:rPr lang="en-GB" altLang="en-US" dirty="0"/>
              <a:t>effort in p</a:t>
            </a:r>
            <a:r>
              <a:rPr lang="en-US" altLang="en-GB" dirty="0"/>
              <a:t>erson</a:t>
            </a:r>
            <a:r>
              <a:rPr lang="en-GB" altLang="en-US" dirty="0"/>
              <a:t>-months </a:t>
            </a:r>
          </a:p>
          <a:p>
            <a:pPr>
              <a:spcBef>
                <a:spcPts val="615"/>
              </a:spcBef>
            </a:pPr>
            <a:r>
              <a:rPr lang="en-GB" altLang="en-US" dirty="0"/>
              <a:t>Boehm obtained these equations: </a:t>
            </a:r>
          </a:p>
          <a:p>
            <a:pPr lvl="1">
              <a:spcBef>
                <a:spcPts val="525"/>
              </a:spcBef>
            </a:pPr>
            <a:r>
              <a:rPr lang="en-GB" altLang="en-US" dirty="0"/>
              <a:t>examined historical data collected from a large number of actual  projects.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31</a:t>
            </a:fld>
            <a:endParaRPr lang="en-US" altLang="en-US" sz="1400" dirty="0">
              <a:solidFill>
                <a:schemeClr val="bg2"/>
              </a:solidFill>
              <a:latin typeface="Arial" panose="020B0604020202020204" pitchFamily="34" charset="0"/>
            </a:endParaRPr>
          </a:p>
        </p:txBody>
      </p:sp>
      <p:sp>
        <p:nvSpPr>
          <p:cNvPr id="78851" name="Rectangle 1"/>
          <p:cNvSpPr>
            <a:spLocks noGrp="1"/>
          </p:cNvSpPr>
          <p:nvPr>
            <p:ph type="title"/>
          </p:nvPr>
        </p:nvSpPr>
        <p:spPr>
          <a:xfrm>
            <a:off x="1930400" y="182563"/>
            <a:ext cx="7769225" cy="1139825"/>
          </a:xfrm>
        </p:spPr>
        <p:txBody>
          <a:bodyPr vert="horz" wrap="square" lIns="18000" tIns="46800" rIns="18000" bIns="46800" anchor="ctr" anchorCtr="0"/>
          <a:lstStyle/>
          <a:p>
            <a:pPr>
              <a:spcBef>
                <a:spcPts val="1215"/>
              </a:spcBef>
            </a:pPr>
            <a:r>
              <a:rPr lang="en-GB" altLang="en-US" sz="4800" dirty="0">
                <a:solidFill>
                  <a:srgbClr val="336600"/>
                </a:solidFill>
              </a:rPr>
              <a:t>COCOMO Model</a:t>
            </a:r>
            <a:r>
              <a:rPr lang="en-GB" altLang="en-US" sz="1800" dirty="0">
                <a:solidFill>
                  <a:srgbClr val="336600"/>
                </a:solidFill>
              </a:rPr>
              <a:t> (CONT.)</a:t>
            </a:r>
          </a:p>
        </p:txBody>
      </p:sp>
      <p:sp>
        <p:nvSpPr>
          <p:cNvPr id="78852" name="Rectangle 2"/>
          <p:cNvSpPr>
            <a:spLocks noGrp="1"/>
          </p:cNvSpPr>
          <p:nvPr>
            <p:ph idx="1"/>
          </p:nvPr>
        </p:nvSpPr>
        <p:spPr/>
        <p:txBody>
          <a:bodyPr vert="horz" wrap="square" lIns="18000" tIns="46800" rIns="18000" bIns="46800" anchor="t" anchorCtr="0"/>
          <a:lstStyle/>
          <a:p>
            <a:pPr>
              <a:spcBef>
                <a:spcPts val="790"/>
              </a:spcBef>
            </a:pPr>
            <a:r>
              <a:rPr lang="en-GB" altLang="en-US" sz="4000" dirty="0"/>
              <a:t>Software cost estimation is done through three stages: </a:t>
            </a:r>
          </a:p>
          <a:p>
            <a:pPr lvl="1">
              <a:spcBef>
                <a:spcPts val="715"/>
              </a:spcBef>
            </a:pPr>
            <a:r>
              <a:rPr lang="en-GB" altLang="en-US" sz="3600" dirty="0"/>
              <a:t>Basic COCOMO,</a:t>
            </a:r>
          </a:p>
          <a:p>
            <a:pPr lvl="1">
              <a:spcBef>
                <a:spcPts val="715"/>
              </a:spcBef>
            </a:pPr>
            <a:r>
              <a:rPr lang="en-GB" altLang="en-US" sz="3600" dirty="0"/>
              <a:t>Intermediate COCOMO,  </a:t>
            </a:r>
          </a:p>
          <a:p>
            <a:pPr lvl="1">
              <a:spcBef>
                <a:spcPts val="715"/>
              </a:spcBef>
            </a:pPr>
            <a:r>
              <a:rPr lang="en-GB" altLang="en-US" sz="3600" dirty="0"/>
              <a:t>Complete COCOMO.</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32</a:t>
            </a:fld>
            <a:endParaRPr lang="en-US" altLang="en-US" sz="1400" dirty="0">
              <a:solidFill>
                <a:schemeClr val="bg2"/>
              </a:solidFill>
              <a:latin typeface="Arial" panose="020B0604020202020204" pitchFamily="34" charset="0"/>
            </a:endParaRPr>
          </a:p>
        </p:txBody>
      </p:sp>
      <p:sp>
        <p:nvSpPr>
          <p:cNvPr id="80899" name="Rectangle 1"/>
          <p:cNvSpPr>
            <a:spLocks noGrp="1"/>
          </p:cNvSpPr>
          <p:nvPr>
            <p:ph type="title"/>
          </p:nvPr>
        </p:nvSpPr>
        <p:spPr>
          <a:xfrm>
            <a:off x="1930400" y="182563"/>
            <a:ext cx="7769225" cy="1139825"/>
          </a:xfrm>
        </p:spPr>
        <p:txBody>
          <a:bodyPr vert="horz" wrap="square" lIns="18000" tIns="46800" rIns="18000" bIns="46800" anchor="ctr" anchorCtr="0"/>
          <a:lstStyle/>
          <a:p>
            <a:pPr>
              <a:spcBef>
                <a:spcPts val="990"/>
              </a:spcBef>
            </a:pPr>
            <a:r>
              <a:rPr lang="en-GB" altLang="en-US" dirty="0"/>
              <a:t>Basic COCOMO Model</a:t>
            </a:r>
            <a:r>
              <a:rPr lang="en-GB" altLang="en-US" sz="1400" dirty="0"/>
              <a:t> (CONT.)</a:t>
            </a:r>
          </a:p>
        </p:txBody>
      </p:sp>
      <p:sp>
        <p:nvSpPr>
          <p:cNvPr id="80900" name="Rectangle 2"/>
          <p:cNvSpPr>
            <a:spLocks noGrp="1"/>
          </p:cNvSpPr>
          <p:nvPr>
            <p:ph idx="1"/>
          </p:nvPr>
        </p:nvSpPr>
        <p:spPr>
          <a:xfrm>
            <a:off x="1981200" y="1600200"/>
            <a:ext cx="8175625" cy="4781550"/>
          </a:xfrm>
        </p:spPr>
        <p:txBody>
          <a:bodyPr vert="horz" wrap="square" lIns="18000" tIns="46800" rIns="18000" bIns="46800" anchor="t" anchorCtr="0"/>
          <a:lstStyle/>
          <a:p>
            <a:pPr>
              <a:lnSpc>
                <a:spcPct val="90000"/>
              </a:lnSpc>
              <a:spcBef>
                <a:spcPts val="490"/>
              </a:spcBef>
            </a:pPr>
            <a:r>
              <a:rPr lang="en-GB" altLang="en-US" sz="3600" dirty="0"/>
              <a:t>Gives only an approximate estimation:</a:t>
            </a:r>
          </a:p>
          <a:p>
            <a:pPr lvl="1">
              <a:lnSpc>
                <a:spcPct val="90000"/>
              </a:lnSpc>
              <a:spcBef>
                <a:spcPts val="525"/>
              </a:spcBef>
            </a:pPr>
            <a:endParaRPr lang="en-GB" altLang="en-US" sz="3200" dirty="0">
              <a:solidFill>
                <a:srgbClr val="800000"/>
              </a:solidFill>
            </a:endParaRPr>
          </a:p>
          <a:p>
            <a:pPr lvl="1">
              <a:lnSpc>
                <a:spcPct val="90000"/>
              </a:lnSpc>
              <a:spcBef>
                <a:spcPts val="525"/>
              </a:spcBef>
            </a:pPr>
            <a:r>
              <a:rPr lang="en-GB" altLang="en-US" sz="3200" dirty="0">
                <a:solidFill>
                  <a:srgbClr val="800000"/>
                </a:solidFill>
              </a:rPr>
              <a:t>Effort = a1</a:t>
            </a:r>
            <a:r>
              <a:rPr lang="en-GB" altLang="en-US" sz="3200" dirty="0">
                <a:solidFill>
                  <a:srgbClr val="060080"/>
                </a:solidFill>
              </a:rPr>
              <a:t>*</a:t>
            </a:r>
            <a:r>
              <a:rPr lang="en-GB" altLang="en-US" sz="3200" dirty="0">
                <a:solidFill>
                  <a:srgbClr val="800000"/>
                </a:solidFill>
              </a:rPr>
              <a:t>(KLOC)</a:t>
            </a:r>
            <a:r>
              <a:rPr lang="en-GB" altLang="en-US" sz="3600" baseline="30000" dirty="0">
                <a:solidFill>
                  <a:srgbClr val="800000"/>
                </a:solidFill>
              </a:rPr>
              <a:t>a2</a:t>
            </a:r>
            <a:r>
              <a:rPr lang="en-GB" altLang="en-US" sz="3200" dirty="0">
                <a:solidFill>
                  <a:srgbClr val="800000"/>
                </a:solidFill>
              </a:rPr>
              <a:t> </a:t>
            </a:r>
          </a:p>
          <a:p>
            <a:pPr lvl="1">
              <a:lnSpc>
                <a:spcPct val="90000"/>
              </a:lnSpc>
              <a:spcBef>
                <a:spcPts val="525"/>
              </a:spcBef>
            </a:pPr>
            <a:r>
              <a:rPr lang="en-GB" altLang="en-US" sz="3200" dirty="0">
                <a:solidFill>
                  <a:srgbClr val="800000"/>
                </a:solidFill>
              </a:rPr>
              <a:t>Tdev = b1</a:t>
            </a:r>
            <a:r>
              <a:rPr lang="en-GB" altLang="en-US" sz="3200" dirty="0">
                <a:solidFill>
                  <a:srgbClr val="060080"/>
                </a:solidFill>
              </a:rPr>
              <a:t>*</a:t>
            </a:r>
            <a:r>
              <a:rPr lang="en-GB" altLang="en-US" sz="3200" dirty="0">
                <a:solidFill>
                  <a:srgbClr val="800000"/>
                </a:solidFill>
              </a:rPr>
              <a:t>(Effort)</a:t>
            </a:r>
            <a:r>
              <a:rPr lang="en-GB" altLang="en-US" sz="3600" baseline="30000" dirty="0">
                <a:solidFill>
                  <a:srgbClr val="800000"/>
                </a:solidFill>
              </a:rPr>
              <a:t>b2</a:t>
            </a:r>
          </a:p>
          <a:p>
            <a:pPr lvl="2">
              <a:lnSpc>
                <a:spcPct val="90000"/>
              </a:lnSpc>
              <a:spcBef>
                <a:spcPts val="300"/>
              </a:spcBef>
            </a:pPr>
            <a:r>
              <a:rPr lang="en-GB" altLang="en-US" sz="2800" dirty="0"/>
              <a:t>KLOC is the  estimated kilo lines of source code,</a:t>
            </a:r>
          </a:p>
          <a:p>
            <a:pPr lvl="2">
              <a:lnSpc>
                <a:spcPct val="90000"/>
              </a:lnSpc>
              <a:spcBef>
                <a:spcPts val="365"/>
              </a:spcBef>
            </a:pPr>
            <a:r>
              <a:rPr lang="en-GB" altLang="en-US" sz="2800" dirty="0"/>
              <a:t>a1,a2,b1,b2 are constants for different categories of software products, </a:t>
            </a:r>
          </a:p>
          <a:p>
            <a:pPr lvl="2">
              <a:lnSpc>
                <a:spcPct val="90000"/>
              </a:lnSpc>
              <a:spcBef>
                <a:spcPts val="300"/>
              </a:spcBef>
            </a:pPr>
            <a:r>
              <a:rPr lang="en-GB" altLang="en-US" sz="2800" dirty="0"/>
              <a:t>Tdev is the estimated time to develop the software in months, </a:t>
            </a:r>
          </a:p>
          <a:p>
            <a:pPr lvl="2">
              <a:lnSpc>
                <a:spcPct val="90000"/>
              </a:lnSpc>
              <a:spcBef>
                <a:spcPts val="300"/>
              </a:spcBef>
            </a:pPr>
            <a:r>
              <a:rPr lang="en-GB" altLang="en-US" sz="2800" dirty="0"/>
              <a:t>Effort  estimation is obtained in  terms of person months (PMs).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2599055" y="1885950"/>
            <a:ext cx="6925310" cy="417195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34</a:t>
            </a:fld>
            <a:endParaRPr lang="en-US" altLang="en-US" sz="1400" dirty="0">
              <a:solidFill>
                <a:schemeClr val="bg2"/>
              </a:solidFill>
              <a:latin typeface="Arial" panose="020B0604020202020204" pitchFamily="34" charset="0"/>
            </a:endParaRPr>
          </a:p>
        </p:txBody>
      </p:sp>
      <p:sp>
        <p:nvSpPr>
          <p:cNvPr id="82947" name="Rectangle 1"/>
          <p:cNvSpPr>
            <a:spLocks noGrp="1"/>
          </p:cNvSpPr>
          <p:nvPr>
            <p:ph type="title"/>
          </p:nvPr>
        </p:nvSpPr>
        <p:spPr>
          <a:xfrm>
            <a:off x="1930400" y="333375"/>
            <a:ext cx="7769225" cy="1139825"/>
          </a:xfrm>
        </p:spPr>
        <p:txBody>
          <a:bodyPr vert="horz" wrap="square" lIns="18000" tIns="46800" rIns="18000" bIns="46800" anchor="ctr" anchorCtr="0"/>
          <a:lstStyle/>
          <a:p>
            <a:pPr>
              <a:spcBef>
                <a:spcPts val="990"/>
              </a:spcBef>
            </a:pPr>
            <a:r>
              <a:rPr lang="en-GB" altLang="en-US" dirty="0"/>
              <a:t>Development Effort Estimation</a:t>
            </a:r>
          </a:p>
        </p:txBody>
      </p:sp>
      <p:sp>
        <p:nvSpPr>
          <p:cNvPr id="82948" name="Rectangle 2"/>
          <p:cNvSpPr>
            <a:spLocks noGrp="1"/>
          </p:cNvSpPr>
          <p:nvPr>
            <p:ph idx="1"/>
          </p:nvPr>
        </p:nvSpPr>
        <p:spPr/>
        <p:txBody>
          <a:bodyPr vert="horz" wrap="square" lIns="18000" tIns="46800" rIns="18000" bIns="46800" anchor="t" anchorCtr="0"/>
          <a:lstStyle/>
          <a:p>
            <a:pPr>
              <a:spcBef>
                <a:spcPts val="990"/>
              </a:spcBef>
            </a:pPr>
            <a:r>
              <a:rPr lang="en-GB" altLang="en-US" sz="4000" dirty="0"/>
              <a:t>Organic :</a:t>
            </a:r>
          </a:p>
          <a:p>
            <a:pPr lvl="1">
              <a:spcBef>
                <a:spcPts val="900"/>
              </a:spcBef>
            </a:pPr>
            <a:r>
              <a:rPr lang="en-GB" altLang="en-US" sz="3600" dirty="0"/>
              <a:t> </a:t>
            </a:r>
            <a:r>
              <a:rPr lang="en-GB" altLang="en-US" sz="3600" dirty="0">
                <a:solidFill>
                  <a:srgbClr val="800000"/>
                </a:solidFill>
              </a:rPr>
              <a:t>Effort = 2.4 (KLOC)</a:t>
            </a:r>
            <a:r>
              <a:rPr lang="en-GB" altLang="en-US" sz="3600" baseline="30000" dirty="0">
                <a:solidFill>
                  <a:srgbClr val="800000"/>
                </a:solidFill>
              </a:rPr>
              <a:t>1.05</a:t>
            </a:r>
            <a:r>
              <a:rPr lang="en-GB" altLang="en-US" sz="3600" dirty="0">
                <a:solidFill>
                  <a:srgbClr val="800000"/>
                </a:solidFill>
              </a:rPr>
              <a:t> PM</a:t>
            </a:r>
          </a:p>
          <a:p>
            <a:pPr>
              <a:spcBef>
                <a:spcPts val="990"/>
              </a:spcBef>
            </a:pPr>
            <a:r>
              <a:rPr lang="en-GB" altLang="en-US" sz="4000" dirty="0"/>
              <a:t> Semi-detached: </a:t>
            </a:r>
          </a:p>
          <a:p>
            <a:pPr lvl="1">
              <a:spcBef>
                <a:spcPts val="900"/>
              </a:spcBef>
            </a:pPr>
            <a:r>
              <a:rPr lang="en-GB" altLang="en-US" sz="3600" dirty="0">
                <a:solidFill>
                  <a:srgbClr val="800000"/>
                </a:solidFill>
              </a:rPr>
              <a:t>Effort = 3.0(KLOC)</a:t>
            </a:r>
            <a:r>
              <a:rPr lang="en-GB" altLang="en-US" sz="3600" baseline="30000" dirty="0">
                <a:solidFill>
                  <a:srgbClr val="800000"/>
                </a:solidFill>
              </a:rPr>
              <a:t>1.12</a:t>
            </a:r>
            <a:r>
              <a:rPr lang="en-GB" altLang="en-US" sz="3600" dirty="0">
                <a:solidFill>
                  <a:srgbClr val="800000"/>
                </a:solidFill>
              </a:rPr>
              <a:t> PM </a:t>
            </a:r>
          </a:p>
          <a:p>
            <a:pPr>
              <a:spcBef>
                <a:spcPts val="990"/>
              </a:spcBef>
            </a:pPr>
            <a:r>
              <a:rPr lang="en-GB" altLang="en-US" sz="4000" dirty="0"/>
              <a:t> Embedded: </a:t>
            </a:r>
          </a:p>
          <a:p>
            <a:pPr lvl="1">
              <a:spcBef>
                <a:spcPts val="900"/>
              </a:spcBef>
            </a:pPr>
            <a:r>
              <a:rPr lang="en-GB" altLang="en-US" sz="3600" dirty="0">
                <a:solidFill>
                  <a:srgbClr val="800000"/>
                </a:solidFill>
              </a:rPr>
              <a:t>Effort = 3.6 (KLOC)</a:t>
            </a:r>
            <a:r>
              <a:rPr lang="en-GB" altLang="en-US" sz="3600" baseline="30000" dirty="0">
                <a:solidFill>
                  <a:srgbClr val="800000"/>
                </a:solidFill>
              </a:rPr>
              <a:t>1.20</a:t>
            </a:r>
            <a:r>
              <a:rPr lang="en-GB" altLang="en-US" sz="3600" dirty="0">
                <a:solidFill>
                  <a:srgbClr val="800000"/>
                </a:solidFill>
              </a:rPr>
              <a:t> PM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35</a:t>
            </a:fld>
            <a:endParaRPr lang="en-US" altLang="en-US" sz="1400" dirty="0">
              <a:solidFill>
                <a:schemeClr val="bg2"/>
              </a:solidFill>
              <a:latin typeface="Arial" panose="020B0604020202020204" pitchFamily="34" charset="0"/>
            </a:endParaRPr>
          </a:p>
        </p:txBody>
      </p:sp>
      <p:sp>
        <p:nvSpPr>
          <p:cNvPr id="84995" name="Rectangle 1"/>
          <p:cNvSpPr>
            <a:spLocks noGrp="1"/>
          </p:cNvSpPr>
          <p:nvPr>
            <p:ph type="title"/>
          </p:nvPr>
        </p:nvSpPr>
        <p:spPr>
          <a:xfrm>
            <a:off x="1930400" y="333375"/>
            <a:ext cx="7769225" cy="1139825"/>
          </a:xfrm>
        </p:spPr>
        <p:txBody>
          <a:bodyPr vert="horz" wrap="square" lIns="18000" tIns="46800" rIns="18000" bIns="46800" anchor="ctr" anchorCtr="0"/>
          <a:lstStyle/>
          <a:p>
            <a:pPr>
              <a:spcBef>
                <a:spcPts val="990"/>
              </a:spcBef>
            </a:pPr>
            <a:r>
              <a:rPr lang="en-GB" altLang="en-US" dirty="0"/>
              <a:t>Development Time Estimation</a:t>
            </a:r>
          </a:p>
        </p:txBody>
      </p:sp>
      <p:sp>
        <p:nvSpPr>
          <p:cNvPr id="84996" name="Rectangle 2"/>
          <p:cNvSpPr>
            <a:spLocks noGrp="1"/>
          </p:cNvSpPr>
          <p:nvPr>
            <p:ph idx="1"/>
          </p:nvPr>
        </p:nvSpPr>
        <p:spPr/>
        <p:txBody>
          <a:bodyPr vert="horz" wrap="square" lIns="18000" tIns="46800" rIns="18000" bIns="46800" anchor="t" anchorCtr="0"/>
          <a:lstStyle/>
          <a:p>
            <a:pPr>
              <a:spcBef>
                <a:spcPts val="990"/>
              </a:spcBef>
            </a:pPr>
            <a:r>
              <a:rPr lang="en-GB" altLang="en-US" sz="4000" dirty="0"/>
              <a:t>Organic:</a:t>
            </a:r>
          </a:p>
          <a:p>
            <a:pPr lvl="1">
              <a:spcBef>
                <a:spcPts val="900"/>
              </a:spcBef>
            </a:pPr>
            <a:r>
              <a:rPr lang="en-GB" altLang="en-US" sz="3600" dirty="0">
                <a:solidFill>
                  <a:srgbClr val="800000"/>
                </a:solidFill>
              </a:rPr>
              <a:t>Tdev = 2.5 (Effort)</a:t>
            </a:r>
            <a:r>
              <a:rPr lang="en-GB" altLang="en-US" sz="3600" baseline="30000" dirty="0">
                <a:solidFill>
                  <a:srgbClr val="800000"/>
                </a:solidFill>
              </a:rPr>
              <a:t>0.38</a:t>
            </a:r>
            <a:r>
              <a:rPr lang="en-GB" altLang="en-US" sz="3600" dirty="0">
                <a:solidFill>
                  <a:srgbClr val="800000"/>
                </a:solidFill>
              </a:rPr>
              <a:t> Months</a:t>
            </a:r>
          </a:p>
          <a:p>
            <a:pPr>
              <a:spcBef>
                <a:spcPts val="990"/>
              </a:spcBef>
            </a:pPr>
            <a:r>
              <a:rPr lang="en-GB" altLang="en-US" sz="4000" dirty="0"/>
              <a:t>Semi-detached:</a:t>
            </a:r>
          </a:p>
          <a:p>
            <a:pPr lvl="1">
              <a:spcBef>
                <a:spcPts val="900"/>
              </a:spcBef>
            </a:pPr>
            <a:r>
              <a:rPr lang="en-GB" altLang="en-US" sz="3600" dirty="0">
                <a:solidFill>
                  <a:srgbClr val="800000"/>
                </a:solidFill>
              </a:rPr>
              <a:t>Tdev = 2.5 (Effort)</a:t>
            </a:r>
            <a:r>
              <a:rPr lang="en-GB" altLang="en-US" sz="3600" baseline="30000" dirty="0">
                <a:solidFill>
                  <a:srgbClr val="800000"/>
                </a:solidFill>
              </a:rPr>
              <a:t>0.35</a:t>
            </a:r>
            <a:r>
              <a:rPr lang="en-GB" altLang="en-US" sz="3600" dirty="0">
                <a:solidFill>
                  <a:srgbClr val="800000"/>
                </a:solidFill>
              </a:rPr>
              <a:t> Months</a:t>
            </a:r>
          </a:p>
          <a:p>
            <a:pPr>
              <a:spcBef>
                <a:spcPts val="990"/>
              </a:spcBef>
            </a:pPr>
            <a:r>
              <a:rPr lang="en-GB" altLang="en-US" sz="4000" dirty="0"/>
              <a:t>Embedded:</a:t>
            </a:r>
          </a:p>
          <a:p>
            <a:pPr lvl="1">
              <a:spcBef>
                <a:spcPts val="900"/>
              </a:spcBef>
            </a:pPr>
            <a:r>
              <a:rPr lang="en-GB" altLang="en-US" sz="3600" dirty="0">
                <a:solidFill>
                  <a:srgbClr val="800000"/>
                </a:solidFill>
              </a:rPr>
              <a:t>Tdev = 2.5 (Effort)</a:t>
            </a:r>
            <a:r>
              <a:rPr lang="en-GB" altLang="en-US" sz="3600" baseline="30000" dirty="0">
                <a:solidFill>
                  <a:srgbClr val="800000"/>
                </a:solidFill>
              </a:rPr>
              <a:t>0.32</a:t>
            </a:r>
            <a:r>
              <a:rPr lang="en-GB" altLang="en-US" sz="3600" dirty="0">
                <a:solidFill>
                  <a:srgbClr val="800000"/>
                </a:solidFill>
              </a:rPr>
              <a:t> Months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6"/>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36</a:t>
            </a:fld>
            <a:endParaRPr lang="en-US" altLang="en-US" sz="1400" dirty="0">
              <a:solidFill>
                <a:schemeClr val="bg2"/>
              </a:solidFill>
              <a:latin typeface="Arial" panose="020B0604020202020204" pitchFamily="34" charset="0"/>
            </a:endParaRPr>
          </a:p>
        </p:txBody>
      </p:sp>
      <p:sp>
        <p:nvSpPr>
          <p:cNvPr id="87043" name="Rectangle 1"/>
          <p:cNvSpPr>
            <a:spLocks noGrp="1"/>
          </p:cNvSpPr>
          <p:nvPr>
            <p:ph type="title"/>
          </p:nvPr>
        </p:nvSpPr>
        <p:spPr>
          <a:xfrm>
            <a:off x="1930400" y="182563"/>
            <a:ext cx="7769225" cy="1139825"/>
          </a:xfrm>
        </p:spPr>
        <p:txBody>
          <a:bodyPr vert="horz" wrap="square" lIns="18000" tIns="46800" rIns="18000" bIns="46800" anchor="ctr" anchorCtr="0"/>
          <a:lstStyle/>
          <a:p>
            <a:pPr>
              <a:spcBef>
                <a:spcPts val="990"/>
              </a:spcBef>
            </a:pPr>
            <a:r>
              <a:rPr lang="en-GB" altLang="en-US" dirty="0">
                <a:solidFill>
                  <a:srgbClr val="003300"/>
                </a:solidFill>
              </a:rPr>
              <a:t>Basic COCOMO Model</a:t>
            </a:r>
            <a:r>
              <a:rPr lang="en-GB" altLang="en-US" sz="1400" dirty="0">
                <a:solidFill>
                  <a:srgbClr val="003300"/>
                </a:solidFill>
              </a:rPr>
              <a:t> (CONT.)</a:t>
            </a:r>
          </a:p>
        </p:txBody>
      </p:sp>
      <p:sp>
        <p:nvSpPr>
          <p:cNvPr id="87044" name="Rectangle 2"/>
          <p:cNvSpPr>
            <a:spLocks noGrp="1"/>
          </p:cNvSpPr>
          <p:nvPr>
            <p:ph type="body" sz="half" idx="1"/>
          </p:nvPr>
        </p:nvSpPr>
        <p:spPr>
          <a:xfrm>
            <a:off x="2141538" y="1885950"/>
            <a:ext cx="3365500" cy="4171950"/>
          </a:xfrm>
        </p:spPr>
        <p:txBody>
          <a:bodyPr vert="horz" wrap="square" lIns="18000" tIns="46800" rIns="18000" bIns="46800" anchor="t" anchorCtr="0"/>
          <a:lstStyle/>
          <a:p>
            <a:pPr>
              <a:spcBef>
                <a:spcPts val="525"/>
              </a:spcBef>
            </a:pPr>
            <a:endParaRPr lang="en-GB" altLang="en-US" dirty="0"/>
          </a:p>
          <a:p>
            <a:pPr>
              <a:spcBef>
                <a:spcPts val="840"/>
              </a:spcBef>
            </a:pPr>
            <a:r>
              <a:rPr lang="en-GB" altLang="en-US" dirty="0"/>
              <a:t>Effort is somewhat super-linear in problem  size.</a:t>
            </a:r>
            <a:r>
              <a:rPr lang="en-GB" altLang="en-US" sz="3600" dirty="0">
                <a:latin typeface="Courier New" panose="02070309020205020404" pitchFamily="49" charset="0"/>
              </a:rPr>
              <a:t> </a:t>
            </a:r>
          </a:p>
        </p:txBody>
      </p:sp>
      <p:sp>
        <p:nvSpPr>
          <p:cNvPr id="87045" name="Line 3"/>
          <p:cNvSpPr/>
          <p:nvPr/>
        </p:nvSpPr>
        <p:spPr>
          <a:xfrm>
            <a:off x="5410200" y="1568450"/>
            <a:ext cx="0" cy="3352800"/>
          </a:xfrm>
          <a:prstGeom prst="line">
            <a:avLst/>
          </a:prstGeom>
          <a:ln w="28440" cap="flat" cmpd="sng">
            <a:solidFill>
              <a:srgbClr val="003300"/>
            </a:solidFill>
            <a:prstDash val="solid"/>
            <a:headEnd type="triangle" w="lg" len="lg"/>
            <a:tailEnd type="none" w="med" len="med"/>
          </a:ln>
        </p:spPr>
      </p:sp>
      <p:sp>
        <p:nvSpPr>
          <p:cNvPr id="87046" name="Line 4"/>
          <p:cNvSpPr/>
          <p:nvPr/>
        </p:nvSpPr>
        <p:spPr>
          <a:xfrm>
            <a:off x="5410200" y="4921250"/>
            <a:ext cx="4038600" cy="0"/>
          </a:xfrm>
          <a:prstGeom prst="line">
            <a:avLst/>
          </a:prstGeom>
          <a:ln w="38160" cap="flat" cmpd="sng">
            <a:solidFill>
              <a:srgbClr val="003300"/>
            </a:solidFill>
            <a:prstDash val="solid"/>
            <a:headEnd type="none" w="med" len="med"/>
            <a:tailEnd type="triangle" w="lg" len="lg"/>
          </a:ln>
        </p:spPr>
      </p:sp>
      <p:sp>
        <p:nvSpPr>
          <p:cNvPr id="87047" name="Freeform 5"/>
          <p:cNvSpPr/>
          <p:nvPr/>
        </p:nvSpPr>
        <p:spPr>
          <a:xfrm>
            <a:off x="5410200" y="1952625"/>
            <a:ext cx="3349625" cy="2968625"/>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0"/>
              </a:cxn>
            </a:cxnLst>
            <a:rect l="0" t="0" r="0" b="0"/>
            <a:pathLst>
              <a:path w="9310" h="8252">
                <a:moveTo>
                  <a:pt x="0" y="8251"/>
                </a:moveTo>
                <a:cubicBezTo>
                  <a:pt x="358" y="8116"/>
                  <a:pt x="720" y="7982"/>
                  <a:pt x="1329" y="7646"/>
                </a:cubicBezTo>
                <a:cubicBezTo>
                  <a:pt x="1939" y="7313"/>
                  <a:pt x="2880" y="6808"/>
                  <a:pt x="3656" y="6239"/>
                </a:cubicBezTo>
                <a:cubicBezTo>
                  <a:pt x="4431" y="5668"/>
                  <a:pt x="5374" y="4830"/>
                  <a:pt x="5984" y="4226"/>
                </a:cubicBezTo>
                <a:cubicBezTo>
                  <a:pt x="6593" y="3622"/>
                  <a:pt x="6760" y="3320"/>
                  <a:pt x="7315" y="2615"/>
                </a:cubicBezTo>
                <a:cubicBezTo>
                  <a:pt x="7868" y="1911"/>
                  <a:pt x="8589" y="955"/>
                  <a:pt x="9309" y="0"/>
                </a:cubicBezTo>
              </a:path>
            </a:pathLst>
          </a:custGeom>
          <a:noFill/>
          <a:ln w="34920" cap="flat" cmpd="sng">
            <a:solidFill>
              <a:srgbClr val="FF0000">
                <a:alpha val="100000"/>
              </a:srgbClr>
            </a:solidFill>
            <a:prstDash val="lgDashDot"/>
            <a:round/>
            <a:headEnd type="none" w="med" len="med"/>
            <a:tailEnd type="none" w="med" len="med"/>
          </a:ln>
        </p:spPr>
        <p:txBody>
          <a:bodyPr/>
          <a:lstStyle/>
          <a:p>
            <a:endParaRPr lang="en-US" sz="2400"/>
          </a:p>
        </p:txBody>
      </p:sp>
      <p:sp>
        <p:nvSpPr>
          <p:cNvPr id="87048" name="Freeform 6"/>
          <p:cNvSpPr/>
          <p:nvPr/>
        </p:nvSpPr>
        <p:spPr>
          <a:xfrm>
            <a:off x="5410200" y="2101850"/>
            <a:ext cx="3654425" cy="2816225"/>
          </a:xfrm>
          <a:custGeom>
            <a:avLst/>
            <a:gdLst/>
            <a:ahLst/>
            <a:cxnLst>
              <a:cxn ang="0">
                <a:pos x="0" y="2147483646"/>
              </a:cxn>
              <a:cxn ang="0">
                <a:pos x="2147483646" y="2147483646"/>
              </a:cxn>
              <a:cxn ang="0">
                <a:pos x="2147483646" y="2147483646"/>
              </a:cxn>
              <a:cxn ang="0">
                <a:pos x="2147483646" y="2147483646"/>
              </a:cxn>
              <a:cxn ang="0">
                <a:pos x="2147483646" y="0"/>
              </a:cxn>
            </a:cxnLst>
            <a:rect l="0" t="0" r="0" b="0"/>
            <a:pathLst>
              <a:path w="10157" h="7829">
                <a:moveTo>
                  <a:pt x="0" y="7828"/>
                </a:moveTo>
                <a:cubicBezTo>
                  <a:pt x="1005" y="7697"/>
                  <a:pt x="2012" y="7566"/>
                  <a:pt x="3018" y="7045"/>
                </a:cubicBezTo>
                <a:cubicBezTo>
                  <a:pt x="4025" y="6523"/>
                  <a:pt x="4985" y="5642"/>
                  <a:pt x="6039" y="4696"/>
                </a:cubicBezTo>
                <a:cubicBezTo>
                  <a:pt x="7091" y="3750"/>
                  <a:pt x="8647" y="2152"/>
                  <a:pt x="9333" y="1369"/>
                </a:cubicBezTo>
                <a:cubicBezTo>
                  <a:pt x="10019" y="586"/>
                  <a:pt x="10087" y="293"/>
                  <a:pt x="10156" y="0"/>
                </a:cubicBezTo>
              </a:path>
            </a:pathLst>
          </a:custGeom>
          <a:noFill/>
          <a:ln w="34920" cap="rnd" cmpd="sng">
            <a:solidFill>
              <a:srgbClr val="0000FF">
                <a:alpha val="100000"/>
              </a:srgbClr>
            </a:solidFill>
            <a:prstDash val="sysDot"/>
            <a:round/>
            <a:headEnd type="none" w="med" len="med"/>
            <a:tailEnd type="none" w="med" len="med"/>
          </a:ln>
        </p:spPr>
        <p:txBody>
          <a:bodyPr/>
          <a:lstStyle/>
          <a:p>
            <a:endParaRPr lang="en-US" sz="2400"/>
          </a:p>
        </p:txBody>
      </p:sp>
      <p:sp>
        <p:nvSpPr>
          <p:cNvPr id="87049" name="Freeform 7"/>
          <p:cNvSpPr/>
          <p:nvPr/>
        </p:nvSpPr>
        <p:spPr>
          <a:xfrm>
            <a:off x="5410200" y="2330450"/>
            <a:ext cx="4035425" cy="2587625"/>
          </a:xfrm>
          <a:custGeom>
            <a:avLst/>
            <a:gdLst/>
            <a:ahLst/>
            <a:cxnLst>
              <a:cxn ang="0">
                <a:pos x="0" y="2147483646"/>
              </a:cxn>
              <a:cxn ang="0">
                <a:pos x="2147483646" y="2147483646"/>
              </a:cxn>
              <a:cxn ang="0">
                <a:pos x="2147483646" y="2147483646"/>
              </a:cxn>
              <a:cxn ang="0">
                <a:pos x="2147483646" y="0"/>
              </a:cxn>
            </a:cxnLst>
            <a:rect l="0" t="0" r="0" b="0"/>
            <a:pathLst>
              <a:path w="11215" h="7194">
                <a:moveTo>
                  <a:pt x="0" y="7193"/>
                </a:moveTo>
                <a:cubicBezTo>
                  <a:pt x="1055" y="7131"/>
                  <a:pt x="2111" y="7070"/>
                  <a:pt x="3412" y="6455"/>
                </a:cubicBezTo>
                <a:cubicBezTo>
                  <a:pt x="4712" y="5841"/>
                  <a:pt x="6500" y="4579"/>
                  <a:pt x="7801" y="3504"/>
                </a:cubicBezTo>
                <a:cubicBezTo>
                  <a:pt x="9101" y="2427"/>
                  <a:pt x="10645" y="583"/>
                  <a:pt x="11214" y="0"/>
                </a:cubicBezTo>
              </a:path>
            </a:pathLst>
          </a:custGeom>
          <a:noFill/>
          <a:ln w="28440" cap="flat" cmpd="sng">
            <a:solidFill>
              <a:srgbClr val="003300">
                <a:alpha val="100000"/>
              </a:srgbClr>
            </a:solidFill>
            <a:prstDash val="solid"/>
            <a:round/>
            <a:headEnd type="none" w="med" len="med"/>
            <a:tailEnd type="none" w="med" len="med"/>
          </a:ln>
        </p:spPr>
        <p:txBody>
          <a:bodyPr/>
          <a:lstStyle/>
          <a:p>
            <a:endParaRPr lang="en-US" sz="2400"/>
          </a:p>
        </p:txBody>
      </p:sp>
      <p:sp>
        <p:nvSpPr>
          <p:cNvPr id="87050" name="Text Box 8"/>
          <p:cNvSpPr txBox="1"/>
          <p:nvPr/>
        </p:nvSpPr>
        <p:spPr>
          <a:xfrm>
            <a:off x="5029200" y="2667000"/>
            <a:ext cx="987425" cy="363538"/>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defTabSz="914400">
              <a:lnSpc>
                <a:spcPct val="72000"/>
              </a:lnSpc>
              <a:spcBef>
                <a:spcPts val="1025"/>
              </a:spcBef>
              <a:buClrTx/>
              <a:buFontTx/>
              <a:buNone/>
              <a:tabLst>
                <a:tab pos="815975" algn="l"/>
                <a:tab pos="863600" algn="l"/>
              </a:tabLst>
            </a:pPr>
            <a:r>
              <a:rPr lang="en-GB" altLang="en-US" sz="1800" b="1" dirty="0">
                <a:solidFill>
                  <a:srgbClr val="0000CC"/>
                </a:solidFill>
                <a:latin typeface="Times" panose="00000500000000020000" pitchFamily="1" charset="0"/>
              </a:rPr>
              <a:t>Effort</a:t>
            </a:r>
          </a:p>
        </p:txBody>
      </p:sp>
      <p:sp>
        <p:nvSpPr>
          <p:cNvPr id="87051" name="Text Box 9"/>
          <p:cNvSpPr txBox="1"/>
          <p:nvPr/>
        </p:nvSpPr>
        <p:spPr>
          <a:xfrm>
            <a:off x="6781800" y="4921250"/>
            <a:ext cx="1139825" cy="363538"/>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defTabSz="914400">
              <a:lnSpc>
                <a:spcPct val="72000"/>
              </a:lnSpc>
              <a:spcBef>
                <a:spcPts val="1025"/>
              </a:spcBef>
              <a:buClrTx/>
              <a:buFontTx/>
              <a:buNone/>
              <a:tabLst>
                <a:tab pos="815975" algn="l"/>
                <a:tab pos="863600" algn="l"/>
              </a:tabLst>
            </a:pPr>
            <a:r>
              <a:rPr lang="en-GB" altLang="en-US" sz="1800" b="1" dirty="0">
                <a:solidFill>
                  <a:srgbClr val="0000CC"/>
                </a:solidFill>
                <a:latin typeface="Times" panose="00000500000000020000" pitchFamily="1" charset="0"/>
              </a:rPr>
              <a:t>Size</a:t>
            </a:r>
          </a:p>
        </p:txBody>
      </p:sp>
      <p:sp>
        <p:nvSpPr>
          <p:cNvPr id="87052" name="Text Box 10"/>
          <p:cNvSpPr txBox="1"/>
          <p:nvPr/>
        </p:nvSpPr>
        <p:spPr>
          <a:xfrm rot="-2340000">
            <a:off x="6838950" y="3262313"/>
            <a:ext cx="1347788" cy="33337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defTabSz="914400">
              <a:lnSpc>
                <a:spcPct val="72000"/>
              </a:lnSpc>
              <a:spcBef>
                <a:spcPts val="915"/>
              </a:spcBef>
              <a:buClrTx/>
              <a:buFontTx/>
              <a:buNone/>
              <a:tabLst>
                <a:tab pos="815975" algn="l"/>
                <a:tab pos="863600" algn="l"/>
              </a:tabLst>
            </a:pPr>
            <a:r>
              <a:rPr lang="en-GB" altLang="en-US" sz="1600" b="1" dirty="0">
                <a:solidFill>
                  <a:srgbClr val="FF3300"/>
                </a:solidFill>
                <a:latin typeface="Times" panose="00000500000000020000" pitchFamily="1" charset="0"/>
              </a:rPr>
              <a:t>Embedded</a:t>
            </a:r>
          </a:p>
        </p:txBody>
      </p:sp>
      <p:sp>
        <p:nvSpPr>
          <p:cNvPr id="87053" name="Text Box 11"/>
          <p:cNvSpPr txBox="1"/>
          <p:nvPr/>
        </p:nvSpPr>
        <p:spPr>
          <a:xfrm rot="-2580000">
            <a:off x="7908925" y="2416175"/>
            <a:ext cx="1597025" cy="3016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defTabSz="914400">
              <a:lnSpc>
                <a:spcPct val="72000"/>
              </a:lnSpc>
              <a:spcBef>
                <a:spcPts val="790"/>
              </a:spcBef>
              <a:buClrTx/>
              <a:buFontTx/>
              <a:buNone/>
              <a:tabLst>
                <a:tab pos="815975" algn="l"/>
                <a:tab pos="1368425" algn="l"/>
                <a:tab pos="1447800" algn="l"/>
              </a:tabLst>
            </a:pPr>
            <a:r>
              <a:rPr lang="en-GB" altLang="en-US" sz="1400" b="1" dirty="0">
                <a:solidFill>
                  <a:srgbClr val="0000FF"/>
                </a:solidFill>
                <a:latin typeface="Times" panose="00000500000000020000" pitchFamily="1" charset="0"/>
              </a:rPr>
              <a:t>Semidetached</a:t>
            </a:r>
          </a:p>
        </p:txBody>
      </p:sp>
      <p:sp>
        <p:nvSpPr>
          <p:cNvPr id="87054" name="Text Box 12"/>
          <p:cNvSpPr txBox="1"/>
          <p:nvPr/>
        </p:nvSpPr>
        <p:spPr>
          <a:xfrm rot="-2040000">
            <a:off x="7747000" y="3608388"/>
            <a:ext cx="987425" cy="33337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defTabSz="914400">
              <a:lnSpc>
                <a:spcPct val="72000"/>
              </a:lnSpc>
              <a:spcBef>
                <a:spcPts val="915"/>
              </a:spcBef>
              <a:buClrTx/>
              <a:buFontTx/>
              <a:buNone/>
              <a:tabLst>
                <a:tab pos="815975" algn="l"/>
                <a:tab pos="863600" algn="l"/>
              </a:tabLst>
            </a:pPr>
            <a:r>
              <a:rPr lang="en-GB" altLang="en-US" sz="1600" b="1" dirty="0">
                <a:latin typeface="Times" panose="00000500000000020000" pitchFamily="1" charset="0"/>
              </a:rPr>
              <a:t>Organic</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6"/>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37</a:t>
            </a:fld>
            <a:endParaRPr lang="en-US" altLang="en-US" sz="1400" dirty="0">
              <a:solidFill>
                <a:schemeClr val="bg2"/>
              </a:solidFill>
              <a:latin typeface="Arial" panose="020B0604020202020204" pitchFamily="34" charset="0"/>
            </a:endParaRPr>
          </a:p>
        </p:txBody>
      </p:sp>
      <p:sp>
        <p:nvSpPr>
          <p:cNvPr id="89091" name="Rectangle 1"/>
          <p:cNvSpPr>
            <a:spLocks noGrp="1"/>
          </p:cNvSpPr>
          <p:nvPr>
            <p:ph type="title"/>
          </p:nvPr>
        </p:nvSpPr>
        <p:spPr>
          <a:xfrm>
            <a:off x="1930400" y="182563"/>
            <a:ext cx="7769225" cy="1139825"/>
          </a:xfrm>
        </p:spPr>
        <p:txBody>
          <a:bodyPr vert="horz" wrap="square" lIns="18000" tIns="46800" rIns="18000" bIns="46800" anchor="ctr" anchorCtr="0"/>
          <a:lstStyle/>
          <a:p>
            <a:pPr>
              <a:spcBef>
                <a:spcPts val="1075"/>
              </a:spcBef>
            </a:pPr>
            <a:r>
              <a:rPr lang="en-GB" altLang="en-US" sz="4400" dirty="0">
                <a:solidFill>
                  <a:srgbClr val="0000CC"/>
                </a:solidFill>
              </a:rPr>
              <a:t>Basic COCOMO Model</a:t>
            </a:r>
            <a:r>
              <a:rPr lang="en-GB" altLang="en-US" sz="1600" dirty="0">
                <a:solidFill>
                  <a:srgbClr val="0000CC"/>
                </a:solidFill>
              </a:rPr>
              <a:t> (CONT.)</a:t>
            </a:r>
          </a:p>
        </p:txBody>
      </p:sp>
      <p:sp>
        <p:nvSpPr>
          <p:cNvPr id="89092" name="Rectangle 2"/>
          <p:cNvSpPr>
            <a:spLocks noGrp="1"/>
          </p:cNvSpPr>
          <p:nvPr>
            <p:ph sz="half" idx="1"/>
          </p:nvPr>
        </p:nvSpPr>
        <p:spPr>
          <a:xfrm>
            <a:off x="1409700" y="1907540"/>
            <a:ext cx="3806825" cy="4111625"/>
          </a:xfrm>
        </p:spPr>
        <p:txBody>
          <a:bodyPr vert="horz" wrap="square" lIns="18000" tIns="46800" rIns="18000" bIns="46800" anchor="t" anchorCtr="0"/>
          <a:lstStyle/>
          <a:p>
            <a:pPr>
              <a:spcBef>
                <a:spcPts val="450"/>
              </a:spcBef>
            </a:pPr>
            <a:r>
              <a:rPr lang="en-GB" altLang="en-US" sz="2800" dirty="0"/>
              <a:t>Development time </a:t>
            </a:r>
          </a:p>
          <a:p>
            <a:pPr lvl="1">
              <a:spcBef>
                <a:spcPts val="400"/>
              </a:spcBef>
            </a:pPr>
            <a:r>
              <a:rPr lang="en-GB" altLang="en-US" sz="2400" dirty="0"/>
              <a:t>sublinear function of product size.</a:t>
            </a:r>
          </a:p>
          <a:p>
            <a:pPr>
              <a:spcBef>
                <a:spcPts val="450"/>
              </a:spcBef>
            </a:pPr>
            <a:r>
              <a:rPr lang="en-GB" altLang="en-US" sz="2800" dirty="0">
                <a:solidFill>
                  <a:srgbClr val="800000"/>
                </a:solidFill>
              </a:rPr>
              <a:t>When product size increases two times, </a:t>
            </a:r>
          </a:p>
          <a:p>
            <a:pPr lvl="1">
              <a:spcBef>
                <a:spcPts val="400"/>
              </a:spcBef>
            </a:pPr>
            <a:r>
              <a:rPr lang="en-GB" altLang="en-US" sz="2400" dirty="0">
                <a:solidFill>
                  <a:srgbClr val="800000"/>
                </a:solidFill>
              </a:rPr>
              <a:t>development time  does not double.</a:t>
            </a:r>
          </a:p>
          <a:p>
            <a:pPr>
              <a:spcBef>
                <a:spcPts val="450"/>
              </a:spcBef>
            </a:pPr>
            <a:endParaRPr lang="en-GB" altLang="en-US" sz="2400" dirty="0">
              <a:solidFill>
                <a:srgbClr val="800000"/>
              </a:solidFill>
            </a:endParaRPr>
          </a:p>
        </p:txBody>
      </p:sp>
      <p:sp>
        <p:nvSpPr>
          <p:cNvPr id="89093" name="Line 3"/>
          <p:cNvSpPr/>
          <p:nvPr/>
        </p:nvSpPr>
        <p:spPr>
          <a:xfrm>
            <a:off x="5943600" y="1676400"/>
            <a:ext cx="1588" cy="3352800"/>
          </a:xfrm>
          <a:prstGeom prst="line">
            <a:avLst/>
          </a:prstGeom>
          <a:ln w="38160" cap="flat" cmpd="sng">
            <a:solidFill>
              <a:srgbClr val="003300"/>
            </a:solidFill>
            <a:prstDash val="solid"/>
            <a:headEnd type="triangle" w="lg" len="lg"/>
            <a:tailEnd type="none" w="med" len="med"/>
          </a:ln>
        </p:spPr>
      </p:sp>
      <p:sp>
        <p:nvSpPr>
          <p:cNvPr id="89094" name="Line 4"/>
          <p:cNvSpPr/>
          <p:nvPr/>
        </p:nvSpPr>
        <p:spPr>
          <a:xfrm flipV="1">
            <a:off x="5943600" y="5029200"/>
            <a:ext cx="3581400" cy="1588"/>
          </a:xfrm>
          <a:prstGeom prst="line">
            <a:avLst/>
          </a:prstGeom>
          <a:ln w="38160" cap="flat" cmpd="sng">
            <a:solidFill>
              <a:srgbClr val="003300"/>
            </a:solidFill>
            <a:prstDash val="solid"/>
            <a:headEnd type="none" w="med" len="med"/>
            <a:tailEnd type="triangle" w="lg" len="lg"/>
          </a:ln>
        </p:spPr>
      </p:sp>
      <p:sp>
        <p:nvSpPr>
          <p:cNvPr id="89095" name="Freeform 5"/>
          <p:cNvSpPr/>
          <p:nvPr/>
        </p:nvSpPr>
        <p:spPr>
          <a:xfrm>
            <a:off x="5943600" y="2987675"/>
            <a:ext cx="3349625" cy="2038350"/>
          </a:xfrm>
          <a:custGeom>
            <a:avLst/>
            <a:gdLst/>
            <a:ahLst/>
            <a:cxnLst>
              <a:cxn ang="0">
                <a:pos x="0" y="2147483646"/>
              </a:cxn>
              <a:cxn ang="0">
                <a:pos x="2147483646" y="2147483646"/>
              </a:cxn>
              <a:cxn ang="0">
                <a:pos x="2147483646" y="2147483646"/>
              </a:cxn>
              <a:cxn ang="0">
                <a:pos x="2147483646" y="0"/>
              </a:cxn>
            </a:cxnLst>
            <a:rect l="0" t="0" r="0" b="0"/>
            <a:pathLst>
              <a:path w="9310" h="5668">
                <a:moveTo>
                  <a:pt x="0" y="5667"/>
                </a:moveTo>
                <a:cubicBezTo>
                  <a:pt x="246" y="5347"/>
                  <a:pt x="493" y="5029"/>
                  <a:pt x="1269" y="4441"/>
                </a:cubicBezTo>
                <a:cubicBezTo>
                  <a:pt x="2045" y="3854"/>
                  <a:pt x="3314" y="2884"/>
                  <a:pt x="4655" y="2143"/>
                </a:cubicBezTo>
                <a:cubicBezTo>
                  <a:pt x="5994" y="1403"/>
                  <a:pt x="7652" y="701"/>
                  <a:pt x="9309" y="0"/>
                </a:cubicBezTo>
              </a:path>
            </a:pathLst>
          </a:custGeom>
          <a:noFill/>
          <a:ln w="38160" cap="flat" cmpd="sng">
            <a:solidFill>
              <a:srgbClr val="0000FF">
                <a:alpha val="100000"/>
              </a:srgbClr>
            </a:solidFill>
            <a:prstDash val="lgDashDot"/>
            <a:round/>
            <a:headEnd type="none" w="med" len="med"/>
            <a:tailEnd type="none" w="med" len="med"/>
          </a:ln>
        </p:spPr>
        <p:txBody>
          <a:bodyPr/>
          <a:lstStyle/>
          <a:p>
            <a:endParaRPr lang="en-US" sz="2400"/>
          </a:p>
        </p:txBody>
      </p:sp>
      <p:sp>
        <p:nvSpPr>
          <p:cNvPr id="89096" name="Freeform 6"/>
          <p:cNvSpPr/>
          <p:nvPr/>
        </p:nvSpPr>
        <p:spPr>
          <a:xfrm>
            <a:off x="5943600" y="3314700"/>
            <a:ext cx="3425825" cy="1711325"/>
          </a:xfrm>
          <a:custGeom>
            <a:avLst/>
            <a:gdLst/>
            <a:ahLst/>
            <a:cxnLst>
              <a:cxn ang="0">
                <a:pos x="0" y="2147483646"/>
              </a:cxn>
              <a:cxn ang="0">
                <a:pos x="2147483646" y="2147483646"/>
              </a:cxn>
              <a:cxn ang="0">
                <a:pos x="2147483646" y="2147483646"/>
              </a:cxn>
              <a:cxn ang="0">
                <a:pos x="2147483646" y="2147483646"/>
              </a:cxn>
              <a:cxn ang="0">
                <a:pos x="2147483646" y="0"/>
              </a:cxn>
            </a:cxnLst>
            <a:rect l="0" t="0" r="0" b="0"/>
            <a:pathLst>
              <a:path w="9521" h="4759">
                <a:moveTo>
                  <a:pt x="0" y="4758"/>
                </a:moveTo>
                <a:cubicBezTo>
                  <a:pt x="846" y="4157"/>
                  <a:pt x="1692" y="3555"/>
                  <a:pt x="2750" y="2953"/>
                </a:cubicBezTo>
                <a:cubicBezTo>
                  <a:pt x="3808" y="2351"/>
                  <a:pt x="5395" y="1585"/>
                  <a:pt x="6347" y="1148"/>
                </a:cubicBezTo>
                <a:cubicBezTo>
                  <a:pt x="7299" y="710"/>
                  <a:pt x="7934" y="518"/>
                  <a:pt x="8463" y="327"/>
                </a:cubicBezTo>
                <a:cubicBezTo>
                  <a:pt x="8991" y="135"/>
                  <a:pt x="9255" y="67"/>
                  <a:pt x="9520" y="0"/>
                </a:cubicBezTo>
              </a:path>
            </a:pathLst>
          </a:custGeom>
          <a:noFill/>
          <a:ln w="34920" cap="flat" cmpd="sng">
            <a:solidFill>
              <a:srgbClr val="003300">
                <a:alpha val="100000"/>
              </a:srgbClr>
            </a:solidFill>
            <a:prstDash val="solid"/>
            <a:round/>
            <a:headEnd type="none" w="med" len="med"/>
            <a:tailEnd type="none" w="med" len="med"/>
          </a:ln>
        </p:spPr>
        <p:txBody>
          <a:bodyPr/>
          <a:lstStyle/>
          <a:p>
            <a:endParaRPr lang="en-US" sz="2400"/>
          </a:p>
        </p:txBody>
      </p:sp>
      <p:sp>
        <p:nvSpPr>
          <p:cNvPr id="89097" name="Text Box 7"/>
          <p:cNvSpPr txBox="1"/>
          <p:nvPr/>
        </p:nvSpPr>
        <p:spPr>
          <a:xfrm>
            <a:off x="7083425" y="5119053"/>
            <a:ext cx="911225" cy="363537"/>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defTabSz="914400">
              <a:lnSpc>
                <a:spcPct val="72000"/>
              </a:lnSpc>
              <a:spcBef>
                <a:spcPts val="1025"/>
              </a:spcBef>
              <a:buClrTx/>
              <a:buFontTx/>
              <a:buNone/>
              <a:tabLst>
                <a:tab pos="815975" algn="l"/>
                <a:tab pos="863600" algn="l"/>
              </a:tabLst>
            </a:pPr>
            <a:r>
              <a:rPr lang="en-GB" altLang="en-US" sz="1800" b="1" dirty="0">
                <a:solidFill>
                  <a:srgbClr val="0000FF"/>
                </a:solidFill>
                <a:latin typeface="Times" panose="00000500000000020000" pitchFamily="1" charset="0"/>
              </a:rPr>
              <a:t>Size</a:t>
            </a:r>
          </a:p>
        </p:txBody>
      </p:sp>
      <p:sp>
        <p:nvSpPr>
          <p:cNvPr id="89098" name="Text Box 8"/>
          <p:cNvSpPr txBox="1"/>
          <p:nvPr/>
        </p:nvSpPr>
        <p:spPr>
          <a:xfrm>
            <a:off x="4828540" y="2376170"/>
            <a:ext cx="1444625" cy="363538"/>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defTabSz="914400">
              <a:lnSpc>
                <a:spcPct val="72000"/>
              </a:lnSpc>
              <a:spcBef>
                <a:spcPts val="1025"/>
              </a:spcBef>
              <a:buClrTx/>
              <a:buFontTx/>
              <a:buNone/>
              <a:tabLst>
                <a:tab pos="815975" algn="l"/>
                <a:tab pos="1368425" algn="l"/>
              </a:tabLst>
            </a:pPr>
            <a:r>
              <a:rPr lang="en-GB" altLang="en-US" sz="1800" b="1" dirty="0">
                <a:solidFill>
                  <a:srgbClr val="0000FF"/>
                </a:solidFill>
                <a:latin typeface="Times" panose="00000500000000020000" pitchFamily="1" charset="0"/>
              </a:rPr>
              <a:t>Dev</a:t>
            </a:r>
            <a:r>
              <a:rPr lang="en-GB" altLang="en-US" sz="1600" b="1" dirty="0">
                <a:solidFill>
                  <a:srgbClr val="0000FF"/>
                </a:solidFill>
                <a:latin typeface="Times" panose="00000500000000020000" pitchFamily="1" charset="0"/>
              </a:rPr>
              <a:t>. Time</a:t>
            </a:r>
          </a:p>
        </p:txBody>
      </p:sp>
      <p:sp>
        <p:nvSpPr>
          <p:cNvPr id="89099" name="Text Box 9"/>
          <p:cNvSpPr txBox="1"/>
          <p:nvPr/>
        </p:nvSpPr>
        <p:spPr>
          <a:xfrm rot="-1500000">
            <a:off x="7524750" y="2808288"/>
            <a:ext cx="1520825" cy="363537"/>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defTabSz="914400">
              <a:lnSpc>
                <a:spcPct val="72000"/>
              </a:lnSpc>
              <a:spcBef>
                <a:spcPts val="1025"/>
              </a:spcBef>
              <a:buClrTx/>
              <a:buFontTx/>
              <a:buNone/>
              <a:tabLst>
                <a:tab pos="815975" algn="l"/>
                <a:tab pos="1368425" algn="l"/>
                <a:tab pos="1447800" algn="l"/>
              </a:tabLst>
            </a:pPr>
            <a:r>
              <a:rPr lang="en-GB" altLang="en-US" sz="1800" b="1" dirty="0">
                <a:solidFill>
                  <a:srgbClr val="FF3300"/>
                </a:solidFill>
                <a:latin typeface="Times" panose="00000500000000020000" pitchFamily="1" charset="0"/>
              </a:rPr>
              <a:t>Embedded</a:t>
            </a:r>
          </a:p>
        </p:txBody>
      </p:sp>
      <p:sp>
        <p:nvSpPr>
          <p:cNvPr id="89100" name="Text Box 10"/>
          <p:cNvSpPr txBox="1"/>
          <p:nvPr/>
        </p:nvSpPr>
        <p:spPr>
          <a:xfrm rot="-1320000">
            <a:off x="8185150" y="2814638"/>
            <a:ext cx="1825625" cy="33337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defTabSz="914400">
              <a:lnSpc>
                <a:spcPct val="72000"/>
              </a:lnSpc>
              <a:spcBef>
                <a:spcPts val="915"/>
              </a:spcBef>
              <a:buClrTx/>
              <a:buFontTx/>
              <a:buNone/>
              <a:tabLst>
                <a:tab pos="815975" algn="l"/>
                <a:tab pos="1633855" algn="l"/>
                <a:tab pos="1729105" algn="l"/>
              </a:tabLst>
            </a:pPr>
            <a:r>
              <a:rPr lang="en-GB" altLang="en-US" sz="1600" b="1" dirty="0">
                <a:solidFill>
                  <a:srgbClr val="0000FF"/>
                </a:solidFill>
                <a:latin typeface="Times" panose="00000500000000020000" pitchFamily="1" charset="0"/>
              </a:rPr>
              <a:t>Semidetached</a:t>
            </a:r>
          </a:p>
        </p:txBody>
      </p:sp>
      <p:sp>
        <p:nvSpPr>
          <p:cNvPr id="89101" name="Text Box 11"/>
          <p:cNvSpPr txBox="1"/>
          <p:nvPr/>
        </p:nvSpPr>
        <p:spPr>
          <a:xfrm rot="-1500000">
            <a:off x="7277100" y="3879850"/>
            <a:ext cx="1216025" cy="33337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defTabSz="914400">
              <a:lnSpc>
                <a:spcPct val="72000"/>
              </a:lnSpc>
              <a:spcBef>
                <a:spcPts val="915"/>
              </a:spcBef>
              <a:buClrTx/>
              <a:buFontTx/>
              <a:buNone/>
              <a:tabLst>
                <a:tab pos="815975" algn="l"/>
                <a:tab pos="863600" algn="l"/>
              </a:tabLst>
            </a:pPr>
            <a:r>
              <a:rPr lang="en-GB" altLang="en-US" sz="1600" b="1" dirty="0">
                <a:latin typeface="Times" panose="00000500000000020000" pitchFamily="1" charset="0"/>
              </a:rPr>
              <a:t>Organic</a:t>
            </a:r>
          </a:p>
        </p:txBody>
      </p:sp>
      <p:sp>
        <p:nvSpPr>
          <p:cNvPr id="89102" name="Line 12"/>
          <p:cNvSpPr/>
          <p:nvPr/>
        </p:nvSpPr>
        <p:spPr>
          <a:xfrm flipV="1">
            <a:off x="8305800" y="3070225"/>
            <a:ext cx="1588" cy="1958975"/>
          </a:xfrm>
          <a:prstGeom prst="line">
            <a:avLst/>
          </a:prstGeom>
          <a:ln w="38160" cap="rnd" cmpd="sng">
            <a:solidFill>
              <a:srgbClr val="800000"/>
            </a:solidFill>
            <a:prstDash val="sysDot"/>
            <a:headEnd type="none" w="med" len="med"/>
            <a:tailEnd type="none" w="med" len="med"/>
          </a:ln>
        </p:spPr>
      </p:sp>
      <p:sp>
        <p:nvSpPr>
          <p:cNvPr id="89103" name="Text Box 13"/>
          <p:cNvSpPr txBox="1"/>
          <p:nvPr/>
        </p:nvSpPr>
        <p:spPr>
          <a:xfrm>
            <a:off x="8229600" y="4808538"/>
            <a:ext cx="530225" cy="3016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lnSpc>
                <a:spcPct val="72000"/>
              </a:lnSpc>
              <a:spcBef>
                <a:spcPts val="790"/>
              </a:spcBef>
              <a:buClrTx/>
              <a:buFontTx/>
              <a:buNone/>
            </a:pPr>
            <a:r>
              <a:rPr lang="en-GB" altLang="en-US" sz="1400" b="1" dirty="0">
                <a:latin typeface="Times" panose="00000500000000020000" pitchFamily="1" charset="0"/>
              </a:rPr>
              <a:t>60K</a:t>
            </a:r>
          </a:p>
        </p:txBody>
      </p:sp>
      <p:sp>
        <p:nvSpPr>
          <p:cNvPr id="89104" name="Freeform 14"/>
          <p:cNvSpPr/>
          <p:nvPr/>
        </p:nvSpPr>
        <p:spPr>
          <a:xfrm>
            <a:off x="5943600" y="2743200"/>
            <a:ext cx="3273425" cy="2282825"/>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0"/>
              </a:cxn>
            </a:cxnLst>
            <a:rect l="0" t="0" r="0" b="0"/>
            <a:pathLst>
              <a:path w="9098" h="6347">
                <a:moveTo>
                  <a:pt x="0" y="6346"/>
                </a:moveTo>
                <a:cubicBezTo>
                  <a:pt x="324" y="5866"/>
                  <a:pt x="649" y="5385"/>
                  <a:pt x="1082" y="4904"/>
                </a:cubicBezTo>
                <a:cubicBezTo>
                  <a:pt x="1516" y="4423"/>
                  <a:pt x="1985" y="3942"/>
                  <a:pt x="2599" y="3461"/>
                </a:cubicBezTo>
                <a:cubicBezTo>
                  <a:pt x="3213" y="2980"/>
                  <a:pt x="3899" y="2499"/>
                  <a:pt x="4765" y="2019"/>
                </a:cubicBezTo>
                <a:cubicBezTo>
                  <a:pt x="5631" y="1538"/>
                  <a:pt x="7076" y="913"/>
                  <a:pt x="7798" y="576"/>
                </a:cubicBezTo>
                <a:cubicBezTo>
                  <a:pt x="8521" y="239"/>
                  <a:pt x="8809" y="119"/>
                  <a:pt x="9097" y="0"/>
                </a:cubicBezTo>
              </a:path>
            </a:pathLst>
          </a:custGeom>
          <a:noFill/>
          <a:ln w="38160" cap="flat" cmpd="sng">
            <a:solidFill>
              <a:srgbClr val="FF0000">
                <a:alpha val="100000"/>
              </a:srgbClr>
            </a:solidFill>
            <a:prstDash val="sysDot"/>
            <a:round/>
            <a:headEnd type="none" w="med" len="med"/>
            <a:tailEnd type="none" w="med" len="med"/>
          </a:ln>
        </p:spPr>
        <p:txBody>
          <a:bodyPr/>
          <a:lstStyle/>
          <a:p>
            <a:endParaRPr lang="en-US" sz="2400"/>
          </a:p>
        </p:txBody>
      </p:sp>
      <p:sp>
        <p:nvSpPr>
          <p:cNvPr id="89105" name="Line 15"/>
          <p:cNvSpPr/>
          <p:nvPr/>
        </p:nvSpPr>
        <p:spPr>
          <a:xfrm flipH="1">
            <a:off x="5943600" y="3429000"/>
            <a:ext cx="2514600" cy="1588"/>
          </a:xfrm>
          <a:prstGeom prst="line">
            <a:avLst/>
          </a:prstGeom>
          <a:ln w="28440" cap="flat" cmpd="sng">
            <a:solidFill>
              <a:srgbClr val="800000"/>
            </a:solidFill>
            <a:prstDash val="sysDot"/>
            <a:headEnd type="none" w="med" len="med"/>
            <a:tailEnd type="none" w="med" len="med"/>
          </a:ln>
        </p:spPr>
      </p:sp>
      <p:sp>
        <p:nvSpPr>
          <p:cNvPr id="89106" name="Text Box 16"/>
          <p:cNvSpPr txBox="1"/>
          <p:nvPr/>
        </p:nvSpPr>
        <p:spPr>
          <a:xfrm>
            <a:off x="5867400" y="3178175"/>
            <a:ext cx="1368425" cy="3016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defTabSz="914400">
              <a:lnSpc>
                <a:spcPct val="72000"/>
              </a:lnSpc>
              <a:spcBef>
                <a:spcPts val="790"/>
              </a:spcBef>
              <a:buClrTx/>
              <a:buFontTx/>
              <a:buNone/>
              <a:tabLst>
                <a:tab pos="815975" algn="l"/>
                <a:tab pos="863600" algn="l"/>
              </a:tabLst>
            </a:pPr>
            <a:r>
              <a:rPr lang="en-GB" altLang="en-US" sz="1400" b="1" dirty="0">
                <a:latin typeface="Times" panose="00000500000000020000" pitchFamily="1" charset="0"/>
              </a:rPr>
              <a:t>18 Months</a:t>
            </a:r>
          </a:p>
        </p:txBody>
      </p:sp>
      <p:sp>
        <p:nvSpPr>
          <p:cNvPr id="89107" name="Line 17"/>
          <p:cNvSpPr/>
          <p:nvPr/>
        </p:nvSpPr>
        <p:spPr>
          <a:xfrm flipV="1">
            <a:off x="7239000" y="3886200"/>
            <a:ext cx="1588" cy="1143000"/>
          </a:xfrm>
          <a:prstGeom prst="line">
            <a:avLst/>
          </a:prstGeom>
          <a:ln w="38160" cap="rnd" cmpd="sng">
            <a:solidFill>
              <a:srgbClr val="800000"/>
            </a:solidFill>
            <a:prstDash val="sysDot"/>
            <a:headEnd type="none" w="med" len="med"/>
            <a:tailEnd type="none" w="med" len="med"/>
          </a:ln>
        </p:spPr>
      </p:sp>
      <p:sp>
        <p:nvSpPr>
          <p:cNvPr id="89108" name="Line 18"/>
          <p:cNvSpPr/>
          <p:nvPr/>
        </p:nvSpPr>
        <p:spPr>
          <a:xfrm flipH="1">
            <a:off x="5943600" y="3962400"/>
            <a:ext cx="1371600" cy="1588"/>
          </a:xfrm>
          <a:prstGeom prst="line">
            <a:avLst/>
          </a:prstGeom>
          <a:ln w="28440" cap="flat" cmpd="sng">
            <a:solidFill>
              <a:srgbClr val="800000"/>
            </a:solidFill>
            <a:prstDash val="sysDot"/>
            <a:headEnd type="none" w="med" len="med"/>
            <a:tailEnd type="none" w="med" len="med"/>
          </a:ln>
        </p:spPr>
      </p:sp>
      <p:sp>
        <p:nvSpPr>
          <p:cNvPr id="89109" name="Text Box 19"/>
          <p:cNvSpPr txBox="1"/>
          <p:nvPr/>
        </p:nvSpPr>
        <p:spPr>
          <a:xfrm>
            <a:off x="5867400" y="3733800"/>
            <a:ext cx="1368425" cy="3016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defTabSz="914400">
              <a:lnSpc>
                <a:spcPct val="72000"/>
              </a:lnSpc>
              <a:spcBef>
                <a:spcPts val="790"/>
              </a:spcBef>
              <a:buClrTx/>
              <a:buFontTx/>
              <a:buNone/>
              <a:tabLst>
                <a:tab pos="815975" algn="l"/>
                <a:tab pos="863600" algn="l"/>
              </a:tabLst>
            </a:pPr>
            <a:r>
              <a:rPr lang="en-GB" altLang="en-US" sz="1400" b="1" dirty="0">
                <a:latin typeface="Times" panose="00000500000000020000" pitchFamily="1" charset="0"/>
              </a:rPr>
              <a:t>14 Months</a:t>
            </a:r>
          </a:p>
        </p:txBody>
      </p:sp>
      <p:sp>
        <p:nvSpPr>
          <p:cNvPr id="89110" name="Text Box 20"/>
          <p:cNvSpPr txBox="1"/>
          <p:nvPr/>
        </p:nvSpPr>
        <p:spPr>
          <a:xfrm>
            <a:off x="7162800" y="4800600"/>
            <a:ext cx="530225" cy="3016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lnSpc>
                <a:spcPct val="72000"/>
              </a:lnSpc>
              <a:spcBef>
                <a:spcPts val="790"/>
              </a:spcBef>
              <a:buClrTx/>
              <a:buFontTx/>
              <a:buNone/>
            </a:pPr>
            <a:r>
              <a:rPr lang="en-GB" altLang="en-US" sz="1400" b="1" dirty="0">
                <a:latin typeface="Times" panose="00000500000000020000" pitchFamily="1" charset="0"/>
              </a:rPr>
              <a:t>30K</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38</a:t>
            </a:fld>
            <a:endParaRPr lang="en-US" altLang="en-US" sz="1400" dirty="0">
              <a:solidFill>
                <a:schemeClr val="bg2"/>
              </a:solidFill>
              <a:latin typeface="Arial" panose="020B0604020202020204" pitchFamily="34" charset="0"/>
            </a:endParaRPr>
          </a:p>
        </p:txBody>
      </p:sp>
      <p:sp>
        <p:nvSpPr>
          <p:cNvPr id="91139" name="Rectangle 1"/>
          <p:cNvSpPr>
            <a:spLocks noGrp="1"/>
          </p:cNvSpPr>
          <p:nvPr>
            <p:ph type="title"/>
          </p:nvPr>
        </p:nvSpPr>
        <p:spPr>
          <a:xfrm>
            <a:off x="1930400" y="182563"/>
            <a:ext cx="7769225" cy="1139825"/>
          </a:xfrm>
        </p:spPr>
        <p:txBody>
          <a:bodyPr vert="horz" wrap="square" lIns="18000" tIns="46800" rIns="18000" bIns="46800" anchor="ctr" anchorCtr="0"/>
          <a:lstStyle/>
          <a:p>
            <a:pPr>
              <a:spcBef>
                <a:spcPts val="1075"/>
              </a:spcBef>
            </a:pPr>
            <a:r>
              <a:rPr lang="en-GB" altLang="en-US" sz="4400" dirty="0">
                <a:solidFill>
                  <a:srgbClr val="0000CC"/>
                </a:solidFill>
              </a:rPr>
              <a:t>Basic COCOMO Model</a:t>
            </a:r>
            <a:r>
              <a:rPr lang="en-GB" altLang="en-US" sz="1600" dirty="0">
                <a:solidFill>
                  <a:srgbClr val="0000CC"/>
                </a:solidFill>
              </a:rPr>
              <a:t> (CONT.)</a:t>
            </a:r>
          </a:p>
        </p:txBody>
      </p:sp>
      <p:sp>
        <p:nvSpPr>
          <p:cNvPr id="91140" name="Rectangle 2"/>
          <p:cNvSpPr>
            <a:spLocks noGrp="1"/>
          </p:cNvSpPr>
          <p:nvPr>
            <p:ph idx="1"/>
          </p:nvPr>
        </p:nvSpPr>
        <p:spPr/>
        <p:txBody>
          <a:bodyPr vert="horz" wrap="square" lIns="18000" tIns="46800" rIns="18000" bIns="46800" anchor="t" anchorCtr="0"/>
          <a:lstStyle/>
          <a:p>
            <a:pPr>
              <a:spcBef>
                <a:spcPts val="990"/>
              </a:spcBef>
            </a:pPr>
            <a:r>
              <a:rPr lang="en-GB" altLang="en-US" sz="4000" dirty="0"/>
              <a:t>Development time does not increase linearly with product size:</a:t>
            </a:r>
          </a:p>
          <a:p>
            <a:pPr lvl="1">
              <a:spcBef>
                <a:spcPts val="715"/>
              </a:spcBef>
            </a:pPr>
            <a:r>
              <a:rPr lang="en-GB" altLang="en-US" sz="3600" dirty="0"/>
              <a:t>For larger products more parallel activities can be identified:</a:t>
            </a:r>
          </a:p>
          <a:p>
            <a:pPr lvl="2">
              <a:spcBef>
                <a:spcPts val="615"/>
              </a:spcBef>
            </a:pPr>
            <a:r>
              <a:rPr lang="en-GB" altLang="en-US" sz="3200" dirty="0"/>
              <a:t>can be carried out simultaneously by a number of engineers.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39</a:t>
            </a:fld>
            <a:endParaRPr lang="en-US" altLang="en-US" sz="1400" dirty="0">
              <a:solidFill>
                <a:schemeClr val="bg2"/>
              </a:solidFill>
              <a:latin typeface="Arial" panose="020B0604020202020204" pitchFamily="34" charset="0"/>
            </a:endParaRPr>
          </a:p>
        </p:txBody>
      </p:sp>
      <p:sp>
        <p:nvSpPr>
          <p:cNvPr id="93187" name="Rectangle 1"/>
          <p:cNvSpPr>
            <a:spLocks noGrp="1"/>
          </p:cNvSpPr>
          <p:nvPr>
            <p:ph type="title"/>
          </p:nvPr>
        </p:nvSpPr>
        <p:spPr>
          <a:xfrm>
            <a:off x="1930400" y="182563"/>
            <a:ext cx="7769225" cy="1139825"/>
          </a:xfrm>
        </p:spPr>
        <p:txBody>
          <a:bodyPr vert="horz" wrap="square" lIns="18000" tIns="46800" rIns="18000" bIns="46800" anchor="ctr" anchorCtr="0"/>
          <a:lstStyle/>
          <a:p>
            <a:pPr>
              <a:spcBef>
                <a:spcPts val="1075"/>
              </a:spcBef>
            </a:pPr>
            <a:r>
              <a:rPr lang="en-GB" altLang="en-US" sz="4400" dirty="0">
                <a:solidFill>
                  <a:srgbClr val="0000CC"/>
                </a:solidFill>
              </a:rPr>
              <a:t>Basic COCOMO Model</a:t>
            </a:r>
            <a:r>
              <a:rPr lang="en-GB" altLang="en-US" sz="1600" dirty="0">
                <a:solidFill>
                  <a:srgbClr val="0000CC"/>
                </a:solidFill>
              </a:rPr>
              <a:t> (CONT.)</a:t>
            </a:r>
          </a:p>
        </p:txBody>
      </p:sp>
      <p:sp>
        <p:nvSpPr>
          <p:cNvPr id="93188" name="Rectangle 2"/>
          <p:cNvSpPr>
            <a:spLocks noGrp="1"/>
          </p:cNvSpPr>
          <p:nvPr>
            <p:ph idx="1"/>
          </p:nvPr>
        </p:nvSpPr>
        <p:spPr/>
        <p:txBody>
          <a:bodyPr vert="horz" wrap="square" lIns="18000" tIns="46800" rIns="18000" bIns="46800" anchor="t" anchorCtr="0"/>
          <a:lstStyle/>
          <a:p>
            <a:pPr>
              <a:spcBef>
                <a:spcPts val="525"/>
              </a:spcBef>
            </a:pPr>
            <a:r>
              <a:rPr lang="en-GB" altLang="en-US" dirty="0">
                <a:solidFill>
                  <a:srgbClr val="800000"/>
                </a:solidFill>
              </a:rPr>
              <a:t>Development time is roughly the same for all the three categories of products: </a:t>
            </a:r>
          </a:p>
          <a:p>
            <a:pPr lvl="1">
              <a:spcBef>
                <a:spcPts val="450"/>
              </a:spcBef>
            </a:pPr>
            <a:r>
              <a:rPr lang="en-GB" altLang="en-US" dirty="0"/>
              <a:t>For example, a 60 KLOC program can be developed in approximately 18 months</a:t>
            </a:r>
          </a:p>
          <a:p>
            <a:pPr lvl="2">
              <a:spcBef>
                <a:spcPts val="450"/>
              </a:spcBef>
            </a:pPr>
            <a:r>
              <a:rPr lang="en-GB" altLang="en-US" dirty="0"/>
              <a:t>regardless of whether it is of organic, semi-detached, or embedded type.</a:t>
            </a:r>
          </a:p>
          <a:p>
            <a:pPr lvl="1">
              <a:spcBef>
                <a:spcPts val="450"/>
              </a:spcBef>
            </a:pPr>
            <a:r>
              <a:rPr lang="en-GB" altLang="en-US" dirty="0"/>
              <a:t>There is more scope for parallel activities for system and application programs, </a:t>
            </a:r>
          </a:p>
          <a:p>
            <a:pPr lvl="2">
              <a:spcBef>
                <a:spcPts val="450"/>
              </a:spcBef>
            </a:pPr>
            <a:r>
              <a:rPr lang="en-GB" altLang="en-US" dirty="0"/>
              <a:t>than utility programs.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t>RESPONSIBILITIES OF A SOFTWARE PROJECT MANAGER</a:t>
            </a:r>
          </a:p>
        </p:txBody>
      </p:sp>
      <p:sp>
        <p:nvSpPr>
          <p:cNvPr id="3" name="Content Placeholder 2"/>
          <p:cNvSpPr>
            <a:spLocks noGrp="1"/>
          </p:cNvSpPr>
          <p:nvPr>
            <p:ph idx="1"/>
          </p:nvPr>
        </p:nvSpPr>
        <p:spPr/>
        <p:txBody>
          <a:bodyPr/>
          <a:lstStyle/>
          <a:p>
            <a:r>
              <a:rPr lang="en-US"/>
              <a:t>Job Responsibilities for Managing Software Projects</a:t>
            </a:r>
          </a:p>
          <a:p>
            <a:pPr marL="0" indent="0">
              <a:buNone/>
            </a:pPr>
            <a:r>
              <a:rPr lang="en-US"/>
              <a:t>-Project planning(Project planning involves estimating several characteristics of a project and then planning the project activities based on these estimates made)</a:t>
            </a:r>
          </a:p>
          <a:p>
            <a:pPr marL="0" indent="0">
              <a:buNone/>
            </a:pPr>
            <a:r>
              <a:rPr lang="en-US"/>
              <a:t>Project monitoring and control(The focus of project monitoring and control activities is to ensure that the software development proceeds as per plan)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Cost Estimation</a:t>
            </a:r>
          </a:p>
        </p:txBody>
      </p:sp>
      <p:sp>
        <p:nvSpPr>
          <p:cNvPr id="3" name="Content Placeholder 2"/>
          <p:cNvSpPr>
            <a:spLocks noGrp="1"/>
          </p:cNvSpPr>
          <p:nvPr>
            <p:ph idx="1"/>
          </p:nvPr>
        </p:nvSpPr>
        <p:spPr/>
        <p:txBody>
          <a:bodyPr/>
          <a:lstStyle/>
          <a:p>
            <a:r>
              <a:rPr lang="en-US"/>
              <a:t>From the effort estimation, project cost can be obtained by multiplying the estimated effort (in man-month) by the manpower cost per month</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83080"/>
            <a:ext cx="10904855" cy="4274820"/>
          </a:xfrm>
        </p:spPr>
        <p:txBody>
          <a:bodyPr/>
          <a:lstStyle/>
          <a:p>
            <a:r>
              <a:rPr lang="en-US"/>
              <a:t>Assume that the size of an organic type software product has been estimated to be 32,000 lines of source code. Assume that the average salary of a software developer is Rs. 15,000 per month. Determine the effort required to develop the software product, the nominal development time, and the cost to develop the product.</a:t>
            </a:r>
          </a:p>
        </p:txBody>
      </p:sp>
      <p:sp>
        <p:nvSpPr>
          <p:cNvPr id="95235" name="Rectangle 1"/>
          <p:cNvSpPr>
            <a:spLocks noGrp="1"/>
          </p:cNvSpPr>
          <p:nvPr>
            <p:ph type="title"/>
          </p:nvPr>
        </p:nvSpPr>
        <p:spPr>
          <a:xfrm>
            <a:off x="1930400" y="182563"/>
            <a:ext cx="7769225" cy="1139825"/>
          </a:xfrm>
        </p:spPr>
        <p:txBody>
          <a:bodyPr vert="horz" wrap="square" lIns="18000" tIns="46800" rIns="18000" bIns="46800" anchor="ctr" anchorCtr="0"/>
          <a:lstStyle/>
          <a:p>
            <a:pPr algn="ctr">
              <a:spcBef>
                <a:spcPts val="1475"/>
              </a:spcBef>
            </a:pPr>
            <a:r>
              <a:rPr lang="en-GB" altLang="en-US" sz="6000" dirty="0">
                <a:solidFill>
                  <a:srgbClr val="0000CC"/>
                </a:solidFill>
              </a:rPr>
              <a:t>Example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42</a:t>
            </a:fld>
            <a:endParaRPr lang="en-US" altLang="en-US" sz="1400" dirty="0">
              <a:solidFill>
                <a:schemeClr val="bg2"/>
              </a:solidFill>
              <a:latin typeface="Arial" panose="020B0604020202020204" pitchFamily="34" charset="0"/>
            </a:endParaRPr>
          </a:p>
        </p:txBody>
      </p:sp>
      <p:sp>
        <p:nvSpPr>
          <p:cNvPr id="95235" name="Rectangle 1"/>
          <p:cNvSpPr>
            <a:spLocks noGrp="1"/>
          </p:cNvSpPr>
          <p:nvPr>
            <p:ph type="title"/>
          </p:nvPr>
        </p:nvSpPr>
        <p:spPr>
          <a:xfrm>
            <a:off x="1930400" y="182563"/>
            <a:ext cx="7769225" cy="1139825"/>
          </a:xfrm>
        </p:spPr>
        <p:txBody>
          <a:bodyPr vert="horz" wrap="square" lIns="18000" tIns="46800" rIns="18000" bIns="46800" anchor="ctr" anchorCtr="0"/>
          <a:lstStyle/>
          <a:p>
            <a:pPr algn="ctr">
              <a:spcBef>
                <a:spcPts val="1475"/>
              </a:spcBef>
            </a:pPr>
            <a:r>
              <a:rPr lang="en-GB" altLang="en-US" sz="6000" dirty="0">
                <a:solidFill>
                  <a:srgbClr val="0000CC"/>
                </a:solidFill>
              </a:rPr>
              <a:t>Example</a:t>
            </a:r>
          </a:p>
        </p:txBody>
      </p:sp>
      <p:sp>
        <p:nvSpPr>
          <p:cNvPr id="44034" name="Rectangle 2"/>
          <p:cNvSpPr>
            <a:spLocks noGrp="1"/>
          </p:cNvSpPr>
          <p:nvPr>
            <p:ph idx="1"/>
          </p:nvPr>
        </p:nvSpPr>
        <p:spPr/>
        <p:txBody>
          <a:bodyPr vert="horz" wrap="square" lIns="18000" tIns="46800" rIns="18000" bIns="46800" anchor="t" anchorCtr="0"/>
          <a:lstStyle/>
          <a:p>
            <a:pPr marL="0" indent="0">
              <a:spcBef>
                <a:spcPts val="615"/>
              </a:spcBef>
              <a:buNone/>
            </a:pPr>
            <a:r>
              <a:rPr lang="en-GB" altLang="en-US" sz="2800" dirty="0">
                <a:solidFill>
                  <a:srgbClr val="0000FF"/>
                </a:solidFill>
              </a:rPr>
              <a:t>From the basic COCOMO estimation formula for organic software: </a:t>
            </a:r>
            <a:r>
              <a:rPr lang="en-GB" altLang="en-US" sz="2800" dirty="0">
                <a:solidFill>
                  <a:srgbClr val="800000"/>
                </a:solidFill>
                <a:sym typeface="+mn-ea"/>
              </a:rPr>
              <a:t>Effort = 2.4*(32)</a:t>
            </a:r>
            <a:r>
              <a:rPr lang="en-GB" altLang="en-US" sz="2800" baseline="30000" dirty="0">
                <a:solidFill>
                  <a:srgbClr val="800000"/>
                </a:solidFill>
                <a:sym typeface="+mn-ea"/>
              </a:rPr>
              <a:t>1.05</a:t>
            </a:r>
            <a:r>
              <a:rPr lang="en-GB" altLang="en-US" sz="2800" dirty="0">
                <a:solidFill>
                  <a:srgbClr val="800000"/>
                </a:solidFill>
                <a:sym typeface="+mn-ea"/>
              </a:rPr>
              <a:t> = 91 PM</a:t>
            </a:r>
            <a:endParaRPr lang="en-GB" altLang="en-US" sz="2800" dirty="0">
              <a:solidFill>
                <a:srgbClr val="800000"/>
              </a:solidFill>
            </a:endParaRPr>
          </a:p>
          <a:p>
            <a:pPr marL="0" indent="0">
              <a:spcBef>
                <a:spcPts val="615"/>
              </a:spcBef>
              <a:buNone/>
            </a:pPr>
            <a:endParaRPr lang="en-GB" altLang="en-US" sz="2800" dirty="0">
              <a:solidFill>
                <a:srgbClr val="0000FF"/>
              </a:solidFill>
            </a:endParaRPr>
          </a:p>
          <a:p>
            <a:pPr marL="0" indent="0">
              <a:spcBef>
                <a:spcPts val="615"/>
              </a:spcBef>
              <a:buNone/>
            </a:pPr>
            <a:endParaRPr lang="en-GB" altLang="en-US" sz="2800" dirty="0">
              <a:solidFill>
                <a:srgbClr val="800000"/>
              </a:solidFill>
              <a:sym typeface="+mn-ea"/>
            </a:endParaRPr>
          </a:p>
          <a:p>
            <a:pPr marL="0" indent="0">
              <a:spcBef>
                <a:spcPts val="615"/>
              </a:spcBef>
              <a:buNone/>
            </a:pPr>
            <a:r>
              <a:rPr lang="en-US" altLang="en-GB" sz="2800" dirty="0">
                <a:solidFill>
                  <a:srgbClr val="800000"/>
                </a:solidFill>
                <a:sym typeface="+mn-ea"/>
              </a:rPr>
              <a:t>D</a:t>
            </a:r>
            <a:r>
              <a:rPr lang="en-GB" altLang="en-US" sz="2800" dirty="0">
                <a:solidFill>
                  <a:srgbClr val="800000"/>
                </a:solidFill>
                <a:sym typeface="+mn-ea"/>
              </a:rPr>
              <a:t>evelopment time = 2.5*(91)</a:t>
            </a:r>
            <a:r>
              <a:rPr lang="en-GB" altLang="en-US" sz="2800" baseline="30000" dirty="0">
                <a:solidFill>
                  <a:srgbClr val="800000"/>
                </a:solidFill>
                <a:sym typeface="+mn-ea"/>
              </a:rPr>
              <a:t>0.38</a:t>
            </a:r>
            <a:r>
              <a:rPr lang="en-GB" altLang="en-US" sz="2800" dirty="0">
                <a:solidFill>
                  <a:srgbClr val="800000"/>
                </a:solidFill>
                <a:sym typeface="+mn-ea"/>
              </a:rPr>
              <a:t> = 14 months</a:t>
            </a:r>
          </a:p>
          <a:p>
            <a:pPr marL="0" indent="0">
              <a:spcBef>
                <a:spcPts val="615"/>
              </a:spcBef>
              <a:buNone/>
            </a:pPr>
            <a:endParaRPr lang="en-GB" altLang="en-US" sz="2800" dirty="0">
              <a:solidFill>
                <a:srgbClr val="800000"/>
              </a:solidFill>
              <a:sym typeface="+mn-ea"/>
            </a:endParaRPr>
          </a:p>
          <a:p>
            <a:pPr marL="0" indent="0">
              <a:spcBef>
                <a:spcPts val="615"/>
              </a:spcBef>
              <a:buNone/>
            </a:pPr>
            <a:r>
              <a:rPr lang="en-US" altLang="en-GB" sz="2800" dirty="0">
                <a:solidFill>
                  <a:srgbClr val="0000FF"/>
                </a:solidFill>
              </a:rPr>
              <a:t>Total</a:t>
            </a:r>
            <a:r>
              <a:rPr lang="en-GB" altLang="en-US" sz="2800" dirty="0">
                <a:solidFill>
                  <a:srgbClr val="0000FF"/>
                </a:solidFill>
              </a:rPr>
              <a:t> cost required to develop the product = 91 × Rs. 15, 000 = Rs. 1,</a:t>
            </a:r>
            <a:r>
              <a:rPr lang="en-US" altLang="en-GB" sz="2800" dirty="0">
                <a:solidFill>
                  <a:srgbClr val="0000FF"/>
                </a:solidFill>
              </a:rPr>
              <a:t>3</a:t>
            </a:r>
            <a:r>
              <a:rPr lang="en-GB" altLang="en-US" sz="2800" dirty="0">
                <a:solidFill>
                  <a:srgbClr val="0000FF"/>
                </a:solidFill>
              </a:rPr>
              <a:t>65,000</a:t>
            </a:r>
          </a:p>
          <a:p>
            <a:pPr>
              <a:spcBef>
                <a:spcPts val="615"/>
              </a:spcBef>
              <a:buClrTx/>
              <a:buFontTx/>
              <a:buNone/>
            </a:pPr>
            <a:endParaRPr lang="en-GB" altLang="en-US" sz="2800" dirty="0">
              <a:solidFill>
                <a:srgbClr val="800000"/>
              </a:solidFill>
            </a:endParaRPr>
          </a:p>
          <a:p>
            <a:pPr>
              <a:spcBef>
                <a:spcPts val="1250"/>
              </a:spcBef>
            </a:pPr>
            <a:endParaRPr lang="en-GB" altLang="en-US" sz="2800" dirty="0">
              <a:solidFill>
                <a:srgbClr val="800000"/>
              </a:solidFill>
            </a:endParaRPr>
          </a:p>
        </p:txBody>
      </p:sp>
      <p:sp>
        <p:nvSpPr>
          <p:cNvPr id="44035" name="Line 3"/>
          <p:cNvSpPr/>
          <p:nvPr/>
        </p:nvSpPr>
        <p:spPr>
          <a:xfrm>
            <a:off x="2209800" y="3352800"/>
            <a:ext cx="7772400" cy="0"/>
          </a:xfrm>
          <a:prstGeom prst="line">
            <a:avLst/>
          </a:prstGeom>
          <a:ln w="38160" cap="flat" cmpd="sng">
            <a:solidFill>
              <a:srgbClr val="000000"/>
            </a:solidFill>
            <a:prstDash val="sysDot"/>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wipe(left)">
                                      <p:cBhvr>
                                        <p:cTn id="7" dur="500"/>
                                        <p:tgtEl>
                                          <p:spTgt spid="440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4035"/>
                                        </p:tgtEl>
                                        <p:attrNameLst>
                                          <p:attrName>style.visibility</p:attrName>
                                        </p:attrNameLst>
                                      </p:cBhvr>
                                      <p:to>
                                        <p:strVal val="visible"/>
                                      </p:to>
                                    </p:set>
                                    <p:anim calcmode="lin" valueType="num">
                                      <p:cBhvr additive="base">
                                        <p:cTn id="12" dur="500" fill="hold"/>
                                        <p:tgtEl>
                                          <p:spTgt spid="44035"/>
                                        </p:tgtEl>
                                        <p:attrNameLst>
                                          <p:attrName>ppt_x</p:attrName>
                                        </p:attrNameLst>
                                      </p:cBhvr>
                                      <p:tavLst>
                                        <p:tav tm="0">
                                          <p:val>
                                            <p:strVal val="0-#ppt_w/2"/>
                                          </p:val>
                                        </p:tav>
                                        <p:tav tm="100000">
                                          <p:val>
                                            <p:strVal val="#ppt_x"/>
                                          </p:val>
                                        </p:tav>
                                      </p:tavLst>
                                    </p:anim>
                                    <p:anim calcmode="lin" valueType="num">
                                      <p:cBhvr additive="base">
                                        <p:cTn id="13" dur="500" fill="hold"/>
                                        <p:tgtEl>
                                          <p:spTgt spid="440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p:cNvPicPr>
            <a:picLocks noGrp="1" noChangeAspect="1"/>
          </p:cNvPicPr>
          <p:nvPr>
            <p:ph idx="1"/>
          </p:nvPr>
        </p:nvPicPr>
        <p:blipFill>
          <a:blip r:embed="rId2"/>
          <a:srcRect/>
          <a:stretch>
            <a:fillRect/>
          </a:stretch>
        </p:blipFill>
        <p:spPr>
          <a:xfrm>
            <a:off x="1828800" y="228600"/>
            <a:ext cx="8534400" cy="5867400"/>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2"/>
          <p:cNvPicPr>
            <a:picLocks noGrp="1" noChangeAspect="1"/>
          </p:cNvPicPr>
          <p:nvPr>
            <p:ph idx="1"/>
          </p:nvPr>
        </p:nvPicPr>
        <p:blipFill>
          <a:blip r:embed="rId2"/>
          <a:srcRect/>
          <a:stretch>
            <a:fillRect/>
          </a:stretch>
        </p:blipFill>
        <p:spPr>
          <a:xfrm>
            <a:off x="1828800" y="0"/>
            <a:ext cx="8839200" cy="6096000"/>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Suppose you are developing a software of organic type. You have estimated the size of the product to be around 100,000 Lines of Code. Compute the effort and the development type.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Intermediate COCOMO model</a:t>
            </a:r>
          </a:p>
        </p:txBody>
      </p:sp>
      <p:sp>
        <p:nvSpPr>
          <p:cNvPr id="3" name="Content Placeholder 2"/>
          <p:cNvSpPr>
            <a:spLocks noGrp="1"/>
          </p:cNvSpPr>
          <p:nvPr>
            <p:ph idx="1"/>
          </p:nvPr>
        </p:nvSpPr>
        <p:spPr/>
        <p:txBody>
          <a:bodyPr>
            <a:normAutofit/>
          </a:bodyPr>
          <a:lstStyle/>
          <a:p>
            <a:r>
              <a:rPr lang="en-IN" dirty="0"/>
              <a:t>The basic COCOMO model assumes that effort and development time are </a:t>
            </a:r>
            <a:r>
              <a:rPr lang="en-IN" b="1" dirty="0"/>
              <a:t>functions of the product size</a:t>
            </a:r>
            <a:r>
              <a:rPr lang="en-IN" dirty="0"/>
              <a:t> alone. </a:t>
            </a:r>
          </a:p>
          <a:p>
            <a:r>
              <a:rPr lang="en-IN" dirty="0"/>
              <a:t>However, a host of other project parameters besides the product size affect the effort required to develop the product as well as the development time. </a:t>
            </a:r>
          </a:p>
          <a:p>
            <a:r>
              <a:rPr lang="en-IN" dirty="0"/>
              <a:t>Therefore, in order to obtain </a:t>
            </a:r>
            <a:r>
              <a:rPr lang="en-IN" b="1" dirty="0"/>
              <a:t>an accurate estimation</a:t>
            </a:r>
            <a:r>
              <a:rPr lang="en-IN" dirty="0"/>
              <a:t> of the effort and project duration, the </a:t>
            </a:r>
            <a:r>
              <a:rPr lang="en-IN" b="1" dirty="0"/>
              <a:t>effect of all relevant parameters </a:t>
            </a:r>
            <a:r>
              <a:rPr lang="en-IN" dirty="0"/>
              <a:t>must be taken into account.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2457450" y="3248025"/>
            <a:ext cx="6591300" cy="360997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48</a:t>
            </a:fld>
            <a:endParaRPr lang="en-US" altLang="en-US" sz="1400" dirty="0">
              <a:solidFill>
                <a:schemeClr val="bg2"/>
              </a:solidFill>
              <a:latin typeface="Arial" panose="020B0604020202020204" pitchFamily="34" charset="0"/>
            </a:endParaRPr>
          </a:p>
        </p:txBody>
      </p:sp>
      <p:sp>
        <p:nvSpPr>
          <p:cNvPr id="82947" name="Rectangle 1"/>
          <p:cNvSpPr>
            <a:spLocks noGrp="1"/>
          </p:cNvSpPr>
          <p:nvPr>
            <p:ph type="title"/>
          </p:nvPr>
        </p:nvSpPr>
        <p:spPr>
          <a:xfrm>
            <a:off x="1930400" y="333375"/>
            <a:ext cx="7769225" cy="1139825"/>
          </a:xfrm>
        </p:spPr>
        <p:txBody>
          <a:bodyPr vert="horz" wrap="square" lIns="18000" tIns="46800" rIns="18000" bIns="46800" anchor="ctr" anchorCtr="0"/>
          <a:lstStyle/>
          <a:p>
            <a:pPr>
              <a:spcBef>
                <a:spcPts val="990"/>
              </a:spcBef>
            </a:pPr>
            <a:r>
              <a:rPr lang="en-GB" altLang="en-US" dirty="0"/>
              <a:t>Development Effort Estimation</a:t>
            </a:r>
          </a:p>
        </p:txBody>
      </p:sp>
      <p:sp>
        <p:nvSpPr>
          <p:cNvPr id="82948" name="Rectangle 2"/>
          <p:cNvSpPr>
            <a:spLocks noGrp="1"/>
          </p:cNvSpPr>
          <p:nvPr>
            <p:ph idx="1"/>
          </p:nvPr>
        </p:nvSpPr>
        <p:spPr/>
        <p:txBody>
          <a:bodyPr vert="horz" wrap="square" lIns="18000" tIns="46800" rIns="18000" bIns="46800" anchor="t" anchorCtr="0"/>
          <a:lstStyle/>
          <a:p>
            <a:pPr>
              <a:spcBef>
                <a:spcPts val="990"/>
              </a:spcBef>
            </a:pPr>
            <a:r>
              <a:rPr lang="en-GB" altLang="en-US" sz="4000" dirty="0"/>
              <a:t>Organic :</a:t>
            </a:r>
          </a:p>
          <a:p>
            <a:pPr lvl="1">
              <a:spcBef>
                <a:spcPts val="900"/>
              </a:spcBef>
            </a:pPr>
            <a:r>
              <a:rPr lang="en-GB" altLang="en-US" sz="3600" dirty="0"/>
              <a:t> </a:t>
            </a:r>
            <a:r>
              <a:rPr lang="en-GB" altLang="en-US" sz="3600" dirty="0">
                <a:solidFill>
                  <a:srgbClr val="800000"/>
                </a:solidFill>
              </a:rPr>
              <a:t>Effort = </a:t>
            </a:r>
            <a:r>
              <a:rPr lang="en-US" altLang="en-GB" sz="3600" dirty="0">
                <a:solidFill>
                  <a:srgbClr val="800000"/>
                </a:solidFill>
              </a:rPr>
              <a:t>3.2</a:t>
            </a:r>
            <a:r>
              <a:rPr lang="en-GB" altLang="en-US" sz="3600" dirty="0">
                <a:solidFill>
                  <a:srgbClr val="800000"/>
                </a:solidFill>
              </a:rPr>
              <a:t> (KLOC)</a:t>
            </a:r>
            <a:r>
              <a:rPr lang="en-GB" altLang="en-US" sz="3600" baseline="30000" dirty="0">
                <a:solidFill>
                  <a:srgbClr val="800000"/>
                </a:solidFill>
              </a:rPr>
              <a:t>1.05</a:t>
            </a:r>
            <a:r>
              <a:rPr lang="en-GB" altLang="en-US" sz="3600" dirty="0">
                <a:solidFill>
                  <a:srgbClr val="800000"/>
                </a:solidFill>
              </a:rPr>
              <a:t> PM</a:t>
            </a:r>
          </a:p>
          <a:p>
            <a:pPr>
              <a:spcBef>
                <a:spcPts val="990"/>
              </a:spcBef>
            </a:pPr>
            <a:r>
              <a:rPr lang="en-GB" altLang="en-US" sz="4000" dirty="0"/>
              <a:t> Semi-detached: </a:t>
            </a:r>
          </a:p>
          <a:p>
            <a:pPr lvl="1">
              <a:spcBef>
                <a:spcPts val="900"/>
              </a:spcBef>
            </a:pPr>
            <a:r>
              <a:rPr lang="en-GB" altLang="en-US" sz="3600" dirty="0">
                <a:solidFill>
                  <a:srgbClr val="800000"/>
                </a:solidFill>
              </a:rPr>
              <a:t>Effort = 3.0(KLOC)</a:t>
            </a:r>
            <a:r>
              <a:rPr lang="en-GB" altLang="en-US" sz="3600" baseline="30000" dirty="0">
                <a:solidFill>
                  <a:srgbClr val="800000"/>
                </a:solidFill>
              </a:rPr>
              <a:t>1.12</a:t>
            </a:r>
            <a:r>
              <a:rPr lang="en-GB" altLang="en-US" sz="3600" dirty="0">
                <a:solidFill>
                  <a:srgbClr val="800000"/>
                </a:solidFill>
              </a:rPr>
              <a:t> PM </a:t>
            </a:r>
          </a:p>
          <a:p>
            <a:pPr>
              <a:spcBef>
                <a:spcPts val="990"/>
              </a:spcBef>
            </a:pPr>
            <a:r>
              <a:rPr lang="en-GB" altLang="en-US" sz="4000" dirty="0"/>
              <a:t> Embedded: </a:t>
            </a:r>
          </a:p>
          <a:p>
            <a:pPr lvl="1">
              <a:spcBef>
                <a:spcPts val="900"/>
              </a:spcBef>
            </a:pPr>
            <a:r>
              <a:rPr lang="en-GB" altLang="en-US" sz="3600" dirty="0">
                <a:solidFill>
                  <a:srgbClr val="800000"/>
                </a:solidFill>
              </a:rPr>
              <a:t>Effort = </a:t>
            </a:r>
            <a:r>
              <a:rPr lang="en-US" altLang="en-GB" sz="3600" dirty="0">
                <a:solidFill>
                  <a:srgbClr val="800000"/>
                </a:solidFill>
              </a:rPr>
              <a:t>2.8</a:t>
            </a:r>
            <a:r>
              <a:rPr lang="en-GB" altLang="en-US" sz="3600" dirty="0">
                <a:solidFill>
                  <a:srgbClr val="800000"/>
                </a:solidFill>
              </a:rPr>
              <a:t> (KLOC)</a:t>
            </a:r>
            <a:r>
              <a:rPr lang="en-GB" altLang="en-US" sz="3600" baseline="30000" dirty="0">
                <a:solidFill>
                  <a:srgbClr val="800000"/>
                </a:solidFill>
              </a:rPr>
              <a:t>1.20</a:t>
            </a:r>
            <a:r>
              <a:rPr lang="en-GB" altLang="en-US" sz="3600" dirty="0">
                <a:solidFill>
                  <a:srgbClr val="800000"/>
                </a:solidFill>
              </a:rPr>
              <a:t> PM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Cost Drivers</a:t>
            </a:r>
            <a:endParaRPr lang="en-IN" dirty="0"/>
          </a:p>
        </p:txBody>
      </p:sp>
      <p:sp>
        <p:nvSpPr>
          <p:cNvPr id="3" name="Content Placeholder 2"/>
          <p:cNvSpPr>
            <a:spLocks noGrp="1"/>
          </p:cNvSpPr>
          <p:nvPr>
            <p:ph idx="1"/>
          </p:nvPr>
        </p:nvSpPr>
        <p:spPr/>
        <p:txBody>
          <a:bodyPr/>
          <a:lstStyle/>
          <a:p>
            <a:r>
              <a:rPr lang="en-IN" dirty="0"/>
              <a:t>Boehm requires the project manager to </a:t>
            </a:r>
            <a:r>
              <a:rPr lang="en-IN" b="1" dirty="0"/>
              <a:t>rate these 15 different parameters</a:t>
            </a:r>
            <a:r>
              <a:rPr lang="en-IN" dirty="0"/>
              <a:t> for a particular project </a:t>
            </a:r>
          </a:p>
          <a:p>
            <a:r>
              <a:rPr lang="en-IN" dirty="0"/>
              <a:t>Then, depending on these ratings, he suggests </a:t>
            </a:r>
            <a:r>
              <a:rPr lang="en-IN" b="1" dirty="0"/>
              <a:t>appropriate cost driver values </a:t>
            </a:r>
            <a:r>
              <a:rPr lang="en-IN" dirty="0"/>
              <a:t>which should be multiplied with the initial estimate obtained using the basic COCOMO.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4780"/>
            <a:ext cx="10515600" cy="4762500"/>
          </a:xfrm>
        </p:spPr>
        <p:txBody>
          <a:bodyPr/>
          <a:lstStyle/>
          <a:p>
            <a:r>
              <a:rPr lang="en-IN" dirty="0"/>
              <a:t>Skills Necessary for Managing Software Projects</a:t>
            </a:r>
          </a:p>
          <a:p>
            <a:pPr marL="0" indent="0">
              <a:buNone/>
            </a:pPr>
            <a:r>
              <a:rPr lang="en-US" altLang="en-IN" dirty="0"/>
              <a:t>-Three skills that are most critical to successful project management are the following:</a:t>
            </a:r>
          </a:p>
          <a:p>
            <a:pPr marL="0" indent="0">
              <a:buNone/>
            </a:pPr>
            <a:r>
              <a:rPr lang="en-US" altLang="en-IN" dirty="0"/>
              <a:t> • Knowledge of project management techniques. </a:t>
            </a:r>
          </a:p>
          <a:p>
            <a:pPr marL="0" indent="0">
              <a:buNone/>
            </a:pPr>
            <a:r>
              <a:rPr lang="en-US" altLang="en-IN" dirty="0"/>
              <a:t>• Decision taking capabilities.</a:t>
            </a:r>
          </a:p>
          <a:p>
            <a:pPr marL="0" indent="0">
              <a:buNone/>
            </a:pPr>
            <a:r>
              <a:rPr lang="en-US" altLang="en-IN" dirty="0"/>
              <a:t> • Previous experience in managing similar projects.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Cost Drivers</a:t>
            </a:r>
            <a:endParaRPr lang="en-IN" dirty="0"/>
          </a:p>
        </p:txBody>
      </p:sp>
      <p:sp>
        <p:nvSpPr>
          <p:cNvPr id="3" name="Content Placeholder 2"/>
          <p:cNvSpPr>
            <a:spLocks noGrp="1"/>
          </p:cNvSpPr>
          <p:nvPr>
            <p:ph idx="1"/>
          </p:nvPr>
        </p:nvSpPr>
        <p:spPr>
          <a:xfrm>
            <a:off x="1828800" y="1371600"/>
            <a:ext cx="8382000" cy="4754563"/>
          </a:xfrm>
        </p:spPr>
        <p:txBody>
          <a:bodyPr>
            <a:noAutofit/>
          </a:bodyPr>
          <a:lstStyle/>
          <a:p>
            <a:pPr>
              <a:buNone/>
            </a:pPr>
            <a:r>
              <a:rPr lang="en-IN" sz="2400" b="1" dirty="0"/>
              <a:t>Product: </a:t>
            </a:r>
            <a:r>
              <a:rPr lang="en-IN" sz="2400" dirty="0"/>
              <a:t>The characteristics of the product that are considered include the  inherent complexity of the product, reliability requirements of the product, etc.</a:t>
            </a:r>
          </a:p>
          <a:p>
            <a:pPr>
              <a:buNone/>
            </a:pPr>
            <a:r>
              <a:rPr lang="en-IN" sz="2400" b="1" dirty="0"/>
              <a:t>Computer: </a:t>
            </a:r>
            <a:r>
              <a:rPr lang="en-IN" sz="2400" dirty="0"/>
              <a:t>Characteristics of the computer that are considered include the execution speed required, storage space required etc. </a:t>
            </a:r>
          </a:p>
          <a:p>
            <a:pPr>
              <a:buNone/>
            </a:pPr>
            <a:r>
              <a:rPr lang="en-IN" sz="2400" b="1" dirty="0"/>
              <a:t>Personnel: </a:t>
            </a:r>
            <a:r>
              <a:rPr lang="en-IN" sz="2400" dirty="0"/>
              <a:t>The attributes of development personnel that are considered include the experience level of personnel, programming capability, analysis capability, etc.</a:t>
            </a:r>
          </a:p>
          <a:p>
            <a:pPr>
              <a:buNone/>
            </a:pPr>
            <a:r>
              <a:rPr lang="en-IN" sz="2400" b="1" dirty="0"/>
              <a:t>Development Environment: </a:t>
            </a:r>
            <a:r>
              <a:rPr lang="en-IN" sz="2400" dirty="0"/>
              <a:t>Development environment attributes capture the development facilities available to the developers. An important parameter that is considered is the sophistication of the automation (CASE) tools used for software development.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2663190" y="549910"/>
            <a:ext cx="6480810" cy="6255385"/>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52</a:t>
            </a:fld>
            <a:endParaRPr lang="en-US" altLang="en-US" sz="1400" dirty="0">
              <a:solidFill>
                <a:schemeClr val="bg2"/>
              </a:solidFill>
              <a:latin typeface="Arial" panose="020B0604020202020204" pitchFamily="34" charset="0"/>
            </a:endParaRPr>
          </a:p>
        </p:txBody>
      </p:sp>
      <p:sp>
        <p:nvSpPr>
          <p:cNvPr id="113667" name="Rectangle 1"/>
          <p:cNvSpPr>
            <a:spLocks noGrp="1"/>
          </p:cNvSpPr>
          <p:nvPr>
            <p:ph type="title"/>
          </p:nvPr>
        </p:nvSpPr>
        <p:spPr>
          <a:xfrm>
            <a:off x="1930400" y="173038"/>
            <a:ext cx="7769225" cy="1158875"/>
          </a:xfrm>
        </p:spPr>
        <p:txBody>
          <a:bodyPr vert="horz" wrap="square" lIns="18000" tIns="46800" rIns="18000" bIns="46800" anchor="ctr" anchorCtr="0"/>
          <a:lstStyle/>
          <a:p>
            <a:pPr>
              <a:spcBef>
                <a:spcPts val="790"/>
              </a:spcBef>
            </a:pPr>
            <a:r>
              <a:rPr lang="en-GB" altLang="en-US" sz="3200" dirty="0"/>
              <a:t>Shortcoming of  basic and intermediate </a:t>
            </a:r>
            <a:r>
              <a:rPr lang="en-GB" altLang="en-US" sz="2800" dirty="0"/>
              <a:t>COCOMO</a:t>
            </a:r>
            <a:r>
              <a:rPr lang="en-GB" altLang="en-US" sz="3200" dirty="0"/>
              <a:t> models</a:t>
            </a:r>
          </a:p>
        </p:txBody>
      </p:sp>
      <p:sp>
        <p:nvSpPr>
          <p:cNvPr id="113668" name="Rectangle 2"/>
          <p:cNvSpPr>
            <a:spLocks noGrp="1"/>
          </p:cNvSpPr>
          <p:nvPr>
            <p:ph idx="1"/>
          </p:nvPr>
        </p:nvSpPr>
        <p:spPr/>
        <p:txBody>
          <a:bodyPr vert="horz" wrap="square" lIns="18000" tIns="46800" rIns="18000" bIns="46800" anchor="t" anchorCtr="0"/>
          <a:lstStyle/>
          <a:p>
            <a:pPr>
              <a:spcBef>
                <a:spcPts val="615"/>
              </a:spcBef>
            </a:pPr>
            <a:r>
              <a:rPr lang="en-GB" altLang="en-US" dirty="0"/>
              <a:t>Both models:</a:t>
            </a:r>
          </a:p>
          <a:p>
            <a:pPr lvl="1">
              <a:spcBef>
                <a:spcPts val="525"/>
              </a:spcBef>
            </a:pPr>
            <a:r>
              <a:rPr lang="en-GB" altLang="en-US" dirty="0"/>
              <a:t>consider a software product as a single homogeneous entity:</a:t>
            </a:r>
          </a:p>
          <a:p>
            <a:pPr lvl="1">
              <a:spcBef>
                <a:spcPts val="525"/>
              </a:spcBef>
            </a:pPr>
            <a:r>
              <a:rPr lang="en-GB" altLang="en-US" dirty="0"/>
              <a:t>However, most large systems are made up of several smaller sub-systems.</a:t>
            </a:r>
          </a:p>
          <a:p>
            <a:pPr lvl="2">
              <a:spcBef>
                <a:spcPts val="450"/>
              </a:spcBef>
            </a:pPr>
            <a:r>
              <a:rPr lang="en-GB" altLang="en-US" dirty="0"/>
              <a:t>Some sub-systems may be considered as organic type, some may be considered embedded, etc.</a:t>
            </a:r>
          </a:p>
          <a:p>
            <a:pPr lvl="2">
              <a:spcBef>
                <a:spcPts val="450"/>
              </a:spcBef>
            </a:pPr>
            <a:r>
              <a:rPr lang="en-GB" altLang="en-US" dirty="0"/>
              <a:t>for some the reliability requirements may be high, and so on.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53</a:t>
            </a:fld>
            <a:endParaRPr lang="en-US" altLang="en-US" sz="1400" dirty="0">
              <a:solidFill>
                <a:schemeClr val="bg2"/>
              </a:solidFill>
              <a:latin typeface="Arial" panose="020B0604020202020204" pitchFamily="34" charset="0"/>
            </a:endParaRPr>
          </a:p>
        </p:txBody>
      </p:sp>
      <p:sp>
        <p:nvSpPr>
          <p:cNvPr id="115715" name="Rectangle 1"/>
          <p:cNvSpPr>
            <a:spLocks noGrp="1"/>
          </p:cNvSpPr>
          <p:nvPr>
            <p:ph type="title"/>
          </p:nvPr>
        </p:nvSpPr>
        <p:spPr>
          <a:xfrm>
            <a:off x="1930400" y="182563"/>
            <a:ext cx="7769225" cy="1139825"/>
          </a:xfrm>
        </p:spPr>
        <p:txBody>
          <a:bodyPr vert="horz" wrap="square" lIns="18000" tIns="46800" rIns="18000" bIns="46800" anchor="ctr" anchorCtr="0"/>
          <a:lstStyle/>
          <a:p>
            <a:pPr>
              <a:spcBef>
                <a:spcPts val="1075"/>
              </a:spcBef>
            </a:pPr>
            <a:r>
              <a:rPr lang="en-GB" altLang="en-US" sz="4400" dirty="0">
                <a:solidFill>
                  <a:srgbClr val="0000CC"/>
                </a:solidFill>
              </a:rPr>
              <a:t>Complete COCOMO</a:t>
            </a:r>
          </a:p>
        </p:txBody>
      </p:sp>
      <p:sp>
        <p:nvSpPr>
          <p:cNvPr id="115716" name="Rectangle 2"/>
          <p:cNvSpPr>
            <a:spLocks noGrp="1"/>
          </p:cNvSpPr>
          <p:nvPr>
            <p:ph idx="1"/>
          </p:nvPr>
        </p:nvSpPr>
        <p:spPr/>
        <p:txBody>
          <a:bodyPr vert="horz" wrap="square" lIns="18000" tIns="46800" rIns="18000" bIns="46800" anchor="t" anchorCtr="0"/>
          <a:lstStyle/>
          <a:p>
            <a:pPr>
              <a:spcBef>
                <a:spcPts val="615"/>
              </a:spcBef>
            </a:pPr>
            <a:r>
              <a:rPr lang="en-GB" altLang="en-US" sz="3600" dirty="0"/>
              <a:t>Cost  of each sub-system is estimated separately.</a:t>
            </a:r>
          </a:p>
          <a:p>
            <a:pPr>
              <a:spcBef>
                <a:spcPts val="615"/>
              </a:spcBef>
            </a:pPr>
            <a:r>
              <a:rPr lang="en-GB" altLang="en-US" sz="3600" dirty="0"/>
              <a:t>Costs of the sub-systems are added to obtain total cost.</a:t>
            </a:r>
          </a:p>
          <a:p>
            <a:pPr>
              <a:spcBef>
                <a:spcPts val="615"/>
              </a:spcBef>
            </a:pPr>
            <a:r>
              <a:rPr lang="en-GB" altLang="en-US" sz="3600" dirty="0"/>
              <a:t>Reduces the margin of error in the final estimate.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54</a:t>
            </a:fld>
            <a:endParaRPr lang="en-US" altLang="en-US" sz="1400" dirty="0">
              <a:solidFill>
                <a:schemeClr val="bg2"/>
              </a:solidFill>
              <a:latin typeface="Arial" panose="020B0604020202020204" pitchFamily="34" charset="0"/>
            </a:endParaRPr>
          </a:p>
        </p:txBody>
      </p:sp>
      <p:sp>
        <p:nvSpPr>
          <p:cNvPr id="117763" name="Rectangle 1"/>
          <p:cNvSpPr>
            <a:spLocks noGrp="1"/>
          </p:cNvSpPr>
          <p:nvPr>
            <p:ph type="title"/>
          </p:nvPr>
        </p:nvSpPr>
        <p:spPr>
          <a:xfrm>
            <a:off x="1930400" y="182563"/>
            <a:ext cx="7769225" cy="1139825"/>
          </a:xfrm>
        </p:spPr>
        <p:txBody>
          <a:bodyPr vert="horz" wrap="square" lIns="18000" tIns="46800" rIns="18000" bIns="46800" anchor="ctr" anchorCtr="0"/>
          <a:lstStyle/>
          <a:p>
            <a:pPr>
              <a:spcBef>
                <a:spcPts val="990"/>
              </a:spcBef>
            </a:pPr>
            <a:r>
              <a:rPr lang="en-GB" altLang="en-US" dirty="0">
                <a:solidFill>
                  <a:srgbClr val="0000CC"/>
                </a:solidFill>
              </a:rPr>
              <a:t>Complete COCOMO Example</a:t>
            </a:r>
          </a:p>
        </p:txBody>
      </p:sp>
      <p:sp>
        <p:nvSpPr>
          <p:cNvPr id="117764" name="Rectangle 2"/>
          <p:cNvSpPr>
            <a:spLocks noGrp="1"/>
          </p:cNvSpPr>
          <p:nvPr>
            <p:ph idx="1"/>
          </p:nvPr>
        </p:nvSpPr>
        <p:spPr>
          <a:xfrm>
            <a:off x="1981200" y="1885950"/>
            <a:ext cx="8175625" cy="4224338"/>
          </a:xfrm>
        </p:spPr>
        <p:txBody>
          <a:bodyPr vert="horz" wrap="square" lIns="18000" tIns="46800" rIns="18000" bIns="46800" anchor="t" anchorCtr="0"/>
          <a:lstStyle/>
          <a:p>
            <a:pPr>
              <a:spcBef>
                <a:spcPts val="615"/>
              </a:spcBef>
            </a:pPr>
            <a:r>
              <a:rPr lang="en-GB" altLang="en-US" sz="2800" dirty="0"/>
              <a:t>A Management Information System (MIS) for an organization having offices at several places across the country:</a:t>
            </a:r>
          </a:p>
          <a:p>
            <a:pPr lvl="1">
              <a:spcBef>
                <a:spcPts val="525"/>
              </a:spcBef>
            </a:pPr>
            <a:r>
              <a:rPr lang="en-GB" altLang="en-US" sz="2400" dirty="0"/>
              <a:t>Database part </a:t>
            </a:r>
            <a:r>
              <a:rPr lang="en-GB" altLang="en-US" sz="2400" dirty="0">
                <a:solidFill>
                  <a:srgbClr val="0000FF"/>
                </a:solidFill>
              </a:rPr>
              <a:t>(semi-detached)</a:t>
            </a:r>
          </a:p>
          <a:p>
            <a:pPr lvl="1">
              <a:spcBef>
                <a:spcPts val="525"/>
              </a:spcBef>
            </a:pPr>
            <a:r>
              <a:rPr lang="en-GB" altLang="en-US" sz="2400" dirty="0"/>
              <a:t>Graphical User Interface (GUI) part </a:t>
            </a:r>
            <a:r>
              <a:rPr lang="en-GB" altLang="en-US" sz="2400" dirty="0">
                <a:solidFill>
                  <a:srgbClr val="0000FF"/>
                </a:solidFill>
              </a:rPr>
              <a:t>(organic)</a:t>
            </a:r>
          </a:p>
          <a:p>
            <a:pPr lvl="1">
              <a:spcBef>
                <a:spcPts val="525"/>
              </a:spcBef>
            </a:pPr>
            <a:r>
              <a:rPr lang="en-GB" altLang="en-US" sz="2400" dirty="0"/>
              <a:t>Communication part </a:t>
            </a:r>
            <a:r>
              <a:rPr lang="en-GB" altLang="en-US" sz="2400" dirty="0">
                <a:solidFill>
                  <a:srgbClr val="0000FF"/>
                </a:solidFill>
              </a:rPr>
              <a:t>(embedded)</a:t>
            </a:r>
            <a:r>
              <a:rPr lang="en-GB" altLang="en-US" sz="2400" dirty="0"/>
              <a:t> </a:t>
            </a:r>
          </a:p>
          <a:p>
            <a:pPr>
              <a:spcBef>
                <a:spcPts val="615"/>
              </a:spcBef>
            </a:pPr>
            <a:r>
              <a:rPr lang="en-GB" altLang="en-US" sz="2800" dirty="0"/>
              <a:t>Costs of the components are estimated separately:</a:t>
            </a:r>
          </a:p>
          <a:p>
            <a:pPr lvl="1">
              <a:spcBef>
                <a:spcPts val="525"/>
              </a:spcBef>
            </a:pPr>
            <a:r>
              <a:rPr lang="en-GB" altLang="en-US" sz="2400" dirty="0"/>
              <a:t>summed up to give the overall cost of the system.</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55</a:t>
            </a:fld>
            <a:endParaRPr lang="en-US" altLang="en-US" sz="1400" dirty="0">
              <a:solidFill>
                <a:schemeClr val="bg2"/>
              </a:solidFill>
              <a:latin typeface="Arial" panose="020B0604020202020204" pitchFamily="34" charset="0"/>
            </a:endParaRPr>
          </a:p>
        </p:txBody>
      </p:sp>
      <p:sp>
        <p:nvSpPr>
          <p:cNvPr id="119811" name="Rectangle 1"/>
          <p:cNvSpPr>
            <a:spLocks noGrp="1"/>
          </p:cNvSpPr>
          <p:nvPr>
            <p:ph type="title"/>
          </p:nvPr>
        </p:nvSpPr>
        <p:spPr>
          <a:xfrm>
            <a:off x="1930400" y="182563"/>
            <a:ext cx="7769225" cy="1139825"/>
          </a:xfrm>
        </p:spPr>
        <p:txBody>
          <a:bodyPr vert="horz" wrap="square" lIns="18000" tIns="46800" rIns="18000" bIns="46800" anchor="b" anchorCtr="0"/>
          <a:lstStyle/>
          <a:p>
            <a:pPr>
              <a:spcBef>
                <a:spcPts val="1475"/>
              </a:spcBef>
            </a:pPr>
            <a:r>
              <a:rPr lang="en-GB" altLang="en-US" sz="6000" dirty="0">
                <a:solidFill>
                  <a:srgbClr val="0000CC"/>
                </a:solidFill>
              </a:rPr>
              <a:t>Question</a:t>
            </a:r>
          </a:p>
        </p:txBody>
      </p:sp>
      <p:sp>
        <p:nvSpPr>
          <p:cNvPr id="44034" name="Rectangle 2"/>
          <p:cNvSpPr>
            <a:spLocks noGrp="1"/>
          </p:cNvSpPr>
          <p:nvPr>
            <p:ph idx="1"/>
          </p:nvPr>
        </p:nvSpPr>
        <p:spPr/>
        <p:txBody>
          <a:bodyPr vert="horz" wrap="square" lIns="18000" tIns="46800" rIns="18000" bIns="46800" numCol="1" anchor="t" anchorCtr="0" compatLnSpc="1"/>
          <a:lstStyle/>
          <a:p>
            <a:pPr marL="342900" marR="0" lvl="0" indent="-342900" algn="l" defTabSz="914400" rtl="0" eaLnBrk="0" fontAlgn="base" latinLnBrk="0" hangingPunct="0">
              <a:lnSpc>
                <a:spcPct val="100000"/>
              </a:lnSpc>
              <a:spcBef>
                <a:spcPts val="615"/>
              </a:spcBef>
              <a:spcAft>
                <a:spcPct val="0"/>
              </a:spcAft>
              <a:buClr>
                <a:schemeClr val="accent2"/>
              </a:buClr>
              <a:buSzTx/>
              <a:buFont typeface="Monotype Sorts" pitchFamily="1" charset="2"/>
              <a:buChar char="z"/>
              <a:defRPr/>
            </a:pPr>
            <a:endParaRPr kumimoji="1" lang="en-GB" altLang="en-US" sz="2800" b="0" i="0" u="none" strike="noStrike" kern="1200" cap="none" spc="0" normalizeH="0" baseline="0" noProof="0" dirty="0">
              <a:ln>
                <a:noFill/>
              </a:ln>
              <a:solidFill>
                <a:srgbClr val="0000FF"/>
              </a:solidFill>
              <a:effectLst/>
              <a:uLnTx/>
              <a:uFillTx/>
              <a:latin typeface="+mn-lt"/>
              <a:ea typeface="+mn-ea"/>
              <a:cs typeface="+mn-cs"/>
            </a:endParaRPr>
          </a:p>
          <a:p>
            <a:pPr marL="342900" marR="0" lvl="0" indent="-342900" algn="l" defTabSz="914400" rtl="0" eaLnBrk="0" fontAlgn="base" latinLnBrk="0" hangingPunct="0">
              <a:lnSpc>
                <a:spcPct val="100000"/>
              </a:lnSpc>
              <a:spcBef>
                <a:spcPts val="615"/>
              </a:spcBef>
              <a:spcAft>
                <a:spcPct val="0"/>
              </a:spcAft>
              <a:buClr>
                <a:schemeClr val="accent2"/>
              </a:buClr>
              <a:buSzTx/>
              <a:buFont typeface="Monotype Sorts" pitchFamily="1" charset="2"/>
              <a:buChar char="z"/>
              <a:defRPr/>
            </a:pPr>
            <a:endParaRPr kumimoji="1" lang="en-GB" altLang="en-US" sz="2800" b="0" i="0" u="none" strike="noStrike" kern="1200" cap="none" spc="0" normalizeH="0" baseline="0" noProof="0" dirty="0">
              <a:ln>
                <a:noFill/>
              </a:ln>
              <a:solidFill>
                <a:srgbClr val="0000FF"/>
              </a:solidFill>
              <a:effectLst/>
              <a:uLnTx/>
              <a:uFillTx/>
              <a:latin typeface="+mn-lt"/>
              <a:ea typeface="+mn-ea"/>
              <a:cs typeface="+mn-cs"/>
            </a:endParaRPr>
          </a:p>
          <a:p>
            <a:pPr marL="342900" marR="0" lvl="0" indent="-342900" algn="l" defTabSz="914400" rtl="0" eaLnBrk="0" fontAlgn="base" latinLnBrk="0" hangingPunct="0">
              <a:lnSpc>
                <a:spcPct val="100000"/>
              </a:lnSpc>
              <a:spcBef>
                <a:spcPts val="615"/>
              </a:spcBef>
              <a:spcAft>
                <a:spcPct val="0"/>
              </a:spcAft>
              <a:buClr>
                <a:schemeClr val="accent2"/>
              </a:buClr>
              <a:buSzTx/>
              <a:buFont typeface="Monotype Sorts" pitchFamily="1" charset="2"/>
              <a:buChar char="z"/>
              <a:defRPr/>
            </a:pPr>
            <a:r>
              <a:rPr kumimoji="1" lang="en-GB" altLang="en-US" sz="2800" b="0" i="0" u="none" strike="noStrike" kern="1200" cap="none" spc="0" normalizeH="0" baseline="0" noProof="0" dirty="0">
                <a:ln>
                  <a:noFill/>
                </a:ln>
                <a:solidFill>
                  <a:srgbClr val="0000FF"/>
                </a:solidFill>
                <a:effectLst/>
                <a:uLnTx/>
                <a:uFillTx/>
                <a:latin typeface="+mn-lt"/>
                <a:ea typeface="+mn-ea"/>
                <a:cs typeface="+mn-cs"/>
              </a:rPr>
              <a:t>The size of  software product has been estimated to be 82,000 lines of source code and effort adjustment factor is 2.41</a:t>
            </a:r>
          </a:p>
          <a:p>
            <a:pPr marL="342900" marR="0" lvl="0" indent="-342900" algn="l" defTabSz="914400" rtl="0" eaLnBrk="0" fontAlgn="base" latinLnBrk="0" hangingPunct="0">
              <a:lnSpc>
                <a:spcPct val="100000"/>
              </a:lnSpc>
              <a:spcBef>
                <a:spcPts val="615"/>
              </a:spcBef>
              <a:spcAft>
                <a:spcPct val="0"/>
              </a:spcAft>
              <a:buClr>
                <a:schemeClr val="accent2"/>
              </a:buClr>
              <a:buSzTx/>
              <a:buFont typeface="Monotype Sorts" pitchFamily="1" charset="2"/>
              <a:buChar char="z"/>
              <a:defRPr/>
            </a:pPr>
            <a:r>
              <a:rPr kumimoji="1" lang="en-GB" altLang="en-US" sz="2800" b="0" i="0" u="none" strike="noStrike" kern="1200" cap="none" spc="0" normalizeH="0" baseline="0" noProof="0" dirty="0">
                <a:ln>
                  <a:noFill/>
                </a:ln>
                <a:solidFill>
                  <a:srgbClr val="0000FF"/>
                </a:solidFill>
                <a:effectLst/>
                <a:uLnTx/>
                <a:uFillTx/>
                <a:latin typeface="+mn-lt"/>
                <a:ea typeface="+mn-ea"/>
                <a:cs typeface="+mn-cs"/>
              </a:rPr>
              <a:t>Calculate Efforts?</a:t>
            </a:r>
          </a:p>
          <a:p>
            <a:pPr marL="0" marR="0" lvl="0" indent="0" algn="l" defTabSz="914400" rtl="0" eaLnBrk="0" fontAlgn="base" latinLnBrk="0" hangingPunct="0">
              <a:lnSpc>
                <a:spcPct val="100000"/>
              </a:lnSpc>
              <a:spcBef>
                <a:spcPts val="615"/>
              </a:spcBef>
              <a:spcAft>
                <a:spcPct val="0"/>
              </a:spcAft>
              <a:buClr>
                <a:schemeClr val="accent2"/>
              </a:buClr>
              <a:buSzTx/>
              <a:buFont typeface="Monotype Sorts" pitchFamily="1" charset="2"/>
              <a:buNone/>
              <a:defRPr/>
            </a:pPr>
            <a:endParaRPr kumimoji="1" lang="en-GB" altLang="en-US" sz="2800" b="0" i="0" u="none" strike="noStrike" kern="1200" cap="none" spc="0" normalizeH="0" baseline="0" noProof="0" dirty="0">
              <a:ln>
                <a:noFill/>
              </a:ln>
              <a:solidFill>
                <a:srgbClr val="0000FF"/>
              </a:solidFill>
              <a:effectLst/>
              <a:uLnTx/>
              <a:uFillTx/>
              <a:latin typeface="+mn-lt"/>
              <a:ea typeface="+mn-ea"/>
              <a:cs typeface="+mn-cs"/>
            </a:endParaRPr>
          </a:p>
          <a:p>
            <a:pPr marL="342900" marR="0" lvl="0" indent="-342900" algn="l" defTabSz="914400" rtl="0" eaLnBrk="0" fontAlgn="base" latinLnBrk="0" hangingPunct="0">
              <a:lnSpc>
                <a:spcPct val="100000"/>
              </a:lnSpc>
              <a:spcBef>
                <a:spcPts val="615"/>
              </a:spcBef>
              <a:spcAft>
                <a:spcPct val="0"/>
              </a:spcAft>
              <a:buClrTx/>
              <a:buSzTx/>
              <a:buFontTx/>
              <a:buNone/>
              <a:defRPr/>
            </a:pPr>
            <a:endParaRPr kumimoji="1" lang="en-GB" altLang="en-US" sz="2800" b="0" i="0" u="none" strike="noStrike" kern="1200" cap="none" spc="0" normalizeH="0" baseline="0" noProof="0" dirty="0">
              <a:ln>
                <a:noFill/>
              </a:ln>
              <a:solidFill>
                <a:srgbClr val="8000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wipe(left)">
                                      <p:cBhvr>
                                        <p:cTn id="7" dur="500"/>
                                        <p:tgtEl>
                                          <p:spTgt spid="4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p:cNvSpPr>
            <a:spLocks noGrp="1"/>
          </p:cNvSpPr>
          <p:nvPr>
            <p:ph type="title"/>
          </p:nvPr>
        </p:nvSpPr>
        <p:spPr/>
        <p:txBody>
          <a:bodyPr vert="horz" wrap="square" lIns="91440" tIns="45720" rIns="91440" bIns="45720" anchor="b" anchorCtr="0"/>
          <a:lstStyle/>
          <a:p>
            <a:r>
              <a:rPr lang="en-IN" altLang="en-US" b="1" dirty="0"/>
              <a:t>Project scheduling</a:t>
            </a:r>
          </a:p>
        </p:txBody>
      </p:sp>
      <p:sp>
        <p:nvSpPr>
          <p:cNvPr id="153603" name="Content Placeholder 2"/>
          <p:cNvSpPr>
            <a:spLocks noGrp="1"/>
          </p:cNvSpPr>
          <p:nvPr>
            <p:ph idx="1"/>
          </p:nvPr>
        </p:nvSpPr>
        <p:spPr>
          <a:xfrm>
            <a:off x="541655" y="1628775"/>
            <a:ext cx="11205845" cy="5589905"/>
          </a:xfrm>
        </p:spPr>
        <p:txBody>
          <a:bodyPr vert="horz" wrap="square" lIns="91440" tIns="45720" rIns="91440" bIns="45720" anchor="t" anchorCtr="0"/>
          <a:lstStyle/>
          <a:p>
            <a:pPr>
              <a:buNone/>
            </a:pPr>
            <a:r>
              <a:rPr lang="en-IN" altLang="en-US" sz="2600" b="1" dirty="0"/>
              <a:t>It involves deciding which tasks would be taken up when. Activities undertaken:</a:t>
            </a:r>
          </a:p>
          <a:p>
            <a:pPr>
              <a:buNone/>
            </a:pPr>
            <a:r>
              <a:rPr lang="en-IN" altLang="en-US" sz="2400" dirty="0"/>
              <a:t>1. Identify all the </a:t>
            </a:r>
            <a:r>
              <a:rPr lang="en-US" altLang="en-IN" sz="2400" dirty="0"/>
              <a:t>activities</a:t>
            </a:r>
            <a:r>
              <a:rPr lang="en-IN" altLang="en-US" sz="2400" dirty="0"/>
              <a:t> needed to complete the project.</a:t>
            </a:r>
          </a:p>
          <a:p>
            <a:pPr>
              <a:buNone/>
            </a:pPr>
            <a:r>
              <a:rPr lang="en-IN" altLang="en-US" sz="2400" dirty="0"/>
              <a:t>2. Break down large </a:t>
            </a:r>
            <a:r>
              <a:rPr lang="en-US" altLang="en-IN" sz="2400" dirty="0"/>
              <a:t>activities</a:t>
            </a:r>
            <a:r>
              <a:rPr lang="en-IN" altLang="en-US" sz="2400" dirty="0"/>
              <a:t> into</a:t>
            </a:r>
            <a:r>
              <a:rPr lang="en-US" altLang="en-IN" sz="2400" dirty="0"/>
              <a:t> tasks</a:t>
            </a:r>
            <a:r>
              <a:rPr lang="en-IN" altLang="en-US" sz="2400" dirty="0"/>
              <a:t>.</a:t>
            </a:r>
          </a:p>
          <a:p>
            <a:pPr>
              <a:buNone/>
            </a:pPr>
            <a:r>
              <a:rPr lang="en-IN" altLang="en-US" sz="2400" dirty="0"/>
              <a:t>3. Determine the dependency among different </a:t>
            </a:r>
            <a:r>
              <a:rPr lang="en-US" altLang="en-IN" sz="2400" dirty="0"/>
              <a:t>tasks</a:t>
            </a:r>
            <a:r>
              <a:rPr lang="en-IN" altLang="en-US" sz="2400" dirty="0"/>
              <a:t>.</a:t>
            </a:r>
          </a:p>
          <a:p>
            <a:pPr>
              <a:buNone/>
            </a:pPr>
            <a:r>
              <a:rPr lang="en-IN" altLang="en-US" sz="2400" dirty="0"/>
              <a:t>4. Establish the most likely estimates for the time durations necessary to complete the activities.</a:t>
            </a:r>
          </a:p>
          <a:p>
            <a:pPr>
              <a:buNone/>
            </a:pPr>
            <a:r>
              <a:rPr lang="en-IN" altLang="en-US" sz="2400" dirty="0"/>
              <a:t>5.</a:t>
            </a:r>
            <a:r>
              <a:rPr lang="en-US" altLang="en-IN" sz="2400" dirty="0"/>
              <a:t> Represent the information in the form of activity network</a:t>
            </a:r>
            <a:endParaRPr lang="en-IN" altLang="en-US" sz="2400" dirty="0"/>
          </a:p>
          <a:p>
            <a:pPr>
              <a:buNone/>
            </a:pPr>
            <a:r>
              <a:rPr lang="en-IN" altLang="en-US" sz="2400" dirty="0"/>
              <a:t>6. Plan the starting and ending dates for various activities.</a:t>
            </a:r>
          </a:p>
          <a:p>
            <a:pPr>
              <a:buNone/>
            </a:pPr>
            <a:r>
              <a:rPr lang="en-IN" altLang="en-US" sz="2400" dirty="0"/>
              <a:t>7. Determine the critical path. A critical path is the chain of </a:t>
            </a:r>
            <a:r>
              <a:rPr lang="en-US" altLang="en-IN" sz="2400" dirty="0"/>
              <a:t>tasks</a:t>
            </a:r>
            <a:r>
              <a:rPr lang="en-IN" altLang="en-US" sz="2400" dirty="0"/>
              <a:t> that determines the duration of the project.</a:t>
            </a:r>
          </a:p>
          <a:p>
            <a:pPr>
              <a:buNone/>
            </a:pPr>
            <a:r>
              <a:rPr lang="en-US" altLang="en-IN" sz="2400" dirty="0"/>
              <a:t>8. </a:t>
            </a:r>
            <a:r>
              <a:rPr lang="en-IN" altLang="en-US" sz="2400" dirty="0">
                <a:sym typeface="+mn-ea"/>
              </a:rPr>
              <a:t> Allocate resources to </a:t>
            </a:r>
            <a:r>
              <a:rPr lang="en-US" altLang="en-IN" sz="2400" dirty="0">
                <a:sym typeface="+mn-ea"/>
              </a:rPr>
              <a:t>tasks</a:t>
            </a:r>
            <a:r>
              <a:rPr lang="en-IN" altLang="en-US" sz="2400" dirty="0">
                <a:sym typeface="+mn-ea"/>
              </a:rPr>
              <a:t>.</a:t>
            </a:r>
            <a:endParaRPr lang="en-IN" altLang="en-US" sz="2400" dirty="0"/>
          </a:p>
          <a:p>
            <a:pPr>
              <a:buNone/>
            </a:pPr>
            <a:endParaRPr lang="en-US" altLang="en-IN"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1"/>
          <p:cNvSpPr>
            <a:spLocks noGrp="1"/>
          </p:cNvSpPr>
          <p:nvPr>
            <p:ph type="title"/>
          </p:nvPr>
        </p:nvSpPr>
        <p:spPr/>
        <p:txBody>
          <a:bodyPr vert="horz" wrap="square" lIns="91440" tIns="45720" rIns="91440" bIns="45720" anchor="b" anchorCtr="0"/>
          <a:lstStyle/>
          <a:p>
            <a:r>
              <a:rPr lang="en-IN" altLang="en-US" b="1" dirty="0"/>
              <a:t>Work breakdown structure</a:t>
            </a:r>
          </a:p>
        </p:txBody>
      </p:sp>
      <p:sp>
        <p:nvSpPr>
          <p:cNvPr id="3" name="Content Placeholder 2"/>
          <p:cNvSpPr>
            <a:spLocks noGrp="1"/>
          </p:cNvSpPr>
          <p:nvPr>
            <p:ph idx="1"/>
          </p:nvPr>
        </p:nvSpPr>
        <p:spPr/>
        <p:txBody>
          <a:bodyPr vert="horz" wrap="square" lIns="91440" tIns="45720" rIns="91440" bIns="45720" numCol="1" anchor="t" anchorCtr="0" compatLnSpc="1">
            <a:normAutofit fontScale="95000"/>
          </a:bodyPr>
          <a:lstStyle/>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1" charset="2"/>
              <a:buChar char="z"/>
              <a:defRPr/>
            </a:pPr>
            <a:r>
              <a:rPr kumimoji="1" lang="en-IN" sz="3200" b="0" i="0" u="none" strike="noStrike" kern="1200" cap="none" spc="0" normalizeH="0" baseline="0" noProof="0" dirty="0">
                <a:ln>
                  <a:noFill/>
                </a:ln>
                <a:solidFill>
                  <a:schemeClr val="tx1"/>
                </a:solidFill>
                <a:effectLst/>
                <a:uLnTx/>
                <a:uFillTx/>
                <a:latin typeface="+mn-lt"/>
                <a:ea typeface="+mn-ea"/>
                <a:cs typeface="+mn-cs"/>
              </a:rPr>
              <a:t>Work Breakdown Structure (WBS) is used to </a:t>
            </a:r>
            <a:r>
              <a:rPr lang="en-IN" noProof="0" dirty="0">
                <a:ln>
                  <a:noFill/>
                </a:ln>
                <a:effectLst/>
                <a:uLnTx/>
                <a:uFillTx/>
                <a:sym typeface="+mn-ea"/>
              </a:rPr>
              <a:t>recursively</a:t>
            </a:r>
            <a:r>
              <a:rPr lang="en-US" altLang="en-IN" noProof="0" dirty="0">
                <a:ln>
                  <a:noFill/>
                </a:ln>
                <a:effectLst/>
                <a:uLnTx/>
                <a:uFillTx/>
                <a:sym typeface="+mn-ea"/>
              </a:rPr>
              <a:t> </a:t>
            </a:r>
            <a:r>
              <a:rPr kumimoji="1" lang="en-IN" sz="3200" b="0" i="0" u="none" strike="noStrike" kern="1200" cap="none" spc="0" normalizeH="0" baseline="0" noProof="0" dirty="0">
                <a:ln>
                  <a:noFill/>
                </a:ln>
                <a:solidFill>
                  <a:schemeClr val="tx1"/>
                </a:solidFill>
                <a:effectLst/>
                <a:uLnTx/>
                <a:uFillTx/>
                <a:latin typeface="+mn-lt"/>
                <a:ea typeface="+mn-ea"/>
                <a:cs typeface="+mn-cs"/>
              </a:rPr>
              <a:t>decompose a given set</a:t>
            </a:r>
            <a:r>
              <a:rPr kumimoji="1" lang="en-US" altLang="en-IN" sz="3200" b="0" i="0" u="none" strike="noStrike" kern="1200" cap="none" spc="0" normalizeH="0" baseline="0" noProof="0" dirty="0">
                <a:ln>
                  <a:noFill/>
                </a:ln>
                <a:solidFill>
                  <a:schemeClr val="tx1"/>
                </a:solidFill>
                <a:effectLst/>
                <a:uLnTx/>
                <a:uFillTx/>
                <a:latin typeface="+mn-lt"/>
                <a:ea typeface="+mn-ea"/>
                <a:cs typeface="+mn-cs"/>
              </a:rPr>
              <a:t> of activities</a:t>
            </a:r>
            <a:r>
              <a:rPr kumimoji="1" lang="en-IN" sz="3200" b="0" i="0" u="none" strike="noStrike" kern="1200" cap="none" spc="0" normalizeH="0" baseline="0" noProof="0" dirty="0">
                <a:ln>
                  <a:noFill/>
                </a:ln>
                <a:solidFill>
                  <a:schemeClr val="tx1"/>
                </a:solidFill>
                <a:effectLst/>
                <a:uLnTx/>
                <a:uFillTx/>
                <a:latin typeface="+mn-lt"/>
                <a:ea typeface="+mn-ea"/>
                <a:cs typeface="+mn-cs"/>
              </a:rPr>
              <a:t> into small</a:t>
            </a:r>
            <a:r>
              <a:rPr kumimoji="1" lang="en-US" altLang="en-IN" sz="3200" b="0" i="0" u="none" strike="noStrike" kern="1200" cap="none" spc="0" normalizeH="0" baseline="0" noProof="0" dirty="0">
                <a:ln>
                  <a:noFill/>
                </a:ln>
                <a:solidFill>
                  <a:schemeClr val="tx1"/>
                </a:solidFill>
                <a:effectLst/>
                <a:uLnTx/>
                <a:uFillTx/>
                <a:latin typeface="+mn-lt"/>
                <a:ea typeface="+mn-ea"/>
                <a:cs typeface="+mn-cs"/>
              </a:rPr>
              <a:t>er</a:t>
            </a:r>
            <a:r>
              <a:rPr kumimoji="1" lang="en-IN" sz="3200" b="0" i="0" u="none" strike="noStrike" kern="1200" cap="none" spc="0" normalizeH="0" baseline="0" noProof="0" dirty="0">
                <a:ln>
                  <a:noFill/>
                </a:ln>
                <a:solidFill>
                  <a:schemeClr val="tx1"/>
                </a:solidFill>
                <a:effectLst/>
                <a:uLnTx/>
                <a:uFillTx/>
                <a:latin typeface="+mn-lt"/>
                <a:ea typeface="+mn-ea"/>
                <a:cs typeface="+mn-cs"/>
              </a:rPr>
              <a:t> activities. </a:t>
            </a:r>
          </a:p>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1" charset="2"/>
              <a:buChar char="z"/>
              <a:defRPr/>
            </a:pPr>
            <a:r>
              <a:rPr kumimoji="1" lang="en-IN" sz="3200" b="0" i="0" u="none" strike="noStrike" kern="1200" cap="none" spc="0" normalizeH="0" baseline="0" noProof="0" dirty="0">
                <a:ln>
                  <a:noFill/>
                </a:ln>
                <a:solidFill>
                  <a:schemeClr val="tx1"/>
                </a:solidFill>
                <a:effectLst/>
                <a:uLnTx/>
                <a:uFillTx/>
                <a:latin typeface="+mn-lt"/>
                <a:ea typeface="+mn-ea"/>
                <a:cs typeface="+mn-cs"/>
              </a:rPr>
              <a:t>The root of the tree is labelled by the </a:t>
            </a:r>
            <a:r>
              <a:rPr kumimoji="1" lang="en-IN" sz="3200" b="1" i="0" u="none" strike="noStrike" kern="1200" cap="none" spc="0" normalizeH="0" baseline="0" noProof="0" dirty="0">
                <a:ln>
                  <a:noFill/>
                </a:ln>
                <a:solidFill>
                  <a:schemeClr val="tx1"/>
                </a:solidFill>
                <a:effectLst/>
                <a:uLnTx/>
                <a:uFillTx/>
                <a:latin typeface="+mn-lt"/>
                <a:ea typeface="+mn-ea"/>
                <a:cs typeface="+mn-cs"/>
              </a:rPr>
              <a:t>problem name. </a:t>
            </a:r>
          </a:p>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1" charset="2"/>
              <a:buChar char="z"/>
              <a:defRPr/>
            </a:pPr>
            <a:r>
              <a:rPr kumimoji="1" lang="en-IN" sz="3200" b="0" i="0" u="none" strike="noStrike" kern="1200" cap="none" spc="0" normalizeH="0" baseline="0" noProof="0" dirty="0">
                <a:ln>
                  <a:noFill/>
                </a:ln>
                <a:solidFill>
                  <a:schemeClr val="tx1"/>
                </a:solidFill>
                <a:effectLst/>
                <a:uLnTx/>
                <a:uFillTx/>
                <a:latin typeface="+mn-lt"/>
                <a:ea typeface="+mn-ea"/>
                <a:cs typeface="+mn-cs"/>
              </a:rPr>
              <a:t>Each node of the tree is broken down into smaller activities that are made the children of the node. </a:t>
            </a:r>
          </a:p>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1" charset="2"/>
              <a:buChar char="z"/>
              <a:defRPr/>
            </a:pPr>
            <a:r>
              <a:rPr kumimoji="1" lang="en-IN" sz="3200" b="0" i="0" u="none" strike="noStrike" kern="1200" cap="none" spc="0" normalizeH="0" baseline="0" noProof="0" dirty="0">
                <a:ln>
                  <a:noFill/>
                </a:ln>
                <a:solidFill>
                  <a:schemeClr val="tx1"/>
                </a:solidFill>
                <a:effectLst/>
                <a:uLnTx/>
                <a:uFillTx/>
                <a:latin typeface="+mn-lt"/>
                <a:ea typeface="+mn-ea"/>
                <a:cs typeface="+mn-cs"/>
              </a:rPr>
              <a:t>Each activity is recursively decomposed into smaller sub-activities until at the </a:t>
            </a:r>
            <a:r>
              <a:rPr kumimoji="1" lang="en-IN" sz="3200" b="1" i="0" u="none" strike="noStrike" kern="1200" cap="none" spc="0" normalizeH="0" baseline="0" noProof="0" dirty="0">
                <a:ln>
                  <a:noFill/>
                </a:ln>
                <a:solidFill>
                  <a:schemeClr val="tx1"/>
                </a:solidFill>
                <a:effectLst/>
                <a:uLnTx/>
                <a:uFillTx/>
                <a:latin typeface="+mn-lt"/>
                <a:ea typeface="+mn-ea"/>
                <a:cs typeface="+mn-cs"/>
              </a:rPr>
              <a:t>leaf level</a:t>
            </a:r>
            <a:r>
              <a:rPr kumimoji="1" lang="en-IN" sz="3200" b="0" i="0" u="none" strike="noStrike" kern="1200" cap="none" spc="0" normalizeH="0" baseline="0" noProof="0" dirty="0">
                <a:ln>
                  <a:noFill/>
                </a:ln>
                <a:solidFill>
                  <a:schemeClr val="tx1"/>
                </a:solidFill>
                <a:effectLst/>
                <a:uLnTx/>
                <a:uFillTx/>
                <a:latin typeface="+mn-lt"/>
                <a:ea typeface="+mn-ea"/>
                <a:cs typeface="+mn-cs"/>
              </a:rPr>
              <a:t>, the activities requires approximately </a:t>
            </a:r>
            <a:r>
              <a:rPr kumimoji="1" lang="en-IN" sz="3200" b="1" i="0" u="none" strike="noStrike" kern="1200" cap="none" spc="0" normalizeH="0" baseline="0" noProof="0" dirty="0">
                <a:ln>
                  <a:noFill/>
                </a:ln>
                <a:solidFill>
                  <a:schemeClr val="tx1"/>
                </a:solidFill>
                <a:effectLst/>
                <a:uLnTx/>
                <a:uFillTx/>
                <a:latin typeface="+mn-lt"/>
                <a:ea typeface="+mn-ea"/>
                <a:cs typeface="+mn-cs"/>
              </a:rPr>
              <a:t>two weeks to develop.</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b"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IN" sz="4000" b="1" i="0" u="none" strike="noStrike" kern="1200" cap="none" spc="0" normalizeH="0" baseline="0" noProof="0" dirty="0">
                <a:ln>
                  <a:noFill/>
                </a:ln>
                <a:solidFill>
                  <a:schemeClr val="tx2"/>
                </a:solidFill>
                <a:effectLst/>
                <a:uLnTx/>
                <a:uFillTx/>
                <a:latin typeface="+mj-lt"/>
                <a:ea typeface="+mj-ea"/>
                <a:cs typeface="+mj-cs"/>
              </a:rPr>
              <a:t>Work breakdown </a:t>
            </a:r>
            <a:r>
              <a:rPr kumimoji="1" lang="en-IN" sz="4000" b="1" i="0" u="none" strike="noStrike" kern="1200" cap="none" spc="0" normalizeH="0" baseline="0" noProof="0">
                <a:ln>
                  <a:noFill/>
                </a:ln>
                <a:solidFill>
                  <a:schemeClr val="tx2"/>
                </a:solidFill>
                <a:effectLst/>
                <a:uLnTx/>
                <a:uFillTx/>
                <a:latin typeface="+mj-lt"/>
                <a:ea typeface="+mj-ea"/>
                <a:cs typeface="+mj-cs"/>
              </a:rPr>
              <a:t>structure of </a:t>
            </a:r>
            <a:r>
              <a:rPr kumimoji="1" lang="en-IN" sz="4000" b="1" i="0" u="none" strike="noStrike" kern="1200" cap="none" spc="0" normalizeH="0" baseline="0" noProof="0" dirty="0">
                <a:ln>
                  <a:noFill/>
                </a:ln>
                <a:solidFill>
                  <a:schemeClr val="tx2"/>
                </a:solidFill>
                <a:effectLst/>
                <a:uLnTx/>
                <a:uFillTx/>
                <a:latin typeface="+mj-lt"/>
                <a:ea typeface="+mj-ea"/>
                <a:cs typeface="+mj-cs"/>
              </a:rPr>
              <a:t>MIS problem</a:t>
            </a:r>
          </a:p>
        </p:txBody>
      </p:sp>
      <p:pic>
        <p:nvPicPr>
          <p:cNvPr id="155651" name="Picture 2"/>
          <p:cNvPicPr>
            <a:picLocks noGrp="1" noChangeAspect="1"/>
          </p:cNvPicPr>
          <p:nvPr>
            <p:ph idx="1"/>
          </p:nvPr>
        </p:nvPicPr>
        <p:blipFill>
          <a:blip r:embed="rId2"/>
          <a:srcRect/>
          <a:stretch>
            <a:fillRect/>
          </a:stretch>
        </p:blipFill>
        <p:spPr>
          <a:xfrm>
            <a:off x="2324100" y="1668463"/>
            <a:ext cx="7543800" cy="4391025"/>
          </a:xfr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b"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IN" sz="4000" b="1" i="0" u="none" strike="noStrike" kern="1200" cap="none" spc="0" normalizeH="0" baseline="0" noProof="0" dirty="0">
                <a:ln>
                  <a:noFill/>
                </a:ln>
                <a:solidFill>
                  <a:schemeClr val="tx2"/>
                </a:solidFill>
                <a:effectLst/>
                <a:uLnTx/>
                <a:uFillTx/>
                <a:latin typeface="+mj-lt"/>
                <a:ea typeface="+mj-ea"/>
                <a:cs typeface="+mj-cs"/>
              </a:rPr>
              <a:t>Activity networks and critical path method</a:t>
            </a:r>
          </a:p>
        </p:txBody>
      </p:sp>
      <p:sp>
        <p:nvSpPr>
          <p:cNvPr id="156675" name="Content Placeholder 2"/>
          <p:cNvSpPr>
            <a:spLocks noGrp="1"/>
          </p:cNvSpPr>
          <p:nvPr>
            <p:ph idx="1"/>
          </p:nvPr>
        </p:nvSpPr>
        <p:spPr>
          <a:xfrm>
            <a:off x="1847850" y="1484313"/>
            <a:ext cx="8686800" cy="4648200"/>
          </a:xfrm>
        </p:spPr>
        <p:txBody>
          <a:bodyPr vert="horz" wrap="square" lIns="91440" tIns="45720" rIns="91440" bIns="45720" anchor="t" anchorCtr="0"/>
          <a:lstStyle/>
          <a:p>
            <a:r>
              <a:rPr lang="en-IN" altLang="en-US" dirty="0"/>
              <a:t>WBS representation of a project is transformed into an activity network by representing activities identified in WBS along with their interdependencies. </a:t>
            </a:r>
          </a:p>
          <a:p>
            <a:r>
              <a:rPr lang="en-IN" altLang="en-US" dirty="0"/>
              <a:t>An activity network shows the different </a:t>
            </a:r>
            <a:r>
              <a:rPr lang="en-IN" altLang="en-US" b="1" dirty="0"/>
              <a:t>activities</a:t>
            </a:r>
            <a:r>
              <a:rPr lang="en-IN" altLang="en-US" dirty="0"/>
              <a:t> making up a project, their estimated </a:t>
            </a:r>
            <a:r>
              <a:rPr lang="en-IN" altLang="en-US" b="1" dirty="0"/>
              <a:t>durations</a:t>
            </a:r>
            <a:r>
              <a:rPr lang="en-IN" altLang="en-US" dirty="0"/>
              <a:t>, and </a:t>
            </a:r>
            <a:r>
              <a:rPr lang="en-IN" altLang="en-US" b="1" dirty="0"/>
              <a:t>interdependencies.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Essential activities in Project Planning:</a:t>
            </a:r>
          </a:p>
        </p:txBody>
      </p:sp>
      <p:sp>
        <p:nvSpPr>
          <p:cNvPr id="3" name="Content Placeholder 2"/>
          <p:cNvSpPr>
            <a:spLocks noGrp="1"/>
          </p:cNvSpPr>
          <p:nvPr>
            <p:ph idx="1"/>
          </p:nvPr>
        </p:nvSpPr>
        <p:spPr/>
        <p:txBody>
          <a:bodyPr>
            <a:normAutofit/>
          </a:bodyPr>
          <a:lstStyle/>
          <a:p>
            <a:pPr>
              <a:buNone/>
            </a:pPr>
            <a:r>
              <a:rPr lang="en-IN" b="1" dirty="0"/>
              <a:t>1)  Estimating the following attributes of the project:</a:t>
            </a:r>
          </a:p>
          <a:p>
            <a:r>
              <a:rPr lang="en-IN" b="1" dirty="0"/>
              <a:t>Project size</a:t>
            </a:r>
          </a:p>
          <a:p>
            <a:r>
              <a:rPr lang="en-IN" b="1" dirty="0"/>
              <a:t>Cost</a:t>
            </a:r>
          </a:p>
          <a:p>
            <a:r>
              <a:rPr lang="en-IN" b="1" dirty="0"/>
              <a:t>Duration</a:t>
            </a:r>
          </a:p>
          <a:p>
            <a:r>
              <a:rPr lang="en-IN" b="1" dirty="0"/>
              <a:t>Effort</a:t>
            </a:r>
          </a:p>
          <a:p>
            <a:r>
              <a:rPr lang="en-IN" dirty="0"/>
              <a:t>The effectiveness of the subsequent planning activities is based on the accuracy of these estimations.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
          <p:cNvSpPr>
            <a:spLocks noGrp="1"/>
          </p:cNvSpPr>
          <p:nvPr>
            <p:ph type="title"/>
          </p:nvPr>
        </p:nvSpPr>
        <p:spPr/>
        <p:txBody>
          <a:bodyPr vert="horz" wrap="square" lIns="91440" tIns="45720" rIns="91440" bIns="45720" anchor="b" anchorCtr="0"/>
          <a:lstStyle/>
          <a:p>
            <a:r>
              <a:rPr lang="en-IN" altLang="en-US" sz="3200" dirty="0"/>
              <a:t>Activity network representation of the MIS problem</a:t>
            </a:r>
          </a:p>
        </p:txBody>
      </p:sp>
      <p:graphicFrame>
        <p:nvGraphicFramePr>
          <p:cNvPr id="6" name="Table 6"/>
          <p:cNvGraphicFramePr>
            <a:graphicFrameLocks noGrp="1"/>
          </p:cNvGraphicFramePr>
          <p:nvPr>
            <p:ph idx="1"/>
          </p:nvPr>
        </p:nvGraphicFramePr>
        <p:xfrm>
          <a:off x="1981200" y="1885950"/>
          <a:ext cx="8178800" cy="3876677"/>
        </p:xfrm>
        <a:graphic>
          <a:graphicData uri="http://schemas.openxmlformats.org/drawingml/2006/table">
            <a:tbl>
              <a:tblPr firstRow="1" bandRow="1">
                <a:tableStyleId>{5C22544A-7EE6-4342-B048-85BDC9FD1C3A}</a:tableStyleId>
              </a:tblPr>
              <a:tblGrid>
                <a:gridCol w="2726055">
                  <a:extLst>
                    <a:ext uri="{9D8B030D-6E8A-4147-A177-3AD203B41FA5}">
                      <a16:colId xmlns:a16="http://schemas.microsoft.com/office/drawing/2014/main" val="20000"/>
                    </a:ext>
                  </a:extLst>
                </a:gridCol>
                <a:gridCol w="2726690">
                  <a:extLst>
                    <a:ext uri="{9D8B030D-6E8A-4147-A177-3AD203B41FA5}">
                      <a16:colId xmlns:a16="http://schemas.microsoft.com/office/drawing/2014/main" val="20001"/>
                    </a:ext>
                  </a:extLst>
                </a:gridCol>
                <a:gridCol w="2726055">
                  <a:extLst>
                    <a:ext uri="{9D8B030D-6E8A-4147-A177-3AD203B41FA5}">
                      <a16:colId xmlns:a16="http://schemas.microsoft.com/office/drawing/2014/main" val="20002"/>
                    </a:ext>
                  </a:extLst>
                </a:gridCol>
              </a:tblGrid>
              <a:tr h="370901">
                <a:tc>
                  <a:txBody>
                    <a:bodyPr/>
                    <a:lstStyle/>
                    <a:p>
                      <a:r>
                        <a:rPr lang="en-IN" sz="1800" dirty="0"/>
                        <a:t>Activity</a:t>
                      </a:r>
                    </a:p>
                  </a:txBody>
                  <a:tcPr marT="45727" marB="45727"/>
                </a:tc>
                <a:tc>
                  <a:txBody>
                    <a:bodyPr/>
                    <a:lstStyle/>
                    <a:p>
                      <a:r>
                        <a:rPr lang="en-IN" sz="1800" dirty="0"/>
                        <a:t>Predecessor Activity</a:t>
                      </a:r>
                    </a:p>
                  </a:txBody>
                  <a:tcPr marT="45727" marB="45727"/>
                </a:tc>
                <a:tc>
                  <a:txBody>
                    <a:bodyPr/>
                    <a:lstStyle/>
                    <a:p>
                      <a:r>
                        <a:rPr lang="en-IN" sz="1800" dirty="0"/>
                        <a:t>Duration (Days)</a:t>
                      </a:r>
                    </a:p>
                  </a:txBody>
                  <a:tcPr marT="45727" marB="45727"/>
                </a:tc>
                <a:extLst>
                  <a:ext uri="{0D108BD9-81ED-4DB2-BD59-A6C34878D82A}">
                    <a16:rowId xmlns:a16="http://schemas.microsoft.com/office/drawing/2014/main" val="10000"/>
                  </a:ext>
                </a:extLst>
              </a:tr>
              <a:tr h="370901">
                <a:tc>
                  <a:txBody>
                    <a:bodyPr/>
                    <a:lstStyle/>
                    <a:p>
                      <a:r>
                        <a:rPr lang="en-IN" sz="1800" dirty="0"/>
                        <a:t>Specification</a:t>
                      </a:r>
                    </a:p>
                  </a:txBody>
                  <a:tcPr marT="45727" marB="45727"/>
                </a:tc>
                <a:tc>
                  <a:txBody>
                    <a:bodyPr/>
                    <a:lstStyle/>
                    <a:p>
                      <a:r>
                        <a:rPr lang="en-IN" sz="1800" dirty="0"/>
                        <a:t>-</a:t>
                      </a:r>
                    </a:p>
                  </a:txBody>
                  <a:tcPr marT="45727" marB="45727"/>
                </a:tc>
                <a:tc>
                  <a:txBody>
                    <a:bodyPr/>
                    <a:lstStyle/>
                    <a:p>
                      <a:r>
                        <a:rPr lang="en-IN" sz="1800" dirty="0"/>
                        <a:t>15</a:t>
                      </a:r>
                    </a:p>
                  </a:txBody>
                  <a:tcPr marT="45727" marB="45727"/>
                </a:tc>
                <a:extLst>
                  <a:ext uri="{0D108BD9-81ED-4DB2-BD59-A6C34878D82A}">
                    <a16:rowId xmlns:a16="http://schemas.microsoft.com/office/drawing/2014/main" val="10001"/>
                  </a:ext>
                </a:extLst>
              </a:tr>
              <a:tr h="370901">
                <a:tc>
                  <a:txBody>
                    <a:bodyPr/>
                    <a:lstStyle/>
                    <a:p>
                      <a:r>
                        <a:rPr lang="en-IN" sz="1800" dirty="0"/>
                        <a:t>Design Database</a:t>
                      </a:r>
                    </a:p>
                  </a:txBody>
                  <a:tcPr marT="45727" marB="45727"/>
                </a:tc>
                <a:tc>
                  <a:txBody>
                    <a:bodyPr/>
                    <a:lstStyle/>
                    <a:p>
                      <a:r>
                        <a:rPr lang="en-IN" sz="1800" dirty="0"/>
                        <a:t>Specification</a:t>
                      </a:r>
                    </a:p>
                  </a:txBody>
                  <a:tcPr marT="45727" marB="45727"/>
                </a:tc>
                <a:tc>
                  <a:txBody>
                    <a:bodyPr/>
                    <a:lstStyle/>
                    <a:p>
                      <a:r>
                        <a:rPr lang="en-IN" sz="1800" dirty="0"/>
                        <a:t>45</a:t>
                      </a:r>
                    </a:p>
                  </a:txBody>
                  <a:tcPr marT="45727" marB="45727"/>
                </a:tc>
                <a:extLst>
                  <a:ext uri="{0D108BD9-81ED-4DB2-BD59-A6C34878D82A}">
                    <a16:rowId xmlns:a16="http://schemas.microsoft.com/office/drawing/2014/main" val="10002"/>
                  </a:ext>
                </a:extLst>
              </a:tr>
              <a:tr h="370901">
                <a:tc>
                  <a:txBody>
                    <a:bodyPr/>
                    <a:lstStyle/>
                    <a:p>
                      <a:r>
                        <a:rPr lang="en-IN" sz="1800" dirty="0"/>
                        <a:t>Design GUI Part</a:t>
                      </a:r>
                    </a:p>
                  </a:txBody>
                  <a:tcPr marT="45727" marB="45727"/>
                </a:tc>
                <a:tc>
                  <a:txBody>
                    <a:bodyPr/>
                    <a:lstStyle/>
                    <a:p>
                      <a:r>
                        <a:rPr lang="en-IN" sz="1800" dirty="0"/>
                        <a:t>Specification</a:t>
                      </a:r>
                    </a:p>
                  </a:txBody>
                  <a:tcPr marT="45727" marB="45727"/>
                </a:tc>
                <a:tc>
                  <a:txBody>
                    <a:bodyPr/>
                    <a:lstStyle/>
                    <a:p>
                      <a:r>
                        <a:rPr lang="en-IN" sz="1800" dirty="0"/>
                        <a:t>30</a:t>
                      </a:r>
                    </a:p>
                  </a:txBody>
                  <a:tcPr marT="45727" marB="45727"/>
                </a:tc>
                <a:extLst>
                  <a:ext uri="{0D108BD9-81ED-4DB2-BD59-A6C34878D82A}">
                    <a16:rowId xmlns:a16="http://schemas.microsoft.com/office/drawing/2014/main" val="10003"/>
                  </a:ext>
                </a:extLst>
              </a:tr>
              <a:tr h="370901">
                <a:tc>
                  <a:txBody>
                    <a:bodyPr/>
                    <a:lstStyle/>
                    <a:p>
                      <a:r>
                        <a:rPr lang="en-IN" sz="1800" dirty="0"/>
                        <a:t>Write User Manual</a:t>
                      </a:r>
                    </a:p>
                  </a:txBody>
                  <a:tcPr marT="45727" marB="45727"/>
                </a:tc>
                <a:tc>
                  <a:txBody>
                    <a:bodyPr/>
                    <a:lstStyle/>
                    <a:p>
                      <a:r>
                        <a:rPr lang="en-IN" sz="1800" dirty="0"/>
                        <a:t>Specification</a:t>
                      </a:r>
                    </a:p>
                  </a:txBody>
                  <a:tcPr marT="45727" marB="45727"/>
                </a:tc>
                <a:tc>
                  <a:txBody>
                    <a:bodyPr/>
                    <a:lstStyle/>
                    <a:p>
                      <a:r>
                        <a:rPr lang="en-IN" sz="1800" dirty="0"/>
                        <a:t>60</a:t>
                      </a:r>
                    </a:p>
                  </a:txBody>
                  <a:tcPr marT="45727" marB="45727"/>
                </a:tc>
                <a:extLst>
                  <a:ext uri="{0D108BD9-81ED-4DB2-BD59-A6C34878D82A}">
                    <a16:rowId xmlns:a16="http://schemas.microsoft.com/office/drawing/2014/main" val="10004"/>
                  </a:ext>
                </a:extLst>
              </a:tr>
              <a:tr h="370901">
                <a:tc>
                  <a:txBody>
                    <a:bodyPr/>
                    <a:lstStyle/>
                    <a:p>
                      <a:r>
                        <a:rPr lang="en-IN" sz="1800" dirty="0"/>
                        <a:t>Code Database</a:t>
                      </a:r>
                    </a:p>
                  </a:txBody>
                  <a:tcPr marT="45727" marB="45727"/>
                </a:tc>
                <a:tc>
                  <a:txBody>
                    <a:bodyPr/>
                    <a:lstStyle/>
                    <a:p>
                      <a:r>
                        <a:rPr lang="en-IN" sz="1800" dirty="0"/>
                        <a:t>Design Database</a:t>
                      </a:r>
                    </a:p>
                  </a:txBody>
                  <a:tcPr marT="45727" marB="45727"/>
                </a:tc>
                <a:tc>
                  <a:txBody>
                    <a:bodyPr/>
                    <a:lstStyle/>
                    <a:p>
                      <a:r>
                        <a:rPr lang="en-IN" sz="1800" dirty="0"/>
                        <a:t>105</a:t>
                      </a:r>
                    </a:p>
                  </a:txBody>
                  <a:tcPr marT="45727" marB="45727"/>
                </a:tc>
                <a:extLst>
                  <a:ext uri="{0D108BD9-81ED-4DB2-BD59-A6C34878D82A}">
                    <a16:rowId xmlns:a16="http://schemas.microsoft.com/office/drawing/2014/main" val="10005"/>
                  </a:ext>
                </a:extLst>
              </a:tr>
              <a:tr h="370901">
                <a:tc>
                  <a:txBody>
                    <a:bodyPr/>
                    <a:lstStyle/>
                    <a:p>
                      <a:r>
                        <a:rPr lang="en-IN" sz="1800" dirty="0"/>
                        <a:t>Code GUI Part</a:t>
                      </a:r>
                    </a:p>
                  </a:txBody>
                  <a:tcPr marT="45727" marB="45727"/>
                </a:tc>
                <a:tc>
                  <a:txBody>
                    <a:bodyPr/>
                    <a:lstStyle/>
                    <a:p>
                      <a:r>
                        <a:rPr lang="en-IN" sz="1800" dirty="0"/>
                        <a:t>Design GUI Part</a:t>
                      </a:r>
                    </a:p>
                  </a:txBody>
                  <a:tcPr marT="45727" marB="45727"/>
                </a:tc>
                <a:tc>
                  <a:txBody>
                    <a:bodyPr/>
                    <a:lstStyle/>
                    <a:p>
                      <a:r>
                        <a:rPr lang="en-IN" sz="1800" dirty="0"/>
                        <a:t>45</a:t>
                      </a:r>
                    </a:p>
                  </a:txBody>
                  <a:tcPr marT="45727" marB="45727"/>
                </a:tc>
                <a:extLst>
                  <a:ext uri="{0D108BD9-81ED-4DB2-BD59-A6C34878D82A}">
                    <a16:rowId xmlns:a16="http://schemas.microsoft.com/office/drawing/2014/main" val="10006"/>
                  </a:ext>
                </a:extLst>
              </a:tr>
              <a:tr h="640185">
                <a:tc>
                  <a:txBody>
                    <a:bodyPr/>
                    <a:lstStyle/>
                    <a:p>
                      <a:r>
                        <a:rPr lang="en-IN" sz="1800" dirty="0"/>
                        <a:t>Integration Test</a:t>
                      </a:r>
                    </a:p>
                  </a:txBody>
                  <a:tcPr marT="45727" marB="45727"/>
                </a:tc>
                <a:tc>
                  <a:txBody>
                    <a:bodyPr/>
                    <a:lstStyle/>
                    <a:p>
                      <a:r>
                        <a:rPr lang="en-IN" sz="1800" dirty="0"/>
                        <a:t>Code Database, </a:t>
                      </a:r>
                    </a:p>
                    <a:p>
                      <a:r>
                        <a:rPr lang="en-IN" sz="1800" dirty="0"/>
                        <a:t>Code GUI Part</a:t>
                      </a:r>
                    </a:p>
                  </a:txBody>
                  <a:tcPr marT="45727" marB="45727"/>
                </a:tc>
                <a:tc>
                  <a:txBody>
                    <a:bodyPr/>
                    <a:lstStyle/>
                    <a:p>
                      <a:r>
                        <a:rPr lang="en-IN" sz="1800" dirty="0"/>
                        <a:t>120</a:t>
                      </a:r>
                    </a:p>
                  </a:txBody>
                  <a:tcPr marT="45727" marB="45727"/>
                </a:tc>
                <a:extLst>
                  <a:ext uri="{0D108BD9-81ED-4DB2-BD59-A6C34878D82A}">
                    <a16:rowId xmlns:a16="http://schemas.microsoft.com/office/drawing/2014/main" val="10007"/>
                  </a:ext>
                </a:extLst>
              </a:tr>
              <a:tr h="640185">
                <a:tc>
                  <a:txBody>
                    <a:bodyPr/>
                    <a:lstStyle/>
                    <a:p>
                      <a:r>
                        <a:rPr lang="en-IN" sz="1800" dirty="0"/>
                        <a:t>Finish</a:t>
                      </a:r>
                    </a:p>
                  </a:txBody>
                  <a:tcPr marT="45727" marB="45727"/>
                </a:tc>
                <a:tc>
                  <a:txBody>
                    <a:bodyPr/>
                    <a:lstStyle/>
                    <a:p>
                      <a:r>
                        <a:rPr lang="en-IN" sz="1800" dirty="0"/>
                        <a:t>Integration Test,</a:t>
                      </a:r>
                    </a:p>
                    <a:p>
                      <a:r>
                        <a:rPr lang="en-IN" sz="1800" dirty="0"/>
                        <a:t>Write User Manual</a:t>
                      </a:r>
                    </a:p>
                  </a:txBody>
                  <a:tcPr marT="45727" marB="45727"/>
                </a:tc>
                <a:tc>
                  <a:txBody>
                    <a:bodyPr/>
                    <a:lstStyle/>
                    <a:p>
                      <a:r>
                        <a:rPr lang="en-IN" sz="1800" dirty="0"/>
                        <a:t>0</a:t>
                      </a:r>
                    </a:p>
                  </a:txBody>
                  <a:tcPr marT="45727" marB="45727"/>
                </a:tc>
                <a:extLst>
                  <a:ext uri="{0D108BD9-81ED-4DB2-BD59-A6C34878D82A}">
                    <a16:rowId xmlns:a16="http://schemas.microsoft.com/office/drawing/2014/main" val="10008"/>
                  </a:ext>
                </a:extLst>
              </a:tr>
            </a:tbl>
          </a:graphicData>
        </a:graphic>
      </p:graphicFrame>
      <p:sp>
        <p:nvSpPr>
          <p:cNvPr id="157741" name="Slide Number Placeholder 3"/>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60</a:t>
            </a:fld>
            <a:endParaRPr lang="en-US" altLang="en-US" sz="1400" dirty="0">
              <a:solidFill>
                <a:schemeClr val="bg2"/>
              </a:solidFill>
              <a:latin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5175"/>
            <a:ext cx="7772400" cy="1143000"/>
          </a:xfrm>
        </p:spPr>
        <p:txBody>
          <a:bodyPr vert="horz" wrap="square" lIns="91440" tIns="45720" rIns="91440" bIns="45720" numCol="1" anchor="b"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IN" sz="4000" b="0" i="0" u="none" strike="noStrike" kern="1200" cap="none" spc="0" normalizeH="0" baseline="0" noProof="0" dirty="0">
                <a:ln>
                  <a:noFill/>
                </a:ln>
                <a:solidFill>
                  <a:schemeClr val="tx2"/>
                </a:solidFill>
                <a:effectLst/>
                <a:uLnTx/>
                <a:uFillTx/>
                <a:latin typeface="+mj-lt"/>
                <a:ea typeface="+mj-ea"/>
                <a:cs typeface="+mj-cs"/>
              </a:rPr>
              <a:t>Activity network representation of the MIS problem</a:t>
            </a:r>
          </a:p>
        </p:txBody>
      </p:sp>
      <p:pic>
        <p:nvPicPr>
          <p:cNvPr id="158723" name="Picture 2"/>
          <p:cNvPicPr>
            <a:picLocks noGrp="1" noChangeAspect="1"/>
          </p:cNvPicPr>
          <p:nvPr>
            <p:ph idx="1"/>
          </p:nvPr>
        </p:nvPicPr>
        <p:blipFill>
          <a:blip r:embed="rId2"/>
          <a:srcRect/>
          <a:stretch>
            <a:fillRect/>
          </a:stretch>
        </p:blipFill>
        <p:spPr>
          <a:xfrm>
            <a:off x="1981200" y="1773238"/>
            <a:ext cx="8229600" cy="4141787"/>
          </a:xfr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p:cNvSpPr>
            <a:spLocks noGrp="1"/>
          </p:cNvSpPr>
          <p:nvPr>
            <p:ph type="title"/>
          </p:nvPr>
        </p:nvSpPr>
        <p:spPr/>
        <p:txBody>
          <a:bodyPr vert="horz" wrap="square" lIns="91440" tIns="45720" rIns="91440" bIns="45720" anchor="b" anchorCtr="0"/>
          <a:lstStyle/>
          <a:p>
            <a:r>
              <a:rPr lang="en-IN" altLang="en-US" dirty="0"/>
              <a:t>Example</a:t>
            </a:r>
          </a:p>
        </p:txBody>
      </p:sp>
      <p:pic>
        <p:nvPicPr>
          <p:cNvPr id="159747" name="Content Placeholder 5"/>
          <p:cNvPicPr>
            <a:picLocks noGrp="1" noChangeAspect="1"/>
          </p:cNvPicPr>
          <p:nvPr>
            <p:ph idx="1"/>
          </p:nvPr>
        </p:nvPicPr>
        <p:blipFill>
          <a:blip r:embed="rId2"/>
          <a:srcRect/>
          <a:stretch>
            <a:fillRect/>
          </a:stretch>
        </p:blipFill>
        <p:spPr>
          <a:xfrm>
            <a:off x="2609850" y="1693863"/>
            <a:ext cx="6972300" cy="4779962"/>
          </a:xfrm>
        </p:spPr>
      </p:pic>
      <p:sp>
        <p:nvSpPr>
          <p:cNvPr id="159748" name="Slide Number Placeholder 3"/>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62</a:t>
            </a:fld>
            <a:endParaRPr lang="en-US" altLang="en-US" sz="1400" dirty="0">
              <a:solidFill>
                <a:schemeClr val="bg2"/>
              </a:solidFill>
              <a:latin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p:cNvSpPr>
            <a:spLocks noGrp="1"/>
          </p:cNvSpPr>
          <p:nvPr>
            <p:ph type="title"/>
          </p:nvPr>
        </p:nvSpPr>
        <p:spPr>
          <a:xfrm>
            <a:off x="528532" y="0"/>
            <a:ext cx="10363200" cy="1143000"/>
          </a:xfrm>
        </p:spPr>
        <p:txBody>
          <a:bodyPr vert="horz" wrap="square" lIns="91440" tIns="45720" rIns="91440" bIns="45720" anchor="b" anchorCtr="0"/>
          <a:lstStyle/>
          <a:p>
            <a:r>
              <a:rPr lang="en-IN" altLang="en-US" b="1" dirty="0"/>
              <a:t>Critical Path Method (CPM)</a:t>
            </a:r>
            <a:endParaRPr lang="en-IN" altLang="en-US" dirty="0"/>
          </a:p>
        </p:txBody>
      </p:sp>
      <p:sp>
        <p:nvSpPr>
          <p:cNvPr id="3" name="Content Placeholder 2"/>
          <p:cNvSpPr>
            <a:spLocks noGrp="1"/>
          </p:cNvSpPr>
          <p:nvPr>
            <p:ph idx="1"/>
          </p:nvPr>
        </p:nvSpPr>
        <p:spPr>
          <a:xfrm>
            <a:off x="0" y="1039495"/>
            <a:ext cx="11897995" cy="566991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1" charset="2"/>
              <a:buChar char="z"/>
              <a:defRPr/>
            </a:pPr>
            <a:r>
              <a:rPr kumimoji="1" lang="en-IN" sz="2300" b="0" i="0" u="none" strike="noStrike" kern="1200" cap="none" spc="0" normalizeH="0" baseline="0" noProof="0" dirty="0">
                <a:ln>
                  <a:noFill/>
                </a:ln>
                <a:solidFill>
                  <a:schemeClr val="tx1"/>
                </a:solidFill>
                <a:effectLst/>
                <a:uLnTx/>
                <a:uFillTx/>
                <a:latin typeface="+mn-lt"/>
                <a:ea typeface="+mn-ea"/>
                <a:cs typeface="+mn-cs"/>
              </a:rPr>
              <a:t>The </a:t>
            </a:r>
            <a:r>
              <a:rPr kumimoji="1" lang="en-IN" sz="2300" b="1" i="0" u="none" strike="noStrike" kern="1200" cap="none" spc="0" normalizeH="0" baseline="0" noProof="0" dirty="0">
                <a:ln>
                  <a:noFill/>
                </a:ln>
                <a:solidFill>
                  <a:schemeClr val="tx1"/>
                </a:solidFill>
                <a:effectLst/>
                <a:uLnTx/>
                <a:uFillTx/>
                <a:latin typeface="+mn-lt"/>
                <a:ea typeface="+mn-ea"/>
                <a:cs typeface="+mn-cs"/>
              </a:rPr>
              <a:t>minimum time (MT) </a:t>
            </a:r>
            <a:r>
              <a:rPr kumimoji="1" lang="en-IN" sz="2300" b="0" i="0" u="none" strike="noStrike" kern="1200" cap="none" spc="0" normalizeH="0" baseline="0" noProof="0" dirty="0">
                <a:ln>
                  <a:noFill/>
                </a:ln>
                <a:solidFill>
                  <a:schemeClr val="tx1"/>
                </a:solidFill>
                <a:effectLst/>
                <a:uLnTx/>
                <a:uFillTx/>
                <a:latin typeface="+mn-lt"/>
                <a:ea typeface="+mn-ea"/>
                <a:cs typeface="+mn-cs"/>
              </a:rPr>
              <a:t>to complete the project is the maximum of all paths from start to finish. </a:t>
            </a:r>
          </a:p>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1" charset="2"/>
              <a:buChar char="z"/>
              <a:defRPr/>
            </a:pPr>
            <a:r>
              <a:rPr kumimoji="1" lang="en-IN" sz="2300" b="0" i="0" u="none" strike="noStrike" kern="1200" cap="none" spc="0" normalizeH="0" baseline="0" noProof="0" dirty="0">
                <a:ln>
                  <a:noFill/>
                </a:ln>
                <a:solidFill>
                  <a:schemeClr val="tx1"/>
                </a:solidFill>
                <a:effectLst/>
                <a:uLnTx/>
                <a:uFillTx/>
                <a:latin typeface="+mn-lt"/>
                <a:ea typeface="+mn-ea"/>
                <a:cs typeface="+mn-cs"/>
              </a:rPr>
              <a:t>The </a:t>
            </a:r>
            <a:r>
              <a:rPr kumimoji="1" lang="en-IN" sz="2300" b="1" i="0" u="none" strike="noStrike" kern="1200" cap="none" spc="0" normalizeH="0" baseline="0" noProof="0" dirty="0">
                <a:ln>
                  <a:noFill/>
                </a:ln>
                <a:solidFill>
                  <a:schemeClr val="tx1"/>
                </a:solidFill>
                <a:effectLst/>
                <a:uLnTx/>
                <a:uFillTx/>
                <a:latin typeface="+mn-lt"/>
                <a:ea typeface="+mn-ea"/>
                <a:cs typeface="+mn-cs"/>
              </a:rPr>
              <a:t>earliest start (ES) </a:t>
            </a:r>
            <a:r>
              <a:rPr kumimoji="1" lang="en-IN" sz="2300" b="0" i="0" u="none" strike="noStrike" kern="1200" cap="none" spc="0" normalizeH="0" baseline="0" noProof="0" dirty="0">
                <a:ln>
                  <a:noFill/>
                </a:ln>
                <a:solidFill>
                  <a:schemeClr val="tx1"/>
                </a:solidFill>
                <a:effectLst/>
                <a:uLnTx/>
                <a:uFillTx/>
                <a:latin typeface="+mn-lt"/>
                <a:ea typeface="+mn-ea"/>
                <a:cs typeface="+mn-cs"/>
              </a:rPr>
              <a:t>time of a task is the maximum of all paths from the start to the task.</a:t>
            </a:r>
            <a:r>
              <a:rPr kumimoji="1" lang="en-US" altLang="en-IN" sz="2300" b="0" i="0" u="none" strike="noStrike" kern="1200" cap="none" spc="0" normalizeH="0" baseline="0" noProof="0" dirty="0">
                <a:ln>
                  <a:noFill/>
                </a:ln>
                <a:solidFill>
                  <a:schemeClr val="tx1"/>
                </a:solidFill>
                <a:effectLst/>
                <a:uLnTx/>
                <a:uFillTx/>
                <a:latin typeface="+mn-lt"/>
                <a:ea typeface="+mn-ea"/>
                <a:cs typeface="+mn-cs"/>
              </a:rPr>
              <a:t> </a:t>
            </a:r>
            <a:r>
              <a:rPr kumimoji="1" lang="en-IN" sz="2300" b="0" i="0" u="none" strike="noStrike" kern="1200" cap="none" spc="0" normalizeH="0" baseline="0" noProof="0" dirty="0">
                <a:ln>
                  <a:noFill/>
                </a:ln>
                <a:solidFill>
                  <a:schemeClr val="tx1"/>
                </a:solidFill>
                <a:effectLst/>
                <a:uLnTx/>
                <a:uFillTx/>
                <a:latin typeface="+mn-lt"/>
                <a:ea typeface="+mn-ea"/>
                <a:cs typeface="+mn-cs"/>
              </a:rPr>
              <a:t>This is simply the earliest time that a task can be started in your project. You cannot determine this without first knowing if there are any task dependencies</a:t>
            </a:r>
          </a:p>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1" charset="2"/>
              <a:buChar char="z"/>
              <a:defRPr/>
            </a:pPr>
            <a:r>
              <a:rPr kumimoji="1" lang="en-IN" sz="2300" b="0" i="0" u="none" strike="noStrike" kern="1200" cap="none" spc="0" normalizeH="0" baseline="0" noProof="0" dirty="0">
                <a:ln>
                  <a:noFill/>
                </a:ln>
                <a:solidFill>
                  <a:schemeClr val="tx1"/>
                </a:solidFill>
                <a:effectLst/>
                <a:uLnTx/>
                <a:uFillTx/>
                <a:latin typeface="+mn-lt"/>
                <a:ea typeface="+mn-ea"/>
                <a:cs typeface="+mn-cs"/>
              </a:rPr>
              <a:t> The </a:t>
            </a:r>
            <a:r>
              <a:rPr kumimoji="1" lang="en-IN" sz="2300" b="1" i="0" u="none" strike="noStrike" kern="1200" cap="none" spc="0" normalizeH="0" baseline="0" noProof="0" dirty="0">
                <a:ln>
                  <a:noFill/>
                </a:ln>
                <a:solidFill>
                  <a:schemeClr val="tx1"/>
                </a:solidFill>
                <a:effectLst/>
                <a:uLnTx/>
                <a:uFillTx/>
                <a:latin typeface="+mn-lt"/>
                <a:ea typeface="+mn-ea"/>
                <a:cs typeface="+mn-cs"/>
              </a:rPr>
              <a:t>latest start time </a:t>
            </a:r>
            <a:r>
              <a:rPr kumimoji="1" lang="en-IN" sz="2300" b="0" i="0" u="none" strike="noStrike" kern="1200" cap="none" spc="0" normalizeH="0" baseline="0" noProof="0" dirty="0">
                <a:ln>
                  <a:noFill/>
                </a:ln>
                <a:solidFill>
                  <a:schemeClr val="tx1"/>
                </a:solidFill>
                <a:effectLst/>
                <a:uLnTx/>
                <a:uFillTx/>
                <a:latin typeface="+mn-lt"/>
                <a:ea typeface="+mn-ea"/>
                <a:cs typeface="+mn-cs"/>
              </a:rPr>
              <a:t>is the difference between MT and the maximum of all paths from this task to the finish.</a:t>
            </a:r>
            <a:r>
              <a:rPr kumimoji="1" lang="en-US" altLang="en-IN" sz="2300" b="0" i="0" u="none" strike="noStrike" kern="1200" cap="none" spc="0" normalizeH="0" baseline="0" noProof="0" dirty="0">
                <a:ln>
                  <a:noFill/>
                </a:ln>
                <a:solidFill>
                  <a:schemeClr val="tx1"/>
                </a:solidFill>
                <a:effectLst/>
                <a:uLnTx/>
                <a:uFillTx/>
                <a:latin typeface="+mn-lt"/>
                <a:ea typeface="+mn-ea"/>
                <a:cs typeface="+mn-cs"/>
              </a:rPr>
              <a:t> This is the very last minute in which you can start a task before it threatens to delay your project schedule</a:t>
            </a:r>
          </a:p>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1" charset="2"/>
              <a:buChar char="z"/>
              <a:defRPr/>
            </a:pPr>
            <a:r>
              <a:rPr kumimoji="1" lang="en-IN" sz="2300" b="0" i="0" u="none" strike="noStrike" kern="1200" cap="none" spc="0" normalizeH="0" baseline="0" noProof="0" dirty="0">
                <a:ln>
                  <a:noFill/>
                </a:ln>
                <a:solidFill>
                  <a:schemeClr val="tx1"/>
                </a:solidFill>
                <a:effectLst/>
                <a:uLnTx/>
                <a:uFillTx/>
                <a:latin typeface="+mn-lt"/>
                <a:ea typeface="+mn-ea"/>
                <a:cs typeface="+mn-cs"/>
              </a:rPr>
              <a:t>The </a:t>
            </a:r>
            <a:r>
              <a:rPr kumimoji="1" lang="en-IN" sz="2300" b="1" i="0" u="none" strike="noStrike" kern="1200" cap="none" spc="0" normalizeH="0" baseline="0" noProof="0" dirty="0">
                <a:ln>
                  <a:noFill/>
                </a:ln>
                <a:solidFill>
                  <a:schemeClr val="tx1"/>
                </a:solidFill>
                <a:effectLst/>
                <a:uLnTx/>
                <a:uFillTx/>
                <a:latin typeface="+mn-lt"/>
                <a:ea typeface="+mn-ea"/>
                <a:cs typeface="+mn-cs"/>
              </a:rPr>
              <a:t>earliest finish time (EF) </a:t>
            </a:r>
            <a:r>
              <a:rPr kumimoji="1" lang="en-IN" sz="2300" b="0" i="0" u="none" strike="noStrike" kern="1200" cap="none" spc="0" normalizeH="0" baseline="0" noProof="0" dirty="0">
                <a:ln>
                  <a:noFill/>
                </a:ln>
                <a:solidFill>
                  <a:schemeClr val="tx1"/>
                </a:solidFill>
                <a:effectLst/>
                <a:uLnTx/>
                <a:uFillTx/>
                <a:latin typeface="+mn-lt"/>
                <a:ea typeface="+mn-ea"/>
                <a:cs typeface="+mn-cs"/>
              </a:rPr>
              <a:t>of a task is the sum of the earliest start time of the task and the duration of the task.The earliest an activity can be completed, based on its duration and its earliest start time</a:t>
            </a:r>
          </a:p>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1" charset="2"/>
              <a:buChar char="z"/>
              <a:defRPr/>
            </a:pPr>
            <a:r>
              <a:rPr kumimoji="1" lang="en-IN" sz="2300" b="0" i="0" u="none" strike="noStrike" kern="1200" cap="none" spc="0" normalizeH="0" baseline="0" noProof="0" dirty="0">
                <a:ln>
                  <a:noFill/>
                </a:ln>
                <a:solidFill>
                  <a:schemeClr val="tx1"/>
                </a:solidFill>
                <a:effectLst/>
                <a:uLnTx/>
                <a:uFillTx/>
                <a:latin typeface="+mn-lt"/>
                <a:ea typeface="+mn-ea"/>
                <a:cs typeface="+mn-cs"/>
              </a:rPr>
              <a:t>The </a:t>
            </a:r>
            <a:r>
              <a:rPr kumimoji="1" lang="en-IN" sz="2300" b="1" i="0" u="none" strike="noStrike" kern="1200" cap="none" spc="0" normalizeH="0" baseline="0" noProof="0" dirty="0">
                <a:ln>
                  <a:noFill/>
                </a:ln>
                <a:solidFill>
                  <a:schemeClr val="tx1"/>
                </a:solidFill>
                <a:effectLst/>
                <a:uLnTx/>
                <a:uFillTx/>
                <a:latin typeface="+mn-lt"/>
                <a:ea typeface="+mn-ea"/>
                <a:cs typeface="+mn-cs"/>
              </a:rPr>
              <a:t>latest finish (LF) time </a:t>
            </a:r>
            <a:r>
              <a:rPr kumimoji="1" lang="en-IN" sz="2300" b="0" i="0" u="none" strike="noStrike" kern="1200" cap="none" spc="0" normalizeH="0" baseline="0" noProof="0" dirty="0">
                <a:ln>
                  <a:noFill/>
                </a:ln>
                <a:solidFill>
                  <a:schemeClr val="tx1"/>
                </a:solidFill>
                <a:effectLst/>
                <a:uLnTx/>
                <a:uFillTx/>
                <a:latin typeface="+mn-lt"/>
                <a:ea typeface="+mn-ea"/>
                <a:cs typeface="+mn-cs"/>
              </a:rPr>
              <a:t>of a task can be obtained by subtracting maximum of all paths from this task to finish from MT. </a:t>
            </a:r>
            <a:r>
              <a:rPr kumimoji="1" lang="en-US" altLang="en-IN" sz="2300" b="0" i="0" u="none" strike="noStrike" kern="1200" cap="none" spc="0" normalizeH="0" baseline="0" noProof="0" dirty="0">
                <a:ln>
                  <a:noFill/>
                </a:ln>
                <a:solidFill>
                  <a:schemeClr val="tx1"/>
                </a:solidFill>
                <a:effectLst/>
                <a:uLnTx/>
                <a:uFillTx/>
                <a:latin typeface="+mn-lt"/>
                <a:ea typeface="+mn-ea"/>
                <a:cs typeface="+mn-cs"/>
              </a:rPr>
              <a:t>The latest an activity can be completed, based on its duration and its latest start time</a:t>
            </a:r>
          </a:p>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1" charset="2"/>
              <a:buChar char="z"/>
              <a:defRPr/>
            </a:pPr>
            <a:r>
              <a:rPr kumimoji="1" lang="en-IN" sz="2300" b="0" i="0" u="none" strike="noStrike" kern="1200" cap="none" spc="0" normalizeH="0" baseline="0" noProof="0" dirty="0">
                <a:ln>
                  <a:noFill/>
                </a:ln>
                <a:solidFill>
                  <a:schemeClr val="tx1"/>
                </a:solidFill>
                <a:effectLst/>
                <a:uLnTx/>
                <a:uFillTx/>
                <a:latin typeface="+mn-lt"/>
                <a:ea typeface="+mn-ea"/>
                <a:cs typeface="+mn-cs"/>
              </a:rPr>
              <a:t>The </a:t>
            </a:r>
            <a:r>
              <a:rPr kumimoji="1" lang="en-IN" sz="2300" b="1" i="0" u="none" strike="noStrike" kern="1200" cap="none" spc="0" normalizeH="0" baseline="0" noProof="0" dirty="0">
                <a:ln>
                  <a:noFill/>
                </a:ln>
                <a:solidFill>
                  <a:schemeClr val="tx1"/>
                </a:solidFill>
                <a:effectLst/>
                <a:uLnTx/>
                <a:uFillTx/>
                <a:latin typeface="+mn-lt"/>
                <a:ea typeface="+mn-ea"/>
                <a:cs typeface="+mn-cs"/>
              </a:rPr>
              <a:t>slack time (ST) </a:t>
            </a:r>
            <a:r>
              <a:rPr kumimoji="1" lang="en-IN" sz="2300" b="0" i="0" u="none" strike="noStrike" kern="1200" cap="none" spc="0" normalizeH="0" baseline="0" noProof="0" dirty="0">
                <a:ln>
                  <a:noFill/>
                </a:ln>
                <a:solidFill>
                  <a:schemeClr val="tx1"/>
                </a:solidFill>
                <a:effectLst/>
                <a:uLnTx/>
                <a:uFillTx/>
                <a:latin typeface="+mn-lt"/>
                <a:ea typeface="+mn-ea"/>
                <a:cs typeface="+mn-cs"/>
              </a:rPr>
              <a:t>is LS – EF and equivalently can be written as LF – EF.</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vert="horz" wrap="square" lIns="91440" tIns="45720" rIns="91440" bIns="45720" anchor="b" anchorCtr="0"/>
          <a:lstStyle/>
          <a:p>
            <a:r>
              <a:rPr lang="en-US" altLang="en-US" dirty="0"/>
              <a:t>Slack Time</a:t>
            </a:r>
            <a:endParaRPr lang="en-IN" altLang="en-US" dirty="0"/>
          </a:p>
        </p:txBody>
      </p:sp>
      <p:sp>
        <p:nvSpPr>
          <p:cNvPr id="3" name="Content Placeholder 2"/>
          <p:cNvSpPr>
            <a:spLocks noGrp="1"/>
          </p:cNvSpPr>
          <p:nvPr>
            <p:ph idx="1"/>
          </p:nvPr>
        </p:nvSpPr>
        <p:spPr/>
        <p:txBody>
          <a:bodyPr vert="horz" wrap="square" lIns="91440" tIns="45720" rIns="91440" bIns="45720" numCol="1" anchor="t" anchorCtr="0" compatLnSpc="1">
            <a:normAutofit lnSpcReduction="10000"/>
          </a:bodyPr>
          <a:lstStyle/>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1" charset="2"/>
              <a:buChar char="z"/>
              <a:defRPr/>
            </a:pPr>
            <a:r>
              <a:rPr kumimoji="1" lang="en-IN" sz="3200" b="0" i="0" u="none" strike="noStrike" kern="1200" cap="none" spc="0" normalizeH="0" baseline="0" noProof="0" dirty="0">
                <a:ln>
                  <a:noFill/>
                </a:ln>
                <a:solidFill>
                  <a:schemeClr val="tx1"/>
                </a:solidFill>
                <a:effectLst/>
                <a:uLnTx/>
                <a:uFillTx/>
                <a:latin typeface="+mn-lt"/>
                <a:ea typeface="+mn-ea"/>
                <a:cs typeface="+mn-cs"/>
              </a:rPr>
              <a:t>The slack time (or float time) is the total time that a task may be delayed before it will affect the end time of the project.</a:t>
            </a:r>
          </a:p>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1" charset="2"/>
              <a:buChar char="z"/>
              <a:defRPr/>
            </a:pPr>
            <a:r>
              <a:rPr kumimoji="1" lang="en-IN" sz="3200" b="0" i="0" u="none" strike="noStrike" kern="1200" cap="none" spc="0" normalizeH="0" baseline="0" noProof="0" dirty="0">
                <a:ln>
                  <a:noFill/>
                </a:ln>
                <a:solidFill>
                  <a:schemeClr val="tx1"/>
                </a:solidFill>
                <a:effectLst/>
                <a:uLnTx/>
                <a:uFillTx/>
                <a:latin typeface="+mn-lt"/>
                <a:ea typeface="+mn-ea"/>
                <a:cs typeface="+mn-cs"/>
              </a:rPr>
              <a:t>The slack time indicates the “flexibility” in starting and completion of tasks.</a:t>
            </a:r>
          </a:p>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1" charset="2"/>
              <a:buChar char="z"/>
              <a:defRPr/>
            </a:pPr>
            <a:r>
              <a:rPr kumimoji="1" lang="en-IN" sz="3200" b="0" i="0" u="none" strike="noStrike" kern="1200" cap="none" spc="0" normalizeH="0" baseline="0" noProof="0" dirty="0">
                <a:ln>
                  <a:noFill/>
                </a:ln>
                <a:solidFill>
                  <a:schemeClr val="tx1"/>
                </a:solidFill>
                <a:effectLst/>
                <a:uLnTx/>
                <a:uFillTx/>
                <a:latin typeface="+mn-lt"/>
                <a:ea typeface="+mn-ea"/>
                <a:cs typeface="+mn-cs"/>
              </a:rPr>
              <a:t> A critical task is one with a zero slack time. A path from the start node to the finish node containing only critical tasks is called a </a:t>
            </a:r>
            <a:r>
              <a:rPr kumimoji="1" lang="en-IN" sz="3200" b="1" i="0" u="none" strike="noStrike" kern="1200" cap="none" spc="0" normalizeH="0" baseline="0" noProof="0" dirty="0">
                <a:ln>
                  <a:noFill/>
                </a:ln>
                <a:solidFill>
                  <a:schemeClr val="tx1"/>
                </a:solidFill>
                <a:effectLst/>
                <a:uLnTx/>
                <a:uFillTx/>
                <a:latin typeface="+mn-lt"/>
                <a:ea typeface="+mn-ea"/>
                <a:cs typeface="+mn-cs"/>
              </a:rPr>
              <a:t>critical path.</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b"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sz="4000" b="0" i="0" u="none" strike="noStrike" kern="1200" cap="none" spc="0" normalizeH="0" baseline="0" noProof="0" dirty="0">
                <a:ln>
                  <a:noFill/>
                </a:ln>
                <a:solidFill>
                  <a:schemeClr val="tx2"/>
                </a:solidFill>
                <a:effectLst/>
                <a:uLnTx/>
                <a:uFillTx/>
                <a:latin typeface="+mj-lt"/>
                <a:ea typeface="+mj-ea"/>
                <a:cs typeface="+mj-cs"/>
              </a:rPr>
              <a:t>Parameters for different tasks of MIS Problem</a:t>
            </a:r>
            <a:endParaRPr kumimoji="1" lang="en-IN" sz="4000" b="0" i="0" u="none" strike="noStrike" kern="1200" cap="none" spc="0" normalizeH="0" baseline="0" noProof="0" dirty="0">
              <a:ln>
                <a:noFill/>
              </a:ln>
              <a:solidFill>
                <a:schemeClr val="tx2"/>
              </a:solidFill>
              <a:effectLst/>
              <a:uLnTx/>
              <a:uFillTx/>
              <a:latin typeface="+mj-lt"/>
              <a:ea typeface="+mj-ea"/>
              <a:cs typeface="+mj-cs"/>
            </a:endParaRPr>
          </a:p>
        </p:txBody>
      </p:sp>
      <p:pic>
        <p:nvPicPr>
          <p:cNvPr id="162819" name="Picture 2"/>
          <p:cNvPicPr>
            <a:picLocks noGrp="1" noChangeAspect="1"/>
          </p:cNvPicPr>
          <p:nvPr>
            <p:ph idx="1"/>
          </p:nvPr>
        </p:nvPicPr>
        <p:blipFill>
          <a:blip r:embed="rId2"/>
          <a:srcRect/>
          <a:stretch>
            <a:fillRect/>
          </a:stretch>
        </p:blipFill>
        <p:spPr>
          <a:xfrm>
            <a:off x="2057400" y="2057400"/>
            <a:ext cx="8123238" cy="2963863"/>
          </a:xfrm>
        </p:spPr>
      </p:pic>
      <p:pic>
        <p:nvPicPr>
          <p:cNvPr id="162820" name="Picture 3"/>
          <p:cNvPicPr>
            <a:picLocks noChangeAspect="1"/>
          </p:cNvPicPr>
          <p:nvPr/>
        </p:nvPicPr>
        <p:blipFill>
          <a:blip r:embed="rId3"/>
          <a:stretch>
            <a:fillRect/>
          </a:stretch>
        </p:blipFill>
        <p:spPr>
          <a:xfrm>
            <a:off x="2057400" y="4876800"/>
            <a:ext cx="8077200" cy="914400"/>
          </a:xfrm>
          <a:prstGeom prst="rect">
            <a:avLst/>
          </a:prstGeom>
          <a:noFill/>
          <a:ln w="9525">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itle 1"/>
          <p:cNvSpPr>
            <a:spLocks noGrp="1"/>
          </p:cNvSpPr>
          <p:nvPr>
            <p:ph type="title"/>
          </p:nvPr>
        </p:nvSpPr>
        <p:spPr/>
        <p:txBody>
          <a:bodyPr vert="horz" wrap="square" lIns="91440" tIns="45720" rIns="91440" bIns="45720" anchor="b" anchorCtr="0"/>
          <a:lstStyle/>
          <a:p>
            <a:r>
              <a:rPr lang="en-IN" altLang="en-US" dirty="0"/>
              <a:t>Question</a:t>
            </a:r>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1" charset="2"/>
              <a:buChar char="z"/>
              <a:defRPr/>
            </a:pPr>
            <a:r>
              <a:rPr kumimoji="1" lang="en-IN" sz="3200" b="0" i="0" u="none" strike="noStrike" kern="1200" cap="none" spc="0" normalizeH="0" baseline="0" noProof="0" dirty="0">
                <a:ln>
                  <a:noFill/>
                </a:ln>
                <a:solidFill>
                  <a:schemeClr val="tx1"/>
                </a:solidFill>
                <a:effectLst/>
                <a:uLnTx/>
                <a:uFillTx/>
                <a:latin typeface="+mn-lt"/>
                <a:ea typeface="+mn-ea"/>
                <a:cs typeface="+mn-cs"/>
              </a:rPr>
              <a:t>What is slack time?</a:t>
            </a:r>
          </a:p>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1" charset="2"/>
              <a:buNone/>
              <a:defRPr/>
            </a:pPr>
            <a:r>
              <a:rPr kumimoji="1" lang="en-IN" sz="3200" b="0" i="0" u="none" strike="noStrike" kern="1200" cap="none" spc="0" normalizeH="0" baseline="0" noProof="0" dirty="0">
                <a:ln>
                  <a:noFill/>
                </a:ln>
                <a:solidFill>
                  <a:schemeClr val="tx1"/>
                </a:solidFill>
                <a:effectLst/>
                <a:uLnTx/>
                <a:uFillTx/>
                <a:latin typeface="+mn-lt"/>
                <a:ea typeface="+mn-ea"/>
                <a:cs typeface="+mn-cs"/>
              </a:rPr>
              <a:t>a: </a:t>
            </a:r>
            <a:r>
              <a:rPr kumimoji="1" lang="en-IN" sz="2400" b="0" i="0" u="none" strike="noStrike" kern="1200" cap="none" spc="0" normalizeH="0" baseline="0" noProof="0" dirty="0">
                <a:ln>
                  <a:noFill/>
                </a:ln>
                <a:solidFill>
                  <a:schemeClr val="tx1"/>
                </a:solidFill>
                <a:effectLst/>
                <a:uLnTx/>
                <a:uFillTx/>
                <a:latin typeface="+mn-lt"/>
                <a:ea typeface="+mn-ea"/>
                <a:cs typeface="+mn-cs"/>
              </a:rPr>
              <a:t>Total time that a task may be delayed before it will affect the end time of the project.</a:t>
            </a:r>
          </a:p>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1" charset="2"/>
              <a:buNone/>
              <a:defRPr/>
            </a:pPr>
            <a:r>
              <a:rPr kumimoji="1" lang="en-IN" sz="2400" b="0" i="0" u="none" strike="noStrike" kern="1200" cap="none" spc="0" normalizeH="0" baseline="0" noProof="0" dirty="0">
                <a:ln>
                  <a:noFill/>
                </a:ln>
                <a:solidFill>
                  <a:schemeClr val="tx1"/>
                </a:solidFill>
                <a:effectLst/>
                <a:uLnTx/>
                <a:uFillTx/>
                <a:latin typeface="+mn-lt"/>
                <a:ea typeface="+mn-ea"/>
                <a:cs typeface="+mn-cs"/>
              </a:rPr>
              <a:t>B: The maximum of all paths from start to finish</a:t>
            </a:r>
          </a:p>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1" charset="2"/>
              <a:buNone/>
              <a:defRPr/>
            </a:pPr>
            <a:r>
              <a:rPr kumimoji="1" lang="en-IN" sz="2400" b="0" i="0" u="none" strike="noStrike" kern="1200" cap="none" spc="0" normalizeH="0" baseline="0" noProof="0" dirty="0">
                <a:ln>
                  <a:noFill/>
                </a:ln>
                <a:solidFill>
                  <a:schemeClr val="tx1"/>
                </a:solidFill>
                <a:effectLst/>
                <a:uLnTx/>
                <a:uFillTx/>
                <a:latin typeface="+mn-lt"/>
                <a:ea typeface="+mn-ea"/>
                <a:cs typeface="+mn-cs"/>
              </a:rPr>
              <a:t>C</a:t>
            </a:r>
            <a:r>
              <a:rPr kumimoji="1" lang="en-IN" sz="2400" b="0" i="0" u="none" strike="noStrike" kern="1200" cap="none" spc="0" normalizeH="0" baseline="0" noProof="0">
                <a:ln>
                  <a:noFill/>
                </a:ln>
                <a:solidFill>
                  <a:schemeClr val="tx1"/>
                </a:solidFill>
                <a:effectLst/>
                <a:uLnTx/>
                <a:uFillTx/>
                <a:latin typeface="+mn-lt"/>
                <a:ea typeface="+mn-ea"/>
                <a:cs typeface="+mn-cs"/>
              </a:rPr>
              <a:t>: The </a:t>
            </a:r>
            <a:r>
              <a:rPr kumimoji="1" lang="en-IN" sz="2400" b="0" i="0" u="none" strike="noStrike" kern="1200" cap="none" spc="0" normalizeH="0" baseline="0" noProof="0" dirty="0">
                <a:ln>
                  <a:noFill/>
                </a:ln>
                <a:solidFill>
                  <a:schemeClr val="tx1"/>
                </a:solidFill>
                <a:effectLst/>
                <a:uLnTx/>
                <a:uFillTx/>
                <a:latin typeface="+mn-lt"/>
                <a:ea typeface="+mn-ea"/>
                <a:cs typeface="+mn-cs"/>
              </a:rPr>
              <a:t>difference between MT and the maximum of all paths from this task to the finish</a:t>
            </a:r>
          </a:p>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1" charset="2"/>
              <a:buNone/>
              <a:defRPr/>
            </a:pPr>
            <a:r>
              <a:rPr kumimoji="1" lang="en-IN" sz="2400" b="0" i="0" u="none" strike="noStrike" kern="1200" cap="none" spc="0" normalizeH="0" baseline="0" noProof="0" dirty="0">
                <a:ln>
                  <a:noFill/>
                </a:ln>
                <a:solidFill>
                  <a:schemeClr val="tx1"/>
                </a:solidFill>
                <a:effectLst/>
                <a:uLnTx/>
                <a:uFillTx/>
                <a:latin typeface="+mn-lt"/>
                <a:ea typeface="+mn-ea"/>
                <a:cs typeface="+mn-cs"/>
              </a:rPr>
              <a:t>D: The sum of the earliest start time of the task and the duration of the task</a:t>
            </a:r>
          </a:p>
        </p:txBody>
      </p:sp>
      <p:sp>
        <p:nvSpPr>
          <p:cNvPr id="163844" name="Slide Number Placeholder 3"/>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66</a:t>
            </a:fld>
            <a:endParaRPr lang="en-US" altLang="en-US" sz="1400" dirty="0">
              <a:solidFill>
                <a:schemeClr val="bg2"/>
              </a:solidFill>
              <a:latin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p:cNvSpPr>
            <a:spLocks noGrp="1"/>
          </p:cNvSpPr>
          <p:nvPr>
            <p:ph type="title"/>
          </p:nvPr>
        </p:nvSpPr>
        <p:spPr/>
        <p:txBody>
          <a:bodyPr vert="horz" wrap="square" lIns="91440" tIns="45720" rIns="91440" bIns="45720" anchor="b" anchorCtr="0"/>
          <a:lstStyle/>
          <a:p>
            <a:r>
              <a:rPr lang="en-US" altLang="en-US" dirty="0"/>
              <a:t>CPM graph Example</a:t>
            </a:r>
          </a:p>
        </p:txBody>
      </p:sp>
      <p:graphicFrame>
        <p:nvGraphicFramePr>
          <p:cNvPr id="5" name="Content Placeholder 4"/>
          <p:cNvGraphicFramePr>
            <a:graphicFrameLocks noGrp="1"/>
          </p:cNvGraphicFramePr>
          <p:nvPr>
            <p:ph idx="1"/>
          </p:nvPr>
        </p:nvGraphicFramePr>
        <p:xfrm>
          <a:off x="1981200" y="1885950"/>
          <a:ext cx="8178800" cy="2595880"/>
        </p:xfrm>
        <a:graphic>
          <a:graphicData uri="http://schemas.openxmlformats.org/drawingml/2006/table">
            <a:tbl>
              <a:tblPr firstRow="1" bandRow="1">
                <a:tableStyleId>{5C22544A-7EE6-4342-B048-85BDC9FD1C3A}</a:tableStyleId>
              </a:tblPr>
              <a:tblGrid>
                <a:gridCol w="2726055">
                  <a:extLst>
                    <a:ext uri="{9D8B030D-6E8A-4147-A177-3AD203B41FA5}">
                      <a16:colId xmlns:a16="http://schemas.microsoft.com/office/drawing/2014/main" val="20000"/>
                    </a:ext>
                  </a:extLst>
                </a:gridCol>
                <a:gridCol w="2726690">
                  <a:extLst>
                    <a:ext uri="{9D8B030D-6E8A-4147-A177-3AD203B41FA5}">
                      <a16:colId xmlns:a16="http://schemas.microsoft.com/office/drawing/2014/main" val="20001"/>
                    </a:ext>
                  </a:extLst>
                </a:gridCol>
                <a:gridCol w="2726055">
                  <a:extLst>
                    <a:ext uri="{9D8B030D-6E8A-4147-A177-3AD203B41FA5}">
                      <a16:colId xmlns:a16="http://schemas.microsoft.com/office/drawing/2014/main" val="20002"/>
                    </a:ext>
                  </a:extLst>
                </a:gridCol>
              </a:tblGrid>
              <a:tr h="370840">
                <a:tc>
                  <a:txBody>
                    <a:bodyPr/>
                    <a:lstStyle/>
                    <a:p>
                      <a:pPr algn="ctr"/>
                      <a:r>
                        <a:rPr lang="en-US" sz="1800" dirty="0"/>
                        <a:t>Activity</a:t>
                      </a:r>
                    </a:p>
                  </a:txBody>
                  <a:tcPr marT="45714" marB="45714"/>
                </a:tc>
                <a:tc>
                  <a:txBody>
                    <a:bodyPr/>
                    <a:lstStyle/>
                    <a:p>
                      <a:pPr algn="ctr"/>
                      <a:r>
                        <a:rPr lang="en-US" sz="1800" dirty="0"/>
                        <a:t>Predecessor</a:t>
                      </a:r>
                    </a:p>
                  </a:txBody>
                  <a:tcPr marT="45714" marB="45714"/>
                </a:tc>
                <a:tc>
                  <a:txBody>
                    <a:bodyPr/>
                    <a:lstStyle/>
                    <a:p>
                      <a:pPr algn="ctr"/>
                      <a:r>
                        <a:rPr lang="en-US" sz="1800" dirty="0"/>
                        <a:t>Duration</a:t>
                      </a:r>
                      <a:r>
                        <a:rPr lang="en-US" sz="1800" baseline="0" dirty="0"/>
                        <a:t> (in months)</a:t>
                      </a:r>
                      <a:endParaRPr lang="en-US" sz="1800" dirty="0"/>
                    </a:p>
                  </a:txBody>
                  <a:tcPr marT="45714" marB="45714"/>
                </a:tc>
                <a:extLst>
                  <a:ext uri="{0D108BD9-81ED-4DB2-BD59-A6C34878D82A}">
                    <a16:rowId xmlns:a16="http://schemas.microsoft.com/office/drawing/2014/main" val="10000"/>
                  </a:ext>
                </a:extLst>
              </a:tr>
              <a:tr h="370840">
                <a:tc>
                  <a:txBody>
                    <a:bodyPr/>
                    <a:lstStyle/>
                    <a:p>
                      <a:pPr algn="ctr"/>
                      <a:r>
                        <a:rPr lang="en-US" sz="1800" dirty="0"/>
                        <a:t>A</a:t>
                      </a:r>
                    </a:p>
                  </a:txBody>
                  <a:tcPr marT="45714" marB="45714"/>
                </a:tc>
                <a:tc>
                  <a:txBody>
                    <a:bodyPr/>
                    <a:lstStyle/>
                    <a:p>
                      <a:pPr algn="ctr"/>
                      <a:r>
                        <a:rPr lang="en-US" sz="1800" dirty="0"/>
                        <a:t>-</a:t>
                      </a:r>
                    </a:p>
                  </a:txBody>
                  <a:tcPr marT="45714" marB="45714"/>
                </a:tc>
                <a:tc>
                  <a:txBody>
                    <a:bodyPr/>
                    <a:lstStyle/>
                    <a:p>
                      <a:pPr algn="ctr"/>
                      <a:r>
                        <a:rPr lang="en-US" sz="1800" dirty="0"/>
                        <a:t>5</a:t>
                      </a:r>
                    </a:p>
                  </a:txBody>
                  <a:tcPr marT="45714" marB="45714"/>
                </a:tc>
                <a:extLst>
                  <a:ext uri="{0D108BD9-81ED-4DB2-BD59-A6C34878D82A}">
                    <a16:rowId xmlns:a16="http://schemas.microsoft.com/office/drawing/2014/main" val="10001"/>
                  </a:ext>
                </a:extLst>
              </a:tr>
              <a:tr h="370840">
                <a:tc>
                  <a:txBody>
                    <a:bodyPr/>
                    <a:lstStyle/>
                    <a:p>
                      <a:pPr algn="ctr"/>
                      <a:r>
                        <a:rPr lang="en-US" sz="1800" dirty="0"/>
                        <a:t>B</a:t>
                      </a:r>
                    </a:p>
                  </a:txBody>
                  <a:tcPr marT="45714" marB="45714"/>
                </a:tc>
                <a:tc>
                  <a:txBody>
                    <a:bodyPr/>
                    <a:lstStyle/>
                    <a:p>
                      <a:pPr algn="ctr"/>
                      <a:r>
                        <a:rPr lang="en-US" sz="1800" dirty="0"/>
                        <a:t>A</a:t>
                      </a:r>
                    </a:p>
                  </a:txBody>
                  <a:tcPr marT="45714" marB="45714"/>
                </a:tc>
                <a:tc>
                  <a:txBody>
                    <a:bodyPr/>
                    <a:lstStyle/>
                    <a:p>
                      <a:pPr algn="ctr"/>
                      <a:r>
                        <a:rPr lang="en-US" sz="1800" dirty="0"/>
                        <a:t>4</a:t>
                      </a:r>
                    </a:p>
                  </a:txBody>
                  <a:tcPr marT="45714" marB="45714"/>
                </a:tc>
                <a:extLst>
                  <a:ext uri="{0D108BD9-81ED-4DB2-BD59-A6C34878D82A}">
                    <a16:rowId xmlns:a16="http://schemas.microsoft.com/office/drawing/2014/main" val="10002"/>
                  </a:ext>
                </a:extLst>
              </a:tr>
              <a:tr h="370840">
                <a:tc>
                  <a:txBody>
                    <a:bodyPr/>
                    <a:lstStyle/>
                    <a:p>
                      <a:pPr algn="ctr"/>
                      <a:r>
                        <a:rPr lang="en-US" sz="1800" dirty="0"/>
                        <a:t>C</a:t>
                      </a:r>
                    </a:p>
                  </a:txBody>
                  <a:tcPr marT="45714" marB="45714"/>
                </a:tc>
                <a:tc>
                  <a:txBody>
                    <a:bodyPr/>
                    <a:lstStyle/>
                    <a:p>
                      <a:pPr algn="ctr"/>
                      <a:r>
                        <a:rPr lang="en-US" sz="1800" dirty="0"/>
                        <a:t>A</a:t>
                      </a:r>
                    </a:p>
                  </a:txBody>
                  <a:tcPr marT="45714" marB="45714"/>
                </a:tc>
                <a:tc>
                  <a:txBody>
                    <a:bodyPr/>
                    <a:lstStyle/>
                    <a:p>
                      <a:pPr algn="ctr"/>
                      <a:r>
                        <a:rPr lang="en-US" sz="1800" dirty="0"/>
                        <a:t>5</a:t>
                      </a:r>
                    </a:p>
                  </a:txBody>
                  <a:tcPr marT="45714" marB="45714"/>
                </a:tc>
                <a:extLst>
                  <a:ext uri="{0D108BD9-81ED-4DB2-BD59-A6C34878D82A}">
                    <a16:rowId xmlns:a16="http://schemas.microsoft.com/office/drawing/2014/main" val="10003"/>
                  </a:ext>
                </a:extLst>
              </a:tr>
              <a:tr h="370840">
                <a:tc>
                  <a:txBody>
                    <a:bodyPr/>
                    <a:lstStyle/>
                    <a:p>
                      <a:pPr algn="ctr"/>
                      <a:r>
                        <a:rPr lang="en-US" sz="1800" dirty="0"/>
                        <a:t>D</a:t>
                      </a:r>
                    </a:p>
                  </a:txBody>
                  <a:tcPr marT="45714" marB="45714"/>
                </a:tc>
                <a:tc>
                  <a:txBody>
                    <a:bodyPr/>
                    <a:lstStyle/>
                    <a:p>
                      <a:pPr algn="ctr"/>
                      <a:r>
                        <a:rPr lang="en-US" sz="1800" dirty="0"/>
                        <a:t>B</a:t>
                      </a:r>
                    </a:p>
                  </a:txBody>
                  <a:tcPr marT="45714" marB="45714"/>
                </a:tc>
                <a:tc>
                  <a:txBody>
                    <a:bodyPr/>
                    <a:lstStyle/>
                    <a:p>
                      <a:pPr algn="ctr"/>
                      <a:r>
                        <a:rPr lang="en-US" sz="1800" dirty="0"/>
                        <a:t>6</a:t>
                      </a:r>
                    </a:p>
                  </a:txBody>
                  <a:tcPr marT="45714" marB="45714"/>
                </a:tc>
                <a:extLst>
                  <a:ext uri="{0D108BD9-81ED-4DB2-BD59-A6C34878D82A}">
                    <a16:rowId xmlns:a16="http://schemas.microsoft.com/office/drawing/2014/main" val="10004"/>
                  </a:ext>
                </a:extLst>
              </a:tr>
              <a:tr h="370840">
                <a:tc>
                  <a:txBody>
                    <a:bodyPr/>
                    <a:lstStyle/>
                    <a:p>
                      <a:pPr algn="ctr"/>
                      <a:r>
                        <a:rPr lang="en-US" sz="1800" dirty="0"/>
                        <a:t>E</a:t>
                      </a:r>
                    </a:p>
                  </a:txBody>
                  <a:tcPr marT="45714" marB="45714"/>
                </a:tc>
                <a:tc>
                  <a:txBody>
                    <a:bodyPr/>
                    <a:lstStyle/>
                    <a:p>
                      <a:pPr algn="ctr"/>
                      <a:r>
                        <a:rPr lang="en-US" sz="1800" dirty="0"/>
                        <a:t>C</a:t>
                      </a:r>
                    </a:p>
                  </a:txBody>
                  <a:tcPr marT="45714" marB="45714"/>
                </a:tc>
                <a:tc>
                  <a:txBody>
                    <a:bodyPr/>
                    <a:lstStyle/>
                    <a:p>
                      <a:pPr algn="ctr"/>
                      <a:r>
                        <a:rPr lang="en-US" sz="1800" dirty="0"/>
                        <a:t>3</a:t>
                      </a:r>
                    </a:p>
                  </a:txBody>
                  <a:tcPr marT="45714" marB="45714"/>
                </a:tc>
                <a:extLst>
                  <a:ext uri="{0D108BD9-81ED-4DB2-BD59-A6C34878D82A}">
                    <a16:rowId xmlns:a16="http://schemas.microsoft.com/office/drawing/2014/main" val="10005"/>
                  </a:ext>
                </a:extLst>
              </a:tr>
              <a:tr h="370840">
                <a:tc>
                  <a:txBody>
                    <a:bodyPr/>
                    <a:lstStyle/>
                    <a:p>
                      <a:pPr algn="ctr"/>
                      <a:r>
                        <a:rPr lang="en-US" sz="1800" dirty="0"/>
                        <a:t>F</a:t>
                      </a:r>
                    </a:p>
                  </a:txBody>
                  <a:tcPr marT="45714" marB="45714"/>
                </a:tc>
                <a:tc>
                  <a:txBody>
                    <a:bodyPr/>
                    <a:lstStyle/>
                    <a:p>
                      <a:pPr algn="ctr"/>
                      <a:r>
                        <a:rPr lang="en-US" sz="1800" dirty="0"/>
                        <a:t>D,E</a:t>
                      </a:r>
                    </a:p>
                  </a:txBody>
                  <a:tcPr marT="45714" marB="45714"/>
                </a:tc>
                <a:tc>
                  <a:txBody>
                    <a:bodyPr/>
                    <a:lstStyle/>
                    <a:p>
                      <a:pPr algn="ctr"/>
                      <a:r>
                        <a:rPr lang="en-US" sz="1800" dirty="0"/>
                        <a:t>4</a:t>
                      </a:r>
                    </a:p>
                  </a:txBody>
                  <a:tcPr marT="45714" marB="45714"/>
                </a:tc>
                <a:extLst>
                  <a:ext uri="{0D108BD9-81ED-4DB2-BD59-A6C34878D82A}">
                    <a16:rowId xmlns:a16="http://schemas.microsoft.com/office/drawing/2014/main" val="10006"/>
                  </a:ext>
                </a:extLst>
              </a:tr>
            </a:tbl>
          </a:graphicData>
        </a:graphic>
      </p:graphicFrame>
      <p:sp>
        <p:nvSpPr>
          <p:cNvPr id="164901" name="Slide Number Placeholder 3"/>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cs typeface="Arial" panose="020B0604020202020204" pitchFamily="34" charset="0"/>
              </a:rPr>
              <a:t>67</a:t>
            </a:fld>
            <a:endParaRPr lang="en-US" altLang="en-US" sz="1400" dirty="0">
              <a:solidFill>
                <a:schemeClr val="bg2"/>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Oval 7"/>
          <p:cNvSpPr/>
          <p:nvPr/>
        </p:nvSpPr>
        <p:spPr>
          <a:xfrm>
            <a:off x="3581400" y="3178175"/>
            <a:ext cx="762000" cy="723900"/>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spcBef>
                <a:spcPct val="0"/>
              </a:spcBef>
              <a:buClrTx/>
              <a:buFontTx/>
              <a:buNone/>
            </a:pPr>
            <a:r>
              <a:rPr lang="en-US" altLang="en-US" sz="2400" dirty="0">
                <a:latin typeface="Times New Roman" panose="02020603050405020304" pitchFamily="18" charset="0"/>
                <a:cs typeface="Arial" panose="020B0604020202020204" pitchFamily="34" charset="0"/>
              </a:rPr>
              <a:t>A</a:t>
            </a:r>
            <a:endParaRPr lang="en-US" altLang="en-US" sz="2400" dirty="0">
              <a:latin typeface="Times New Roman" panose="02020603050405020304" pitchFamily="18" charset="0"/>
              <a:ea typeface="Arial" panose="020B0604020202020204" pitchFamily="34" charset="0"/>
            </a:endParaRPr>
          </a:p>
        </p:txBody>
      </p:sp>
      <p:sp>
        <p:nvSpPr>
          <p:cNvPr id="165891" name="Title 1"/>
          <p:cNvSpPr>
            <a:spLocks noGrp="1"/>
          </p:cNvSpPr>
          <p:nvPr>
            <p:ph type="title"/>
          </p:nvPr>
        </p:nvSpPr>
        <p:spPr/>
        <p:txBody>
          <a:bodyPr vert="horz" wrap="square" lIns="91440" tIns="45720" rIns="91440" bIns="45720" anchor="b" anchorCtr="0"/>
          <a:lstStyle/>
          <a:p>
            <a:r>
              <a:rPr lang="en-US" altLang="en-US" dirty="0"/>
              <a:t>CPM graph</a:t>
            </a:r>
          </a:p>
        </p:txBody>
      </p:sp>
      <p:sp>
        <p:nvSpPr>
          <p:cNvPr id="165892" name="Slide Number Placeholder 3"/>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cs typeface="Arial" panose="020B0604020202020204" pitchFamily="34" charset="0"/>
              </a:rPr>
              <a:t>68</a:t>
            </a:fld>
            <a:endParaRPr lang="en-US" altLang="en-US" sz="1400" dirty="0">
              <a:solidFill>
                <a:schemeClr val="bg2"/>
              </a:solidFill>
              <a:latin typeface="Arial" panose="020B0604020202020204" pitchFamily="34" charset="0"/>
              <a:ea typeface="Arial" panose="020B0604020202020204" pitchFamily="34" charset="0"/>
              <a:cs typeface="Arial" panose="020B0604020202020204" pitchFamily="34" charset="0"/>
            </a:endParaRPr>
          </a:p>
        </p:txBody>
      </p:sp>
      <p:sp>
        <p:nvSpPr>
          <p:cNvPr id="165893" name="Oval 4"/>
          <p:cNvSpPr/>
          <p:nvPr/>
        </p:nvSpPr>
        <p:spPr>
          <a:xfrm>
            <a:off x="1905000" y="3032125"/>
            <a:ext cx="1143000" cy="1146175"/>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lgn="ctr">
              <a:spcBef>
                <a:spcPct val="0"/>
              </a:spcBef>
              <a:buClrTx/>
              <a:buFontTx/>
              <a:buNone/>
            </a:pPr>
            <a:endParaRPr lang="en-US" altLang="en-US" sz="2400" dirty="0">
              <a:latin typeface="Times New Roman" panose="02020603050405020304" pitchFamily="18" charset="0"/>
              <a:cs typeface="Arial" panose="020B0604020202020204" pitchFamily="34" charset="0"/>
            </a:endParaRPr>
          </a:p>
          <a:p>
            <a:pPr marL="0" lvl="0" indent="0" algn="ctr">
              <a:spcBef>
                <a:spcPct val="0"/>
              </a:spcBef>
              <a:buClrTx/>
              <a:buFontTx/>
              <a:buNone/>
            </a:pPr>
            <a:r>
              <a:rPr lang="en-US" altLang="en-US" sz="2400" dirty="0">
                <a:latin typeface="Times New Roman" panose="02020603050405020304" pitchFamily="18" charset="0"/>
                <a:cs typeface="Arial" panose="020B0604020202020204" pitchFamily="34" charset="0"/>
              </a:rPr>
              <a:t>Start</a:t>
            </a:r>
            <a:endParaRPr lang="en-US" altLang="en-US" sz="2400" dirty="0">
              <a:latin typeface="Times New Roman" panose="02020603050405020304" pitchFamily="18" charset="0"/>
              <a:ea typeface="Arial" panose="020B0604020202020204" pitchFamily="34" charset="0"/>
            </a:endParaRPr>
          </a:p>
        </p:txBody>
      </p:sp>
      <p:sp>
        <p:nvSpPr>
          <p:cNvPr id="165894" name="Oval 8"/>
          <p:cNvSpPr/>
          <p:nvPr/>
        </p:nvSpPr>
        <p:spPr>
          <a:xfrm>
            <a:off x="5014913" y="1882775"/>
            <a:ext cx="744537" cy="742950"/>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spcBef>
                <a:spcPct val="0"/>
              </a:spcBef>
              <a:buClrTx/>
              <a:buFontTx/>
              <a:buNone/>
            </a:pPr>
            <a:r>
              <a:rPr lang="en-US" altLang="en-US" sz="2400" dirty="0">
                <a:latin typeface="Times New Roman" panose="02020603050405020304" pitchFamily="18" charset="0"/>
                <a:cs typeface="Arial" panose="020B0604020202020204" pitchFamily="34" charset="0"/>
              </a:rPr>
              <a:t>B</a:t>
            </a:r>
            <a:endParaRPr lang="en-US" altLang="en-US" sz="2400" dirty="0">
              <a:latin typeface="Times New Roman" panose="02020603050405020304" pitchFamily="18" charset="0"/>
              <a:ea typeface="Arial" panose="020B0604020202020204" pitchFamily="34" charset="0"/>
            </a:endParaRPr>
          </a:p>
        </p:txBody>
      </p:sp>
      <p:sp>
        <p:nvSpPr>
          <p:cNvPr id="165895" name="Oval 9"/>
          <p:cNvSpPr/>
          <p:nvPr/>
        </p:nvSpPr>
        <p:spPr>
          <a:xfrm>
            <a:off x="6400800" y="1830388"/>
            <a:ext cx="893763" cy="858837"/>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spcBef>
                <a:spcPct val="0"/>
              </a:spcBef>
              <a:buClrTx/>
              <a:buFontTx/>
              <a:buNone/>
            </a:pPr>
            <a:r>
              <a:rPr lang="en-US" altLang="en-US" sz="2400" dirty="0">
                <a:latin typeface="Times New Roman" panose="02020603050405020304" pitchFamily="18" charset="0"/>
                <a:cs typeface="Arial" panose="020B0604020202020204" pitchFamily="34" charset="0"/>
              </a:rPr>
              <a:t>D</a:t>
            </a:r>
            <a:endParaRPr lang="en-US" altLang="en-US" sz="2400" dirty="0">
              <a:latin typeface="Times New Roman" panose="02020603050405020304" pitchFamily="18" charset="0"/>
              <a:ea typeface="Arial" panose="020B0604020202020204" pitchFamily="34" charset="0"/>
            </a:endParaRPr>
          </a:p>
        </p:txBody>
      </p:sp>
      <p:sp>
        <p:nvSpPr>
          <p:cNvPr id="165896" name="Oval 10"/>
          <p:cNvSpPr/>
          <p:nvPr/>
        </p:nvSpPr>
        <p:spPr>
          <a:xfrm>
            <a:off x="6648450" y="4349750"/>
            <a:ext cx="819150" cy="811213"/>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spcBef>
                <a:spcPct val="0"/>
              </a:spcBef>
              <a:buClrTx/>
              <a:buFontTx/>
              <a:buNone/>
            </a:pPr>
            <a:r>
              <a:rPr lang="en-US" altLang="en-US" sz="2400" dirty="0">
                <a:latin typeface="Times New Roman" panose="02020603050405020304" pitchFamily="18" charset="0"/>
                <a:cs typeface="Arial" panose="020B0604020202020204" pitchFamily="34" charset="0"/>
              </a:rPr>
              <a:t>E</a:t>
            </a:r>
            <a:endParaRPr lang="en-US" altLang="en-US" sz="2400" dirty="0">
              <a:latin typeface="Times New Roman" panose="02020603050405020304" pitchFamily="18" charset="0"/>
              <a:ea typeface="Arial" panose="020B0604020202020204" pitchFamily="34" charset="0"/>
            </a:endParaRPr>
          </a:p>
        </p:txBody>
      </p:sp>
      <p:sp>
        <p:nvSpPr>
          <p:cNvPr id="165897" name="Oval 11"/>
          <p:cNvSpPr/>
          <p:nvPr/>
        </p:nvSpPr>
        <p:spPr>
          <a:xfrm>
            <a:off x="5080000" y="4365625"/>
            <a:ext cx="871538" cy="787400"/>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spcBef>
                <a:spcPct val="0"/>
              </a:spcBef>
              <a:buClrTx/>
              <a:buFontTx/>
              <a:buNone/>
            </a:pPr>
            <a:r>
              <a:rPr lang="en-US" altLang="en-US" sz="2400" dirty="0">
                <a:latin typeface="Times New Roman" panose="02020603050405020304" pitchFamily="18" charset="0"/>
                <a:cs typeface="Arial" panose="020B0604020202020204" pitchFamily="34" charset="0"/>
              </a:rPr>
              <a:t>C</a:t>
            </a:r>
            <a:endParaRPr lang="en-US" altLang="en-US" sz="2400" dirty="0">
              <a:latin typeface="Times New Roman" panose="02020603050405020304" pitchFamily="18" charset="0"/>
              <a:ea typeface="Arial" panose="020B0604020202020204" pitchFamily="34" charset="0"/>
            </a:endParaRPr>
          </a:p>
        </p:txBody>
      </p:sp>
      <p:sp>
        <p:nvSpPr>
          <p:cNvPr id="165898" name="Oval 12"/>
          <p:cNvSpPr/>
          <p:nvPr/>
        </p:nvSpPr>
        <p:spPr>
          <a:xfrm>
            <a:off x="8094663" y="3109913"/>
            <a:ext cx="820737" cy="838200"/>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spcBef>
                <a:spcPct val="0"/>
              </a:spcBef>
              <a:buClrTx/>
              <a:buFontTx/>
              <a:buNone/>
            </a:pPr>
            <a:r>
              <a:rPr lang="en-US" altLang="en-US" sz="2400" dirty="0">
                <a:latin typeface="Times New Roman" panose="02020603050405020304" pitchFamily="18" charset="0"/>
                <a:cs typeface="Arial" panose="020B0604020202020204" pitchFamily="34" charset="0"/>
              </a:rPr>
              <a:t>F</a:t>
            </a:r>
            <a:endParaRPr lang="en-US" altLang="en-US" sz="2400" dirty="0">
              <a:latin typeface="Times New Roman" panose="02020603050405020304" pitchFamily="18" charset="0"/>
              <a:ea typeface="Arial" panose="020B0604020202020204" pitchFamily="34" charset="0"/>
            </a:endParaRPr>
          </a:p>
        </p:txBody>
      </p:sp>
      <p:sp>
        <p:nvSpPr>
          <p:cNvPr id="165899" name="Oval 13"/>
          <p:cNvSpPr/>
          <p:nvPr/>
        </p:nvSpPr>
        <p:spPr>
          <a:xfrm>
            <a:off x="9755188" y="3051175"/>
            <a:ext cx="935037" cy="977900"/>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lgn="ctr">
              <a:spcBef>
                <a:spcPct val="0"/>
              </a:spcBef>
              <a:buClrTx/>
              <a:buFontTx/>
              <a:buNone/>
            </a:pPr>
            <a:endParaRPr lang="en-US" altLang="en-US" sz="1400" dirty="0">
              <a:latin typeface="Times New Roman" panose="02020603050405020304" pitchFamily="18" charset="0"/>
              <a:cs typeface="Arial" panose="020B0604020202020204" pitchFamily="34" charset="0"/>
            </a:endParaRPr>
          </a:p>
          <a:p>
            <a:pPr marL="0" lvl="0" indent="0" algn="ctr">
              <a:spcBef>
                <a:spcPct val="0"/>
              </a:spcBef>
              <a:buClrTx/>
              <a:buFontTx/>
              <a:buNone/>
            </a:pPr>
            <a:r>
              <a:rPr lang="en-US" altLang="en-US" sz="1400" dirty="0">
                <a:latin typeface="Times New Roman" panose="02020603050405020304" pitchFamily="18" charset="0"/>
                <a:cs typeface="Arial" panose="020B0604020202020204" pitchFamily="34" charset="0"/>
              </a:rPr>
              <a:t>Finish</a:t>
            </a:r>
            <a:endParaRPr lang="en-US" altLang="en-US" sz="1400" dirty="0">
              <a:latin typeface="Times New Roman" panose="02020603050405020304" pitchFamily="18" charset="0"/>
              <a:ea typeface="Arial" panose="020B0604020202020204" pitchFamily="34" charset="0"/>
            </a:endParaRPr>
          </a:p>
        </p:txBody>
      </p:sp>
      <p:cxnSp>
        <p:nvCxnSpPr>
          <p:cNvPr id="165900" name="Straight Arrow Connector 15"/>
          <p:cNvCxnSpPr>
            <a:stCxn id="165893" idx="6"/>
            <a:endCxn id="165890" idx="2"/>
          </p:cNvCxnSpPr>
          <p:nvPr/>
        </p:nvCxnSpPr>
        <p:spPr>
          <a:xfrm flipV="1">
            <a:off x="3048000" y="3540125"/>
            <a:ext cx="533400" cy="65088"/>
          </a:xfrm>
          <a:prstGeom prst="straightConnector1">
            <a:avLst/>
          </a:prstGeom>
          <a:ln w="9525" cap="flat" cmpd="sng">
            <a:solidFill>
              <a:schemeClr val="tx1"/>
            </a:solidFill>
            <a:prstDash val="solid"/>
            <a:headEnd type="none" w="med" len="med"/>
            <a:tailEnd type="arrow" w="med" len="med"/>
          </a:ln>
        </p:spPr>
      </p:cxnSp>
      <p:cxnSp>
        <p:nvCxnSpPr>
          <p:cNvPr id="165901" name="Straight Arrow Connector 17"/>
          <p:cNvCxnSpPr>
            <a:stCxn id="165890" idx="7"/>
            <a:endCxn id="165894" idx="2"/>
          </p:cNvCxnSpPr>
          <p:nvPr/>
        </p:nvCxnSpPr>
        <p:spPr>
          <a:xfrm flipV="1">
            <a:off x="4232275" y="2254250"/>
            <a:ext cx="782638" cy="1030288"/>
          </a:xfrm>
          <a:prstGeom prst="straightConnector1">
            <a:avLst/>
          </a:prstGeom>
          <a:ln w="9525" cap="flat" cmpd="sng">
            <a:solidFill>
              <a:schemeClr val="tx1"/>
            </a:solidFill>
            <a:prstDash val="solid"/>
            <a:headEnd type="none" w="med" len="med"/>
            <a:tailEnd type="arrow" w="med" len="med"/>
          </a:ln>
        </p:spPr>
      </p:cxnSp>
      <p:cxnSp>
        <p:nvCxnSpPr>
          <p:cNvPr id="165902" name="Straight Arrow Connector 20"/>
          <p:cNvCxnSpPr>
            <a:stCxn id="165894" idx="6"/>
            <a:endCxn id="165895" idx="2"/>
          </p:cNvCxnSpPr>
          <p:nvPr/>
        </p:nvCxnSpPr>
        <p:spPr>
          <a:xfrm>
            <a:off x="5759450" y="2254250"/>
            <a:ext cx="641350" cy="6350"/>
          </a:xfrm>
          <a:prstGeom prst="straightConnector1">
            <a:avLst/>
          </a:prstGeom>
          <a:ln w="9525" cap="flat" cmpd="sng">
            <a:solidFill>
              <a:schemeClr val="tx1"/>
            </a:solidFill>
            <a:prstDash val="solid"/>
            <a:headEnd type="none" w="med" len="med"/>
            <a:tailEnd type="arrow" w="med" len="med"/>
          </a:ln>
        </p:spPr>
      </p:cxnSp>
      <p:cxnSp>
        <p:nvCxnSpPr>
          <p:cNvPr id="165903" name="Straight Arrow Connector 22"/>
          <p:cNvCxnSpPr>
            <a:stCxn id="165890" idx="4"/>
            <a:endCxn id="165897" idx="2"/>
          </p:cNvCxnSpPr>
          <p:nvPr/>
        </p:nvCxnSpPr>
        <p:spPr>
          <a:xfrm>
            <a:off x="3962400" y="3902075"/>
            <a:ext cx="1117600" cy="857250"/>
          </a:xfrm>
          <a:prstGeom prst="straightConnector1">
            <a:avLst/>
          </a:prstGeom>
          <a:ln w="9525" cap="flat" cmpd="sng">
            <a:solidFill>
              <a:schemeClr val="tx1"/>
            </a:solidFill>
            <a:prstDash val="solid"/>
            <a:headEnd type="none" w="med" len="med"/>
            <a:tailEnd type="arrow" w="med" len="med"/>
          </a:ln>
        </p:spPr>
      </p:cxnSp>
      <p:cxnSp>
        <p:nvCxnSpPr>
          <p:cNvPr id="165904" name="Straight Arrow Connector 24"/>
          <p:cNvCxnSpPr>
            <a:stCxn id="165897" idx="6"/>
            <a:endCxn id="165896" idx="2"/>
          </p:cNvCxnSpPr>
          <p:nvPr/>
        </p:nvCxnSpPr>
        <p:spPr>
          <a:xfrm flipV="1">
            <a:off x="5951538" y="4756150"/>
            <a:ext cx="696912" cy="3175"/>
          </a:xfrm>
          <a:prstGeom prst="straightConnector1">
            <a:avLst/>
          </a:prstGeom>
          <a:ln w="9525" cap="flat" cmpd="sng">
            <a:solidFill>
              <a:schemeClr val="tx1"/>
            </a:solidFill>
            <a:prstDash val="solid"/>
            <a:headEnd type="none" w="med" len="med"/>
            <a:tailEnd type="arrow" w="med" len="med"/>
          </a:ln>
        </p:spPr>
      </p:cxnSp>
      <p:cxnSp>
        <p:nvCxnSpPr>
          <p:cNvPr id="165905" name="Straight Arrow Connector 26"/>
          <p:cNvCxnSpPr>
            <a:stCxn id="165896" idx="6"/>
            <a:endCxn id="165898" idx="2"/>
          </p:cNvCxnSpPr>
          <p:nvPr/>
        </p:nvCxnSpPr>
        <p:spPr>
          <a:xfrm flipV="1">
            <a:off x="7467600" y="3529013"/>
            <a:ext cx="627063" cy="1227137"/>
          </a:xfrm>
          <a:prstGeom prst="straightConnector1">
            <a:avLst/>
          </a:prstGeom>
          <a:ln w="9525" cap="flat" cmpd="sng">
            <a:solidFill>
              <a:schemeClr val="tx1"/>
            </a:solidFill>
            <a:prstDash val="solid"/>
            <a:headEnd type="none" w="med" len="med"/>
            <a:tailEnd type="arrow" w="med" len="med"/>
          </a:ln>
        </p:spPr>
      </p:cxnSp>
      <p:cxnSp>
        <p:nvCxnSpPr>
          <p:cNvPr id="165906" name="Straight Arrow Connector 30"/>
          <p:cNvCxnSpPr>
            <a:stCxn id="165898" idx="6"/>
            <a:endCxn id="165899" idx="2"/>
          </p:cNvCxnSpPr>
          <p:nvPr/>
        </p:nvCxnSpPr>
        <p:spPr>
          <a:xfrm>
            <a:off x="8915400" y="3529013"/>
            <a:ext cx="839788" cy="11112"/>
          </a:xfrm>
          <a:prstGeom prst="straightConnector1">
            <a:avLst/>
          </a:prstGeom>
          <a:ln w="9525" cap="flat" cmpd="sng">
            <a:solidFill>
              <a:schemeClr val="tx1"/>
            </a:solidFill>
            <a:prstDash val="solid"/>
            <a:headEnd type="none" w="med" len="med"/>
            <a:tailEnd type="arrow" w="med" len="med"/>
          </a:ln>
        </p:spPr>
      </p:cxnSp>
      <p:cxnSp>
        <p:nvCxnSpPr>
          <p:cNvPr id="165907" name="Straight Arrow Connector 32"/>
          <p:cNvCxnSpPr>
            <a:stCxn id="165895" idx="6"/>
          </p:cNvCxnSpPr>
          <p:nvPr/>
        </p:nvCxnSpPr>
        <p:spPr>
          <a:xfrm>
            <a:off x="7294563" y="2260600"/>
            <a:ext cx="914400" cy="1176338"/>
          </a:xfrm>
          <a:prstGeom prst="straightConnector1">
            <a:avLst/>
          </a:prstGeom>
          <a:ln w="9525" cap="flat" cmpd="sng">
            <a:solidFill>
              <a:schemeClr val="tx1"/>
            </a:solidFill>
            <a:prstDash val="solid"/>
            <a:headEnd type="none" w="med" len="med"/>
            <a:tailEnd type="arrow" w="med" len="med"/>
          </a:ln>
        </p:spPr>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itle 7"/>
          <p:cNvSpPr>
            <a:spLocks noGrp="1"/>
          </p:cNvSpPr>
          <p:nvPr>
            <p:ph type="title"/>
          </p:nvPr>
        </p:nvSpPr>
        <p:spPr>
          <a:xfrm>
            <a:off x="2959100" y="274638"/>
            <a:ext cx="7499350" cy="1143000"/>
          </a:xfrm>
        </p:spPr>
        <p:txBody>
          <a:bodyPr vert="horz" wrap="square" lIns="91440" tIns="45720" rIns="91440" bIns="45720" anchor="b" anchorCtr="0"/>
          <a:lstStyle/>
          <a:p>
            <a:r>
              <a:rPr lang="en-US" altLang="en-US" dirty="0"/>
              <a:t>Critical Path Calculation</a:t>
            </a:r>
          </a:p>
        </p:txBody>
      </p:sp>
      <p:sp>
        <p:nvSpPr>
          <p:cNvPr id="166915" name="Slide Number Placeholder 3"/>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cs typeface="Arial" panose="020B0604020202020204" pitchFamily="34" charset="0"/>
              </a:rPr>
              <a:t>69</a:t>
            </a:fld>
            <a:endParaRPr lang="en-US" altLang="en-US" sz="1400" dirty="0">
              <a:solidFill>
                <a:schemeClr val="bg2"/>
              </a:solidFill>
              <a:latin typeface="Arial" panose="020B0604020202020204" pitchFamily="34" charset="0"/>
              <a:ea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nvGraphicFramePr>
        <p:xfrm>
          <a:off x="2514600" y="1846263"/>
          <a:ext cx="1981200" cy="1898650"/>
        </p:xfrm>
        <a:graphic>
          <a:graphicData uri="http://schemas.openxmlformats.org/drawingml/2006/table">
            <a:tbl>
              <a:tblPr firstRow="1" bandRow="1">
                <a:tableStyleId>{5C22544A-7EE6-4342-B048-85BDC9FD1C3A}</a:tableStyleId>
              </a:tblPr>
              <a:tblGrid>
                <a:gridCol w="643255">
                  <a:extLst>
                    <a:ext uri="{9D8B030D-6E8A-4147-A177-3AD203B41FA5}">
                      <a16:colId xmlns:a16="http://schemas.microsoft.com/office/drawing/2014/main" val="20000"/>
                    </a:ext>
                  </a:extLst>
                </a:gridCol>
                <a:gridCol w="694690">
                  <a:extLst>
                    <a:ext uri="{9D8B030D-6E8A-4147-A177-3AD203B41FA5}">
                      <a16:colId xmlns:a16="http://schemas.microsoft.com/office/drawing/2014/main" val="20001"/>
                    </a:ext>
                  </a:extLst>
                </a:gridCol>
                <a:gridCol w="643255">
                  <a:extLst>
                    <a:ext uri="{9D8B030D-6E8A-4147-A177-3AD203B41FA5}">
                      <a16:colId xmlns:a16="http://schemas.microsoft.com/office/drawing/2014/main" val="20002"/>
                    </a:ext>
                  </a:extLst>
                </a:gridCol>
              </a:tblGrid>
              <a:tr h="640073">
                <a:tc>
                  <a:txBody>
                    <a:bodyPr/>
                    <a:lstStyle/>
                    <a:p>
                      <a:pPr algn="ctr"/>
                      <a:r>
                        <a:rPr lang="en-US" sz="1800" dirty="0"/>
                        <a:t>ES</a:t>
                      </a:r>
                    </a:p>
                  </a:txBody>
                  <a:tcPr marT="45717" marB="45717" anchor="ctr"/>
                </a:tc>
                <a:tc>
                  <a:txBody>
                    <a:bodyPr/>
                    <a:lstStyle/>
                    <a:p>
                      <a:pPr algn="ctr"/>
                      <a:r>
                        <a:rPr lang="en-US" sz="1800" dirty="0"/>
                        <a:t>MT</a:t>
                      </a:r>
                    </a:p>
                    <a:p>
                      <a:pPr algn="ctr"/>
                      <a:r>
                        <a:rPr lang="en-US" sz="1800" dirty="0"/>
                        <a:t>(D)</a:t>
                      </a:r>
                    </a:p>
                  </a:txBody>
                  <a:tcPr marT="45717" marB="45717" anchor="ctr"/>
                </a:tc>
                <a:tc>
                  <a:txBody>
                    <a:bodyPr/>
                    <a:lstStyle/>
                    <a:p>
                      <a:pPr algn="ctr"/>
                      <a:r>
                        <a:rPr lang="en-US" sz="1800" dirty="0"/>
                        <a:t>EF</a:t>
                      </a:r>
                    </a:p>
                  </a:txBody>
                  <a:tcPr marT="45717" marB="45717" anchor="ctr"/>
                </a:tc>
                <a:extLst>
                  <a:ext uri="{0D108BD9-81ED-4DB2-BD59-A6C34878D82A}">
                    <a16:rowId xmlns:a16="http://schemas.microsoft.com/office/drawing/2014/main" val="10000"/>
                  </a:ext>
                </a:extLst>
              </a:tr>
              <a:tr h="629288">
                <a:tc>
                  <a:txBody>
                    <a:bodyPr/>
                    <a:lstStyle/>
                    <a:p>
                      <a:pPr algn="ctr"/>
                      <a:endParaRPr lang="en-US" sz="1800"/>
                    </a:p>
                  </a:txBody>
                  <a:tcPr marT="45717" marB="45717" anchor="ctr"/>
                </a:tc>
                <a:tc>
                  <a:txBody>
                    <a:bodyPr/>
                    <a:lstStyle/>
                    <a:p>
                      <a:pPr algn="ctr"/>
                      <a:r>
                        <a:rPr lang="en-US" sz="1100" dirty="0"/>
                        <a:t>Activity</a:t>
                      </a:r>
                      <a:endParaRPr lang="en-US" sz="1800" dirty="0"/>
                    </a:p>
                  </a:txBody>
                  <a:tcPr marT="45717" marB="45717" anchor="ctr"/>
                </a:tc>
                <a:tc>
                  <a:txBody>
                    <a:bodyPr/>
                    <a:lstStyle/>
                    <a:p>
                      <a:pPr algn="ctr"/>
                      <a:endParaRPr lang="en-US" sz="1800" dirty="0"/>
                    </a:p>
                  </a:txBody>
                  <a:tcPr marT="45717" marB="45717" anchor="ctr"/>
                </a:tc>
                <a:extLst>
                  <a:ext uri="{0D108BD9-81ED-4DB2-BD59-A6C34878D82A}">
                    <a16:rowId xmlns:a16="http://schemas.microsoft.com/office/drawing/2014/main" val="10001"/>
                  </a:ext>
                </a:extLst>
              </a:tr>
              <a:tr h="629288">
                <a:tc>
                  <a:txBody>
                    <a:bodyPr/>
                    <a:lstStyle/>
                    <a:p>
                      <a:pPr algn="ctr"/>
                      <a:r>
                        <a:rPr lang="en-US" sz="1800" dirty="0"/>
                        <a:t>LS</a:t>
                      </a:r>
                    </a:p>
                  </a:txBody>
                  <a:tcPr marT="45717" marB="45717" anchor="ctr"/>
                </a:tc>
                <a:tc>
                  <a:txBody>
                    <a:bodyPr/>
                    <a:lstStyle/>
                    <a:p>
                      <a:pPr algn="ctr"/>
                      <a:r>
                        <a:rPr lang="en-US" sz="1800" dirty="0"/>
                        <a:t>SL</a:t>
                      </a:r>
                    </a:p>
                  </a:txBody>
                  <a:tcPr marT="45717" marB="45717" anchor="ctr"/>
                </a:tc>
                <a:tc>
                  <a:txBody>
                    <a:bodyPr/>
                    <a:lstStyle/>
                    <a:p>
                      <a:pPr algn="ctr"/>
                      <a:r>
                        <a:rPr lang="en-US" sz="1800" dirty="0"/>
                        <a:t>LF</a:t>
                      </a:r>
                    </a:p>
                  </a:txBody>
                  <a:tcPr marT="45717" marB="45717" anchor="ctr"/>
                </a:tc>
                <a:extLst>
                  <a:ext uri="{0D108BD9-81ED-4DB2-BD59-A6C34878D82A}">
                    <a16:rowId xmlns:a16="http://schemas.microsoft.com/office/drawing/2014/main" val="10002"/>
                  </a:ext>
                </a:extLst>
              </a:tr>
            </a:tbl>
          </a:graphicData>
        </a:graphic>
      </p:graphicFrame>
      <p:sp>
        <p:nvSpPr>
          <p:cNvPr id="166934" name="TextBox 5"/>
          <p:cNvSpPr txBox="1"/>
          <p:nvPr/>
        </p:nvSpPr>
        <p:spPr>
          <a:xfrm>
            <a:off x="5105400" y="1905000"/>
            <a:ext cx="4419600" cy="304609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spcBef>
                <a:spcPct val="0"/>
              </a:spcBef>
              <a:buClrTx/>
              <a:buFontTx/>
              <a:buNone/>
            </a:pPr>
            <a:r>
              <a:rPr lang="en-US" altLang="en-US" sz="2400" dirty="0">
                <a:latin typeface="Times New Roman" panose="02020603050405020304" pitchFamily="18" charset="0"/>
                <a:cs typeface="Arial" panose="020B0604020202020204" pitchFamily="34" charset="0"/>
              </a:rPr>
              <a:t>ES : Earliest start time</a:t>
            </a:r>
          </a:p>
          <a:p>
            <a:pPr marL="0" lvl="0" indent="0">
              <a:spcBef>
                <a:spcPct val="0"/>
              </a:spcBef>
              <a:buClrTx/>
              <a:buFontTx/>
              <a:buNone/>
            </a:pPr>
            <a:r>
              <a:rPr lang="en-US" altLang="en-US" sz="2400" dirty="0">
                <a:latin typeface="Times New Roman" panose="02020603050405020304" pitchFamily="18" charset="0"/>
                <a:cs typeface="Arial" panose="020B0604020202020204" pitchFamily="34" charset="0"/>
              </a:rPr>
              <a:t>MT(D): Maximum Time/Duration</a:t>
            </a:r>
          </a:p>
          <a:p>
            <a:pPr marL="0" lvl="0" indent="0">
              <a:spcBef>
                <a:spcPct val="0"/>
              </a:spcBef>
              <a:buClrTx/>
              <a:buFontTx/>
              <a:buNone/>
            </a:pPr>
            <a:r>
              <a:rPr lang="en-US" altLang="en-US" sz="2400" dirty="0">
                <a:latin typeface="Times New Roman" panose="02020603050405020304" pitchFamily="18" charset="0"/>
                <a:cs typeface="Arial" panose="020B0604020202020204" pitchFamily="34" charset="0"/>
              </a:rPr>
              <a:t>EF : Earliest Finish Time</a:t>
            </a:r>
          </a:p>
          <a:p>
            <a:pPr marL="0" lvl="0" indent="0">
              <a:spcBef>
                <a:spcPct val="0"/>
              </a:spcBef>
              <a:buClrTx/>
              <a:buFontTx/>
              <a:buNone/>
            </a:pPr>
            <a:r>
              <a:rPr lang="en-US" altLang="en-US" sz="2400" dirty="0">
                <a:latin typeface="Times New Roman" panose="02020603050405020304" pitchFamily="18" charset="0"/>
                <a:cs typeface="Arial" panose="020B0604020202020204" pitchFamily="34" charset="0"/>
              </a:rPr>
              <a:t>LS: Latest Start Time</a:t>
            </a:r>
          </a:p>
          <a:p>
            <a:pPr marL="0" lvl="0" indent="0">
              <a:spcBef>
                <a:spcPct val="0"/>
              </a:spcBef>
              <a:buClrTx/>
              <a:buFontTx/>
              <a:buNone/>
            </a:pPr>
            <a:r>
              <a:rPr lang="en-US" altLang="en-US" sz="2400" dirty="0">
                <a:latin typeface="Times New Roman" panose="02020603050405020304" pitchFamily="18" charset="0"/>
                <a:cs typeface="Arial" panose="020B0604020202020204" pitchFamily="34" charset="0"/>
              </a:rPr>
              <a:t>SL: Slack Time</a:t>
            </a:r>
          </a:p>
          <a:p>
            <a:pPr marL="0" lvl="0" indent="0">
              <a:spcBef>
                <a:spcPct val="0"/>
              </a:spcBef>
              <a:buClrTx/>
              <a:buFontTx/>
              <a:buNone/>
            </a:pPr>
            <a:r>
              <a:rPr lang="en-US" altLang="en-US" sz="2400" dirty="0">
                <a:latin typeface="Times New Roman" panose="02020603050405020304" pitchFamily="18" charset="0"/>
                <a:cs typeface="Arial" panose="020B0604020202020204" pitchFamily="34" charset="0"/>
              </a:rPr>
              <a:t>LF: Latest Finish Time</a:t>
            </a:r>
          </a:p>
          <a:p>
            <a:pPr marL="0" lvl="0" indent="0">
              <a:spcBef>
                <a:spcPct val="0"/>
              </a:spcBef>
              <a:buClrTx/>
              <a:buFontTx/>
              <a:buNone/>
            </a:pPr>
            <a:r>
              <a:rPr lang="en-US" altLang="en-US" sz="2400" dirty="0">
                <a:latin typeface="Times New Roman" panose="02020603050405020304" pitchFamily="18" charset="0"/>
                <a:cs typeface="Arial" panose="020B0604020202020204" pitchFamily="34" charset="0"/>
              </a:rPr>
              <a:t>Activity : Critical activity of the project.</a:t>
            </a:r>
            <a:endParaRPr lang="en-US" altLang="en-US" sz="2400" dirty="0">
              <a:latin typeface="Times New Roman" panose="02020603050405020304" pitchFamily="18" charset="0"/>
              <a:ea typeface="Arial" panose="020B0604020202020204" pitchFamily="34" charset="0"/>
            </a:endParaRPr>
          </a:p>
        </p:txBody>
      </p:sp>
      <p:sp>
        <p:nvSpPr>
          <p:cNvPr id="166935" name="TextBox 6"/>
          <p:cNvSpPr txBox="1"/>
          <p:nvPr/>
        </p:nvSpPr>
        <p:spPr>
          <a:xfrm>
            <a:off x="5105400" y="5181600"/>
            <a:ext cx="4114800" cy="163004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spcBef>
                <a:spcPct val="0"/>
              </a:spcBef>
              <a:buClrTx/>
              <a:buFontTx/>
              <a:buNone/>
            </a:pPr>
            <a:r>
              <a:rPr lang="en-US" altLang="en-US" sz="2000" dirty="0">
                <a:latin typeface="Times New Roman" panose="02020603050405020304" pitchFamily="18" charset="0"/>
                <a:cs typeface="Arial" panose="020B0604020202020204" pitchFamily="34" charset="0"/>
              </a:rPr>
              <a:t>EF = ES + D</a:t>
            </a:r>
          </a:p>
          <a:p>
            <a:pPr marL="0" lvl="0" indent="0">
              <a:spcBef>
                <a:spcPct val="0"/>
              </a:spcBef>
              <a:buClrTx/>
              <a:buFontTx/>
              <a:buNone/>
            </a:pPr>
            <a:r>
              <a:rPr lang="en-US" altLang="en-US" sz="2000" dirty="0">
                <a:latin typeface="Times New Roman" panose="02020603050405020304" pitchFamily="18" charset="0"/>
                <a:cs typeface="Arial" panose="020B0604020202020204" pitchFamily="34" charset="0"/>
              </a:rPr>
              <a:t>SL = LF – EF</a:t>
            </a:r>
          </a:p>
          <a:p>
            <a:pPr marL="0" lvl="0" indent="0">
              <a:spcBef>
                <a:spcPct val="0"/>
              </a:spcBef>
              <a:buClrTx/>
              <a:buFontTx/>
              <a:buNone/>
            </a:pPr>
            <a:r>
              <a:rPr lang="en-US" altLang="en-US" sz="2000" dirty="0">
                <a:latin typeface="Times New Roman" panose="02020603050405020304" pitchFamily="18" charset="0"/>
                <a:cs typeface="Arial" panose="020B0604020202020204" pitchFamily="34" charset="0"/>
              </a:rPr>
              <a:t>LS = LF – MT (D)</a:t>
            </a:r>
          </a:p>
          <a:p>
            <a:pPr marL="0" lvl="0" indent="0">
              <a:spcBef>
                <a:spcPct val="0"/>
              </a:spcBef>
              <a:buClrTx/>
              <a:buFontTx/>
              <a:buNone/>
            </a:pPr>
            <a:r>
              <a:rPr lang="en-US" altLang="en-US" sz="2000" dirty="0">
                <a:latin typeface="Times New Roman" panose="02020603050405020304" pitchFamily="18" charset="0"/>
                <a:cs typeface="Arial" panose="020B0604020202020204" pitchFamily="34" charset="0"/>
              </a:rPr>
              <a:t>ES = Predecessor’s  EF</a:t>
            </a:r>
          </a:p>
          <a:p>
            <a:pPr marL="0" lvl="0" indent="0">
              <a:spcBef>
                <a:spcPct val="0"/>
              </a:spcBef>
              <a:buClrTx/>
              <a:buFontTx/>
              <a:buNone/>
            </a:pPr>
            <a:r>
              <a:rPr lang="en-US" altLang="en-US" sz="2000" dirty="0">
                <a:latin typeface="Times New Roman" panose="02020603050405020304" pitchFamily="18" charset="0"/>
                <a:cs typeface="Arial" panose="020B0604020202020204" pitchFamily="34" charset="0"/>
              </a:rPr>
              <a:t>LF = successor’s  LS</a:t>
            </a:r>
            <a:endParaRPr lang="en-US" altLang="en-US" sz="2000" dirty="0">
              <a:latin typeface="Times New Roman" panose="02020603050405020304" pitchFamily="18" charset="0"/>
              <a:ea typeface="Arial" panose="020B0604020202020204" pitchFamily="34" charset="0"/>
            </a:endParaRPr>
          </a:p>
        </p:txBody>
      </p:sp>
      <p:sp>
        <p:nvSpPr>
          <p:cNvPr id="166936" name="TextBox 8"/>
          <p:cNvSpPr txBox="1"/>
          <p:nvPr/>
        </p:nvSpPr>
        <p:spPr>
          <a:xfrm>
            <a:off x="2559050" y="4953000"/>
            <a:ext cx="25146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lgn="r">
              <a:spcBef>
                <a:spcPct val="0"/>
              </a:spcBef>
              <a:buClrTx/>
              <a:buFontTx/>
              <a:buNone/>
            </a:pPr>
            <a:r>
              <a:rPr lang="en-US" altLang="en-US" sz="2400" b="1" u="sng" dirty="0">
                <a:latin typeface="Times New Roman" panose="02020603050405020304" pitchFamily="18" charset="0"/>
                <a:cs typeface="Arial" panose="020B0604020202020204" pitchFamily="34" charset="0"/>
              </a:rPr>
              <a:t>Formulae:</a:t>
            </a:r>
            <a:endParaRPr lang="en-US" altLang="en-US" sz="2400" b="1" u="sng" dirty="0">
              <a:latin typeface="Times New Roman" panose="02020603050405020304" pitchFamily="18" charset="0"/>
              <a:ea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dirty="0"/>
              <a:t>2) </a:t>
            </a:r>
            <a:r>
              <a:rPr lang="en-US" altLang="en-IN" dirty="0"/>
              <a:t>Scheduling: </a:t>
            </a:r>
            <a:r>
              <a:rPr lang="en-IN" dirty="0"/>
              <a:t>Scheduling manpower and other resources</a:t>
            </a:r>
          </a:p>
          <a:p>
            <a:pPr>
              <a:buNone/>
            </a:pPr>
            <a:r>
              <a:rPr lang="en-IN" dirty="0"/>
              <a:t>3) </a:t>
            </a:r>
            <a:r>
              <a:rPr lang="en-US" altLang="en-IN" dirty="0"/>
              <a:t>Staffing: </a:t>
            </a:r>
            <a:r>
              <a:rPr lang="en-IN" dirty="0"/>
              <a:t>Staff organization and staffing plans</a:t>
            </a:r>
          </a:p>
          <a:p>
            <a:pPr>
              <a:buNone/>
            </a:pPr>
            <a:r>
              <a:rPr lang="en-IN" dirty="0"/>
              <a:t>4) Risk </a:t>
            </a:r>
            <a:r>
              <a:rPr lang="en-US" altLang="en-IN" dirty="0"/>
              <a:t>Mgt: Risk </a:t>
            </a:r>
            <a:r>
              <a:rPr lang="en-IN" dirty="0"/>
              <a:t>identification</a:t>
            </a:r>
            <a:r>
              <a:rPr lang="en-US" altLang="en-IN" dirty="0"/>
              <a:t> and</a:t>
            </a:r>
            <a:r>
              <a:rPr lang="en-IN" dirty="0"/>
              <a:t> analysis</a:t>
            </a:r>
          </a:p>
          <a:p>
            <a:pPr>
              <a:buNone/>
            </a:pPr>
            <a:r>
              <a:rPr lang="en-IN" dirty="0"/>
              <a:t>5) Miscellaneous plans such as quality assurance plan, etc.</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905000" y="1828800"/>
          <a:ext cx="1447800" cy="1524000"/>
        </p:xfrm>
        <a:graphic>
          <a:graphicData uri="http://schemas.openxmlformats.org/drawingml/2006/table">
            <a:tbl>
              <a:tblPr firstRow="1" bandRow="1">
                <a:tableStyleId>{5C22544A-7EE6-4342-B048-85BDC9FD1C3A}</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508000">
                <a:tc>
                  <a:txBody>
                    <a:bodyPr/>
                    <a:lstStyle/>
                    <a:p>
                      <a:r>
                        <a:rPr lang="en-US" dirty="0"/>
                        <a:t>0</a:t>
                      </a:r>
                    </a:p>
                  </a:txBody>
                  <a:tcPr/>
                </a:tc>
                <a:tc>
                  <a:txBody>
                    <a:bodyPr/>
                    <a:lstStyle/>
                    <a:p>
                      <a:r>
                        <a:rPr lang="en-US" dirty="0"/>
                        <a:t>5</a:t>
                      </a:r>
                    </a:p>
                  </a:txBody>
                  <a:tcPr/>
                </a:tc>
                <a:tc>
                  <a:txBody>
                    <a:bodyPr/>
                    <a:lstStyle/>
                    <a:p>
                      <a:r>
                        <a:rPr lang="en-US" dirty="0"/>
                        <a:t>5</a:t>
                      </a:r>
                    </a:p>
                  </a:txBody>
                  <a:tcPr/>
                </a:tc>
                <a:extLst>
                  <a:ext uri="{0D108BD9-81ED-4DB2-BD59-A6C34878D82A}">
                    <a16:rowId xmlns:a16="http://schemas.microsoft.com/office/drawing/2014/main" val="10000"/>
                  </a:ext>
                </a:extLst>
              </a:tr>
              <a:tr h="508000">
                <a:tc>
                  <a:txBody>
                    <a:bodyPr/>
                    <a:lstStyle/>
                    <a:p>
                      <a:endParaRPr lang="en-US"/>
                    </a:p>
                  </a:txBody>
                  <a:tcPr/>
                </a:tc>
                <a:tc>
                  <a:txBody>
                    <a:bodyPr/>
                    <a:lstStyle/>
                    <a:p>
                      <a:r>
                        <a:rPr lang="en-US" dirty="0"/>
                        <a:t>A</a:t>
                      </a:r>
                    </a:p>
                  </a:txBody>
                  <a:tcPr/>
                </a:tc>
                <a:tc>
                  <a:txBody>
                    <a:bodyPr/>
                    <a:lstStyle/>
                    <a:p>
                      <a:endParaRPr lang="en-US"/>
                    </a:p>
                  </a:txBody>
                  <a:tcPr/>
                </a:tc>
                <a:extLst>
                  <a:ext uri="{0D108BD9-81ED-4DB2-BD59-A6C34878D82A}">
                    <a16:rowId xmlns:a16="http://schemas.microsoft.com/office/drawing/2014/main" val="10001"/>
                  </a:ext>
                </a:extLst>
              </a:tr>
              <a:tr h="50800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167957" name="Slide Number Placeholder 3"/>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cs typeface="Arial" panose="020B0604020202020204" pitchFamily="34" charset="0"/>
              </a:rPr>
              <a:t>70</a:t>
            </a:fld>
            <a:endParaRPr lang="en-US" altLang="en-US" sz="1400" dirty="0">
              <a:solidFill>
                <a:schemeClr val="bg2"/>
              </a:solidFill>
              <a:latin typeface="Arial" panose="020B0604020202020204" pitchFamily="34" charset="0"/>
              <a:ea typeface="Arial" panose="020B0604020202020204" pitchFamily="34" charset="0"/>
              <a:cs typeface="Arial" panose="020B0604020202020204" pitchFamily="34" charset="0"/>
            </a:endParaRPr>
          </a:p>
        </p:txBody>
      </p:sp>
      <p:graphicFrame>
        <p:nvGraphicFramePr>
          <p:cNvPr id="6" name="Content Placeholder 4"/>
          <p:cNvGraphicFramePr/>
          <p:nvPr/>
        </p:nvGraphicFramePr>
        <p:xfrm>
          <a:off x="1905000" y="4191000"/>
          <a:ext cx="1447800" cy="1524000"/>
        </p:xfrm>
        <a:graphic>
          <a:graphicData uri="http://schemas.openxmlformats.org/drawingml/2006/table">
            <a:tbl>
              <a:tblPr firstRow="1" bandRow="1">
                <a:tableStyleId>{5C22544A-7EE6-4342-B048-85BDC9FD1C3A}</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508000">
                <a:tc>
                  <a:txBody>
                    <a:bodyPr/>
                    <a:lstStyle/>
                    <a:p>
                      <a:r>
                        <a:rPr lang="en-US" dirty="0"/>
                        <a:t>9</a:t>
                      </a:r>
                    </a:p>
                  </a:txBody>
                  <a:tcPr/>
                </a:tc>
                <a:tc>
                  <a:txBody>
                    <a:bodyPr/>
                    <a:lstStyle/>
                    <a:p>
                      <a:r>
                        <a:rPr lang="en-US" dirty="0"/>
                        <a:t>6</a:t>
                      </a:r>
                    </a:p>
                  </a:txBody>
                  <a:tcPr/>
                </a:tc>
                <a:tc>
                  <a:txBody>
                    <a:bodyPr/>
                    <a:lstStyle/>
                    <a:p>
                      <a:r>
                        <a:rPr lang="en-US" dirty="0"/>
                        <a:t>15</a:t>
                      </a:r>
                    </a:p>
                  </a:txBody>
                  <a:tcPr/>
                </a:tc>
                <a:extLst>
                  <a:ext uri="{0D108BD9-81ED-4DB2-BD59-A6C34878D82A}">
                    <a16:rowId xmlns:a16="http://schemas.microsoft.com/office/drawing/2014/main" val="10000"/>
                  </a:ext>
                </a:extLst>
              </a:tr>
              <a:tr h="508000">
                <a:tc>
                  <a:txBody>
                    <a:bodyPr/>
                    <a:lstStyle/>
                    <a:p>
                      <a:endParaRPr lang="en-US"/>
                    </a:p>
                  </a:txBody>
                  <a:tcPr/>
                </a:tc>
                <a:tc>
                  <a:txBody>
                    <a:bodyPr/>
                    <a:lstStyle/>
                    <a:p>
                      <a:r>
                        <a:rPr lang="en-US" dirty="0"/>
                        <a:t>D</a:t>
                      </a:r>
                    </a:p>
                  </a:txBody>
                  <a:tcPr/>
                </a:tc>
                <a:tc>
                  <a:txBody>
                    <a:bodyPr/>
                    <a:lstStyle/>
                    <a:p>
                      <a:endParaRPr lang="en-US"/>
                    </a:p>
                  </a:txBody>
                  <a:tcPr/>
                </a:tc>
                <a:extLst>
                  <a:ext uri="{0D108BD9-81ED-4DB2-BD59-A6C34878D82A}">
                    <a16:rowId xmlns:a16="http://schemas.microsoft.com/office/drawing/2014/main" val="10001"/>
                  </a:ext>
                </a:extLst>
              </a:tr>
              <a:tr h="50800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graphicFrame>
        <p:nvGraphicFramePr>
          <p:cNvPr id="7" name="Content Placeholder 4"/>
          <p:cNvGraphicFramePr/>
          <p:nvPr/>
        </p:nvGraphicFramePr>
        <p:xfrm>
          <a:off x="4876800" y="2286000"/>
          <a:ext cx="1447800" cy="1524000"/>
        </p:xfrm>
        <a:graphic>
          <a:graphicData uri="http://schemas.openxmlformats.org/drawingml/2006/table">
            <a:tbl>
              <a:tblPr firstRow="1" bandRow="1">
                <a:tableStyleId>{5C22544A-7EE6-4342-B048-85BDC9FD1C3A}</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508000">
                <a:tc>
                  <a:txBody>
                    <a:bodyPr/>
                    <a:lstStyle/>
                    <a:p>
                      <a:r>
                        <a:rPr lang="en-US" dirty="0"/>
                        <a:t>5</a:t>
                      </a:r>
                    </a:p>
                  </a:txBody>
                  <a:tcPr/>
                </a:tc>
                <a:tc>
                  <a:txBody>
                    <a:bodyPr/>
                    <a:lstStyle/>
                    <a:p>
                      <a:r>
                        <a:rPr lang="en-US" dirty="0"/>
                        <a:t>4</a:t>
                      </a:r>
                    </a:p>
                  </a:txBody>
                  <a:tcPr/>
                </a:tc>
                <a:tc>
                  <a:txBody>
                    <a:bodyPr/>
                    <a:lstStyle/>
                    <a:p>
                      <a:r>
                        <a:rPr lang="en-US" dirty="0"/>
                        <a:t>9</a:t>
                      </a:r>
                    </a:p>
                  </a:txBody>
                  <a:tcPr/>
                </a:tc>
                <a:extLst>
                  <a:ext uri="{0D108BD9-81ED-4DB2-BD59-A6C34878D82A}">
                    <a16:rowId xmlns:a16="http://schemas.microsoft.com/office/drawing/2014/main" val="10000"/>
                  </a:ext>
                </a:extLst>
              </a:tr>
              <a:tr h="508000">
                <a:tc>
                  <a:txBody>
                    <a:bodyPr/>
                    <a:lstStyle/>
                    <a:p>
                      <a:endParaRPr lang="en-US"/>
                    </a:p>
                  </a:txBody>
                  <a:tcPr/>
                </a:tc>
                <a:tc>
                  <a:txBody>
                    <a:bodyPr/>
                    <a:lstStyle/>
                    <a:p>
                      <a:r>
                        <a:rPr lang="en-US" dirty="0"/>
                        <a:t>B</a:t>
                      </a:r>
                    </a:p>
                  </a:txBody>
                  <a:tcPr/>
                </a:tc>
                <a:tc>
                  <a:txBody>
                    <a:bodyPr/>
                    <a:lstStyle/>
                    <a:p>
                      <a:endParaRPr lang="en-US"/>
                    </a:p>
                  </a:txBody>
                  <a:tcPr/>
                </a:tc>
                <a:extLst>
                  <a:ext uri="{0D108BD9-81ED-4DB2-BD59-A6C34878D82A}">
                    <a16:rowId xmlns:a16="http://schemas.microsoft.com/office/drawing/2014/main" val="10001"/>
                  </a:ext>
                </a:extLst>
              </a:tr>
              <a:tr h="50800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graphicFrame>
        <p:nvGraphicFramePr>
          <p:cNvPr id="8" name="Content Placeholder 4"/>
          <p:cNvGraphicFramePr/>
          <p:nvPr/>
        </p:nvGraphicFramePr>
        <p:xfrm>
          <a:off x="7848600" y="2514600"/>
          <a:ext cx="1447800" cy="1524000"/>
        </p:xfrm>
        <a:graphic>
          <a:graphicData uri="http://schemas.openxmlformats.org/drawingml/2006/table">
            <a:tbl>
              <a:tblPr firstRow="1" bandRow="1">
                <a:tableStyleId>{5C22544A-7EE6-4342-B048-85BDC9FD1C3A}</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508000">
                <a:tc>
                  <a:txBody>
                    <a:bodyPr/>
                    <a:lstStyle/>
                    <a:p>
                      <a:r>
                        <a:rPr lang="en-US" dirty="0"/>
                        <a:t>5</a:t>
                      </a:r>
                    </a:p>
                  </a:txBody>
                  <a:tcPr/>
                </a:tc>
                <a:tc>
                  <a:txBody>
                    <a:bodyPr/>
                    <a:lstStyle/>
                    <a:p>
                      <a:r>
                        <a:rPr lang="en-US" dirty="0"/>
                        <a:t>5</a:t>
                      </a:r>
                    </a:p>
                  </a:txBody>
                  <a:tcPr/>
                </a:tc>
                <a:tc>
                  <a:txBody>
                    <a:bodyPr/>
                    <a:lstStyle/>
                    <a:p>
                      <a:r>
                        <a:rPr lang="en-US" dirty="0"/>
                        <a:t>10</a:t>
                      </a:r>
                    </a:p>
                  </a:txBody>
                  <a:tcPr/>
                </a:tc>
                <a:extLst>
                  <a:ext uri="{0D108BD9-81ED-4DB2-BD59-A6C34878D82A}">
                    <a16:rowId xmlns:a16="http://schemas.microsoft.com/office/drawing/2014/main" val="10000"/>
                  </a:ext>
                </a:extLst>
              </a:tr>
              <a:tr h="508000">
                <a:tc>
                  <a:txBody>
                    <a:bodyPr/>
                    <a:lstStyle/>
                    <a:p>
                      <a:endParaRPr lang="en-US"/>
                    </a:p>
                  </a:txBody>
                  <a:tcPr/>
                </a:tc>
                <a:tc>
                  <a:txBody>
                    <a:bodyPr/>
                    <a:lstStyle/>
                    <a:p>
                      <a:r>
                        <a:rPr lang="en-US" dirty="0"/>
                        <a:t>C</a:t>
                      </a:r>
                    </a:p>
                  </a:txBody>
                  <a:tcPr/>
                </a:tc>
                <a:tc>
                  <a:txBody>
                    <a:bodyPr/>
                    <a:lstStyle/>
                    <a:p>
                      <a:endParaRPr lang="en-US"/>
                    </a:p>
                  </a:txBody>
                  <a:tcPr/>
                </a:tc>
                <a:extLst>
                  <a:ext uri="{0D108BD9-81ED-4DB2-BD59-A6C34878D82A}">
                    <a16:rowId xmlns:a16="http://schemas.microsoft.com/office/drawing/2014/main" val="10001"/>
                  </a:ext>
                </a:extLst>
              </a:tr>
              <a:tr h="50800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graphicFrame>
        <p:nvGraphicFramePr>
          <p:cNvPr id="9" name="Content Placeholder 4"/>
          <p:cNvGraphicFramePr/>
          <p:nvPr/>
        </p:nvGraphicFramePr>
        <p:xfrm>
          <a:off x="4724400" y="4495800"/>
          <a:ext cx="1447800" cy="1524000"/>
        </p:xfrm>
        <a:graphic>
          <a:graphicData uri="http://schemas.openxmlformats.org/drawingml/2006/table">
            <a:tbl>
              <a:tblPr firstRow="1" bandRow="1">
                <a:tableStyleId>{5C22544A-7EE6-4342-B048-85BDC9FD1C3A}</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508000">
                <a:tc>
                  <a:txBody>
                    <a:bodyPr/>
                    <a:lstStyle/>
                    <a:p>
                      <a:r>
                        <a:rPr lang="en-US" dirty="0"/>
                        <a:t>10</a:t>
                      </a:r>
                    </a:p>
                  </a:txBody>
                  <a:tcPr/>
                </a:tc>
                <a:tc>
                  <a:txBody>
                    <a:bodyPr/>
                    <a:lstStyle/>
                    <a:p>
                      <a:r>
                        <a:rPr lang="en-US" dirty="0"/>
                        <a:t>3</a:t>
                      </a:r>
                    </a:p>
                  </a:txBody>
                  <a:tcPr/>
                </a:tc>
                <a:tc>
                  <a:txBody>
                    <a:bodyPr/>
                    <a:lstStyle/>
                    <a:p>
                      <a:r>
                        <a:rPr lang="en-US" dirty="0"/>
                        <a:t>13</a:t>
                      </a:r>
                    </a:p>
                  </a:txBody>
                  <a:tcPr/>
                </a:tc>
                <a:extLst>
                  <a:ext uri="{0D108BD9-81ED-4DB2-BD59-A6C34878D82A}">
                    <a16:rowId xmlns:a16="http://schemas.microsoft.com/office/drawing/2014/main" val="10000"/>
                  </a:ext>
                </a:extLst>
              </a:tr>
              <a:tr h="508000">
                <a:tc>
                  <a:txBody>
                    <a:bodyPr/>
                    <a:lstStyle/>
                    <a:p>
                      <a:endParaRPr lang="en-US"/>
                    </a:p>
                  </a:txBody>
                  <a:tcPr/>
                </a:tc>
                <a:tc>
                  <a:txBody>
                    <a:bodyPr/>
                    <a:lstStyle/>
                    <a:p>
                      <a:r>
                        <a:rPr lang="en-US" dirty="0"/>
                        <a:t>E</a:t>
                      </a:r>
                    </a:p>
                  </a:txBody>
                  <a:tcPr/>
                </a:tc>
                <a:tc>
                  <a:txBody>
                    <a:bodyPr/>
                    <a:lstStyle/>
                    <a:p>
                      <a:endParaRPr lang="en-US"/>
                    </a:p>
                  </a:txBody>
                  <a:tcPr/>
                </a:tc>
                <a:extLst>
                  <a:ext uri="{0D108BD9-81ED-4DB2-BD59-A6C34878D82A}">
                    <a16:rowId xmlns:a16="http://schemas.microsoft.com/office/drawing/2014/main" val="10001"/>
                  </a:ext>
                </a:extLst>
              </a:tr>
              <a:tr h="50800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graphicFrame>
        <p:nvGraphicFramePr>
          <p:cNvPr id="10" name="Content Placeholder 4"/>
          <p:cNvGraphicFramePr/>
          <p:nvPr/>
        </p:nvGraphicFramePr>
        <p:xfrm>
          <a:off x="7848600" y="4648200"/>
          <a:ext cx="1447800" cy="1524000"/>
        </p:xfrm>
        <a:graphic>
          <a:graphicData uri="http://schemas.openxmlformats.org/drawingml/2006/table">
            <a:tbl>
              <a:tblPr firstRow="1" bandRow="1">
                <a:tableStyleId>{5C22544A-7EE6-4342-B048-85BDC9FD1C3A}</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508000">
                <a:tc>
                  <a:txBody>
                    <a:bodyPr/>
                    <a:lstStyle/>
                    <a:p>
                      <a:r>
                        <a:rPr lang="en-US" dirty="0"/>
                        <a:t>15</a:t>
                      </a:r>
                    </a:p>
                  </a:txBody>
                  <a:tcPr/>
                </a:tc>
                <a:tc>
                  <a:txBody>
                    <a:bodyPr/>
                    <a:lstStyle/>
                    <a:p>
                      <a:r>
                        <a:rPr lang="en-US" dirty="0"/>
                        <a:t>4</a:t>
                      </a:r>
                    </a:p>
                  </a:txBody>
                  <a:tcPr/>
                </a:tc>
                <a:tc>
                  <a:txBody>
                    <a:bodyPr/>
                    <a:lstStyle/>
                    <a:p>
                      <a:r>
                        <a:rPr lang="en-US" dirty="0"/>
                        <a:t>19</a:t>
                      </a:r>
                    </a:p>
                  </a:txBody>
                  <a:tcPr/>
                </a:tc>
                <a:extLst>
                  <a:ext uri="{0D108BD9-81ED-4DB2-BD59-A6C34878D82A}">
                    <a16:rowId xmlns:a16="http://schemas.microsoft.com/office/drawing/2014/main" val="10000"/>
                  </a:ext>
                </a:extLst>
              </a:tr>
              <a:tr h="508000">
                <a:tc>
                  <a:txBody>
                    <a:bodyPr/>
                    <a:lstStyle/>
                    <a:p>
                      <a:endParaRPr lang="en-US"/>
                    </a:p>
                  </a:txBody>
                  <a:tcPr/>
                </a:tc>
                <a:tc>
                  <a:txBody>
                    <a:bodyPr/>
                    <a:lstStyle/>
                    <a:p>
                      <a:r>
                        <a:rPr lang="en-US" dirty="0"/>
                        <a:t>F</a:t>
                      </a:r>
                    </a:p>
                  </a:txBody>
                  <a:tcPr/>
                </a:tc>
                <a:tc>
                  <a:txBody>
                    <a:bodyPr/>
                    <a:lstStyle/>
                    <a:p>
                      <a:endParaRPr lang="en-US"/>
                    </a:p>
                  </a:txBody>
                  <a:tcPr/>
                </a:tc>
                <a:extLst>
                  <a:ext uri="{0D108BD9-81ED-4DB2-BD59-A6C34878D82A}">
                    <a16:rowId xmlns:a16="http://schemas.microsoft.com/office/drawing/2014/main" val="10001"/>
                  </a:ext>
                </a:extLst>
              </a:tr>
              <a:tr h="50800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Number Placeholder 3"/>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cs typeface="Arial" panose="020B0604020202020204" pitchFamily="34" charset="0"/>
              </a:rPr>
              <a:t>71</a:t>
            </a:fld>
            <a:endParaRPr lang="en-US" altLang="en-US" sz="1400" dirty="0">
              <a:solidFill>
                <a:schemeClr val="bg2"/>
              </a:solidFill>
              <a:latin typeface="Arial" panose="020B0604020202020204" pitchFamily="34" charset="0"/>
              <a:ea typeface="Arial" panose="020B0604020202020204" pitchFamily="34" charset="0"/>
              <a:cs typeface="Arial" panose="020B0604020202020204" pitchFamily="34" charset="0"/>
            </a:endParaRPr>
          </a:p>
        </p:txBody>
      </p:sp>
      <p:graphicFrame>
        <p:nvGraphicFramePr>
          <p:cNvPr id="5" name="Content Placeholder 4"/>
          <p:cNvGraphicFramePr/>
          <p:nvPr/>
        </p:nvGraphicFramePr>
        <p:xfrm>
          <a:off x="8740775" y="4572000"/>
          <a:ext cx="1447800" cy="1524000"/>
        </p:xfrm>
        <a:graphic>
          <a:graphicData uri="http://schemas.openxmlformats.org/drawingml/2006/table">
            <a:tbl>
              <a:tblPr firstRow="1" bandRow="1">
                <a:tableStyleId>{5C22544A-7EE6-4342-B048-85BDC9FD1C3A}</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508000">
                <a:tc>
                  <a:txBody>
                    <a:bodyPr/>
                    <a:lstStyle/>
                    <a:p>
                      <a:r>
                        <a:rPr lang="en-US" dirty="0"/>
                        <a:t>0</a:t>
                      </a:r>
                    </a:p>
                  </a:txBody>
                  <a:tcPr/>
                </a:tc>
                <a:tc>
                  <a:txBody>
                    <a:bodyPr/>
                    <a:lstStyle/>
                    <a:p>
                      <a:r>
                        <a:rPr lang="en-US" dirty="0"/>
                        <a:t>5</a:t>
                      </a:r>
                    </a:p>
                  </a:txBody>
                  <a:tcPr/>
                </a:tc>
                <a:tc>
                  <a:txBody>
                    <a:bodyPr/>
                    <a:lstStyle/>
                    <a:p>
                      <a:r>
                        <a:rPr lang="en-US" dirty="0"/>
                        <a:t>5</a:t>
                      </a:r>
                    </a:p>
                  </a:txBody>
                  <a:tcPr/>
                </a:tc>
                <a:extLst>
                  <a:ext uri="{0D108BD9-81ED-4DB2-BD59-A6C34878D82A}">
                    <a16:rowId xmlns:a16="http://schemas.microsoft.com/office/drawing/2014/main" val="10000"/>
                  </a:ext>
                </a:extLst>
              </a:tr>
              <a:tr h="508000">
                <a:tc>
                  <a:txBody>
                    <a:bodyPr/>
                    <a:lstStyle/>
                    <a:p>
                      <a:endParaRPr lang="en-US"/>
                    </a:p>
                  </a:txBody>
                  <a:tcPr/>
                </a:tc>
                <a:tc>
                  <a:txBody>
                    <a:bodyPr/>
                    <a:lstStyle/>
                    <a:p>
                      <a:r>
                        <a:rPr lang="en-US" dirty="0"/>
                        <a:t>A</a:t>
                      </a:r>
                    </a:p>
                  </a:txBody>
                  <a:tcPr/>
                </a:tc>
                <a:tc>
                  <a:txBody>
                    <a:bodyPr/>
                    <a:lstStyle/>
                    <a:p>
                      <a:endParaRPr lang="en-US"/>
                    </a:p>
                  </a:txBody>
                  <a:tcPr/>
                </a:tc>
                <a:extLst>
                  <a:ext uri="{0D108BD9-81ED-4DB2-BD59-A6C34878D82A}">
                    <a16:rowId xmlns:a16="http://schemas.microsoft.com/office/drawing/2014/main" val="10001"/>
                  </a:ext>
                </a:extLst>
              </a:tr>
              <a:tr h="508000">
                <a:tc>
                  <a:txBody>
                    <a:bodyPr/>
                    <a:lstStyle/>
                    <a:p>
                      <a:r>
                        <a:rPr lang="en-US" dirty="0"/>
                        <a:t>0</a:t>
                      </a:r>
                    </a:p>
                  </a:txBody>
                  <a:tcPr/>
                </a:tc>
                <a:tc>
                  <a:txBody>
                    <a:bodyPr/>
                    <a:lstStyle/>
                    <a:p>
                      <a:r>
                        <a:rPr lang="en-US" dirty="0"/>
                        <a:t>0</a:t>
                      </a:r>
                    </a:p>
                  </a:txBody>
                  <a:tcPr/>
                </a:tc>
                <a:tc>
                  <a:txBody>
                    <a:bodyPr/>
                    <a:lstStyle/>
                    <a:p>
                      <a:r>
                        <a:rPr lang="en-US" dirty="0"/>
                        <a:t>5</a:t>
                      </a:r>
                    </a:p>
                  </a:txBody>
                  <a:tcPr/>
                </a:tc>
                <a:extLst>
                  <a:ext uri="{0D108BD9-81ED-4DB2-BD59-A6C34878D82A}">
                    <a16:rowId xmlns:a16="http://schemas.microsoft.com/office/drawing/2014/main" val="10002"/>
                  </a:ext>
                </a:extLst>
              </a:tr>
            </a:tbl>
          </a:graphicData>
        </a:graphic>
      </p:graphicFrame>
      <p:sp>
        <p:nvSpPr>
          <p:cNvPr id="168981" name="Slide Number Placeholder 3"/>
          <p:cNvSpPr txBox="1"/>
          <p:nvPr/>
        </p:nvSpPr>
        <p:spPr>
          <a:xfrm>
            <a:off x="8255000" y="6229350"/>
            <a:ext cx="19050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cs typeface="Arial" panose="020B0604020202020204" pitchFamily="34" charset="0"/>
              </a:rPr>
              <a:t>71</a:t>
            </a:fld>
            <a:endParaRPr lang="en-US" altLang="en-US" sz="1400" dirty="0">
              <a:solidFill>
                <a:schemeClr val="bg2"/>
              </a:solidFill>
              <a:latin typeface="Arial" panose="020B0604020202020204" pitchFamily="34" charset="0"/>
              <a:ea typeface="Arial" panose="020B0604020202020204" pitchFamily="34" charset="0"/>
              <a:cs typeface="Arial" panose="020B0604020202020204" pitchFamily="34" charset="0"/>
            </a:endParaRPr>
          </a:p>
        </p:txBody>
      </p:sp>
      <p:graphicFrame>
        <p:nvGraphicFramePr>
          <p:cNvPr id="7" name="Content Placeholder 4"/>
          <p:cNvGraphicFramePr/>
          <p:nvPr/>
        </p:nvGraphicFramePr>
        <p:xfrm>
          <a:off x="8712200" y="2133600"/>
          <a:ext cx="1447800" cy="1524000"/>
        </p:xfrm>
        <a:graphic>
          <a:graphicData uri="http://schemas.openxmlformats.org/drawingml/2006/table">
            <a:tbl>
              <a:tblPr firstRow="1" bandRow="1">
                <a:tableStyleId>{5C22544A-7EE6-4342-B048-85BDC9FD1C3A}</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508000">
                <a:tc>
                  <a:txBody>
                    <a:bodyPr/>
                    <a:lstStyle/>
                    <a:p>
                      <a:r>
                        <a:rPr lang="en-US" dirty="0"/>
                        <a:t>9</a:t>
                      </a:r>
                    </a:p>
                  </a:txBody>
                  <a:tcPr/>
                </a:tc>
                <a:tc>
                  <a:txBody>
                    <a:bodyPr/>
                    <a:lstStyle/>
                    <a:p>
                      <a:r>
                        <a:rPr lang="en-US" dirty="0"/>
                        <a:t>6</a:t>
                      </a:r>
                    </a:p>
                  </a:txBody>
                  <a:tcPr/>
                </a:tc>
                <a:tc>
                  <a:txBody>
                    <a:bodyPr/>
                    <a:lstStyle/>
                    <a:p>
                      <a:r>
                        <a:rPr lang="en-US" dirty="0"/>
                        <a:t>15</a:t>
                      </a:r>
                    </a:p>
                  </a:txBody>
                  <a:tcPr/>
                </a:tc>
                <a:extLst>
                  <a:ext uri="{0D108BD9-81ED-4DB2-BD59-A6C34878D82A}">
                    <a16:rowId xmlns:a16="http://schemas.microsoft.com/office/drawing/2014/main" val="10000"/>
                  </a:ext>
                </a:extLst>
              </a:tr>
              <a:tr h="508000">
                <a:tc>
                  <a:txBody>
                    <a:bodyPr/>
                    <a:lstStyle/>
                    <a:p>
                      <a:endParaRPr lang="en-US"/>
                    </a:p>
                  </a:txBody>
                  <a:tcPr/>
                </a:tc>
                <a:tc>
                  <a:txBody>
                    <a:bodyPr/>
                    <a:lstStyle/>
                    <a:p>
                      <a:r>
                        <a:rPr lang="en-US" dirty="0"/>
                        <a:t>D</a:t>
                      </a:r>
                    </a:p>
                  </a:txBody>
                  <a:tcPr/>
                </a:tc>
                <a:tc>
                  <a:txBody>
                    <a:bodyPr/>
                    <a:lstStyle/>
                    <a:p>
                      <a:endParaRPr lang="en-US"/>
                    </a:p>
                  </a:txBody>
                  <a:tcPr/>
                </a:tc>
                <a:extLst>
                  <a:ext uri="{0D108BD9-81ED-4DB2-BD59-A6C34878D82A}">
                    <a16:rowId xmlns:a16="http://schemas.microsoft.com/office/drawing/2014/main" val="10001"/>
                  </a:ext>
                </a:extLst>
              </a:tr>
              <a:tr h="508000">
                <a:tc>
                  <a:txBody>
                    <a:bodyPr/>
                    <a:lstStyle/>
                    <a:p>
                      <a:r>
                        <a:rPr lang="en-US" dirty="0"/>
                        <a:t>9</a:t>
                      </a:r>
                    </a:p>
                  </a:txBody>
                  <a:tcPr/>
                </a:tc>
                <a:tc>
                  <a:txBody>
                    <a:bodyPr/>
                    <a:lstStyle/>
                    <a:p>
                      <a:r>
                        <a:rPr lang="en-US" dirty="0"/>
                        <a:t>0</a:t>
                      </a:r>
                    </a:p>
                  </a:txBody>
                  <a:tcPr/>
                </a:tc>
                <a:tc>
                  <a:txBody>
                    <a:bodyPr/>
                    <a:lstStyle/>
                    <a:p>
                      <a:r>
                        <a:rPr lang="en-US" dirty="0"/>
                        <a:t>15</a:t>
                      </a:r>
                    </a:p>
                  </a:txBody>
                  <a:tcPr/>
                </a:tc>
                <a:extLst>
                  <a:ext uri="{0D108BD9-81ED-4DB2-BD59-A6C34878D82A}">
                    <a16:rowId xmlns:a16="http://schemas.microsoft.com/office/drawing/2014/main" val="10002"/>
                  </a:ext>
                </a:extLst>
              </a:tr>
            </a:tbl>
          </a:graphicData>
        </a:graphic>
      </p:graphicFrame>
      <p:graphicFrame>
        <p:nvGraphicFramePr>
          <p:cNvPr id="8" name="Content Placeholder 4"/>
          <p:cNvGraphicFramePr/>
          <p:nvPr/>
        </p:nvGraphicFramePr>
        <p:xfrm>
          <a:off x="5334000" y="4705350"/>
          <a:ext cx="1447800" cy="1524000"/>
        </p:xfrm>
        <a:graphic>
          <a:graphicData uri="http://schemas.openxmlformats.org/drawingml/2006/table">
            <a:tbl>
              <a:tblPr firstRow="1" bandRow="1">
                <a:tableStyleId>{5C22544A-7EE6-4342-B048-85BDC9FD1C3A}</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508000">
                <a:tc>
                  <a:txBody>
                    <a:bodyPr/>
                    <a:lstStyle/>
                    <a:p>
                      <a:r>
                        <a:rPr lang="en-US" dirty="0"/>
                        <a:t>5</a:t>
                      </a:r>
                    </a:p>
                  </a:txBody>
                  <a:tcPr/>
                </a:tc>
                <a:tc>
                  <a:txBody>
                    <a:bodyPr/>
                    <a:lstStyle/>
                    <a:p>
                      <a:r>
                        <a:rPr lang="en-US" dirty="0"/>
                        <a:t>4</a:t>
                      </a:r>
                    </a:p>
                  </a:txBody>
                  <a:tcPr/>
                </a:tc>
                <a:tc>
                  <a:txBody>
                    <a:bodyPr/>
                    <a:lstStyle/>
                    <a:p>
                      <a:r>
                        <a:rPr lang="en-US" dirty="0"/>
                        <a:t>9</a:t>
                      </a:r>
                    </a:p>
                  </a:txBody>
                  <a:tcPr/>
                </a:tc>
                <a:extLst>
                  <a:ext uri="{0D108BD9-81ED-4DB2-BD59-A6C34878D82A}">
                    <a16:rowId xmlns:a16="http://schemas.microsoft.com/office/drawing/2014/main" val="10000"/>
                  </a:ext>
                </a:extLst>
              </a:tr>
              <a:tr h="508000">
                <a:tc>
                  <a:txBody>
                    <a:bodyPr/>
                    <a:lstStyle/>
                    <a:p>
                      <a:endParaRPr lang="en-US"/>
                    </a:p>
                  </a:txBody>
                  <a:tcPr/>
                </a:tc>
                <a:tc>
                  <a:txBody>
                    <a:bodyPr/>
                    <a:lstStyle/>
                    <a:p>
                      <a:r>
                        <a:rPr lang="en-US" dirty="0"/>
                        <a:t>B</a:t>
                      </a:r>
                    </a:p>
                  </a:txBody>
                  <a:tcPr/>
                </a:tc>
                <a:tc>
                  <a:txBody>
                    <a:bodyPr/>
                    <a:lstStyle/>
                    <a:p>
                      <a:endParaRPr lang="en-US"/>
                    </a:p>
                  </a:txBody>
                  <a:tcPr/>
                </a:tc>
                <a:extLst>
                  <a:ext uri="{0D108BD9-81ED-4DB2-BD59-A6C34878D82A}">
                    <a16:rowId xmlns:a16="http://schemas.microsoft.com/office/drawing/2014/main" val="10001"/>
                  </a:ext>
                </a:extLst>
              </a:tr>
              <a:tr h="508000">
                <a:tc>
                  <a:txBody>
                    <a:bodyPr/>
                    <a:lstStyle/>
                    <a:p>
                      <a:r>
                        <a:rPr lang="en-US" dirty="0"/>
                        <a:t>5</a:t>
                      </a:r>
                    </a:p>
                  </a:txBody>
                  <a:tcPr/>
                </a:tc>
                <a:tc>
                  <a:txBody>
                    <a:bodyPr/>
                    <a:lstStyle/>
                    <a:p>
                      <a:r>
                        <a:rPr lang="en-US" dirty="0"/>
                        <a:t>0</a:t>
                      </a:r>
                    </a:p>
                  </a:txBody>
                  <a:tcPr/>
                </a:tc>
                <a:tc>
                  <a:txBody>
                    <a:bodyPr/>
                    <a:lstStyle/>
                    <a:p>
                      <a:r>
                        <a:rPr lang="en-US" dirty="0"/>
                        <a:t>9</a:t>
                      </a:r>
                    </a:p>
                  </a:txBody>
                  <a:tcPr/>
                </a:tc>
                <a:extLst>
                  <a:ext uri="{0D108BD9-81ED-4DB2-BD59-A6C34878D82A}">
                    <a16:rowId xmlns:a16="http://schemas.microsoft.com/office/drawing/2014/main" val="10002"/>
                  </a:ext>
                </a:extLst>
              </a:tr>
            </a:tbl>
          </a:graphicData>
        </a:graphic>
      </p:graphicFrame>
      <p:graphicFrame>
        <p:nvGraphicFramePr>
          <p:cNvPr id="9" name="Content Placeholder 4"/>
          <p:cNvGraphicFramePr/>
          <p:nvPr/>
        </p:nvGraphicFramePr>
        <p:xfrm>
          <a:off x="2209800" y="4705350"/>
          <a:ext cx="1447800" cy="1524000"/>
        </p:xfrm>
        <a:graphic>
          <a:graphicData uri="http://schemas.openxmlformats.org/drawingml/2006/table">
            <a:tbl>
              <a:tblPr firstRow="1" bandRow="1">
                <a:tableStyleId>{5C22544A-7EE6-4342-B048-85BDC9FD1C3A}</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508000">
                <a:tc>
                  <a:txBody>
                    <a:bodyPr/>
                    <a:lstStyle/>
                    <a:p>
                      <a:r>
                        <a:rPr lang="en-US" dirty="0"/>
                        <a:t>5</a:t>
                      </a:r>
                    </a:p>
                  </a:txBody>
                  <a:tcPr/>
                </a:tc>
                <a:tc>
                  <a:txBody>
                    <a:bodyPr/>
                    <a:lstStyle/>
                    <a:p>
                      <a:r>
                        <a:rPr lang="en-US" dirty="0"/>
                        <a:t>5</a:t>
                      </a:r>
                    </a:p>
                  </a:txBody>
                  <a:tcPr/>
                </a:tc>
                <a:tc>
                  <a:txBody>
                    <a:bodyPr/>
                    <a:lstStyle/>
                    <a:p>
                      <a:r>
                        <a:rPr lang="en-US" dirty="0"/>
                        <a:t>10</a:t>
                      </a:r>
                    </a:p>
                  </a:txBody>
                  <a:tcPr/>
                </a:tc>
                <a:extLst>
                  <a:ext uri="{0D108BD9-81ED-4DB2-BD59-A6C34878D82A}">
                    <a16:rowId xmlns:a16="http://schemas.microsoft.com/office/drawing/2014/main" val="10000"/>
                  </a:ext>
                </a:extLst>
              </a:tr>
              <a:tr h="508000">
                <a:tc>
                  <a:txBody>
                    <a:bodyPr/>
                    <a:lstStyle/>
                    <a:p>
                      <a:endParaRPr lang="en-US"/>
                    </a:p>
                  </a:txBody>
                  <a:tcPr/>
                </a:tc>
                <a:tc>
                  <a:txBody>
                    <a:bodyPr/>
                    <a:lstStyle/>
                    <a:p>
                      <a:r>
                        <a:rPr lang="en-US" dirty="0"/>
                        <a:t>C</a:t>
                      </a:r>
                    </a:p>
                  </a:txBody>
                  <a:tcPr/>
                </a:tc>
                <a:tc>
                  <a:txBody>
                    <a:bodyPr/>
                    <a:lstStyle/>
                    <a:p>
                      <a:endParaRPr lang="en-US"/>
                    </a:p>
                  </a:txBody>
                  <a:tcPr/>
                </a:tc>
                <a:extLst>
                  <a:ext uri="{0D108BD9-81ED-4DB2-BD59-A6C34878D82A}">
                    <a16:rowId xmlns:a16="http://schemas.microsoft.com/office/drawing/2014/main" val="10001"/>
                  </a:ext>
                </a:extLst>
              </a:tr>
              <a:tr h="508000">
                <a:tc>
                  <a:txBody>
                    <a:bodyPr/>
                    <a:lstStyle/>
                    <a:p>
                      <a:r>
                        <a:rPr lang="en-US" dirty="0"/>
                        <a:t>7</a:t>
                      </a:r>
                    </a:p>
                  </a:txBody>
                  <a:tcPr/>
                </a:tc>
                <a:tc>
                  <a:txBody>
                    <a:bodyPr/>
                    <a:lstStyle/>
                    <a:p>
                      <a:r>
                        <a:rPr lang="en-US" dirty="0"/>
                        <a:t>2</a:t>
                      </a:r>
                    </a:p>
                  </a:txBody>
                  <a:tcPr/>
                </a:tc>
                <a:tc>
                  <a:txBody>
                    <a:bodyPr/>
                    <a:lstStyle/>
                    <a:p>
                      <a:r>
                        <a:rPr lang="en-US" dirty="0"/>
                        <a:t>12</a:t>
                      </a:r>
                    </a:p>
                  </a:txBody>
                  <a:tcPr/>
                </a:tc>
                <a:extLst>
                  <a:ext uri="{0D108BD9-81ED-4DB2-BD59-A6C34878D82A}">
                    <a16:rowId xmlns:a16="http://schemas.microsoft.com/office/drawing/2014/main" val="10002"/>
                  </a:ext>
                </a:extLst>
              </a:tr>
            </a:tbl>
          </a:graphicData>
        </a:graphic>
      </p:graphicFrame>
      <p:graphicFrame>
        <p:nvGraphicFramePr>
          <p:cNvPr id="10" name="Content Placeholder 4"/>
          <p:cNvGraphicFramePr/>
          <p:nvPr/>
        </p:nvGraphicFramePr>
        <p:xfrm>
          <a:off x="5219700" y="2133600"/>
          <a:ext cx="1447800" cy="1524000"/>
        </p:xfrm>
        <a:graphic>
          <a:graphicData uri="http://schemas.openxmlformats.org/drawingml/2006/table">
            <a:tbl>
              <a:tblPr firstRow="1" bandRow="1">
                <a:tableStyleId>{5C22544A-7EE6-4342-B048-85BDC9FD1C3A}</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508000">
                <a:tc>
                  <a:txBody>
                    <a:bodyPr/>
                    <a:lstStyle/>
                    <a:p>
                      <a:r>
                        <a:rPr lang="en-US" dirty="0"/>
                        <a:t>10</a:t>
                      </a:r>
                    </a:p>
                  </a:txBody>
                  <a:tcPr/>
                </a:tc>
                <a:tc>
                  <a:txBody>
                    <a:bodyPr/>
                    <a:lstStyle/>
                    <a:p>
                      <a:r>
                        <a:rPr lang="en-US" dirty="0"/>
                        <a:t>3</a:t>
                      </a:r>
                    </a:p>
                  </a:txBody>
                  <a:tcPr/>
                </a:tc>
                <a:tc>
                  <a:txBody>
                    <a:bodyPr/>
                    <a:lstStyle/>
                    <a:p>
                      <a:r>
                        <a:rPr lang="en-US" dirty="0"/>
                        <a:t>13</a:t>
                      </a:r>
                    </a:p>
                  </a:txBody>
                  <a:tcPr/>
                </a:tc>
                <a:extLst>
                  <a:ext uri="{0D108BD9-81ED-4DB2-BD59-A6C34878D82A}">
                    <a16:rowId xmlns:a16="http://schemas.microsoft.com/office/drawing/2014/main" val="10000"/>
                  </a:ext>
                </a:extLst>
              </a:tr>
              <a:tr h="508000">
                <a:tc>
                  <a:txBody>
                    <a:bodyPr/>
                    <a:lstStyle/>
                    <a:p>
                      <a:endParaRPr lang="en-US"/>
                    </a:p>
                  </a:txBody>
                  <a:tcPr/>
                </a:tc>
                <a:tc>
                  <a:txBody>
                    <a:bodyPr/>
                    <a:lstStyle/>
                    <a:p>
                      <a:r>
                        <a:rPr lang="en-US" dirty="0"/>
                        <a:t>E</a:t>
                      </a:r>
                    </a:p>
                  </a:txBody>
                  <a:tcPr/>
                </a:tc>
                <a:tc>
                  <a:txBody>
                    <a:bodyPr/>
                    <a:lstStyle/>
                    <a:p>
                      <a:endParaRPr lang="en-US" dirty="0"/>
                    </a:p>
                  </a:txBody>
                  <a:tcPr/>
                </a:tc>
                <a:extLst>
                  <a:ext uri="{0D108BD9-81ED-4DB2-BD59-A6C34878D82A}">
                    <a16:rowId xmlns:a16="http://schemas.microsoft.com/office/drawing/2014/main" val="10001"/>
                  </a:ext>
                </a:extLst>
              </a:tr>
              <a:tr h="508000">
                <a:tc>
                  <a:txBody>
                    <a:bodyPr/>
                    <a:lstStyle/>
                    <a:p>
                      <a:r>
                        <a:rPr lang="en-US" dirty="0"/>
                        <a:t>12</a:t>
                      </a:r>
                    </a:p>
                  </a:txBody>
                  <a:tcPr/>
                </a:tc>
                <a:tc>
                  <a:txBody>
                    <a:bodyPr/>
                    <a:lstStyle/>
                    <a:p>
                      <a:r>
                        <a:rPr lang="en-US" dirty="0"/>
                        <a:t>2</a:t>
                      </a:r>
                    </a:p>
                  </a:txBody>
                  <a:tcPr/>
                </a:tc>
                <a:tc>
                  <a:txBody>
                    <a:bodyPr/>
                    <a:lstStyle/>
                    <a:p>
                      <a:r>
                        <a:rPr lang="en-US" dirty="0"/>
                        <a:t>15</a:t>
                      </a:r>
                    </a:p>
                  </a:txBody>
                  <a:tcPr/>
                </a:tc>
                <a:extLst>
                  <a:ext uri="{0D108BD9-81ED-4DB2-BD59-A6C34878D82A}">
                    <a16:rowId xmlns:a16="http://schemas.microsoft.com/office/drawing/2014/main" val="10002"/>
                  </a:ext>
                </a:extLst>
              </a:tr>
            </a:tbl>
          </a:graphicData>
        </a:graphic>
      </p:graphicFrame>
      <p:graphicFrame>
        <p:nvGraphicFramePr>
          <p:cNvPr id="11" name="Content Placeholder 4"/>
          <p:cNvGraphicFramePr/>
          <p:nvPr/>
        </p:nvGraphicFramePr>
        <p:xfrm>
          <a:off x="1981200" y="2133600"/>
          <a:ext cx="1447800" cy="1524000"/>
        </p:xfrm>
        <a:graphic>
          <a:graphicData uri="http://schemas.openxmlformats.org/drawingml/2006/table">
            <a:tbl>
              <a:tblPr firstRow="1" bandRow="1">
                <a:tableStyleId>{5C22544A-7EE6-4342-B048-85BDC9FD1C3A}</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508000">
                <a:tc>
                  <a:txBody>
                    <a:bodyPr/>
                    <a:lstStyle/>
                    <a:p>
                      <a:r>
                        <a:rPr lang="en-US" dirty="0"/>
                        <a:t>15</a:t>
                      </a:r>
                    </a:p>
                  </a:txBody>
                  <a:tcPr/>
                </a:tc>
                <a:tc>
                  <a:txBody>
                    <a:bodyPr/>
                    <a:lstStyle/>
                    <a:p>
                      <a:r>
                        <a:rPr lang="en-US" dirty="0"/>
                        <a:t>4</a:t>
                      </a:r>
                    </a:p>
                  </a:txBody>
                  <a:tcPr/>
                </a:tc>
                <a:tc>
                  <a:txBody>
                    <a:bodyPr/>
                    <a:lstStyle/>
                    <a:p>
                      <a:r>
                        <a:rPr lang="en-US" dirty="0"/>
                        <a:t>19</a:t>
                      </a:r>
                    </a:p>
                  </a:txBody>
                  <a:tcPr/>
                </a:tc>
                <a:extLst>
                  <a:ext uri="{0D108BD9-81ED-4DB2-BD59-A6C34878D82A}">
                    <a16:rowId xmlns:a16="http://schemas.microsoft.com/office/drawing/2014/main" val="10000"/>
                  </a:ext>
                </a:extLst>
              </a:tr>
              <a:tr h="508000">
                <a:tc>
                  <a:txBody>
                    <a:bodyPr/>
                    <a:lstStyle/>
                    <a:p>
                      <a:endParaRPr lang="en-US"/>
                    </a:p>
                  </a:txBody>
                  <a:tcPr/>
                </a:tc>
                <a:tc>
                  <a:txBody>
                    <a:bodyPr/>
                    <a:lstStyle/>
                    <a:p>
                      <a:r>
                        <a:rPr lang="en-US" dirty="0"/>
                        <a:t>F</a:t>
                      </a:r>
                    </a:p>
                  </a:txBody>
                  <a:tcPr/>
                </a:tc>
                <a:tc>
                  <a:txBody>
                    <a:bodyPr/>
                    <a:lstStyle/>
                    <a:p>
                      <a:endParaRPr lang="en-US"/>
                    </a:p>
                  </a:txBody>
                  <a:tcPr/>
                </a:tc>
                <a:extLst>
                  <a:ext uri="{0D108BD9-81ED-4DB2-BD59-A6C34878D82A}">
                    <a16:rowId xmlns:a16="http://schemas.microsoft.com/office/drawing/2014/main" val="10001"/>
                  </a:ext>
                </a:extLst>
              </a:tr>
              <a:tr h="508000">
                <a:tc>
                  <a:txBody>
                    <a:bodyPr/>
                    <a:lstStyle/>
                    <a:p>
                      <a:r>
                        <a:rPr lang="en-US" dirty="0"/>
                        <a:t>15</a:t>
                      </a:r>
                    </a:p>
                  </a:txBody>
                  <a:tcPr/>
                </a:tc>
                <a:tc>
                  <a:txBody>
                    <a:bodyPr/>
                    <a:lstStyle/>
                    <a:p>
                      <a:r>
                        <a:rPr lang="en-US" dirty="0"/>
                        <a:t>0</a:t>
                      </a:r>
                    </a:p>
                  </a:txBody>
                  <a:tcPr/>
                </a:tc>
                <a:tc>
                  <a:txBody>
                    <a:bodyPr/>
                    <a:lstStyle/>
                    <a:p>
                      <a:r>
                        <a:rPr lang="en-US" dirty="0"/>
                        <a:t>19</a:t>
                      </a:r>
                    </a:p>
                  </a:txBody>
                  <a:tcPr/>
                </a:tc>
                <a:extLst>
                  <a:ext uri="{0D108BD9-81ED-4DB2-BD59-A6C34878D82A}">
                    <a16:rowId xmlns:a16="http://schemas.microsoft.com/office/drawing/2014/main" val="10002"/>
                  </a:ext>
                </a:extLst>
              </a:tr>
            </a:tbl>
          </a:graphicData>
        </a:graphic>
      </p:graphicFrame>
      <p:sp>
        <p:nvSpPr>
          <p:cNvPr id="169072" name="Rectangle 11"/>
          <p:cNvSpPr/>
          <p:nvPr/>
        </p:nvSpPr>
        <p:spPr>
          <a:xfrm>
            <a:off x="2819400" y="533400"/>
            <a:ext cx="6248400" cy="11988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spcBef>
                <a:spcPct val="0"/>
              </a:spcBef>
              <a:buClrTx/>
              <a:buFontTx/>
              <a:buNone/>
            </a:pPr>
            <a:r>
              <a:rPr lang="en-US" altLang="en-US" sz="2400" dirty="0">
                <a:latin typeface="Times New Roman" panose="02020603050405020304" pitchFamily="18" charset="0"/>
                <a:cs typeface="Arial" panose="020B0604020202020204" pitchFamily="34" charset="0"/>
              </a:rPr>
              <a:t>SL = LF – EF</a:t>
            </a:r>
          </a:p>
          <a:p>
            <a:pPr marL="0" lvl="0" indent="0">
              <a:spcBef>
                <a:spcPct val="0"/>
              </a:spcBef>
              <a:buClrTx/>
              <a:buFontTx/>
              <a:buNone/>
            </a:pPr>
            <a:r>
              <a:rPr lang="en-US" altLang="en-US" sz="2400" dirty="0">
                <a:latin typeface="Times New Roman" panose="02020603050405020304" pitchFamily="18" charset="0"/>
                <a:cs typeface="Arial" panose="020B0604020202020204" pitchFamily="34" charset="0"/>
              </a:rPr>
              <a:t>LS = LF – D</a:t>
            </a:r>
          </a:p>
          <a:p>
            <a:pPr marL="0" lvl="0" indent="0">
              <a:spcBef>
                <a:spcPct val="0"/>
              </a:spcBef>
              <a:buClrTx/>
              <a:buFontTx/>
              <a:buNone/>
            </a:pPr>
            <a:r>
              <a:rPr lang="en-US" altLang="en-US" sz="2400" dirty="0">
                <a:latin typeface="Times New Roman" panose="02020603050405020304" pitchFamily="18" charset="0"/>
                <a:cs typeface="Arial" panose="020B0604020202020204" pitchFamily="34" charset="0"/>
              </a:rPr>
              <a:t>Start calculation from the finish (last) activity = F</a:t>
            </a:r>
            <a:endParaRPr lang="en-US" altLang="en-US" sz="2400" dirty="0">
              <a:latin typeface="Times New Roman" panose="02020603050405020304" pitchFamily="18" charset="0"/>
              <a:ea typeface="Arial" panose="020B0604020202020204" pitchFamily="34" charset="0"/>
            </a:endParaRPr>
          </a:p>
        </p:txBody>
      </p:sp>
      <p:cxnSp>
        <p:nvCxnSpPr>
          <p:cNvPr id="169073" name="Straight Arrow Connector 51"/>
          <p:cNvCxnSpPr/>
          <p:nvPr/>
        </p:nvCxnSpPr>
        <p:spPr>
          <a:xfrm>
            <a:off x="2362200" y="3200400"/>
            <a:ext cx="3886200" cy="0"/>
          </a:xfrm>
          <a:prstGeom prst="straightConnector1">
            <a:avLst/>
          </a:prstGeom>
          <a:ln w="9525" cap="flat" cmpd="sng">
            <a:solidFill>
              <a:schemeClr val="tx1"/>
            </a:solidFill>
            <a:prstDash val="solid"/>
            <a:headEnd type="none" w="med" len="med"/>
            <a:tailEnd type="arrow" w="med" len="med"/>
          </a:ln>
        </p:spPr>
      </p:cxnSp>
      <p:cxnSp>
        <p:nvCxnSpPr>
          <p:cNvPr id="169074" name="Straight Arrow Connector 53"/>
          <p:cNvCxnSpPr/>
          <p:nvPr/>
        </p:nvCxnSpPr>
        <p:spPr>
          <a:xfrm>
            <a:off x="2362200" y="3429000"/>
            <a:ext cx="7391400" cy="76200"/>
          </a:xfrm>
          <a:prstGeom prst="straightConnector1">
            <a:avLst/>
          </a:prstGeom>
          <a:ln w="9525" cap="flat" cmpd="sng">
            <a:solidFill>
              <a:schemeClr val="tx1"/>
            </a:solidFill>
            <a:prstDash val="solid"/>
            <a:headEnd type="none" w="med" len="med"/>
            <a:tailEnd type="arrow" w="med" len="med"/>
          </a:ln>
        </p:spPr>
      </p:cxnSp>
      <p:cxnSp>
        <p:nvCxnSpPr>
          <p:cNvPr id="169075" name="Straight Arrow Connector 60"/>
          <p:cNvCxnSpPr/>
          <p:nvPr/>
        </p:nvCxnSpPr>
        <p:spPr>
          <a:xfrm flipH="1">
            <a:off x="3657600" y="3505200"/>
            <a:ext cx="1676400" cy="2514600"/>
          </a:xfrm>
          <a:prstGeom prst="straightConnector1">
            <a:avLst/>
          </a:prstGeom>
          <a:ln w="9525" cap="flat" cmpd="sng">
            <a:solidFill>
              <a:schemeClr val="tx1"/>
            </a:solidFill>
            <a:prstDash val="solid"/>
            <a:headEnd type="none" w="med" len="med"/>
            <a:tailEnd type="arrow" w="med" len="med"/>
          </a:ln>
        </p:spPr>
      </p:cxnSp>
      <p:cxnSp>
        <p:nvCxnSpPr>
          <p:cNvPr id="169076" name="Straight Arrow Connector 62"/>
          <p:cNvCxnSpPr/>
          <p:nvPr/>
        </p:nvCxnSpPr>
        <p:spPr>
          <a:xfrm flipH="1">
            <a:off x="6705600" y="3581400"/>
            <a:ext cx="2133600" cy="2438400"/>
          </a:xfrm>
          <a:prstGeom prst="straightConnector1">
            <a:avLst/>
          </a:prstGeom>
          <a:ln w="9525" cap="flat" cmpd="sng">
            <a:solidFill>
              <a:schemeClr val="tx1"/>
            </a:solidFill>
            <a:prstDash val="solid"/>
            <a:headEnd type="none" w="med" len="med"/>
            <a:tailEnd type="arrow" w="med" len="med"/>
          </a:ln>
        </p:spPr>
      </p:cxnSp>
      <p:cxnSp>
        <p:nvCxnSpPr>
          <p:cNvPr id="169077" name="Straight Arrow Connector 64"/>
          <p:cNvCxnSpPr/>
          <p:nvPr/>
        </p:nvCxnSpPr>
        <p:spPr>
          <a:xfrm flipV="1">
            <a:off x="5562600" y="6019800"/>
            <a:ext cx="4419600" cy="76200"/>
          </a:xfrm>
          <a:prstGeom prst="straightConnector1">
            <a:avLst/>
          </a:prstGeom>
          <a:ln w="9525" cap="flat" cmpd="sng">
            <a:solidFill>
              <a:schemeClr val="tx1"/>
            </a:solidFill>
            <a:prstDash val="solid"/>
            <a:headEnd type="none" w="med" len="med"/>
            <a:tailEnd type="arrow" w="med" len="med"/>
          </a:ln>
        </p:spPr>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itle 1"/>
          <p:cNvSpPr>
            <a:spLocks noGrp="1"/>
          </p:cNvSpPr>
          <p:nvPr>
            <p:ph type="title"/>
          </p:nvPr>
        </p:nvSpPr>
        <p:spPr>
          <a:xfrm>
            <a:off x="1873250" y="0"/>
            <a:ext cx="7772400" cy="1143000"/>
          </a:xfrm>
        </p:spPr>
        <p:txBody>
          <a:bodyPr vert="horz" wrap="square" lIns="91440" tIns="45720" rIns="91440" bIns="45720" anchor="b" anchorCtr="0"/>
          <a:lstStyle/>
          <a:p>
            <a:r>
              <a:rPr lang="en-US" altLang="en-US" dirty="0"/>
              <a:t>Critical Paths</a:t>
            </a:r>
          </a:p>
        </p:txBody>
      </p:sp>
      <p:sp>
        <p:nvSpPr>
          <p:cNvPr id="169987" name="Content Placeholder 2"/>
          <p:cNvSpPr>
            <a:spLocks noGrp="1"/>
          </p:cNvSpPr>
          <p:nvPr>
            <p:ph idx="1"/>
          </p:nvPr>
        </p:nvSpPr>
        <p:spPr>
          <a:xfrm>
            <a:off x="1981200" y="1447800"/>
            <a:ext cx="8178800" cy="4610100"/>
          </a:xfrm>
        </p:spPr>
        <p:txBody>
          <a:bodyPr vert="horz" wrap="square" lIns="91440" tIns="45720" rIns="91440" bIns="45720" anchor="t" anchorCtr="0"/>
          <a:lstStyle/>
          <a:p>
            <a:r>
              <a:rPr lang="en-US" altLang="en-US" sz="2400" dirty="0"/>
              <a:t>From the given example, we have 2 paths: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dirty="0"/>
              <a:t>A-&gt;B-&gt;D-&gt;F</a:t>
            </a:r>
          </a:p>
          <a:p>
            <a:r>
              <a:rPr lang="en-US" altLang="en-US" dirty="0"/>
              <a:t>A-&gt;C-&gt;E-&gt;F</a:t>
            </a:r>
          </a:p>
        </p:txBody>
      </p:sp>
      <p:sp>
        <p:nvSpPr>
          <p:cNvPr id="169988" name="Slide Number Placeholder 3"/>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cs typeface="Arial" panose="020B0604020202020204" pitchFamily="34" charset="0"/>
              </a:rPr>
              <a:t>72</a:t>
            </a:fld>
            <a:endParaRPr lang="en-US" altLang="en-US" sz="1400" dirty="0">
              <a:solidFill>
                <a:schemeClr val="bg2"/>
              </a:solidFill>
              <a:latin typeface="Arial" panose="020B0604020202020204" pitchFamily="34" charset="0"/>
              <a:ea typeface="Arial" panose="020B0604020202020204" pitchFamily="34" charset="0"/>
              <a:cs typeface="Arial" panose="020B0604020202020204" pitchFamily="34" charset="0"/>
            </a:endParaRPr>
          </a:p>
        </p:txBody>
      </p:sp>
      <p:sp>
        <p:nvSpPr>
          <p:cNvPr id="169989" name="Oval 4"/>
          <p:cNvSpPr/>
          <p:nvPr/>
        </p:nvSpPr>
        <p:spPr>
          <a:xfrm>
            <a:off x="3581400" y="3178175"/>
            <a:ext cx="762000" cy="723900"/>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spcBef>
                <a:spcPct val="0"/>
              </a:spcBef>
              <a:buClrTx/>
              <a:buFontTx/>
              <a:buNone/>
            </a:pPr>
            <a:r>
              <a:rPr lang="en-US" altLang="en-US" sz="2400" dirty="0">
                <a:latin typeface="Times New Roman" panose="02020603050405020304" pitchFamily="18" charset="0"/>
                <a:cs typeface="Arial" panose="020B0604020202020204" pitchFamily="34" charset="0"/>
              </a:rPr>
              <a:t>A</a:t>
            </a:r>
            <a:endParaRPr lang="en-US" altLang="en-US" sz="2400" dirty="0">
              <a:latin typeface="Times New Roman" panose="02020603050405020304" pitchFamily="18" charset="0"/>
              <a:ea typeface="Arial" panose="020B0604020202020204" pitchFamily="34" charset="0"/>
            </a:endParaRPr>
          </a:p>
        </p:txBody>
      </p:sp>
      <p:sp>
        <p:nvSpPr>
          <p:cNvPr id="169990" name="Slide Number Placeholder 3"/>
          <p:cNvSpPr txBox="1"/>
          <p:nvPr/>
        </p:nvSpPr>
        <p:spPr>
          <a:xfrm>
            <a:off x="8255000" y="6229350"/>
            <a:ext cx="19050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cs typeface="Arial" panose="020B0604020202020204" pitchFamily="34" charset="0"/>
              </a:rPr>
              <a:t>72</a:t>
            </a:fld>
            <a:endParaRPr lang="en-US" altLang="en-US" sz="1400" dirty="0">
              <a:solidFill>
                <a:schemeClr val="bg2"/>
              </a:solidFill>
              <a:latin typeface="Arial" panose="020B0604020202020204" pitchFamily="34" charset="0"/>
              <a:ea typeface="Arial" panose="020B0604020202020204" pitchFamily="34" charset="0"/>
              <a:cs typeface="Arial" panose="020B0604020202020204" pitchFamily="34" charset="0"/>
            </a:endParaRPr>
          </a:p>
        </p:txBody>
      </p:sp>
      <p:sp>
        <p:nvSpPr>
          <p:cNvPr id="169991" name="Oval 6"/>
          <p:cNvSpPr/>
          <p:nvPr/>
        </p:nvSpPr>
        <p:spPr>
          <a:xfrm>
            <a:off x="1905000" y="3032125"/>
            <a:ext cx="1143000" cy="1146175"/>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lgn="ctr">
              <a:spcBef>
                <a:spcPct val="0"/>
              </a:spcBef>
              <a:buClrTx/>
              <a:buFontTx/>
              <a:buNone/>
            </a:pPr>
            <a:endParaRPr lang="en-US" altLang="en-US" sz="2400" dirty="0">
              <a:latin typeface="Times New Roman" panose="02020603050405020304" pitchFamily="18" charset="0"/>
              <a:cs typeface="Arial" panose="020B0604020202020204" pitchFamily="34" charset="0"/>
            </a:endParaRPr>
          </a:p>
          <a:p>
            <a:pPr marL="0" lvl="0" indent="0" algn="ctr">
              <a:spcBef>
                <a:spcPct val="0"/>
              </a:spcBef>
              <a:buClrTx/>
              <a:buFontTx/>
              <a:buNone/>
            </a:pPr>
            <a:r>
              <a:rPr lang="en-US" altLang="en-US" sz="2400" dirty="0">
                <a:latin typeface="Times New Roman" panose="02020603050405020304" pitchFamily="18" charset="0"/>
                <a:cs typeface="Arial" panose="020B0604020202020204" pitchFamily="34" charset="0"/>
              </a:rPr>
              <a:t>Start</a:t>
            </a:r>
            <a:endParaRPr lang="en-US" altLang="en-US" sz="2400" dirty="0">
              <a:latin typeface="Times New Roman" panose="02020603050405020304" pitchFamily="18" charset="0"/>
              <a:ea typeface="Arial" panose="020B0604020202020204" pitchFamily="34" charset="0"/>
            </a:endParaRPr>
          </a:p>
        </p:txBody>
      </p:sp>
      <p:sp>
        <p:nvSpPr>
          <p:cNvPr id="169992" name="Oval 7"/>
          <p:cNvSpPr/>
          <p:nvPr/>
        </p:nvSpPr>
        <p:spPr>
          <a:xfrm>
            <a:off x="5014913" y="1882775"/>
            <a:ext cx="744537" cy="742950"/>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spcBef>
                <a:spcPct val="0"/>
              </a:spcBef>
              <a:buClrTx/>
              <a:buFontTx/>
              <a:buNone/>
            </a:pPr>
            <a:r>
              <a:rPr lang="en-US" altLang="en-US" sz="2400" dirty="0">
                <a:latin typeface="Times New Roman" panose="02020603050405020304" pitchFamily="18" charset="0"/>
                <a:cs typeface="Arial" panose="020B0604020202020204" pitchFamily="34" charset="0"/>
              </a:rPr>
              <a:t>B</a:t>
            </a:r>
            <a:endParaRPr lang="en-US" altLang="en-US" sz="2400" dirty="0">
              <a:latin typeface="Times New Roman" panose="02020603050405020304" pitchFamily="18" charset="0"/>
              <a:ea typeface="Arial" panose="020B0604020202020204" pitchFamily="34" charset="0"/>
            </a:endParaRPr>
          </a:p>
        </p:txBody>
      </p:sp>
      <p:sp>
        <p:nvSpPr>
          <p:cNvPr id="169993" name="Oval 8"/>
          <p:cNvSpPr/>
          <p:nvPr/>
        </p:nvSpPr>
        <p:spPr>
          <a:xfrm>
            <a:off x="6400800" y="1830388"/>
            <a:ext cx="893763" cy="858837"/>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spcBef>
                <a:spcPct val="0"/>
              </a:spcBef>
              <a:buClrTx/>
              <a:buFontTx/>
              <a:buNone/>
            </a:pPr>
            <a:r>
              <a:rPr lang="en-US" altLang="en-US" sz="2400" dirty="0">
                <a:latin typeface="Times New Roman" panose="02020603050405020304" pitchFamily="18" charset="0"/>
                <a:cs typeface="Arial" panose="020B0604020202020204" pitchFamily="34" charset="0"/>
              </a:rPr>
              <a:t>D</a:t>
            </a:r>
            <a:endParaRPr lang="en-US" altLang="en-US" sz="2400" dirty="0">
              <a:latin typeface="Times New Roman" panose="02020603050405020304" pitchFamily="18" charset="0"/>
              <a:ea typeface="Arial" panose="020B0604020202020204" pitchFamily="34" charset="0"/>
            </a:endParaRPr>
          </a:p>
        </p:txBody>
      </p:sp>
      <p:sp>
        <p:nvSpPr>
          <p:cNvPr id="169994" name="Oval 9"/>
          <p:cNvSpPr/>
          <p:nvPr/>
        </p:nvSpPr>
        <p:spPr>
          <a:xfrm>
            <a:off x="6648450" y="4349750"/>
            <a:ext cx="819150" cy="811213"/>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spcBef>
                <a:spcPct val="0"/>
              </a:spcBef>
              <a:buClrTx/>
              <a:buFontTx/>
              <a:buNone/>
            </a:pPr>
            <a:r>
              <a:rPr lang="en-US" altLang="en-US" sz="2400" dirty="0">
                <a:latin typeface="Times New Roman" panose="02020603050405020304" pitchFamily="18" charset="0"/>
                <a:cs typeface="Arial" panose="020B0604020202020204" pitchFamily="34" charset="0"/>
              </a:rPr>
              <a:t>E</a:t>
            </a:r>
            <a:endParaRPr lang="en-US" altLang="en-US" sz="2400" dirty="0">
              <a:latin typeface="Times New Roman" panose="02020603050405020304" pitchFamily="18" charset="0"/>
              <a:ea typeface="Arial" panose="020B0604020202020204" pitchFamily="34" charset="0"/>
            </a:endParaRPr>
          </a:p>
        </p:txBody>
      </p:sp>
      <p:sp>
        <p:nvSpPr>
          <p:cNvPr id="169995" name="Oval 10"/>
          <p:cNvSpPr/>
          <p:nvPr/>
        </p:nvSpPr>
        <p:spPr>
          <a:xfrm>
            <a:off x="5080000" y="4365625"/>
            <a:ext cx="871538" cy="787400"/>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spcBef>
                <a:spcPct val="0"/>
              </a:spcBef>
              <a:buClrTx/>
              <a:buFontTx/>
              <a:buNone/>
            </a:pPr>
            <a:r>
              <a:rPr lang="en-US" altLang="en-US" sz="2400" dirty="0">
                <a:latin typeface="Times New Roman" panose="02020603050405020304" pitchFamily="18" charset="0"/>
                <a:cs typeface="Arial" panose="020B0604020202020204" pitchFamily="34" charset="0"/>
              </a:rPr>
              <a:t>C</a:t>
            </a:r>
            <a:endParaRPr lang="en-US" altLang="en-US" sz="2400" dirty="0">
              <a:latin typeface="Times New Roman" panose="02020603050405020304" pitchFamily="18" charset="0"/>
              <a:ea typeface="Arial" panose="020B0604020202020204" pitchFamily="34" charset="0"/>
            </a:endParaRPr>
          </a:p>
        </p:txBody>
      </p:sp>
      <p:sp>
        <p:nvSpPr>
          <p:cNvPr id="169996" name="Oval 11"/>
          <p:cNvSpPr/>
          <p:nvPr/>
        </p:nvSpPr>
        <p:spPr>
          <a:xfrm>
            <a:off x="8094663" y="3109913"/>
            <a:ext cx="820737" cy="838200"/>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spcBef>
                <a:spcPct val="0"/>
              </a:spcBef>
              <a:buClrTx/>
              <a:buFontTx/>
              <a:buNone/>
            </a:pPr>
            <a:r>
              <a:rPr lang="en-US" altLang="en-US" sz="2400" dirty="0">
                <a:latin typeface="Times New Roman" panose="02020603050405020304" pitchFamily="18" charset="0"/>
                <a:cs typeface="Arial" panose="020B0604020202020204" pitchFamily="34" charset="0"/>
              </a:rPr>
              <a:t>F</a:t>
            </a:r>
            <a:endParaRPr lang="en-US" altLang="en-US" sz="2400" dirty="0">
              <a:latin typeface="Times New Roman" panose="02020603050405020304" pitchFamily="18" charset="0"/>
              <a:ea typeface="Arial" panose="020B0604020202020204" pitchFamily="34" charset="0"/>
            </a:endParaRPr>
          </a:p>
        </p:txBody>
      </p:sp>
      <p:sp>
        <p:nvSpPr>
          <p:cNvPr id="169997" name="Oval 12"/>
          <p:cNvSpPr/>
          <p:nvPr/>
        </p:nvSpPr>
        <p:spPr>
          <a:xfrm>
            <a:off x="9755188" y="3051175"/>
            <a:ext cx="935037" cy="977900"/>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lgn="ctr">
              <a:spcBef>
                <a:spcPct val="0"/>
              </a:spcBef>
              <a:buClrTx/>
              <a:buFontTx/>
              <a:buNone/>
            </a:pPr>
            <a:endParaRPr lang="en-US" altLang="en-US" sz="1400" dirty="0">
              <a:latin typeface="Times New Roman" panose="02020603050405020304" pitchFamily="18" charset="0"/>
              <a:cs typeface="Arial" panose="020B0604020202020204" pitchFamily="34" charset="0"/>
            </a:endParaRPr>
          </a:p>
          <a:p>
            <a:pPr marL="0" lvl="0" indent="0" algn="ctr">
              <a:spcBef>
                <a:spcPct val="0"/>
              </a:spcBef>
              <a:buClrTx/>
              <a:buFontTx/>
              <a:buNone/>
            </a:pPr>
            <a:r>
              <a:rPr lang="en-US" altLang="en-US" sz="1400" dirty="0">
                <a:latin typeface="Times New Roman" panose="02020603050405020304" pitchFamily="18" charset="0"/>
                <a:cs typeface="Arial" panose="020B0604020202020204" pitchFamily="34" charset="0"/>
              </a:rPr>
              <a:t>Finish</a:t>
            </a:r>
            <a:endParaRPr lang="en-US" altLang="en-US" sz="1400" dirty="0">
              <a:latin typeface="Times New Roman" panose="02020603050405020304" pitchFamily="18" charset="0"/>
              <a:ea typeface="Arial" panose="020B0604020202020204" pitchFamily="34" charset="0"/>
            </a:endParaRPr>
          </a:p>
        </p:txBody>
      </p:sp>
      <p:cxnSp>
        <p:nvCxnSpPr>
          <p:cNvPr id="169998" name="Straight Arrow Connector 13"/>
          <p:cNvCxnSpPr>
            <a:stCxn id="169991" idx="6"/>
            <a:endCxn id="169989" idx="2"/>
          </p:cNvCxnSpPr>
          <p:nvPr/>
        </p:nvCxnSpPr>
        <p:spPr>
          <a:xfrm flipV="1">
            <a:off x="3048000" y="3540125"/>
            <a:ext cx="533400" cy="65088"/>
          </a:xfrm>
          <a:prstGeom prst="straightConnector1">
            <a:avLst/>
          </a:prstGeom>
          <a:ln w="9525" cap="flat" cmpd="sng">
            <a:solidFill>
              <a:schemeClr val="tx1"/>
            </a:solidFill>
            <a:prstDash val="solid"/>
            <a:headEnd type="none" w="med" len="med"/>
            <a:tailEnd type="arrow" w="med" len="med"/>
          </a:ln>
        </p:spPr>
      </p:cxnSp>
      <p:cxnSp>
        <p:nvCxnSpPr>
          <p:cNvPr id="169999" name="Straight Arrow Connector 14"/>
          <p:cNvCxnSpPr>
            <a:stCxn id="169989" idx="7"/>
            <a:endCxn id="169992" idx="2"/>
          </p:cNvCxnSpPr>
          <p:nvPr/>
        </p:nvCxnSpPr>
        <p:spPr>
          <a:xfrm flipV="1">
            <a:off x="4232275" y="2254250"/>
            <a:ext cx="782638" cy="1030288"/>
          </a:xfrm>
          <a:prstGeom prst="straightConnector1">
            <a:avLst/>
          </a:prstGeom>
          <a:ln w="9525" cap="flat" cmpd="sng">
            <a:solidFill>
              <a:schemeClr val="tx1"/>
            </a:solidFill>
            <a:prstDash val="solid"/>
            <a:headEnd type="none" w="med" len="med"/>
            <a:tailEnd type="arrow" w="med" len="med"/>
          </a:ln>
        </p:spPr>
      </p:cxnSp>
      <p:cxnSp>
        <p:nvCxnSpPr>
          <p:cNvPr id="170000" name="Straight Arrow Connector 15"/>
          <p:cNvCxnSpPr>
            <a:stCxn id="169992" idx="6"/>
            <a:endCxn id="169993" idx="2"/>
          </p:cNvCxnSpPr>
          <p:nvPr/>
        </p:nvCxnSpPr>
        <p:spPr>
          <a:xfrm>
            <a:off x="5759450" y="2254250"/>
            <a:ext cx="641350" cy="6350"/>
          </a:xfrm>
          <a:prstGeom prst="straightConnector1">
            <a:avLst/>
          </a:prstGeom>
          <a:ln w="9525" cap="flat" cmpd="sng">
            <a:solidFill>
              <a:schemeClr val="tx1"/>
            </a:solidFill>
            <a:prstDash val="solid"/>
            <a:headEnd type="none" w="med" len="med"/>
            <a:tailEnd type="arrow" w="med" len="med"/>
          </a:ln>
        </p:spPr>
      </p:cxnSp>
      <p:cxnSp>
        <p:nvCxnSpPr>
          <p:cNvPr id="170001" name="Straight Arrow Connector 16"/>
          <p:cNvCxnSpPr>
            <a:stCxn id="169989" idx="4"/>
            <a:endCxn id="169995" idx="2"/>
          </p:cNvCxnSpPr>
          <p:nvPr/>
        </p:nvCxnSpPr>
        <p:spPr>
          <a:xfrm>
            <a:off x="3962400" y="3902075"/>
            <a:ext cx="1117600" cy="857250"/>
          </a:xfrm>
          <a:prstGeom prst="straightConnector1">
            <a:avLst/>
          </a:prstGeom>
          <a:ln w="9525" cap="flat" cmpd="sng">
            <a:solidFill>
              <a:schemeClr val="tx1"/>
            </a:solidFill>
            <a:prstDash val="solid"/>
            <a:headEnd type="none" w="med" len="med"/>
            <a:tailEnd type="arrow" w="med" len="med"/>
          </a:ln>
        </p:spPr>
      </p:cxnSp>
      <p:cxnSp>
        <p:nvCxnSpPr>
          <p:cNvPr id="170002" name="Straight Arrow Connector 17"/>
          <p:cNvCxnSpPr>
            <a:stCxn id="169995" idx="6"/>
            <a:endCxn id="169994" idx="2"/>
          </p:cNvCxnSpPr>
          <p:nvPr/>
        </p:nvCxnSpPr>
        <p:spPr>
          <a:xfrm flipV="1">
            <a:off x="5951538" y="4756150"/>
            <a:ext cx="696912" cy="3175"/>
          </a:xfrm>
          <a:prstGeom prst="straightConnector1">
            <a:avLst/>
          </a:prstGeom>
          <a:ln w="9525" cap="flat" cmpd="sng">
            <a:solidFill>
              <a:schemeClr val="tx1"/>
            </a:solidFill>
            <a:prstDash val="solid"/>
            <a:headEnd type="none" w="med" len="med"/>
            <a:tailEnd type="arrow" w="med" len="med"/>
          </a:ln>
        </p:spPr>
      </p:cxnSp>
      <p:cxnSp>
        <p:nvCxnSpPr>
          <p:cNvPr id="170003" name="Straight Arrow Connector 18"/>
          <p:cNvCxnSpPr>
            <a:stCxn id="169994" idx="6"/>
            <a:endCxn id="169996" idx="2"/>
          </p:cNvCxnSpPr>
          <p:nvPr/>
        </p:nvCxnSpPr>
        <p:spPr>
          <a:xfrm flipV="1">
            <a:off x="7467600" y="3529013"/>
            <a:ext cx="627063" cy="1227137"/>
          </a:xfrm>
          <a:prstGeom prst="straightConnector1">
            <a:avLst/>
          </a:prstGeom>
          <a:ln w="9525" cap="flat" cmpd="sng">
            <a:solidFill>
              <a:schemeClr val="tx1"/>
            </a:solidFill>
            <a:prstDash val="solid"/>
            <a:headEnd type="none" w="med" len="med"/>
            <a:tailEnd type="arrow" w="med" len="med"/>
          </a:ln>
        </p:spPr>
      </p:cxnSp>
      <p:cxnSp>
        <p:nvCxnSpPr>
          <p:cNvPr id="170004" name="Straight Arrow Connector 19"/>
          <p:cNvCxnSpPr>
            <a:stCxn id="169996" idx="6"/>
            <a:endCxn id="169997" idx="2"/>
          </p:cNvCxnSpPr>
          <p:nvPr/>
        </p:nvCxnSpPr>
        <p:spPr>
          <a:xfrm>
            <a:off x="8915400" y="3529013"/>
            <a:ext cx="839788" cy="11112"/>
          </a:xfrm>
          <a:prstGeom prst="straightConnector1">
            <a:avLst/>
          </a:prstGeom>
          <a:ln w="9525" cap="flat" cmpd="sng">
            <a:solidFill>
              <a:schemeClr val="tx1"/>
            </a:solidFill>
            <a:prstDash val="solid"/>
            <a:headEnd type="none" w="med" len="med"/>
            <a:tailEnd type="arrow" w="med" len="med"/>
          </a:ln>
        </p:spPr>
      </p:cxnSp>
      <p:cxnSp>
        <p:nvCxnSpPr>
          <p:cNvPr id="170005" name="Straight Arrow Connector 20"/>
          <p:cNvCxnSpPr>
            <a:stCxn id="169993" idx="6"/>
          </p:cNvCxnSpPr>
          <p:nvPr/>
        </p:nvCxnSpPr>
        <p:spPr>
          <a:xfrm>
            <a:off x="7294563" y="2260600"/>
            <a:ext cx="914400" cy="1176338"/>
          </a:xfrm>
          <a:prstGeom prst="straightConnector1">
            <a:avLst/>
          </a:prstGeom>
          <a:ln w="9525" cap="flat" cmpd="sng">
            <a:solidFill>
              <a:schemeClr val="tx1"/>
            </a:solidFill>
            <a:prstDash val="solid"/>
            <a:headEnd type="none" w="med" len="med"/>
            <a:tailEnd type="arrow" w="med" len="med"/>
          </a:ln>
        </p:spPr>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itle 1"/>
          <p:cNvSpPr>
            <a:spLocks noGrp="1"/>
          </p:cNvSpPr>
          <p:nvPr>
            <p:ph type="title"/>
          </p:nvPr>
        </p:nvSpPr>
        <p:spPr/>
        <p:txBody>
          <a:bodyPr vert="horz" wrap="square" lIns="91440" tIns="45720" rIns="91440" bIns="45720" anchor="b" anchorCtr="0"/>
          <a:lstStyle/>
          <a:p>
            <a:r>
              <a:rPr lang="en-US" altLang="en-US" dirty="0"/>
              <a:t>Critical Paths contd</a:t>
            </a:r>
          </a:p>
        </p:txBody>
      </p:sp>
      <p:sp>
        <p:nvSpPr>
          <p:cNvPr id="171011" name="Content Placeholder 2"/>
          <p:cNvSpPr>
            <a:spLocks noGrp="1"/>
          </p:cNvSpPr>
          <p:nvPr>
            <p:ph idx="1"/>
          </p:nvPr>
        </p:nvSpPr>
        <p:spPr/>
        <p:txBody>
          <a:bodyPr vert="horz" wrap="square" lIns="91440" tIns="45720" rIns="91440" bIns="45720" anchor="t" anchorCtr="0"/>
          <a:lstStyle/>
          <a:p>
            <a:r>
              <a:rPr lang="en-US" altLang="en-US" dirty="0"/>
              <a:t>However, a critical path is the one which has 0 Slack Time (SL)</a:t>
            </a:r>
          </a:p>
          <a:p>
            <a:r>
              <a:rPr lang="en-US" altLang="en-US" dirty="0"/>
              <a:t>Therefore, out of the two paths,</a:t>
            </a:r>
          </a:p>
          <a:p>
            <a:r>
              <a:rPr lang="en-US" altLang="en-US" dirty="0"/>
              <a:t>A-&gt;B-&gt;D-&gt;F path has 0 slack time. </a:t>
            </a:r>
          </a:p>
        </p:txBody>
      </p:sp>
      <p:sp>
        <p:nvSpPr>
          <p:cNvPr id="171012" name="Slide Number Placeholder 3"/>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cs typeface="Arial" panose="020B0604020202020204" pitchFamily="34" charset="0"/>
              </a:rPr>
              <a:t>73</a:t>
            </a:fld>
            <a:endParaRPr lang="en-US" altLang="en-US" sz="1400" dirty="0">
              <a:solidFill>
                <a:schemeClr val="bg2"/>
              </a:solidFill>
              <a:latin typeface="Arial" panose="020B0604020202020204" pitchFamily="34" charset="0"/>
              <a:ea typeface="Arial" panose="020B0604020202020204" pitchFamily="34" charset="0"/>
              <a:cs typeface="Arial" panose="020B0604020202020204" pitchFamily="34" charset="0"/>
            </a:endParaRPr>
          </a:p>
        </p:txBody>
      </p:sp>
      <p:graphicFrame>
        <p:nvGraphicFramePr>
          <p:cNvPr id="5" name="Content Placeholder 4"/>
          <p:cNvGraphicFramePr/>
          <p:nvPr/>
        </p:nvGraphicFramePr>
        <p:xfrm>
          <a:off x="2133600" y="4800600"/>
          <a:ext cx="1447800" cy="1524000"/>
        </p:xfrm>
        <a:graphic>
          <a:graphicData uri="http://schemas.openxmlformats.org/drawingml/2006/table">
            <a:tbl>
              <a:tblPr firstRow="1" bandRow="1">
                <a:tableStyleId>{5C22544A-7EE6-4342-B048-85BDC9FD1C3A}</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508000">
                <a:tc>
                  <a:txBody>
                    <a:bodyPr/>
                    <a:lstStyle/>
                    <a:p>
                      <a:r>
                        <a:rPr lang="en-US" dirty="0"/>
                        <a:t>0</a:t>
                      </a:r>
                    </a:p>
                  </a:txBody>
                  <a:tcPr/>
                </a:tc>
                <a:tc>
                  <a:txBody>
                    <a:bodyPr/>
                    <a:lstStyle/>
                    <a:p>
                      <a:r>
                        <a:rPr lang="en-US" dirty="0"/>
                        <a:t>5</a:t>
                      </a:r>
                    </a:p>
                  </a:txBody>
                  <a:tcPr/>
                </a:tc>
                <a:tc>
                  <a:txBody>
                    <a:bodyPr/>
                    <a:lstStyle/>
                    <a:p>
                      <a:r>
                        <a:rPr lang="en-US" dirty="0"/>
                        <a:t>5</a:t>
                      </a:r>
                    </a:p>
                  </a:txBody>
                  <a:tcPr/>
                </a:tc>
                <a:extLst>
                  <a:ext uri="{0D108BD9-81ED-4DB2-BD59-A6C34878D82A}">
                    <a16:rowId xmlns:a16="http://schemas.microsoft.com/office/drawing/2014/main" val="10000"/>
                  </a:ext>
                </a:extLst>
              </a:tr>
              <a:tr h="508000">
                <a:tc>
                  <a:txBody>
                    <a:bodyPr/>
                    <a:lstStyle/>
                    <a:p>
                      <a:endParaRPr lang="en-US"/>
                    </a:p>
                  </a:txBody>
                  <a:tcPr/>
                </a:tc>
                <a:tc>
                  <a:txBody>
                    <a:bodyPr/>
                    <a:lstStyle/>
                    <a:p>
                      <a:r>
                        <a:rPr lang="en-US" dirty="0"/>
                        <a:t>A</a:t>
                      </a:r>
                    </a:p>
                  </a:txBody>
                  <a:tcPr/>
                </a:tc>
                <a:tc>
                  <a:txBody>
                    <a:bodyPr/>
                    <a:lstStyle/>
                    <a:p>
                      <a:endParaRPr lang="en-US"/>
                    </a:p>
                  </a:txBody>
                  <a:tcPr/>
                </a:tc>
                <a:extLst>
                  <a:ext uri="{0D108BD9-81ED-4DB2-BD59-A6C34878D82A}">
                    <a16:rowId xmlns:a16="http://schemas.microsoft.com/office/drawing/2014/main" val="10001"/>
                  </a:ext>
                </a:extLst>
              </a:tr>
              <a:tr h="508000">
                <a:tc>
                  <a:txBody>
                    <a:bodyPr/>
                    <a:lstStyle/>
                    <a:p>
                      <a:r>
                        <a:rPr lang="en-US" dirty="0"/>
                        <a:t>0</a:t>
                      </a:r>
                    </a:p>
                  </a:txBody>
                  <a:tcPr/>
                </a:tc>
                <a:tc>
                  <a:txBody>
                    <a:bodyPr/>
                    <a:lstStyle/>
                    <a:p>
                      <a:r>
                        <a:rPr lang="en-US" dirty="0"/>
                        <a:t>0</a:t>
                      </a:r>
                    </a:p>
                  </a:txBody>
                  <a:tcPr/>
                </a:tc>
                <a:tc>
                  <a:txBody>
                    <a:bodyPr/>
                    <a:lstStyle/>
                    <a:p>
                      <a:r>
                        <a:rPr lang="en-US" dirty="0"/>
                        <a:t>5</a:t>
                      </a:r>
                    </a:p>
                  </a:txBody>
                  <a:tcPr/>
                </a:tc>
                <a:extLst>
                  <a:ext uri="{0D108BD9-81ED-4DB2-BD59-A6C34878D82A}">
                    <a16:rowId xmlns:a16="http://schemas.microsoft.com/office/drawing/2014/main" val="10002"/>
                  </a:ext>
                </a:extLst>
              </a:tr>
            </a:tbl>
          </a:graphicData>
        </a:graphic>
      </p:graphicFrame>
      <p:graphicFrame>
        <p:nvGraphicFramePr>
          <p:cNvPr id="6" name="Content Placeholder 4"/>
          <p:cNvGraphicFramePr/>
          <p:nvPr/>
        </p:nvGraphicFramePr>
        <p:xfrm>
          <a:off x="4343400" y="4800600"/>
          <a:ext cx="1447800" cy="1524000"/>
        </p:xfrm>
        <a:graphic>
          <a:graphicData uri="http://schemas.openxmlformats.org/drawingml/2006/table">
            <a:tbl>
              <a:tblPr firstRow="1" bandRow="1">
                <a:tableStyleId>{5C22544A-7EE6-4342-B048-85BDC9FD1C3A}</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508000">
                <a:tc>
                  <a:txBody>
                    <a:bodyPr/>
                    <a:lstStyle/>
                    <a:p>
                      <a:r>
                        <a:rPr lang="en-US" dirty="0"/>
                        <a:t>5</a:t>
                      </a:r>
                    </a:p>
                  </a:txBody>
                  <a:tcPr/>
                </a:tc>
                <a:tc>
                  <a:txBody>
                    <a:bodyPr/>
                    <a:lstStyle/>
                    <a:p>
                      <a:r>
                        <a:rPr lang="en-US" dirty="0"/>
                        <a:t>4</a:t>
                      </a:r>
                    </a:p>
                  </a:txBody>
                  <a:tcPr/>
                </a:tc>
                <a:tc>
                  <a:txBody>
                    <a:bodyPr/>
                    <a:lstStyle/>
                    <a:p>
                      <a:r>
                        <a:rPr lang="en-US" dirty="0"/>
                        <a:t>9</a:t>
                      </a:r>
                    </a:p>
                  </a:txBody>
                  <a:tcPr/>
                </a:tc>
                <a:extLst>
                  <a:ext uri="{0D108BD9-81ED-4DB2-BD59-A6C34878D82A}">
                    <a16:rowId xmlns:a16="http://schemas.microsoft.com/office/drawing/2014/main" val="10000"/>
                  </a:ext>
                </a:extLst>
              </a:tr>
              <a:tr h="508000">
                <a:tc>
                  <a:txBody>
                    <a:bodyPr/>
                    <a:lstStyle/>
                    <a:p>
                      <a:endParaRPr lang="en-US"/>
                    </a:p>
                  </a:txBody>
                  <a:tcPr/>
                </a:tc>
                <a:tc>
                  <a:txBody>
                    <a:bodyPr/>
                    <a:lstStyle/>
                    <a:p>
                      <a:r>
                        <a:rPr lang="en-US" dirty="0"/>
                        <a:t>B</a:t>
                      </a:r>
                    </a:p>
                  </a:txBody>
                  <a:tcPr/>
                </a:tc>
                <a:tc>
                  <a:txBody>
                    <a:bodyPr/>
                    <a:lstStyle/>
                    <a:p>
                      <a:endParaRPr lang="en-US" dirty="0"/>
                    </a:p>
                  </a:txBody>
                  <a:tcPr/>
                </a:tc>
                <a:extLst>
                  <a:ext uri="{0D108BD9-81ED-4DB2-BD59-A6C34878D82A}">
                    <a16:rowId xmlns:a16="http://schemas.microsoft.com/office/drawing/2014/main" val="10001"/>
                  </a:ext>
                </a:extLst>
              </a:tr>
              <a:tr h="508000">
                <a:tc>
                  <a:txBody>
                    <a:bodyPr/>
                    <a:lstStyle/>
                    <a:p>
                      <a:r>
                        <a:rPr lang="en-US" dirty="0"/>
                        <a:t>5</a:t>
                      </a:r>
                    </a:p>
                  </a:txBody>
                  <a:tcPr/>
                </a:tc>
                <a:tc>
                  <a:txBody>
                    <a:bodyPr/>
                    <a:lstStyle/>
                    <a:p>
                      <a:r>
                        <a:rPr lang="en-US" dirty="0"/>
                        <a:t>0</a:t>
                      </a:r>
                    </a:p>
                  </a:txBody>
                  <a:tcPr/>
                </a:tc>
                <a:tc>
                  <a:txBody>
                    <a:bodyPr/>
                    <a:lstStyle/>
                    <a:p>
                      <a:r>
                        <a:rPr lang="en-US" dirty="0"/>
                        <a:t>9</a:t>
                      </a:r>
                    </a:p>
                  </a:txBody>
                  <a:tcPr/>
                </a:tc>
                <a:extLst>
                  <a:ext uri="{0D108BD9-81ED-4DB2-BD59-A6C34878D82A}">
                    <a16:rowId xmlns:a16="http://schemas.microsoft.com/office/drawing/2014/main" val="10002"/>
                  </a:ext>
                </a:extLst>
              </a:tr>
            </a:tbl>
          </a:graphicData>
        </a:graphic>
      </p:graphicFrame>
      <p:graphicFrame>
        <p:nvGraphicFramePr>
          <p:cNvPr id="7" name="Content Placeholder 4"/>
          <p:cNvGraphicFramePr/>
          <p:nvPr/>
        </p:nvGraphicFramePr>
        <p:xfrm>
          <a:off x="6553200" y="4724400"/>
          <a:ext cx="1447800" cy="1524000"/>
        </p:xfrm>
        <a:graphic>
          <a:graphicData uri="http://schemas.openxmlformats.org/drawingml/2006/table">
            <a:tbl>
              <a:tblPr firstRow="1" bandRow="1">
                <a:tableStyleId>{5C22544A-7EE6-4342-B048-85BDC9FD1C3A}</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508000">
                <a:tc>
                  <a:txBody>
                    <a:bodyPr/>
                    <a:lstStyle/>
                    <a:p>
                      <a:r>
                        <a:rPr lang="en-US" dirty="0"/>
                        <a:t>9</a:t>
                      </a:r>
                    </a:p>
                  </a:txBody>
                  <a:tcPr/>
                </a:tc>
                <a:tc>
                  <a:txBody>
                    <a:bodyPr/>
                    <a:lstStyle/>
                    <a:p>
                      <a:r>
                        <a:rPr lang="en-US" dirty="0"/>
                        <a:t>6</a:t>
                      </a:r>
                    </a:p>
                  </a:txBody>
                  <a:tcPr/>
                </a:tc>
                <a:tc>
                  <a:txBody>
                    <a:bodyPr/>
                    <a:lstStyle/>
                    <a:p>
                      <a:r>
                        <a:rPr lang="en-US" dirty="0"/>
                        <a:t>15</a:t>
                      </a:r>
                    </a:p>
                  </a:txBody>
                  <a:tcPr/>
                </a:tc>
                <a:extLst>
                  <a:ext uri="{0D108BD9-81ED-4DB2-BD59-A6C34878D82A}">
                    <a16:rowId xmlns:a16="http://schemas.microsoft.com/office/drawing/2014/main" val="10000"/>
                  </a:ext>
                </a:extLst>
              </a:tr>
              <a:tr h="508000">
                <a:tc>
                  <a:txBody>
                    <a:bodyPr/>
                    <a:lstStyle/>
                    <a:p>
                      <a:endParaRPr lang="en-US"/>
                    </a:p>
                  </a:txBody>
                  <a:tcPr/>
                </a:tc>
                <a:tc>
                  <a:txBody>
                    <a:bodyPr/>
                    <a:lstStyle/>
                    <a:p>
                      <a:r>
                        <a:rPr lang="en-US" dirty="0"/>
                        <a:t>D</a:t>
                      </a:r>
                    </a:p>
                  </a:txBody>
                  <a:tcPr/>
                </a:tc>
                <a:tc>
                  <a:txBody>
                    <a:bodyPr/>
                    <a:lstStyle/>
                    <a:p>
                      <a:endParaRPr lang="en-US" dirty="0"/>
                    </a:p>
                  </a:txBody>
                  <a:tcPr/>
                </a:tc>
                <a:extLst>
                  <a:ext uri="{0D108BD9-81ED-4DB2-BD59-A6C34878D82A}">
                    <a16:rowId xmlns:a16="http://schemas.microsoft.com/office/drawing/2014/main" val="10001"/>
                  </a:ext>
                </a:extLst>
              </a:tr>
              <a:tr h="508000">
                <a:tc>
                  <a:txBody>
                    <a:bodyPr/>
                    <a:lstStyle/>
                    <a:p>
                      <a:r>
                        <a:rPr lang="en-US" dirty="0"/>
                        <a:t>9</a:t>
                      </a:r>
                    </a:p>
                  </a:txBody>
                  <a:tcPr/>
                </a:tc>
                <a:tc>
                  <a:txBody>
                    <a:bodyPr/>
                    <a:lstStyle/>
                    <a:p>
                      <a:r>
                        <a:rPr lang="en-US" dirty="0"/>
                        <a:t>0</a:t>
                      </a:r>
                    </a:p>
                  </a:txBody>
                  <a:tcPr/>
                </a:tc>
                <a:tc>
                  <a:txBody>
                    <a:bodyPr/>
                    <a:lstStyle/>
                    <a:p>
                      <a:r>
                        <a:rPr lang="en-US" dirty="0"/>
                        <a:t>15</a:t>
                      </a:r>
                    </a:p>
                  </a:txBody>
                  <a:tcPr/>
                </a:tc>
                <a:extLst>
                  <a:ext uri="{0D108BD9-81ED-4DB2-BD59-A6C34878D82A}">
                    <a16:rowId xmlns:a16="http://schemas.microsoft.com/office/drawing/2014/main" val="10002"/>
                  </a:ext>
                </a:extLst>
              </a:tr>
            </a:tbl>
          </a:graphicData>
        </a:graphic>
      </p:graphicFrame>
      <p:graphicFrame>
        <p:nvGraphicFramePr>
          <p:cNvPr id="8" name="Content Placeholder 4"/>
          <p:cNvGraphicFramePr/>
          <p:nvPr/>
        </p:nvGraphicFramePr>
        <p:xfrm>
          <a:off x="8686800" y="4724400"/>
          <a:ext cx="1447800" cy="1524000"/>
        </p:xfrm>
        <a:graphic>
          <a:graphicData uri="http://schemas.openxmlformats.org/drawingml/2006/table">
            <a:tbl>
              <a:tblPr firstRow="1" bandRow="1">
                <a:tableStyleId>{5C22544A-7EE6-4342-B048-85BDC9FD1C3A}</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508000">
                <a:tc>
                  <a:txBody>
                    <a:bodyPr/>
                    <a:lstStyle/>
                    <a:p>
                      <a:r>
                        <a:rPr lang="en-US" dirty="0"/>
                        <a:t>15</a:t>
                      </a:r>
                    </a:p>
                  </a:txBody>
                  <a:tcPr/>
                </a:tc>
                <a:tc>
                  <a:txBody>
                    <a:bodyPr/>
                    <a:lstStyle/>
                    <a:p>
                      <a:r>
                        <a:rPr lang="en-US" dirty="0"/>
                        <a:t>4</a:t>
                      </a:r>
                    </a:p>
                  </a:txBody>
                  <a:tcPr/>
                </a:tc>
                <a:tc>
                  <a:txBody>
                    <a:bodyPr/>
                    <a:lstStyle/>
                    <a:p>
                      <a:r>
                        <a:rPr lang="en-US" dirty="0"/>
                        <a:t>19</a:t>
                      </a:r>
                    </a:p>
                  </a:txBody>
                  <a:tcPr/>
                </a:tc>
                <a:extLst>
                  <a:ext uri="{0D108BD9-81ED-4DB2-BD59-A6C34878D82A}">
                    <a16:rowId xmlns:a16="http://schemas.microsoft.com/office/drawing/2014/main" val="10000"/>
                  </a:ext>
                </a:extLst>
              </a:tr>
              <a:tr h="508000">
                <a:tc>
                  <a:txBody>
                    <a:bodyPr/>
                    <a:lstStyle/>
                    <a:p>
                      <a:endParaRPr lang="en-US"/>
                    </a:p>
                  </a:txBody>
                  <a:tcPr/>
                </a:tc>
                <a:tc>
                  <a:txBody>
                    <a:bodyPr/>
                    <a:lstStyle/>
                    <a:p>
                      <a:r>
                        <a:rPr lang="en-US" dirty="0"/>
                        <a:t>F</a:t>
                      </a:r>
                    </a:p>
                  </a:txBody>
                  <a:tcPr/>
                </a:tc>
                <a:tc>
                  <a:txBody>
                    <a:bodyPr/>
                    <a:lstStyle/>
                    <a:p>
                      <a:endParaRPr lang="en-US"/>
                    </a:p>
                  </a:txBody>
                  <a:tcPr/>
                </a:tc>
                <a:extLst>
                  <a:ext uri="{0D108BD9-81ED-4DB2-BD59-A6C34878D82A}">
                    <a16:rowId xmlns:a16="http://schemas.microsoft.com/office/drawing/2014/main" val="10001"/>
                  </a:ext>
                </a:extLst>
              </a:tr>
              <a:tr h="508000">
                <a:tc>
                  <a:txBody>
                    <a:bodyPr/>
                    <a:lstStyle/>
                    <a:p>
                      <a:r>
                        <a:rPr lang="en-US" dirty="0"/>
                        <a:t>15</a:t>
                      </a:r>
                    </a:p>
                  </a:txBody>
                  <a:tcPr/>
                </a:tc>
                <a:tc>
                  <a:txBody>
                    <a:bodyPr/>
                    <a:lstStyle/>
                    <a:p>
                      <a:r>
                        <a:rPr lang="en-US" dirty="0"/>
                        <a:t>0</a:t>
                      </a:r>
                    </a:p>
                  </a:txBody>
                  <a:tcPr/>
                </a:tc>
                <a:tc>
                  <a:txBody>
                    <a:bodyPr/>
                    <a:lstStyle/>
                    <a:p>
                      <a:r>
                        <a:rPr lang="en-US" dirty="0"/>
                        <a:t>19</a:t>
                      </a:r>
                    </a:p>
                  </a:txBody>
                  <a:tcPr/>
                </a:tc>
                <a:extLst>
                  <a:ext uri="{0D108BD9-81ED-4DB2-BD59-A6C34878D82A}">
                    <a16:rowId xmlns:a16="http://schemas.microsoft.com/office/drawing/2014/main" val="10002"/>
                  </a:ext>
                </a:extLst>
              </a:tr>
            </a:tbl>
          </a:graphicData>
        </a:graphic>
      </p:graphicFrame>
      <p:sp>
        <p:nvSpPr>
          <p:cNvPr id="171085" name="Down Arrow 8"/>
          <p:cNvSpPr/>
          <p:nvPr/>
        </p:nvSpPr>
        <p:spPr>
          <a:xfrm rot="-5400000">
            <a:off x="3752850" y="5224463"/>
            <a:ext cx="342900" cy="533400"/>
          </a:xfrm>
          <a:prstGeom prst="downArrow">
            <a:avLst>
              <a:gd name="adj1" fmla="val 50000"/>
              <a:gd name="adj2" fmla="val 50001"/>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spcBef>
                <a:spcPct val="0"/>
              </a:spcBef>
              <a:buClrTx/>
              <a:buFontTx/>
              <a:buNone/>
            </a:pPr>
            <a:endParaRPr lang="en-US" altLang="en-US" sz="2400" u="sng" dirty="0">
              <a:latin typeface="Times New Roman" panose="02020603050405020304" pitchFamily="18" charset="0"/>
              <a:ea typeface="Arial" panose="020B0604020202020204" pitchFamily="34" charset="0"/>
            </a:endParaRPr>
          </a:p>
        </p:txBody>
      </p:sp>
      <p:sp>
        <p:nvSpPr>
          <p:cNvPr id="171086" name="Down Arrow 9"/>
          <p:cNvSpPr/>
          <p:nvPr/>
        </p:nvSpPr>
        <p:spPr>
          <a:xfrm rot="-5400000">
            <a:off x="5962650" y="5224463"/>
            <a:ext cx="342900" cy="533400"/>
          </a:xfrm>
          <a:prstGeom prst="downArrow">
            <a:avLst>
              <a:gd name="adj1" fmla="val 50000"/>
              <a:gd name="adj2" fmla="val 50001"/>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spcBef>
                <a:spcPct val="0"/>
              </a:spcBef>
              <a:buClrTx/>
              <a:buFontTx/>
              <a:buNone/>
            </a:pPr>
            <a:endParaRPr lang="en-US" altLang="en-US" sz="2400" u="sng" dirty="0">
              <a:latin typeface="Times New Roman" panose="02020603050405020304" pitchFamily="18" charset="0"/>
              <a:ea typeface="Arial" panose="020B0604020202020204" pitchFamily="34" charset="0"/>
            </a:endParaRPr>
          </a:p>
        </p:txBody>
      </p:sp>
      <p:sp>
        <p:nvSpPr>
          <p:cNvPr id="171087" name="Down Arrow 10"/>
          <p:cNvSpPr/>
          <p:nvPr/>
        </p:nvSpPr>
        <p:spPr>
          <a:xfrm rot="-5400000">
            <a:off x="8172450" y="5205413"/>
            <a:ext cx="342900" cy="533400"/>
          </a:xfrm>
          <a:prstGeom prst="downArrow">
            <a:avLst>
              <a:gd name="adj1" fmla="val 50000"/>
              <a:gd name="adj2" fmla="val 50001"/>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stStyle>
          <a:p>
            <a:pPr marL="0" lvl="0" indent="0">
              <a:spcBef>
                <a:spcPct val="0"/>
              </a:spcBef>
              <a:buClrTx/>
              <a:buFontTx/>
              <a:buNone/>
            </a:pPr>
            <a:endParaRPr lang="en-US" altLang="en-US" sz="2400" u="sng" dirty="0">
              <a:latin typeface="Times New Roman" panose="02020603050405020304" pitchFamily="18" charset="0"/>
              <a:ea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itle 1"/>
          <p:cNvSpPr>
            <a:spLocks noGrp="1"/>
          </p:cNvSpPr>
          <p:nvPr>
            <p:ph type="title"/>
          </p:nvPr>
        </p:nvSpPr>
        <p:spPr/>
        <p:txBody>
          <a:bodyPr vert="horz" wrap="square" lIns="91440" tIns="45720" rIns="91440" bIns="45720" anchor="b" anchorCtr="0"/>
          <a:lstStyle/>
          <a:p>
            <a:r>
              <a:rPr lang="en-US" altLang="en-US" dirty="0"/>
              <a:t>CPM Table:</a:t>
            </a:r>
          </a:p>
        </p:txBody>
      </p:sp>
      <p:graphicFrame>
        <p:nvGraphicFramePr>
          <p:cNvPr id="6" name="Content Placeholder 5"/>
          <p:cNvGraphicFramePr>
            <a:graphicFrameLocks noGrp="1"/>
          </p:cNvGraphicFramePr>
          <p:nvPr>
            <p:ph idx="1"/>
          </p:nvPr>
        </p:nvGraphicFramePr>
        <p:xfrm>
          <a:off x="2006600" y="1885950"/>
          <a:ext cx="8178800" cy="259588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gridCol w="1168400">
                  <a:extLst>
                    <a:ext uri="{9D8B030D-6E8A-4147-A177-3AD203B41FA5}">
                      <a16:colId xmlns:a16="http://schemas.microsoft.com/office/drawing/2014/main" val="20004"/>
                    </a:ext>
                  </a:extLst>
                </a:gridCol>
                <a:gridCol w="1168400">
                  <a:extLst>
                    <a:ext uri="{9D8B030D-6E8A-4147-A177-3AD203B41FA5}">
                      <a16:colId xmlns:a16="http://schemas.microsoft.com/office/drawing/2014/main" val="20005"/>
                    </a:ext>
                  </a:extLst>
                </a:gridCol>
                <a:gridCol w="1168400">
                  <a:extLst>
                    <a:ext uri="{9D8B030D-6E8A-4147-A177-3AD203B41FA5}">
                      <a16:colId xmlns:a16="http://schemas.microsoft.com/office/drawing/2014/main" val="20006"/>
                    </a:ext>
                  </a:extLst>
                </a:gridCol>
              </a:tblGrid>
              <a:tr h="370840">
                <a:tc>
                  <a:txBody>
                    <a:bodyPr/>
                    <a:lstStyle/>
                    <a:p>
                      <a:r>
                        <a:rPr lang="en-US" sz="1800" dirty="0"/>
                        <a:t>Activity</a:t>
                      </a:r>
                    </a:p>
                  </a:txBody>
                  <a:tcPr marT="45714" marB="45714"/>
                </a:tc>
                <a:tc>
                  <a:txBody>
                    <a:bodyPr/>
                    <a:lstStyle/>
                    <a:p>
                      <a:r>
                        <a:rPr lang="en-US" sz="1800" dirty="0"/>
                        <a:t>ES</a:t>
                      </a:r>
                    </a:p>
                  </a:txBody>
                  <a:tcPr marT="45714" marB="45714"/>
                </a:tc>
                <a:tc>
                  <a:txBody>
                    <a:bodyPr/>
                    <a:lstStyle/>
                    <a:p>
                      <a:r>
                        <a:rPr lang="en-US" sz="1800" dirty="0"/>
                        <a:t>MT (D)</a:t>
                      </a:r>
                    </a:p>
                  </a:txBody>
                  <a:tcPr marT="45714" marB="45714"/>
                </a:tc>
                <a:tc>
                  <a:txBody>
                    <a:bodyPr/>
                    <a:lstStyle/>
                    <a:p>
                      <a:r>
                        <a:rPr lang="en-US" sz="1800" dirty="0"/>
                        <a:t>EF</a:t>
                      </a:r>
                    </a:p>
                  </a:txBody>
                  <a:tcPr marT="45714" marB="45714"/>
                </a:tc>
                <a:tc>
                  <a:txBody>
                    <a:bodyPr/>
                    <a:lstStyle/>
                    <a:p>
                      <a:r>
                        <a:rPr lang="en-US" sz="1800" dirty="0"/>
                        <a:t>LS</a:t>
                      </a:r>
                    </a:p>
                  </a:txBody>
                  <a:tcPr marT="45714" marB="45714"/>
                </a:tc>
                <a:tc>
                  <a:txBody>
                    <a:bodyPr/>
                    <a:lstStyle/>
                    <a:p>
                      <a:r>
                        <a:rPr lang="en-US" sz="1800" dirty="0"/>
                        <a:t>SL</a:t>
                      </a:r>
                    </a:p>
                  </a:txBody>
                  <a:tcPr marT="45714" marB="45714"/>
                </a:tc>
                <a:tc>
                  <a:txBody>
                    <a:bodyPr/>
                    <a:lstStyle/>
                    <a:p>
                      <a:r>
                        <a:rPr lang="en-US" sz="1800" dirty="0"/>
                        <a:t>LF</a:t>
                      </a:r>
                    </a:p>
                  </a:txBody>
                  <a:tcPr marT="45714" marB="45714"/>
                </a:tc>
                <a:extLst>
                  <a:ext uri="{0D108BD9-81ED-4DB2-BD59-A6C34878D82A}">
                    <a16:rowId xmlns:a16="http://schemas.microsoft.com/office/drawing/2014/main" val="10000"/>
                  </a:ext>
                </a:extLst>
              </a:tr>
              <a:tr h="370840">
                <a:tc>
                  <a:txBody>
                    <a:bodyPr/>
                    <a:lstStyle/>
                    <a:p>
                      <a:r>
                        <a:rPr lang="en-US" sz="1800" dirty="0"/>
                        <a:t>A</a:t>
                      </a:r>
                    </a:p>
                  </a:txBody>
                  <a:tcPr marT="45714" marB="45714"/>
                </a:tc>
                <a:tc>
                  <a:txBody>
                    <a:bodyPr/>
                    <a:lstStyle/>
                    <a:p>
                      <a:r>
                        <a:rPr lang="en-US" sz="1800" dirty="0"/>
                        <a:t>0</a:t>
                      </a:r>
                    </a:p>
                  </a:txBody>
                  <a:tcPr marT="45714" marB="45714"/>
                </a:tc>
                <a:tc>
                  <a:txBody>
                    <a:bodyPr/>
                    <a:lstStyle/>
                    <a:p>
                      <a:r>
                        <a:rPr lang="en-US" sz="1800" dirty="0"/>
                        <a:t>5</a:t>
                      </a:r>
                    </a:p>
                  </a:txBody>
                  <a:tcPr marT="45714" marB="45714"/>
                </a:tc>
                <a:tc>
                  <a:txBody>
                    <a:bodyPr/>
                    <a:lstStyle/>
                    <a:p>
                      <a:r>
                        <a:rPr lang="en-US" sz="1800" dirty="0"/>
                        <a:t>5</a:t>
                      </a:r>
                    </a:p>
                  </a:txBody>
                  <a:tcPr marT="45714" marB="45714"/>
                </a:tc>
                <a:tc>
                  <a:txBody>
                    <a:bodyPr/>
                    <a:lstStyle/>
                    <a:p>
                      <a:r>
                        <a:rPr lang="en-US" sz="1800" dirty="0"/>
                        <a:t>0</a:t>
                      </a:r>
                    </a:p>
                  </a:txBody>
                  <a:tcPr marT="45714" marB="45714"/>
                </a:tc>
                <a:tc>
                  <a:txBody>
                    <a:bodyPr/>
                    <a:lstStyle/>
                    <a:p>
                      <a:r>
                        <a:rPr lang="en-US" sz="1800" dirty="0"/>
                        <a:t>0</a:t>
                      </a:r>
                    </a:p>
                  </a:txBody>
                  <a:tcPr marT="45714" marB="45714"/>
                </a:tc>
                <a:tc>
                  <a:txBody>
                    <a:bodyPr/>
                    <a:lstStyle/>
                    <a:p>
                      <a:r>
                        <a:rPr lang="en-US" sz="1800" dirty="0"/>
                        <a:t>5</a:t>
                      </a:r>
                    </a:p>
                  </a:txBody>
                  <a:tcPr marT="45714" marB="45714"/>
                </a:tc>
                <a:extLst>
                  <a:ext uri="{0D108BD9-81ED-4DB2-BD59-A6C34878D82A}">
                    <a16:rowId xmlns:a16="http://schemas.microsoft.com/office/drawing/2014/main" val="10001"/>
                  </a:ext>
                </a:extLst>
              </a:tr>
              <a:tr h="370840">
                <a:tc>
                  <a:txBody>
                    <a:bodyPr/>
                    <a:lstStyle/>
                    <a:p>
                      <a:r>
                        <a:rPr lang="en-US" sz="1800" dirty="0"/>
                        <a:t>B</a:t>
                      </a:r>
                    </a:p>
                  </a:txBody>
                  <a:tcPr marT="45714" marB="45714"/>
                </a:tc>
                <a:tc>
                  <a:txBody>
                    <a:bodyPr/>
                    <a:lstStyle/>
                    <a:p>
                      <a:r>
                        <a:rPr lang="en-US" sz="1800" dirty="0"/>
                        <a:t>5</a:t>
                      </a:r>
                    </a:p>
                  </a:txBody>
                  <a:tcPr marT="45714" marB="45714"/>
                </a:tc>
                <a:tc>
                  <a:txBody>
                    <a:bodyPr/>
                    <a:lstStyle/>
                    <a:p>
                      <a:r>
                        <a:rPr lang="en-US" sz="1800" dirty="0"/>
                        <a:t>4</a:t>
                      </a:r>
                    </a:p>
                  </a:txBody>
                  <a:tcPr marT="45714" marB="45714"/>
                </a:tc>
                <a:tc>
                  <a:txBody>
                    <a:bodyPr/>
                    <a:lstStyle/>
                    <a:p>
                      <a:r>
                        <a:rPr lang="en-US" sz="1800" dirty="0"/>
                        <a:t>9</a:t>
                      </a:r>
                    </a:p>
                  </a:txBody>
                  <a:tcPr marT="45714" marB="45714"/>
                </a:tc>
                <a:tc>
                  <a:txBody>
                    <a:bodyPr/>
                    <a:lstStyle/>
                    <a:p>
                      <a:r>
                        <a:rPr lang="en-US" sz="1800" dirty="0"/>
                        <a:t>5</a:t>
                      </a:r>
                    </a:p>
                  </a:txBody>
                  <a:tcPr marT="45714" marB="45714"/>
                </a:tc>
                <a:tc>
                  <a:txBody>
                    <a:bodyPr/>
                    <a:lstStyle/>
                    <a:p>
                      <a:r>
                        <a:rPr lang="en-US" sz="1800" dirty="0"/>
                        <a:t>0</a:t>
                      </a:r>
                    </a:p>
                  </a:txBody>
                  <a:tcPr marT="45714" marB="45714"/>
                </a:tc>
                <a:tc>
                  <a:txBody>
                    <a:bodyPr/>
                    <a:lstStyle/>
                    <a:p>
                      <a:r>
                        <a:rPr lang="en-US" sz="1800" dirty="0"/>
                        <a:t>9</a:t>
                      </a:r>
                    </a:p>
                  </a:txBody>
                  <a:tcPr marT="45714" marB="45714"/>
                </a:tc>
                <a:extLst>
                  <a:ext uri="{0D108BD9-81ED-4DB2-BD59-A6C34878D82A}">
                    <a16:rowId xmlns:a16="http://schemas.microsoft.com/office/drawing/2014/main" val="10002"/>
                  </a:ext>
                </a:extLst>
              </a:tr>
              <a:tr h="370840">
                <a:tc>
                  <a:txBody>
                    <a:bodyPr/>
                    <a:lstStyle/>
                    <a:p>
                      <a:r>
                        <a:rPr lang="en-US" sz="1800" dirty="0"/>
                        <a:t>C</a:t>
                      </a:r>
                    </a:p>
                  </a:txBody>
                  <a:tcPr marT="45714" marB="45714"/>
                </a:tc>
                <a:tc>
                  <a:txBody>
                    <a:bodyPr/>
                    <a:lstStyle/>
                    <a:p>
                      <a:r>
                        <a:rPr lang="en-US" sz="1800" dirty="0"/>
                        <a:t>5</a:t>
                      </a:r>
                    </a:p>
                  </a:txBody>
                  <a:tcPr marT="45714" marB="45714"/>
                </a:tc>
                <a:tc>
                  <a:txBody>
                    <a:bodyPr/>
                    <a:lstStyle/>
                    <a:p>
                      <a:r>
                        <a:rPr lang="en-US" sz="1800" dirty="0"/>
                        <a:t>5</a:t>
                      </a:r>
                    </a:p>
                  </a:txBody>
                  <a:tcPr marT="45714" marB="45714"/>
                </a:tc>
                <a:tc>
                  <a:txBody>
                    <a:bodyPr/>
                    <a:lstStyle/>
                    <a:p>
                      <a:r>
                        <a:rPr lang="en-US" sz="1800" dirty="0"/>
                        <a:t>10</a:t>
                      </a:r>
                    </a:p>
                  </a:txBody>
                  <a:tcPr marT="45714" marB="45714"/>
                </a:tc>
                <a:tc>
                  <a:txBody>
                    <a:bodyPr/>
                    <a:lstStyle/>
                    <a:p>
                      <a:r>
                        <a:rPr lang="en-US" sz="1800" dirty="0"/>
                        <a:t>7</a:t>
                      </a:r>
                    </a:p>
                  </a:txBody>
                  <a:tcPr marT="45714" marB="45714"/>
                </a:tc>
                <a:tc>
                  <a:txBody>
                    <a:bodyPr/>
                    <a:lstStyle/>
                    <a:p>
                      <a:r>
                        <a:rPr lang="en-US" sz="1800" dirty="0"/>
                        <a:t>2</a:t>
                      </a:r>
                    </a:p>
                  </a:txBody>
                  <a:tcPr marT="45714" marB="45714"/>
                </a:tc>
                <a:tc>
                  <a:txBody>
                    <a:bodyPr/>
                    <a:lstStyle/>
                    <a:p>
                      <a:r>
                        <a:rPr lang="en-US" sz="1800" dirty="0"/>
                        <a:t>12</a:t>
                      </a:r>
                    </a:p>
                  </a:txBody>
                  <a:tcPr marT="45714" marB="45714"/>
                </a:tc>
                <a:extLst>
                  <a:ext uri="{0D108BD9-81ED-4DB2-BD59-A6C34878D82A}">
                    <a16:rowId xmlns:a16="http://schemas.microsoft.com/office/drawing/2014/main" val="10003"/>
                  </a:ext>
                </a:extLst>
              </a:tr>
              <a:tr h="370840">
                <a:tc>
                  <a:txBody>
                    <a:bodyPr/>
                    <a:lstStyle/>
                    <a:p>
                      <a:r>
                        <a:rPr lang="en-US" sz="1800" dirty="0"/>
                        <a:t>D</a:t>
                      </a:r>
                    </a:p>
                  </a:txBody>
                  <a:tcPr marT="45714" marB="45714"/>
                </a:tc>
                <a:tc>
                  <a:txBody>
                    <a:bodyPr/>
                    <a:lstStyle/>
                    <a:p>
                      <a:r>
                        <a:rPr lang="en-US" sz="1800" dirty="0"/>
                        <a:t>9</a:t>
                      </a:r>
                    </a:p>
                  </a:txBody>
                  <a:tcPr marT="45714" marB="45714"/>
                </a:tc>
                <a:tc>
                  <a:txBody>
                    <a:bodyPr/>
                    <a:lstStyle/>
                    <a:p>
                      <a:r>
                        <a:rPr lang="en-US" sz="1800" dirty="0"/>
                        <a:t>6</a:t>
                      </a:r>
                    </a:p>
                  </a:txBody>
                  <a:tcPr marT="45714" marB="45714"/>
                </a:tc>
                <a:tc>
                  <a:txBody>
                    <a:bodyPr/>
                    <a:lstStyle/>
                    <a:p>
                      <a:r>
                        <a:rPr lang="en-US" sz="1800" dirty="0"/>
                        <a:t>15</a:t>
                      </a:r>
                    </a:p>
                  </a:txBody>
                  <a:tcPr marT="45714" marB="45714"/>
                </a:tc>
                <a:tc>
                  <a:txBody>
                    <a:bodyPr/>
                    <a:lstStyle/>
                    <a:p>
                      <a:r>
                        <a:rPr lang="en-US" sz="1800" dirty="0"/>
                        <a:t>9</a:t>
                      </a:r>
                    </a:p>
                  </a:txBody>
                  <a:tcPr marT="45714" marB="45714"/>
                </a:tc>
                <a:tc>
                  <a:txBody>
                    <a:bodyPr/>
                    <a:lstStyle/>
                    <a:p>
                      <a:r>
                        <a:rPr lang="en-US" sz="1800" dirty="0"/>
                        <a:t>0</a:t>
                      </a:r>
                    </a:p>
                  </a:txBody>
                  <a:tcPr marT="45714" marB="45714"/>
                </a:tc>
                <a:tc>
                  <a:txBody>
                    <a:bodyPr/>
                    <a:lstStyle/>
                    <a:p>
                      <a:r>
                        <a:rPr lang="en-US" sz="1800" dirty="0"/>
                        <a:t>15</a:t>
                      </a:r>
                    </a:p>
                  </a:txBody>
                  <a:tcPr marT="45714" marB="45714"/>
                </a:tc>
                <a:extLst>
                  <a:ext uri="{0D108BD9-81ED-4DB2-BD59-A6C34878D82A}">
                    <a16:rowId xmlns:a16="http://schemas.microsoft.com/office/drawing/2014/main" val="10004"/>
                  </a:ext>
                </a:extLst>
              </a:tr>
              <a:tr h="370840">
                <a:tc>
                  <a:txBody>
                    <a:bodyPr/>
                    <a:lstStyle/>
                    <a:p>
                      <a:r>
                        <a:rPr lang="en-US" sz="1800" dirty="0"/>
                        <a:t>E</a:t>
                      </a:r>
                    </a:p>
                  </a:txBody>
                  <a:tcPr marT="45714" marB="45714"/>
                </a:tc>
                <a:tc>
                  <a:txBody>
                    <a:bodyPr/>
                    <a:lstStyle/>
                    <a:p>
                      <a:r>
                        <a:rPr lang="en-US" sz="1800" dirty="0"/>
                        <a:t>10</a:t>
                      </a:r>
                    </a:p>
                  </a:txBody>
                  <a:tcPr marT="45714" marB="45714"/>
                </a:tc>
                <a:tc>
                  <a:txBody>
                    <a:bodyPr/>
                    <a:lstStyle/>
                    <a:p>
                      <a:r>
                        <a:rPr lang="en-US" sz="1800" dirty="0"/>
                        <a:t>3</a:t>
                      </a:r>
                    </a:p>
                  </a:txBody>
                  <a:tcPr marT="45714" marB="45714"/>
                </a:tc>
                <a:tc>
                  <a:txBody>
                    <a:bodyPr/>
                    <a:lstStyle/>
                    <a:p>
                      <a:r>
                        <a:rPr lang="en-US" sz="1800" dirty="0"/>
                        <a:t>13</a:t>
                      </a:r>
                    </a:p>
                  </a:txBody>
                  <a:tcPr marT="45714" marB="45714"/>
                </a:tc>
                <a:tc>
                  <a:txBody>
                    <a:bodyPr/>
                    <a:lstStyle/>
                    <a:p>
                      <a:r>
                        <a:rPr lang="en-US" sz="1800" dirty="0"/>
                        <a:t>12</a:t>
                      </a:r>
                    </a:p>
                  </a:txBody>
                  <a:tcPr marT="45714" marB="45714"/>
                </a:tc>
                <a:tc>
                  <a:txBody>
                    <a:bodyPr/>
                    <a:lstStyle/>
                    <a:p>
                      <a:r>
                        <a:rPr lang="en-US" sz="1800" dirty="0"/>
                        <a:t>2</a:t>
                      </a:r>
                    </a:p>
                  </a:txBody>
                  <a:tcPr marT="45714" marB="45714"/>
                </a:tc>
                <a:tc>
                  <a:txBody>
                    <a:bodyPr/>
                    <a:lstStyle/>
                    <a:p>
                      <a:r>
                        <a:rPr lang="en-US" sz="1800" dirty="0"/>
                        <a:t>15</a:t>
                      </a:r>
                    </a:p>
                  </a:txBody>
                  <a:tcPr marT="45714" marB="45714"/>
                </a:tc>
                <a:extLst>
                  <a:ext uri="{0D108BD9-81ED-4DB2-BD59-A6C34878D82A}">
                    <a16:rowId xmlns:a16="http://schemas.microsoft.com/office/drawing/2014/main" val="10005"/>
                  </a:ext>
                </a:extLst>
              </a:tr>
              <a:tr h="370840">
                <a:tc>
                  <a:txBody>
                    <a:bodyPr/>
                    <a:lstStyle/>
                    <a:p>
                      <a:r>
                        <a:rPr lang="en-US" sz="1800" dirty="0"/>
                        <a:t>F</a:t>
                      </a:r>
                    </a:p>
                  </a:txBody>
                  <a:tcPr marT="45714" marB="45714"/>
                </a:tc>
                <a:tc>
                  <a:txBody>
                    <a:bodyPr/>
                    <a:lstStyle/>
                    <a:p>
                      <a:r>
                        <a:rPr lang="en-US" sz="1800" dirty="0"/>
                        <a:t>15</a:t>
                      </a:r>
                    </a:p>
                  </a:txBody>
                  <a:tcPr marT="45714" marB="45714"/>
                </a:tc>
                <a:tc>
                  <a:txBody>
                    <a:bodyPr/>
                    <a:lstStyle/>
                    <a:p>
                      <a:r>
                        <a:rPr lang="en-US" sz="1800" dirty="0"/>
                        <a:t>4</a:t>
                      </a:r>
                    </a:p>
                  </a:txBody>
                  <a:tcPr marT="45714" marB="45714"/>
                </a:tc>
                <a:tc>
                  <a:txBody>
                    <a:bodyPr/>
                    <a:lstStyle/>
                    <a:p>
                      <a:r>
                        <a:rPr lang="en-US" sz="1800" dirty="0"/>
                        <a:t>19</a:t>
                      </a:r>
                    </a:p>
                  </a:txBody>
                  <a:tcPr marT="45714" marB="45714"/>
                </a:tc>
                <a:tc>
                  <a:txBody>
                    <a:bodyPr/>
                    <a:lstStyle/>
                    <a:p>
                      <a:r>
                        <a:rPr lang="en-US" sz="1800" dirty="0"/>
                        <a:t>15</a:t>
                      </a:r>
                    </a:p>
                  </a:txBody>
                  <a:tcPr marT="45714" marB="45714"/>
                </a:tc>
                <a:tc>
                  <a:txBody>
                    <a:bodyPr/>
                    <a:lstStyle/>
                    <a:p>
                      <a:r>
                        <a:rPr lang="en-US" sz="1800" dirty="0"/>
                        <a:t>0</a:t>
                      </a:r>
                    </a:p>
                  </a:txBody>
                  <a:tcPr marT="45714" marB="45714"/>
                </a:tc>
                <a:tc>
                  <a:txBody>
                    <a:bodyPr/>
                    <a:lstStyle/>
                    <a:p>
                      <a:r>
                        <a:rPr lang="en-US" sz="1800" dirty="0"/>
                        <a:t>19</a:t>
                      </a:r>
                    </a:p>
                  </a:txBody>
                  <a:tcPr marT="45714" marB="45714"/>
                </a:tc>
                <a:extLst>
                  <a:ext uri="{0D108BD9-81ED-4DB2-BD59-A6C34878D82A}">
                    <a16:rowId xmlns:a16="http://schemas.microsoft.com/office/drawing/2014/main" val="10006"/>
                  </a:ext>
                </a:extLst>
              </a:tr>
            </a:tbl>
          </a:graphicData>
        </a:graphic>
      </p:graphicFrame>
      <p:sp>
        <p:nvSpPr>
          <p:cNvPr id="172101" name="Slide Number Placeholder 3"/>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cs typeface="Arial" panose="020B0604020202020204" pitchFamily="34" charset="0"/>
              </a:rPr>
              <a:t>74</a:t>
            </a:fld>
            <a:endParaRPr lang="en-US" altLang="en-US" sz="1400" dirty="0">
              <a:solidFill>
                <a:schemeClr val="bg2"/>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3-04-18 at 11.19.32 PM"/>
          <p:cNvPicPr>
            <a:picLocks noChangeAspect="1"/>
          </p:cNvPicPr>
          <p:nvPr/>
        </p:nvPicPr>
        <p:blipFill>
          <a:blip r:embed="rId2"/>
          <a:stretch>
            <a:fillRect/>
          </a:stretch>
        </p:blipFill>
        <p:spPr>
          <a:xfrm>
            <a:off x="0" y="1009650"/>
            <a:ext cx="12132945" cy="566674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3-04-18 at 11.20.27 PM"/>
          <p:cNvPicPr>
            <a:picLocks noChangeAspect="1"/>
          </p:cNvPicPr>
          <p:nvPr/>
        </p:nvPicPr>
        <p:blipFill>
          <a:blip r:embed="rId2"/>
          <a:stretch>
            <a:fillRect/>
          </a:stretch>
        </p:blipFill>
        <p:spPr>
          <a:xfrm>
            <a:off x="0" y="1395095"/>
            <a:ext cx="12098020" cy="501269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CAF06DAF-B4FE-31A4-16F9-7789BF6F646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3FD1B3A2-38F4-4B5F-9E6D-14432DFE722A}" type="slidenum">
              <a:rPr kumimoji="0" lang="en-US" altLang="en-US" sz="1400">
                <a:solidFill>
                  <a:schemeClr val="bg2"/>
                </a:solidFill>
                <a:latin typeface="Arial" panose="020B0604020202020204" pitchFamily="34" charset="0"/>
              </a:rPr>
              <a:pPr>
                <a:spcBef>
                  <a:spcPct val="50000"/>
                </a:spcBef>
                <a:buClrTx/>
                <a:buFontTx/>
                <a:buNone/>
              </a:pPr>
              <a:t>77</a:t>
            </a:fld>
            <a:endParaRPr kumimoji="0" lang="en-US" altLang="en-US" sz="1400">
              <a:solidFill>
                <a:schemeClr val="bg2"/>
              </a:solidFill>
              <a:latin typeface="Arial" panose="020B0604020202020204" pitchFamily="34" charset="0"/>
            </a:endParaRPr>
          </a:p>
        </p:txBody>
      </p:sp>
      <p:sp>
        <p:nvSpPr>
          <p:cNvPr id="5123" name="Rectangle 2">
            <a:extLst>
              <a:ext uri="{FF2B5EF4-FFF2-40B4-BE49-F238E27FC236}">
                <a16:creationId xmlns:a16="http://schemas.microsoft.com/office/drawing/2014/main" id="{05D39A85-1831-5314-0B24-BA3EAB854E4A}"/>
              </a:ext>
            </a:extLst>
          </p:cNvPr>
          <p:cNvSpPr>
            <a:spLocks noGrp="1" noChangeArrowheads="1"/>
          </p:cNvSpPr>
          <p:nvPr>
            <p:ph type="title"/>
          </p:nvPr>
        </p:nvSpPr>
        <p:spPr/>
        <p:txBody>
          <a:bodyPr/>
          <a:lstStyle/>
          <a:p>
            <a:r>
              <a:rPr lang="en-US" altLang="en-US" sz="4800" b="1"/>
              <a:t>Critical Path</a:t>
            </a:r>
            <a:endParaRPr lang="en-US" altLang="en-US" sz="4800"/>
          </a:p>
        </p:txBody>
      </p:sp>
      <p:sp>
        <p:nvSpPr>
          <p:cNvPr id="5124" name="Rectangle 3">
            <a:extLst>
              <a:ext uri="{FF2B5EF4-FFF2-40B4-BE49-F238E27FC236}">
                <a16:creationId xmlns:a16="http://schemas.microsoft.com/office/drawing/2014/main" id="{E7E5B5FC-7656-2AA4-0E51-6614BEAE8083}"/>
              </a:ext>
            </a:extLst>
          </p:cNvPr>
          <p:cNvSpPr>
            <a:spLocks noGrp="1" noChangeArrowheads="1"/>
          </p:cNvSpPr>
          <p:nvPr>
            <p:ph type="body" idx="1"/>
          </p:nvPr>
        </p:nvSpPr>
        <p:spPr>
          <a:xfrm>
            <a:off x="2209800" y="1447800"/>
            <a:ext cx="7772400" cy="4114800"/>
          </a:xfrm>
        </p:spPr>
        <p:txBody>
          <a:bodyPr/>
          <a:lstStyle/>
          <a:p>
            <a:r>
              <a:rPr lang="en-US" altLang="en-US" sz="2800" b="1" dirty="0"/>
              <a:t>Task dependencies define a partial ordering among tasks, i.e.</a:t>
            </a:r>
          </a:p>
          <a:p>
            <a:pPr lvl="1"/>
            <a:r>
              <a:rPr lang="en-US" altLang="en-US" sz="2400" b="1" dirty="0"/>
              <a:t> Completion of some tasks must precede the starting time of some other tasks. </a:t>
            </a:r>
          </a:p>
          <a:p>
            <a:r>
              <a:rPr lang="en-US" altLang="en-US" sz="2800" b="1" dirty="0">
                <a:solidFill>
                  <a:srgbClr val="3333FF"/>
                </a:solidFill>
              </a:rPr>
              <a:t>A critical path: </a:t>
            </a:r>
          </a:p>
          <a:p>
            <a:pPr lvl="1"/>
            <a:r>
              <a:rPr lang="en-US" altLang="en-US" sz="2400" b="1" dirty="0">
                <a:solidFill>
                  <a:srgbClr val="3333FF"/>
                </a:solidFill>
              </a:rPr>
              <a:t>along which every milestone is critical to  meeting the project deadline.</a:t>
            </a:r>
          </a:p>
          <a:p>
            <a:r>
              <a:rPr lang="en-US" altLang="en-US" sz="2800" b="1" dirty="0"/>
              <a:t>A  </a:t>
            </a:r>
            <a:r>
              <a:rPr lang="en-US" altLang="en-US" sz="2800" b="1" u="sng" dirty="0">
                <a:solidFill>
                  <a:srgbClr val="800000"/>
                </a:solidFill>
              </a:rPr>
              <a:t>Critical Path</a:t>
            </a:r>
            <a:r>
              <a:rPr lang="en-US" altLang="en-US" sz="2800" b="1" dirty="0"/>
              <a:t>  is a</a:t>
            </a:r>
            <a:r>
              <a:rPr lang="en-US" altLang="en-US" sz="2800" b="1" dirty="0">
                <a:solidFill>
                  <a:srgbClr val="3333FF"/>
                </a:solidFill>
              </a:rPr>
              <a:t>  chain of tasks that determine the duration of the project</a:t>
            </a:r>
            <a:r>
              <a:rPr lang="en-US" altLang="en-US" sz="2800" b="1" dirty="0"/>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8ADB4884-8108-B418-227A-36333F46275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19B60E35-9BED-413D-806F-F7DE124A6FA1}" type="slidenum">
              <a:rPr kumimoji="0" lang="en-US" altLang="en-US" sz="1400">
                <a:solidFill>
                  <a:schemeClr val="bg2"/>
                </a:solidFill>
                <a:latin typeface="Arial" panose="020B0604020202020204" pitchFamily="34" charset="0"/>
              </a:rPr>
              <a:pPr>
                <a:spcBef>
                  <a:spcPct val="50000"/>
                </a:spcBef>
                <a:buClrTx/>
                <a:buFontTx/>
                <a:buNone/>
              </a:pPr>
              <a:t>78</a:t>
            </a:fld>
            <a:endParaRPr kumimoji="0" lang="en-US" altLang="en-US" sz="1400">
              <a:solidFill>
                <a:schemeClr val="bg2"/>
              </a:solidFill>
              <a:latin typeface="Arial" panose="020B0604020202020204" pitchFamily="34" charset="0"/>
            </a:endParaRPr>
          </a:p>
        </p:txBody>
      </p:sp>
      <p:sp>
        <p:nvSpPr>
          <p:cNvPr id="6147" name="Rectangle 2">
            <a:extLst>
              <a:ext uri="{FF2B5EF4-FFF2-40B4-BE49-F238E27FC236}">
                <a16:creationId xmlns:a16="http://schemas.microsoft.com/office/drawing/2014/main" id="{DDCB4B33-2617-5B96-ECF2-097C6EED9A1D}"/>
              </a:ext>
            </a:extLst>
          </p:cNvPr>
          <p:cNvSpPr>
            <a:spLocks noGrp="1" noChangeArrowheads="1"/>
          </p:cNvSpPr>
          <p:nvPr>
            <p:ph type="title"/>
          </p:nvPr>
        </p:nvSpPr>
        <p:spPr/>
        <p:txBody>
          <a:bodyPr/>
          <a:lstStyle/>
          <a:p>
            <a:r>
              <a:rPr lang="en-US" altLang="en-US" sz="4800" b="1"/>
              <a:t>Critical Paths</a:t>
            </a:r>
            <a:endParaRPr lang="en-US" altLang="en-US" sz="4800"/>
          </a:p>
        </p:txBody>
      </p:sp>
      <p:sp>
        <p:nvSpPr>
          <p:cNvPr id="6148" name="Rectangle 3">
            <a:extLst>
              <a:ext uri="{FF2B5EF4-FFF2-40B4-BE49-F238E27FC236}">
                <a16:creationId xmlns:a16="http://schemas.microsoft.com/office/drawing/2014/main" id="{541A9D06-B434-232A-8F08-D1063A09EB8D}"/>
              </a:ext>
            </a:extLst>
          </p:cNvPr>
          <p:cNvSpPr>
            <a:spLocks noGrp="1" noChangeArrowheads="1"/>
          </p:cNvSpPr>
          <p:nvPr>
            <p:ph type="body" idx="1"/>
          </p:nvPr>
        </p:nvSpPr>
        <p:spPr>
          <a:xfrm>
            <a:off x="2209800" y="1447800"/>
            <a:ext cx="7772400" cy="4114800"/>
          </a:xfrm>
        </p:spPr>
        <p:txBody>
          <a:bodyPr/>
          <a:lstStyle/>
          <a:p>
            <a:r>
              <a:rPr lang="en-US" altLang="en-US" sz="2800" b="1">
                <a:solidFill>
                  <a:srgbClr val="3333FF"/>
                </a:solidFill>
              </a:rPr>
              <a:t>A critical paths is sequence of tasks such that</a:t>
            </a:r>
          </a:p>
          <a:p>
            <a:pPr lvl="1"/>
            <a:r>
              <a:rPr lang="en-US" altLang="en-US" sz="2400" b="1">
                <a:solidFill>
                  <a:srgbClr val="3333FF"/>
                </a:solidFill>
              </a:rPr>
              <a:t>a delay in any of the tasks will cause a delay to the entire project</a:t>
            </a:r>
            <a:r>
              <a:rPr lang="en-US" altLang="en-US" sz="2400" b="1"/>
              <a:t>. </a:t>
            </a:r>
          </a:p>
          <a:p>
            <a:r>
              <a:rPr lang="en-US" altLang="en-US" sz="2800" b="1">
                <a:solidFill>
                  <a:srgbClr val="800000"/>
                </a:solidFill>
              </a:rPr>
              <a:t>There can be more than one critical path in a project</a:t>
            </a:r>
            <a:r>
              <a:rPr lang="en-US" altLang="en-US" sz="2800" b="1"/>
              <a:t>. </a:t>
            </a:r>
          </a:p>
          <a:p>
            <a:r>
              <a:rPr lang="en-US" altLang="en-US" sz="2800" b="1"/>
              <a:t>It is important for the project manager to be aware of the critical paths in a project:</a:t>
            </a:r>
          </a:p>
          <a:p>
            <a:pPr lvl="1"/>
            <a:r>
              <a:rPr lang="en-US" altLang="en-US" sz="2400" b="1"/>
              <a:t>can ensure that tasks on these paths are completed on time. </a:t>
            </a:r>
            <a:endParaRPr lang="en-US"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A85B3FCF-E316-C085-F4C0-7022F5703CB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CFD4BF41-6260-4797-9487-E7A373F97D8B}" type="slidenum">
              <a:rPr kumimoji="0" lang="en-US" altLang="en-US" sz="1400">
                <a:solidFill>
                  <a:schemeClr val="bg2"/>
                </a:solidFill>
                <a:latin typeface="Arial" panose="020B0604020202020204" pitchFamily="34" charset="0"/>
              </a:rPr>
              <a:pPr>
                <a:spcBef>
                  <a:spcPct val="50000"/>
                </a:spcBef>
                <a:buClrTx/>
                <a:buFontTx/>
                <a:buNone/>
              </a:pPr>
              <a:t>79</a:t>
            </a:fld>
            <a:endParaRPr kumimoji="0" lang="en-US" altLang="en-US" sz="1400">
              <a:solidFill>
                <a:schemeClr val="bg2"/>
              </a:solidFill>
              <a:latin typeface="Arial" panose="020B0604020202020204" pitchFamily="34" charset="0"/>
            </a:endParaRPr>
          </a:p>
        </p:txBody>
      </p:sp>
      <p:sp>
        <p:nvSpPr>
          <p:cNvPr id="7171" name="Rectangle 1026">
            <a:extLst>
              <a:ext uri="{FF2B5EF4-FFF2-40B4-BE49-F238E27FC236}">
                <a16:creationId xmlns:a16="http://schemas.microsoft.com/office/drawing/2014/main" id="{6E0B35D7-23CA-79DF-CF5E-BBD9D98CF53D}"/>
              </a:ext>
            </a:extLst>
          </p:cNvPr>
          <p:cNvSpPr>
            <a:spLocks noGrp="1" noChangeArrowheads="1"/>
          </p:cNvSpPr>
          <p:nvPr>
            <p:ph type="title"/>
          </p:nvPr>
        </p:nvSpPr>
        <p:spPr/>
        <p:txBody>
          <a:bodyPr/>
          <a:lstStyle/>
          <a:p>
            <a:r>
              <a:rPr lang="en-US" altLang="en-US" sz="4800" b="1"/>
              <a:t>Critical Paths</a:t>
            </a:r>
          </a:p>
        </p:txBody>
      </p:sp>
      <p:sp>
        <p:nvSpPr>
          <p:cNvPr id="7172" name="Rectangle 1027">
            <a:extLst>
              <a:ext uri="{FF2B5EF4-FFF2-40B4-BE49-F238E27FC236}">
                <a16:creationId xmlns:a16="http://schemas.microsoft.com/office/drawing/2014/main" id="{7E578A73-4DC2-AD1C-E695-B77115D14006}"/>
              </a:ext>
            </a:extLst>
          </p:cNvPr>
          <p:cNvSpPr>
            <a:spLocks noGrp="1" noChangeArrowheads="1"/>
          </p:cNvSpPr>
          <p:nvPr>
            <p:ph type="body" idx="1"/>
          </p:nvPr>
        </p:nvSpPr>
        <p:spPr>
          <a:xfrm>
            <a:off x="2209800" y="1524000"/>
            <a:ext cx="7772400" cy="4114800"/>
          </a:xfrm>
        </p:spPr>
        <p:txBody>
          <a:bodyPr/>
          <a:lstStyle/>
          <a:p>
            <a:r>
              <a:rPr lang="en-US" altLang="en-US" sz="2800" b="1"/>
              <a:t>Other tasks may have some room for delay without affecting the entire project.</a:t>
            </a:r>
          </a:p>
          <a:p>
            <a:pPr lvl="1"/>
            <a:r>
              <a:rPr lang="en-US" altLang="en-US" sz="2400" b="1">
                <a:solidFill>
                  <a:srgbClr val="3333FF"/>
                </a:solidFill>
              </a:rPr>
              <a:t>If necessary, the manager may switch resources from a noncritical task to a critical task.</a:t>
            </a:r>
          </a:p>
          <a:p>
            <a:r>
              <a:rPr lang="en-US" altLang="en-US" sz="2800" b="1"/>
              <a:t>Several  software packages are available for automating the scheduling process:</a:t>
            </a:r>
          </a:p>
          <a:p>
            <a:pPr lvl="1"/>
            <a:r>
              <a:rPr lang="en-US" altLang="en-US" sz="2400" b="1">
                <a:solidFill>
                  <a:srgbClr val="3333FF"/>
                </a:solidFill>
              </a:rPr>
              <a:t>MacProject on Apple Macintosh computer</a:t>
            </a:r>
          </a:p>
          <a:p>
            <a:pPr lvl="1"/>
            <a:r>
              <a:rPr lang="en-US" altLang="en-US" sz="2400" b="1">
                <a:solidFill>
                  <a:srgbClr val="3333FF"/>
                </a:solidFill>
              </a:rPr>
              <a:t>MS-Project on Microsoft Windows Operating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Precedence ordering among project planning activities</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1981200" y="1954022"/>
            <a:ext cx="8229600" cy="3818319"/>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E4DF8BF5-C7E0-1F72-50A4-800DF00A20B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08938118-3F34-4899-B1CF-EC5DF264E890}" type="slidenum">
              <a:rPr kumimoji="0" lang="en-US" altLang="en-US" sz="1400">
                <a:solidFill>
                  <a:schemeClr val="bg2"/>
                </a:solidFill>
                <a:latin typeface="Arial" panose="020B0604020202020204" pitchFamily="34" charset="0"/>
              </a:rPr>
              <a:pPr>
                <a:spcBef>
                  <a:spcPct val="50000"/>
                </a:spcBef>
                <a:buClrTx/>
                <a:buFontTx/>
                <a:buNone/>
              </a:pPr>
              <a:t>80</a:t>
            </a:fld>
            <a:endParaRPr kumimoji="0" lang="en-US" altLang="en-US" sz="1400">
              <a:solidFill>
                <a:schemeClr val="bg2"/>
              </a:solidFill>
              <a:latin typeface="Arial" panose="020B0604020202020204" pitchFamily="34" charset="0"/>
            </a:endParaRPr>
          </a:p>
        </p:txBody>
      </p:sp>
      <p:sp>
        <p:nvSpPr>
          <p:cNvPr id="8195" name="Rectangle 2">
            <a:extLst>
              <a:ext uri="{FF2B5EF4-FFF2-40B4-BE49-F238E27FC236}">
                <a16:creationId xmlns:a16="http://schemas.microsoft.com/office/drawing/2014/main" id="{77A56E3F-6053-DEBD-E834-C4438F3CA0C5}"/>
              </a:ext>
            </a:extLst>
          </p:cNvPr>
          <p:cNvSpPr>
            <a:spLocks noGrp="1" noChangeArrowheads="1"/>
          </p:cNvSpPr>
          <p:nvPr>
            <p:ph type="title"/>
          </p:nvPr>
        </p:nvSpPr>
        <p:spPr/>
        <p:txBody>
          <a:bodyPr/>
          <a:lstStyle/>
          <a:p>
            <a:r>
              <a:rPr lang="en-US" altLang="en-US" b="1"/>
              <a:t>CPM and PERT Charts</a:t>
            </a:r>
            <a:endParaRPr lang="en-US" altLang="en-US"/>
          </a:p>
        </p:txBody>
      </p:sp>
      <p:sp>
        <p:nvSpPr>
          <p:cNvPr id="8196" name="Rectangle 3">
            <a:extLst>
              <a:ext uri="{FF2B5EF4-FFF2-40B4-BE49-F238E27FC236}">
                <a16:creationId xmlns:a16="http://schemas.microsoft.com/office/drawing/2014/main" id="{1C4D7ED4-9786-3B8C-0561-14522391F694}"/>
              </a:ext>
            </a:extLst>
          </p:cNvPr>
          <p:cNvSpPr>
            <a:spLocks noGrp="1" noChangeArrowheads="1"/>
          </p:cNvSpPr>
          <p:nvPr>
            <p:ph type="body" idx="1"/>
          </p:nvPr>
        </p:nvSpPr>
        <p:spPr>
          <a:xfrm>
            <a:off x="2209800" y="1524000"/>
            <a:ext cx="7772400" cy="4114800"/>
          </a:xfrm>
        </p:spPr>
        <p:txBody>
          <a:bodyPr/>
          <a:lstStyle/>
          <a:p>
            <a:r>
              <a:rPr lang="en-US" altLang="en-US" sz="3600" b="1"/>
              <a:t>While Gantt charts show the different tasks and their durations clearly:</a:t>
            </a:r>
          </a:p>
          <a:p>
            <a:pPr lvl="1"/>
            <a:r>
              <a:rPr lang="en-US" altLang="en-US" sz="3200" b="1"/>
              <a:t>they do not show intertask dependencies explicitly. </a:t>
            </a:r>
          </a:p>
          <a:p>
            <a:pPr lvl="1"/>
            <a:r>
              <a:rPr lang="en-US" altLang="en-US" sz="3200" b="1"/>
              <a:t>this shortcoming of Gantt charts  is overcome by PERT charts.</a:t>
            </a:r>
            <a:endParaRPr lang="en-US" altLang="en-US" sz="32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ED19CF0C-2037-5065-CE05-EB662E687FC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74B94886-451A-4727-A9F9-CA233C0A97C0}" type="slidenum">
              <a:rPr kumimoji="0" lang="en-US" altLang="en-US" sz="1400">
                <a:solidFill>
                  <a:schemeClr val="bg2"/>
                </a:solidFill>
                <a:latin typeface="Arial" panose="020B0604020202020204" pitchFamily="34" charset="0"/>
              </a:rPr>
              <a:pPr>
                <a:spcBef>
                  <a:spcPct val="50000"/>
                </a:spcBef>
                <a:buClrTx/>
                <a:buFontTx/>
                <a:buNone/>
              </a:pPr>
              <a:t>81</a:t>
            </a:fld>
            <a:endParaRPr kumimoji="0" lang="en-US" altLang="en-US" sz="1400">
              <a:solidFill>
                <a:schemeClr val="bg2"/>
              </a:solidFill>
              <a:latin typeface="Arial" panose="020B0604020202020204" pitchFamily="34" charset="0"/>
            </a:endParaRPr>
          </a:p>
        </p:txBody>
      </p:sp>
      <p:sp>
        <p:nvSpPr>
          <p:cNvPr id="9219" name="Rectangle 2">
            <a:extLst>
              <a:ext uri="{FF2B5EF4-FFF2-40B4-BE49-F238E27FC236}">
                <a16:creationId xmlns:a16="http://schemas.microsoft.com/office/drawing/2014/main" id="{324CA391-7592-C9AB-3EFB-763336147215}"/>
              </a:ext>
            </a:extLst>
          </p:cNvPr>
          <p:cNvSpPr>
            <a:spLocks noGrp="1" noChangeArrowheads="1"/>
          </p:cNvSpPr>
          <p:nvPr>
            <p:ph type="title"/>
          </p:nvPr>
        </p:nvSpPr>
        <p:spPr/>
        <p:txBody>
          <a:bodyPr/>
          <a:lstStyle/>
          <a:p>
            <a:r>
              <a:rPr lang="en-US" altLang="en-US" b="1"/>
              <a:t>Critical Path Management</a:t>
            </a:r>
            <a:endParaRPr lang="en-US" altLang="en-US"/>
          </a:p>
        </p:txBody>
      </p:sp>
      <p:sp>
        <p:nvSpPr>
          <p:cNvPr id="9220" name="Rectangle 3">
            <a:extLst>
              <a:ext uri="{FF2B5EF4-FFF2-40B4-BE49-F238E27FC236}">
                <a16:creationId xmlns:a16="http://schemas.microsoft.com/office/drawing/2014/main" id="{099F77AA-A894-9588-5874-D89924AA2204}"/>
              </a:ext>
            </a:extLst>
          </p:cNvPr>
          <p:cNvSpPr>
            <a:spLocks noGrp="1" noChangeArrowheads="1"/>
          </p:cNvSpPr>
          <p:nvPr>
            <p:ph type="body" idx="1"/>
          </p:nvPr>
        </p:nvSpPr>
        <p:spPr>
          <a:xfrm>
            <a:off x="2209800" y="1524000"/>
            <a:ext cx="7772400" cy="4114800"/>
          </a:xfrm>
        </p:spPr>
        <p:txBody>
          <a:bodyPr/>
          <a:lstStyle/>
          <a:p>
            <a:r>
              <a:rPr lang="en-US" altLang="en-US" b="1"/>
              <a:t>Critical Path Management(CPM) is a technique for:</a:t>
            </a:r>
          </a:p>
          <a:p>
            <a:pPr lvl="1"/>
            <a:r>
              <a:rPr lang="en-US" altLang="en-US" b="1">
                <a:solidFill>
                  <a:srgbClr val="3333FF"/>
                </a:solidFill>
              </a:rPr>
              <a:t>Identifying critical paths</a:t>
            </a:r>
          </a:p>
          <a:p>
            <a:pPr lvl="1"/>
            <a:r>
              <a:rPr lang="en-US" altLang="en-US" b="1">
                <a:solidFill>
                  <a:srgbClr val="3333FF"/>
                </a:solidFill>
              </a:rPr>
              <a:t>Managing  project.  </a:t>
            </a:r>
          </a:p>
          <a:p>
            <a:r>
              <a:rPr lang="en-US" altLang="en-US" b="1"/>
              <a:t>The CPM technique is not specific to software engineering </a:t>
            </a:r>
          </a:p>
          <a:p>
            <a:pPr lvl="1"/>
            <a:r>
              <a:rPr lang="en-US" altLang="en-US" b="1"/>
              <a:t>has a much wider use.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9F0F6844-A1D0-B706-4B68-EB9F15B0745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BF4C03CA-C5C1-42C1-A3C1-6F1CAE8C70CC}" type="slidenum">
              <a:rPr kumimoji="0" lang="en-US" altLang="en-US" sz="1400">
                <a:solidFill>
                  <a:schemeClr val="bg2"/>
                </a:solidFill>
                <a:latin typeface="Arial" panose="020B0604020202020204" pitchFamily="34" charset="0"/>
              </a:rPr>
              <a:pPr>
                <a:spcBef>
                  <a:spcPct val="50000"/>
                </a:spcBef>
                <a:buClrTx/>
                <a:buFontTx/>
                <a:buNone/>
              </a:pPr>
              <a:t>82</a:t>
            </a:fld>
            <a:endParaRPr kumimoji="0" lang="en-US" altLang="en-US" sz="1400">
              <a:solidFill>
                <a:schemeClr val="bg2"/>
              </a:solidFill>
              <a:latin typeface="Arial" panose="020B0604020202020204" pitchFamily="34" charset="0"/>
            </a:endParaRPr>
          </a:p>
        </p:txBody>
      </p:sp>
      <p:sp>
        <p:nvSpPr>
          <p:cNvPr id="10243" name="Rectangle 2">
            <a:extLst>
              <a:ext uri="{FF2B5EF4-FFF2-40B4-BE49-F238E27FC236}">
                <a16:creationId xmlns:a16="http://schemas.microsoft.com/office/drawing/2014/main" id="{37648806-0A6D-C597-CFD0-87C8D9A30792}"/>
              </a:ext>
            </a:extLst>
          </p:cNvPr>
          <p:cNvSpPr>
            <a:spLocks noGrp="1" noChangeArrowheads="1"/>
          </p:cNvSpPr>
          <p:nvPr>
            <p:ph type="title"/>
          </p:nvPr>
        </p:nvSpPr>
        <p:spPr/>
        <p:txBody>
          <a:bodyPr/>
          <a:lstStyle/>
          <a:p>
            <a:r>
              <a:rPr lang="en-US" altLang="en-US" b="1"/>
              <a:t>Critical Path Management</a:t>
            </a:r>
            <a:endParaRPr lang="en-US" altLang="en-US"/>
          </a:p>
        </p:txBody>
      </p:sp>
      <p:sp>
        <p:nvSpPr>
          <p:cNvPr id="10244" name="Rectangle 3">
            <a:extLst>
              <a:ext uri="{FF2B5EF4-FFF2-40B4-BE49-F238E27FC236}">
                <a16:creationId xmlns:a16="http://schemas.microsoft.com/office/drawing/2014/main" id="{4C5B0118-9A7E-C074-7524-EEBA76EAF076}"/>
              </a:ext>
            </a:extLst>
          </p:cNvPr>
          <p:cNvSpPr>
            <a:spLocks noGrp="1" noChangeArrowheads="1"/>
          </p:cNvSpPr>
          <p:nvPr>
            <p:ph type="body" idx="1"/>
          </p:nvPr>
        </p:nvSpPr>
        <p:spPr>
          <a:xfrm>
            <a:off x="2209800" y="1600200"/>
            <a:ext cx="7772400" cy="4114800"/>
          </a:xfrm>
        </p:spPr>
        <p:txBody>
          <a:bodyPr/>
          <a:lstStyle/>
          <a:p>
            <a:r>
              <a:rPr lang="en-US" altLang="en-US" b="1"/>
              <a:t>CPM can assist in answering questions like: </a:t>
            </a:r>
          </a:p>
          <a:p>
            <a:pPr lvl="1"/>
            <a:r>
              <a:rPr lang="en-US" altLang="en-US" b="1">
                <a:solidFill>
                  <a:srgbClr val="3333FF"/>
                </a:solidFill>
              </a:rPr>
              <a:t>What are the critical paths in the project?</a:t>
            </a:r>
          </a:p>
          <a:p>
            <a:pPr lvl="1"/>
            <a:r>
              <a:rPr lang="en-US" altLang="en-US" b="1">
                <a:solidFill>
                  <a:srgbClr val="3333FF"/>
                </a:solidFill>
              </a:rPr>
              <a:t>What is the shortest time in which the project can be completed? </a:t>
            </a:r>
          </a:p>
          <a:p>
            <a:pPr lvl="1"/>
            <a:r>
              <a:rPr lang="en-US" altLang="en-US" b="1">
                <a:solidFill>
                  <a:srgbClr val="3333FF"/>
                </a:solidFill>
              </a:rPr>
              <a:t>What is the earliest (or latest) time a task can be started (or finished) without delaying the project?</a:t>
            </a:r>
          </a:p>
          <a:p>
            <a:endParaRPr lang="en-US" altLang="en-US" sz="40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9029C02A-434F-5A6C-63DE-F7F3F16CFF6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EB1C277F-FE52-4B4A-AB9D-1704A9EB1F22}" type="slidenum">
              <a:rPr kumimoji="0" lang="en-US" altLang="en-US" sz="1400">
                <a:solidFill>
                  <a:schemeClr val="bg2"/>
                </a:solidFill>
                <a:latin typeface="Arial" panose="020B0604020202020204" pitchFamily="34" charset="0"/>
              </a:rPr>
              <a:pPr>
                <a:spcBef>
                  <a:spcPct val="50000"/>
                </a:spcBef>
                <a:buClrTx/>
                <a:buFontTx/>
                <a:buNone/>
              </a:pPr>
              <a:t>83</a:t>
            </a:fld>
            <a:endParaRPr kumimoji="0" lang="en-US" altLang="en-US" sz="1400">
              <a:solidFill>
                <a:schemeClr val="bg2"/>
              </a:solidFill>
              <a:latin typeface="Arial" panose="020B0604020202020204" pitchFamily="34" charset="0"/>
            </a:endParaRPr>
          </a:p>
        </p:txBody>
      </p:sp>
      <p:sp>
        <p:nvSpPr>
          <p:cNvPr id="11267" name="Rectangle 1026">
            <a:extLst>
              <a:ext uri="{FF2B5EF4-FFF2-40B4-BE49-F238E27FC236}">
                <a16:creationId xmlns:a16="http://schemas.microsoft.com/office/drawing/2014/main" id="{C6F938D9-B4A0-E261-1034-C1CCC75B2BA6}"/>
              </a:ext>
            </a:extLst>
          </p:cNvPr>
          <p:cNvSpPr>
            <a:spLocks noGrp="1" noChangeArrowheads="1"/>
          </p:cNvSpPr>
          <p:nvPr>
            <p:ph type="title"/>
          </p:nvPr>
        </p:nvSpPr>
        <p:spPr/>
        <p:txBody>
          <a:bodyPr/>
          <a:lstStyle/>
          <a:p>
            <a:r>
              <a:rPr lang="en-US" altLang="en-US" sz="5400" b="1"/>
              <a:t>Example</a:t>
            </a:r>
            <a:endParaRPr lang="en-US" altLang="en-US" sz="5400"/>
          </a:p>
        </p:txBody>
      </p:sp>
      <p:sp>
        <p:nvSpPr>
          <p:cNvPr id="11268" name="Rectangle 1027">
            <a:extLst>
              <a:ext uri="{FF2B5EF4-FFF2-40B4-BE49-F238E27FC236}">
                <a16:creationId xmlns:a16="http://schemas.microsoft.com/office/drawing/2014/main" id="{651D3661-92B0-0D2E-477A-5884AE8CBE5A}"/>
              </a:ext>
            </a:extLst>
          </p:cNvPr>
          <p:cNvSpPr>
            <a:spLocks noGrp="1" noChangeArrowheads="1"/>
          </p:cNvSpPr>
          <p:nvPr>
            <p:ph type="body" idx="1"/>
          </p:nvPr>
        </p:nvSpPr>
        <p:spPr>
          <a:xfrm>
            <a:off x="2209800" y="1524000"/>
            <a:ext cx="7772400" cy="4114800"/>
          </a:xfrm>
        </p:spPr>
        <p:txBody>
          <a:bodyPr/>
          <a:lstStyle/>
          <a:p>
            <a:r>
              <a:rPr lang="en-US" altLang="en-US" sz="2400" b="1"/>
              <a:t>A project involves three tasks: </a:t>
            </a:r>
          </a:p>
          <a:p>
            <a:pPr lvl="1"/>
            <a:r>
              <a:rPr lang="en-US" altLang="en-US" sz="2000" b="1"/>
              <a:t>task </a:t>
            </a:r>
            <a:r>
              <a:rPr lang="en-US" altLang="en-US" sz="2000" b="1">
                <a:solidFill>
                  <a:srgbClr val="3333FF"/>
                </a:solidFill>
              </a:rPr>
              <a:t>a</a:t>
            </a:r>
            <a:r>
              <a:rPr lang="en-US" altLang="en-US" sz="2000" b="1"/>
              <a:t> takes 4 hours, </a:t>
            </a:r>
          </a:p>
          <a:p>
            <a:pPr lvl="1"/>
            <a:r>
              <a:rPr lang="en-US" altLang="en-US" sz="2000" b="1"/>
              <a:t>task  </a:t>
            </a:r>
            <a:r>
              <a:rPr lang="en-US" altLang="en-US" sz="2000" b="1">
                <a:solidFill>
                  <a:srgbClr val="3333FF"/>
                </a:solidFill>
              </a:rPr>
              <a:t>b</a:t>
            </a:r>
            <a:r>
              <a:rPr lang="en-US" altLang="en-US" sz="2000" b="1"/>
              <a:t>  takes 5 hours </a:t>
            </a:r>
          </a:p>
          <a:p>
            <a:pPr lvl="1"/>
            <a:r>
              <a:rPr lang="en-US" altLang="en-US" sz="2000" b="1"/>
              <a:t>task  </a:t>
            </a:r>
            <a:r>
              <a:rPr lang="en-US" altLang="en-US" sz="2000" b="1">
                <a:solidFill>
                  <a:srgbClr val="3333FF"/>
                </a:solidFill>
              </a:rPr>
              <a:t>c</a:t>
            </a:r>
            <a:r>
              <a:rPr lang="en-US" altLang="en-US" sz="2000" b="1"/>
              <a:t> takes 8 hours.  </a:t>
            </a:r>
          </a:p>
          <a:p>
            <a:pPr lvl="1"/>
            <a:r>
              <a:rPr lang="en-US" altLang="en-US" sz="2000" b="1"/>
              <a:t>task  c cannot commence until task  a is completed. </a:t>
            </a:r>
          </a:p>
          <a:p>
            <a:r>
              <a:rPr lang="en-US" altLang="en-US" sz="2400" b="1"/>
              <a:t>What is the shortest time in which the project can be completed? </a:t>
            </a:r>
          </a:p>
        </p:txBody>
      </p:sp>
      <p:sp>
        <p:nvSpPr>
          <p:cNvPr id="11269" name="Oval 1028">
            <a:extLst>
              <a:ext uri="{FF2B5EF4-FFF2-40B4-BE49-F238E27FC236}">
                <a16:creationId xmlns:a16="http://schemas.microsoft.com/office/drawing/2014/main" id="{F258FB1D-409E-E032-C80F-E54A76EB0018}"/>
              </a:ext>
            </a:extLst>
          </p:cNvPr>
          <p:cNvSpPr>
            <a:spLocks noChangeArrowheads="1"/>
          </p:cNvSpPr>
          <p:nvPr/>
        </p:nvSpPr>
        <p:spPr bwMode="auto">
          <a:xfrm>
            <a:off x="3352800" y="4724400"/>
            <a:ext cx="533400" cy="5334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11270" name="Oval 1029">
            <a:extLst>
              <a:ext uri="{FF2B5EF4-FFF2-40B4-BE49-F238E27FC236}">
                <a16:creationId xmlns:a16="http://schemas.microsoft.com/office/drawing/2014/main" id="{336BB8D6-718C-01D0-8FA3-71FAC916447B}"/>
              </a:ext>
            </a:extLst>
          </p:cNvPr>
          <p:cNvSpPr>
            <a:spLocks noChangeArrowheads="1"/>
          </p:cNvSpPr>
          <p:nvPr/>
        </p:nvSpPr>
        <p:spPr bwMode="auto">
          <a:xfrm>
            <a:off x="4876800" y="5181600"/>
            <a:ext cx="533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11271" name="Oval 1030">
            <a:extLst>
              <a:ext uri="{FF2B5EF4-FFF2-40B4-BE49-F238E27FC236}">
                <a16:creationId xmlns:a16="http://schemas.microsoft.com/office/drawing/2014/main" id="{E74404E5-52F9-6145-B602-9E1F1A19C56D}"/>
              </a:ext>
            </a:extLst>
          </p:cNvPr>
          <p:cNvSpPr>
            <a:spLocks noChangeArrowheads="1"/>
          </p:cNvSpPr>
          <p:nvPr/>
        </p:nvSpPr>
        <p:spPr bwMode="auto">
          <a:xfrm>
            <a:off x="6705600" y="5181600"/>
            <a:ext cx="533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11272" name="Oval 1031">
            <a:extLst>
              <a:ext uri="{FF2B5EF4-FFF2-40B4-BE49-F238E27FC236}">
                <a16:creationId xmlns:a16="http://schemas.microsoft.com/office/drawing/2014/main" id="{76B9ACB9-3449-98E4-8828-F2A66772E1AA}"/>
              </a:ext>
            </a:extLst>
          </p:cNvPr>
          <p:cNvSpPr>
            <a:spLocks noChangeArrowheads="1"/>
          </p:cNvSpPr>
          <p:nvPr/>
        </p:nvSpPr>
        <p:spPr bwMode="auto">
          <a:xfrm>
            <a:off x="5638800" y="4343400"/>
            <a:ext cx="533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11273" name="Oval 1032">
            <a:extLst>
              <a:ext uri="{FF2B5EF4-FFF2-40B4-BE49-F238E27FC236}">
                <a16:creationId xmlns:a16="http://schemas.microsoft.com/office/drawing/2014/main" id="{A8E34322-4AFA-78AF-C2B6-FDAD4A45D1D7}"/>
              </a:ext>
            </a:extLst>
          </p:cNvPr>
          <p:cNvSpPr>
            <a:spLocks noChangeArrowheads="1"/>
          </p:cNvSpPr>
          <p:nvPr/>
        </p:nvSpPr>
        <p:spPr bwMode="auto">
          <a:xfrm>
            <a:off x="8534400" y="4648200"/>
            <a:ext cx="533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11274" name="Line 1034">
            <a:extLst>
              <a:ext uri="{FF2B5EF4-FFF2-40B4-BE49-F238E27FC236}">
                <a16:creationId xmlns:a16="http://schemas.microsoft.com/office/drawing/2014/main" id="{B2C6C5B9-781F-6E4D-6621-6D8CC7C86904}"/>
              </a:ext>
            </a:extLst>
          </p:cNvPr>
          <p:cNvSpPr>
            <a:spLocks noChangeShapeType="1"/>
          </p:cNvSpPr>
          <p:nvPr/>
        </p:nvSpPr>
        <p:spPr bwMode="auto">
          <a:xfrm>
            <a:off x="3886200" y="5029200"/>
            <a:ext cx="99060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75" name="Line 1035">
            <a:extLst>
              <a:ext uri="{FF2B5EF4-FFF2-40B4-BE49-F238E27FC236}">
                <a16:creationId xmlns:a16="http://schemas.microsoft.com/office/drawing/2014/main" id="{5FCE1097-F4CC-607C-9714-E7619D71CFF2}"/>
              </a:ext>
            </a:extLst>
          </p:cNvPr>
          <p:cNvSpPr>
            <a:spLocks noChangeShapeType="1"/>
          </p:cNvSpPr>
          <p:nvPr/>
        </p:nvSpPr>
        <p:spPr bwMode="auto">
          <a:xfrm flipV="1">
            <a:off x="5410200" y="5410200"/>
            <a:ext cx="1295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76" name="Line 1036">
            <a:extLst>
              <a:ext uri="{FF2B5EF4-FFF2-40B4-BE49-F238E27FC236}">
                <a16:creationId xmlns:a16="http://schemas.microsoft.com/office/drawing/2014/main" id="{4EC9544D-4537-D5BA-E5C4-17E30368D543}"/>
              </a:ext>
            </a:extLst>
          </p:cNvPr>
          <p:cNvSpPr>
            <a:spLocks noChangeShapeType="1"/>
          </p:cNvSpPr>
          <p:nvPr/>
        </p:nvSpPr>
        <p:spPr bwMode="auto">
          <a:xfrm flipV="1">
            <a:off x="7239000" y="5029200"/>
            <a:ext cx="1295400" cy="381000"/>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77" name="Line 1037">
            <a:extLst>
              <a:ext uri="{FF2B5EF4-FFF2-40B4-BE49-F238E27FC236}">
                <a16:creationId xmlns:a16="http://schemas.microsoft.com/office/drawing/2014/main" id="{BBD5BF71-1C85-7183-9637-0FEC8ADA52C7}"/>
              </a:ext>
            </a:extLst>
          </p:cNvPr>
          <p:cNvSpPr>
            <a:spLocks noChangeShapeType="1"/>
          </p:cNvSpPr>
          <p:nvPr/>
        </p:nvSpPr>
        <p:spPr bwMode="auto">
          <a:xfrm flipV="1">
            <a:off x="3886200" y="4648200"/>
            <a:ext cx="175260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78" name="Line 1039">
            <a:extLst>
              <a:ext uri="{FF2B5EF4-FFF2-40B4-BE49-F238E27FC236}">
                <a16:creationId xmlns:a16="http://schemas.microsoft.com/office/drawing/2014/main" id="{F6792ABD-4188-7A86-2A7D-AD0FF6C8A88C}"/>
              </a:ext>
            </a:extLst>
          </p:cNvPr>
          <p:cNvSpPr>
            <a:spLocks noChangeShapeType="1"/>
          </p:cNvSpPr>
          <p:nvPr/>
        </p:nvSpPr>
        <p:spPr bwMode="auto">
          <a:xfrm>
            <a:off x="6172200" y="4572000"/>
            <a:ext cx="2362200" cy="3048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79" name="Text Box 1040">
            <a:extLst>
              <a:ext uri="{FF2B5EF4-FFF2-40B4-BE49-F238E27FC236}">
                <a16:creationId xmlns:a16="http://schemas.microsoft.com/office/drawing/2014/main" id="{B25C28AE-F314-5966-B032-903BCC0F6D58}"/>
              </a:ext>
            </a:extLst>
          </p:cNvPr>
          <p:cNvSpPr txBox="1">
            <a:spLocks noChangeArrowheads="1"/>
          </p:cNvSpPr>
          <p:nvPr/>
        </p:nvSpPr>
        <p:spPr bwMode="auto">
          <a:xfrm>
            <a:off x="3276600" y="4800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800" b="1">
                <a:latin typeface="Times New Roman" panose="02020603050405020304" pitchFamily="18" charset="0"/>
              </a:rPr>
              <a:t>start</a:t>
            </a:r>
          </a:p>
        </p:txBody>
      </p:sp>
      <p:sp>
        <p:nvSpPr>
          <p:cNvPr id="11280" name="Text Box 1041">
            <a:extLst>
              <a:ext uri="{FF2B5EF4-FFF2-40B4-BE49-F238E27FC236}">
                <a16:creationId xmlns:a16="http://schemas.microsoft.com/office/drawing/2014/main" id="{249B06FA-9250-BEF5-F14E-D74715C33866}"/>
              </a:ext>
            </a:extLst>
          </p:cNvPr>
          <p:cNvSpPr txBox="1">
            <a:spLocks noChangeArrowheads="1"/>
          </p:cNvSpPr>
          <p:nvPr/>
        </p:nvSpPr>
        <p:spPr bwMode="auto">
          <a:xfrm>
            <a:off x="5715000" y="4343401"/>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800" b="1">
                <a:latin typeface="Times New Roman" panose="02020603050405020304" pitchFamily="18" charset="0"/>
              </a:rPr>
              <a:t>b</a:t>
            </a:r>
          </a:p>
        </p:txBody>
      </p:sp>
      <p:sp>
        <p:nvSpPr>
          <p:cNvPr id="11281" name="Text Box 1042">
            <a:extLst>
              <a:ext uri="{FF2B5EF4-FFF2-40B4-BE49-F238E27FC236}">
                <a16:creationId xmlns:a16="http://schemas.microsoft.com/office/drawing/2014/main" id="{54B9624A-AEF4-D94D-F83A-8898EAFAA825}"/>
              </a:ext>
            </a:extLst>
          </p:cNvPr>
          <p:cNvSpPr txBox="1">
            <a:spLocks noChangeArrowheads="1"/>
          </p:cNvSpPr>
          <p:nvPr/>
        </p:nvSpPr>
        <p:spPr bwMode="auto">
          <a:xfrm>
            <a:off x="4953000" y="5105400"/>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b="1">
                <a:latin typeface="Times New Roman" panose="02020603050405020304" pitchFamily="18" charset="0"/>
              </a:rPr>
              <a:t>a</a:t>
            </a:r>
          </a:p>
        </p:txBody>
      </p:sp>
      <p:sp>
        <p:nvSpPr>
          <p:cNvPr id="11282" name="Text Box 1043">
            <a:extLst>
              <a:ext uri="{FF2B5EF4-FFF2-40B4-BE49-F238E27FC236}">
                <a16:creationId xmlns:a16="http://schemas.microsoft.com/office/drawing/2014/main" id="{AC0791ED-68DF-DB18-9671-7B84B2AD1C00}"/>
              </a:ext>
            </a:extLst>
          </p:cNvPr>
          <p:cNvSpPr txBox="1">
            <a:spLocks noChangeArrowheads="1"/>
          </p:cNvSpPr>
          <p:nvPr/>
        </p:nvSpPr>
        <p:spPr bwMode="auto">
          <a:xfrm>
            <a:off x="6781800" y="5105400"/>
            <a:ext cx="53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b="1">
                <a:latin typeface="Times New Roman" panose="02020603050405020304" pitchFamily="18" charset="0"/>
              </a:rPr>
              <a:t>c</a:t>
            </a:r>
          </a:p>
        </p:txBody>
      </p:sp>
      <p:sp>
        <p:nvSpPr>
          <p:cNvPr id="11283" name="Text Box 1044">
            <a:extLst>
              <a:ext uri="{FF2B5EF4-FFF2-40B4-BE49-F238E27FC236}">
                <a16:creationId xmlns:a16="http://schemas.microsoft.com/office/drawing/2014/main" id="{C7F63692-B16B-B363-D9E4-24CA8D4199DF}"/>
              </a:ext>
            </a:extLst>
          </p:cNvPr>
          <p:cNvSpPr txBox="1">
            <a:spLocks noChangeArrowheads="1"/>
          </p:cNvSpPr>
          <p:nvPr/>
        </p:nvSpPr>
        <p:spPr bwMode="auto">
          <a:xfrm>
            <a:off x="8534400" y="47244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b="1">
                <a:latin typeface="Times New Roman" panose="02020603050405020304" pitchFamily="18" charset="0"/>
              </a:rPr>
              <a:t>finish</a:t>
            </a:r>
          </a:p>
        </p:txBody>
      </p:sp>
      <p:sp>
        <p:nvSpPr>
          <p:cNvPr id="11284" name="Text Box 1045">
            <a:extLst>
              <a:ext uri="{FF2B5EF4-FFF2-40B4-BE49-F238E27FC236}">
                <a16:creationId xmlns:a16="http://schemas.microsoft.com/office/drawing/2014/main" id="{FD517071-C977-D10F-C6C9-ED4C7FD39F49}"/>
              </a:ext>
            </a:extLst>
          </p:cNvPr>
          <p:cNvSpPr txBox="1">
            <a:spLocks noChangeArrowheads="1"/>
          </p:cNvSpPr>
          <p:nvPr/>
        </p:nvSpPr>
        <p:spPr bwMode="auto">
          <a:xfrm>
            <a:off x="4495800" y="46482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a:latin typeface="Times New Roman" panose="02020603050405020304" pitchFamily="18" charset="0"/>
              </a:rPr>
              <a:t>5</a:t>
            </a:r>
          </a:p>
        </p:txBody>
      </p:sp>
      <p:sp>
        <p:nvSpPr>
          <p:cNvPr id="11285" name="Text Box 1046">
            <a:extLst>
              <a:ext uri="{FF2B5EF4-FFF2-40B4-BE49-F238E27FC236}">
                <a16:creationId xmlns:a16="http://schemas.microsoft.com/office/drawing/2014/main" id="{5A627052-F817-1553-86E6-4702F66EBD47}"/>
              </a:ext>
            </a:extLst>
          </p:cNvPr>
          <p:cNvSpPr txBox="1">
            <a:spLocks noChangeArrowheads="1"/>
          </p:cNvSpPr>
          <p:nvPr/>
        </p:nvSpPr>
        <p:spPr bwMode="auto">
          <a:xfrm>
            <a:off x="4267200" y="5105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a:latin typeface="Times New Roman" panose="02020603050405020304" pitchFamily="18" charset="0"/>
              </a:rPr>
              <a:t>4</a:t>
            </a:r>
          </a:p>
        </p:txBody>
      </p:sp>
      <p:sp>
        <p:nvSpPr>
          <p:cNvPr id="11286" name="Text Box 1047">
            <a:extLst>
              <a:ext uri="{FF2B5EF4-FFF2-40B4-BE49-F238E27FC236}">
                <a16:creationId xmlns:a16="http://schemas.microsoft.com/office/drawing/2014/main" id="{843BA2AC-2CF1-4764-3763-B486E903BFA2}"/>
              </a:ext>
            </a:extLst>
          </p:cNvPr>
          <p:cNvSpPr txBox="1">
            <a:spLocks noChangeArrowheads="1"/>
          </p:cNvSpPr>
          <p:nvPr/>
        </p:nvSpPr>
        <p:spPr bwMode="auto">
          <a:xfrm>
            <a:off x="5715000" y="5334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a:latin typeface="Times New Roman" panose="02020603050405020304" pitchFamily="18" charset="0"/>
              </a:rPr>
              <a:t>8</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41BA00C5-CF16-B4B8-4640-A8078BAA6B8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310937E1-3CF5-440E-AC11-609394851686}" type="slidenum">
              <a:rPr kumimoji="0" lang="en-US" altLang="en-US" sz="1400">
                <a:solidFill>
                  <a:schemeClr val="bg2"/>
                </a:solidFill>
                <a:latin typeface="Arial" panose="020B0604020202020204" pitchFamily="34" charset="0"/>
              </a:rPr>
              <a:pPr>
                <a:spcBef>
                  <a:spcPct val="50000"/>
                </a:spcBef>
                <a:buClrTx/>
                <a:buFontTx/>
                <a:buNone/>
              </a:pPr>
              <a:t>84</a:t>
            </a:fld>
            <a:endParaRPr kumimoji="0" lang="en-US" altLang="en-US" sz="1400">
              <a:solidFill>
                <a:schemeClr val="bg2"/>
              </a:solidFill>
              <a:latin typeface="Arial" panose="020B0604020202020204" pitchFamily="34" charset="0"/>
            </a:endParaRPr>
          </a:p>
        </p:txBody>
      </p:sp>
      <p:sp>
        <p:nvSpPr>
          <p:cNvPr id="12291" name="Rectangle 2">
            <a:extLst>
              <a:ext uri="{FF2B5EF4-FFF2-40B4-BE49-F238E27FC236}">
                <a16:creationId xmlns:a16="http://schemas.microsoft.com/office/drawing/2014/main" id="{A7780776-9E0E-0065-BA95-E6D4509A59F2}"/>
              </a:ext>
            </a:extLst>
          </p:cNvPr>
          <p:cNvSpPr>
            <a:spLocks noGrp="1" noChangeArrowheads="1"/>
          </p:cNvSpPr>
          <p:nvPr>
            <p:ph type="title"/>
          </p:nvPr>
        </p:nvSpPr>
        <p:spPr/>
        <p:txBody>
          <a:bodyPr/>
          <a:lstStyle/>
          <a:p>
            <a:r>
              <a:rPr lang="en-US" altLang="en-US" sz="5400" b="1"/>
              <a:t>Example</a:t>
            </a:r>
            <a:endParaRPr lang="en-US" altLang="en-US" sz="5400"/>
          </a:p>
        </p:txBody>
      </p:sp>
      <p:sp>
        <p:nvSpPr>
          <p:cNvPr id="12292" name="Rectangle 3">
            <a:extLst>
              <a:ext uri="{FF2B5EF4-FFF2-40B4-BE49-F238E27FC236}">
                <a16:creationId xmlns:a16="http://schemas.microsoft.com/office/drawing/2014/main" id="{A5F4A7E5-544A-64E6-CCB8-FC1904010E18}"/>
              </a:ext>
            </a:extLst>
          </p:cNvPr>
          <p:cNvSpPr>
            <a:spLocks noGrp="1" noChangeArrowheads="1"/>
          </p:cNvSpPr>
          <p:nvPr>
            <p:ph type="body" idx="1"/>
          </p:nvPr>
        </p:nvSpPr>
        <p:spPr>
          <a:xfrm>
            <a:off x="2209800" y="1447800"/>
            <a:ext cx="7772400" cy="4114800"/>
          </a:xfrm>
        </p:spPr>
        <p:txBody>
          <a:bodyPr/>
          <a:lstStyle/>
          <a:p>
            <a:r>
              <a:rPr lang="en-US" altLang="en-US" sz="2800" b="1"/>
              <a:t>Clearly, the project continues until task a and then task c complete: </a:t>
            </a:r>
          </a:p>
          <a:p>
            <a:pPr lvl="1"/>
            <a:r>
              <a:rPr lang="en-US" altLang="en-US" sz="2400" b="1"/>
              <a:t>which is 12 hours. </a:t>
            </a:r>
          </a:p>
          <a:p>
            <a:pPr lvl="1"/>
            <a:r>
              <a:rPr lang="en-US" altLang="en-US" sz="2400" b="1"/>
              <a:t>Task  b takes only 5 hours. </a:t>
            </a:r>
          </a:p>
          <a:p>
            <a:pPr lvl="1"/>
            <a:r>
              <a:rPr lang="en-US" altLang="en-US" sz="2400" b="1"/>
              <a:t>Task b can have 7 hours of leeway to start and finish.</a:t>
            </a:r>
          </a:p>
          <a:p>
            <a:endParaRPr lang="en-US" altLang="en-US"/>
          </a:p>
          <a:p>
            <a:endParaRPr lang="en-US" altLang="en-US"/>
          </a:p>
        </p:txBody>
      </p:sp>
      <p:sp>
        <p:nvSpPr>
          <p:cNvPr id="12293" name="Oval 22">
            <a:extLst>
              <a:ext uri="{FF2B5EF4-FFF2-40B4-BE49-F238E27FC236}">
                <a16:creationId xmlns:a16="http://schemas.microsoft.com/office/drawing/2014/main" id="{C1C781F3-72C3-DC69-F201-604FD51BFFA1}"/>
              </a:ext>
            </a:extLst>
          </p:cNvPr>
          <p:cNvSpPr>
            <a:spLocks noChangeArrowheads="1"/>
          </p:cNvSpPr>
          <p:nvPr/>
        </p:nvSpPr>
        <p:spPr bwMode="auto">
          <a:xfrm>
            <a:off x="3352800" y="4191000"/>
            <a:ext cx="533400" cy="5334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12294" name="Oval 23">
            <a:extLst>
              <a:ext uri="{FF2B5EF4-FFF2-40B4-BE49-F238E27FC236}">
                <a16:creationId xmlns:a16="http://schemas.microsoft.com/office/drawing/2014/main" id="{46D35DF9-A8F4-F32F-EE74-CD44F05651AB}"/>
              </a:ext>
            </a:extLst>
          </p:cNvPr>
          <p:cNvSpPr>
            <a:spLocks noChangeArrowheads="1"/>
          </p:cNvSpPr>
          <p:nvPr/>
        </p:nvSpPr>
        <p:spPr bwMode="auto">
          <a:xfrm>
            <a:off x="4876800" y="4648200"/>
            <a:ext cx="533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12295" name="Oval 24">
            <a:extLst>
              <a:ext uri="{FF2B5EF4-FFF2-40B4-BE49-F238E27FC236}">
                <a16:creationId xmlns:a16="http://schemas.microsoft.com/office/drawing/2014/main" id="{58FF1B97-5CE5-D5AE-710E-0536CDC1D07F}"/>
              </a:ext>
            </a:extLst>
          </p:cNvPr>
          <p:cNvSpPr>
            <a:spLocks noChangeArrowheads="1"/>
          </p:cNvSpPr>
          <p:nvPr/>
        </p:nvSpPr>
        <p:spPr bwMode="auto">
          <a:xfrm>
            <a:off x="6705600" y="4648200"/>
            <a:ext cx="533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12296" name="Oval 25">
            <a:extLst>
              <a:ext uri="{FF2B5EF4-FFF2-40B4-BE49-F238E27FC236}">
                <a16:creationId xmlns:a16="http://schemas.microsoft.com/office/drawing/2014/main" id="{8690FD06-3737-22FC-89BA-F25AE1C56620}"/>
              </a:ext>
            </a:extLst>
          </p:cNvPr>
          <p:cNvSpPr>
            <a:spLocks noChangeArrowheads="1"/>
          </p:cNvSpPr>
          <p:nvPr/>
        </p:nvSpPr>
        <p:spPr bwMode="auto">
          <a:xfrm>
            <a:off x="5638800" y="3810000"/>
            <a:ext cx="533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12297" name="Oval 26">
            <a:extLst>
              <a:ext uri="{FF2B5EF4-FFF2-40B4-BE49-F238E27FC236}">
                <a16:creationId xmlns:a16="http://schemas.microsoft.com/office/drawing/2014/main" id="{B290BEAC-C62A-AE3E-00FD-57D01B65F687}"/>
              </a:ext>
            </a:extLst>
          </p:cNvPr>
          <p:cNvSpPr>
            <a:spLocks noChangeArrowheads="1"/>
          </p:cNvSpPr>
          <p:nvPr/>
        </p:nvSpPr>
        <p:spPr bwMode="auto">
          <a:xfrm>
            <a:off x="8534400" y="4114800"/>
            <a:ext cx="5334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12298" name="Line 27">
            <a:extLst>
              <a:ext uri="{FF2B5EF4-FFF2-40B4-BE49-F238E27FC236}">
                <a16:creationId xmlns:a16="http://schemas.microsoft.com/office/drawing/2014/main" id="{CDCE43DD-36AA-FA6D-6C68-2882CD7D0F13}"/>
              </a:ext>
            </a:extLst>
          </p:cNvPr>
          <p:cNvSpPr>
            <a:spLocks noChangeShapeType="1"/>
          </p:cNvSpPr>
          <p:nvPr/>
        </p:nvSpPr>
        <p:spPr bwMode="auto">
          <a:xfrm>
            <a:off x="3886200" y="4495800"/>
            <a:ext cx="99060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9" name="Line 28">
            <a:extLst>
              <a:ext uri="{FF2B5EF4-FFF2-40B4-BE49-F238E27FC236}">
                <a16:creationId xmlns:a16="http://schemas.microsoft.com/office/drawing/2014/main" id="{299F38C3-D581-B4AF-6821-269AC5A873EE}"/>
              </a:ext>
            </a:extLst>
          </p:cNvPr>
          <p:cNvSpPr>
            <a:spLocks noChangeShapeType="1"/>
          </p:cNvSpPr>
          <p:nvPr/>
        </p:nvSpPr>
        <p:spPr bwMode="auto">
          <a:xfrm flipV="1">
            <a:off x="5410200" y="4953000"/>
            <a:ext cx="1295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0" name="Line 29">
            <a:extLst>
              <a:ext uri="{FF2B5EF4-FFF2-40B4-BE49-F238E27FC236}">
                <a16:creationId xmlns:a16="http://schemas.microsoft.com/office/drawing/2014/main" id="{99438A75-D482-AAA2-9593-239A2E0E2E22}"/>
              </a:ext>
            </a:extLst>
          </p:cNvPr>
          <p:cNvSpPr>
            <a:spLocks noChangeShapeType="1"/>
          </p:cNvSpPr>
          <p:nvPr/>
        </p:nvSpPr>
        <p:spPr bwMode="auto">
          <a:xfrm flipV="1">
            <a:off x="7239000" y="4495800"/>
            <a:ext cx="1295400" cy="381000"/>
          </a:xfrm>
          <a:prstGeom prst="line">
            <a:avLst/>
          </a:prstGeom>
          <a:noFill/>
          <a:ln w="2857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1" name="Line 30">
            <a:extLst>
              <a:ext uri="{FF2B5EF4-FFF2-40B4-BE49-F238E27FC236}">
                <a16:creationId xmlns:a16="http://schemas.microsoft.com/office/drawing/2014/main" id="{3FF5FA43-5029-BA87-87EF-DFCD738A849F}"/>
              </a:ext>
            </a:extLst>
          </p:cNvPr>
          <p:cNvSpPr>
            <a:spLocks noChangeShapeType="1"/>
          </p:cNvSpPr>
          <p:nvPr/>
        </p:nvSpPr>
        <p:spPr bwMode="auto">
          <a:xfrm flipV="1">
            <a:off x="3886200" y="4114800"/>
            <a:ext cx="175260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2" name="Line 31">
            <a:extLst>
              <a:ext uri="{FF2B5EF4-FFF2-40B4-BE49-F238E27FC236}">
                <a16:creationId xmlns:a16="http://schemas.microsoft.com/office/drawing/2014/main" id="{7D1D0786-AB3F-1C0F-78A9-6CDF6739BDBC}"/>
              </a:ext>
            </a:extLst>
          </p:cNvPr>
          <p:cNvSpPr>
            <a:spLocks noChangeShapeType="1"/>
          </p:cNvSpPr>
          <p:nvPr/>
        </p:nvSpPr>
        <p:spPr bwMode="auto">
          <a:xfrm>
            <a:off x="6172200" y="4038600"/>
            <a:ext cx="2362200" cy="304800"/>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3" name="Text Box 32">
            <a:extLst>
              <a:ext uri="{FF2B5EF4-FFF2-40B4-BE49-F238E27FC236}">
                <a16:creationId xmlns:a16="http://schemas.microsoft.com/office/drawing/2014/main" id="{44ACF2AB-5423-1F05-CE08-023E10482CB6}"/>
              </a:ext>
            </a:extLst>
          </p:cNvPr>
          <p:cNvSpPr txBox="1">
            <a:spLocks noChangeArrowheads="1"/>
          </p:cNvSpPr>
          <p:nvPr/>
        </p:nvSpPr>
        <p:spPr bwMode="auto">
          <a:xfrm>
            <a:off x="3276600" y="4267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800" b="1">
                <a:latin typeface="Times New Roman" panose="02020603050405020304" pitchFamily="18" charset="0"/>
              </a:rPr>
              <a:t>start</a:t>
            </a:r>
          </a:p>
        </p:txBody>
      </p:sp>
      <p:sp>
        <p:nvSpPr>
          <p:cNvPr id="12304" name="Text Box 33">
            <a:extLst>
              <a:ext uri="{FF2B5EF4-FFF2-40B4-BE49-F238E27FC236}">
                <a16:creationId xmlns:a16="http://schemas.microsoft.com/office/drawing/2014/main" id="{EA64E032-3526-164E-0B85-C33668ED711D}"/>
              </a:ext>
            </a:extLst>
          </p:cNvPr>
          <p:cNvSpPr txBox="1">
            <a:spLocks noChangeArrowheads="1"/>
          </p:cNvSpPr>
          <p:nvPr/>
        </p:nvSpPr>
        <p:spPr bwMode="auto">
          <a:xfrm>
            <a:off x="5715000" y="3810001"/>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800">
                <a:latin typeface="Times New Roman" panose="02020603050405020304" pitchFamily="18" charset="0"/>
              </a:rPr>
              <a:t>b</a:t>
            </a:r>
          </a:p>
        </p:txBody>
      </p:sp>
      <p:sp>
        <p:nvSpPr>
          <p:cNvPr id="12305" name="Text Box 34">
            <a:extLst>
              <a:ext uri="{FF2B5EF4-FFF2-40B4-BE49-F238E27FC236}">
                <a16:creationId xmlns:a16="http://schemas.microsoft.com/office/drawing/2014/main" id="{2D8D62A4-FC76-1704-D126-CA8FDC65BC87}"/>
              </a:ext>
            </a:extLst>
          </p:cNvPr>
          <p:cNvSpPr txBox="1">
            <a:spLocks noChangeArrowheads="1"/>
          </p:cNvSpPr>
          <p:nvPr/>
        </p:nvSpPr>
        <p:spPr bwMode="auto">
          <a:xfrm>
            <a:off x="4953000" y="4572000"/>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a:latin typeface="Times New Roman" panose="02020603050405020304" pitchFamily="18" charset="0"/>
              </a:rPr>
              <a:t>a</a:t>
            </a:r>
          </a:p>
        </p:txBody>
      </p:sp>
      <p:sp>
        <p:nvSpPr>
          <p:cNvPr id="12306" name="Text Box 35">
            <a:extLst>
              <a:ext uri="{FF2B5EF4-FFF2-40B4-BE49-F238E27FC236}">
                <a16:creationId xmlns:a16="http://schemas.microsoft.com/office/drawing/2014/main" id="{F8A37A89-DB29-8FFD-290F-FB172175F7E4}"/>
              </a:ext>
            </a:extLst>
          </p:cNvPr>
          <p:cNvSpPr txBox="1">
            <a:spLocks noChangeArrowheads="1"/>
          </p:cNvSpPr>
          <p:nvPr/>
        </p:nvSpPr>
        <p:spPr bwMode="auto">
          <a:xfrm>
            <a:off x="6781800" y="4572000"/>
            <a:ext cx="53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a:latin typeface="Times New Roman" panose="02020603050405020304" pitchFamily="18" charset="0"/>
              </a:rPr>
              <a:t>c</a:t>
            </a:r>
          </a:p>
        </p:txBody>
      </p:sp>
      <p:sp>
        <p:nvSpPr>
          <p:cNvPr id="12307" name="Text Box 36">
            <a:extLst>
              <a:ext uri="{FF2B5EF4-FFF2-40B4-BE49-F238E27FC236}">
                <a16:creationId xmlns:a16="http://schemas.microsoft.com/office/drawing/2014/main" id="{63FCBC5F-45CD-3A8C-9FC8-ED9E5213EE45}"/>
              </a:ext>
            </a:extLst>
          </p:cNvPr>
          <p:cNvSpPr txBox="1">
            <a:spLocks noChangeArrowheads="1"/>
          </p:cNvSpPr>
          <p:nvPr/>
        </p:nvSpPr>
        <p:spPr bwMode="auto">
          <a:xfrm>
            <a:off x="8534400" y="41910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b="1">
                <a:latin typeface="Times New Roman" panose="02020603050405020304" pitchFamily="18" charset="0"/>
              </a:rPr>
              <a:t>finish</a:t>
            </a:r>
          </a:p>
        </p:txBody>
      </p:sp>
      <p:sp>
        <p:nvSpPr>
          <p:cNvPr id="12308" name="Text Box 37">
            <a:extLst>
              <a:ext uri="{FF2B5EF4-FFF2-40B4-BE49-F238E27FC236}">
                <a16:creationId xmlns:a16="http://schemas.microsoft.com/office/drawing/2014/main" id="{9622B8A6-1E4F-1311-ABEE-080323BB4477}"/>
              </a:ext>
            </a:extLst>
          </p:cNvPr>
          <p:cNvSpPr txBox="1">
            <a:spLocks noChangeArrowheads="1"/>
          </p:cNvSpPr>
          <p:nvPr/>
        </p:nvSpPr>
        <p:spPr bwMode="auto">
          <a:xfrm>
            <a:off x="4495800" y="4114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a:latin typeface="Times New Roman" panose="02020603050405020304" pitchFamily="18" charset="0"/>
              </a:rPr>
              <a:t>5</a:t>
            </a:r>
          </a:p>
        </p:txBody>
      </p:sp>
      <p:sp>
        <p:nvSpPr>
          <p:cNvPr id="12309" name="Text Box 38">
            <a:extLst>
              <a:ext uri="{FF2B5EF4-FFF2-40B4-BE49-F238E27FC236}">
                <a16:creationId xmlns:a16="http://schemas.microsoft.com/office/drawing/2014/main" id="{4CB8C5B7-C184-36AF-E6B1-FA6E8888A5DC}"/>
              </a:ext>
            </a:extLst>
          </p:cNvPr>
          <p:cNvSpPr txBox="1">
            <a:spLocks noChangeArrowheads="1"/>
          </p:cNvSpPr>
          <p:nvPr/>
        </p:nvSpPr>
        <p:spPr bwMode="auto">
          <a:xfrm>
            <a:off x="4267200" y="4572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a:latin typeface="Times New Roman" panose="02020603050405020304" pitchFamily="18" charset="0"/>
              </a:rPr>
              <a:t>4</a:t>
            </a:r>
          </a:p>
        </p:txBody>
      </p:sp>
      <p:sp>
        <p:nvSpPr>
          <p:cNvPr id="12310" name="Text Box 39">
            <a:extLst>
              <a:ext uri="{FF2B5EF4-FFF2-40B4-BE49-F238E27FC236}">
                <a16:creationId xmlns:a16="http://schemas.microsoft.com/office/drawing/2014/main" id="{AEE2C5C1-10DD-A678-06D8-64486D6B56BD}"/>
              </a:ext>
            </a:extLst>
          </p:cNvPr>
          <p:cNvSpPr txBox="1">
            <a:spLocks noChangeArrowheads="1"/>
          </p:cNvSpPr>
          <p:nvPr/>
        </p:nvSpPr>
        <p:spPr bwMode="auto">
          <a:xfrm>
            <a:off x="5715000" y="4876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a:latin typeface="Times New Roman" panose="02020603050405020304" pitchFamily="18" charset="0"/>
              </a:rPr>
              <a:t>8</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82C248D4-C882-EA68-9B42-8FE72E5D424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82778A75-9637-420F-920E-85B0ED50744E}" type="slidenum">
              <a:rPr kumimoji="0" lang="en-US" altLang="en-US" sz="1400">
                <a:solidFill>
                  <a:schemeClr val="bg2"/>
                </a:solidFill>
                <a:latin typeface="Arial" panose="020B0604020202020204" pitchFamily="34" charset="0"/>
              </a:rPr>
              <a:pPr>
                <a:spcBef>
                  <a:spcPct val="50000"/>
                </a:spcBef>
                <a:buClrTx/>
                <a:buFontTx/>
                <a:buNone/>
              </a:pPr>
              <a:t>85</a:t>
            </a:fld>
            <a:endParaRPr kumimoji="0" lang="en-US" altLang="en-US" sz="1400">
              <a:solidFill>
                <a:schemeClr val="bg2"/>
              </a:solidFill>
              <a:latin typeface="Arial" panose="020B0604020202020204" pitchFamily="34" charset="0"/>
            </a:endParaRPr>
          </a:p>
        </p:txBody>
      </p:sp>
      <p:sp>
        <p:nvSpPr>
          <p:cNvPr id="13315" name="Rectangle 2">
            <a:extLst>
              <a:ext uri="{FF2B5EF4-FFF2-40B4-BE49-F238E27FC236}">
                <a16:creationId xmlns:a16="http://schemas.microsoft.com/office/drawing/2014/main" id="{182B87DA-9B14-75D5-676E-73517AB8465D}"/>
              </a:ext>
            </a:extLst>
          </p:cNvPr>
          <p:cNvSpPr>
            <a:spLocks noGrp="1" noChangeArrowheads="1"/>
          </p:cNvSpPr>
          <p:nvPr>
            <p:ph type="title"/>
          </p:nvPr>
        </p:nvSpPr>
        <p:spPr/>
        <p:txBody>
          <a:bodyPr/>
          <a:lstStyle/>
          <a:p>
            <a:r>
              <a:rPr lang="en-US" altLang="en-US" sz="2800" b="1"/>
              <a:t>What data do we need to construct a CPM graph?</a:t>
            </a:r>
            <a:endParaRPr lang="en-US" altLang="en-US" sz="2800"/>
          </a:p>
        </p:txBody>
      </p:sp>
      <p:sp>
        <p:nvSpPr>
          <p:cNvPr id="13316" name="Rectangle 3">
            <a:extLst>
              <a:ext uri="{FF2B5EF4-FFF2-40B4-BE49-F238E27FC236}">
                <a16:creationId xmlns:a16="http://schemas.microsoft.com/office/drawing/2014/main" id="{617F5BD6-2AD2-5023-A7C8-E2B021C9535E}"/>
              </a:ext>
            </a:extLst>
          </p:cNvPr>
          <p:cNvSpPr>
            <a:spLocks noGrp="1" noChangeArrowheads="1"/>
          </p:cNvSpPr>
          <p:nvPr>
            <p:ph type="body" idx="1"/>
          </p:nvPr>
        </p:nvSpPr>
        <p:spPr>
          <a:xfrm>
            <a:off x="2209800" y="1524000"/>
            <a:ext cx="7772400" cy="4114800"/>
          </a:xfrm>
        </p:spPr>
        <p:txBody>
          <a:bodyPr/>
          <a:lstStyle/>
          <a:p>
            <a:r>
              <a:rPr lang="en-US" altLang="en-US" b="1"/>
              <a:t>To construct a CPM graph, </a:t>
            </a:r>
          </a:p>
          <a:p>
            <a:pPr lvl="1"/>
            <a:r>
              <a:rPr lang="en-US" altLang="en-US" b="1"/>
              <a:t>a list of tasks and their durations are required. </a:t>
            </a:r>
          </a:p>
          <a:p>
            <a:pPr lvl="1"/>
            <a:r>
              <a:rPr lang="en-US" altLang="en-US" b="1"/>
              <a:t>Also, for each task a list of tasks upon which it depends is required. </a:t>
            </a:r>
          </a:p>
          <a:p>
            <a:pPr lvl="1"/>
            <a:r>
              <a:rPr lang="en-US" altLang="en-US" b="1"/>
              <a:t>A task may depend on more than one task. </a:t>
            </a:r>
          </a:p>
          <a:p>
            <a:r>
              <a:rPr lang="en-US" altLang="en-US" b="1"/>
              <a:t>Project task details can be given in the form of a table.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67DB3637-5408-CC76-C23F-EFCDC8221B1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9C6F00B9-C1EE-444C-B7CE-94818F220538}" type="slidenum">
              <a:rPr kumimoji="0" lang="en-US" altLang="en-US" sz="1400">
                <a:solidFill>
                  <a:schemeClr val="bg2"/>
                </a:solidFill>
                <a:latin typeface="Arial" panose="020B0604020202020204" pitchFamily="34" charset="0"/>
              </a:rPr>
              <a:pPr>
                <a:spcBef>
                  <a:spcPct val="50000"/>
                </a:spcBef>
                <a:buClrTx/>
                <a:buFontTx/>
                <a:buNone/>
              </a:pPr>
              <a:t>86</a:t>
            </a:fld>
            <a:endParaRPr kumimoji="0" lang="en-US" altLang="en-US" sz="1400">
              <a:solidFill>
                <a:schemeClr val="bg2"/>
              </a:solidFill>
              <a:latin typeface="Arial" panose="020B0604020202020204" pitchFamily="34" charset="0"/>
            </a:endParaRPr>
          </a:p>
        </p:txBody>
      </p:sp>
      <p:sp>
        <p:nvSpPr>
          <p:cNvPr id="14339" name="Rectangle 2">
            <a:extLst>
              <a:ext uri="{FF2B5EF4-FFF2-40B4-BE49-F238E27FC236}">
                <a16:creationId xmlns:a16="http://schemas.microsoft.com/office/drawing/2014/main" id="{63250980-6332-A48D-761B-281556457815}"/>
              </a:ext>
            </a:extLst>
          </p:cNvPr>
          <p:cNvSpPr>
            <a:spLocks noGrp="1" noChangeArrowheads="1"/>
          </p:cNvSpPr>
          <p:nvPr>
            <p:ph type="title"/>
          </p:nvPr>
        </p:nvSpPr>
        <p:spPr/>
        <p:txBody>
          <a:bodyPr/>
          <a:lstStyle/>
          <a:p>
            <a:r>
              <a:rPr lang="en-US" altLang="en-US" sz="5400" b="1"/>
              <a:t>Task Table</a:t>
            </a:r>
            <a:endParaRPr lang="en-US" altLang="en-US" sz="5400"/>
          </a:p>
        </p:txBody>
      </p:sp>
      <p:sp>
        <p:nvSpPr>
          <p:cNvPr id="14340" name="Rectangle 3">
            <a:extLst>
              <a:ext uri="{FF2B5EF4-FFF2-40B4-BE49-F238E27FC236}">
                <a16:creationId xmlns:a16="http://schemas.microsoft.com/office/drawing/2014/main" id="{621CA7B5-BC6B-3DD9-FB17-3099AAD912EB}"/>
              </a:ext>
            </a:extLst>
          </p:cNvPr>
          <p:cNvSpPr>
            <a:spLocks noGrp="1" noChangeArrowheads="1"/>
          </p:cNvSpPr>
          <p:nvPr>
            <p:ph type="body" idx="1"/>
          </p:nvPr>
        </p:nvSpPr>
        <p:spPr>
          <a:xfrm>
            <a:off x="2209800" y="1600200"/>
            <a:ext cx="7772400" cy="4114800"/>
          </a:xfrm>
        </p:spPr>
        <p:txBody>
          <a:bodyPr/>
          <a:lstStyle/>
          <a:p>
            <a:r>
              <a:rPr lang="en-US" altLang="en-US"/>
              <a:t>     Task        Duration   Dependents </a:t>
            </a:r>
          </a:p>
        </p:txBody>
      </p:sp>
      <p:graphicFrame>
        <p:nvGraphicFramePr>
          <p:cNvPr id="14341" name="Object 7">
            <a:extLst>
              <a:ext uri="{FF2B5EF4-FFF2-40B4-BE49-F238E27FC236}">
                <a16:creationId xmlns:a16="http://schemas.microsoft.com/office/drawing/2014/main" id="{C518FDD3-FD20-1200-C0A4-BA9DED92F337}"/>
              </a:ext>
            </a:extLst>
          </p:cNvPr>
          <p:cNvGraphicFramePr>
            <a:graphicFrameLocks noChangeAspect="1"/>
          </p:cNvGraphicFramePr>
          <p:nvPr/>
        </p:nvGraphicFramePr>
        <p:xfrm>
          <a:off x="2817813" y="2209801"/>
          <a:ext cx="5461000" cy="2917825"/>
        </p:xfrm>
        <a:graphic>
          <a:graphicData uri="http://schemas.openxmlformats.org/presentationml/2006/ole">
            <mc:AlternateContent xmlns:mc="http://schemas.openxmlformats.org/markup-compatibility/2006">
              <mc:Choice xmlns:v="urn:schemas-microsoft-com:vml" Requires="v">
                <p:oleObj name="Worksheet" r:id="rId2" imgW="1838706" imgH="981456" progId="Excel.Sheet.8">
                  <p:embed/>
                </p:oleObj>
              </mc:Choice>
              <mc:Fallback>
                <p:oleObj name="Worksheet" r:id="rId2" imgW="1838706" imgH="981456" progId="Excel.Sheet.8">
                  <p:embed/>
                  <p:pic>
                    <p:nvPicPr>
                      <p:cNvPr id="14341" name="Object 7">
                        <a:extLst>
                          <a:ext uri="{FF2B5EF4-FFF2-40B4-BE49-F238E27FC236}">
                            <a16:creationId xmlns:a16="http://schemas.microsoft.com/office/drawing/2014/main" id="{C518FDD3-FD20-1200-C0A4-BA9DED92F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813" y="2209801"/>
                        <a:ext cx="5461000" cy="291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C99EA5D7-D83D-B0A5-6C2F-17F185ADE85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D3E80BDF-33F4-4671-9865-72C00A4E5131}" type="slidenum">
              <a:rPr kumimoji="0" lang="en-US" altLang="en-US" sz="1400">
                <a:solidFill>
                  <a:schemeClr val="bg2"/>
                </a:solidFill>
                <a:latin typeface="Arial" panose="020B0604020202020204" pitchFamily="34" charset="0"/>
              </a:rPr>
              <a:pPr>
                <a:spcBef>
                  <a:spcPct val="50000"/>
                </a:spcBef>
                <a:buClrTx/>
                <a:buFontTx/>
                <a:buNone/>
              </a:pPr>
              <a:t>87</a:t>
            </a:fld>
            <a:endParaRPr kumimoji="0" lang="en-US" altLang="en-US" sz="1400">
              <a:solidFill>
                <a:schemeClr val="bg2"/>
              </a:solidFill>
              <a:latin typeface="Arial" panose="020B0604020202020204" pitchFamily="34" charset="0"/>
            </a:endParaRPr>
          </a:p>
        </p:txBody>
      </p:sp>
      <p:sp>
        <p:nvSpPr>
          <p:cNvPr id="15363" name="Rectangle 1026">
            <a:extLst>
              <a:ext uri="{FF2B5EF4-FFF2-40B4-BE49-F238E27FC236}">
                <a16:creationId xmlns:a16="http://schemas.microsoft.com/office/drawing/2014/main" id="{9FBC9277-746E-8731-20D3-C605DD41C353}"/>
              </a:ext>
            </a:extLst>
          </p:cNvPr>
          <p:cNvSpPr>
            <a:spLocks noGrp="1" noChangeArrowheads="1"/>
          </p:cNvSpPr>
          <p:nvPr>
            <p:ph type="title"/>
          </p:nvPr>
        </p:nvSpPr>
        <p:spPr/>
        <p:txBody>
          <a:bodyPr/>
          <a:lstStyle/>
          <a:p>
            <a:r>
              <a:rPr lang="en-US" altLang="en-US" sz="4800" b="1"/>
              <a:t>CPM Graph</a:t>
            </a:r>
            <a:endParaRPr lang="en-US" altLang="en-US" sz="4800"/>
          </a:p>
        </p:txBody>
      </p:sp>
      <p:sp>
        <p:nvSpPr>
          <p:cNvPr id="15364" name="Oval 1027">
            <a:extLst>
              <a:ext uri="{FF2B5EF4-FFF2-40B4-BE49-F238E27FC236}">
                <a16:creationId xmlns:a16="http://schemas.microsoft.com/office/drawing/2014/main" id="{2F342CAA-B648-D0E1-7DB0-ACFE21A54316}"/>
              </a:ext>
            </a:extLst>
          </p:cNvPr>
          <p:cNvSpPr>
            <a:spLocks noChangeArrowheads="1"/>
          </p:cNvSpPr>
          <p:nvPr/>
        </p:nvSpPr>
        <p:spPr bwMode="auto">
          <a:xfrm>
            <a:off x="2590800" y="2743200"/>
            <a:ext cx="685800" cy="6858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15365" name="Text Box 1028">
            <a:extLst>
              <a:ext uri="{FF2B5EF4-FFF2-40B4-BE49-F238E27FC236}">
                <a16:creationId xmlns:a16="http://schemas.microsoft.com/office/drawing/2014/main" id="{A808DC2C-EF98-183D-0191-16E68F3E3A97}"/>
              </a:ext>
            </a:extLst>
          </p:cNvPr>
          <p:cNvSpPr txBox="1">
            <a:spLocks noChangeArrowheads="1"/>
          </p:cNvSpPr>
          <p:nvPr/>
        </p:nvSpPr>
        <p:spPr bwMode="auto">
          <a:xfrm>
            <a:off x="2514600" y="28194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b="1">
                <a:latin typeface="Times New Roman" panose="02020603050405020304" pitchFamily="18" charset="0"/>
              </a:rPr>
              <a:t>start</a:t>
            </a:r>
            <a:endParaRPr kumimoji="0" lang="en-US" altLang="en-US" sz="1200" b="1">
              <a:latin typeface="Times New Roman" panose="02020603050405020304" pitchFamily="18" charset="0"/>
            </a:endParaRPr>
          </a:p>
        </p:txBody>
      </p:sp>
      <p:sp>
        <p:nvSpPr>
          <p:cNvPr id="15366" name="Oval 1029">
            <a:extLst>
              <a:ext uri="{FF2B5EF4-FFF2-40B4-BE49-F238E27FC236}">
                <a16:creationId xmlns:a16="http://schemas.microsoft.com/office/drawing/2014/main" id="{C356BEA5-8581-2FB6-F22C-5C32F142B694}"/>
              </a:ext>
            </a:extLst>
          </p:cNvPr>
          <p:cNvSpPr>
            <a:spLocks noChangeArrowheads="1"/>
          </p:cNvSpPr>
          <p:nvPr/>
        </p:nvSpPr>
        <p:spPr bwMode="auto">
          <a:xfrm>
            <a:off x="7924800" y="2590800"/>
            <a:ext cx="914400" cy="838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15367" name="Text Box 1030">
            <a:extLst>
              <a:ext uri="{FF2B5EF4-FFF2-40B4-BE49-F238E27FC236}">
                <a16:creationId xmlns:a16="http://schemas.microsoft.com/office/drawing/2014/main" id="{68625B65-35BD-FA3F-5C53-ED18377B9261}"/>
              </a:ext>
            </a:extLst>
          </p:cNvPr>
          <p:cNvSpPr txBox="1">
            <a:spLocks noChangeArrowheads="1"/>
          </p:cNvSpPr>
          <p:nvPr/>
        </p:nvSpPr>
        <p:spPr bwMode="auto">
          <a:xfrm>
            <a:off x="7924801" y="2743200"/>
            <a:ext cx="912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b="1">
                <a:latin typeface="Times New Roman" panose="02020603050405020304" pitchFamily="18" charset="0"/>
              </a:rPr>
              <a:t>finish</a:t>
            </a:r>
            <a:endParaRPr kumimoji="0" lang="en-US" altLang="en-US" sz="1200" b="1">
              <a:latin typeface="Times New Roman" panose="02020603050405020304" pitchFamily="18" charset="0"/>
            </a:endParaRPr>
          </a:p>
        </p:txBody>
      </p:sp>
      <p:sp>
        <p:nvSpPr>
          <p:cNvPr id="15368" name="Oval 1031">
            <a:extLst>
              <a:ext uri="{FF2B5EF4-FFF2-40B4-BE49-F238E27FC236}">
                <a16:creationId xmlns:a16="http://schemas.microsoft.com/office/drawing/2014/main" id="{1B5AA78B-9E50-598A-32D2-58721CBF7ACF}"/>
              </a:ext>
            </a:extLst>
          </p:cNvPr>
          <p:cNvSpPr>
            <a:spLocks noChangeArrowheads="1"/>
          </p:cNvSpPr>
          <p:nvPr/>
        </p:nvSpPr>
        <p:spPr bwMode="auto">
          <a:xfrm>
            <a:off x="4038600" y="4038600"/>
            <a:ext cx="152400" cy="152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15369" name="Oval 1033">
            <a:extLst>
              <a:ext uri="{FF2B5EF4-FFF2-40B4-BE49-F238E27FC236}">
                <a16:creationId xmlns:a16="http://schemas.microsoft.com/office/drawing/2014/main" id="{CA679155-1601-F51D-274E-270CB634B9D4}"/>
              </a:ext>
            </a:extLst>
          </p:cNvPr>
          <p:cNvSpPr>
            <a:spLocks noChangeArrowheads="1"/>
          </p:cNvSpPr>
          <p:nvPr/>
        </p:nvSpPr>
        <p:spPr bwMode="auto">
          <a:xfrm>
            <a:off x="6324600" y="1905000"/>
            <a:ext cx="152400" cy="152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15370" name="Oval 1034">
            <a:extLst>
              <a:ext uri="{FF2B5EF4-FFF2-40B4-BE49-F238E27FC236}">
                <a16:creationId xmlns:a16="http://schemas.microsoft.com/office/drawing/2014/main" id="{5C090B21-1B89-BAC9-FD14-B63D9F76276E}"/>
              </a:ext>
            </a:extLst>
          </p:cNvPr>
          <p:cNvSpPr>
            <a:spLocks noChangeArrowheads="1"/>
          </p:cNvSpPr>
          <p:nvPr/>
        </p:nvSpPr>
        <p:spPr bwMode="auto">
          <a:xfrm>
            <a:off x="6324600" y="4038600"/>
            <a:ext cx="152400" cy="152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15371" name="Oval 1035">
            <a:extLst>
              <a:ext uri="{FF2B5EF4-FFF2-40B4-BE49-F238E27FC236}">
                <a16:creationId xmlns:a16="http://schemas.microsoft.com/office/drawing/2014/main" id="{EF5C4F2E-62F8-6CEB-650A-5F01EAE1FC95}"/>
              </a:ext>
            </a:extLst>
          </p:cNvPr>
          <p:cNvSpPr>
            <a:spLocks noChangeArrowheads="1"/>
          </p:cNvSpPr>
          <p:nvPr/>
        </p:nvSpPr>
        <p:spPr bwMode="auto">
          <a:xfrm>
            <a:off x="6400800" y="4953000"/>
            <a:ext cx="152400" cy="152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15372" name="Oval 1036">
            <a:extLst>
              <a:ext uri="{FF2B5EF4-FFF2-40B4-BE49-F238E27FC236}">
                <a16:creationId xmlns:a16="http://schemas.microsoft.com/office/drawing/2014/main" id="{4A68BD8E-E486-CE49-C15D-76B9FB23CDDB}"/>
              </a:ext>
            </a:extLst>
          </p:cNvPr>
          <p:cNvSpPr>
            <a:spLocks noChangeArrowheads="1"/>
          </p:cNvSpPr>
          <p:nvPr/>
        </p:nvSpPr>
        <p:spPr bwMode="auto">
          <a:xfrm>
            <a:off x="4114800" y="2133600"/>
            <a:ext cx="152400" cy="152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15373" name="Line 1037">
            <a:extLst>
              <a:ext uri="{FF2B5EF4-FFF2-40B4-BE49-F238E27FC236}">
                <a16:creationId xmlns:a16="http://schemas.microsoft.com/office/drawing/2014/main" id="{491551C9-3067-AD34-924E-8A738A791A5A}"/>
              </a:ext>
            </a:extLst>
          </p:cNvPr>
          <p:cNvSpPr>
            <a:spLocks noChangeShapeType="1"/>
          </p:cNvSpPr>
          <p:nvPr/>
        </p:nvSpPr>
        <p:spPr bwMode="auto">
          <a:xfrm>
            <a:off x="3200400" y="3352800"/>
            <a:ext cx="838200" cy="685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4" name="Line 1038">
            <a:extLst>
              <a:ext uri="{FF2B5EF4-FFF2-40B4-BE49-F238E27FC236}">
                <a16:creationId xmlns:a16="http://schemas.microsoft.com/office/drawing/2014/main" id="{C3AF866C-7594-137B-B545-65FCD45D06FA}"/>
              </a:ext>
            </a:extLst>
          </p:cNvPr>
          <p:cNvSpPr>
            <a:spLocks noChangeShapeType="1"/>
          </p:cNvSpPr>
          <p:nvPr/>
        </p:nvSpPr>
        <p:spPr bwMode="auto">
          <a:xfrm flipV="1">
            <a:off x="3200400" y="2286000"/>
            <a:ext cx="9144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5" name="Line 1039">
            <a:extLst>
              <a:ext uri="{FF2B5EF4-FFF2-40B4-BE49-F238E27FC236}">
                <a16:creationId xmlns:a16="http://schemas.microsoft.com/office/drawing/2014/main" id="{1AF30EA9-9CE0-0F0C-2C11-8DD96D015965}"/>
              </a:ext>
            </a:extLst>
          </p:cNvPr>
          <p:cNvSpPr>
            <a:spLocks noChangeShapeType="1"/>
          </p:cNvSpPr>
          <p:nvPr/>
        </p:nvSpPr>
        <p:spPr bwMode="auto">
          <a:xfrm>
            <a:off x="4191000" y="4114800"/>
            <a:ext cx="2209800" cy="914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6" name="Line 1040">
            <a:extLst>
              <a:ext uri="{FF2B5EF4-FFF2-40B4-BE49-F238E27FC236}">
                <a16:creationId xmlns:a16="http://schemas.microsoft.com/office/drawing/2014/main" id="{C487C765-3B3F-F487-3F6B-B8F50098F07F}"/>
              </a:ext>
            </a:extLst>
          </p:cNvPr>
          <p:cNvSpPr>
            <a:spLocks noChangeShapeType="1"/>
          </p:cNvSpPr>
          <p:nvPr/>
        </p:nvSpPr>
        <p:spPr bwMode="auto">
          <a:xfrm>
            <a:off x="4191000" y="4114800"/>
            <a:ext cx="2133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7" name="Line 1041">
            <a:extLst>
              <a:ext uri="{FF2B5EF4-FFF2-40B4-BE49-F238E27FC236}">
                <a16:creationId xmlns:a16="http://schemas.microsoft.com/office/drawing/2014/main" id="{E05F01D8-E3B2-ECC6-FDDF-280F6231F362}"/>
              </a:ext>
            </a:extLst>
          </p:cNvPr>
          <p:cNvSpPr>
            <a:spLocks noChangeShapeType="1"/>
          </p:cNvSpPr>
          <p:nvPr/>
        </p:nvSpPr>
        <p:spPr bwMode="auto">
          <a:xfrm flipH="1" flipV="1">
            <a:off x="6400800" y="4191000"/>
            <a:ext cx="762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8" name="Line 1042">
            <a:extLst>
              <a:ext uri="{FF2B5EF4-FFF2-40B4-BE49-F238E27FC236}">
                <a16:creationId xmlns:a16="http://schemas.microsoft.com/office/drawing/2014/main" id="{D970FB8A-B333-9701-50A7-9E0561DD59F7}"/>
              </a:ext>
            </a:extLst>
          </p:cNvPr>
          <p:cNvSpPr>
            <a:spLocks noChangeShapeType="1"/>
          </p:cNvSpPr>
          <p:nvPr/>
        </p:nvSpPr>
        <p:spPr bwMode="auto">
          <a:xfrm flipV="1">
            <a:off x="6477000" y="3276600"/>
            <a:ext cx="1524000" cy="838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9" name="Line 1043">
            <a:extLst>
              <a:ext uri="{FF2B5EF4-FFF2-40B4-BE49-F238E27FC236}">
                <a16:creationId xmlns:a16="http://schemas.microsoft.com/office/drawing/2014/main" id="{4F822ED6-3347-294F-D21C-A1B722063787}"/>
              </a:ext>
            </a:extLst>
          </p:cNvPr>
          <p:cNvSpPr>
            <a:spLocks noChangeShapeType="1"/>
          </p:cNvSpPr>
          <p:nvPr/>
        </p:nvSpPr>
        <p:spPr bwMode="auto">
          <a:xfrm flipV="1">
            <a:off x="4267200" y="1981200"/>
            <a:ext cx="205740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0" name="Line 1044">
            <a:extLst>
              <a:ext uri="{FF2B5EF4-FFF2-40B4-BE49-F238E27FC236}">
                <a16:creationId xmlns:a16="http://schemas.microsoft.com/office/drawing/2014/main" id="{9041826F-A66B-6125-45AA-7646DE832743}"/>
              </a:ext>
            </a:extLst>
          </p:cNvPr>
          <p:cNvSpPr>
            <a:spLocks noChangeShapeType="1"/>
          </p:cNvSpPr>
          <p:nvPr/>
        </p:nvSpPr>
        <p:spPr bwMode="auto">
          <a:xfrm>
            <a:off x="6477000" y="2057400"/>
            <a:ext cx="15240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1" name="Text Box 1045">
            <a:extLst>
              <a:ext uri="{FF2B5EF4-FFF2-40B4-BE49-F238E27FC236}">
                <a16:creationId xmlns:a16="http://schemas.microsoft.com/office/drawing/2014/main" id="{53C874FF-653B-059F-E7A2-AD7A173DFBF8}"/>
              </a:ext>
            </a:extLst>
          </p:cNvPr>
          <p:cNvSpPr txBox="1">
            <a:spLocks noChangeArrowheads="1"/>
          </p:cNvSpPr>
          <p:nvPr/>
        </p:nvSpPr>
        <p:spPr bwMode="auto">
          <a:xfrm>
            <a:off x="3048000" y="23764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800" b="1">
                <a:latin typeface="Times New Roman" panose="02020603050405020304" pitchFamily="18" charset="0"/>
              </a:rPr>
              <a:t>a:10</a:t>
            </a:r>
          </a:p>
        </p:txBody>
      </p:sp>
      <p:sp>
        <p:nvSpPr>
          <p:cNvPr id="15382" name="Text Box 1047">
            <a:extLst>
              <a:ext uri="{FF2B5EF4-FFF2-40B4-BE49-F238E27FC236}">
                <a16:creationId xmlns:a16="http://schemas.microsoft.com/office/drawing/2014/main" id="{969D522B-83B7-A97B-4AEB-146DF4A22DD5}"/>
              </a:ext>
            </a:extLst>
          </p:cNvPr>
          <p:cNvSpPr txBox="1">
            <a:spLocks noChangeArrowheads="1"/>
          </p:cNvSpPr>
          <p:nvPr/>
        </p:nvSpPr>
        <p:spPr bwMode="auto">
          <a:xfrm>
            <a:off x="4572000" y="18288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800" b="1">
                <a:latin typeface="Times New Roman" panose="02020603050405020304" pitchFamily="18" charset="0"/>
              </a:rPr>
              <a:t>c:20</a:t>
            </a:r>
          </a:p>
        </p:txBody>
      </p:sp>
      <p:sp>
        <p:nvSpPr>
          <p:cNvPr id="15383" name="Text Box 1048">
            <a:extLst>
              <a:ext uri="{FF2B5EF4-FFF2-40B4-BE49-F238E27FC236}">
                <a16:creationId xmlns:a16="http://schemas.microsoft.com/office/drawing/2014/main" id="{71295687-73C7-353D-83B9-3B4AC77B4509}"/>
              </a:ext>
            </a:extLst>
          </p:cNvPr>
          <p:cNvSpPr txBox="1">
            <a:spLocks noChangeArrowheads="1"/>
          </p:cNvSpPr>
          <p:nvPr/>
        </p:nvSpPr>
        <p:spPr bwMode="auto">
          <a:xfrm>
            <a:off x="7162800" y="35814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800" b="1">
                <a:latin typeface="Times New Roman" panose="02020603050405020304" pitchFamily="18" charset="0"/>
              </a:rPr>
              <a:t>f:5</a:t>
            </a:r>
          </a:p>
        </p:txBody>
      </p:sp>
      <p:sp>
        <p:nvSpPr>
          <p:cNvPr id="15384" name="Text Box 1049">
            <a:extLst>
              <a:ext uri="{FF2B5EF4-FFF2-40B4-BE49-F238E27FC236}">
                <a16:creationId xmlns:a16="http://schemas.microsoft.com/office/drawing/2014/main" id="{68156B07-8CB5-D1C3-BF4E-BD201BD91F15}"/>
              </a:ext>
            </a:extLst>
          </p:cNvPr>
          <p:cNvSpPr txBox="1">
            <a:spLocks noChangeArrowheads="1"/>
          </p:cNvSpPr>
          <p:nvPr/>
        </p:nvSpPr>
        <p:spPr bwMode="auto">
          <a:xfrm>
            <a:off x="4876800" y="37338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800" b="1">
                <a:latin typeface="Times New Roman" panose="02020603050405020304" pitchFamily="18" charset="0"/>
              </a:rPr>
              <a:t>d:10</a:t>
            </a:r>
          </a:p>
        </p:txBody>
      </p:sp>
      <p:sp>
        <p:nvSpPr>
          <p:cNvPr id="15385" name="Text Box 1050">
            <a:extLst>
              <a:ext uri="{FF2B5EF4-FFF2-40B4-BE49-F238E27FC236}">
                <a16:creationId xmlns:a16="http://schemas.microsoft.com/office/drawing/2014/main" id="{66424E0F-9368-A8B6-308E-D90B9AC3E1CE}"/>
              </a:ext>
            </a:extLst>
          </p:cNvPr>
          <p:cNvSpPr txBox="1">
            <a:spLocks noChangeArrowheads="1"/>
          </p:cNvSpPr>
          <p:nvPr/>
        </p:nvSpPr>
        <p:spPr bwMode="auto">
          <a:xfrm>
            <a:off x="4800600" y="44196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800" b="1">
                <a:latin typeface="Times New Roman" panose="02020603050405020304" pitchFamily="18" charset="0"/>
              </a:rPr>
              <a:t>e:10</a:t>
            </a:r>
          </a:p>
        </p:txBody>
      </p:sp>
      <p:sp>
        <p:nvSpPr>
          <p:cNvPr id="15386" name="Text Box 1051">
            <a:extLst>
              <a:ext uri="{FF2B5EF4-FFF2-40B4-BE49-F238E27FC236}">
                <a16:creationId xmlns:a16="http://schemas.microsoft.com/office/drawing/2014/main" id="{D2083D52-76E5-5179-0A11-D770AC4C8771}"/>
              </a:ext>
            </a:extLst>
          </p:cNvPr>
          <p:cNvSpPr txBox="1">
            <a:spLocks noChangeArrowheads="1"/>
          </p:cNvSpPr>
          <p:nvPr/>
        </p:nvSpPr>
        <p:spPr bwMode="auto">
          <a:xfrm>
            <a:off x="3048000" y="35052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800" b="1">
                <a:latin typeface="Times New Roman" panose="02020603050405020304" pitchFamily="18" charset="0"/>
              </a:rPr>
              <a:t>b:20</a:t>
            </a:r>
          </a:p>
        </p:txBody>
      </p:sp>
      <p:sp>
        <p:nvSpPr>
          <p:cNvPr id="15387" name="Oval 1075">
            <a:extLst>
              <a:ext uri="{FF2B5EF4-FFF2-40B4-BE49-F238E27FC236}">
                <a16:creationId xmlns:a16="http://schemas.microsoft.com/office/drawing/2014/main" id="{1939B5FA-2CCE-EED4-7596-6903970B807B}"/>
              </a:ext>
            </a:extLst>
          </p:cNvPr>
          <p:cNvSpPr>
            <a:spLocks noChangeArrowheads="1"/>
          </p:cNvSpPr>
          <p:nvPr/>
        </p:nvSpPr>
        <p:spPr bwMode="auto">
          <a:xfrm>
            <a:off x="4038600" y="3048000"/>
            <a:ext cx="152400" cy="152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15388" name="Line 1076">
            <a:extLst>
              <a:ext uri="{FF2B5EF4-FFF2-40B4-BE49-F238E27FC236}">
                <a16:creationId xmlns:a16="http://schemas.microsoft.com/office/drawing/2014/main" id="{17CC3C70-A593-CC30-0D40-4988617F20F5}"/>
              </a:ext>
            </a:extLst>
          </p:cNvPr>
          <p:cNvSpPr>
            <a:spLocks noChangeShapeType="1"/>
          </p:cNvSpPr>
          <p:nvPr/>
        </p:nvSpPr>
        <p:spPr bwMode="auto">
          <a:xfrm>
            <a:off x="3276600" y="3124200"/>
            <a:ext cx="762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9" name="Line 1077">
            <a:extLst>
              <a:ext uri="{FF2B5EF4-FFF2-40B4-BE49-F238E27FC236}">
                <a16:creationId xmlns:a16="http://schemas.microsoft.com/office/drawing/2014/main" id="{ABDAE74B-33EA-D49C-377D-6AFB72A0804C}"/>
              </a:ext>
            </a:extLst>
          </p:cNvPr>
          <p:cNvSpPr>
            <a:spLocks noChangeShapeType="1"/>
          </p:cNvSpPr>
          <p:nvPr/>
        </p:nvSpPr>
        <p:spPr bwMode="auto">
          <a:xfrm flipV="1">
            <a:off x="4114800" y="2286000"/>
            <a:ext cx="762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90" name="Text Box 1080">
            <a:extLst>
              <a:ext uri="{FF2B5EF4-FFF2-40B4-BE49-F238E27FC236}">
                <a16:creationId xmlns:a16="http://schemas.microsoft.com/office/drawing/2014/main" id="{E4C0D3F0-7C49-9687-C88B-AE9B9BC60D8E}"/>
              </a:ext>
            </a:extLst>
          </p:cNvPr>
          <p:cNvSpPr txBox="1">
            <a:spLocks noChangeArrowheads="1"/>
          </p:cNvSpPr>
          <p:nvPr/>
        </p:nvSpPr>
        <p:spPr bwMode="auto">
          <a:xfrm>
            <a:off x="3352800" y="30480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800" b="1">
                <a:latin typeface="Times New Roman" panose="02020603050405020304" pitchFamily="18" charset="0"/>
              </a:rPr>
              <a:t>g:5</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6937266F-421D-681E-60FF-FE181F28BB0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94C908B0-91AC-4483-B838-7BC4387ACBB4}" type="slidenum">
              <a:rPr kumimoji="0" lang="en-US" altLang="en-US" sz="1400">
                <a:solidFill>
                  <a:schemeClr val="bg2"/>
                </a:solidFill>
                <a:latin typeface="Arial" panose="020B0604020202020204" pitchFamily="34" charset="0"/>
              </a:rPr>
              <a:pPr>
                <a:spcBef>
                  <a:spcPct val="50000"/>
                </a:spcBef>
                <a:buClrTx/>
                <a:buFontTx/>
                <a:buNone/>
              </a:pPr>
              <a:t>88</a:t>
            </a:fld>
            <a:endParaRPr kumimoji="0" lang="en-US" altLang="en-US" sz="1400">
              <a:solidFill>
                <a:schemeClr val="bg2"/>
              </a:solidFill>
              <a:latin typeface="Arial" panose="020B0604020202020204" pitchFamily="34" charset="0"/>
            </a:endParaRPr>
          </a:p>
        </p:txBody>
      </p:sp>
      <p:sp>
        <p:nvSpPr>
          <p:cNvPr id="16387" name="Rectangle 2">
            <a:extLst>
              <a:ext uri="{FF2B5EF4-FFF2-40B4-BE49-F238E27FC236}">
                <a16:creationId xmlns:a16="http://schemas.microsoft.com/office/drawing/2014/main" id="{2EB471DB-28C8-15FF-289C-140A7F4D397E}"/>
              </a:ext>
            </a:extLst>
          </p:cNvPr>
          <p:cNvSpPr>
            <a:spLocks noGrp="1" noChangeArrowheads="1"/>
          </p:cNvSpPr>
          <p:nvPr>
            <p:ph type="title"/>
          </p:nvPr>
        </p:nvSpPr>
        <p:spPr/>
        <p:txBody>
          <a:bodyPr/>
          <a:lstStyle/>
          <a:p>
            <a:r>
              <a:rPr lang="en-US" altLang="en-US" sz="2400" b="1"/>
              <a:t>How do we work out the various start and finish times for tasks?</a:t>
            </a:r>
          </a:p>
        </p:txBody>
      </p:sp>
      <p:sp>
        <p:nvSpPr>
          <p:cNvPr id="16388" name="Rectangle 3">
            <a:extLst>
              <a:ext uri="{FF2B5EF4-FFF2-40B4-BE49-F238E27FC236}">
                <a16:creationId xmlns:a16="http://schemas.microsoft.com/office/drawing/2014/main" id="{34985314-AF79-5CD4-3B6C-A5DEEABD3A20}"/>
              </a:ext>
            </a:extLst>
          </p:cNvPr>
          <p:cNvSpPr>
            <a:spLocks noGrp="1" noChangeArrowheads="1"/>
          </p:cNvSpPr>
          <p:nvPr>
            <p:ph type="body" idx="1"/>
          </p:nvPr>
        </p:nvSpPr>
        <p:spPr>
          <a:xfrm>
            <a:off x="2209800" y="1524000"/>
            <a:ext cx="7772400" cy="4114800"/>
          </a:xfrm>
        </p:spPr>
        <p:txBody>
          <a:bodyPr/>
          <a:lstStyle/>
          <a:p>
            <a:r>
              <a:rPr lang="en-US" altLang="en-US" sz="2400" b="1"/>
              <a:t>Minimum time to complete project (MT) = Maximum of all paths from start to finish</a:t>
            </a:r>
          </a:p>
          <a:p>
            <a:r>
              <a:rPr lang="en-US" altLang="en-US" sz="2400" b="1"/>
              <a:t>Earliest start time (ES) of a task = Maximum of all paths from start to this task </a:t>
            </a:r>
          </a:p>
          <a:p>
            <a:r>
              <a:rPr lang="en-US" altLang="en-US" sz="2400" b="1"/>
              <a:t>Earliest finish time (EF) of a task = ES + duration of the task</a:t>
            </a:r>
          </a:p>
          <a:p>
            <a:r>
              <a:rPr lang="en-US" altLang="en-US" sz="2400" b="1"/>
              <a:t> Latest finish time (LF) of a task = MT - Maximum of all paths from this task to finish</a:t>
            </a:r>
          </a:p>
          <a:p>
            <a:r>
              <a:rPr lang="en-US" altLang="en-US" sz="2400" b="1">
                <a:solidFill>
                  <a:srgbClr val="3333FF"/>
                </a:solidFill>
              </a:rPr>
              <a:t>Slack time = LS - ES = LF - EF</a:t>
            </a:r>
          </a:p>
        </p:txBody>
      </p:sp>
      <p:sp>
        <p:nvSpPr>
          <p:cNvPr id="16389" name="Rectangle 4">
            <a:extLst>
              <a:ext uri="{FF2B5EF4-FFF2-40B4-BE49-F238E27FC236}">
                <a16:creationId xmlns:a16="http://schemas.microsoft.com/office/drawing/2014/main" id="{6890700E-93D0-A4A0-7CBA-2E27966372C2}"/>
              </a:ext>
            </a:extLst>
          </p:cNvPr>
          <p:cNvSpPr>
            <a:spLocks noChangeArrowheads="1"/>
          </p:cNvSpPr>
          <p:nvPr/>
        </p:nvSpPr>
        <p:spPr bwMode="auto">
          <a:xfrm>
            <a:off x="2590800" y="4800600"/>
            <a:ext cx="4191000" cy="381000"/>
          </a:xfrm>
          <a:prstGeom prst="rect">
            <a:avLst/>
          </a:prstGeom>
          <a:noFill/>
          <a:ln w="28575">
            <a:solidFill>
              <a:srgbClr val="80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28016E4D-67A1-2ED3-92C7-601FD0CF061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62B5F535-A680-4C35-B6E3-BC39BCD709E1}" type="slidenum">
              <a:rPr kumimoji="0" lang="en-US" altLang="en-US" sz="1400">
                <a:solidFill>
                  <a:schemeClr val="bg2"/>
                </a:solidFill>
                <a:latin typeface="Arial" panose="020B0604020202020204" pitchFamily="34" charset="0"/>
              </a:rPr>
              <a:pPr>
                <a:spcBef>
                  <a:spcPct val="50000"/>
                </a:spcBef>
                <a:buClrTx/>
                <a:buFontTx/>
                <a:buNone/>
              </a:pPr>
              <a:t>89</a:t>
            </a:fld>
            <a:endParaRPr kumimoji="0" lang="en-US" altLang="en-US" sz="1400">
              <a:solidFill>
                <a:schemeClr val="bg2"/>
              </a:solidFill>
              <a:latin typeface="Arial" panose="020B0604020202020204" pitchFamily="34" charset="0"/>
            </a:endParaRPr>
          </a:p>
        </p:txBody>
      </p:sp>
      <p:sp>
        <p:nvSpPr>
          <p:cNvPr id="17411" name="Rectangle 2">
            <a:extLst>
              <a:ext uri="{FF2B5EF4-FFF2-40B4-BE49-F238E27FC236}">
                <a16:creationId xmlns:a16="http://schemas.microsoft.com/office/drawing/2014/main" id="{07056DC2-A5C4-F148-D0FC-27090AB6B302}"/>
              </a:ext>
            </a:extLst>
          </p:cNvPr>
          <p:cNvSpPr>
            <a:spLocks noGrp="1" noChangeArrowheads="1"/>
          </p:cNvSpPr>
          <p:nvPr>
            <p:ph type="title"/>
          </p:nvPr>
        </p:nvSpPr>
        <p:spPr/>
        <p:txBody>
          <a:bodyPr/>
          <a:lstStyle/>
          <a:p>
            <a:r>
              <a:rPr lang="en-US" altLang="en-US" b="1"/>
              <a:t>Start and finish times for tasks.</a:t>
            </a:r>
            <a:endParaRPr lang="en-US" altLang="en-US"/>
          </a:p>
        </p:txBody>
      </p:sp>
      <p:sp>
        <p:nvSpPr>
          <p:cNvPr id="17412" name="Rectangle 3">
            <a:extLst>
              <a:ext uri="{FF2B5EF4-FFF2-40B4-BE49-F238E27FC236}">
                <a16:creationId xmlns:a16="http://schemas.microsoft.com/office/drawing/2014/main" id="{48470D7A-FDD8-76EB-A4EC-48F33E3AEB4A}"/>
              </a:ext>
            </a:extLst>
          </p:cNvPr>
          <p:cNvSpPr>
            <a:spLocks noGrp="1" noChangeArrowheads="1"/>
          </p:cNvSpPr>
          <p:nvPr>
            <p:ph type="body" idx="1"/>
          </p:nvPr>
        </p:nvSpPr>
        <p:spPr>
          <a:xfrm>
            <a:off x="2133600" y="1524000"/>
            <a:ext cx="7772400" cy="4114800"/>
          </a:xfrm>
        </p:spPr>
        <p:txBody>
          <a:bodyPr/>
          <a:lstStyle/>
          <a:p>
            <a:r>
              <a:rPr lang="en-US" altLang="en-US" sz="2400" b="1"/>
              <a:t>Latest start time (LS) of a task = LF - duration of the task</a:t>
            </a:r>
            <a:br>
              <a:rPr lang="en-US" altLang="en-US" sz="2400" b="1"/>
            </a:br>
            <a:r>
              <a:rPr lang="en-US" altLang="en-US" sz="2400" b="1"/>
              <a:t>  Task        MT       EF         ES        LF         LS</a:t>
            </a:r>
          </a:p>
        </p:txBody>
      </p:sp>
      <p:graphicFrame>
        <p:nvGraphicFramePr>
          <p:cNvPr id="17413" name="Object 4">
            <a:extLst>
              <a:ext uri="{FF2B5EF4-FFF2-40B4-BE49-F238E27FC236}">
                <a16:creationId xmlns:a16="http://schemas.microsoft.com/office/drawing/2014/main" id="{5E7E2A80-7B27-8DAE-BB90-CF9C70D37481}"/>
              </a:ext>
            </a:extLst>
          </p:cNvPr>
          <p:cNvGraphicFramePr>
            <a:graphicFrameLocks noChangeAspect="1"/>
          </p:cNvGraphicFramePr>
          <p:nvPr/>
        </p:nvGraphicFramePr>
        <p:xfrm>
          <a:off x="2590800" y="2667000"/>
          <a:ext cx="6248400" cy="2286000"/>
        </p:xfrm>
        <a:graphic>
          <a:graphicData uri="http://schemas.openxmlformats.org/presentationml/2006/ole">
            <mc:AlternateContent xmlns:mc="http://schemas.openxmlformats.org/markup-compatibility/2006">
              <mc:Choice xmlns:v="urn:schemas-microsoft-com:vml" Requires="v">
                <p:oleObj name="Worksheet" r:id="rId2" imgW="3667506" imgH="981456" progId="Excel.Sheet.8">
                  <p:embed/>
                </p:oleObj>
              </mc:Choice>
              <mc:Fallback>
                <p:oleObj name="Worksheet" r:id="rId2" imgW="3667506" imgH="981456" progId="Excel.Sheet.8">
                  <p:embed/>
                  <p:pic>
                    <p:nvPicPr>
                      <p:cNvPr id="17413" name="Object 4">
                        <a:extLst>
                          <a:ext uri="{FF2B5EF4-FFF2-40B4-BE49-F238E27FC236}">
                            <a16:creationId xmlns:a16="http://schemas.microsoft.com/office/drawing/2014/main" id="{5E7E2A80-7B27-8DAE-BB90-CF9C70D374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667000"/>
                        <a:ext cx="62484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in Project Planning</a:t>
            </a:r>
            <a:endParaRPr lang="en-IN" dirty="0"/>
          </a:p>
        </p:txBody>
      </p:sp>
      <p:sp>
        <p:nvSpPr>
          <p:cNvPr id="3" name="Content Placeholder 2"/>
          <p:cNvSpPr>
            <a:spLocks noGrp="1"/>
          </p:cNvSpPr>
          <p:nvPr>
            <p:ph idx="1"/>
          </p:nvPr>
        </p:nvSpPr>
        <p:spPr/>
        <p:txBody>
          <a:bodyPr>
            <a:normAutofit/>
          </a:bodyPr>
          <a:lstStyle/>
          <a:p>
            <a:r>
              <a:rPr lang="en-IN" dirty="0"/>
              <a:t>Commitment to unrealistic time and resource estimates result in schedule slippage. </a:t>
            </a:r>
          </a:p>
          <a:p>
            <a:r>
              <a:rPr lang="en-IN" dirty="0"/>
              <a:t>Schedule delays can cause customer dissatisfaction and adversely affect team morale.</a:t>
            </a:r>
          </a:p>
          <a:p>
            <a:r>
              <a:rPr lang="en-IN" dirty="0"/>
              <a:t>However, project planning is a very challenging activity. Especially for large projects, it is very much difficult to make accurate plans. </a:t>
            </a:r>
          </a:p>
          <a:p>
            <a:r>
              <a:rPr lang="en-IN" dirty="0"/>
              <a:t>A part of this difficulty is due to the fact that the proper parameters, scope of the project, project staff, etc. may change during the span of the project.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6AB67C14-B37F-F218-F37E-B5D3361CB8C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3CCDDEB8-D1B2-436B-8320-EB49E92627AC}" type="slidenum">
              <a:rPr kumimoji="0" lang="en-US" altLang="en-US" sz="1400">
                <a:solidFill>
                  <a:schemeClr val="bg2"/>
                </a:solidFill>
                <a:latin typeface="Arial" panose="020B0604020202020204" pitchFamily="34" charset="0"/>
              </a:rPr>
              <a:pPr>
                <a:spcBef>
                  <a:spcPct val="50000"/>
                </a:spcBef>
                <a:buClrTx/>
                <a:buFontTx/>
                <a:buNone/>
              </a:pPr>
              <a:t>90</a:t>
            </a:fld>
            <a:endParaRPr kumimoji="0" lang="en-US" altLang="en-US" sz="1400">
              <a:solidFill>
                <a:schemeClr val="bg2"/>
              </a:solidFill>
              <a:latin typeface="Arial" panose="020B0604020202020204" pitchFamily="34" charset="0"/>
            </a:endParaRPr>
          </a:p>
        </p:txBody>
      </p:sp>
      <p:sp>
        <p:nvSpPr>
          <p:cNvPr id="18435" name="Rectangle 2">
            <a:extLst>
              <a:ext uri="{FF2B5EF4-FFF2-40B4-BE49-F238E27FC236}">
                <a16:creationId xmlns:a16="http://schemas.microsoft.com/office/drawing/2014/main" id="{B565B128-0C9A-16AA-49B8-16F623420410}"/>
              </a:ext>
            </a:extLst>
          </p:cNvPr>
          <p:cNvSpPr>
            <a:spLocks noGrp="1" noChangeArrowheads="1"/>
          </p:cNvSpPr>
          <p:nvPr>
            <p:ph type="title"/>
          </p:nvPr>
        </p:nvSpPr>
        <p:spPr/>
        <p:txBody>
          <a:bodyPr/>
          <a:lstStyle/>
          <a:p>
            <a:r>
              <a:rPr lang="en-US" altLang="en-US" sz="2800" b="1"/>
              <a:t>What are the float time (or slack time) of tasks?</a:t>
            </a:r>
            <a:endParaRPr lang="en-US" altLang="en-US" sz="3600"/>
          </a:p>
        </p:txBody>
      </p:sp>
      <p:sp>
        <p:nvSpPr>
          <p:cNvPr id="18436" name="Rectangle 3">
            <a:extLst>
              <a:ext uri="{FF2B5EF4-FFF2-40B4-BE49-F238E27FC236}">
                <a16:creationId xmlns:a16="http://schemas.microsoft.com/office/drawing/2014/main" id="{FA358BE2-A9E5-965E-5891-8189B6451666}"/>
              </a:ext>
            </a:extLst>
          </p:cNvPr>
          <p:cNvSpPr>
            <a:spLocks noGrp="1" noChangeArrowheads="1"/>
          </p:cNvSpPr>
          <p:nvPr>
            <p:ph type="body" idx="1"/>
          </p:nvPr>
        </p:nvSpPr>
        <p:spPr>
          <a:xfrm>
            <a:off x="2209800" y="1524000"/>
            <a:ext cx="7772400" cy="4114800"/>
          </a:xfrm>
        </p:spPr>
        <p:txBody>
          <a:bodyPr/>
          <a:lstStyle/>
          <a:p>
            <a:r>
              <a:rPr lang="en-US" altLang="en-US" sz="2800" b="1">
                <a:solidFill>
                  <a:srgbClr val="3333FF"/>
                </a:solidFill>
              </a:rPr>
              <a:t>Float time (or slack time)</a:t>
            </a:r>
            <a:r>
              <a:rPr lang="en-US" altLang="en-US" sz="2800" b="1"/>
              <a:t> is the total time that a task may be delayed </a:t>
            </a:r>
          </a:p>
          <a:p>
            <a:pPr lvl="1"/>
            <a:r>
              <a:rPr lang="en-US" altLang="en-US" sz="2400" b="1"/>
              <a:t>before it will affect the end time of the project. </a:t>
            </a:r>
          </a:p>
          <a:p>
            <a:r>
              <a:rPr lang="en-US" altLang="en-US" sz="2800" b="1"/>
              <a:t>The float times indicate the "flexibility" in  starting and completion of tasks:</a:t>
            </a:r>
          </a:p>
          <a:p>
            <a:r>
              <a:rPr lang="en-US" altLang="en-US" sz="2800" b="1"/>
              <a:t>A critical  activity is an activity with zero (0) slack or float time.</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44FA31D3-CF05-EBC3-E917-44D8CC7FAF7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54E08191-5113-4A78-A746-9898DF987D0B}" type="slidenum">
              <a:rPr kumimoji="0" lang="en-US" altLang="en-US" sz="1400">
                <a:solidFill>
                  <a:schemeClr val="bg2"/>
                </a:solidFill>
                <a:latin typeface="Arial" panose="020B0604020202020204" pitchFamily="34" charset="0"/>
              </a:rPr>
              <a:pPr>
                <a:spcBef>
                  <a:spcPct val="50000"/>
                </a:spcBef>
                <a:buClrTx/>
                <a:buFontTx/>
                <a:buNone/>
              </a:pPr>
              <a:t>91</a:t>
            </a:fld>
            <a:endParaRPr kumimoji="0" lang="en-US" altLang="en-US" sz="1400">
              <a:solidFill>
                <a:schemeClr val="bg2"/>
              </a:solidFill>
              <a:latin typeface="Arial" panose="020B0604020202020204" pitchFamily="34" charset="0"/>
            </a:endParaRPr>
          </a:p>
        </p:txBody>
      </p:sp>
      <p:sp>
        <p:nvSpPr>
          <p:cNvPr id="19459" name="Rectangle 2">
            <a:extLst>
              <a:ext uri="{FF2B5EF4-FFF2-40B4-BE49-F238E27FC236}">
                <a16:creationId xmlns:a16="http://schemas.microsoft.com/office/drawing/2014/main" id="{DB88092C-F634-E19F-540F-26B3D7133130}"/>
              </a:ext>
            </a:extLst>
          </p:cNvPr>
          <p:cNvSpPr>
            <a:spLocks noGrp="1" noChangeArrowheads="1"/>
          </p:cNvSpPr>
          <p:nvPr>
            <p:ph type="title"/>
          </p:nvPr>
        </p:nvSpPr>
        <p:spPr/>
        <p:txBody>
          <a:bodyPr/>
          <a:lstStyle/>
          <a:p>
            <a:r>
              <a:rPr lang="en-US" altLang="en-US" b="1"/>
              <a:t>What is PERT and how does it work?</a:t>
            </a:r>
            <a:endParaRPr lang="en-US" altLang="en-US"/>
          </a:p>
        </p:txBody>
      </p:sp>
      <p:sp>
        <p:nvSpPr>
          <p:cNvPr id="19460" name="Rectangle 3">
            <a:extLst>
              <a:ext uri="{FF2B5EF4-FFF2-40B4-BE49-F238E27FC236}">
                <a16:creationId xmlns:a16="http://schemas.microsoft.com/office/drawing/2014/main" id="{05B70DC2-DC2D-472E-FC9F-4BF115AF5033}"/>
              </a:ext>
            </a:extLst>
          </p:cNvPr>
          <p:cNvSpPr>
            <a:spLocks noGrp="1" noChangeArrowheads="1"/>
          </p:cNvSpPr>
          <p:nvPr>
            <p:ph type="body" idx="1"/>
          </p:nvPr>
        </p:nvSpPr>
        <p:spPr>
          <a:xfrm>
            <a:off x="2209800" y="1524000"/>
            <a:ext cx="7772400" cy="4114800"/>
          </a:xfrm>
        </p:spPr>
        <p:txBody>
          <a:bodyPr/>
          <a:lstStyle/>
          <a:p>
            <a:r>
              <a:rPr lang="en-US" altLang="en-US" sz="2400" b="1"/>
              <a:t>PERT (</a:t>
            </a:r>
            <a:r>
              <a:rPr lang="en-US" altLang="en-US" sz="2400" b="1" u="sng">
                <a:solidFill>
                  <a:srgbClr val="800000"/>
                </a:solidFill>
              </a:rPr>
              <a:t>P</a:t>
            </a:r>
            <a:r>
              <a:rPr lang="en-US" altLang="en-US" sz="2400" b="1"/>
              <a:t>rogram </a:t>
            </a:r>
            <a:r>
              <a:rPr lang="en-US" altLang="en-US" sz="2400" b="1" u="sng">
                <a:solidFill>
                  <a:srgbClr val="800000"/>
                </a:solidFill>
              </a:rPr>
              <a:t>E</a:t>
            </a:r>
            <a:r>
              <a:rPr lang="en-US" altLang="en-US" sz="2400" b="1"/>
              <a:t>valuation and </a:t>
            </a:r>
            <a:r>
              <a:rPr lang="en-US" altLang="en-US" sz="2400" b="1" u="sng">
                <a:solidFill>
                  <a:srgbClr val="800000"/>
                </a:solidFill>
              </a:rPr>
              <a:t>R</a:t>
            </a:r>
            <a:r>
              <a:rPr lang="en-US" altLang="en-US" sz="2400" b="1"/>
              <a:t>eview </a:t>
            </a:r>
            <a:r>
              <a:rPr lang="en-US" altLang="en-US" sz="2400" b="1" u="sng">
                <a:solidFill>
                  <a:srgbClr val="800000"/>
                </a:solidFill>
              </a:rPr>
              <a:t>T</a:t>
            </a:r>
            <a:r>
              <a:rPr lang="en-US" altLang="en-US" sz="2400" b="1"/>
              <a:t>echnique) is a variation of CPM: </a:t>
            </a:r>
          </a:p>
          <a:p>
            <a:pPr lvl="1"/>
            <a:r>
              <a:rPr lang="en-US" altLang="en-US" sz="2000" b="1"/>
              <a:t>incorporates uncertainty about duration of tasks.</a:t>
            </a:r>
          </a:p>
          <a:p>
            <a:r>
              <a:rPr lang="en-US" altLang="en-US" sz="2400" b="1"/>
              <a:t>Gantt charts can be derived automatically from PERT charts.</a:t>
            </a:r>
          </a:p>
          <a:p>
            <a:r>
              <a:rPr lang="en-US" altLang="en-US" sz="2400" b="1">
                <a:solidFill>
                  <a:srgbClr val="3333FF"/>
                </a:solidFill>
              </a:rPr>
              <a:t>Gantt chart representation of schedule is helpful in planning the utilization of resources, </a:t>
            </a:r>
          </a:p>
          <a:p>
            <a:pPr lvl="1"/>
            <a:r>
              <a:rPr lang="en-US" altLang="en-US" sz="2000" b="1">
                <a:solidFill>
                  <a:srgbClr val="3333FF"/>
                </a:solidFill>
              </a:rPr>
              <a:t>while PERT chart is  more useful for monitoring the timely progress of activities.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7200" b="1">
                <a:latin typeface="Tahoma Bold" panose="020B0604030504040204" charset="0"/>
                <a:cs typeface="Tahoma Bold" panose="020B0604030504040204" charset="0"/>
              </a:rPr>
              <a:t>	</a:t>
            </a:r>
            <a:r>
              <a:rPr lang="en-US" sz="7200" b="1" u="sng">
                <a:latin typeface="Tahoma Bold" panose="020B0604030504040204" charset="0"/>
                <a:cs typeface="Tahoma Bold" panose="020B0604030504040204" charset="0"/>
              </a:rPr>
              <a:t>RISK MANAGEMENT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93</a:t>
            </a:fld>
            <a:endParaRPr lang="en-US" altLang="en-US" sz="1400" dirty="0">
              <a:solidFill>
                <a:schemeClr val="bg2"/>
              </a:solidFill>
              <a:latin typeface="Arial" panose="020B0604020202020204" pitchFamily="34" charset="0"/>
            </a:endParaRPr>
          </a:p>
        </p:txBody>
      </p:sp>
      <p:sp>
        <p:nvSpPr>
          <p:cNvPr id="20483" name="Rectangle 2"/>
          <p:cNvSpPr>
            <a:spLocks noGrp="1"/>
          </p:cNvSpPr>
          <p:nvPr>
            <p:ph type="title"/>
          </p:nvPr>
        </p:nvSpPr>
        <p:spPr/>
        <p:txBody>
          <a:bodyPr vert="horz" wrap="square" lIns="91440" tIns="45720" rIns="91440" bIns="45720" anchor="b" anchorCtr="0"/>
          <a:lstStyle/>
          <a:p>
            <a:r>
              <a:rPr lang="en-US" altLang="en-US" b="1" dirty="0"/>
              <a:t>Risk Management </a:t>
            </a:r>
            <a:endParaRPr lang="en-US" altLang="en-US" dirty="0"/>
          </a:p>
        </p:txBody>
      </p:sp>
      <p:sp>
        <p:nvSpPr>
          <p:cNvPr id="20484" name="Rectangle 3"/>
          <p:cNvSpPr>
            <a:spLocks noGrp="1"/>
          </p:cNvSpPr>
          <p:nvPr>
            <p:ph idx="1"/>
          </p:nvPr>
        </p:nvSpPr>
        <p:spPr>
          <a:xfrm>
            <a:off x="2209800" y="1524000"/>
            <a:ext cx="7772400" cy="4114800"/>
          </a:xfrm>
        </p:spPr>
        <p:txBody>
          <a:bodyPr vert="horz" wrap="square" lIns="91440" tIns="45720" rIns="91440" bIns="45720" anchor="t" anchorCtr="0"/>
          <a:lstStyle/>
          <a:p>
            <a:pPr>
              <a:lnSpc>
                <a:spcPct val="95000"/>
              </a:lnSpc>
              <a:spcBef>
                <a:spcPct val="5000"/>
              </a:spcBef>
            </a:pPr>
            <a:r>
              <a:rPr lang="en-US" altLang="en-US" sz="2800" b="1" dirty="0">
                <a:solidFill>
                  <a:srgbClr val="3333FF"/>
                </a:solidFill>
              </a:rPr>
              <a:t>A risk is any unfavourable event or circumstance: </a:t>
            </a:r>
          </a:p>
          <a:p>
            <a:pPr lvl="1">
              <a:lnSpc>
                <a:spcPct val="95000"/>
              </a:lnSpc>
              <a:spcBef>
                <a:spcPct val="5000"/>
              </a:spcBef>
            </a:pPr>
            <a:r>
              <a:rPr lang="en-US" altLang="en-US" sz="2400" b="1" dirty="0">
                <a:solidFill>
                  <a:srgbClr val="3333FF"/>
                </a:solidFill>
              </a:rPr>
              <a:t>which might hamper successful or timely completion of a project.</a:t>
            </a:r>
          </a:p>
          <a:p>
            <a:pPr>
              <a:lnSpc>
                <a:spcPct val="95000"/>
              </a:lnSpc>
              <a:spcBef>
                <a:spcPct val="5000"/>
              </a:spcBef>
            </a:pPr>
            <a:r>
              <a:rPr lang="en-US" altLang="en-US" sz="2800" b="1" dirty="0"/>
              <a:t>Risk management:</a:t>
            </a:r>
          </a:p>
          <a:p>
            <a:pPr lvl="1">
              <a:lnSpc>
                <a:spcPct val="95000"/>
              </a:lnSpc>
              <a:spcBef>
                <a:spcPct val="5000"/>
              </a:spcBef>
            </a:pPr>
            <a:r>
              <a:rPr lang="en-US" altLang="en-US" sz="2400" b="1" dirty="0"/>
              <a:t>concerned with the reduction of the impact of risks.</a:t>
            </a:r>
          </a:p>
          <a:p>
            <a:pPr>
              <a:lnSpc>
                <a:spcPct val="95000"/>
              </a:lnSpc>
              <a:spcBef>
                <a:spcPct val="5000"/>
              </a:spcBef>
            </a:pPr>
            <a:r>
              <a:rPr lang="en-US" altLang="en-US" sz="2800" b="1" dirty="0"/>
              <a:t>Risk management consists of three activities: </a:t>
            </a:r>
          </a:p>
          <a:p>
            <a:pPr lvl="1">
              <a:lnSpc>
                <a:spcPct val="95000"/>
              </a:lnSpc>
              <a:spcBef>
                <a:spcPct val="5000"/>
              </a:spcBef>
            </a:pPr>
            <a:r>
              <a:rPr lang="en-US" altLang="en-US" sz="2400" b="1" dirty="0">
                <a:solidFill>
                  <a:srgbClr val="800000"/>
                </a:solidFill>
              </a:rPr>
              <a:t>risk identification, </a:t>
            </a:r>
          </a:p>
          <a:p>
            <a:pPr lvl="1">
              <a:lnSpc>
                <a:spcPct val="95000"/>
              </a:lnSpc>
              <a:spcBef>
                <a:spcPct val="5000"/>
              </a:spcBef>
            </a:pPr>
            <a:r>
              <a:rPr lang="en-US" altLang="en-US" sz="2400" b="1" dirty="0">
                <a:solidFill>
                  <a:srgbClr val="800000"/>
                </a:solidFill>
              </a:rPr>
              <a:t>risk assessment, and </a:t>
            </a:r>
          </a:p>
          <a:p>
            <a:pPr lvl="1">
              <a:lnSpc>
                <a:spcPct val="95000"/>
              </a:lnSpc>
              <a:spcBef>
                <a:spcPct val="5000"/>
              </a:spcBef>
            </a:pPr>
            <a:r>
              <a:rPr lang="en-US" altLang="en-US" sz="2400" b="1" dirty="0">
                <a:solidFill>
                  <a:srgbClr val="800000"/>
                </a:solidFill>
              </a:rPr>
              <a:t>risk containment.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94</a:t>
            </a:fld>
            <a:endParaRPr lang="en-US" altLang="en-US" sz="1400" dirty="0">
              <a:solidFill>
                <a:schemeClr val="bg2"/>
              </a:solidFill>
              <a:latin typeface="Arial" panose="020B0604020202020204" pitchFamily="34" charset="0"/>
            </a:endParaRPr>
          </a:p>
        </p:txBody>
      </p:sp>
      <p:sp>
        <p:nvSpPr>
          <p:cNvPr id="21507" name="Rectangle 2"/>
          <p:cNvSpPr>
            <a:spLocks noGrp="1"/>
          </p:cNvSpPr>
          <p:nvPr>
            <p:ph type="title"/>
          </p:nvPr>
        </p:nvSpPr>
        <p:spPr/>
        <p:txBody>
          <a:bodyPr vert="horz" wrap="square" lIns="91440" tIns="45720" rIns="91440" bIns="45720" anchor="b" anchorCtr="0"/>
          <a:lstStyle/>
          <a:p>
            <a:r>
              <a:rPr lang="en-US" altLang="en-US" b="1" dirty="0"/>
              <a:t>Risk identification </a:t>
            </a:r>
            <a:endParaRPr lang="en-US" altLang="en-US" dirty="0"/>
          </a:p>
        </p:txBody>
      </p:sp>
      <p:sp>
        <p:nvSpPr>
          <p:cNvPr id="21508" name="Rectangle 3"/>
          <p:cNvSpPr>
            <a:spLocks noGrp="1"/>
          </p:cNvSpPr>
          <p:nvPr>
            <p:ph idx="1"/>
          </p:nvPr>
        </p:nvSpPr>
        <p:spPr>
          <a:xfrm>
            <a:off x="2209800" y="1524000"/>
            <a:ext cx="7772400" cy="4114800"/>
          </a:xfrm>
        </p:spPr>
        <p:txBody>
          <a:bodyPr vert="horz" wrap="square" lIns="91440" tIns="45720" rIns="91440" bIns="45720" anchor="t" anchorCtr="0"/>
          <a:lstStyle/>
          <a:p>
            <a:r>
              <a:rPr lang="en-US" altLang="en-US" b="1" dirty="0"/>
              <a:t>To be able to identify various risks: </a:t>
            </a:r>
          </a:p>
          <a:p>
            <a:pPr lvl="1"/>
            <a:r>
              <a:rPr lang="en-US" altLang="en-US" b="1" dirty="0"/>
              <a:t>we must categorize risks into different classes.</a:t>
            </a:r>
          </a:p>
          <a:p>
            <a:r>
              <a:rPr lang="en-US" altLang="en-US" b="1" dirty="0"/>
              <a:t>Three main categories of risks can affect a  software project:</a:t>
            </a:r>
          </a:p>
          <a:p>
            <a:pPr lvl="1"/>
            <a:r>
              <a:rPr lang="en-US" altLang="en-US" b="1" dirty="0"/>
              <a:t>project risks</a:t>
            </a:r>
          </a:p>
          <a:p>
            <a:pPr lvl="1"/>
            <a:r>
              <a:rPr lang="en-US" altLang="en-US" b="1" dirty="0"/>
              <a:t>technical risks</a:t>
            </a:r>
          </a:p>
          <a:p>
            <a:pPr lvl="1"/>
            <a:r>
              <a:rPr lang="en-US" altLang="en-US" b="1" dirty="0"/>
              <a:t>business risks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95</a:t>
            </a:fld>
            <a:endParaRPr lang="en-US" altLang="en-US" sz="1400" dirty="0">
              <a:solidFill>
                <a:schemeClr val="bg2"/>
              </a:solidFill>
              <a:latin typeface="Arial" panose="020B0604020202020204" pitchFamily="34" charset="0"/>
            </a:endParaRPr>
          </a:p>
        </p:txBody>
      </p:sp>
      <p:sp>
        <p:nvSpPr>
          <p:cNvPr id="22531" name="Rectangle 2"/>
          <p:cNvSpPr>
            <a:spLocks noGrp="1"/>
          </p:cNvSpPr>
          <p:nvPr>
            <p:ph type="title"/>
          </p:nvPr>
        </p:nvSpPr>
        <p:spPr/>
        <p:txBody>
          <a:bodyPr vert="horz" wrap="square" lIns="91440" tIns="45720" rIns="91440" bIns="45720" anchor="b" anchorCtr="0"/>
          <a:lstStyle/>
          <a:p>
            <a:r>
              <a:rPr lang="en-US" altLang="en-US" sz="4800" b="1" dirty="0"/>
              <a:t>Project Risks</a:t>
            </a:r>
          </a:p>
        </p:txBody>
      </p:sp>
      <p:sp>
        <p:nvSpPr>
          <p:cNvPr id="22532" name="Rectangle 3"/>
          <p:cNvSpPr>
            <a:spLocks noGrp="1"/>
          </p:cNvSpPr>
          <p:nvPr>
            <p:ph idx="1"/>
          </p:nvPr>
        </p:nvSpPr>
        <p:spPr>
          <a:xfrm>
            <a:off x="2209800" y="1447800"/>
            <a:ext cx="7772400" cy="4114800"/>
          </a:xfrm>
        </p:spPr>
        <p:txBody>
          <a:bodyPr vert="horz" wrap="square" lIns="91440" tIns="45720" rIns="91440" bIns="45720" anchor="t" anchorCtr="0"/>
          <a:lstStyle/>
          <a:p>
            <a:r>
              <a:rPr lang="en-US" altLang="en-US" sz="4000" b="1" dirty="0"/>
              <a:t>Project risks associated with:</a:t>
            </a:r>
          </a:p>
          <a:p>
            <a:pPr lvl="1"/>
            <a:r>
              <a:rPr lang="en-US" altLang="en-US" sz="3600" b="1" dirty="0"/>
              <a:t>budget, </a:t>
            </a:r>
          </a:p>
          <a:p>
            <a:pPr lvl="1"/>
            <a:r>
              <a:rPr lang="en-US" altLang="en-US" sz="3600" b="1" dirty="0"/>
              <a:t>schedule, </a:t>
            </a:r>
          </a:p>
          <a:p>
            <a:pPr lvl="1"/>
            <a:r>
              <a:rPr lang="en-US" altLang="en-US" sz="3600" b="1" dirty="0"/>
              <a:t>personnel, </a:t>
            </a:r>
          </a:p>
          <a:p>
            <a:pPr lvl="1"/>
            <a:r>
              <a:rPr lang="en-US" altLang="en-US" sz="3600" b="1" dirty="0"/>
              <a:t>resource</a:t>
            </a:r>
            <a:endParaRPr lang="en-US" altLang="en-US" sz="40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96</a:t>
            </a:fld>
            <a:endParaRPr lang="en-US" altLang="en-US" sz="1400" dirty="0">
              <a:solidFill>
                <a:schemeClr val="bg2"/>
              </a:solidFill>
              <a:latin typeface="Arial" panose="020B0604020202020204" pitchFamily="34" charset="0"/>
            </a:endParaRPr>
          </a:p>
        </p:txBody>
      </p:sp>
      <p:sp>
        <p:nvSpPr>
          <p:cNvPr id="23555" name="Rectangle 2"/>
          <p:cNvSpPr>
            <a:spLocks noGrp="1"/>
          </p:cNvSpPr>
          <p:nvPr>
            <p:ph type="title"/>
          </p:nvPr>
        </p:nvSpPr>
        <p:spPr/>
        <p:txBody>
          <a:bodyPr vert="horz" wrap="square" lIns="91440" tIns="45720" rIns="91440" bIns="45720" anchor="b" anchorCtr="0"/>
          <a:lstStyle/>
          <a:p>
            <a:r>
              <a:rPr lang="en-US" altLang="en-US" b="1" dirty="0"/>
              <a:t>Technical  Risks</a:t>
            </a:r>
            <a:endParaRPr lang="en-US" altLang="en-US" dirty="0"/>
          </a:p>
        </p:txBody>
      </p:sp>
      <p:sp>
        <p:nvSpPr>
          <p:cNvPr id="23556" name="Rectangle 3"/>
          <p:cNvSpPr>
            <a:spLocks noGrp="1"/>
          </p:cNvSpPr>
          <p:nvPr>
            <p:ph idx="1"/>
          </p:nvPr>
        </p:nvSpPr>
        <p:spPr>
          <a:xfrm>
            <a:off x="2209800" y="1524000"/>
            <a:ext cx="7772400" cy="4114800"/>
          </a:xfrm>
        </p:spPr>
        <p:txBody>
          <a:bodyPr vert="horz" wrap="square" lIns="91440" tIns="45720" rIns="91440" bIns="45720" anchor="t" anchorCtr="0"/>
          <a:lstStyle/>
          <a:p>
            <a:r>
              <a:rPr lang="en-US" altLang="en-US" sz="2800" b="1" dirty="0"/>
              <a:t>Technical risks concern:</a:t>
            </a:r>
          </a:p>
          <a:p>
            <a:pPr lvl="1"/>
            <a:r>
              <a:rPr lang="en-US" altLang="en-US" sz="2400" b="1" dirty="0"/>
              <a:t>requirements specification </a:t>
            </a:r>
          </a:p>
          <a:p>
            <a:pPr lvl="2"/>
            <a:r>
              <a:rPr lang="en-US" altLang="en-US" sz="2000" b="1" dirty="0"/>
              <a:t>(e.g ambiguous, incomplete, changing specifications)</a:t>
            </a:r>
          </a:p>
          <a:p>
            <a:pPr lvl="1"/>
            <a:r>
              <a:rPr lang="en-US" altLang="en-US" sz="2400" b="1" dirty="0"/>
              <a:t>design problems, </a:t>
            </a:r>
          </a:p>
          <a:p>
            <a:pPr lvl="1"/>
            <a:r>
              <a:rPr lang="en-US" altLang="en-US" sz="2400" b="1" dirty="0"/>
              <a:t>implementation problems, </a:t>
            </a:r>
          </a:p>
          <a:p>
            <a:pPr lvl="1"/>
            <a:r>
              <a:rPr lang="en-US" altLang="en-US" sz="2400" b="1" dirty="0"/>
              <a:t>interfacing problems, </a:t>
            </a:r>
          </a:p>
          <a:p>
            <a:pPr lvl="1"/>
            <a:r>
              <a:rPr lang="en-US" altLang="en-US" sz="2400" b="1" dirty="0"/>
              <a:t>testing, and maintenance problems. </a:t>
            </a:r>
          </a:p>
          <a:p>
            <a:pPr lvl="1"/>
            <a:endParaRPr lang="en-US" altLang="en-US" sz="2400" b="1"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97</a:t>
            </a:fld>
            <a:endParaRPr lang="en-US" altLang="en-US" sz="1400" dirty="0">
              <a:solidFill>
                <a:schemeClr val="bg2"/>
              </a:solidFill>
              <a:latin typeface="Arial" panose="020B0604020202020204" pitchFamily="34" charset="0"/>
            </a:endParaRPr>
          </a:p>
        </p:txBody>
      </p:sp>
      <p:sp>
        <p:nvSpPr>
          <p:cNvPr id="24579" name="Rectangle 2"/>
          <p:cNvSpPr>
            <a:spLocks noGrp="1"/>
          </p:cNvSpPr>
          <p:nvPr>
            <p:ph type="title"/>
          </p:nvPr>
        </p:nvSpPr>
        <p:spPr/>
        <p:txBody>
          <a:bodyPr vert="horz" wrap="square" lIns="91440" tIns="45720" rIns="91440" bIns="45720" anchor="b" anchorCtr="0"/>
          <a:lstStyle/>
          <a:p>
            <a:r>
              <a:rPr lang="en-US" altLang="en-US" b="1" dirty="0"/>
              <a:t>Business Risks</a:t>
            </a:r>
            <a:endParaRPr lang="en-US" altLang="en-US" dirty="0"/>
          </a:p>
        </p:txBody>
      </p:sp>
      <p:sp>
        <p:nvSpPr>
          <p:cNvPr id="446467" name="Rectangle 3"/>
          <p:cNvSpPr>
            <a:spLocks noGrp="1" noChangeArrowheads="1"/>
          </p:cNvSpPr>
          <p:nvPr>
            <p:ph idx="1"/>
          </p:nvPr>
        </p:nvSpPr>
        <p:spPr>
          <a:xfrm>
            <a:off x="2209800" y="1524000"/>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1" charset="2"/>
              <a:buChar char="z"/>
              <a:defRPr/>
            </a:pPr>
            <a:r>
              <a:rPr kumimoji="1" lang="en-US" altLang="en-US" sz="2800" b="1" i="0" u="sng" strike="noStrike" kern="1200" cap="none" spc="0" normalizeH="0" baseline="0" noProof="0">
                <a:ln>
                  <a:noFill/>
                </a:ln>
                <a:solidFill>
                  <a:srgbClr val="3333FF"/>
                </a:solidFill>
                <a:effectLst/>
                <a:uLnTx/>
                <a:uFillTx/>
                <a:latin typeface="+mn-lt"/>
                <a:ea typeface="+mn-ea"/>
                <a:cs typeface="+mn-cs"/>
              </a:rPr>
              <a:t>Business Risks </a:t>
            </a:r>
            <a:r>
              <a:rPr kumimoji="1" lang="en-US" altLang="en-US" sz="2800" b="1" i="0" u="none" strike="noStrike" kern="1200" cap="none" spc="0" normalizeH="0" baseline="0" noProof="0">
                <a:ln>
                  <a:noFill/>
                </a:ln>
                <a:solidFill>
                  <a:schemeClr val="tx1"/>
                </a:solidFill>
                <a:effectLst/>
                <a:uLnTx/>
                <a:uFillTx/>
                <a:latin typeface="+mn-lt"/>
                <a:ea typeface="+mn-ea"/>
                <a:cs typeface="+mn-cs"/>
              </a:rPr>
              <a:t> include:</a:t>
            </a:r>
          </a:p>
          <a:p>
            <a:pPr marL="742950" marR="0" lvl="1" indent="-285750" algn="l" defTabSz="914400" rtl="0" eaLnBrk="0" fontAlgn="base" latinLnBrk="0" hangingPunct="0">
              <a:lnSpc>
                <a:spcPct val="100000"/>
              </a:lnSpc>
              <a:spcBef>
                <a:spcPct val="20000"/>
              </a:spcBef>
              <a:spcAft>
                <a:spcPct val="0"/>
              </a:spcAft>
              <a:buClr>
                <a:schemeClr val="accent2"/>
              </a:buClr>
              <a:buSzTx/>
              <a:buFont typeface="Monotype Sorts" pitchFamily="1" charset="2"/>
              <a:buChar char="y"/>
              <a:defRPr/>
            </a:pPr>
            <a:r>
              <a:rPr kumimoji="1" lang="en-US" altLang="en-US" sz="2400" b="1" i="0" u="none" strike="noStrike" kern="1200" cap="none" spc="0" normalizeH="0" baseline="0" noProof="0">
                <a:ln>
                  <a:noFill/>
                </a:ln>
                <a:solidFill>
                  <a:schemeClr val="tx1"/>
                </a:solidFill>
                <a:effectLst/>
                <a:uLnTx/>
                <a:uFillTx/>
                <a:latin typeface="+mn-lt"/>
                <a:ea typeface="+mn-ea"/>
                <a:cs typeface="+mn-cs"/>
              </a:rPr>
              <a:t> building an excellent  product that no one wants, </a:t>
            </a:r>
          </a:p>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1" charset="2"/>
              <a:buChar char="z"/>
              <a:defRPr/>
            </a:pPr>
            <a:r>
              <a:rPr kumimoji="1" lang="en-US" altLang="en-US" sz="2800" b="1" i="0" u="none" strike="noStrike" kern="1200" cap="none" spc="0" normalizeH="0" baseline="0" noProof="0">
                <a:ln>
                  <a:noFill/>
                </a:ln>
                <a:solidFill>
                  <a:schemeClr val="tx1"/>
                </a:solidFill>
                <a:effectLst/>
                <a:uLnTx/>
                <a:uFillTx/>
                <a:latin typeface="+mn-lt"/>
                <a:ea typeface="+mn-ea"/>
                <a:cs typeface="+mn-cs"/>
              </a:rPr>
              <a:t>It is a good idea to have a </a:t>
            </a:r>
            <a:r>
              <a:rPr kumimoji="1" lang="en-US" altLang="en-US" sz="2800" b="1" i="0" u="sng" strike="noStrike" kern="1200" cap="none" spc="0" normalizeH="0" baseline="0" noProof="0">
                <a:ln>
                  <a:noFill/>
                </a:ln>
                <a:solidFill>
                  <a:srgbClr val="3333FF"/>
                </a:solidFill>
                <a:effectLst>
                  <a:outerShdw blurRad="38100" dist="38100" dir="2700000" algn="tl">
                    <a:srgbClr val="C0C0C0"/>
                  </a:outerShdw>
                </a:effectLst>
                <a:uLnTx/>
                <a:uFillTx/>
                <a:latin typeface="+mn-lt"/>
                <a:ea typeface="+mn-ea"/>
                <a:cs typeface="+mn-cs"/>
              </a:rPr>
              <a:t>“company disaster list”, </a:t>
            </a:r>
          </a:p>
          <a:p>
            <a:pPr marL="742950" marR="0" lvl="1" indent="-285750" algn="l" defTabSz="914400" rtl="0" eaLnBrk="0" fontAlgn="base" latinLnBrk="0" hangingPunct="0">
              <a:lnSpc>
                <a:spcPct val="100000"/>
              </a:lnSpc>
              <a:spcBef>
                <a:spcPct val="20000"/>
              </a:spcBef>
              <a:spcAft>
                <a:spcPct val="0"/>
              </a:spcAft>
              <a:buClr>
                <a:schemeClr val="accent2"/>
              </a:buClr>
              <a:buSzTx/>
              <a:buFont typeface="Monotype Sorts" pitchFamily="1" charset="2"/>
              <a:buChar char="y"/>
              <a:defRPr/>
            </a:pPr>
            <a:r>
              <a:rPr kumimoji="1" lang="en-US" altLang="en-US" sz="2400" b="1" i="0" u="none" strike="noStrike" kern="1200" cap="none" spc="0" normalizeH="0" baseline="0" noProof="0">
                <a:ln>
                  <a:noFill/>
                </a:ln>
                <a:solidFill>
                  <a:schemeClr val="tx1"/>
                </a:solidFill>
                <a:effectLst/>
                <a:uLnTx/>
                <a:uFillTx/>
                <a:latin typeface="+mn-lt"/>
                <a:ea typeface="+mn-ea"/>
                <a:cs typeface="+mn-cs"/>
              </a:rPr>
              <a:t>a list of all bad things that have happened in the past </a:t>
            </a:r>
          </a:p>
          <a:p>
            <a:pPr marL="742950" marR="0" lvl="1" indent="-285750" algn="l" defTabSz="914400" rtl="0" eaLnBrk="0" fontAlgn="base" latinLnBrk="0" hangingPunct="0">
              <a:lnSpc>
                <a:spcPct val="100000"/>
              </a:lnSpc>
              <a:spcBef>
                <a:spcPct val="20000"/>
              </a:spcBef>
              <a:spcAft>
                <a:spcPct val="0"/>
              </a:spcAft>
              <a:buClr>
                <a:schemeClr val="accent2"/>
              </a:buClr>
              <a:buSzTx/>
              <a:buFont typeface="Monotype Sorts" pitchFamily="1" charset="2"/>
              <a:buChar char="y"/>
              <a:defRPr/>
            </a:pPr>
            <a:r>
              <a:rPr kumimoji="1" lang="en-US" altLang="en-US" sz="2400" b="1" i="0" u="none" strike="noStrike" kern="1200" cap="none" spc="0" normalizeH="0" baseline="0" noProof="0">
                <a:ln>
                  <a:noFill/>
                </a:ln>
                <a:solidFill>
                  <a:schemeClr val="tx1"/>
                </a:solidFill>
                <a:effectLst/>
                <a:uLnTx/>
                <a:uFillTx/>
                <a:latin typeface="+mn-lt"/>
                <a:ea typeface="+mn-ea"/>
                <a:cs typeface="+mn-cs"/>
              </a:rPr>
              <a:t>project managers can jog their mind to see which items their project is vulnerable to.</a:t>
            </a:r>
            <a:endParaRPr kumimoji="1" lang="en-US" altLang="en-US" sz="32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a:t>
            </a:r>
          </a:p>
        </p:txBody>
      </p:sp>
      <p:sp>
        <p:nvSpPr>
          <p:cNvPr id="3" name="Content Placeholder 2"/>
          <p:cNvSpPr>
            <a:spLocks noGrp="1"/>
          </p:cNvSpPr>
          <p:nvPr>
            <p:ph idx="1"/>
          </p:nvPr>
        </p:nvSpPr>
        <p:spPr/>
        <p:txBody>
          <a:bodyPr/>
          <a:lstStyle/>
          <a:p>
            <a:r>
              <a:rPr lang="en-US"/>
              <a:t>What if the project cost escalates and overshoots what was estimated?</a:t>
            </a:r>
          </a:p>
          <a:p>
            <a:r>
              <a:rPr lang="en-US"/>
              <a:t>What if the mobile phones that are developed become too bulky in size to conveniently carry?</a:t>
            </a:r>
          </a:p>
          <a:p>
            <a:r>
              <a:rPr lang="en-US"/>
              <a:t>What if call hand-off between satellites becomes too difficult to implement?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txBox="1">
            <a:spLocks noGrp="1"/>
          </p:cNvSpPr>
          <p:nvPr>
            <p:ph type="sldNum" sz="quarter" idx="12"/>
          </p:nvPr>
        </p:nvSpPr>
        <p:spPr/>
        <p:txBody>
          <a:bodyPr anchor="b" anchorCtr="0"/>
          <a:lstStyle/>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t>99</a:t>
            </a:fld>
            <a:endParaRPr lang="en-US" altLang="en-US" sz="1400" dirty="0">
              <a:solidFill>
                <a:schemeClr val="bg2"/>
              </a:solidFill>
              <a:latin typeface="Arial" panose="020B0604020202020204" pitchFamily="34" charset="0"/>
            </a:endParaRPr>
          </a:p>
        </p:txBody>
      </p:sp>
      <p:sp>
        <p:nvSpPr>
          <p:cNvPr id="25603" name="Rectangle 2"/>
          <p:cNvSpPr>
            <a:spLocks noGrp="1"/>
          </p:cNvSpPr>
          <p:nvPr>
            <p:ph type="title"/>
          </p:nvPr>
        </p:nvSpPr>
        <p:spPr/>
        <p:txBody>
          <a:bodyPr vert="horz" wrap="square" lIns="91440" tIns="45720" rIns="91440" bIns="45720" anchor="b" anchorCtr="0"/>
          <a:lstStyle/>
          <a:p>
            <a:r>
              <a:rPr lang="en-US" altLang="en-US" b="1" dirty="0"/>
              <a:t>Risk assessment</a:t>
            </a:r>
            <a:endParaRPr lang="en-US" altLang="en-US" dirty="0"/>
          </a:p>
        </p:txBody>
      </p:sp>
      <p:sp>
        <p:nvSpPr>
          <p:cNvPr id="25604" name="Rectangle 3"/>
          <p:cNvSpPr>
            <a:spLocks noGrp="1"/>
          </p:cNvSpPr>
          <p:nvPr>
            <p:ph idx="1"/>
          </p:nvPr>
        </p:nvSpPr>
        <p:spPr>
          <a:xfrm>
            <a:off x="2209800" y="1524000"/>
            <a:ext cx="7772400" cy="4114800"/>
          </a:xfrm>
        </p:spPr>
        <p:txBody>
          <a:bodyPr vert="horz" wrap="square" lIns="91440" tIns="45720" rIns="91440" bIns="45720" anchor="t" anchorCtr="0"/>
          <a:lstStyle/>
          <a:p>
            <a:pPr>
              <a:lnSpc>
                <a:spcPct val="95000"/>
              </a:lnSpc>
              <a:spcBef>
                <a:spcPct val="5000"/>
              </a:spcBef>
            </a:pPr>
            <a:r>
              <a:rPr lang="en-US" altLang="en-US" b="1" dirty="0"/>
              <a:t>Objective of risk assessment is to prioritize the risks: </a:t>
            </a:r>
          </a:p>
          <a:p>
            <a:pPr lvl="1">
              <a:lnSpc>
                <a:spcPct val="95000"/>
              </a:lnSpc>
              <a:spcBef>
                <a:spcPct val="5000"/>
              </a:spcBef>
            </a:pPr>
            <a:r>
              <a:rPr lang="en-US" altLang="en-US" b="1" dirty="0"/>
              <a:t>Likelihood of a risk being real.</a:t>
            </a:r>
          </a:p>
          <a:p>
            <a:pPr lvl="1">
              <a:lnSpc>
                <a:spcPct val="95000"/>
              </a:lnSpc>
              <a:spcBef>
                <a:spcPct val="5000"/>
              </a:spcBef>
            </a:pPr>
            <a:r>
              <a:rPr lang="en-US" altLang="en-US" b="1" dirty="0"/>
              <a:t>Consequence of the problems associated with that risk.</a:t>
            </a:r>
            <a:endParaRPr lang="en-US" altLang="en-US" sz="3200" b="1" dirty="0"/>
          </a:p>
          <a:p>
            <a:pPr>
              <a:lnSpc>
                <a:spcPct val="95000"/>
              </a:lnSpc>
              <a:spcBef>
                <a:spcPct val="5000"/>
              </a:spcBef>
            </a:pPr>
            <a:r>
              <a:rPr lang="en-US" altLang="en-US" sz="2800" b="1" dirty="0"/>
              <a:t>Prioritization helps in handling the most damaging risks first.</a:t>
            </a:r>
          </a:p>
          <a:p>
            <a:pPr lvl="1">
              <a:lnSpc>
                <a:spcPct val="95000"/>
              </a:lnSpc>
              <a:spcBef>
                <a:spcPct val="5000"/>
              </a:spcBef>
            </a:pPr>
            <a:r>
              <a:rPr lang="en-US" altLang="en-US" sz="2400" b="1" dirty="0">
                <a:solidFill>
                  <a:srgbClr val="3333FF"/>
                </a:solidFill>
              </a:rPr>
              <a:t>Priority of a risk is the product of the likelihood of the risk and the consequences of the problems associated with that risk.</a:t>
            </a:r>
            <a:endParaRPr lang="en-US" altLang="en-US" b="1" dirty="0">
              <a:solidFill>
                <a:srgbClr val="3333FF"/>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GB" altLang="en-US" sz="2400" b="0" i="0" u="none" strike="noStrike" cap="none" normalizeH="0" baseline="0" smtClean="0">
            <a:ln>
              <a:noFill/>
            </a:ln>
            <a:solidFill>
              <a:schemeClr val="tx1"/>
            </a:solidFill>
            <a:effectLst/>
            <a:latin typeface="Times" panose="00000500000000020000"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GB" altLang="en-US" sz="2400" b="0" i="0" u="none" strike="noStrike" cap="none" normalizeH="0" baseline="0" smtClean="0">
            <a:ln>
              <a:noFill/>
            </a:ln>
            <a:solidFill>
              <a:schemeClr val="tx1"/>
            </a:solidFill>
            <a:effectLst/>
            <a:latin typeface="Times" panose="00000500000000020000" pitchFamily="1"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0" i="0"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0" i="0"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6360</Words>
  <Application>Microsoft Office PowerPoint</Application>
  <PresentationFormat>Widescreen</PresentationFormat>
  <Paragraphs>1075</Paragraphs>
  <Slides>139</Slides>
  <Notes>24</Notes>
  <HiddenSlides>0</HiddenSlides>
  <MMClips>0</MMClips>
  <ScaleCrop>false</ScaleCrop>
  <HeadingPairs>
    <vt:vector size="8" baseType="variant">
      <vt:variant>
        <vt:lpstr>Fonts Used</vt:lpstr>
      </vt:variant>
      <vt:variant>
        <vt:i4>10</vt:i4>
      </vt:variant>
      <vt:variant>
        <vt:lpstr>Theme</vt:lpstr>
      </vt:variant>
      <vt:variant>
        <vt:i4>5</vt:i4>
      </vt:variant>
      <vt:variant>
        <vt:lpstr>Embedded OLE Servers</vt:lpstr>
      </vt:variant>
      <vt:variant>
        <vt:i4>1</vt:i4>
      </vt:variant>
      <vt:variant>
        <vt:lpstr>Slide Titles</vt:lpstr>
      </vt:variant>
      <vt:variant>
        <vt:i4>139</vt:i4>
      </vt:variant>
    </vt:vector>
  </HeadingPairs>
  <TitlesOfParts>
    <vt:vector size="155" baseType="lpstr">
      <vt:lpstr>Arial</vt:lpstr>
      <vt:lpstr>Arial Black</vt:lpstr>
      <vt:lpstr>Calibri</vt:lpstr>
      <vt:lpstr>Calibri Light</vt:lpstr>
      <vt:lpstr>Courier New</vt:lpstr>
      <vt:lpstr>Monotype Sorts</vt:lpstr>
      <vt:lpstr>Tahoma</vt:lpstr>
      <vt:lpstr>Tahoma Bold</vt:lpstr>
      <vt:lpstr>Times</vt:lpstr>
      <vt:lpstr>Times New Roman</vt:lpstr>
      <vt:lpstr>Office Theme</vt:lpstr>
      <vt:lpstr>1_Office Theme</vt:lpstr>
      <vt:lpstr>Contemporary Portrait</vt:lpstr>
      <vt:lpstr>2_Office Theme</vt:lpstr>
      <vt:lpstr>1_Contemporary Portrait</vt:lpstr>
      <vt:lpstr>Worksheet</vt:lpstr>
      <vt:lpstr>Software Project Management</vt:lpstr>
      <vt:lpstr>PowerPoint Presentation</vt:lpstr>
      <vt:lpstr>SOFTWARE PROJECT MANAGEMENT COMPLEXITIES</vt:lpstr>
      <vt:lpstr>RESPONSIBILITIES OF A SOFTWARE PROJECT MANAGER</vt:lpstr>
      <vt:lpstr>PowerPoint Presentation</vt:lpstr>
      <vt:lpstr>Essential activities in Project Planning:</vt:lpstr>
      <vt:lpstr>PowerPoint Presentation</vt:lpstr>
      <vt:lpstr>Precedence ordering among project planning activities</vt:lpstr>
      <vt:lpstr>Problem in Project Planning</vt:lpstr>
      <vt:lpstr>Solution: Sliding Window Planning</vt:lpstr>
      <vt:lpstr>Software Project Management Plan (SPMP)</vt:lpstr>
      <vt:lpstr>Software Project Management Plan (SPMP)</vt:lpstr>
      <vt:lpstr>Project Estimation techniques</vt:lpstr>
      <vt:lpstr>Empirical Estimation Techniques</vt:lpstr>
      <vt:lpstr>Expert Judgement Technique </vt:lpstr>
      <vt:lpstr>Delphi cost estimation</vt:lpstr>
      <vt:lpstr>Delphi cost estimation</vt:lpstr>
      <vt:lpstr>PowerPoint Presentation</vt:lpstr>
      <vt:lpstr>Software Size Metrics</vt:lpstr>
      <vt:lpstr>Disadvantages of Using LOC</vt:lpstr>
      <vt:lpstr>Disadvantages of Using LOC  (cont...)</vt:lpstr>
      <vt:lpstr>Function Point Metric</vt:lpstr>
      <vt:lpstr>Function Point Metric</vt:lpstr>
      <vt:lpstr>Question</vt:lpstr>
      <vt:lpstr>Heuristic Techniques</vt:lpstr>
      <vt:lpstr>Single variable estimation models</vt:lpstr>
      <vt:lpstr>Multivariable cost estimation model</vt:lpstr>
      <vt:lpstr>COCOMO Model</vt:lpstr>
      <vt:lpstr>Elaboration of Product classes</vt:lpstr>
      <vt:lpstr>COCOMO Model (CONT.)</vt:lpstr>
      <vt:lpstr>COCOMO Model (CONT.)</vt:lpstr>
      <vt:lpstr>Basic COCOMO Model (CONT.)</vt:lpstr>
      <vt:lpstr>PowerPoint Presentation</vt:lpstr>
      <vt:lpstr>Development Effort Estimation</vt:lpstr>
      <vt:lpstr>Development Time Estimation</vt:lpstr>
      <vt:lpstr>Basic COCOMO Model (CONT.)</vt:lpstr>
      <vt:lpstr>Basic COCOMO Model (CONT.)</vt:lpstr>
      <vt:lpstr>Basic COCOMO Model (CONT.)</vt:lpstr>
      <vt:lpstr>Basic COCOMO Model (CONT.)</vt:lpstr>
      <vt:lpstr>Cost Estimation</vt:lpstr>
      <vt:lpstr>Example</vt:lpstr>
      <vt:lpstr>Example</vt:lpstr>
      <vt:lpstr>PowerPoint Presentation</vt:lpstr>
      <vt:lpstr>PowerPoint Presentation</vt:lpstr>
      <vt:lpstr>PowerPoint Presentation</vt:lpstr>
      <vt:lpstr>Intermediate COCOMO model</vt:lpstr>
      <vt:lpstr>PowerPoint Presentation</vt:lpstr>
      <vt:lpstr>Development Effort Estimation</vt:lpstr>
      <vt:lpstr>15 Cost Drivers</vt:lpstr>
      <vt:lpstr>Classification of Cost Drivers</vt:lpstr>
      <vt:lpstr>PowerPoint Presentation</vt:lpstr>
      <vt:lpstr>Shortcoming of  basic and intermediate COCOMO models</vt:lpstr>
      <vt:lpstr>Complete COCOMO</vt:lpstr>
      <vt:lpstr>Complete COCOMO Example</vt:lpstr>
      <vt:lpstr>Question</vt:lpstr>
      <vt:lpstr>Project scheduling</vt:lpstr>
      <vt:lpstr>Work breakdown structure</vt:lpstr>
      <vt:lpstr>Work breakdown structure of MIS problem</vt:lpstr>
      <vt:lpstr>Activity networks and critical path method</vt:lpstr>
      <vt:lpstr>Activity network representation of the MIS problem</vt:lpstr>
      <vt:lpstr>Activity network representation of the MIS problem</vt:lpstr>
      <vt:lpstr>Example</vt:lpstr>
      <vt:lpstr>Critical Path Method (CPM)</vt:lpstr>
      <vt:lpstr>Slack Time</vt:lpstr>
      <vt:lpstr>Parameters for different tasks of MIS Problem</vt:lpstr>
      <vt:lpstr>Question</vt:lpstr>
      <vt:lpstr>CPM graph Example</vt:lpstr>
      <vt:lpstr>CPM graph</vt:lpstr>
      <vt:lpstr>Critical Path Calculation</vt:lpstr>
      <vt:lpstr>PowerPoint Presentation</vt:lpstr>
      <vt:lpstr>PowerPoint Presentation</vt:lpstr>
      <vt:lpstr>Critical Paths</vt:lpstr>
      <vt:lpstr>Critical Paths contd</vt:lpstr>
      <vt:lpstr>CPM Table:</vt:lpstr>
      <vt:lpstr>PowerPoint Presentation</vt:lpstr>
      <vt:lpstr>PowerPoint Presentation</vt:lpstr>
      <vt:lpstr>Critical Path</vt:lpstr>
      <vt:lpstr>Critical Paths</vt:lpstr>
      <vt:lpstr>Critical Paths</vt:lpstr>
      <vt:lpstr>CPM and PERT Charts</vt:lpstr>
      <vt:lpstr>Critical Path Management</vt:lpstr>
      <vt:lpstr>Critical Path Management</vt:lpstr>
      <vt:lpstr>Example</vt:lpstr>
      <vt:lpstr>Example</vt:lpstr>
      <vt:lpstr>What data do we need to construct a CPM graph?</vt:lpstr>
      <vt:lpstr>Task Table</vt:lpstr>
      <vt:lpstr>CPM Graph</vt:lpstr>
      <vt:lpstr>How do we work out the various start and finish times for tasks?</vt:lpstr>
      <vt:lpstr>Start and finish times for tasks.</vt:lpstr>
      <vt:lpstr>What are the float time (or slack time) of tasks?</vt:lpstr>
      <vt:lpstr>What is PERT and how does it work?</vt:lpstr>
      <vt:lpstr>PowerPoint Presentation</vt:lpstr>
      <vt:lpstr>Risk Management </vt:lpstr>
      <vt:lpstr>Risk identification </vt:lpstr>
      <vt:lpstr>Project Risks</vt:lpstr>
      <vt:lpstr>Technical  Risks</vt:lpstr>
      <vt:lpstr>Business Risks</vt:lpstr>
      <vt:lpstr>Examples</vt:lpstr>
      <vt:lpstr>Risk assessment</vt:lpstr>
      <vt:lpstr>Risk assessment </vt:lpstr>
      <vt:lpstr>Risk  Handling</vt:lpstr>
      <vt:lpstr>Risk  Handling</vt:lpstr>
      <vt:lpstr>Risk Containment</vt:lpstr>
      <vt:lpstr>Containing Schedule Slippage</vt:lpstr>
      <vt:lpstr>Software Configuration Management</vt:lpstr>
      <vt:lpstr>Software Configuration Management (CONT.)</vt:lpstr>
      <vt:lpstr>What is configuration management?</vt:lpstr>
      <vt:lpstr>Versions</vt:lpstr>
      <vt:lpstr>Versions</vt:lpstr>
      <vt:lpstr>Software Configuration Management</vt:lpstr>
      <vt:lpstr>Software Configuration Management</vt:lpstr>
      <vt:lpstr>Software Configuration Management</vt:lpstr>
      <vt:lpstr>Why Configuration Management?</vt:lpstr>
      <vt:lpstr>Software Configuration Management</vt:lpstr>
      <vt:lpstr>In short</vt:lpstr>
      <vt:lpstr>Baseline  </vt:lpstr>
      <vt:lpstr>Software Configuration Management  Activities</vt:lpstr>
      <vt:lpstr>Software Configuration Management Activities</vt:lpstr>
      <vt:lpstr>Configuration Identification</vt:lpstr>
      <vt:lpstr>Configuration Identification</vt:lpstr>
      <vt:lpstr>Configuration Identification</vt:lpstr>
      <vt:lpstr>Configuration Control</vt:lpstr>
      <vt:lpstr>Configuration Control</vt:lpstr>
      <vt:lpstr>Configuration Control</vt:lpstr>
      <vt:lpstr>Configuration Control</vt:lpstr>
      <vt:lpstr>Configuration Control</vt:lpstr>
      <vt:lpstr>SCCS (Source Code Control System)</vt:lpstr>
      <vt:lpstr>SCCS</vt:lpstr>
      <vt:lpstr>SCCS Features</vt:lpstr>
      <vt:lpstr>SCCS Features</vt:lpstr>
      <vt:lpstr>Summary</vt:lpstr>
      <vt:lpstr>Summary</vt:lpstr>
      <vt:lpstr>Summary</vt:lpstr>
      <vt:lpstr>Summary</vt:lpstr>
      <vt:lpstr>Gantt Chart</vt:lpstr>
      <vt:lpstr>Example</vt:lpstr>
      <vt:lpstr>PERT chart</vt:lpstr>
      <vt:lpstr>PERT chart representation of the MIS problem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ranvirsingh</dc:creator>
  <cp:lastModifiedBy>SHREY GARG</cp:lastModifiedBy>
  <cp:revision>7</cp:revision>
  <dcterms:created xsi:type="dcterms:W3CDTF">2023-04-22T13:50:52Z</dcterms:created>
  <dcterms:modified xsi:type="dcterms:W3CDTF">2023-05-13T08:42:04Z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1033-5.0.0.7908</vt:lpwstr>
  </property>
</Properties>
</file>