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8"/>
  </p:notesMasterIdLst>
  <p:handoutMasterIdLst>
    <p:handoutMasterId r:id="rId129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87" r:id="rId13"/>
    <p:sldId id="502" r:id="rId14"/>
    <p:sldId id="269" r:id="rId15"/>
    <p:sldId id="270" r:id="rId16"/>
    <p:sldId id="38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85" r:id="rId100"/>
    <p:sldId id="358" r:id="rId101"/>
    <p:sldId id="359" r:id="rId102"/>
    <p:sldId id="360" r:id="rId103"/>
    <p:sldId id="386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</p:sldIdLst>
  <p:sldSz cx="9144000" cy="6858000" type="screen4x3"/>
  <p:notesSz cx="7010400" cy="9296400"/>
  <p:defaultTextStyle>
    <a:defPPr>
      <a:defRPr lang="en-GB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7E548E-4841-4BBE-9D25-CB116417F0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08113" y="307975"/>
            <a:ext cx="4183062" cy="313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514350" y="4151313"/>
            <a:ext cx="5975350" cy="4116388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14019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16067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18115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20163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22211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24259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26307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28355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30403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81113" y="307975"/>
            <a:ext cx="4440237" cy="3330575"/>
          </a:xfrm>
          <a:ln/>
        </p:spPr>
      </p:sp>
      <p:sp>
        <p:nvSpPr>
          <p:cNvPr id="232451" name="Text Box 2"/>
          <p:cNvSpPr txBox="1"/>
          <p:nvPr/>
        </p:nvSpPr>
        <p:spPr>
          <a:xfrm>
            <a:off x="514350" y="4246563"/>
            <a:ext cx="5978525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81113" y="307975"/>
            <a:ext cx="4440237" cy="3330575"/>
          </a:xfrm>
          <a:ln/>
        </p:spPr>
      </p:sp>
      <p:sp>
        <p:nvSpPr>
          <p:cNvPr id="234499" name="Text Box 2"/>
          <p:cNvSpPr txBox="1"/>
          <p:nvPr/>
        </p:nvSpPr>
        <p:spPr>
          <a:xfrm>
            <a:off x="514350" y="4246563"/>
            <a:ext cx="5978525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81113" y="307975"/>
            <a:ext cx="4440237" cy="3330575"/>
          </a:xfrm>
          <a:ln/>
        </p:spPr>
      </p:sp>
      <p:sp>
        <p:nvSpPr>
          <p:cNvPr id="236547" name="Text Box 2"/>
          <p:cNvSpPr txBox="1"/>
          <p:nvPr/>
        </p:nvSpPr>
        <p:spPr>
          <a:xfrm>
            <a:off x="514350" y="4246563"/>
            <a:ext cx="5978525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81113" y="307975"/>
            <a:ext cx="4440237" cy="3330575"/>
          </a:xfrm>
          <a:ln/>
        </p:spPr>
      </p:sp>
      <p:sp>
        <p:nvSpPr>
          <p:cNvPr id="238595" name="Text Box 2"/>
          <p:cNvSpPr txBox="1"/>
          <p:nvPr/>
        </p:nvSpPr>
        <p:spPr>
          <a:xfrm>
            <a:off x="514350" y="4246563"/>
            <a:ext cx="5978525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81113" y="307975"/>
            <a:ext cx="4440237" cy="3330575"/>
          </a:xfrm>
          <a:ln/>
        </p:spPr>
      </p:sp>
      <p:sp>
        <p:nvSpPr>
          <p:cNvPr id="240643" name="Text Box 2"/>
          <p:cNvSpPr txBox="1"/>
          <p:nvPr/>
        </p:nvSpPr>
        <p:spPr>
          <a:xfrm>
            <a:off x="514350" y="4246563"/>
            <a:ext cx="5978525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42691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7613" y="307975"/>
            <a:ext cx="4570412" cy="3427413"/>
          </a:xfrm>
          <a:ln/>
        </p:spPr>
      </p:sp>
      <p:sp>
        <p:nvSpPr>
          <p:cNvPr id="244739" name="Text Box 2"/>
          <p:cNvSpPr txBox="1"/>
          <p:nvPr/>
        </p:nvSpPr>
        <p:spPr>
          <a:xfrm>
            <a:off x="514350" y="4292600"/>
            <a:ext cx="5980113" cy="41227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7613" y="307975"/>
            <a:ext cx="4568825" cy="3427413"/>
          </a:xfrm>
          <a:ln/>
        </p:spPr>
      </p:sp>
      <p:sp>
        <p:nvSpPr>
          <p:cNvPr id="246787" name="Text Box 2"/>
          <p:cNvSpPr txBox="1"/>
          <p:nvPr/>
        </p:nvSpPr>
        <p:spPr>
          <a:xfrm>
            <a:off x="514350" y="4292600"/>
            <a:ext cx="5980113" cy="41227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307975"/>
            <a:ext cx="4699000" cy="3524250"/>
          </a:xfrm>
          <a:ln/>
        </p:spPr>
      </p:sp>
      <p:sp>
        <p:nvSpPr>
          <p:cNvPr id="248835" name="Text Box 2"/>
          <p:cNvSpPr txBox="1"/>
          <p:nvPr/>
        </p:nvSpPr>
        <p:spPr>
          <a:xfrm>
            <a:off x="514350" y="4341813"/>
            <a:ext cx="5981700" cy="41227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293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497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259075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5525" y="307975"/>
            <a:ext cx="4957763" cy="3717925"/>
          </a:xfrm>
          <a:ln/>
        </p:spPr>
      </p:sp>
      <p:sp>
        <p:nvSpPr>
          <p:cNvPr id="54275" name="Text Box 2"/>
          <p:cNvSpPr txBox="1"/>
          <p:nvPr/>
        </p:nvSpPr>
        <p:spPr>
          <a:xfrm>
            <a:off x="514350" y="4387850"/>
            <a:ext cx="5984875" cy="4127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 defTabSz="932180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64515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111619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156675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164867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166915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168963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44613" y="307975"/>
            <a:ext cx="4311650" cy="3233738"/>
          </a:xfrm>
          <a:ln/>
        </p:spPr>
      </p:sp>
      <p:sp>
        <p:nvSpPr>
          <p:cNvPr id="171011" name="Text Box 2"/>
          <p:cNvSpPr txBox="1"/>
          <p:nvPr/>
        </p:nvSpPr>
        <p:spPr>
          <a:xfrm>
            <a:off x="514350" y="4198938"/>
            <a:ext cx="5976938" cy="4119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Text Box 2"/>
          <p:cNvSpPr txBox="1"/>
          <p:nvPr/>
        </p:nvSpPr>
        <p:spPr>
          <a:xfrm>
            <a:off x="514350" y="4151313"/>
            <a:ext cx="5975350" cy="4116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B85508-6DEA-4E16-8059-9352542B3A2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None/>
              <a:defRPr/>
            </a:pPr>
            <a:endParaRPr kumimoji="1" lang="en-GB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E49DF-4C9A-4281-9B01-A74436E5E2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Introduction</a:t>
            </a:r>
          </a:p>
        </p:txBody>
      </p:sp>
      <p:sp>
        <p:nvSpPr>
          <p:cNvPr id="5124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400" dirty="0"/>
              <a:t>Traditional definition of quality:</a:t>
            </a:r>
          </a:p>
          <a:p>
            <a:pPr lvl="1">
              <a:spcBef>
                <a:spcPts val="725"/>
              </a:spcBef>
            </a:pPr>
            <a:r>
              <a:rPr lang="en-GB" altLang="en-US" sz="4000" dirty="0">
                <a:solidFill>
                  <a:srgbClr val="0000CC"/>
                </a:solidFill>
              </a:rPr>
              <a:t>fitness of purpose,</a:t>
            </a:r>
          </a:p>
          <a:p>
            <a:pPr lvl="2">
              <a:spcBef>
                <a:spcPts val="650"/>
              </a:spcBef>
            </a:pPr>
            <a:r>
              <a:rPr lang="en-GB" altLang="en-US" sz="3600" dirty="0">
                <a:solidFill>
                  <a:srgbClr val="FF0000"/>
                </a:solidFill>
              </a:rPr>
              <a:t>a quality product does exactly what the users want it to do</a:t>
            </a:r>
            <a:r>
              <a:rPr lang="en-GB" altLang="en-US" sz="3600" dirty="0">
                <a:solidFill>
                  <a:srgbClr val="CCCCFF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275"/>
              </a:spcBef>
            </a:pPr>
            <a:r>
              <a:rPr lang="en-GB" altLang="en-US" sz="5400" dirty="0"/>
              <a:t>Usability</a:t>
            </a:r>
          </a:p>
        </p:txBody>
      </p:sp>
      <p:sp>
        <p:nvSpPr>
          <p:cNvPr id="23556" name="Rectangle 2"/>
          <p:cNvSpPr>
            <a:spLocks noGrp="1"/>
          </p:cNvSpPr>
          <p:nvPr>
            <p:ph idx="1"/>
          </p:nvPr>
        </p:nvSpPr>
        <p:spPr>
          <a:xfrm>
            <a:off x="685800" y="2057400"/>
            <a:ext cx="7761288" cy="4103688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A software product has good usability,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if different categories of users (i.e. both expert and naive users) can easily invoke the functions of the product.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03" name="Rectangle 1"/>
          <p:cNvSpPr>
            <a:spLocks noGrp="1"/>
          </p:cNvSpPr>
          <p:nvPr>
            <p:ph type="title"/>
          </p:nvPr>
        </p:nvSpPr>
        <p:spPr>
          <a:xfrm>
            <a:off x="406400" y="-115887"/>
            <a:ext cx="7761288" cy="1265237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725"/>
              </a:spcBef>
            </a:pPr>
            <a:r>
              <a:rPr lang="en-GB" altLang="en-US" sz="3200" dirty="0"/>
              <a:t>Comparison between ISO 9001 and SEI CMM</a:t>
            </a:r>
          </a:p>
        </p:txBody>
      </p:sp>
      <p:sp>
        <p:nvSpPr>
          <p:cNvPr id="204804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550"/>
              </a:spcBef>
            </a:pPr>
            <a:r>
              <a:rPr lang="en-GB" altLang="en-US" sz="3600" dirty="0"/>
              <a:t>ISO 9001 awarded by an international standards body</a:t>
            </a:r>
          </a:p>
          <a:p>
            <a:pPr lvl="1">
              <a:spcBef>
                <a:spcPts val="465"/>
              </a:spcBef>
            </a:pPr>
            <a:r>
              <a:rPr lang="en-GB" altLang="en-US" sz="3200" dirty="0"/>
              <a:t>can be quoted in official documents and communications</a:t>
            </a:r>
          </a:p>
          <a:p>
            <a:pPr>
              <a:spcBef>
                <a:spcPts val="550"/>
              </a:spcBef>
            </a:pPr>
            <a:r>
              <a:rPr lang="en-GB" altLang="en-US" sz="3600" dirty="0"/>
              <a:t>SEI CMM assessment is purely for internal use.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6851" name="Rectangle 1"/>
          <p:cNvSpPr>
            <a:spLocks noGrp="1"/>
          </p:cNvSpPr>
          <p:nvPr>
            <p:ph type="title"/>
          </p:nvPr>
        </p:nvSpPr>
        <p:spPr>
          <a:xfrm>
            <a:off x="406400" y="-115887"/>
            <a:ext cx="7761288" cy="1265237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725"/>
              </a:spcBef>
            </a:pPr>
            <a:r>
              <a:rPr lang="en-GB" altLang="en-US" sz="3200" dirty="0"/>
              <a:t>Comparison between ISO 9001 and SEI CMM</a:t>
            </a:r>
          </a:p>
        </p:txBody>
      </p:sp>
      <p:sp>
        <p:nvSpPr>
          <p:cNvPr id="206852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sz="3600" dirty="0"/>
              <a:t>SEI CMM was developed specifically for software industry: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addresses many issues specific to software industry.</a:t>
            </a:r>
          </a:p>
          <a:p>
            <a:pPr>
              <a:spcBef>
                <a:spcPts val="550"/>
              </a:spcBef>
            </a:pPr>
            <a:r>
              <a:rPr lang="en-GB" altLang="en-US" dirty="0"/>
              <a:t>SEI goes beyond quality assurance</a:t>
            </a:r>
          </a:p>
          <a:p>
            <a:pPr lvl="1">
              <a:spcBef>
                <a:spcPts val="465"/>
              </a:spcBef>
            </a:pPr>
            <a:r>
              <a:rPr lang="en-GB" altLang="en-US" dirty="0"/>
              <a:t>aims for TQM</a:t>
            </a:r>
          </a:p>
          <a:p>
            <a:pPr lvl="1">
              <a:spcBef>
                <a:spcPts val="465"/>
              </a:spcBef>
            </a:pPr>
            <a:r>
              <a:rPr lang="en-GB" altLang="en-US" dirty="0"/>
              <a:t>ISO 9001 correspond to SEI level 3.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8899" name="Rectangle 1"/>
          <p:cNvSpPr>
            <a:spLocks noGrp="1"/>
          </p:cNvSpPr>
          <p:nvPr>
            <p:ph type="title"/>
          </p:nvPr>
        </p:nvSpPr>
        <p:spPr>
          <a:xfrm>
            <a:off x="406400" y="-115887"/>
            <a:ext cx="7761288" cy="1265237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725"/>
              </a:spcBef>
            </a:pPr>
            <a:r>
              <a:rPr lang="en-GB" altLang="en-US" sz="3200" dirty="0"/>
              <a:t>Comparison between ISO 9001 and SEI CMM</a:t>
            </a:r>
          </a:p>
        </p:txBody>
      </p:sp>
      <p:sp>
        <p:nvSpPr>
          <p:cNvPr id="208900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51961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550"/>
              </a:spcBef>
            </a:pPr>
            <a:r>
              <a:rPr lang="en-GB" altLang="en-US" dirty="0"/>
              <a:t>SEI CMM provides a list of key areas</a:t>
            </a:r>
          </a:p>
          <a:p>
            <a:pPr lvl="1">
              <a:spcBef>
                <a:spcPts val="465"/>
              </a:spcBef>
            </a:pPr>
            <a:r>
              <a:rPr lang="en-GB" altLang="en-US" dirty="0"/>
              <a:t>on which to focus to take an organization from one level to the other</a:t>
            </a:r>
          </a:p>
          <a:p>
            <a:pPr>
              <a:spcBef>
                <a:spcPts val="465"/>
              </a:spcBef>
            </a:pPr>
            <a:r>
              <a:rPr lang="en-GB" altLang="en-US" dirty="0">
                <a:solidFill>
                  <a:srgbClr val="3333FF"/>
                </a:solidFill>
              </a:rPr>
              <a:t>Provides a way for gradual quality  improvements over several stages.</a:t>
            </a:r>
          </a:p>
          <a:p>
            <a:pPr lvl="1">
              <a:spcBef>
                <a:spcPts val="465"/>
              </a:spcBef>
            </a:pPr>
            <a:r>
              <a:rPr lang="en-GB" altLang="en-US" dirty="0"/>
              <a:t>e.g trying to implement a defined process before a repeatable process:</a:t>
            </a:r>
          </a:p>
          <a:p>
            <a:pPr lvl="2">
              <a:spcBef>
                <a:spcPts val="390"/>
              </a:spcBef>
            </a:pPr>
            <a:r>
              <a:rPr lang="en-GB" altLang="en-US" dirty="0"/>
              <a:t> counterproductive as managers are overwhelmed by schedule and budget pressure.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0947" name="Rectangle 1"/>
          <p:cNvSpPr>
            <a:spLocks noGrp="1"/>
          </p:cNvSpPr>
          <p:nvPr>
            <p:ph type="title"/>
          </p:nvPr>
        </p:nvSpPr>
        <p:spPr>
          <a:xfrm>
            <a:off x="406400" y="-115887"/>
            <a:ext cx="7761288" cy="1265237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725"/>
              </a:spcBef>
            </a:pPr>
            <a:r>
              <a:rPr lang="en-GB" altLang="en-US" sz="3200" dirty="0"/>
              <a:t>CMMI</a:t>
            </a:r>
          </a:p>
        </p:txBody>
      </p:sp>
      <p:sp>
        <p:nvSpPr>
          <p:cNvPr id="210948" name="Rectangle 2"/>
          <p:cNvSpPr>
            <a:spLocks noGrp="1"/>
          </p:cNvSpPr>
          <p:nvPr>
            <p:ph idx="1"/>
          </p:nvPr>
        </p:nvSpPr>
        <p:spPr>
          <a:xfrm>
            <a:off x="685800" y="928688"/>
            <a:ext cx="7761288" cy="5573712"/>
          </a:xfrm>
          <a:ln/>
        </p:spPr>
        <p:txBody>
          <a:bodyPr vert="horz" wrap="square" lIns="18000" tIns="46800" rIns="18000" bIns="46800" anchor="t" anchorCtr="0"/>
          <a:lstStyle/>
          <a:p>
            <a:pPr algn="just">
              <a:spcBef>
                <a:spcPts val="550"/>
              </a:spcBef>
            </a:pPr>
            <a:r>
              <a:rPr lang="en-GB" altLang="en-US" sz="2800" dirty="0"/>
              <a:t>It is successor of CMM.</a:t>
            </a:r>
          </a:p>
          <a:p>
            <a:pPr algn="just">
              <a:spcBef>
                <a:spcPts val="550"/>
              </a:spcBef>
            </a:pPr>
            <a:r>
              <a:rPr lang="en-GB" altLang="en-US" sz="2800" dirty="0"/>
              <a:t>CMM developed from 1987-1997</a:t>
            </a:r>
          </a:p>
          <a:p>
            <a:pPr algn="just">
              <a:spcBef>
                <a:spcPts val="550"/>
              </a:spcBef>
            </a:pPr>
            <a:r>
              <a:rPr lang="en-GB" altLang="en-US" sz="2800" dirty="0"/>
              <a:t>In 2002, CMMI version 1.1 was released</a:t>
            </a:r>
          </a:p>
          <a:p>
            <a:pPr algn="just">
              <a:spcBef>
                <a:spcPts val="550"/>
              </a:spcBef>
            </a:pPr>
            <a:r>
              <a:rPr lang="en-GB" altLang="en-US" sz="2800" dirty="0"/>
              <a:t>CMMI aimed to improve the maturity models by integrating many different models into one framework </a:t>
            </a:r>
          </a:p>
          <a:p>
            <a:pPr algn="just">
              <a:spcBef>
                <a:spcPts val="550"/>
              </a:spcBef>
            </a:pPr>
            <a:r>
              <a:rPr lang="en-GB" altLang="en-US" sz="2800" dirty="0"/>
              <a:t>CMM versions are: SE-CMM, T-CMM, SSE-CMM, P-CMM, IPD-CMM etc.</a:t>
            </a:r>
          </a:p>
          <a:p>
            <a:pPr algn="just">
              <a:spcBef>
                <a:spcPts val="550"/>
              </a:spcBef>
            </a:pPr>
            <a:r>
              <a:rPr lang="en-GB" altLang="en-US" sz="2800" dirty="0"/>
              <a:t>CMMI integrated like: CMMI-SE/SW, CMMI-SE/SW/IPD etc. 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2995" name="Rectangle 1"/>
          <p:cNvSpPr>
            <a:spLocks noGrp="1"/>
          </p:cNvSpPr>
          <p:nvPr>
            <p:ph type="title"/>
          </p:nvPr>
        </p:nvSpPr>
        <p:spPr>
          <a:xfrm>
            <a:off x="1150938" y="252413"/>
            <a:ext cx="7783512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Remarks on Quality Model Usage</a:t>
            </a:r>
          </a:p>
        </p:txBody>
      </p:sp>
      <p:sp>
        <p:nvSpPr>
          <p:cNvPr id="212996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565"/>
              </a:spcBef>
            </a:pPr>
            <a:r>
              <a:rPr lang="en-GB" altLang="en-US" sz="2800" dirty="0"/>
              <a:t>Highly systematic and measured approach to software development process suits certain circumstances</a:t>
            </a:r>
          </a:p>
          <a:p>
            <a:pPr lvl="1">
              <a:spcBef>
                <a:spcPts val="475"/>
              </a:spcBef>
            </a:pPr>
            <a:r>
              <a:rPr lang="en-GB" altLang="en-US" sz="2400" dirty="0"/>
              <a:t>negotiated software, safety-critical software, etc</a:t>
            </a:r>
          </a:p>
          <a:p>
            <a:pPr>
              <a:spcBef>
                <a:spcPts val="565"/>
              </a:spcBef>
            </a:pPr>
            <a:r>
              <a:rPr lang="en-GB" altLang="en-US" sz="2800" dirty="0"/>
              <a:t>What about small organizations?</a:t>
            </a:r>
          </a:p>
          <a:p>
            <a:pPr lvl="2">
              <a:spcBef>
                <a:spcPts val="400"/>
              </a:spcBef>
            </a:pPr>
            <a:r>
              <a:rPr lang="en-GB" altLang="en-US" sz="2000" dirty="0"/>
              <a:t>Typically handle applications such as internet, e-comm. </a:t>
            </a:r>
          </a:p>
          <a:p>
            <a:pPr lvl="2">
              <a:spcBef>
                <a:spcPts val="400"/>
              </a:spcBef>
            </a:pPr>
            <a:r>
              <a:rPr lang="en-GB" altLang="en-US" sz="2000" dirty="0"/>
              <a:t>without an established product range,</a:t>
            </a:r>
          </a:p>
          <a:p>
            <a:pPr lvl="2">
              <a:spcBef>
                <a:spcPts val="400"/>
              </a:spcBef>
            </a:pPr>
            <a:r>
              <a:rPr lang="en-GB" altLang="en-US" sz="2000" dirty="0"/>
              <a:t>without revenue base, experience on past projects, etc.</a:t>
            </a:r>
          </a:p>
          <a:p>
            <a:pPr lvl="2">
              <a:spcBef>
                <a:spcPts val="400"/>
              </a:spcBef>
            </a:pPr>
            <a:r>
              <a:rPr lang="en-GB" altLang="en-US" sz="2000" dirty="0">
                <a:solidFill>
                  <a:srgbClr val="3333FF"/>
                </a:solidFill>
              </a:rPr>
              <a:t>CMM may be incompatible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43" name="Rectangle 1"/>
          <p:cNvSpPr>
            <a:spLocks noGrp="1"/>
          </p:cNvSpPr>
          <p:nvPr>
            <p:ph type="title"/>
          </p:nvPr>
        </p:nvSpPr>
        <p:spPr>
          <a:xfrm>
            <a:off x="1150938" y="384175"/>
            <a:ext cx="7783512" cy="11334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Small Organizations</a:t>
            </a:r>
          </a:p>
        </p:txBody>
      </p:sp>
      <p:sp>
        <p:nvSpPr>
          <p:cNvPr id="215044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40"/>
              </a:spcBef>
            </a:pPr>
            <a:r>
              <a:rPr lang="en-GB" altLang="en-US" dirty="0"/>
              <a:t>Small organizations tend to believe: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We are all competent people hired to do a job, we can’t afford training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We all communicate with one another</a:t>
            </a:r>
          </a:p>
          <a:p>
            <a:pPr lvl="2">
              <a:spcBef>
                <a:spcPts val="565"/>
              </a:spcBef>
            </a:pPr>
            <a:r>
              <a:rPr lang="en-GB" altLang="en-US" dirty="0"/>
              <a:t>Osmosis works because we are so close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We are all heroes</a:t>
            </a:r>
          </a:p>
          <a:p>
            <a:pPr lvl="2">
              <a:spcBef>
                <a:spcPts val="565"/>
              </a:spcBef>
            </a:pPr>
            <a:r>
              <a:rPr lang="en-GB" altLang="en-US" dirty="0"/>
              <a:t>We do what needs to be done</a:t>
            </a:r>
          </a:p>
          <a:p>
            <a:pPr lvl="2">
              <a:spcBef>
                <a:spcPts val="565"/>
              </a:spcBef>
            </a:pPr>
            <a:r>
              <a:rPr lang="en-GB" altLang="en-US" dirty="0"/>
              <a:t>Therefore rules do not apply to us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7091" name="Rectangle 1"/>
          <p:cNvSpPr>
            <a:spLocks noGrp="1"/>
          </p:cNvSpPr>
          <p:nvPr>
            <p:ph type="title"/>
          </p:nvPr>
        </p:nvSpPr>
        <p:spPr>
          <a:xfrm>
            <a:off x="1150938" y="384175"/>
            <a:ext cx="7783512" cy="11334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Small Organizations</a:t>
            </a:r>
          </a:p>
        </p:txBody>
      </p:sp>
      <p:sp>
        <p:nvSpPr>
          <p:cNvPr id="217092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40"/>
              </a:spcBef>
            </a:pPr>
            <a:r>
              <a:rPr lang="en-GB" altLang="en-US" dirty="0"/>
              <a:t>Often have problems: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Undocumented requirements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Inexperienced managers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Documenting the product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Resource allocation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Training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Peer reviews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9139" name="Rectangle 1"/>
          <p:cNvSpPr>
            <a:spLocks noGrp="1"/>
          </p:cNvSpPr>
          <p:nvPr>
            <p:ph type="title"/>
          </p:nvPr>
        </p:nvSpPr>
        <p:spPr>
          <a:xfrm>
            <a:off x="1150938" y="384175"/>
            <a:ext cx="7783512" cy="11334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Small Organizations</a:t>
            </a:r>
          </a:p>
        </p:txBody>
      </p:sp>
      <p:sp>
        <p:nvSpPr>
          <p:cNvPr id="219140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40"/>
              </a:spcBef>
            </a:pPr>
            <a:r>
              <a:rPr lang="en-GB" altLang="en-US" dirty="0"/>
              <a:t>A two week CMM-based appraisal is probably excessive:</a:t>
            </a:r>
          </a:p>
          <a:p>
            <a:pPr>
              <a:spcBef>
                <a:spcPts val="940"/>
              </a:spcBef>
            </a:pPr>
            <a:r>
              <a:rPr lang="en-GB" altLang="en-US" dirty="0"/>
              <a:t>Small organizations need to operate more efficiently at lower levels of maturity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Must first fluorish if eventually they are to mature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1187" name="Rectangle 1"/>
          <p:cNvSpPr>
            <a:spLocks noGrp="1"/>
          </p:cNvSpPr>
          <p:nvPr>
            <p:ph type="title"/>
          </p:nvPr>
        </p:nvSpPr>
        <p:spPr>
          <a:xfrm>
            <a:off x="1150938" y="252413"/>
            <a:ext cx="7783512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Personal Software Process (PSP)</a:t>
            </a:r>
          </a:p>
        </p:txBody>
      </p:sp>
      <p:sp>
        <p:nvSpPr>
          <p:cNvPr id="221188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40"/>
              </a:spcBef>
            </a:pPr>
            <a:r>
              <a:rPr lang="en-GB" altLang="en-US" dirty="0"/>
              <a:t>Based on the work of Humphrey</a:t>
            </a:r>
          </a:p>
          <a:p>
            <a:pPr>
              <a:spcBef>
                <a:spcPts val="940"/>
              </a:spcBef>
            </a:pPr>
            <a:r>
              <a:rPr lang="en-GB" altLang="en-US" dirty="0"/>
              <a:t>PSP is a scaled down version of industrial  software process</a:t>
            </a:r>
          </a:p>
          <a:p>
            <a:pPr lvl="1">
              <a:spcBef>
                <a:spcPts val="665"/>
              </a:spcBef>
            </a:pPr>
            <a:r>
              <a:rPr lang="en-GB" altLang="en-US" dirty="0">
                <a:solidFill>
                  <a:srgbClr val="3333FF"/>
                </a:solidFill>
              </a:rPr>
              <a:t>suitable for individual use</a:t>
            </a:r>
          </a:p>
          <a:p>
            <a:pPr>
              <a:spcBef>
                <a:spcPts val="940"/>
              </a:spcBef>
            </a:pPr>
            <a:r>
              <a:rPr lang="en-GB" altLang="en-US" dirty="0"/>
              <a:t>Even CMM assumes that engineers use effective personal practices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109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3235" name="Rectangle 1"/>
          <p:cNvSpPr>
            <a:spLocks noGrp="1"/>
          </p:cNvSpPr>
          <p:nvPr>
            <p:ph type="title"/>
          </p:nvPr>
        </p:nvSpPr>
        <p:spPr>
          <a:xfrm>
            <a:off x="1150938" y="438150"/>
            <a:ext cx="7783512" cy="1306513"/>
          </a:xfrm>
          <a:ln/>
        </p:spPr>
        <p:txBody>
          <a:bodyPr vert="horz" wrap="square" lIns="0" tIns="0" rIns="0" bIns="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Personal Software Process (PSP)</a:t>
            </a:r>
          </a:p>
        </p:txBody>
      </p:sp>
      <p:sp>
        <p:nvSpPr>
          <p:cNvPr id="223236" name="Rectangle 2"/>
          <p:cNvSpPr>
            <a:spLocks noGrp="1"/>
          </p:cNvSpPr>
          <p:nvPr>
            <p:ph idx="1"/>
          </p:nvPr>
        </p:nvSpPr>
        <p:spPr>
          <a:xfrm>
            <a:off x="1203325" y="2038350"/>
            <a:ext cx="7762875" cy="4105275"/>
          </a:xfrm>
          <a:ln/>
        </p:spPr>
        <p:txBody>
          <a:bodyPr vert="horz" wrap="square" lIns="0" tIns="0" rIns="0" bIns="0" anchor="t" anchorCtr="0"/>
          <a:lstStyle/>
          <a:p>
            <a:pPr>
              <a:spcBef>
                <a:spcPct val="0"/>
              </a:spcBef>
            </a:pPr>
            <a:r>
              <a:rPr lang="en-GB" altLang="en-US" dirty="0"/>
              <a:t>A process is the set of steps for doing a job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The quality and productivity of an engineer </a:t>
            </a:r>
          </a:p>
          <a:p>
            <a:pPr lvl="1">
              <a:spcBef>
                <a:spcPct val="0"/>
              </a:spcBef>
              <a:spcAft>
                <a:spcPts val="1065"/>
              </a:spcAft>
            </a:pPr>
            <a:r>
              <a:rPr lang="en-GB" altLang="en-US" dirty="0">
                <a:solidFill>
                  <a:srgbClr val="FF0000"/>
                </a:solidFill>
              </a:rPr>
              <a:t>largely determined by his process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PSP is framework that</a:t>
            </a:r>
          </a:p>
          <a:p>
            <a:pPr lvl="1">
              <a:spcBef>
                <a:spcPct val="0"/>
              </a:spcBef>
              <a:spcAft>
                <a:spcPts val="1065"/>
              </a:spcAft>
            </a:pPr>
            <a:r>
              <a:rPr lang="en-GB" altLang="en-US" dirty="0"/>
              <a:t>helps software engineers to measure and improve the way they work.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Maintainability</a:t>
            </a:r>
          </a:p>
        </p:txBody>
      </p:sp>
      <p:sp>
        <p:nvSpPr>
          <p:cNvPr id="25604" name="Rectangle 2"/>
          <p:cNvSpPr>
            <a:spLocks noGrp="1"/>
          </p:cNvSpPr>
          <p:nvPr>
            <p:ph idx="1"/>
          </p:nvPr>
        </p:nvSpPr>
        <p:spPr>
          <a:xfrm>
            <a:off x="685800" y="1951038"/>
            <a:ext cx="7761288" cy="428783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A software product is maintainable,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if errors can be easily corrected as and when they show up,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new functions can be easily added to the product,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functionalities of the product can be easily modified, etc.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283" name="Rectangle 1"/>
          <p:cNvSpPr>
            <a:spLocks noGrp="1"/>
          </p:cNvSpPr>
          <p:nvPr>
            <p:ph type="title"/>
          </p:nvPr>
        </p:nvSpPr>
        <p:spPr>
          <a:xfrm>
            <a:off x="1150938" y="252413"/>
            <a:ext cx="7783512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Personal Software Process (PSP)</a:t>
            </a:r>
          </a:p>
        </p:txBody>
      </p:sp>
      <p:sp>
        <p:nvSpPr>
          <p:cNvPr id="225284" name="Rectangle 2"/>
          <p:cNvSpPr>
            <a:spLocks noGrp="1"/>
          </p:cNvSpPr>
          <p:nvPr>
            <p:ph idx="1"/>
          </p:nvPr>
        </p:nvSpPr>
        <p:spPr>
          <a:xfrm>
            <a:off x="1182688" y="2017713"/>
            <a:ext cx="7762875" cy="437673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665"/>
              </a:spcBef>
            </a:pPr>
            <a:r>
              <a:rPr lang="en-GB" altLang="en-US" dirty="0"/>
              <a:t>Helps developing personal skills and methods</a:t>
            </a:r>
          </a:p>
          <a:p>
            <a:pPr lvl="1">
              <a:spcBef>
                <a:spcPts val="565"/>
              </a:spcBef>
            </a:pPr>
            <a:r>
              <a:rPr lang="en-GB" altLang="en-US" dirty="0"/>
              <a:t>Estimating and planning method</a:t>
            </a:r>
          </a:p>
          <a:p>
            <a:pPr lvl="1">
              <a:spcBef>
                <a:spcPts val="565"/>
              </a:spcBef>
            </a:pPr>
            <a:r>
              <a:rPr lang="en-GB" altLang="en-US" dirty="0"/>
              <a:t>Shows how to track performance against plans</a:t>
            </a:r>
          </a:p>
          <a:p>
            <a:pPr lvl="1">
              <a:spcBef>
                <a:spcPts val="565"/>
              </a:spcBef>
            </a:pPr>
            <a:r>
              <a:rPr lang="en-GB" altLang="en-US" dirty="0"/>
              <a:t>Provides a defined process</a:t>
            </a:r>
          </a:p>
          <a:p>
            <a:pPr lvl="2">
              <a:spcBef>
                <a:spcPts val="475"/>
              </a:spcBef>
            </a:pPr>
            <a:r>
              <a:rPr lang="en-GB" altLang="en-US" dirty="0"/>
              <a:t>can be fine tuned by individuals</a:t>
            </a:r>
          </a:p>
          <a:p>
            <a:pPr lvl="2">
              <a:spcBef>
                <a:spcPts val="475"/>
              </a:spcBef>
            </a:pPr>
            <a:r>
              <a:rPr lang="en-GB" altLang="en-US" dirty="0"/>
              <a:t>Recognizes that a process for individual use is different from that necessary for a team project.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7331" name="Rectangle 1"/>
          <p:cNvSpPr>
            <a:spLocks noGrp="1"/>
          </p:cNvSpPr>
          <p:nvPr>
            <p:ph type="title"/>
          </p:nvPr>
        </p:nvSpPr>
        <p:spPr>
          <a:xfrm>
            <a:off x="1150938" y="384175"/>
            <a:ext cx="7783512" cy="11334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Time Management</a:t>
            </a:r>
          </a:p>
        </p:txBody>
      </p:sp>
      <p:sp>
        <p:nvSpPr>
          <p:cNvPr id="227332" name="Rectangle 2"/>
          <p:cNvSpPr>
            <a:spLocks noGrp="1"/>
          </p:cNvSpPr>
          <p:nvPr>
            <p:ph idx="1"/>
          </p:nvPr>
        </p:nvSpPr>
        <p:spPr>
          <a:xfrm>
            <a:off x="1182688" y="1828800"/>
            <a:ext cx="7762875" cy="4252913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40"/>
              </a:spcBef>
            </a:pPr>
            <a:r>
              <a:rPr lang="en-GB" altLang="en-US" dirty="0"/>
              <a:t>Track the way you spend time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Boring activities seem longer then actual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Interesting activities seem short</a:t>
            </a:r>
          </a:p>
          <a:p>
            <a:pPr>
              <a:spcBef>
                <a:spcPts val="940"/>
              </a:spcBef>
            </a:pPr>
            <a:r>
              <a:rPr lang="en-GB" altLang="en-US" dirty="0"/>
              <a:t>Record time for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Designing 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Writing code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Compiling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Testing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9379" name="Rectangle 1"/>
          <p:cNvSpPr>
            <a:spLocks noGrp="1"/>
          </p:cNvSpPr>
          <p:nvPr>
            <p:ph type="title"/>
          </p:nvPr>
        </p:nvSpPr>
        <p:spPr>
          <a:xfrm>
            <a:off x="1150938" y="252413"/>
            <a:ext cx="7783512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Personal Software Process (PSP)</a:t>
            </a:r>
          </a:p>
        </p:txBody>
      </p:sp>
      <p:sp>
        <p:nvSpPr>
          <p:cNvPr id="229380" name="Text Box 2"/>
          <p:cNvSpPr txBox="1"/>
          <p:nvPr/>
        </p:nvSpPr>
        <p:spPr>
          <a:xfrm>
            <a:off x="1600200" y="2362200"/>
            <a:ext cx="1666875" cy="450850"/>
          </a:xfrm>
          <a:prstGeom prst="rect">
            <a:avLst/>
          </a:prstGeom>
          <a:noFill/>
          <a:ln w="324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spcBef>
                <a:spcPts val="1350"/>
              </a:spcBef>
              <a:buClrTx/>
              <a:buFontTx/>
              <a:buNone/>
              <a:tabLst>
                <a:tab pos="650875" algn="l"/>
                <a:tab pos="1090930" algn="l"/>
                <a:tab pos="1154430" algn="l"/>
                <a:tab pos="1221105" algn="l"/>
                <a:tab pos="1292225" algn="l"/>
                <a:tab pos="1368425" algn="l"/>
                <a:tab pos="1447800" algn="l"/>
              </a:tabLst>
            </a:pPr>
            <a:r>
              <a:rPr lang="en-GB" altLang="en-US" sz="2400" b="1" dirty="0">
                <a:latin typeface="times" charset="0"/>
              </a:rPr>
              <a:t>Planning</a:t>
            </a:r>
          </a:p>
        </p:txBody>
      </p:sp>
      <p:sp>
        <p:nvSpPr>
          <p:cNvPr id="229381" name="Text Box 3"/>
          <p:cNvSpPr txBox="1"/>
          <p:nvPr/>
        </p:nvSpPr>
        <p:spPr>
          <a:xfrm>
            <a:off x="1600200" y="2819400"/>
            <a:ext cx="1666875" cy="450850"/>
          </a:xfrm>
          <a:prstGeom prst="rect">
            <a:avLst/>
          </a:prstGeom>
          <a:noFill/>
          <a:ln w="324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spcBef>
                <a:spcPts val="1350"/>
              </a:spcBef>
              <a:buClrTx/>
              <a:buFontTx/>
              <a:buNone/>
              <a:tabLst>
                <a:tab pos="650875" algn="l"/>
                <a:tab pos="1090930" algn="l"/>
                <a:tab pos="1154430" algn="l"/>
                <a:tab pos="1221105" algn="l"/>
                <a:tab pos="1292225" algn="l"/>
                <a:tab pos="1368425" algn="l"/>
                <a:tab pos="1447800" algn="l"/>
              </a:tabLst>
            </a:pPr>
            <a:r>
              <a:rPr lang="en-GB" altLang="en-US" sz="2400" b="1" dirty="0">
                <a:latin typeface="times" charset="0"/>
              </a:rPr>
              <a:t>Design</a:t>
            </a:r>
          </a:p>
        </p:txBody>
      </p:sp>
      <p:sp>
        <p:nvSpPr>
          <p:cNvPr id="229382" name="Text Box 4"/>
          <p:cNvSpPr txBox="1"/>
          <p:nvPr/>
        </p:nvSpPr>
        <p:spPr>
          <a:xfrm>
            <a:off x="1600200" y="3276600"/>
            <a:ext cx="1666875" cy="450850"/>
          </a:xfrm>
          <a:prstGeom prst="rect">
            <a:avLst/>
          </a:prstGeom>
          <a:noFill/>
          <a:ln w="324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spcBef>
                <a:spcPts val="1350"/>
              </a:spcBef>
              <a:buClrTx/>
              <a:buFontTx/>
              <a:buNone/>
              <a:tabLst>
                <a:tab pos="650875" algn="l"/>
                <a:tab pos="1090930" algn="l"/>
                <a:tab pos="1154430" algn="l"/>
                <a:tab pos="1221105" algn="l"/>
                <a:tab pos="1292225" algn="l"/>
                <a:tab pos="1368425" algn="l"/>
                <a:tab pos="1447800" algn="l"/>
              </a:tabLst>
            </a:pPr>
            <a:r>
              <a:rPr lang="en-GB" altLang="en-US" sz="2400" b="1" dirty="0">
                <a:latin typeface="times" charset="0"/>
              </a:rPr>
              <a:t>Code</a:t>
            </a:r>
          </a:p>
        </p:txBody>
      </p:sp>
      <p:sp>
        <p:nvSpPr>
          <p:cNvPr id="229383" name="Text Box 5"/>
          <p:cNvSpPr txBox="1"/>
          <p:nvPr/>
        </p:nvSpPr>
        <p:spPr>
          <a:xfrm>
            <a:off x="1600200" y="3733800"/>
            <a:ext cx="1666875" cy="450850"/>
          </a:xfrm>
          <a:prstGeom prst="rect">
            <a:avLst/>
          </a:prstGeom>
          <a:noFill/>
          <a:ln w="324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spcBef>
                <a:spcPts val="1350"/>
              </a:spcBef>
              <a:buClrTx/>
              <a:buFontTx/>
              <a:buNone/>
              <a:tabLst>
                <a:tab pos="650875" algn="l"/>
                <a:tab pos="1090930" algn="l"/>
                <a:tab pos="1154430" algn="l"/>
                <a:tab pos="1221105" algn="l"/>
                <a:tab pos="1292225" algn="l"/>
                <a:tab pos="1368425" algn="l"/>
                <a:tab pos="1447800" algn="l"/>
              </a:tabLst>
            </a:pPr>
            <a:r>
              <a:rPr lang="en-GB" altLang="en-US" sz="2400" b="1" dirty="0">
                <a:latin typeface="times" charset="0"/>
              </a:rPr>
              <a:t>Compile</a:t>
            </a:r>
          </a:p>
        </p:txBody>
      </p:sp>
      <p:sp>
        <p:nvSpPr>
          <p:cNvPr id="229384" name="Text Box 6"/>
          <p:cNvSpPr txBox="1"/>
          <p:nvPr/>
        </p:nvSpPr>
        <p:spPr>
          <a:xfrm>
            <a:off x="1600200" y="4191000"/>
            <a:ext cx="1666875" cy="450850"/>
          </a:xfrm>
          <a:prstGeom prst="rect">
            <a:avLst/>
          </a:prstGeom>
          <a:noFill/>
          <a:ln w="324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spcBef>
                <a:spcPts val="1350"/>
              </a:spcBef>
              <a:buClrTx/>
              <a:buFontTx/>
              <a:buNone/>
              <a:tabLst>
                <a:tab pos="650875" algn="l"/>
                <a:tab pos="1090930" algn="l"/>
                <a:tab pos="1154430" algn="l"/>
                <a:tab pos="1221105" algn="l"/>
                <a:tab pos="1292225" algn="l"/>
                <a:tab pos="1368425" algn="l"/>
                <a:tab pos="1447800" algn="l"/>
              </a:tabLst>
            </a:pPr>
            <a:r>
              <a:rPr lang="en-GB" altLang="en-US" sz="2400" b="1" dirty="0">
                <a:latin typeface="times" charset="0"/>
              </a:rPr>
              <a:t>Test</a:t>
            </a:r>
          </a:p>
        </p:txBody>
      </p:sp>
      <p:sp>
        <p:nvSpPr>
          <p:cNvPr id="229385" name="Text Box 7"/>
          <p:cNvSpPr txBox="1"/>
          <p:nvPr/>
        </p:nvSpPr>
        <p:spPr>
          <a:xfrm>
            <a:off x="1600200" y="4651375"/>
            <a:ext cx="1666875" cy="360363"/>
          </a:xfrm>
          <a:prstGeom prst="rect">
            <a:avLst/>
          </a:prstGeom>
          <a:noFill/>
          <a:ln w="324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spcBef>
                <a:spcPts val="1015"/>
              </a:spcBef>
              <a:buClrTx/>
              <a:buFontTx/>
              <a:buNone/>
              <a:tabLst>
                <a:tab pos="650875" algn="l"/>
                <a:tab pos="1090930" algn="l"/>
                <a:tab pos="1154430" algn="l"/>
                <a:tab pos="1221105" algn="l"/>
                <a:tab pos="1292225" algn="l"/>
                <a:tab pos="1368425" algn="l"/>
                <a:tab pos="1447800" algn="l"/>
              </a:tabLst>
            </a:pPr>
            <a:r>
              <a:rPr lang="en-GB" altLang="en-US" sz="1800" b="1" dirty="0">
                <a:latin typeface="times" charset="0"/>
              </a:rPr>
              <a:t>Postmortem</a:t>
            </a:r>
          </a:p>
        </p:txBody>
      </p:sp>
      <p:sp>
        <p:nvSpPr>
          <p:cNvPr id="229386" name="Text Box 8"/>
          <p:cNvSpPr txBox="1"/>
          <p:nvPr/>
        </p:nvSpPr>
        <p:spPr>
          <a:xfrm>
            <a:off x="4784725" y="3157538"/>
            <a:ext cx="1149350" cy="815975"/>
          </a:xfrm>
          <a:prstGeom prst="rect">
            <a:avLst/>
          </a:prstGeom>
          <a:noFill/>
          <a:ln w="324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spcBef>
                <a:spcPts val="500"/>
              </a:spcBef>
              <a:buClrTx/>
              <a:buFontTx/>
              <a:buNone/>
              <a:tabLst>
                <a:tab pos="650875" algn="l"/>
                <a:tab pos="688975" algn="l"/>
                <a:tab pos="728980" algn="l"/>
                <a:tab pos="771525" algn="l"/>
                <a:tab pos="815975" algn="l"/>
                <a:tab pos="863600" algn="l"/>
              </a:tabLst>
            </a:pPr>
            <a:r>
              <a:rPr lang="en-GB" altLang="en-US" sz="2400" b="1" dirty="0">
                <a:latin typeface="times" charset="0"/>
              </a:rPr>
              <a:t>Logs</a:t>
            </a:r>
          </a:p>
        </p:txBody>
      </p:sp>
      <p:sp>
        <p:nvSpPr>
          <p:cNvPr id="229387" name="Text Box 9"/>
          <p:cNvSpPr txBox="1"/>
          <p:nvPr/>
        </p:nvSpPr>
        <p:spPr>
          <a:xfrm>
            <a:off x="6934200" y="4343400"/>
            <a:ext cx="1590675" cy="1181100"/>
          </a:xfrm>
          <a:prstGeom prst="rect">
            <a:avLst/>
          </a:prstGeom>
          <a:noFill/>
          <a:ln w="324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spcBef>
                <a:spcPts val="1350"/>
              </a:spcBef>
              <a:buClrTx/>
              <a:buFontTx/>
              <a:buNone/>
              <a:tabLst>
                <a:tab pos="650875" algn="l"/>
                <a:tab pos="1090930" algn="l"/>
                <a:tab pos="1154430" algn="l"/>
                <a:tab pos="1221105" algn="l"/>
                <a:tab pos="1292225" algn="l"/>
                <a:tab pos="1368425" algn="l"/>
                <a:tab pos="1447800" algn="l"/>
              </a:tabLst>
            </a:pPr>
            <a:r>
              <a:rPr lang="en-GB" altLang="en-US" sz="2400" dirty="0">
                <a:latin typeface="times" charset="0"/>
              </a:rPr>
              <a:t>Project plan summary</a:t>
            </a:r>
          </a:p>
        </p:txBody>
      </p:sp>
      <p:sp>
        <p:nvSpPr>
          <p:cNvPr id="229388" name="Line 10"/>
          <p:cNvSpPr/>
          <p:nvPr/>
        </p:nvSpPr>
        <p:spPr>
          <a:xfrm>
            <a:off x="3276600" y="3048000"/>
            <a:ext cx="1447800" cy="304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29389" name="Line 11"/>
          <p:cNvSpPr/>
          <p:nvPr/>
        </p:nvSpPr>
        <p:spPr>
          <a:xfrm flipV="1">
            <a:off x="3276600" y="3657600"/>
            <a:ext cx="1447800" cy="304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29390" name="Line 12"/>
          <p:cNvSpPr/>
          <p:nvPr/>
        </p:nvSpPr>
        <p:spPr>
          <a:xfrm flipV="1">
            <a:off x="3276600" y="3886200"/>
            <a:ext cx="1447800" cy="533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29391" name="Line 13"/>
          <p:cNvSpPr/>
          <p:nvPr/>
        </p:nvSpPr>
        <p:spPr>
          <a:xfrm>
            <a:off x="3276600" y="3505200"/>
            <a:ext cx="1524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29392" name="Line 14"/>
          <p:cNvSpPr/>
          <p:nvPr/>
        </p:nvSpPr>
        <p:spPr>
          <a:xfrm>
            <a:off x="5943600" y="3581400"/>
            <a:ext cx="1371600" cy="762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29393" name="Freeform 15"/>
          <p:cNvSpPr/>
          <p:nvPr/>
        </p:nvSpPr>
        <p:spPr>
          <a:xfrm>
            <a:off x="3276600" y="2590800"/>
            <a:ext cx="4486275" cy="1743075"/>
          </a:xfrm>
          <a:custGeom>
            <a:avLst/>
            <a:gdLst>
              <a:gd name="txL" fmla="*/ 0 w 12467"/>
              <a:gd name="txT" fmla="*/ 0 h 4847"/>
              <a:gd name="txR" fmla="*/ 12467 w 12467"/>
              <a:gd name="txB" fmla="*/ 4847 h 4847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2467" h="4847">
                <a:moveTo>
                  <a:pt x="0" y="0"/>
                </a:moveTo>
                <a:cubicBezTo>
                  <a:pt x="2870" y="119"/>
                  <a:pt x="5739" y="242"/>
                  <a:pt x="7818" y="1053"/>
                </a:cubicBezTo>
                <a:cubicBezTo>
                  <a:pt x="9896" y="1860"/>
                  <a:pt x="11183" y="3354"/>
                  <a:pt x="12466" y="4846"/>
                </a:cubicBezTo>
              </a:path>
            </a:pathLst>
          </a:custGeom>
          <a:noFill/>
          <a:ln w="9360" cap="flat" cmpd="sng">
            <a:solidFill>
              <a:srgbClr val="000000">
                <a:alpha val="100000"/>
              </a:srgbClr>
            </a:solidFill>
            <a:prstDash val="sysDot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1427" name="Rectangle 1"/>
          <p:cNvSpPr>
            <a:spLocks noGrp="1"/>
          </p:cNvSpPr>
          <p:nvPr>
            <p:ph type="title"/>
          </p:nvPr>
        </p:nvSpPr>
        <p:spPr>
          <a:xfrm>
            <a:off x="839788" y="560388"/>
            <a:ext cx="7783512" cy="1135062"/>
          </a:xfrm>
          <a:ln/>
        </p:spPr>
        <p:txBody>
          <a:bodyPr vert="horz" wrap="square" lIns="0" tIns="0" rIns="0" bIns="0" anchor="ctr" anchorCtr="0"/>
          <a:lstStyle/>
          <a:p>
            <a:r>
              <a:rPr lang="en-GB" altLang="en-US" b="1" dirty="0"/>
              <a:t>PSP-Planning</a:t>
            </a:r>
          </a:p>
        </p:txBody>
      </p:sp>
      <p:sp>
        <p:nvSpPr>
          <p:cNvPr id="231428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0" tIns="0" rIns="0" bIns="0" anchor="t" anchorCtr="0"/>
          <a:lstStyle/>
          <a:p>
            <a:pPr>
              <a:spcBef>
                <a:spcPct val="0"/>
              </a:spcBef>
            </a:pPr>
            <a:r>
              <a:rPr lang="en-GB" altLang="en-US" dirty="0"/>
              <a:t>Problem definition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Estimate max, min, and total LOC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Determine minutes/LOC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Calculate max,min, and total development times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Enter the plan data in project plan summary form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record the planned time in Log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3475" name="Rectangle 1"/>
          <p:cNvSpPr>
            <a:spLocks noGrp="1"/>
          </p:cNvSpPr>
          <p:nvPr>
            <p:ph type="title"/>
          </p:nvPr>
        </p:nvSpPr>
        <p:spPr>
          <a:xfrm>
            <a:off x="1150938" y="476250"/>
            <a:ext cx="7783512" cy="1135063"/>
          </a:xfrm>
          <a:ln/>
        </p:spPr>
        <p:txBody>
          <a:bodyPr vert="horz" wrap="square" lIns="0" tIns="0" rIns="0" bIns="0" anchor="ctr" anchorCtr="0"/>
          <a:lstStyle/>
          <a:p>
            <a:r>
              <a:rPr lang="en-GB" altLang="en-US" b="1" dirty="0"/>
              <a:t>PSP-Design</a:t>
            </a:r>
          </a:p>
        </p:txBody>
      </p:sp>
      <p:sp>
        <p:nvSpPr>
          <p:cNvPr id="233476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0" tIns="0" rIns="0" bIns="0" anchor="t" anchorCtr="0"/>
          <a:lstStyle/>
          <a:p>
            <a:pPr>
              <a:spcBef>
                <a:spcPct val="0"/>
              </a:spcBef>
            </a:pPr>
            <a:r>
              <a:rPr lang="en-GB" altLang="en-US" dirty="0"/>
              <a:t>Design the program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Record the design in specified format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Record the Design time in time recording log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23" name="Rectangle 1"/>
          <p:cNvSpPr>
            <a:spLocks noGrp="1"/>
          </p:cNvSpPr>
          <p:nvPr>
            <p:ph type="title"/>
          </p:nvPr>
        </p:nvSpPr>
        <p:spPr>
          <a:xfrm>
            <a:off x="1150938" y="476250"/>
            <a:ext cx="7783512" cy="1135063"/>
          </a:xfrm>
          <a:ln/>
        </p:spPr>
        <p:txBody>
          <a:bodyPr vert="horz" wrap="square" lIns="0" tIns="0" rIns="0" bIns="0" anchor="ctr" anchorCtr="0"/>
          <a:lstStyle/>
          <a:p>
            <a:r>
              <a:rPr lang="en-GB" altLang="en-US" b="1" dirty="0"/>
              <a:t>PSP-Code</a:t>
            </a:r>
          </a:p>
        </p:txBody>
      </p:sp>
      <p:sp>
        <p:nvSpPr>
          <p:cNvPr id="235524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0" tIns="0" rIns="0" bIns="0" anchor="t" anchorCtr="0"/>
          <a:lstStyle/>
          <a:p>
            <a:pPr>
              <a:spcBef>
                <a:spcPct val="0"/>
              </a:spcBef>
            </a:pPr>
            <a:r>
              <a:rPr lang="en-GB" altLang="en-US" dirty="0"/>
              <a:t>Implement the design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Use a standard format for code text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Record the coding time in time recording log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7571" name="Rectangle 1"/>
          <p:cNvSpPr>
            <a:spLocks noGrp="1"/>
          </p:cNvSpPr>
          <p:nvPr>
            <p:ph type="title"/>
          </p:nvPr>
        </p:nvSpPr>
        <p:spPr>
          <a:xfrm>
            <a:off x="1150938" y="476250"/>
            <a:ext cx="7783512" cy="1135063"/>
          </a:xfrm>
          <a:ln/>
        </p:spPr>
        <p:txBody>
          <a:bodyPr vert="horz" wrap="square" lIns="0" tIns="0" rIns="0" bIns="0" anchor="ctr" anchorCtr="0"/>
          <a:lstStyle/>
          <a:p>
            <a:r>
              <a:rPr lang="en-GB" altLang="en-US" b="1" dirty="0"/>
              <a:t>PSP-Compile</a:t>
            </a:r>
          </a:p>
        </p:txBody>
      </p:sp>
      <p:sp>
        <p:nvSpPr>
          <p:cNvPr id="237572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0" tIns="0" rIns="0" bIns="0" anchor="t" anchorCtr="0"/>
          <a:lstStyle/>
          <a:p>
            <a:pPr>
              <a:spcBef>
                <a:spcPct val="0"/>
              </a:spcBef>
            </a:pPr>
            <a:r>
              <a:rPr lang="en-GB" altLang="en-US" dirty="0"/>
              <a:t>Compile the program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Fix all the defects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Record compile time in time recording log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9619" name="Rectangle 1"/>
          <p:cNvSpPr>
            <a:spLocks noGrp="1"/>
          </p:cNvSpPr>
          <p:nvPr>
            <p:ph type="title"/>
          </p:nvPr>
        </p:nvSpPr>
        <p:spPr>
          <a:xfrm>
            <a:off x="1150938" y="476250"/>
            <a:ext cx="7783512" cy="1135063"/>
          </a:xfrm>
          <a:ln/>
        </p:spPr>
        <p:txBody>
          <a:bodyPr vert="horz" wrap="square" lIns="0" tIns="0" rIns="0" bIns="0" anchor="ctr" anchorCtr="0"/>
          <a:lstStyle/>
          <a:p>
            <a:r>
              <a:rPr lang="en-GB" altLang="en-US" b="1" dirty="0"/>
              <a:t>PSP-Test/Postmortem</a:t>
            </a:r>
          </a:p>
        </p:txBody>
      </p:sp>
      <p:sp>
        <p:nvSpPr>
          <p:cNvPr id="239620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0" tIns="0" rIns="0" bIns="0" anchor="t" anchorCtr="0"/>
          <a:lstStyle/>
          <a:p>
            <a:pPr>
              <a:spcBef>
                <a:spcPct val="0"/>
              </a:spcBef>
            </a:pPr>
            <a:r>
              <a:rPr lang="en-GB" altLang="en-US" dirty="0"/>
              <a:t>Test</a:t>
            </a:r>
          </a:p>
          <a:p>
            <a:pPr lvl="1">
              <a:spcBef>
                <a:spcPct val="0"/>
              </a:spcBef>
              <a:spcAft>
                <a:spcPts val="1075"/>
              </a:spcAft>
            </a:pPr>
            <a:r>
              <a:rPr lang="en-GB" altLang="en-US" dirty="0"/>
              <a:t>Test the program</a:t>
            </a:r>
          </a:p>
          <a:p>
            <a:pPr lvl="1">
              <a:spcBef>
                <a:spcPct val="0"/>
              </a:spcBef>
              <a:spcAft>
                <a:spcPts val="1075"/>
              </a:spcAft>
            </a:pPr>
            <a:r>
              <a:rPr lang="en-GB" altLang="en-US" dirty="0"/>
              <a:t>Fix all the defects found</a:t>
            </a:r>
          </a:p>
          <a:p>
            <a:pPr lvl="1">
              <a:spcBef>
                <a:spcPct val="0"/>
              </a:spcBef>
              <a:spcAft>
                <a:spcPts val="1075"/>
              </a:spcAft>
            </a:pPr>
            <a:r>
              <a:rPr lang="en-GB" altLang="en-US" dirty="0"/>
              <a:t>Record testing time in time recording log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Postmortem</a:t>
            </a:r>
          </a:p>
          <a:p>
            <a:pPr lvl="1">
              <a:spcBef>
                <a:spcPct val="0"/>
              </a:spcBef>
              <a:spcAft>
                <a:spcPts val="1075"/>
              </a:spcAft>
            </a:pPr>
            <a:r>
              <a:rPr lang="en-GB" altLang="en-US" dirty="0"/>
              <a:t>Compare the log data with project plan to achieve better planning in future projects to improve his process.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1667" name="Rectangle 1"/>
          <p:cNvSpPr>
            <a:spLocks noGrp="1"/>
          </p:cNvSpPr>
          <p:nvPr>
            <p:ph type="title"/>
          </p:nvPr>
        </p:nvSpPr>
        <p:spPr>
          <a:xfrm>
            <a:off x="1150938" y="252413"/>
            <a:ext cx="7783512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Personal Software Process (PSP)</a:t>
            </a:r>
          </a:p>
        </p:txBody>
      </p:sp>
      <p:sp>
        <p:nvSpPr>
          <p:cNvPr id="241668" name="Text Box 2"/>
          <p:cNvSpPr txBox="1"/>
          <p:nvPr/>
        </p:nvSpPr>
        <p:spPr>
          <a:xfrm>
            <a:off x="1828800" y="5181600"/>
            <a:ext cx="1057275" cy="45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ts val="1315"/>
              </a:spcBef>
              <a:buClrTx/>
              <a:buFontTx/>
              <a:buNone/>
              <a:tabLst>
                <a:tab pos="650875" algn="l"/>
                <a:tab pos="688975" algn="l"/>
                <a:tab pos="728980" algn="l"/>
                <a:tab pos="771525" algn="l"/>
                <a:tab pos="815975" algn="l"/>
                <a:tab pos="863600" algn="l"/>
              </a:tabLst>
            </a:pPr>
            <a:r>
              <a:rPr lang="en-GB" altLang="en-US" sz="2400" b="1" dirty="0">
                <a:latin typeface="Times New Roman" panose="02020603050405020304" pitchFamily="18" charset="0"/>
              </a:rPr>
              <a:t>PSP 0</a:t>
            </a:r>
          </a:p>
        </p:txBody>
      </p:sp>
      <p:sp>
        <p:nvSpPr>
          <p:cNvPr id="241669" name="Text Box 3"/>
          <p:cNvSpPr txBox="1"/>
          <p:nvPr/>
        </p:nvSpPr>
        <p:spPr>
          <a:xfrm>
            <a:off x="2895600" y="4181475"/>
            <a:ext cx="1057275" cy="45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ts val="1315"/>
              </a:spcBef>
              <a:buClrTx/>
              <a:buFontTx/>
              <a:buNone/>
              <a:tabLst>
                <a:tab pos="650875" algn="l"/>
                <a:tab pos="688975" algn="l"/>
                <a:tab pos="728980" algn="l"/>
                <a:tab pos="771525" algn="l"/>
                <a:tab pos="815975" algn="l"/>
                <a:tab pos="863600" algn="l"/>
              </a:tabLst>
            </a:pPr>
            <a:r>
              <a:rPr lang="en-GB" altLang="en-US" sz="2400" b="1" dirty="0">
                <a:latin typeface="Times New Roman" panose="02020603050405020304" pitchFamily="18" charset="0"/>
              </a:rPr>
              <a:t>PSP 1</a:t>
            </a:r>
          </a:p>
        </p:txBody>
      </p:sp>
      <p:sp>
        <p:nvSpPr>
          <p:cNvPr id="241670" name="Text Box 4"/>
          <p:cNvSpPr txBox="1"/>
          <p:nvPr/>
        </p:nvSpPr>
        <p:spPr>
          <a:xfrm>
            <a:off x="4038600" y="3200400"/>
            <a:ext cx="1057275" cy="45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ts val="1315"/>
              </a:spcBef>
              <a:buClrTx/>
              <a:buFontTx/>
              <a:buNone/>
              <a:tabLst>
                <a:tab pos="650875" algn="l"/>
                <a:tab pos="688975" algn="l"/>
                <a:tab pos="728980" algn="l"/>
                <a:tab pos="771525" algn="l"/>
                <a:tab pos="815975" algn="l"/>
                <a:tab pos="863600" algn="l"/>
              </a:tabLst>
            </a:pPr>
            <a:r>
              <a:rPr lang="en-GB" altLang="en-US" sz="2400" b="1" dirty="0">
                <a:latin typeface="Times New Roman" panose="02020603050405020304" pitchFamily="18" charset="0"/>
              </a:rPr>
              <a:t>PSP 2</a:t>
            </a:r>
          </a:p>
        </p:txBody>
      </p:sp>
      <p:sp>
        <p:nvSpPr>
          <p:cNvPr id="241671" name="Text Box 5"/>
          <p:cNvSpPr txBox="1"/>
          <p:nvPr/>
        </p:nvSpPr>
        <p:spPr>
          <a:xfrm>
            <a:off x="5029200" y="2133600"/>
            <a:ext cx="1057275" cy="45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ts val="1315"/>
              </a:spcBef>
              <a:buClrTx/>
              <a:buFontTx/>
              <a:buNone/>
              <a:tabLst>
                <a:tab pos="650875" algn="l"/>
                <a:tab pos="688975" algn="l"/>
                <a:tab pos="728980" algn="l"/>
                <a:tab pos="771525" algn="l"/>
                <a:tab pos="815975" algn="l"/>
                <a:tab pos="863600" algn="l"/>
              </a:tabLst>
            </a:pPr>
            <a:r>
              <a:rPr lang="en-GB" altLang="en-US" sz="2400" b="1" dirty="0">
                <a:latin typeface="Times New Roman" panose="02020603050405020304" pitchFamily="18" charset="0"/>
              </a:rPr>
              <a:t>PSP 3</a:t>
            </a:r>
          </a:p>
        </p:txBody>
      </p:sp>
      <p:sp>
        <p:nvSpPr>
          <p:cNvPr id="241672" name="Line 6"/>
          <p:cNvSpPr/>
          <p:nvPr/>
        </p:nvSpPr>
        <p:spPr>
          <a:xfrm flipV="1">
            <a:off x="3124200" y="4800600"/>
            <a:ext cx="381000" cy="609600"/>
          </a:xfrm>
          <a:prstGeom prst="line">
            <a:avLst/>
          </a:prstGeom>
          <a:ln w="76320" cap="flat" cmpd="sng">
            <a:solidFill>
              <a:srgbClr val="3333FF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41673" name="Line 7"/>
          <p:cNvSpPr/>
          <p:nvPr/>
        </p:nvSpPr>
        <p:spPr>
          <a:xfrm flipV="1">
            <a:off x="4114800" y="3733800"/>
            <a:ext cx="381000" cy="609600"/>
          </a:xfrm>
          <a:prstGeom prst="line">
            <a:avLst/>
          </a:prstGeom>
          <a:ln w="76320" cap="flat" cmpd="sng">
            <a:solidFill>
              <a:srgbClr val="3333FF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41674" name="Line 8"/>
          <p:cNvSpPr/>
          <p:nvPr/>
        </p:nvSpPr>
        <p:spPr>
          <a:xfrm flipV="1">
            <a:off x="5334000" y="2667000"/>
            <a:ext cx="381000" cy="609600"/>
          </a:xfrm>
          <a:prstGeom prst="line">
            <a:avLst/>
          </a:prstGeom>
          <a:ln w="76320" cap="flat" cmpd="sng">
            <a:solidFill>
              <a:srgbClr val="3333FF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41675" name="Text Box 9"/>
          <p:cNvSpPr txBox="1"/>
          <p:nvPr/>
        </p:nvSpPr>
        <p:spPr>
          <a:xfrm>
            <a:off x="3429000" y="5257800"/>
            <a:ext cx="3267075" cy="841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ts val="475"/>
              </a:spcBef>
              <a:buClrTx/>
              <a:buFontTx/>
              <a:buNone/>
              <a:tabLst>
                <a:tab pos="650875" algn="l"/>
                <a:tab pos="1300480" algn="l"/>
                <a:tab pos="1952625" algn="l"/>
                <a:tab pos="2179955" algn="l"/>
                <a:tab pos="2306955" algn="l"/>
                <a:tab pos="2441575" algn="l"/>
                <a:tab pos="2584450" algn="l"/>
                <a:tab pos="2735580" algn="l"/>
                <a:tab pos="28956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GB" altLang="en-US" sz="2400" dirty="0">
                <a:latin typeface="Times New Roman" panose="02020603050405020304" pitchFamily="18" charset="0"/>
              </a:rPr>
              <a:t> Personal measurement</a:t>
            </a:r>
          </a:p>
          <a:p>
            <a:pPr marL="0" lvl="0" indent="0" defTabSz="914400">
              <a:spcBef>
                <a:spcPts val="475"/>
              </a:spcBef>
              <a:buClrTx/>
              <a:buFontTx/>
              <a:buNone/>
              <a:tabLst>
                <a:tab pos="650875" algn="l"/>
                <a:tab pos="1300480" algn="l"/>
                <a:tab pos="1952625" algn="l"/>
                <a:tab pos="2179955" algn="l"/>
                <a:tab pos="2306955" algn="l"/>
                <a:tab pos="2441575" algn="l"/>
                <a:tab pos="2584450" algn="l"/>
                <a:tab pos="2735580" algn="l"/>
                <a:tab pos="28956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GB" altLang="en-US" sz="2400" dirty="0">
                <a:latin typeface="Times New Roman" panose="02020603050405020304" pitchFamily="18" charset="0"/>
              </a:rPr>
              <a:t> Basic size measures</a:t>
            </a:r>
          </a:p>
        </p:txBody>
      </p:sp>
      <p:sp>
        <p:nvSpPr>
          <p:cNvPr id="241676" name="Text Box 10"/>
          <p:cNvSpPr txBox="1"/>
          <p:nvPr/>
        </p:nvSpPr>
        <p:spPr>
          <a:xfrm>
            <a:off x="4267200" y="4267200"/>
            <a:ext cx="3267075" cy="841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ts val="475"/>
              </a:spcBef>
              <a:buClrTx/>
              <a:buFontTx/>
              <a:buNone/>
              <a:tabLst>
                <a:tab pos="650875" algn="l"/>
                <a:tab pos="1300480" algn="l"/>
                <a:tab pos="1952625" algn="l"/>
                <a:tab pos="2179955" algn="l"/>
                <a:tab pos="2306955" algn="l"/>
                <a:tab pos="2441575" algn="l"/>
                <a:tab pos="2584450" algn="l"/>
                <a:tab pos="2735580" algn="l"/>
                <a:tab pos="28956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GB" altLang="en-US" sz="2400" dirty="0">
                <a:latin typeface="Times New Roman" panose="02020603050405020304" pitchFamily="18" charset="0"/>
              </a:rPr>
              <a:t>Personal planning</a:t>
            </a:r>
          </a:p>
          <a:p>
            <a:pPr marL="0" lvl="0" indent="0" defTabSz="914400">
              <a:spcBef>
                <a:spcPts val="475"/>
              </a:spcBef>
              <a:buClrTx/>
              <a:buFontTx/>
              <a:buNone/>
              <a:tabLst>
                <a:tab pos="650875" algn="l"/>
                <a:tab pos="1300480" algn="l"/>
                <a:tab pos="1952625" algn="l"/>
                <a:tab pos="2179955" algn="l"/>
                <a:tab pos="2306955" algn="l"/>
                <a:tab pos="2441575" algn="l"/>
                <a:tab pos="2584450" algn="l"/>
                <a:tab pos="2735580" algn="l"/>
                <a:tab pos="28956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GB" altLang="en-US" sz="2400" dirty="0">
                <a:latin typeface="Times New Roman" panose="02020603050405020304" pitchFamily="18" charset="0"/>
              </a:rPr>
              <a:t> Time and schedule</a:t>
            </a:r>
          </a:p>
        </p:txBody>
      </p:sp>
      <p:sp>
        <p:nvSpPr>
          <p:cNvPr id="241677" name="Text Box 11"/>
          <p:cNvSpPr txBox="1"/>
          <p:nvPr/>
        </p:nvSpPr>
        <p:spPr>
          <a:xfrm>
            <a:off x="5181600" y="3276600"/>
            <a:ext cx="4114800" cy="841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ts val="475"/>
              </a:spcBef>
              <a:buClrTx/>
              <a:buFontTx/>
              <a:buNone/>
              <a:tabLst>
                <a:tab pos="650875" algn="l"/>
                <a:tab pos="1300480" algn="l"/>
                <a:tab pos="1952625" algn="l"/>
                <a:tab pos="2602230" algn="l"/>
                <a:tab pos="2726055" algn="l"/>
                <a:tab pos="2754630" algn="l"/>
                <a:tab pos="2884805" algn="l"/>
                <a:tab pos="2914650" algn="l"/>
                <a:tab pos="3053080" algn="l"/>
                <a:tab pos="3084830" algn="l"/>
                <a:tab pos="3230880" algn="l"/>
                <a:tab pos="3265805" algn="l"/>
                <a:tab pos="3419475" algn="l"/>
                <a:tab pos="3456305" algn="l"/>
                <a:tab pos="36195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GB" altLang="en-US" sz="2400" dirty="0">
                <a:latin typeface="Times New Roman" panose="02020603050405020304" pitchFamily="18" charset="0"/>
              </a:rPr>
              <a:t> Personal quality management</a:t>
            </a:r>
          </a:p>
          <a:p>
            <a:pPr marL="0" lvl="0" indent="0" defTabSz="914400">
              <a:spcBef>
                <a:spcPts val="475"/>
              </a:spcBef>
              <a:buClrTx/>
              <a:buFontTx/>
              <a:buNone/>
              <a:tabLst>
                <a:tab pos="650875" algn="l"/>
                <a:tab pos="1300480" algn="l"/>
                <a:tab pos="1952625" algn="l"/>
                <a:tab pos="2602230" algn="l"/>
                <a:tab pos="2726055" algn="l"/>
                <a:tab pos="2754630" algn="l"/>
                <a:tab pos="2884805" algn="l"/>
                <a:tab pos="2914650" algn="l"/>
                <a:tab pos="3053080" algn="l"/>
                <a:tab pos="3084830" algn="l"/>
                <a:tab pos="3230880" algn="l"/>
                <a:tab pos="3265805" algn="l"/>
                <a:tab pos="3419475" algn="l"/>
                <a:tab pos="3456305" algn="l"/>
                <a:tab pos="36195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GB" altLang="en-US" sz="2400" dirty="0">
                <a:latin typeface="Times New Roman" panose="02020603050405020304" pitchFamily="18" charset="0"/>
              </a:rPr>
              <a:t> Design and code reviews</a:t>
            </a:r>
          </a:p>
        </p:txBody>
      </p:sp>
      <p:sp>
        <p:nvSpPr>
          <p:cNvPr id="241678" name="Text Box 12"/>
          <p:cNvSpPr txBox="1"/>
          <p:nvPr/>
        </p:nvSpPr>
        <p:spPr>
          <a:xfrm>
            <a:off x="6172200" y="2066925"/>
            <a:ext cx="3267075" cy="841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ts val="475"/>
              </a:spcBef>
              <a:buClrTx/>
              <a:buFontTx/>
              <a:buNone/>
              <a:tabLst>
                <a:tab pos="650875" algn="l"/>
                <a:tab pos="1300480" algn="l"/>
                <a:tab pos="1952625" algn="l"/>
                <a:tab pos="2179955" algn="l"/>
                <a:tab pos="2306955" algn="l"/>
                <a:tab pos="2441575" algn="l"/>
                <a:tab pos="2584450" algn="l"/>
                <a:tab pos="2735580" algn="l"/>
                <a:tab pos="28956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GB" altLang="en-US" sz="2400" dirty="0">
                <a:latin typeface="Times New Roman" panose="02020603050405020304" pitchFamily="18" charset="0"/>
              </a:rPr>
              <a:t> Personal process</a:t>
            </a:r>
          </a:p>
          <a:p>
            <a:pPr marL="0" lvl="0" indent="0" defTabSz="914400">
              <a:spcBef>
                <a:spcPts val="475"/>
              </a:spcBef>
              <a:buClrTx/>
              <a:buFontTx/>
              <a:buNone/>
              <a:tabLst>
                <a:tab pos="650875" algn="l"/>
                <a:tab pos="1300480" algn="l"/>
                <a:tab pos="1952625" algn="l"/>
                <a:tab pos="2179955" algn="l"/>
                <a:tab pos="2306955" algn="l"/>
                <a:tab pos="2441575" algn="l"/>
                <a:tab pos="2584450" algn="l"/>
                <a:tab pos="2735580" algn="l"/>
                <a:tab pos="2895600" algn="l"/>
              </a:tabLst>
            </a:pPr>
            <a:r>
              <a:rPr lang="en-GB" altLang="en-US" sz="2400" dirty="0">
                <a:latin typeface="Times New Roman" panose="02020603050405020304" pitchFamily="18" charset="0"/>
              </a:rPr>
              <a:t>evolution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119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3715" name="Rectangle 1"/>
          <p:cNvSpPr>
            <a:spLocks noGrp="1"/>
          </p:cNvSpPr>
          <p:nvPr>
            <p:ph type="title"/>
          </p:nvPr>
        </p:nvSpPr>
        <p:spPr>
          <a:xfrm>
            <a:off x="1150938" y="430213"/>
            <a:ext cx="7783512" cy="1133475"/>
          </a:xfrm>
          <a:ln/>
        </p:spPr>
        <p:txBody>
          <a:bodyPr vert="horz" wrap="square" lIns="0" tIns="0" rIns="0" bIns="0" anchor="ctr" anchorCtr="0"/>
          <a:lstStyle/>
          <a:p>
            <a:r>
              <a:rPr lang="en-GB" altLang="en-US" dirty="0"/>
              <a:t>Six Sigma</a:t>
            </a:r>
          </a:p>
        </p:txBody>
      </p:sp>
      <p:sp>
        <p:nvSpPr>
          <p:cNvPr id="243716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0" tIns="0" rIns="0" bIns="0" anchor="t" anchorCtr="0"/>
          <a:lstStyle/>
          <a:p>
            <a:pPr>
              <a:spcBef>
                <a:spcPct val="0"/>
              </a:spcBef>
            </a:pPr>
            <a:r>
              <a:rPr lang="en-GB" altLang="en-US" dirty="0"/>
              <a:t>Six sigma is a quantitative approach to eliminate defects</a:t>
            </a:r>
          </a:p>
          <a:p>
            <a:pPr lvl="1">
              <a:spcBef>
                <a:spcPct val="0"/>
              </a:spcBef>
              <a:spcAft>
                <a:spcPts val="1090"/>
              </a:spcAft>
            </a:pPr>
            <a:r>
              <a:rPr lang="en-GB" altLang="en-US" dirty="0"/>
              <a:t>Applicable to all types of industry - from manufacturing, product development, to service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The statistical representation of Six Sigma quantitatively describes </a:t>
            </a:r>
          </a:p>
          <a:p>
            <a:pPr lvl="1">
              <a:spcBef>
                <a:spcPct val="0"/>
              </a:spcBef>
              <a:spcAft>
                <a:spcPts val="1090"/>
              </a:spcAft>
            </a:pPr>
            <a:r>
              <a:rPr lang="en-GB" altLang="en-US" dirty="0"/>
              <a:t>how a process is performing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MCCall’s Model</a:t>
            </a:r>
          </a:p>
        </p:txBody>
      </p:sp>
      <p:sp>
        <p:nvSpPr>
          <p:cNvPr id="27652" name="Rectangle 2"/>
          <p:cNvSpPr>
            <a:spLocks noGrp="1"/>
          </p:cNvSpPr>
          <p:nvPr>
            <p:ph idx="1"/>
          </p:nvPr>
        </p:nvSpPr>
        <p:spPr>
          <a:xfrm>
            <a:off x="685800" y="1951038"/>
            <a:ext cx="7761288" cy="4287837"/>
          </a:xfrm>
          <a:ln/>
        </p:spPr>
        <p:txBody>
          <a:bodyPr vert="horz" wrap="square" lIns="18000" tIns="46800" rIns="18000" bIns="46800" anchor="t" anchorCtr="0"/>
          <a:lstStyle/>
          <a:p>
            <a:pPr marL="0" indent="0">
              <a:spcBef>
                <a:spcPts val="725"/>
              </a:spcBef>
              <a:buNone/>
            </a:pPr>
            <a:r>
              <a:rPr lang="en-GB" altLang="en-US" dirty="0"/>
              <a:t>-- </a:t>
            </a:r>
            <a:r>
              <a:rPr lang="en-GB" altLang="en-US" b="1" dirty="0"/>
              <a:t>Product operation factors: </a:t>
            </a:r>
            <a:r>
              <a:rPr lang="en-GB" altLang="en-US" dirty="0"/>
              <a:t>Correctness, reliability, efficiency, Integrity, Usability</a:t>
            </a:r>
          </a:p>
          <a:p>
            <a:pPr marL="0" indent="0">
              <a:spcBef>
                <a:spcPts val="725"/>
              </a:spcBef>
              <a:buNone/>
            </a:pPr>
            <a:r>
              <a:rPr lang="en-GB" altLang="en-US" b="1" dirty="0"/>
              <a:t>-- Product revision factors: </a:t>
            </a:r>
            <a:r>
              <a:rPr lang="en-GB" altLang="en-US" dirty="0"/>
              <a:t>maintainability, flexibility, testability</a:t>
            </a:r>
          </a:p>
          <a:p>
            <a:pPr marL="0" indent="0">
              <a:spcBef>
                <a:spcPts val="725"/>
              </a:spcBef>
              <a:buNone/>
            </a:pPr>
            <a:r>
              <a:rPr lang="en-GB" altLang="en-US" b="1" dirty="0"/>
              <a:t>-- Product transition factors: </a:t>
            </a:r>
            <a:r>
              <a:rPr lang="en-GB" altLang="en-US" dirty="0"/>
              <a:t>portability, reusability, interoperability  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120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763" name="Rectangle 1"/>
          <p:cNvSpPr>
            <a:spLocks noGrp="1"/>
          </p:cNvSpPr>
          <p:nvPr>
            <p:ph type="title"/>
          </p:nvPr>
        </p:nvSpPr>
        <p:spPr>
          <a:xfrm>
            <a:off x="1150938" y="430213"/>
            <a:ext cx="7783512" cy="1133475"/>
          </a:xfrm>
          <a:ln/>
        </p:spPr>
        <p:txBody>
          <a:bodyPr vert="horz" wrap="square" lIns="0" tIns="0" rIns="0" bIns="0" anchor="ctr" anchorCtr="0"/>
          <a:lstStyle/>
          <a:p>
            <a:r>
              <a:rPr lang="en-GB" altLang="en-US" dirty="0"/>
              <a:t>Six Sigma</a:t>
            </a:r>
          </a:p>
        </p:txBody>
      </p:sp>
      <p:sp>
        <p:nvSpPr>
          <p:cNvPr id="245764" name="Rectangle 2"/>
          <p:cNvSpPr>
            <a:spLocks noGrp="1"/>
          </p:cNvSpPr>
          <p:nvPr>
            <p:ph idx="1"/>
          </p:nvPr>
        </p:nvSpPr>
        <p:spPr>
          <a:xfrm>
            <a:off x="838200" y="1676400"/>
            <a:ext cx="7762875" cy="4875213"/>
          </a:xfrm>
          <a:ln/>
        </p:spPr>
        <p:txBody>
          <a:bodyPr vert="horz" wrap="square" lIns="0" tIns="0" rIns="0" bIns="0" anchor="t" anchorCtr="0"/>
          <a:lstStyle/>
          <a:p>
            <a:pPr>
              <a:spcBef>
                <a:spcPct val="0"/>
              </a:spcBef>
            </a:pPr>
            <a:r>
              <a:rPr lang="en-GB" altLang="en-US" dirty="0"/>
              <a:t>To achieve six sigma</a:t>
            </a:r>
          </a:p>
          <a:p>
            <a:pPr lvl="1">
              <a:spcBef>
                <a:spcPct val="0"/>
              </a:spcBef>
              <a:spcAft>
                <a:spcPts val="1100"/>
              </a:spcAft>
            </a:pPr>
            <a:r>
              <a:rPr lang="en-GB" altLang="en-US" dirty="0"/>
              <a:t>a process must not produce more than 3.4 defects per million opportunities.</a:t>
            </a:r>
          </a:p>
          <a:p>
            <a:pPr lvl="1">
              <a:spcBef>
                <a:spcPct val="0"/>
              </a:spcBef>
              <a:spcAft>
                <a:spcPts val="1100"/>
              </a:spcAft>
            </a:pPr>
            <a:r>
              <a:rPr lang="en-GB" altLang="en-US" dirty="0"/>
              <a:t>5 Sigma -&gt; 230 defects per million</a:t>
            </a:r>
          </a:p>
          <a:p>
            <a:pPr lvl="1">
              <a:spcBef>
                <a:spcPct val="0"/>
              </a:spcBef>
              <a:spcAft>
                <a:spcPts val="1100"/>
              </a:spcAft>
            </a:pPr>
            <a:r>
              <a:rPr lang="en-GB" altLang="en-US" dirty="0"/>
              <a:t>4 Sigma -&gt; 6210 defects per million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Six sigma methodologies</a:t>
            </a:r>
          </a:p>
          <a:p>
            <a:pPr lvl="1">
              <a:spcBef>
                <a:spcPct val="0"/>
              </a:spcBef>
              <a:spcAft>
                <a:spcPts val="1100"/>
              </a:spcAft>
            </a:pPr>
            <a:r>
              <a:rPr lang="en-GB" altLang="en-US" dirty="0"/>
              <a:t>DMAIC (Define, Measure, Analyze, Improve, Control)</a:t>
            </a:r>
          </a:p>
          <a:p>
            <a:pPr lvl="1">
              <a:spcBef>
                <a:spcPct val="0"/>
              </a:spcBef>
              <a:spcAft>
                <a:spcPts val="1100"/>
              </a:spcAft>
            </a:pPr>
            <a:r>
              <a:rPr lang="en-GB" altLang="en-US" dirty="0"/>
              <a:t>DMADV: (Define, Measure, Analyze, Design, Verify)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121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7811" name="Rectang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69225" cy="1141413"/>
          </a:xfrm>
          <a:ln/>
        </p:spPr>
        <p:txBody>
          <a:bodyPr vert="horz" wrap="square" lIns="0" tIns="0" rIns="0" bIns="0" anchor="ctr" anchorCtr="0"/>
          <a:lstStyle/>
          <a:p>
            <a:r>
              <a:rPr lang="en-GB" altLang="en-US" dirty="0"/>
              <a:t>Six Sigma Methodologies</a:t>
            </a:r>
          </a:p>
        </p:txBody>
      </p:sp>
      <p:sp>
        <p:nvSpPr>
          <p:cNvPr id="25190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173538"/>
          </a:xfrm>
        </p:spPr>
        <p:txBody>
          <a:bodyPr vert="horz" wrap="square" lIns="0" tIns="0" rIns="0" bIns="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defRPr/>
            </a:pPr>
            <a:r>
              <a:rPr kumimoji="1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methodologies are implemented by Green belt and Black belt workers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100"/>
              </a:spcAft>
              <a:buClr>
                <a:schemeClr val="accent2"/>
              </a:buClr>
              <a:buSzTx/>
              <a:buFont typeface="Monotype Sorts" pitchFamily="2" charset="2"/>
              <a:buChar char="y"/>
              <a:defRPr/>
            </a:pPr>
            <a:r>
              <a:rPr kumimoji="1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Supervised by Master black belt worker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None/>
              <a:defRPr/>
            </a:pPr>
            <a:endParaRPr kumimoji="1" lang="en-GB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122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985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275"/>
              </a:spcBef>
            </a:pPr>
            <a:r>
              <a:rPr lang="en-GB" altLang="en-US" sz="5400" dirty="0"/>
              <a:t>Summary</a:t>
            </a:r>
          </a:p>
        </p:txBody>
      </p:sp>
      <p:sp>
        <p:nvSpPr>
          <p:cNvPr id="249860" name="Rectangle 2"/>
          <p:cNvSpPr>
            <a:spLocks noGrp="1"/>
          </p:cNvSpPr>
          <p:nvPr>
            <p:ph idx="1"/>
          </p:nvPr>
        </p:nvSpPr>
        <p:spPr>
          <a:xfrm>
            <a:off x="685800" y="2058988"/>
            <a:ext cx="7761288" cy="426561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425"/>
              </a:spcBef>
            </a:pPr>
            <a:r>
              <a:rPr lang="en-GB" altLang="en-US" sz="4000" dirty="0"/>
              <a:t>Evolution of quality system:</a:t>
            </a:r>
          </a:p>
          <a:p>
            <a:pPr lvl="1">
              <a:spcBef>
                <a:spcPts val="290"/>
              </a:spcBef>
            </a:pPr>
            <a:r>
              <a:rPr lang="en-GB" altLang="en-US" sz="3600" dirty="0">
                <a:solidFill>
                  <a:srgbClr val="0000CC"/>
                </a:solidFill>
              </a:rPr>
              <a:t>product inspection</a:t>
            </a:r>
          </a:p>
          <a:p>
            <a:pPr lvl="1">
              <a:spcBef>
                <a:spcPts val="290"/>
              </a:spcBef>
            </a:pPr>
            <a:r>
              <a:rPr lang="en-GB" altLang="en-US" sz="3600" dirty="0">
                <a:solidFill>
                  <a:srgbClr val="0000CC"/>
                </a:solidFill>
              </a:rPr>
              <a:t>quality control</a:t>
            </a:r>
          </a:p>
          <a:p>
            <a:pPr lvl="1">
              <a:spcBef>
                <a:spcPts val="290"/>
              </a:spcBef>
            </a:pPr>
            <a:r>
              <a:rPr lang="en-GB" altLang="en-US" sz="3600" dirty="0">
                <a:solidFill>
                  <a:srgbClr val="0000CC"/>
                </a:solidFill>
              </a:rPr>
              <a:t>quality assurance</a:t>
            </a:r>
          </a:p>
          <a:p>
            <a:pPr lvl="1">
              <a:spcBef>
                <a:spcPts val="290"/>
              </a:spcBef>
            </a:pPr>
            <a:r>
              <a:rPr lang="en-GB" altLang="en-US" sz="3600" dirty="0">
                <a:solidFill>
                  <a:srgbClr val="0000CC"/>
                </a:solidFill>
              </a:rPr>
              <a:t>total quality management (TQM)</a:t>
            </a:r>
          </a:p>
          <a:p>
            <a:pPr>
              <a:spcBef>
                <a:spcPts val="425"/>
              </a:spcBef>
            </a:pPr>
            <a:r>
              <a:rPr lang="en-GB" altLang="en-US" sz="4000" dirty="0"/>
              <a:t>Quality paradigm change:</a:t>
            </a:r>
          </a:p>
          <a:p>
            <a:pPr lvl="1">
              <a:spcBef>
                <a:spcPts val="290"/>
              </a:spcBef>
            </a:pPr>
            <a:r>
              <a:rPr lang="en-GB" altLang="en-US" sz="3600" dirty="0">
                <a:solidFill>
                  <a:srgbClr val="0000CC"/>
                </a:solidFill>
              </a:rPr>
              <a:t>from product to process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123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190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275"/>
              </a:spcBef>
            </a:pPr>
            <a:r>
              <a:rPr lang="en-GB" altLang="en-US" sz="5400" dirty="0"/>
              <a:t>Summary</a:t>
            </a:r>
          </a:p>
        </p:txBody>
      </p:sp>
      <p:sp>
        <p:nvSpPr>
          <p:cNvPr id="251908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sz="4000" dirty="0"/>
              <a:t>ISO 9000: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>
                <a:solidFill>
                  <a:srgbClr val="3333FF"/>
                </a:solidFill>
              </a:rPr>
              <a:t>basic premise:</a:t>
            </a:r>
          </a:p>
          <a:p>
            <a:pPr lvl="2">
              <a:spcBef>
                <a:spcPts val="550"/>
              </a:spcBef>
            </a:pPr>
            <a:r>
              <a:rPr lang="en-GB" altLang="en-US" sz="3200" dirty="0">
                <a:solidFill>
                  <a:srgbClr val="CCCCFF"/>
                </a:solidFill>
              </a:rPr>
              <a:t>if a good process is followed</a:t>
            </a:r>
          </a:p>
          <a:p>
            <a:pPr lvl="2">
              <a:spcBef>
                <a:spcPts val="550"/>
              </a:spcBef>
            </a:pPr>
            <a:r>
              <a:rPr lang="en-GB" altLang="en-US" sz="3200" dirty="0">
                <a:solidFill>
                  <a:srgbClr val="CCCCFF"/>
                </a:solidFill>
              </a:rPr>
              <a:t>good products are bound to follow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provides guidelines for establishing a quality system.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124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395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275"/>
              </a:spcBef>
            </a:pPr>
            <a:r>
              <a:rPr lang="en-GB" altLang="en-US" sz="5400" dirty="0"/>
              <a:t>Summary</a:t>
            </a:r>
          </a:p>
        </p:txBody>
      </p:sp>
      <p:sp>
        <p:nvSpPr>
          <p:cNvPr id="253956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sz="4400" dirty="0"/>
              <a:t>ISO 9000</a:t>
            </a:r>
          </a:p>
          <a:p>
            <a:pPr lvl="1">
              <a:spcBef>
                <a:spcPts val="650"/>
              </a:spcBef>
            </a:pPr>
            <a:r>
              <a:rPr lang="en-GB" altLang="en-US" sz="4000" dirty="0"/>
              <a:t>series of three standards</a:t>
            </a:r>
          </a:p>
          <a:p>
            <a:pPr lvl="2">
              <a:spcBef>
                <a:spcPts val="550"/>
              </a:spcBef>
            </a:pPr>
            <a:r>
              <a:rPr lang="en-GB" altLang="en-US" sz="3600" dirty="0"/>
              <a:t>9001, 9002, and 9003</a:t>
            </a:r>
          </a:p>
          <a:p>
            <a:pPr lvl="1">
              <a:spcBef>
                <a:spcPts val="650"/>
              </a:spcBef>
            </a:pPr>
            <a:r>
              <a:rPr lang="en-GB" altLang="en-US" sz="4000" dirty="0"/>
              <a:t>9001 is applicable to software industry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125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0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275"/>
              </a:spcBef>
            </a:pPr>
            <a:r>
              <a:rPr lang="en-GB" altLang="en-US" sz="5400" dirty="0"/>
              <a:t>Summary</a:t>
            </a:r>
          </a:p>
        </p:txBody>
      </p:sp>
      <p:sp>
        <p:nvSpPr>
          <p:cNvPr id="256004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lnSpc>
                <a:spcPct val="32000"/>
              </a:lnSpc>
              <a:spcBef>
                <a:spcPts val="925"/>
              </a:spcBef>
            </a:pPr>
            <a:r>
              <a:rPr lang="en-GB" altLang="en-US" sz="4000" dirty="0"/>
              <a:t>SEI CMM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developed specially for software industry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classifies software organizations into five categories.</a:t>
            </a:r>
          </a:p>
          <a:p>
            <a:pPr lvl="2">
              <a:spcBef>
                <a:spcPts val="550"/>
              </a:spcBef>
            </a:pPr>
            <a:r>
              <a:rPr lang="en-GB" altLang="en-US" sz="3200" dirty="0"/>
              <a:t>According to the maturity of their development process.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126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8051" name="Rectangle 1"/>
          <p:cNvSpPr>
            <a:spLocks noGrp="1"/>
          </p:cNvSpPr>
          <p:nvPr>
            <p:ph type="title"/>
          </p:nvPr>
        </p:nvSpPr>
        <p:spPr>
          <a:xfrm>
            <a:off x="1150938" y="384175"/>
            <a:ext cx="7783512" cy="11334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Current Trends</a:t>
            </a:r>
          </a:p>
        </p:txBody>
      </p:sp>
      <p:sp>
        <p:nvSpPr>
          <p:cNvPr id="258052" name="Rectangle 2"/>
          <p:cNvSpPr>
            <a:spLocks noGrp="1"/>
          </p:cNvSpPr>
          <p:nvPr>
            <p:ph idx="1"/>
          </p:nvPr>
        </p:nvSpPr>
        <p:spPr>
          <a:xfrm>
            <a:off x="1182688" y="2017713"/>
            <a:ext cx="7762875" cy="4175125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40"/>
              </a:spcBef>
            </a:pPr>
            <a:r>
              <a:rPr lang="en-GB" altLang="en-US" dirty="0"/>
              <a:t>Many organizations have already tuned their process for 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Budget, 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Schedule, and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Quality product.</a:t>
            </a:r>
          </a:p>
          <a:p>
            <a:pPr>
              <a:spcBef>
                <a:spcPts val="940"/>
              </a:spcBef>
            </a:pPr>
            <a:r>
              <a:rPr lang="en-GB" altLang="en-US" dirty="0"/>
              <a:t>Competition is challenging them to:</a:t>
            </a:r>
          </a:p>
          <a:p>
            <a:pPr lvl="1">
              <a:spcBef>
                <a:spcPts val="665"/>
              </a:spcBef>
            </a:pPr>
            <a:r>
              <a:rPr lang="en-GB" altLang="en-US" dirty="0"/>
              <a:t>Reduce time for delivery</a:t>
            </a:r>
          </a:p>
          <a:p>
            <a:pPr lvl="1">
              <a:spcBef>
                <a:spcPts val="665"/>
              </a:spcBef>
            </a:pPr>
            <a:r>
              <a:rPr lang="en-GB" altLang="en-US" dirty="0">
                <a:solidFill>
                  <a:srgbClr val="3333FF"/>
                </a:solidFill>
              </a:rPr>
              <a:t>Adopt Six-Sigma methodology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nnamed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" y="635"/>
            <a:ext cx="85928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1288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Software Quality Management System</a:t>
            </a:r>
          </a:p>
        </p:txBody>
      </p:sp>
      <p:sp>
        <p:nvSpPr>
          <p:cNvPr id="29700" name="Rectangle 2"/>
          <p:cNvSpPr>
            <a:spLocks noGrp="1"/>
          </p:cNvSpPr>
          <p:nvPr>
            <p:ph idx="1"/>
          </p:nvPr>
        </p:nvSpPr>
        <p:spPr>
          <a:xfrm>
            <a:off x="762000" y="20589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400" dirty="0"/>
              <a:t>Quality management system (or quality system):</a:t>
            </a:r>
          </a:p>
          <a:p>
            <a:pPr lvl="1">
              <a:spcBef>
                <a:spcPts val="725"/>
              </a:spcBef>
            </a:pPr>
            <a:r>
              <a:rPr lang="en-GB" altLang="en-US" sz="4000" dirty="0">
                <a:solidFill>
                  <a:srgbClr val="0000CC"/>
                </a:solidFill>
              </a:rPr>
              <a:t>principal methodology used by organizations to ensure that the products  have  desired quality.</a:t>
            </a:r>
            <a:r>
              <a:rPr lang="en-GB" altLang="en-US" sz="4000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015"/>
              </a:spcBef>
            </a:pPr>
            <a:r>
              <a:rPr lang="en-GB" altLang="en-US" sz="4400" dirty="0"/>
              <a:t>Quality system</a:t>
            </a:r>
          </a:p>
        </p:txBody>
      </p:sp>
      <p:sp>
        <p:nvSpPr>
          <p:cNvPr id="31748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A quality system consists of the following: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Managerial Structure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Individual Responsibilities.</a:t>
            </a:r>
          </a:p>
          <a:p>
            <a:pPr>
              <a:spcBef>
                <a:spcPts val="725"/>
              </a:spcBef>
            </a:pPr>
            <a:r>
              <a:rPr lang="en-GB" altLang="en-US" sz="4000" dirty="0"/>
              <a:t>Responsibility of the organization as a whole.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178800" cy="5240337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GB" altLang="en-US" sz="2800" dirty="0"/>
              <a:t>The quality system activities encompass the  following:</a:t>
            </a:r>
          </a:p>
          <a:p>
            <a:r>
              <a:rPr lang="en-GB" altLang="en-US" sz="2800" dirty="0"/>
              <a:t>Auditing of  projects  </a:t>
            </a:r>
          </a:p>
          <a:p>
            <a:r>
              <a:rPr lang="en-US" altLang="en-GB" sz="2800" dirty="0"/>
              <a:t>Collect process &amp; product metrics and analyse them to check if quality goals are being met. </a:t>
            </a:r>
            <a:r>
              <a:rPr lang="en-GB" altLang="en-US" sz="2800" dirty="0"/>
              <a:t>Review  of the  quality  system </a:t>
            </a:r>
          </a:p>
          <a:p>
            <a:r>
              <a:rPr lang="en-GB" altLang="en-US" sz="2800" dirty="0"/>
              <a:t>Development  of standard, procedures and guidelines </a:t>
            </a:r>
          </a:p>
          <a:p>
            <a:r>
              <a:rPr lang="en-GB" altLang="en-US" sz="2800" dirty="0"/>
              <a:t>Production  of reports  for the  top management summarizing the effectiveness of quality  system.</a:t>
            </a:r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Quality system</a:t>
            </a:r>
          </a:p>
        </p:txBody>
      </p:sp>
      <p:sp>
        <p:nvSpPr>
          <p:cNvPr id="34820" name="Rectangle 2"/>
          <p:cNvSpPr>
            <a:spLocks noGrp="1"/>
          </p:cNvSpPr>
          <p:nvPr>
            <p:ph idx="1"/>
          </p:nvPr>
        </p:nvSpPr>
        <p:spPr>
          <a:xfrm>
            <a:off x="685800" y="2022475"/>
            <a:ext cx="7761288" cy="4216400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Every quality conscious organization has an independent quality department: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performs several quality system activities.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needs support of top management.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Without support at a high level in a company, </a:t>
            </a:r>
          </a:p>
          <a:p>
            <a:pPr lvl="2">
              <a:spcBef>
                <a:spcPts val="550"/>
              </a:spcBef>
            </a:pPr>
            <a:r>
              <a:rPr lang="en-GB" altLang="en-US" dirty="0"/>
              <a:t>many employees may not take the quality system seriously.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Quality System Activities:</a:t>
            </a:r>
          </a:p>
        </p:txBody>
      </p:sp>
      <p:sp>
        <p:nvSpPr>
          <p:cNvPr id="36868" name="Rectangle 2"/>
          <p:cNvSpPr>
            <a:spLocks noGrp="1"/>
          </p:cNvSpPr>
          <p:nvPr>
            <p:ph idx="1"/>
          </p:nvPr>
        </p:nvSpPr>
        <p:spPr>
          <a:xfrm>
            <a:off x="685800" y="1524000"/>
            <a:ext cx="7761288" cy="4767263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165"/>
              </a:spcBef>
            </a:pPr>
            <a:r>
              <a:rPr lang="en-GB" altLang="en-US" sz="3600" dirty="0"/>
              <a:t>Auditing of projects</a:t>
            </a:r>
          </a:p>
          <a:p>
            <a:pPr>
              <a:spcBef>
                <a:spcPts val="165"/>
              </a:spcBef>
            </a:pPr>
            <a:r>
              <a:rPr lang="en-GB" altLang="en-US" sz="3600" dirty="0"/>
              <a:t>Development of: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/>
              <a:t>standards, procedures, and guidelines, etc.</a:t>
            </a:r>
          </a:p>
          <a:p>
            <a:pPr>
              <a:spcBef>
                <a:spcPts val="165"/>
              </a:spcBef>
            </a:pPr>
            <a:r>
              <a:rPr lang="en-GB" altLang="en-US" sz="3600" dirty="0"/>
              <a:t>Production of reports for the top management 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/>
              <a:t>summarizing the effectiveness of the quality system in the organization.</a:t>
            </a:r>
          </a:p>
          <a:p>
            <a:pPr>
              <a:spcBef>
                <a:spcPts val="165"/>
              </a:spcBef>
            </a:pPr>
            <a:r>
              <a:rPr lang="en-GB" altLang="en-US" sz="3600" dirty="0"/>
              <a:t> Review of the quality system itself.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19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Quality system</a:t>
            </a:r>
          </a:p>
        </p:txBody>
      </p:sp>
      <p:sp>
        <p:nvSpPr>
          <p:cNvPr id="38916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A good quality system must be well documented.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Without a properly documented quality system, </a:t>
            </a:r>
          </a:p>
          <a:p>
            <a:pPr lvl="2">
              <a:spcBef>
                <a:spcPts val="550"/>
              </a:spcBef>
            </a:pPr>
            <a:r>
              <a:rPr lang="en-GB" altLang="en-US" sz="2800" dirty="0"/>
              <a:t>application of quality procedures become ad hoc, </a:t>
            </a:r>
          </a:p>
          <a:p>
            <a:pPr lvl="2">
              <a:spcBef>
                <a:spcPts val="550"/>
              </a:spcBef>
            </a:pPr>
            <a:r>
              <a:rPr lang="en-GB" altLang="en-US" sz="2800" dirty="0"/>
              <a:t>results in large variations in the quality of the products delivered.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Fitness of purpose</a:t>
            </a:r>
          </a:p>
        </p:txBody>
      </p:sp>
      <p:sp>
        <p:nvSpPr>
          <p:cNvPr id="7172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sz="4800" dirty="0"/>
              <a:t>For software products, </a:t>
            </a:r>
          </a:p>
          <a:p>
            <a:pPr lvl="1">
              <a:spcBef>
                <a:spcPts val="815"/>
              </a:spcBef>
            </a:pPr>
            <a:r>
              <a:rPr lang="en-GB" altLang="en-US" sz="4400" dirty="0"/>
              <a:t>fitness of purpose: </a:t>
            </a:r>
          </a:p>
          <a:p>
            <a:pPr lvl="2">
              <a:spcBef>
                <a:spcPts val="725"/>
              </a:spcBef>
            </a:pPr>
            <a:r>
              <a:rPr lang="en-GB" altLang="en-US" sz="4000" dirty="0">
                <a:solidFill>
                  <a:srgbClr val="FF0000"/>
                </a:solidFill>
              </a:rPr>
              <a:t>satisfaction of the requirements specified in SRS document.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Quality system</a:t>
            </a:r>
          </a:p>
        </p:txBody>
      </p:sp>
      <p:sp>
        <p:nvSpPr>
          <p:cNvPr id="40964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An undocumented quality system: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sends clear messages to the staff about the attitude of the organization towards quality assurance.  </a:t>
            </a:r>
          </a:p>
          <a:p>
            <a:pPr>
              <a:spcBef>
                <a:spcPts val="925"/>
              </a:spcBef>
            </a:pPr>
            <a:r>
              <a:rPr lang="en-GB" altLang="en-US" dirty="0"/>
              <a:t>International standards such as ISO 9000 provide: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 guidance on how to organize a quality system.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Evolution of Quality Systems</a:t>
            </a:r>
          </a:p>
        </p:txBody>
      </p:sp>
      <p:sp>
        <p:nvSpPr>
          <p:cNvPr id="43012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Quality systems have evolved: 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over the last five decades.</a:t>
            </a:r>
          </a:p>
          <a:p>
            <a:pPr>
              <a:spcBef>
                <a:spcPts val="815"/>
              </a:spcBef>
            </a:pPr>
            <a:r>
              <a:rPr lang="en-GB" altLang="en-US" sz="4000" dirty="0"/>
              <a:t>Prior to World War II, 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way to produce quality products:</a:t>
            </a:r>
          </a:p>
          <a:p>
            <a:pPr lvl="2">
              <a:spcBef>
                <a:spcPts val="650"/>
              </a:spcBef>
            </a:pPr>
            <a:r>
              <a:rPr lang="en-GB" altLang="en-US" sz="3200" dirty="0">
                <a:solidFill>
                  <a:srgbClr val="0000CC"/>
                </a:solidFill>
              </a:rPr>
              <a:t>inspect the finished products</a:t>
            </a:r>
          </a:p>
          <a:p>
            <a:pPr lvl="2">
              <a:spcBef>
                <a:spcPts val="650"/>
              </a:spcBef>
            </a:pPr>
            <a:r>
              <a:rPr lang="en-GB" altLang="en-US" sz="3200" dirty="0">
                <a:solidFill>
                  <a:srgbClr val="0000CC"/>
                </a:solidFill>
              </a:rPr>
              <a:t>eliminate defective products.</a:t>
            </a:r>
            <a:r>
              <a:rPr lang="en-GB" altLang="en-US" sz="3200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Evolution of Quality Systems</a:t>
            </a:r>
          </a:p>
        </p:txBody>
      </p:sp>
      <p:sp>
        <p:nvSpPr>
          <p:cNvPr id="45060" name="Rectangle 2"/>
          <p:cNvSpPr>
            <a:spLocks noGrp="1"/>
          </p:cNvSpPr>
          <p:nvPr>
            <p:ph idx="1"/>
          </p:nvPr>
        </p:nvSpPr>
        <p:spPr>
          <a:xfrm>
            <a:off x="685800" y="21351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sz="4400" dirty="0"/>
              <a:t>Since that time, </a:t>
            </a:r>
          </a:p>
          <a:p>
            <a:pPr lvl="1">
              <a:spcBef>
                <a:spcPts val="815"/>
              </a:spcBef>
            </a:pPr>
            <a:r>
              <a:rPr lang="en-GB" altLang="en-US" sz="4000" dirty="0"/>
              <a:t>quality systems of organizations have undergone </a:t>
            </a:r>
          </a:p>
          <a:p>
            <a:pPr lvl="2">
              <a:spcBef>
                <a:spcPts val="725"/>
              </a:spcBef>
            </a:pPr>
            <a:r>
              <a:rPr lang="en-GB" altLang="en-US" sz="3600" dirty="0">
                <a:solidFill>
                  <a:srgbClr val="3333FF"/>
                </a:solidFill>
              </a:rPr>
              <a:t>four stages of evolution.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Evolution of Quality Systems</a:t>
            </a:r>
          </a:p>
        </p:txBody>
      </p:sp>
      <p:grpSp>
        <p:nvGrpSpPr>
          <p:cNvPr id="47108" name="Group 2"/>
          <p:cNvGrpSpPr/>
          <p:nvPr/>
        </p:nvGrpSpPr>
        <p:grpSpPr>
          <a:xfrm>
            <a:off x="1323975" y="2135188"/>
            <a:ext cx="2627313" cy="390525"/>
            <a:chOff x="834" y="1345"/>
            <a:chExt cx="1655" cy="246"/>
          </a:xfrm>
        </p:grpSpPr>
        <p:sp>
          <p:nvSpPr>
            <p:cNvPr id="47218" name="Freeform 3"/>
            <p:cNvSpPr/>
            <p:nvPr/>
          </p:nvSpPr>
          <p:spPr>
            <a:xfrm>
              <a:off x="834" y="1345"/>
              <a:ext cx="90" cy="190"/>
            </a:xfrm>
            <a:custGeom>
              <a:avLst/>
              <a:gdLst>
                <a:gd name="txL" fmla="*/ 0 w 402"/>
                <a:gd name="txT" fmla="*/ 0 h 843"/>
                <a:gd name="txR" fmla="*/ 402 w 402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02" h="843">
                  <a:moveTo>
                    <a:pt x="7" y="0"/>
                  </a:moveTo>
                  <a:lnTo>
                    <a:pt x="390" y="0"/>
                  </a:lnTo>
                  <a:lnTo>
                    <a:pt x="401" y="4"/>
                  </a:lnTo>
                  <a:lnTo>
                    <a:pt x="401" y="44"/>
                  </a:lnTo>
                  <a:lnTo>
                    <a:pt x="390" y="52"/>
                  </a:lnTo>
                  <a:lnTo>
                    <a:pt x="268" y="52"/>
                  </a:lnTo>
                  <a:lnTo>
                    <a:pt x="268" y="786"/>
                  </a:lnTo>
                  <a:lnTo>
                    <a:pt x="390" y="786"/>
                  </a:lnTo>
                  <a:lnTo>
                    <a:pt x="401" y="793"/>
                  </a:lnTo>
                  <a:lnTo>
                    <a:pt x="401" y="834"/>
                  </a:lnTo>
                  <a:lnTo>
                    <a:pt x="390" y="842"/>
                  </a:lnTo>
                  <a:lnTo>
                    <a:pt x="7" y="842"/>
                  </a:lnTo>
                  <a:lnTo>
                    <a:pt x="0" y="834"/>
                  </a:lnTo>
                  <a:lnTo>
                    <a:pt x="0" y="793"/>
                  </a:lnTo>
                  <a:lnTo>
                    <a:pt x="7" y="786"/>
                  </a:lnTo>
                  <a:lnTo>
                    <a:pt x="130" y="786"/>
                  </a:lnTo>
                  <a:lnTo>
                    <a:pt x="130" y="52"/>
                  </a:lnTo>
                  <a:lnTo>
                    <a:pt x="7" y="52"/>
                  </a:lnTo>
                  <a:lnTo>
                    <a:pt x="0" y="44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9" name="Freeform 4"/>
            <p:cNvSpPr/>
            <p:nvPr/>
          </p:nvSpPr>
          <p:spPr>
            <a:xfrm>
              <a:off x="968" y="1403"/>
              <a:ext cx="176" cy="131"/>
            </a:xfrm>
            <a:custGeom>
              <a:avLst/>
              <a:gdLst>
                <a:gd name="txL" fmla="*/ 0 w 781"/>
                <a:gd name="txT" fmla="*/ 0 h 583"/>
                <a:gd name="txR" fmla="*/ 781 w 781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81" h="583">
                  <a:moveTo>
                    <a:pt x="11" y="0"/>
                  </a:moveTo>
                  <a:lnTo>
                    <a:pt x="204" y="0"/>
                  </a:lnTo>
                  <a:lnTo>
                    <a:pt x="215" y="4"/>
                  </a:lnTo>
                  <a:lnTo>
                    <a:pt x="215" y="90"/>
                  </a:lnTo>
                  <a:lnTo>
                    <a:pt x="277" y="90"/>
                  </a:lnTo>
                  <a:lnTo>
                    <a:pt x="277" y="45"/>
                  </a:lnTo>
                  <a:lnTo>
                    <a:pt x="286" y="37"/>
                  </a:lnTo>
                  <a:lnTo>
                    <a:pt x="349" y="37"/>
                  </a:lnTo>
                  <a:lnTo>
                    <a:pt x="349" y="4"/>
                  </a:lnTo>
                  <a:lnTo>
                    <a:pt x="358" y="0"/>
                  </a:lnTo>
                  <a:lnTo>
                    <a:pt x="564" y="0"/>
                  </a:lnTo>
                  <a:lnTo>
                    <a:pt x="575" y="4"/>
                  </a:lnTo>
                  <a:lnTo>
                    <a:pt x="575" y="37"/>
                  </a:lnTo>
                  <a:lnTo>
                    <a:pt x="639" y="37"/>
                  </a:lnTo>
                  <a:lnTo>
                    <a:pt x="650" y="45"/>
                  </a:lnTo>
                  <a:lnTo>
                    <a:pt x="650" y="90"/>
                  </a:lnTo>
                  <a:lnTo>
                    <a:pt x="711" y="90"/>
                  </a:lnTo>
                  <a:lnTo>
                    <a:pt x="721" y="96"/>
                  </a:lnTo>
                  <a:lnTo>
                    <a:pt x="721" y="529"/>
                  </a:lnTo>
                  <a:lnTo>
                    <a:pt x="769" y="529"/>
                  </a:lnTo>
                  <a:lnTo>
                    <a:pt x="780" y="536"/>
                  </a:lnTo>
                  <a:lnTo>
                    <a:pt x="780" y="574"/>
                  </a:lnTo>
                  <a:lnTo>
                    <a:pt x="769" y="582"/>
                  </a:lnTo>
                  <a:lnTo>
                    <a:pt x="504" y="582"/>
                  </a:lnTo>
                  <a:lnTo>
                    <a:pt x="492" y="574"/>
                  </a:lnTo>
                  <a:lnTo>
                    <a:pt x="492" y="536"/>
                  </a:lnTo>
                  <a:lnTo>
                    <a:pt x="504" y="529"/>
                  </a:lnTo>
                  <a:lnTo>
                    <a:pt x="564" y="529"/>
                  </a:lnTo>
                  <a:lnTo>
                    <a:pt x="564" y="146"/>
                  </a:lnTo>
                  <a:lnTo>
                    <a:pt x="504" y="146"/>
                  </a:lnTo>
                  <a:lnTo>
                    <a:pt x="492" y="137"/>
                  </a:lnTo>
                  <a:lnTo>
                    <a:pt x="492" y="96"/>
                  </a:lnTo>
                  <a:lnTo>
                    <a:pt x="286" y="96"/>
                  </a:lnTo>
                  <a:lnTo>
                    <a:pt x="286" y="137"/>
                  </a:lnTo>
                  <a:lnTo>
                    <a:pt x="277" y="146"/>
                  </a:lnTo>
                  <a:lnTo>
                    <a:pt x="215" y="146"/>
                  </a:lnTo>
                  <a:lnTo>
                    <a:pt x="215" y="529"/>
                  </a:lnTo>
                  <a:lnTo>
                    <a:pt x="277" y="529"/>
                  </a:lnTo>
                  <a:lnTo>
                    <a:pt x="286" y="536"/>
                  </a:lnTo>
                  <a:lnTo>
                    <a:pt x="286" y="574"/>
                  </a:lnTo>
                  <a:lnTo>
                    <a:pt x="277" y="582"/>
                  </a:lnTo>
                  <a:lnTo>
                    <a:pt x="11" y="582"/>
                  </a:lnTo>
                  <a:lnTo>
                    <a:pt x="0" y="574"/>
                  </a:lnTo>
                  <a:lnTo>
                    <a:pt x="0" y="536"/>
                  </a:lnTo>
                  <a:lnTo>
                    <a:pt x="11" y="529"/>
                  </a:lnTo>
                  <a:lnTo>
                    <a:pt x="70" y="529"/>
                  </a:lnTo>
                  <a:lnTo>
                    <a:pt x="70" y="45"/>
                  </a:lnTo>
                  <a:lnTo>
                    <a:pt x="11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11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0" name="Freeform 5"/>
            <p:cNvSpPr/>
            <p:nvPr/>
          </p:nvSpPr>
          <p:spPr>
            <a:xfrm>
              <a:off x="1170" y="1403"/>
              <a:ext cx="126" cy="131"/>
            </a:xfrm>
            <a:custGeom>
              <a:avLst/>
              <a:gdLst>
                <a:gd name="txL" fmla="*/ 0 w 561"/>
                <a:gd name="txT" fmla="*/ 0 h 583"/>
                <a:gd name="txR" fmla="*/ 561 w 561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61" h="583">
                  <a:moveTo>
                    <a:pt x="149" y="0"/>
                  </a:moveTo>
                  <a:lnTo>
                    <a:pt x="482" y="0"/>
                  </a:lnTo>
                  <a:lnTo>
                    <a:pt x="492" y="4"/>
                  </a:lnTo>
                  <a:lnTo>
                    <a:pt x="492" y="137"/>
                  </a:lnTo>
                  <a:lnTo>
                    <a:pt x="482" y="146"/>
                  </a:lnTo>
                  <a:lnTo>
                    <a:pt x="418" y="146"/>
                  </a:lnTo>
                  <a:lnTo>
                    <a:pt x="409" y="137"/>
                  </a:lnTo>
                  <a:lnTo>
                    <a:pt x="409" y="96"/>
                  </a:lnTo>
                  <a:lnTo>
                    <a:pt x="349" y="96"/>
                  </a:lnTo>
                  <a:lnTo>
                    <a:pt x="341" y="90"/>
                  </a:lnTo>
                  <a:lnTo>
                    <a:pt x="341" y="45"/>
                  </a:lnTo>
                  <a:lnTo>
                    <a:pt x="209" y="45"/>
                  </a:lnTo>
                  <a:lnTo>
                    <a:pt x="209" y="90"/>
                  </a:lnTo>
                  <a:lnTo>
                    <a:pt x="198" y="96"/>
                  </a:lnTo>
                  <a:lnTo>
                    <a:pt x="149" y="96"/>
                  </a:lnTo>
                  <a:lnTo>
                    <a:pt x="149" y="137"/>
                  </a:lnTo>
                  <a:lnTo>
                    <a:pt x="198" y="137"/>
                  </a:lnTo>
                  <a:lnTo>
                    <a:pt x="209" y="146"/>
                  </a:lnTo>
                  <a:lnTo>
                    <a:pt x="209" y="187"/>
                  </a:lnTo>
                  <a:lnTo>
                    <a:pt x="269" y="187"/>
                  </a:lnTo>
                  <a:lnTo>
                    <a:pt x="280" y="194"/>
                  </a:lnTo>
                  <a:lnTo>
                    <a:pt x="280" y="236"/>
                  </a:lnTo>
                  <a:lnTo>
                    <a:pt x="409" y="236"/>
                  </a:lnTo>
                  <a:lnTo>
                    <a:pt x="418" y="244"/>
                  </a:lnTo>
                  <a:lnTo>
                    <a:pt x="418" y="286"/>
                  </a:lnTo>
                  <a:lnTo>
                    <a:pt x="482" y="286"/>
                  </a:lnTo>
                  <a:lnTo>
                    <a:pt x="492" y="293"/>
                  </a:lnTo>
                  <a:lnTo>
                    <a:pt x="492" y="336"/>
                  </a:lnTo>
                  <a:lnTo>
                    <a:pt x="550" y="336"/>
                  </a:lnTo>
                  <a:lnTo>
                    <a:pt x="560" y="344"/>
                  </a:lnTo>
                  <a:lnTo>
                    <a:pt x="560" y="477"/>
                  </a:lnTo>
                  <a:lnTo>
                    <a:pt x="550" y="485"/>
                  </a:lnTo>
                  <a:lnTo>
                    <a:pt x="492" y="485"/>
                  </a:lnTo>
                  <a:lnTo>
                    <a:pt x="492" y="529"/>
                  </a:lnTo>
                  <a:lnTo>
                    <a:pt x="482" y="536"/>
                  </a:lnTo>
                  <a:lnTo>
                    <a:pt x="349" y="536"/>
                  </a:lnTo>
                  <a:lnTo>
                    <a:pt x="349" y="574"/>
                  </a:lnTo>
                  <a:lnTo>
                    <a:pt x="341" y="582"/>
                  </a:lnTo>
                  <a:lnTo>
                    <a:pt x="11" y="582"/>
                  </a:lnTo>
                  <a:lnTo>
                    <a:pt x="0" y="574"/>
                  </a:lnTo>
                  <a:lnTo>
                    <a:pt x="0" y="434"/>
                  </a:lnTo>
                  <a:lnTo>
                    <a:pt x="11" y="427"/>
                  </a:lnTo>
                  <a:lnTo>
                    <a:pt x="68" y="427"/>
                  </a:lnTo>
                  <a:lnTo>
                    <a:pt x="78" y="434"/>
                  </a:lnTo>
                  <a:lnTo>
                    <a:pt x="78" y="477"/>
                  </a:lnTo>
                  <a:lnTo>
                    <a:pt x="140" y="477"/>
                  </a:lnTo>
                  <a:lnTo>
                    <a:pt x="149" y="485"/>
                  </a:lnTo>
                  <a:lnTo>
                    <a:pt x="149" y="529"/>
                  </a:lnTo>
                  <a:lnTo>
                    <a:pt x="341" y="529"/>
                  </a:lnTo>
                  <a:lnTo>
                    <a:pt x="341" y="485"/>
                  </a:lnTo>
                  <a:lnTo>
                    <a:pt x="349" y="477"/>
                  </a:lnTo>
                  <a:lnTo>
                    <a:pt x="409" y="477"/>
                  </a:lnTo>
                  <a:lnTo>
                    <a:pt x="409" y="392"/>
                  </a:lnTo>
                  <a:lnTo>
                    <a:pt x="349" y="392"/>
                  </a:lnTo>
                  <a:lnTo>
                    <a:pt x="341" y="386"/>
                  </a:lnTo>
                  <a:lnTo>
                    <a:pt x="341" y="344"/>
                  </a:lnTo>
                  <a:lnTo>
                    <a:pt x="209" y="344"/>
                  </a:lnTo>
                  <a:lnTo>
                    <a:pt x="198" y="336"/>
                  </a:lnTo>
                  <a:lnTo>
                    <a:pt x="198" y="293"/>
                  </a:lnTo>
                  <a:lnTo>
                    <a:pt x="78" y="293"/>
                  </a:lnTo>
                  <a:lnTo>
                    <a:pt x="68" y="286"/>
                  </a:lnTo>
                  <a:lnTo>
                    <a:pt x="68" y="194"/>
                  </a:lnTo>
                  <a:lnTo>
                    <a:pt x="11" y="194"/>
                  </a:lnTo>
                  <a:lnTo>
                    <a:pt x="0" y="187"/>
                  </a:lnTo>
                  <a:lnTo>
                    <a:pt x="0" y="96"/>
                  </a:lnTo>
                  <a:lnTo>
                    <a:pt x="11" y="90"/>
                  </a:lnTo>
                  <a:lnTo>
                    <a:pt x="68" y="90"/>
                  </a:lnTo>
                  <a:lnTo>
                    <a:pt x="68" y="45"/>
                  </a:lnTo>
                  <a:lnTo>
                    <a:pt x="78" y="37"/>
                  </a:lnTo>
                  <a:lnTo>
                    <a:pt x="140" y="37"/>
                  </a:lnTo>
                  <a:lnTo>
                    <a:pt x="140" y="4"/>
                  </a:lnTo>
                  <a:lnTo>
                    <a:pt x="149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1" name="Freeform 6"/>
            <p:cNvSpPr/>
            <p:nvPr/>
          </p:nvSpPr>
          <p:spPr>
            <a:xfrm>
              <a:off x="1327" y="1403"/>
              <a:ext cx="155" cy="188"/>
            </a:xfrm>
            <a:custGeom>
              <a:avLst/>
              <a:gdLst>
                <a:gd name="txL" fmla="*/ 0 w 689"/>
                <a:gd name="txT" fmla="*/ 0 h 834"/>
                <a:gd name="txR" fmla="*/ 689 w 689"/>
                <a:gd name="txB" fmla="*/ 834 h 83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89" h="834">
                  <a:moveTo>
                    <a:pt x="275" y="45"/>
                  </a:moveTo>
                  <a:lnTo>
                    <a:pt x="405" y="45"/>
                  </a:lnTo>
                  <a:lnTo>
                    <a:pt x="405" y="90"/>
                  </a:lnTo>
                  <a:lnTo>
                    <a:pt x="412" y="96"/>
                  </a:lnTo>
                  <a:lnTo>
                    <a:pt x="471" y="96"/>
                  </a:lnTo>
                  <a:lnTo>
                    <a:pt x="471" y="139"/>
                  </a:lnTo>
                  <a:lnTo>
                    <a:pt x="482" y="148"/>
                  </a:lnTo>
                  <a:lnTo>
                    <a:pt x="541" y="148"/>
                  </a:lnTo>
                  <a:lnTo>
                    <a:pt x="541" y="434"/>
                  </a:lnTo>
                  <a:lnTo>
                    <a:pt x="482" y="434"/>
                  </a:lnTo>
                  <a:lnTo>
                    <a:pt x="471" y="441"/>
                  </a:lnTo>
                  <a:lnTo>
                    <a:pt x="471" y="483"/>
                  </a:lnTo>
                  <a:lnTo>
                    <a:pt x="412" y="483"/>
                  </a:lnTo>
                  <a:lnTo>
                    <a:pt x="405" y="492"/>
                  </a:lnTo>
                  <a:lnTo>
                    <a:pt x="405" y="534"/>
                  </a:lnTo>
                  <a:lnTo>
                    <a:pt x="275" y="534"/>
                  </a:lnTo>
                  <a:lnTo>
                    <a:pt x="275" y="492"/>
                  </a:lnTo>
                  <a:lnTo>
                    <a:pt x="264" y="483"/>
                  </a:lnTo>
                  <a:lnTo>
                    <a:pt x="206" y="483"/>
                  </a:lnTo>
                  <a:lnTo>
                    <a:pt x="206" y="96"/>
                  </a:lnTo>
                  <a:lnTo>
                    <a:pt x="264" y="96"/>
                  </a:lnTo>
                  <a:lnTo>
                    <a:pt x="275" y="90"/>
                  </a:lnTo>
                  <a:lnTo>
                    <a:pt x="275" y="45"/>
                  </a:lnTo>
                  <a:close/>
                  <a:moveTo>
                    <a:pt x="11" y="0"/>
                  </a:moveTo>
                  <a:lnTo>
                    <a:pt x="194" y="0"/>
                  </a:lnTo>
                  <a:lnTo>
                    <a:pt x="206" y="4"/>
                  </a:lnTo>
                  <a:lnTo>
                    <a:pt x="206" y="37"/>
                  </a:lnTo>
                  <a:lnTo>
                    <a:pt x="264" y="37"/>
                  </a:lnTo>
                  <a:lnTo>
                    <a:pt x="264" y="4"/>
                  </a:lnTo>
                  <a:lnTo>
                    <a:pt x="275" y="0"/>
                  </a:lnTo>
                  <a:lnTo>
                    <a:pt x="471" y="0"/>
                  </a:lnTo>
                  <a:lnTo>
                    <a:pt x="482" y="4"/>
                  </a:lnTo>
                  <a:lnTo>
                    <a:pt x="482" y="37"/>
                  </a:lnTo>
                  <a:lnTo>
                    <a:pt x="612" y="37"/>
                  </a:lnTo>
                  <a:lnTo>
                    <a:pt x="622" y="45"/>
                  </a:lnTo>
                  <a:lnTo>
                    <a:pt x="622" y="139"/>
                  </a:lnTo>
                  <a:lnTo>
                    <a:pt x="678" y="139"/>
                  </a:lnTo>
                  <a:lnTo>
                    <a:pt x="688" y="148"/>
                  </a:lnTo>
                  <a:lnTo>
                    <a:pt x="688" y="434"/>
                  </a:lnTo>
                  <a:lnTo>
                    <a:pt x="678" y="441"/>
                  </a:lnTo>
                  <a:lnTo>
                    <a:pt x="622" y="441"/>
                  </a:lnTo>
                  <a:lnTo>
                    <a:pt x="622" y="534"/>
                  </a:lnTo>
                  <a:lnTo>
                    <a:pt x="612" y="540"/>
                  </a:lnTo>
                  <a:lnTo>
                    <a:pt x="482" y="540"/>
                  </a:lnTo>
                  <a:lnTo>
                    <a:pt x="482" y="583"/>
                  </a:lnTo>
                  <a:lnTo>
                    <a:pt x="471" y="590"/>
                  </a:lnTo>
                  <a:lnTo>
                    <a:pt x="275" y="590"/>
                  </a:lnTo>
                  <a:lnTo>
                    <a:pt x="264" y="583"/>
                  </a:lnTo>
                  <a:lnTo>
                    <a:pt x="264" y="540"/>
                  </a:lnTo>
                  <a:lnTo>
                    <a:pt x="206" y="540"/>
                  </a:lnTo>
                  <a:lnTo>
                    <a:pt x="206" y="778"/>
                  </a:lnTo>
                  <a:lnTo>
                    <a:pt x="264" y="778"/>
                  </a:lnTo>
                  <a:lnTo>
                    <a:pt x="275" y="785"/>
                  </a:lnTo>
                  <a:lnTo>
                    <a:pt x="275" y="825"/>
                  </a:lnTo>
                  <a:lnTo>
                    <a:pt x="264" y="833"/>
                  </a:lnTo>
                  <a:lnTo>
                    <a:pt x="11" y="833"/>
                  </a:lnTo>
                  <a:lnTo>
                    <a:pt x="0" y="825"/>
                  </a:lnTo>
                  <a:lnTo>
                    <a:pt x="0" y="785"/>
                  </a:lnTo>
                  <a:lnTo>
                    <a:pt x="11" y="778"/>
                  </a:lnTo>
                  <a:lnTo>
                    <a:pt x="65" y="778"/>
                  </a:lnTo>
                  <a:lnTo>
                    <a:pt x="65" y="45"/>
                  </a:lnTo>
                  <a:lnTo>
                    <a:pt x="11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2" name="Freeform 7"/>
            <p:cNvSpPr/>
            <p:nvPr/>
          </p:nvSpPr>
          <p:spPr>
            <a:xfrm>
              <a:off x="1528" y="1403"/>
              <a:ext cx="140" cy="131"/>
            </a:xfrm>
            <a:custGeom>
              <a:avLst/>
              <a:gdLst>
                <a:gd name="txL" fmla="*/ 0 w 623"/>
                <a:gd name="txT" fmla="*/ 0 h 583"/>
                <a:gd name="txR" fmla="*/ 623 w 623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23" h="583">
                  <a:moveTo>
                    <a:pt x="206" y="45"/>
                  </a:moveTo>
                  <a:lnTo>
                    <a:pt x="405" y="45"/>
                  </a:lnTo>
                  <a:lnTo>
                    <a:pt x="405" y="90"/>
                  </a:lnTo>
                  <a:lnTo>
                    <a:pt x="414" y="96"/>
                  </a:lnTo>
                  <a:lnTo>
                    <a:pt x="474" y="96"/>
                  </a:lnTo>
                  <a:lnTo>
                    <a:pt x="474" y="187"/>
                  </a:lnTo>
                  <a:lnTo>
                    <a:pt x="147" y="187"/>
                  </a:lnTo>
                  <a:lnTo>
                    <a:pt x="147" y="96"/>
                  </a:lnTo>
                  <a:lnTo>
                    <a:pt x="198" y="96"/>
                  </a:lnTo>
                  <a:lnTo>
                    <a:pt x="206" y="90"/>
                  </a:lnTo>
                  <a:lnTo>
                    <a:pt x="206" y="45"/>
                  </a:lnTo>
                  <a:close/>
                  <a:moveTo>
                    <a:pt x="206" y="0"/>
                  </a:moveTo>
                  <a:lnTo>
                    <a:pt x="474" y="0"/>
                  </a:lnTo>
                  <a:lnTo>
                    <a:pt x="485" y="4"/>
                  </a:lnTo>
                  <a:lnTo>
                    <a:pt x="485" y="37"/>
                  </a:lnTo>
                  <a:lnTo>
                    <a:pt x="545" y="37"/>
                  </a:lnTo>
                  <a:lnTo>
                    <a:pt x="556" y="45"/>
                  </a:lnTo>
                  <a:lnTo>
                    <a:pt x="556" y="90"/>
                  </a:lnTo>
                  <a:lnTo>
                    <a:pt x="611" y="90"/>
                  </a:lnTo>
                  <a:lnTo>
                    <a:pt x="622" y="96"/>
                  </a:lnTo>
                  <a:lnTo>
                    <a:pt x="622" y="236"/>
                  </a:lnTo>
                  <a:lnTo>
                    <a:pt x="611" y="244"/>
                  </a:lnTo>
                  <a:lnTo>
                    <a:pt x="147" y="244"/>
                  </a:lnTo>
                  <a:lnTo>
                    <a:pt x="147" y="386"/>
                  </a:lnTo>
                  <a:lnTo>
                    <a:pt x="198" y="386"/>
                  </a:lnTo>
                  <a:lnTo>
                    <a:pt x="206" y="392"/>
                  </a:lnTo>
                  <a:lnTo>
                    <a:pt x="206" y="427"/>
                  </a:lnTo>
                  <a:lnTo>
                    <a:pt x="267" y="427"/>
                  </a:lnTo>
                  <a:lnTo>
                    <a:pt x="277" y="434"/>
                  </a:lnTo>
                  <a:lnTo>
                    <a:pt x="277" y="477"/>
                  </a:lnTo>
                  <a:lnTo>
                    <a:pt x="545" y="477"/>
                  </a:lnTo>
                  <a:lnTo>
                    <a:pt x="545" y="434"/>
                  </a:lnTo>
                  <a:lnTo>
                    <a:pt x="556" y="427"/>
                  </a:lnTo>
                  <a:lnTo>
                    <a:pt x="611" y="427"/>
                  </a:lnTo>
                  <a:lnTo>
                    <a:pt x="622" y="434"/>
                  </a:lnTo>
                  <a:lnTo>
                    <a:pt x="622" y="477"/>
                  </a:lnTo>
                  <a:lnTo>
                    <a:pt x="611" y="485"/>
                  </a:lnTo>
                  <a:lnTo>
                    <a:pt x="556" y="485"/>
                  </a:lnTo>
                  <a:lnTo>
                    <a:pt x="556" y="529"/>
                  </a:lnTo>
                  <a:lnTo>
                    <a:pt x="545" y="536"/>
                  </a:lnTo>
                  <a:lnTo>
                    <a:pt x="485" y="536"/>
                  </a:lnTo>
                  <a:lnTo>
                    <a:pt x="485" y="574"/>
                  </a:lnTo>
                  <a:lnTo>
                    <a:pt x="474" y="582"/>
                  </a:lnTo>
                  <a:lnTo>
                    <a:pt x="206" y="582"/>
                  </a:lnTo>
                  <a:lnTo>
                    <a:pt x="198" y="574"/>
                  </a:lnTo>
                  <a:lnTo>
                    <a:pt x="198" y="536"/>
                  </a:lnTo>
                  <a:lnTo>
                    <a:pt x="77" y="536"/>
                  </a:lnTo>
                  <a:lnTo>
                    <a:pt x="66" y="529"/>
                  </a:lnTo>
                  <a:lnTo>
                    <a:pt x="66" y="434"/>
                  </a:lnTo>
                  <a:lnTo>
                    <a:pt x="11" y="434"/>
                  </a:lnTo>
                  <a:lnTo>
                    <a:pt x="0" y="427"/>
                  </a:lnTo>
                  <a:lnTo>
                    <a:pt x="0" y="146"/>
                  </a:lnTo>
                  <a:lnTo>
                    <a:pt x="11" y="137"/>
                  </a:lnTo>
                  <a:lnTo>
                    <a:pt x="66" y="137"/>
                  </a:lnTo>
                  <a:lnTo>
                    <a:pt x="66" y="45"/>
                  </a:lnTo>
                  <a:lnTo>
                    <a:pt x="77" y="37"/>
                  </a:lnTo>
                  <a:lnTo>
                    <a:pt x="198" y="37"/>
                  </a:lnTo>
                  <a:lnTo>
                    <a:pt x="198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3" name="Freeform 8"/>
            <p:cNvSpPr/>
            <p:nvPr/>
          </p:nvSpPr>
          <p:spPr>
            <a:xfrm>
              <a:off x="1707" y="1403"/>
              <a:ext cx="139" cy="131"/>
            </a:xfrm>
            <a:custGeom>
              <a:avLst/>
              <a:gdLst>
                <a:gd name="txL" fmla="*/ 0 w 619"/>
                <a:gd name="txT" fmla="*/ 0 h 583"/>
                <a:gd name="txR" fmla="*/ 619 w 619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19" h="583">
                  <a:moveTo>
                    <a:pt x="204" y="0"/>
                  </a:moveTo>
                  <a:lnTo>
                    <a:pt x="542" y="0"/>
                  </a:lnTo>
                  <a:lnTo>
                    <a:pt x="553" y="4"/>
                  </a:lnTo>
                  <a:lnTo>
                    <a:pt x="553" y="37"/>
                  </a:lnTo>
                  <a:lnTo>
                    <a:pt x="607" y="37"/>
                  </a:lnTo>
                  <a:lnTo>
                    <a:pt x="618" y="45"/>
                  </a:lnTo>
                  <a:lnTo>
                    <a:pt x="618" y="137"/>
                  </a:lnTo>
                  <a:lnTo>
                    <a:pt x="607" y="146"/>
                  </a:lnTo>
                  <a:lnTo>
                    <a:pt x="481" y="146"/>
                  </a:lnTo>
                  <a:lnTo>
                    <a:pt x="470" y="137"/>
                  </a:lnTo>
                  <a:lnTo>
                    <a:pt x="470" y="96"/>
                  </a:lnTo>
                  <a:lnTo>
                    <a:pt x="413" y="96"/>
                  </a:lnTo>
                  <a:lnTo>
                    <a:pt x="403" y="90"/>
                  </a:lnTo>
                  <a:lnTo>
                    <a:pt x="403" y="45"/>
                  </a:lnTo>
                  <a:lnTo>
                    <a:pt x="204" y="45"/>
                  </a:lnTo>
                  <a:lnTo>
                    <a:pt x="204" y="90"/>
                  </a:lnTo>
                  <a:lnTo>
                    <a:pt x="196" y="96"/>
                  </a:lnTo>
                  <a:lnTo>
                    <a:pt x="146" y="96"/>
                  </a:lnTo>
                  <a:lnTo>
                    <a:pt x="146" y="386"/>
                  </a:lnTo>
                  <a:lnTo>
                    <a:pt x="196" y="386"/>
                  </a:lnTo>
                  <a:lnTo>
                    <a:pt x="204" y="392"/>
                  </a:lnTo>
                  <a:lnTo>
                    <a:pt x="204" y="427"/>
                  </a:lnTo>
                  <a:lnTo>
                    <a:pt x="266" y="427"/>
                  </a:lnTo>
                  <a:lnTo>
                    <a:pt x="275" y="434"/>
                  </a:lnTo>
                  <a:lnTo>
                    <a:pt x="275" y="477"/>
                  </a:lnTo>
                  <a:lnTo>
                    <a:pt x="542" y="477"/>
                  </a:lnTo>
                  <a:lnTo>
                    <a:pt x="542" y="434"/>
                  </a:lnTo>
                  <a:lnTo>
                    <a:pt x="553" y="427"/>
                  </a:lnTo>
                  <a:lnTo>
                    <a:pt x="607" y="427"/>
                  </a:lnTo>
                  <a:lnTo>
                    <a:pt x="618" y="434"/>
                  </a:lnTo>
                  <a:lnTo>
                    <a:pt x="618" y="477"/>
                  </a:lnTo>
                  <a:lnTo>
                    <a:pt x="607" y="485"/>
                  </a:lnTo>
                  <a:lnTo>
                    <a:pt x="553" y="485"/>
                  </a:lnTo>
                  <a:lnTo>
                    <a:pt x="553" y="529"/>
                  </a:lnTo>
                  <a:lnTo>
                    <a:pt x="542" y="536"/>
                  </a:lnTo>
                  <a:lnTo>
                    <a:pt x="481" y="536"/>
                  </a:lnTo>
                  <a:lnTo>
                    <a:pt x="481" y="574"/>
                  </a:lnTo>
                  <a:lnTo>
                    <a:pt x="470" y="582"/>
                  </a:lnTo>
                  <a:lnTo>
                    <a:pt x="204" y="582"/>
                  </a:lnTo>
                  <a:lnTo>
                    <a:pt x="196" y="574"/>
                  </a:lnTo>
                  <a:lnTo>
                    <a:pt x="196" y="536"/>
                  </a:lnTo>
                  <a:lnTo>
                    <a:pt x="75" y="536"/>
                  </a:lnTo>
                  <a:lnTo>
                    <a:pt x="65" y="529"/>
                  </a:lnTo>
                  <a:lnTo>
                    <a:pt x="65" y="434"/>
                  </a:lnTo>
                  <a:lnTo>
                    <a:pt x="9" y="434"/>
                  </a:lnTo>
                  <a:lnTo>
                    <a:pt x="0" y="427"/>
                  </a:lnTo>
                  <a:lnTo>
                    <a:pt x="0" y="146"/>
                  </a:lnTo>
                  <a:lnTo>
                    <a:pt x="9" y="137"/>
                  </a:lnTo>
                  <a:lnTo>
                    <a:pt x="65" y="137"/>
                  </a:lnTo>
                  <a:lnTo>
                    <a:pt x="65" y="45"/>
                  </a:lnTo>
                  <a:lnTo>
                    <a:pt x="75" y="37"/>
                  </a:lnTo>
                  <a:lnTo>
                    <a:pt x="196" y="37"/>
                  </a:lnTo>
                  <a:lnTo>
                    <a:pt x="196" y="4"/>
                  </a:lnTo>
                  <a:lnTo>
                    <a:pt x="20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4" name="Freeform 9"/>
            <p:cNvSpPr/>
            <p:nvPr/>
          </p:nvSpPr>
          <p:spPr>
            <a:xfrm>
              <a:off x="1868" y="1368"/>
              <a:ext cx="109" cy="166"/>
            </a:xfrm>
            <a:custGeom>
              <a:avLst/>
              <a:gdLst>
                <a:gd name="txL" fmla="*/ 0 w 486"/>
                <a:gd name="txT" fmla="*/ 0 h 737"/>
                <a:gd name="txR" fmla="*/ 486 w 486"/>
                <a:gd name="txB" fmla="*/ 737 h 7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86" h="737">
                  <a:moveTo>
                    <a:pt x="217" y="0"/>
                  </a:moveTo>
                  <a:lnTo>
                    <a:pt x="268" y="0"/>
                  </a:lnTo>
                  <a:lnTo>
                    <a:pt x="278" y="4"/>
                  </a:lnTo>
                  <a:lnTo>
                    <a:pt x="278" y="148"/>
                  </a:lnTo>
                  <a:lnTo>
                    <a:pt x="474" y="148"/>
                  </a:lnTo>
                  <a:lnTo>
                    <a:pt x="485" y="156"/>
                  </a:lnTo>
                  <a:lnTo>
                    <a:pt x="485" y="188"/>
                  </a:lnTo>
                  <a:lnTo>
                    <a:pt x="474" y="196"/>
                  </a:lnTo>
                  <a:lnTo>
                    <a:pt x="278" y="196"/>
                  </a:lnTo>
                  <a:lnTo>
                    <a:pt x="278" y="683"/>
                  </a:lnTo>
                  <a:lnTo>
                    <a:pt x="408" y="683"/>
                  </a:lnTo>
                  <a:lnTo>
                    <a:pt x="408" y="639"/>
                  </a:lnTo>
                  <a:lnTo>
                    <a:pt x="418" y="631"/>
                  </a:lnTo>
                  <a:lnTo>
                    <a:pt x="474" y="631"/>
                  </a:lnTo>
                  <a:lnTo>
                    <a:pt x="485" y="639"/>
                  </a:lnTo>
                  <a:lnTo>
                    <a:pt x="485" y="683"/>
                  </a:lnTo>
                  <a:lnTo>
                    <a:pt x="474" y="688"/>
                  </a:lnTo>
                  <a:lnTo>
                    <a:pt x="418" y="688"/>
                  </a:lnTo>
                  <a:lnTo>
                    <a:pt x="418" y="728"/>
                  </a:lnTo>
                  <a:lnTo>
                    <a:pt x="408" y="736"/>
                  </a:lnTo>
                  <a:lnTo>
                    <a:pt x="217" y="736"/>
                  </a:lnTo>
                  <a:lnTo>
                    <a:pt x="208" y="728"/>
                  </a:lnTo>
                  <a:lnTo>
                    <a:pt x="208" y="688"/>
                  </a:lnTo>
                  <a:lnTo>
                    <a:pt x="146" y="688"/>
                  </a:lnTo>
                  <a:lnTo>
                    <a:pt x="138" y="683"/>
                  </a:lnTo>
                  <a:lnTo>
                    <a:pt x="138" y="196"/>
                  </a:lnTo>
                  <a:lnTo>
                    <a:pt x="11" y="196"/>
                  </a:lnTo>
                  <a:lnTo>
                    <a:pt x="0" y="188"/>
                  </a:lnTo>
                  <a:lnTo>
                    <a:pt x="0" y="156"/>
                  </a:lnTo>
                  <a:lnTo>
                    <a:pt x="11" y="148"/>
                  </a:lnTo>
                  <a:lnTo>
                    <a:pt x="68" y="148"/>
                  </a:lnTo>
                  <a:lnTo>
                    <a:pt x="68" y="103"/>
                  </a:lnTo>
                  <a:lnTo>
                    <a:pt x="79" y="96"/>
                  </a:lnTo>
                  <a:lnTo>
                    <a:pt x="138" y="96"/>
                  </a:lnTo>
                  <a:lnTo>
                    <a:pt x="138" y="52"/>
                  </a:lnTo>
                  <a:lnTo>
                    <a:pt x="146" y="45"/>
                  </a:lnTo>
                  <a:lnTo>
                    <a:pt x="208" y="45"/>
                  </a:lnTo>
                  <a:lnTo>
                    <a:pt x="208" y="4"/>
                  </a:lnTo>
                  <a:lnTo>
                    <a:pt x="217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5" name="Freeform 10"/>
            <p:cNvSpPr/>
            <p:nvPr/>
          </p:nvSpPr>
          <p:spPr>
            <a:xfrm>
              <a:off x="1998" y="1345"/>
              <a:ext cx="62" cy="190"/>
            </a:xfrm>
            <a:custGeom>
              <a:avLst/>
              <a:gdLst>
                <a:gd name="txL" fmla="*/ 0 w 278"/>
                <a:gd name="txT" fmla="*/ 0 h 843"/>
                <a:gd name="txR" fmla="*/ 278 w 278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8" h="843">
                  <a:moveTo>
                    <a:pt x="5" y="248"/>
                  </a:moveTo>
                  <a:lnTo>
                    <a:pt x="197" y="248"/>
                  </a:lnTo>
                  <a:lnTo>
                    <a:pt x="206" y="255"/>
                  </a:lnTo>
                  <a:lnTo>
                    <a:pt x="206" y="786"/>
                  </a:lnTo>
                  <a:lnTo>
                    <a:pt x="265" y="786"/>
                  </a:lnTo>
                  <a:lnTo>
                    <a:pt x="277" y="793"/>
                  </a:lnTo>
                  <a:lnTo>
                    <a:pt x="277" y="834"/>
                  </a:lnTo>
                  <a:lnTo>
                    <a:pt x="265" y="842"/>
                  </a:lnTo>
                  <a:lnTo>
                    <a:pt x="5" y="842"/>
                  </a:lnTo>
                  <a:lnTo>
                    <a:pt x="0" y="834"/>
                  </a:lnTo>
                  <a:lnTo>
                    <a:pt x="0" y="793"/>
                  </a:lnTo>
                  <a:lnTo>
                    <a:pt x="5" y="786"/>
                  </a:lnTo>
                  <a:lnTo>
                    <a:pt x="68" y="786"/>
                  </a:lnTo>
                  <a:lnTo>
                    <a:pt x="68" y="297"/>
                  </a:lnTo>
                  <a:lnTo>
                    <a:pt x="5" y="297"/>
                  </a:lnTo>
                  <a:lnTo>
                    <a:pt x="0" y="289"/>
                  </a:lnTo>
                  <a:lnTo>
                    <a:pt x="0" y="255"/>
                  </a:lnTo>
                  <a:lnTo>
                    <a:pt x="5" y="248"/>
                  </a:lnTo>
                  <a:close/>
                  <a:moveTo>
                    <a:pt x="77" y="0"/>
                  </a:moveTo>
                  <a:lnTo>
                    <a:pt x="197" y="0"/>
                  </a:lnTo>
                  <a:lnTo>
                    <a:pt x="206" y="4"/>
                  </a:lnTo>
                  <a:lnTo>
                    <a:pt x="206" y="97"/>
                  </a:lnTo>
                  <a:lnTo>
                    <a:pt x="197" y="103"/>
                  </a:lnTo>
                  <a:lnTo>
                    <a:pt x="77" y="103"/>
                  </a:lnTo>
                  <a:lnTo>
                    <a:pt x="68" y="97"/>
                  </a:lnTo>
                  <a:lnTo>
                    <a:pt x="68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6" name="Freeform 11"/>
            <p:cNvSpPr/>
            <p:nvPr/>
          </p:nvSpPr>
          <p:spPr>
            <a:xfrm>
              <a:off x="2110" y="1403"/>
              <a:ext cx="155" cy="131"/>
            </a:xfrm>
            <a:custGeom>
              <a:avLst/>
              <a:gdLst>
                <a:gd name="txL" fmla="*/ 0 w 688"/>
                <a:gd name="txT" fmla="*/ 0 h 583"/>
                <a:gd name="txR" fmla="*/ 688 w 688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88" h="583">
                  <a:moveTo>
                    <a:pt x="274" y="45"/>
                  </a:moveTo>
                  <a:lnTo>
                    <a:pt x="405" y="45"/>
                  </a:lnTo>
                  <a:lnTo>
                    <a:pt x="405" y="90"/>
                  </a:lnTo>
                  <a:lnTo>
                    <a:pt x="412" y="96"/>
                  </a:lnTo>
                  <a:lnTo>
                    <a:pt x="470" y="96"/>
                  </a:lnTo>
                  <a:lnTo>
                    <a:pt x="470" y="137"/>
                  </a:lnTo>
                  <a:lnTo>
                    <a:pt x="480" y="146"/>
                  </a:lnTo>
                  <a:lnTo>
                    <a:pt x="540" y="146"/>
                  </a:lnTo>
                  <a:lnTo>
                    <a:pt x="540" y="427"/>
                  </a:lnTo>
                  <a:lnTo>
                    <a:pt x="480" y="427"/>
                  </a:lnTo>
                  <a:lnTo>
                    <a:pt x="470" y="434"/>
                  </a:lnTo>
                  <a:lnTo>
                    <a:pt x="470" y="477"/>
                  </a:lnTo>
                  <a:lnTo>
                    <a:pt x="412" y="477"/>
                  </a:lnTo>
                  <a:lnTo>
                    <a:pt x="405" y="485"/>
                  </a:lnTo>
                  <a:lnTo>
                    <a:pt x="405" y="529"/>
                  </a:lnTo>
                  <a:lnTo>
                    <a:pt x="274" y="529"/>
                  </a:lnTo>
                  <a:lnTo>
                    <a:pt x="274" y="485"/>
                  </a:lnTo>
                  <a:lnTo>
                    <a:pt x="263" y="477"/>
                  </a:lnTo>
                  <a:lnTo>
                    <a:pt x="206" y="477"/>
                  </a:lnTo>
                  <a:lnTo>
                    <a:pt x="206" y="434"/>
                  </a:lnTo>
                  <a:lnTo>
                    <a:pt x="196" y="427"/>
                  </a:lnTo>
                  <a:lnTo>
                    <a:pt x="147" y="427"/>
                  </a:lnTo>
                  <a:lnTo>
                    <a:pt x="147" y="146"/>
                  </a:lnTo>
                  <a:lnTo>
                    <a:pt x="196" y="146"/>
                  </a:lnTo>
                  <a:lnTo>
                    <a:pt x="206" y="137"/>
                  </a:lnTo>
                  <a:lnTo>
                    <a:pt x="206" y="96"/>
                  </a:lnTo>
                  <a:lnTo>
                    <a:pt x="263" y="96"/>
                  </a:lnTo>
                  <a:lnTo>
                    <a:pt x="274" y="90"/>
                  </a:lnTo>
                  <a:lnTo>
                    <a:pt x="274" y="45"/>
                  </a:lnTo>
                  <a:close/>
                  <a:moveTo>
                    <a:pt x="206" y="0"/>
                  </a:moveTo>
                  <a:lnTo>
                    <a:pt x="470" y="0"/>
                  </a:lnTo>
                  <a:lnTo>
                    <a:pt x="480" y="4"/>
                  </a:lnTo>
                  <a:lnTo>
                    <a:pt x="480" y="37"/>
                  </a:lnTo>
                  <a:lnTo>
                    <a:pt x="611" y="37"/>
                  </a:lnTo>
                  <a:lnTo>
                    <a:pt x="621" y="45"/>
                  </a:lnTo>
                  <a:lnTo>
                    <a:pt x="621" y="137"/>
                  </a:lnTo>
                  <a:lnTo>
                    <a:pt x="677" y="137"/>
                  </a:lnTo>
                  <a:lnTo>
                    <a:pt x="687" y="146"/>
                  </a:lnTo>
                  <a:lnTo>
                    <a:pt x="687" y="427"/>
                  </a:lnTo>
                  <a:lnTo>
                    <a:pt x="677" y="434"/>
                  </a:lnTo>
                  <a:lnTo>
                    <a:pt x="621" y="434"/>
                  </a:lnTo>
                  <a:lnTo>
                    <a:pt x="621" y="529"/>
                  </a:lnTo>
                  <a:lnTo>
                    <a:pt x="611" y="536"/>
                  </a:lnTo>
                  <a:lnTo>
                    <a:pt x="480" y="536"/>
                  </a:lnTo>
                  <a:lnTo>
                    <a:pt x="480" y="574"/>
                  </a:lnTo>
                  <a:lnTo>
                    <a:pt x="470" y="582"/>
                  </a:lnTo>
                  <a:lnTo>
                    <a:pt x="206" y="582"/>
                  </a:lnTo>
                  <a:lnTo>
                    <a:pt x="196" y="574"/>
                  </a:lnTo>
                  <a:lnTo>
                    <a:pt x="196" y="536"/>
                  </a:lnTo>
                  <a:lnTo>
                    <a:pt x="76" y="536"/>
                  </a:lnTo>
                  <a:lnTo>
                    <a:pt x="66" y="529"/>
                  </a:lnTo>
                  <a:lnTo>
                    <a:pt x="66" y="434"/>
                  </a:lnTo>
                  <a:lnTo>
                    <a:pt x="11" y="434"/>
                  </a:lnTo>
                  <a:lnTo>
                    <a:pt x="0" y="427"/>
                  </a:lnTo>
                  <a:lnTo>
                    <a:pt x="0" y="146"/>
                  </a:lnTo>
                  <a:lnTo>
                    <a:pt x="11" y="137"/>
                  </a:lnTo>
                  <a:lnTo>
                    <a:pt x="66" y="137"/>
                  </a:lnTo>
                  <a:lnTo>
                    <a:pt x="66" y="45"/>
                  </a:lnTo>
                  <a:lnTo>
                    <a:pt x="76" y="37"/>
                  </a:lnTo>
                  <a:lnTo>
                    <a:pt x="196" y="37"/>
                  </a:lnTo>
                  <a:lnTo>
                    <a:pt x="196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7" name="Freeform 12"/>
            <p:cNvSpPr/>
            <p:nvPr/>
          </p:nvSpPr>
          <p:spPr>
            <a:xfrm>
              <a:off x="2313" y="1403"/>
              <a:ext cx="176" cy="131"/>
            </a:xfrm>
            <a:custGeom>
              <a:avLst/>
              <a:gdLst>
                <a:gd name="txL" fmla="*/ 0 w 781"/>
                <a:gd name="txT" fmla="*/ 0 h 583"/>
                <a:gd name="txR" fmla="*/ 781 w 781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81" h="583">
                  <a:moveTo>
                    <a:pt x="11" y="0"/>
                  </a:moveTo>
                  <a:lnTo>
                    <a:pt x="203" y="0"/>
                  </a:lnTo>
                  <a:lnTo>
                    <a:pt x="214" y="4"/>
                  </a:lnTo>
                  <a:lnTo>
                    <a:pt x="214" y="90"/>
                  </a:lnTo>
                  <a:lnTo>
                    <a:pt x="276" y="90"/>
                  </a:lnTo>
                  <a:lnTo>
                    <a:pt x="276" y="45"/>
                  </a:lnTo>
                  <a:lnTo>
                    <a:pt x="286" y="37"/>
                  </a:lnTo>
                  <a:lnTo>
                    <a:pt x="347" y="37"/>
                  </a:lnTo>
                  <a:lnTo>
                    <a:pt x="347" y="4"/>
                  </a:lnTo>
                  <a:lnTo>
                    <a:pt x="358" y="0"/>
                  </a:lnTo>
                  <a:lnTo>
                    <a:pt x="564" y="0"/>
                  </a:lnTo>
                  <a:lnTo>
                    <a:pt x="574" y="4"/>
                  </a:lnTo>
                  <a:lnTo>
                    <a:pt x="574" y="37"/>
                  </a:lnTo>
                  <a:lnTo>
                    <a:pt x="638" y="37"/>
                  </a:lnTo>
                  <a:lnTo>
                    <a:pt x="649" y="45"/>
                  </a:lnTo>
                  <a:lnTo>
                    <a:pt x="649" y="90"/>
                  </a:lnTo>
                  <a:lnTo>
                    <a:pt x="711" y="90"/>
                  </a:lnTo>
                  <a:lnTo>
                    <a:pt x="721" y="96"/>
                  </a:lnTo>
                  <a:lnTo>
                    <a:pt x="721" y="529"/>
                  </a:lnTo>
                  <a:lnTo>
                    <a:pt x="769" y="529"/>
                  </a:lnTo>
                  <a:lnTo>
                    <a:pt x="780" y="536"/>
                  </a:lnTo>
                  <a:lnTo>
                    <a:pt x="780" y="574"/>
                  </a:lnTo>
                  <a:lnTo>
                    <a:pt x="769" y="582"/>
                  </a:lnTo>
                  <a:lnTo>
                    <a:pt x="504" y="582"/>
                  </a:lnTo>
                  <a:lnTo>
                    <a:pt x="492" y="574"/>
                  </a:lnTo>
                  <a:lnTo>
                    <a:pt x="492" y="536"/>
                  </a:lnTo>
                  <a:lnTo>
                    <a:pt x="504" y="529"/>
                  </a:lnTo>
                  <a:lnTo>
                    <a:pt x="564" y="529"/>
                  </a:lnTo>
                  <a:lnTo>
                    <a:pt x="564" y="146"/>
                  </a:lnTo>
                  <a:lnTo>
                    <a:pt x="504" y="146"/>
                  </a:lnTo>
                  <a:lnTo>
                    <a:pt x="492" y="137"/>
                  </a:lnTo>
                  <a:lnTo>
                    <a:pt x="492" y="96"/>
                  </a:lnTo>
                  <a:lnTo>
                    <a:pt x="286" y="96"/>
                  </a:lnTo>
                  <a:lnTo>
                    <a:pt x="286" y="137"/>
                  </a:lnTo>
                  <a:lnTo>
                    <a:pt x="276" y="146"/>
                  </a:lnTo>
                  <a:lnTo>
                    <a:pt x="214" y="146"/>
                  </a:lnTo>
                  <a:lnTo>
                    <a:pt x="214" y="529"/>
                  </a:lnTo>
                  <a:lnTo>
                    <a:pt x="276" y="529"/>
                  </a:lnTo>
                  <a:lnTo>
                    <a:pt x="286" y="536"/>
                  </a:lnTo>
                  <a:lnTo>
                    <a:pt x="286" y="574"/>
                  </a:lnTo>
                  <a:lnTo>
                    <a:pt x="276" y="582"/>
                  </a:lnTo>
                  <a:lnTo>
                    <a:pt x="11" y="582"/>
                  </a:lnTo>
                  <a:lnTo>
                    <a:pt x="0" y="574"/>
                  </a:lnTo>
                  <a:lnTo>
                    <a:pt x="0" y="536"/>
                  </a:lnTo>
                  <a:lnTo>
                    <a:pt x="11" y="529"/>
                  </a:lnTo>
                  <a:lnTo>
                    <a:pt x="70" y="529"/>
                  </a:lnTo>
                  <a:lnTo>
                    <a:pt x="70" y="45"/>
                  </a:lnTo>
                  <a:lnTo>
                    <a:pt x="11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11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09" name="Group 13"/>
          <p:cNvGrpSpPr/>
          <p:nvPr/>
        </p:nvGrpSpPr>
        <p:grpSpPr>
          <a:xfrm>
            <a:off x="1219200" y="3028950"/>
            <a:ext cx="3494088" cy="390525"/>
            <a:chOff x="768" y="1908"/>
            <a:chExt cx="2201" cy="246"/>
          </a:xfrm>
        </p:grpSpPr>
        <p:sp>
          <p:nvSpPr>
            <p:cNvPr id="47200" name="Freeform 14"/>
            <p:cNvSpPr/>
            <p:nvPr/>
          </p:nvSpPr>
          <p:spPr>
            <a:xfrm>
              <a:off x="768" y="1908"/>
              <a:ext cx="165" cy="245"/>
            </a:xfrm>
            <a:custGeom>
              <a:avLst/>
              <a:gdLst>
                <a:gd name="txL" fmla="*/ 0 w 733"/>
                <a:gd name="txT" fmla="*/ 0 h 1086"/>
                <a:gd name="txR" fmla="*/ 733 w 733"/>
                <a:gd name="txB" fmla="*/ 1086 h 108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33" h="1086">
                  <a:moveTo>
                    <a:pt x="276" y="52"/>
                  </a:moveTo>
                  <a:lnTo>
                    <a:pt x="456" y="52"/>
                  </a:lnTo>
                  <a:lnTo>
                    <a:pt x="456" y="97"/>
                  </a:lnTo>
                  <a:lnTo>
                    <a:pt x="463" y="105"/>
                  </a:lnTo>
                  <a:lnTo>
                    <a:pt x="494" y="105"/>
                  </a:lnTo>
                  <a:lnTo>
                    <a:pt x="494" y="149"/>
                  </a:lnTo>
                  <a:lnTo>
                    <a:pt x="503" y="153"/>
                  </a:lnTo>
                  <a:lnTo>
                    <a:pt x="587" y="153"/>
                  </a:lnTo>
                  <a:lnTo>
                    <a:pt x="587" y="251"/>
                  </a:lnTo>
                  <a:lnTo>
                    <a:pt x="594" y="258"/>
                  </a:lnTo>
                  <a:lnTo>
                    <a:pt x="635" y="258"/>
                  </a:lnTo>
                  <a:lnTo>
                    <a:pt x="635" y="593"/>
                  </a:lnTo>
                  <a:lnTo>
                    <a:pt x="594" y="593"/>
                  </a:lnTo>
                  <a:lnTo>
                    <a:pt x="587" y="599"/>
                  </a:lnTo>
                  <a:lnTo>
                    <a:pt x="587" y="686"/>
                  </a:lnTo>
                  <a:lnTo>
                    <a:pt x="503" y="686"/>
                  </a:lnTo>
                  <a:lnTo>
                    <a:pt x="494" y="693"/>
                  </a:lnTo>
                  <a:lnTo>
                    <a:pt x="494" y="735"/>
                  </a:lnTo>
                  <a:lnTo>
                    <a:pt x="463" y="735"/>
                  </a:lnTo>
                  <a:lnTo>
                    <a:pt x="456" y="742"/>
                  </a:lnTo>
                  <a:lnTo>
                    <a:pt x="456" y="784"/>
                  </a:lnTo>
                  <a:lnTo>
                    <a:pt x="276" y="784"/>
                  </a:lnTo>
                  <a:lnTo>
                    <a:pt x="276" y="742"/>
                  </a:lnTo>
                  <a:lnTo>
                    <a:pt x="269" y="735"/>
                  </a:lnTo>
                  <a:lnTo>
                    <a:pt x="230" y="735"/>
                  </a:lnTo>
                  <a:lnTo>
                    <a:pt x="230" y="693"/>
                  </a:lnTo>
                  <a:lnTo>
                    <a:pt x="221" y="686"/>
                  </a:lnTo>
                  <a:lnTo>
                    <a:pt x="137" y="686"/>
                  </a:lnTo>
                  <a:lnTo>
                    <a:pt x="137" y="599"/>
                  </a:lnTo>
                  <a:lnTo>
                    <a:pt x="131" y="593"/>
                  </a:lnTo>
                  <a:lnTo>
                    <a:pt x="96" y="593"/>
                  </a:lnTo>
                  <a:lnTo>
                    <a:pt x="96" y="258"/>
                  </a:lnTo>
                  <a:lnTo>
                    <a:pt x="131" y="258"/>
                  </a:lnTo>
                  <a:lnTo>
                    <a:pt x="137" y="251"/>
                  </a:lnTo>
                  <a:lnTo>
                    <a:pt x="137" y="153"/>
                  </a:lnTo>
                  <a:lnTo>
                    <a:pt x="221" y="153"/>
                  </a:lnTo>
                  <a:lnTo>
                    <a:pt x="230" y="149"/>
                  </a:lnTo>
                  <a:lnTo>
                    <a:pt x="230" y="105"/>
                  </a:lnTo>
                  <a:lnTo>
                    <a:pt x="269" y="105"/>
                  </a:lnTo>
                  <a:lnTo>
                    <a:pt x="276" y="97"/>
                  </a:lnTo>
                  <a:lnTo>
                    <a:pt x="276" y="52"/>
                  </a:lnTo>
                  <a:close/>
                  <a:moveTo>
                    <a:pt x="230" y="0"/>
                  </a:moveTo>
                  <a:lnTo>
                    <a:pt x="494" y="0"/>
                  </a:lnTo>
                  <a:lnTo>
                    <a:pt x="503" y="7"/>
                  </a:lnTo>
                  <a:lnTo>
                    <a:pt x="503" y="45"/>
                  </a:lnTo>
                  <a:lnTo>
                    <a:pt x="587" y="45"/>
                  </a:lnTo>
                  <a:lnTo>
                    <a:pt x="594" y="52"/>
                  </a:lnTo>
                  <a:lnTo>
                    <a:pt x="594" y="97"/>
                  </a:lnTo>
                  <a:lnTo>
                    <a:pt x="635" y="97"/>
                  </a:lnTo>
                  <a:lnTo>
                    <a:pt x="641" y="105"/>
                  </a:lnTo>
                  <a:lnTo>
                    <a:pt x="641" y="149"/>
                  </a:lnTo>
                  <a:lnTo>
                    <a:pt x="678" y="149"/>
                  </a:lnTo>
                  <a:lnTo>
                    <a:pt x="687" y="153"/>
                  </a:lnTo>
                  <a:lnTo>
                    <a:pt x="687" y="251"/>
                  </a:lnTo>
                  <a:lnTo>
                    <a:pt x="725" y="251"/>
                  </a:lnTo>
                  <a:lnTo>
                    <a:pt x="732" y="258"/>
                  </a:lnTo>
                  <a:lnTo>
                    <a:pt x="732" y="593"/>
                  </a:lnTo>
                  <a:lnTo>
                    <a:pt x="725" y="599"/>
                  </a:lnTo>
                  <a:lnTo>
                    <a:pt x="687" y="599"/>
                  </a:lnTo>
                  <a:lnTo>
                    <a:pt x="687" y="686"/>
                  </a:lnTo>
                  <a:lnTo>
                    <a:pt x="678" y="693"/>
                  </a:lnTo>
                  <a:lnTo>
                    <a:pt x="641" y="693"/>
                  </a:lnTo>
                  <a:lnTo>
                    <a:pt x="641" y="735"/>
                  </a:lnTo>
                  <a:lnTo>
                    <a:pt x="635" y="742"/>
                  </a:lnTo>
                  <a:lnTo>
                    <a:pt x="594" y="742"/>
                  </a:lnTo>
                  <a:lnTo>
                    <a:pt x="594" y="784"/>
                  </a:lnTo>
                  <a:lnTo>
                    <a:pt x="587" y="793"/>
                  </a:lnTo>
                  <a:lnTo>
                    <a:pt x="503" y="793"/>
                  </a:lnTo>
                  <a:lnTo>
                    <a:pt x="503" y="836"/>
                  </a:lnTo>
                  <a:lnTo>
                    <a:pt x="494" y="842"/>
                  </a:lnTo>
                  <a:lnTo>
                    <a:pt x="463" y="842"/>
                  </a:lnTo>
                  <a:lnTo>
                    <a:pt x="463" y="887"/>
                  </a:lnTo>
                  <a:lnTo>
                    <a:pt x="494" y="887"/>
                  </a:lnTo>
                  <a:lnTo>
                    <a:pt x="503" y="895"/>
                  </a:lnTo>
                  <a:lnTo>
                    <a:pt x="503" y="938"/>
                  </a:lnTo>
                  <a:lnTo>
                    <a:pt x="540" y="938"/>
                  </a:lnTo>
                  <a:lnTo>
                    <a:pt x="548" y="945"/>
                  </a:lnTo>
                  <a:lnTo>
                    <a:pt x="548" y="987"/>
                  </a:lnTo>
                  <a:lnTo>
                    <a:pt x="587" y="987"/>
                  </a:lnTo>
                  <a:lnTo>
                    <a:pt x="594" y="993"/>
                  </a:lnTo>
                  <a:lnTo>
                    <a:pt x="594" y="1027"/>
                  </a:lnTo>
                  <a:lnTo>
                    <a:pt x="725" y="1027"/>
                  </a:lnTo>
                  <a:lnTo>
                    <a:pt x="732" y="1034"/>
                  </a:lnTo>
                  <a:lnTo>
                    <a:pt x="732" y="1077"/>
                  </a:lnTo>
                  <a:lnTo>
                    <a:pt x="725" y="1085"/>
                  </a:lnTo>
                  <a:lnTo>
                    <a:pt x="548" y="1085"/>
                  </a:lnTo>
                  <a:lnTo>
                    <a:pt x="540" y="1077"/>
                  </a:lnTo>
                  <a:lnTo>
                    <a:pt x="540" y="1034"/>
                  </a:lnTo>
                  <a:lnTo>
                    <a:pt x="463" y="1034"/>
                  </a:lnTo>
                  <a:lnTo>
                    <a:pt x="456" y="1027"/>
                  </a:lnTo>
                  <a:lnTo>
                    <a:pt x="456" y="993"/>
                  </a:lnTo>
                  <a:lnTo>
                    <a:pt x="416" y="993"/>
                  </a:lnTo>
                  <a:lnTo>
                    <a:pt x="410" y="987"/>
                  </a:lnTo>
                  <a:lnTo>
                    <a:pt x="410" y="945"/>
                  </a:lnTo>
                  <a:lnTo>
                    <a:pt x="369" y="945"/>
                  </a:lnTo>
                  <a:lnTo>
                    <a:pt x="361" y="938"/>
                  </a:lnTo>
                  <a:lnTo>
                    <a:pt x="361" y="895"/>
                  </a:lnTo>
                  <a:lnTo>
                    <a:pt x="323" y="895"/>
                  </a:lnTo>
                  <a:lnTo>
                    <a:pt x="316" y="887"/>
                  </a:lnTo>
                  <a:lnTo>
                    <a:pt x="316" y="842"/>
                  </a:lnTo>
                  <a:lnTo>
                    <a:pt x="230" y="842"/>
                  </a:lnTo>
                  <a:lnTo>
                    <a:pt x="221" y="836"/>
                  </a:lnTo>
                  <a:lnTo>
                    <a:pt x="221" y="793"/>
                  </a:lnTo>
                  <a:lnTo>
                    <a:pt x="137" y="793"/>
                  </a:lnTo>
                  <a:lnTo>
                    <a:pt x="131" y="784"/>
                  </a:lnTo>
                  <a:lnTo>
                    <a:pt x="131" y="742"/>
                  </a:lnTo>
                  <a:lnTo>
                    <a:pt x="96" y="742"/>
                  </a:lnTo>
                  <a:lnTo>
                    <a:pt x="90" y="735"/>
                  </a:lnTo>
                  <a:lnTo>
                    <a:pt x="90" y="693"/>
                  </a:lnTo>
                  <a:lnTo>
                    <a:pt x="50" y="693"/>
                  </a:lnTo>
                  <a:lnTo>
                    <a:pt x="42" y="686"/>
                  </a:lnTo>
                  <a:lnTo>
                    <a:pt x="42" y="599"/>
                  </a:lnTo>
                  <a:lnTo>
                    <a:pt x="4" y="599"/>
                  </a:lnTo>
                  <a:lnTo>
                    <a:pt x="0" y="593"/>
                  </a:lnTo>
                  <a:lnTo>
                    <a:pt x="0" y="258"/>
                  </a:lnTo>
                  <a:lnTo>
                    <a:pt x="4" y="251"/>
                  </a:lnTo>
                  <a:lnTo>
                    <a:pt x="42" y="251"/>
                  </a:lnTo>
                  <a:lnTo>
                    <a:pt x="42" y="153"/>
                  </a:lnTo>
                  <a:lnTo>
                    <a:pt x="50" y="149"/>
                  </a:lnTo>
                  <a:lnTo>
                    <a:pt x="90" y="149"/>
                  </a:lnTo>
                  <a:lnTo>
                    <a:pt x="90" y="105"/>
                  </a:lnTo>
                  <a:lnTo>
                    <a:pt x="96" y="97"/>
                  </a:lnTo>
                  <a:lnTo>
                    <a:pt x="131" y="97"/>
                  </a:lnTo>
                  <a:lnTo>
                    <a:pt x="131" y="52"/>
                  </a:lnTo>
                  <a:lnTo>
                    <a:pt x="137" y="45"/>
                  </a:lnTo>
                  <a:lnTo>
                    <a:pt x="221" y="45"/>
                  </a:lnTo>
                  <a:lnTo>
                    <a:pt x="221" y="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1" name="Freeform 15"/>
            <p:cNvSpPr/>
            <p:nvPr/>
          </p:nvSpPr>
          <p:spPr>
            <a:xfrm>
              <a:off x="960" y="1967"/>
              <a:ext cx="114" cy="131"/>
            </a:xfrm>
            <a:custGeom>
              <a:avLst/>
              <a:gdLst>
                <a:gd name="txL" fmla="*/ 0 w 508"/>
                <a:gd name="txT" fmla="*/ 0 h 583"/>
                <a:gd name="txR" fmla="*/ 508 w 508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08" h="583">
                  <a:moveTo>
                    <a:pt x="4" y="0"/>
                  </a:moveTo>
                  <a:lnTo>
                    <a:pt x="132" y="0"/>
                  </a:lnTo>
                  <a:lnTo>
                    <a:pt x="138" y="4"/>
                  </a:lnTo>
                  <a:lnTo>
                    <a:pt x="138" y="428"/>
                  </a:lnTo>
                  <a:lnTo>
                    <a:pt x="179" y="428"/>
                  </a:lnTo>
                  <a:lnTo>
                    <a:pt x="186" y="436"/>
                  </a:lnTo>
                  <a:lnTo>
                    <a:pt x="186" y="478"/>
                  </a:lnTo>
                  <a:lnTo>
                    <a:pt x="321" y="478"/>
                  </a:lnTo>
                  <a:lnTo>
                    <a:pt x="321" y="436"/>
                  </a:lnTo>
                  <a:lnTo>
                    <a:pt x="327" y="428"/>
                  </a:lnTo>
                  <a:lnTo>
                    <a:pt x="367" y="428"/>
                  </a:lnTo>
                  <a:lnTo>
                    <a:pt x="367" y="44"/>
                  </a:lnTo>
                  <a:lnTo>
                    <a:pt x="327" y="44"/>
                  </a:lnTo>
                  <a:lnTo>
                    <a:pt x="321" y="37"/>
                  </a:lnTo>
                  <a:lnTo>
                    <a:pt x="321" y="4"/>
                  </a:lnTo>
                  <a:lnTo>
                    <a:pt x="327" y="0"/>
                  </a:lnTo>
                  <a:lnTo>
                    <a:pt x="462" y="0"/>
                  </a:lnTo>
                  <a:lnTo>
                    <a:pt x="469" y="4"/>
                  </a:lnTo>
                  <a:lnTo>
                    <a:pt x="469" y="527"/>
                  </a:lnTo>
                  <a:lnTo>
                    <a:pt x="501" y="527"/>
                  </a:lnTo>
                  <a:lnTo>
                    <a:pt x="507" y="536"/>
                  </a:lnTo>
                  <a:lnTo>
                    <a:pt x="507" y="576"/>
                  </a:lnTo>
                  <a:lnTo>
                    <a:pt x="501" y="582"/>
                  </a:lnTo>
                  <a:lnTo>
                    <a:pt x="373" y="582"/>
                  </a:lnTo>
                  <a:lnTo>
                    <a:pt x="367" y="576"/>
                  </a:lnTo>
                  <a:lnTo>
                    <a:pt x="367" y="485"/>
                  </a:lnTo>
                  <a:lnTo>
                    <a:pt x="327" y="485"/>
                  </a:lnTo>
                  <a:lnTo>
                    <a:pt x="327" y="527"/>
                  </a:lnTo>
                  <a:lnTo>
                    <a:pt x="321" y="536"/>
                  </a:lnTo>
                  <a:lnTo>
                    <a:pt x="280" y="536"/>
                  </a:lnTo>
                  <a:lnTo>
                    <a:pt x="280" y="576"/>
                  </a:lnTo>
                  <a:lnTo>
                    <a:pt x="274" y="582"/>
                  </a:lnTo>
                  <a:lnTo>
                    <a:pt x="138" y="582"/>
                  </a:lnTo>
                  <a:lnTo>
                    <a:pt x="132" y="576"/>
                  </a:lnTo>
                  <a:lnTo>
                    <a:pt x="132" y="536"/>
                  </a:lnTo>
                  <a:lnTo>
                    <a:pt x="100" y="536"/>
                  </a:lnTo>
                  <a:lnTo>
                    <a:pt x="93" y="527"/>
                  </a:lnTo>
                  <a:lnTo>
                    <a:pt x="93" y="485"/>
                  </a:lnTo>
                  <a:lnTo>
                    <a:pt x="51" y="485"/>
                  </a:lnTo>
                  <a:lnTo>
                    <a:pt x="44" y="478"/>
                  </a:lnTo>
                  <a:lnTo>
                    <a:pt x="44" y="44"/>
                  </a:lnTo>
                  <a:lnTo>
                    <a:pt x="4" y="44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2" name="Freeform 16"/>
            <p:cNvSpPr/>
            <p:nvPr/>
          </p:nvSpPr>
          <p:spPr>
            <a:xfrm>
              <a:off x="1093" y="1967"/>
              <a:ext cx="90" cy="131"/>
            </a:xfrm>
            <a:custGeom>
              <a:avLst/>
              <a:gdLst>
                <a:gd name="txL" fmla="*/ 0 w 402"/>
                <a:gd name="txT" fmla="*/ 0 h 583"/>
                <a:gd name="txR" fmla="*/ 402 w 402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02" h="583">
                  <a:moveTo>
                    <a:pt x="224" y="243"/>
                  </a:moveTo>
                  <a:lnTo>
                    <a:pt x="261" y="243"/>
                  </a:lnTo>
                  <a:lnTo>
                    <a:pt x="261" y="428"/>
                  </a:lnTo>
                  <a:lnTo>
                    <a:pt x="224" y="428"/>
                  </a:lnTo>
                  <a:lnTo>
                    <a:pt x="218" y="436"/>
                  </a:lnTo>
                  <a:lnTo>
                    <a:pt x="218" y="478"/>
                  </a:lnTo>
                  <a:lnTo>
                    <a:pt x="94" y="478"/>
                  </a:lnTo>
                  <a:lnTo>
                    <a:pt x="94" y="342"/>
                  </a:lnTo>
                  <a:lnTo>
                    <a:pt x="126" y="342"/>
                  </a:lnTo>
                  <a:lnTo>
                    <a:pt x="133" y="337"/>
                  </a:lnTo>
                  <a:lnTo>
                    <a:pt x="133" y="294"/>
                  </a:lnTo>
                  <a:lnTo>
                    <a:pt x="218" y="294"/>
                  </a:lnTo>
                  <a:lnTo>
                    <a:pt x="224" y="286"/>
                  </a:lnTo>
                  <a:lnTo>
                    <a:pt x="224" y="243"/>
                  </a:lnTo>
                  <a:close/>
                  <a:moveTo>
                    <a:pt x="94" y="0"/>
                  </a:moveTo>
                  <a:lnTo>
                    <a:pt x="305" y="0"/>
                  </a:lnTo>
                  <a:lnTo>
                    <a:pt x="313" y="4"/>
                  </a:lnTo>
                  <a:lnTo>
                    <a:pt x="313" y="37"/>
                  </a:lnTo>
                  <a:lnTo>
                    <a:pt x="352" y="37"/>
                  </a:lnTo>
                  <a:lnTo>
                    <a:pt x="360" y="44"/>
                  </a:lnTo>
                  <a:lnTo>
                    <a:pt x="360" y="527"/>
                  </a:lnTo>
                  <a:lnTo>
                    <a:pt x="394" y="527"/>
                  </a:lnTo>
                  <a:lnTo>
                    <a:pt x="401" y="536"/>
                  </a:lnTo>
                  <a:lnTo>
                    <a:pt x="401" y="576"/>
                  </a:lnTo>
                  <a:lnTo>
                    <a:pt x="394" y="582"/>
                  </a:lnTo>
                  <a:lnTo>
                    <a:pt x="313" y="582"/>
                  </a:lnTo>
                  <a:lnTo>
                    <a:pt x="305" y="576"/>
                  </a:lnTo>
                  <a:lnTo>
                    <a:pt x="305" y="536"/>
                  </a:lnTo>
                  <a:lnTo>
                    <a:pt x="267" y="536"/>
                  </a:lnTo>
                  <a:lnTo>
                    <a:pt x="261" y="527"/>
                  </a:lnTo>
                  <a:lnTo>
                    <a:pt x="261" y="485"/>
                  </a:lnTo>
                  <a:lnTo>
                    <a:pt x="224" y="485"/>
                  </a:lnTo>
                  <a:lnTo>
                    <a:pt x="224" y="527"/>
                  </a:lnTo>
                  <a:lnTo>
                    <a:pt x="218" y="536"/>
                  </a:lnTo>
                  <a:lnTo>
                    <a:pt x="179" y="536"/>
                  </a:lnTo>
                  <a:lnTo>
                    <a:pt x="179" y="576"/>
                  </a:lnTo>
                  <a:lnTo>
                    <a:pt x="172" y="582"/>
                  </a:lnTo>
                  <a:lnTo>
                    <a:pt x="49" y="582"/>
                  </a:lnTo>
                  <a:lnTo>
                    <a:pt x="42" y="576"/>
                  </a:lnTo>
                  <a:lnTo>
                    <a:pt x="42" y="536"/>
                  </a:lnTo>
                  <a:lnTo>
                    <a:pt x="4" y="536"/>
                  </a:lnTo>
                  <a:lnTo>
                    <a:pt x="0" y="527"/>
                  </a:lnTo>
                  <a:lnTo>
                    <a:pt x="0" y="342"/>
                  </a:lnTo>
                  <a:lnTo>
                    <a:pt x="4" y="337"/>
                  </a:lnTo>
                  <a:lnTo>
                    <a:pt x="42" y="337"/>
                  </a:lnTo>
                  <a:lnTo>
                    <a:pt x="42" y="294"/>
                  </a:lnTo>
                  <a:lnTo>
                    <a:pt x="49" y="286"/>
                  </a:lnTo>
                  <a:lnTo>
                    <a:pt x="89" y="286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72" y="237"/>
                  </a:lnTo>
                  <a:lnTo>
                    <a:pt x="172" y="194"/>
                  </a:lnTo>
                  <a:lnTo>
                    <a:pt x="179" y="187"/>
                  </a:lnTo>
                  <a:lnTo>
                    <a:pt x="261" y="187"/>
                  </a:lnTo>
                  <a:lnTo>
                    <a:pt x="261" y="97"/>
                  </a:lnTo>
                  <a:lnTo>
                    <a:pt x="224" y="97"/>
                  </a:lnTo>
                  <a:lnTo>
                    <a:pt x="218" y="88"/>
                  </a:lnTo>
                  <a:lnTo>
                    <a:pt x="218" y="44"/>
                  </a:lnTo>
                  <a:lnTo>
                    <a:pt x="133" y="44"/>
                  </a:lnTo>
                  <a:lnTo>
                    <a:pt x="133" y="139"/>
                  </a:lnTo>
                  <a:lnTo>
                    <a:pt x="126" y="144"/>
                  </a:lnTo>
                  <a:lnTo>
                    <a:pt x="49" y="144"/>
                  </a:lnTo>
                  <a:lnTo>
                    <a:pt x="42" y="139"/>
                  </a:lnTo>
                  <a:lnTo>
                    <a:pt x="42" y="44"/>
                  </a:lnTo>
                  <a:lnTo>
                    <a:pt x="49" y="37"/>
                  </a:lnTo>
                  <a:lnTo>
                    <a:pt x="89" y="37"/>
                  </a:lnTo>
                  <a:lnTo>
                    <a:pt x="89" y="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3" name="Freeform 17"/>
            <p:cNvSpPr/>
            <p:nvPr/>
          </p:nvSpPr>
          <p:spPr>
            <a:xfrm>
              <a:off x="1211" y="1908"/>
              <a:ext cx="39" cy="189"/>
            </a:xfrm>
            <a:custGeom>
              <a:avLst/>
              <a:gdLst>
                <a:gd name="txL" fmla="*/ 0 w 178"/>
                <a:gd name="txT" fmla="*/ 0 h 839"/>
                <a:gd name="txR" fmla="*/ 178 w 178"/>
                <a:gd name="txB" fmla="*/ 839 h 83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78" h="839">
                  <a:moveTo>
                    <a:pt x="4" y="0"/>
                  </a:moveTo>
                  <a:lnTo>
                    <a:pt x="125" y="0"/>
                  </a:lnTo>
                  <a:lnTo>
                    <a:pt x="132" y="4"/>
                  </a:lnTo>
                  <a:lnTo>
                    <a:pt x="132" y="783"/>
                  </a:lnTo>
                  <a:lnTo>
                    <a:pt x="170" y="783"/>
                  </a:lnTo>
                  <a:lnTo>
                    <a:pt x="177" y="792"/>
                  </a:lnTo>
                  <a:lnTo>
                    <a:pt x="177" y="832"/>
                  </a:lnTo>
                  <a:lnTo>
                    <a:pt x="170" y="838"/>
                  </a:lnTo>
                  <a:lnTo>
                    <a:pt x="4" y="838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4" y="783"/>
                  </a:lnTo>
                  <a:lnTo>
                    <a:pt x="43" y="783"/>
                  </a:lnTo>
                  <a:lnTo>
                    <a:pt x="43" y="52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4" name="Freeform 18"/>
            <p:cNvSpPr/>
            <p:nvPr/>
          </p:nvSpPr>
          <p:spPr>
            <a:xfrm>
              <a:off x="1286" y="1908"/>
              <a:ext cx="39" cy="189"/>
            </a:xfrm>
            <a:custGeom>
              <a:avLst/>
              <a:gdLst>
                <a:gd name="txL" fmla="*/ 0 w 177"/>
                <a:gd name="txT" fmla="*/ 0 h 839"/>
                <a:gd name="txR" fmla="*/ 177 w 177"/>
                <a:gd name="txB" fmla="*/ 839 h 83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77" h="839">
                  <a:moveTo>
                    <a:pt x="1" y="248"/>
                  </a:moveTo>
                  <a:lnTo>
                    <a:pt x="124" y="248"/>
                  </a:lnTo>
                  <a:lnTo>
                    <a:pt x="131" y="255"/>
                  </a:lnTo>
                  <a:lnTo>
                    <a:pt x="131" y="783"/>
                  </a:lnTo>
                  <a:lnTo>
                    <a:pt x="169" y="783"/>
                  </a:lnTo>
                  <a:lnTo>
                    <a:pt x="176" y="792"/>
                  </a:lnTo>
                  <a:lnTo>
                    <a:pt x="176" y="832"/>
                  </a:lnTo>
                  <a:lnTo>
                    <a:pt x="169" y="838"/>
                  </a:lnTo>
                  <a:lnTo>
                    <a:pt x="1" y="838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1" y="783"/>
                  </a:lnTo>
                  <a:lnTo>
                    <a:pt x="42" y="783"/>
                  </a:lnTo>
                  <a:lnTo>
                    <a:pt x="42" y="296"/>
                  </a:lnTo>
                  <a:lnTo>
                    <a:pt x="1" y="296"/>
                  </a:lnTo>
                  <a:lnTo>
                    <a:pt x="0" y="289"/>
                  </a:lnTo>
                  <a:lnTo>
                    <a:pt x="0" y="255"/>
                  </a:lnTo>
                  <a:lnTo>
                    <a:pt x="1" y="248"/>
                  </a:lnTo>
                  <a:close/>
                  <a:moveTo>
                    <a:pt x="49" y="0"/>
                  </a:moveTo>
                  <a:lnTo>
                    <a:pt x="124" y="0"/>
                  </a:lnTo>
                  <a:lnTo>
                    <a:pt x="131" y="4"/>
                  </a:lnTo>
                  <a:lnTo>
                    <a:pt x="131" y="97"/>
                  </a:lnTo>
                  <a:lnTo>
                    <a:pt x="124" y="105"/>
                  </a:lnTo>
                  <a:lnTo>
                    <a:pt x="49" y="105"/>
                  </a:lnTo>
                  <a:lnTo>
                    <a:pt x="42" y="97"/>
                  </a:lnTo>
                  <a:lnTo>
                    <a:pt x="42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5" name="Freeform 19"/>
            <p:cNvSpPr/>
            <p:nvPr/>
          </p:nvSpPr>
          <p:spPr>
            <a:xfrm>
              <a:off x="1349" y="1931"/>
              <a:ext cx="70" cy="166"/>
            </a:xfrm>
            <a:custGeom>
              <a:avLst/>
              <a:gdLst>
                <a:gd name="txL" fmla="*/ 0 w 314"/>
                <a:gd name="txT" fmla="*/ 0 h 738"/>
                <a:gd name="txR" fmla="*/ 314 w 314"/>
                <a:gd name="txB" fmla="*/ 738 h 73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14" h="738">
                  <a:moveTo>
                    <a:pt x="140" y="0"/>
                  </a:moveTo>
                  <a:lnTo>
                    <a:pt x="172" y="0"/>
                  </a:lnTo>
                  <a:lnTo>
                    <a:pt x="180" y="4"/>
                  </a:lnTo>
                  <a:lnTo>
                    <a:pt x="180" y="148"/>
                  </a:lnTo>
                  <a:lnTo>
                    <a:pt x="306" y="148"/>
                  </a:lnTo>
                  <a:lnTo>
                    <a:pt x="313" y="155"/>
                  </a:lnTo>
                  <a:lnTo>
                    <a:pt x="313" y="190"/>
                  </a:lnTo>
                  <a:lnTo>
                    <a:pt x="306" y="197"/>
                  </a:lnTo>
                  <a:lnTo>
                    <a:pt x="180" y="197"/>
                  </a:lnTo>
                  <a:lnTo>
                    <a:pt x="180" y="682"/>
                  </a:lnTo>
                  <a:lnTo>
                    <a:pt x="262" y="682"/>
                  </a:lnTo>
                  <a:lnTo>
                    <a:pt x="262" y="640"/>
                  </a:lnTo>
                  <a:lnTo>
                    <a:pt x="270" y="634"/>
                  </a:lnTo>
                  <a:lnTo>
                    <a:pt x="306" y="634"/>
                  </a:lnTo>
                  <a:lnTo>
                    <a:pt x="313" y="640"/>
                  </a:lnTo>
                  <a:lnTo>
                    <a:pt x="313" y="682"/>
                  </a:lnTo>
                  <a:lnTo>
                    <a:pt x="306" y="691"/>
                  </a:lnTo>
                  <a:lnTo>
                    <a:pt x="270" y="691"/>
                  </a:lnTo>
                  <a:lnTo>
                    <a:pt x="270" y="731"/>
                  </a:lnTo>
                  <a:lnTo>
                    <a:pt x="262" y="737"/>
                  </a:lnTo>
                  <a:lnTo>
                    <a:pt x="140" y="737"/>
                  </a:lnTo>
                  <a:lnTo>
                    <a:pt x="133" y="731"/>
                  </a:lnTo>
                  <a:lnTo>
                    <a:pt x="133" y="691"/>
                  </a:lnTo>
                  <a:lnTo>
                    <a:pt x="93" y="691"/>
                  </a:lnTo>
                  <a:lnTo>
                    <a:pt x="89" y="682"/>
                  </a:lnTo>
                  <a:lnTo>
                    <a:pt x="89" y="197"/>
                  </a:lnTo>
                  <a:lnTo>
                    <a:pt x="4" y="197"/>
                  </a:lnTo>
                  <a:lnTo>
                    <a:pt x="0" y="190"/>
                  </a:lnTo>
                  <a:lnTo>
                    <a:pt x="0" y="155"/>
                  </a:lnTo>
                  <a:lnTo>
                    <a:pt x="4" y="148"/>
                  </a:lnTo>
                  <a:lnTo>
                    <a:pt x="42" y="148"/>
                  </a:lnTo>
                  <a:lnTo>
                    <a:pt x="42" y="103"/>
                  </a:lnTo>
                  <a:lnTo>
                    <a:pt x="49" y="95"/>
                  </a:lnTo>
                  <a:lnTo>
                    <a:pt x="89" y="95"/>
                  </a:lnTo>
                  <a:lnTo>
                    <a:pt x="89" y="51"/>
                  </a:lnTo>
                  <a:lnTo>
                    <a:pt x="93" y="46"/>
                  </a:lnTo>
                  <a:lnTo>
                    <a:pt x="133" y="46"/>
                  </a:lnTo>
                  <a:lnTo>
                    <a:pt x="133" y="4"/>
                  </a:lnTo>
                  <a:lnTo>
                    <a:pt x="140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6" name="Freeform 20"/>
            <p:cNvSpPr/>
            <p:nvPr/>
          </p:nvSpPr>
          <p:spPr>
            <a:xfrm>
              <a:off x="1423" y="1967"/>
              <a:ext cx="111" cy="187"/>
            </a:xfrm>
            <a:custGeom>
              <a:avLst/>
              <a:gdLst>
                <a:gd name="txL" fmla="*/ 0 w 495"/>
                <a:gd name="txT" fmla="*/ 0 h 830"/>
                <a:gd name="txR" fmla="*/ 495 w 495"/>
                <a:gd name="txB" fmla="*/ 830 h 83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95" h="830">
                  <a:moveTo>
                    <a:pt x="4" y="0"/>
                  </a:moveTo>
                  <a:lnTo>
                    <a:pt x="171" y="0"/>
                  </a:lnTo>
                  <a:lnTo>
                    <a:pt x="179" y="4"/>
                  </a:lnTo>
                  <a:lnTo>
                    <a:pt x="179" y="38"/>
                  </a:lnTo>
                  <a:lnTo>
                    <a:pt x="171" y="44"/>
                  </a:lnTo>
                  <a:lnTo>
                    <a:pt x="140" y="44"/>
                  </a:lnTo>
                  <a:lnTo>
                    <a:pt x="140" y="140"/>
                  </a:lnTo>
                  <a:lnTo>
                    <a:pt x="171" y="140"/>
                  </a:lnTo>
                  <a:lnTo>
                    <a:pt x="179" y="146"/>
                  </a:lnTo>
                  <a:lnTo>
                    <a:pt x="179" y="288"/>
                  </a:lnTo>
                  <a:lnTo>
                    <a:pt x="218" y="288"/>
                  </a:lnTo>
                  <a:lnTo>
                    <a:pt x="226" y="296"/>
                  </a:lnTo>
                  <a:lnTo>
                    <a:pt x="226" y="431"/>
                  </a:lnTo>
                  <a:lnTo>
                    <a:pt x="264" y="431"/>
                  </a:lnTo>
                  <a:lnTo>
                    <a:pt x="264" y="396"/>
                  </a:lnTo>
                  <a:lnTo>
                    <a:pt x="271" y="389"/>
                  </a:lnTo>
                  <a:lnTo>
                    <a:pt x="308" y="389"/>
                  </a:lnTo>
                  <a:lnTo>
                    <a:pt x="308" y="245"/>
                  </a:lnTo>
                  <a:lnTo>
                    <a:pt x="315" y="238"/>
                  </a:lnTo>
                  <a:lnTo>
                    <a:pt x="352" y="238"/>
                  </a:lnTo>
                  <a:lnTo>
                    <a:pt x="352" y="44"/>
                  </a:lnTo>
                  <a:lnTo>
                    <a:pt x="315" y="44"/>
                  </a:lnTo>
                  <a:lnTo>
                    <a:pt x="308" y="38"/>
                  </a:lnTo>
                  <a:lnTo>
                    <a:pt x="308" y="4"/>
                  </a:lnTo>
                  <a:lnTo>
                    <a:pt x="315" y="0"/>
                  </a:lnTo>
                  <a:lnTo>
                    <a:pt x="488" y="0"/>
                  </a:lnTo>
                  <a:lnTo>
                    <a:pt x="494" y="4"/>
                  </a:lnTo>
                  <a:lnTo>
                    <a:pt x="494" y="38"/>
                  </a:lnTo>
                  <a:lnTo>
                    <a:pt x="488" y="44"/>
                  </a:lnTo>
                  <a:lnTo>
                    <a:pt x="453" y="44"/>
                  </a:lnTo>
                  <a:lnTo>
                    <a:pt x="453" y="88"/>
                  </a:lnTo>
                  <a:lnTo>
                    <a:pt x="446" y="97"/>
                  </a:lnTo>
                  <a:lnTo>
                    <a:pt x="406" y="97"/>
                  </a:lnTo>
                  <a:lnTo>
                    <a:pt x="406" y="238"/>
                  </a:lnTo>
                  <a:lnTo>
                    <a:pt x="399" y="245"/>
                  </a:lnTo>
                  <a:lnTo>
                    <a:pt x="359" y="245"/>
                  </a:lnTo>
                  <a:lnTo>
                    <a:pt x="359" y="389"/>
                  </a:lnTo>
                  <a:lnTo>
                    <a:pt x="352" y="396"/>
                  </a:lnTo>
                  <a:lnTo>
                    <a:pt x="315" y="396"/>
                  </a:lnTo>
                  <a:lnTo>
                    <a:pt x="315" y="532"/>
                  </a:lnTo>
                  <a:lnTo>
                    <a:pt x="308" y="540"/>
                  </a:lnTo>
                  <a:lnTo>
                    <a:pt x="271" y="540"/>
                  </a:lnTo>
                  <a:lnTo>
                    <a:pt x="271" y="631"/>
                  </a:lnTo>
                  <a:lnTo>
                    <a:pt x="264" y="638"/>
                  </a:lnTo>
                  <a:lnTo>
                    <a:pt x="226" y="638"/>
                  </a:lnTo>
                  <a:lnTo>
                    <a:pt x="226" y="731"/>
                  </a:lnTo>
                  <a:lnTo>
                    <a:pt x="218" y="738"/>
                  </a:lnTo>
                  <a:lnTo>
                    <a:pt x="179" y="738"/>
                  </a:lnTo>
                  <a:lnTo>
                    <a:pt x="179" y="775"/>
                  </a:lnTo>
                  <a:lnTo>
                    <a:pt x="171" y="782"/>
                  </a:lnTo>
                  <a:lnTo>
                    <a:pt x="140" y="782"/>
                  </a:lnTo>
                  <a:lnTo>
                    <a:pt x="140" y="821"/>
                  </a:lnTo>
                  <a:lnTo>
                    <a:pt x="134" y="829"/>
                  </a:lnTo>
                  <a:lnTo>
                    <a:pt x="4" y="829"/>
                  </a:lnTo>
                  <a:lnTo>
                    <a:pt x="0" y="821"/>
                  </a:lnTo>
                  <a:lnTo>
                    <a:pt x="0" y="738"/>
                  </a:lnTo>
                  <a:lnTo>
                    <a:pt x="4" y="731"/>
                  </a:lnTo>
                  <a:lnTo>
                    <a:pt x="134" y="731"/>
                  </a:lnTo>
                  <a:lnTo>
                    <a:pt x="134" y="689"/>
                  </a:lnTo>
                  <a:lnTo>
                    <a:pt x="140" y="682"/>
                  </a:lnTo>
                  <a:lnTo>
                    <a:pt x="171" y="682"/>
                  </a:lnTo>
                  <a:lnTo>
                    <a:pt x="171" y="587"/>
                  </a:lnTo>
                  <a:lnTo>
                    <a:pt x="179" y="583"/>
                  </a:lnTo>
                  <a:lnTo>
                    <a:pt x="218" y="583"/>
                  </a:lnTo>
                  <a:lnTo>
                    <a:pt x="218" y="540"/>
                  </a:lnTo>
                  <a:lnTo>
                    <a:pt x="179" y="540"/>
                  </a:lnTo>
                  <a:lnTo>
                    <a:pt x="171" y="532"/>
                  </a:lnTo>
                  <a:lnTo>
                    <a:pt x="171" y="439"/>
                  </a:lnTo>
                  <a:lnTo>
                    <a:pt x="140" y="439"/>
                  </a:lnTo>
                  <a:lnTo>
                    <a:pt x="134" y="431"/>
                  </a:lnTo>
                  <a:lnTo>
                    <a:pt x="134" y="296"/>
                  </a:lnTo>
                  <a:lnTo>
                    <a:pt x="95" y="296"/>
                  </a:lnTo>
                  <a:lnTo>
                    <a:pt x="89" y="288"/>
                  </a:lnTo>
                  <a:lnTo>
                    <a:pt x="89" y="146"/>
                  </a:lnTo>
                  <a:lnTo>
                    <a:pt x="48" y="146"/>
                  </a:lnTo>
                  <a:lnTo>
                    <a:pt x="42" y="140"/>
                  </a:lnTo>
                  <a:lnTo>
                    <a:pt x="42" y="44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7" name="Freeform 21"/>
            <p:cNvSpPr/>
            <p:nvPr/>
          </p:nvSpPr>
          <p:spPr>
            <a:xfrm>
              <a:off x="1634" y="1967"/>
              <a:ext cx="90" cy="131"/>
            </a:xfrm>
            <a:custGeom>
              <a:avLst/>
              <a:gdLst>
                <a:gd name="txL" fmla="*/ 0 w 403"/>
                <a:gd name="txT" fmla="*/ 0 h 583"/>
                <a:gd name="txR" fmla="*/ 403 w 403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03" h="583">
                  <a:moveTo>
                    <a:pt x="133" y="0"/>
                  </a:moveTo>
                  <a:lnTo>
                    <a:pt x="352" y="0"/>
                  </a:lnTo>
                  <a:lnTo>
                    <a:pt x="361" y="4"/>
                  </a:lnTo>
                  <a:lnTo>
                    <a:pt x="361" y="37"/>
                  </a:lnTo>
                  <a:lnTo>
                    <a:pt x="394" y="37"/>
                  </a:lnTo>
                  <a:lnTo>
                    <a:pt x="402" y="44"/>
                  </a:lnTo>
                  <a:lnTo>
                    <a:pt x="402" y="139"/>
                  </a:lnTo>
                  <a:lnTo>
                    <a:pt x="394" y="144"/>
                  </a:lnTo>
                  <a:lnTo>
                    <a:pt x="313" y="144"/>
                  </a:lnTo>
                  <a:lnTo>
                    <a:pt x="306" y="139"/>
                  </a:lnTo>
                  <a:lnTo>
                    <a:pt x="306" y="97"/>
                  </a:lnTo>
                  <a:lnTo>
                    <a:pt x="268" y="97"/>
                  </a:lnTo>
                  <a:lnTo>
                    <a:pt x="261" y="88"/>
                  </a:lnTo>
                  <a:lnTo>
                    <a:pt x="261" y="44"/>
                  </a:lnTo>
                  <a:lnTo>
                    <a:pt x="133" y="44"/>
                  </a:lnTo>
                  <a:lnTo>
                    <a:pt x="133" y="88"/>
                  </a:lnTo>
                  <a:lnTo>
                    <a:pt x="126" y="97"/>
                  </a:lnTo>
                  <a:lnTo>
                    <a:pt x="93" y="97"/>
                  </a:lnTo>
                  <a:lnTo>
                    <a:pt x="93" y="386"/>
                  </a:lnTo>
                  <a:lnTo>
                    <a:pt x="126" y="386"/>
                  </a:lnTo>
                  <a:lnTo>
                    <a:pt x="133" y="394"/>
                  </a:lnTo>
                  <a:lnTo>
                    <a:pt x="133" y="428"/>
                  </a:lnTo>
                  <a:lnTo>
                    <a:pt x="172" y="428"/>
                  </a:lnTo>
                  <a:lnTo>
                    <a:pt x="178" y="436"/>
                  </a:lnTo>
                  <a:lnTo>
                    <a:pt x="178" y="478"/>
                  </a:lnTo>
                  <a:lnTo>
                    <a:pt x="352" y="478"/>
                  </a:lnTo>
                  <a:lnTo>
                    <a:pt x="352" y="436"/>
                  </a:lnTo>
                  <a:lnTo>
                    <a:pt x="361" y="428"/>
                  </a:lnTo>
                  <a:lnTo>
                    <a:pt x="394" y="428"/>
                  </a:lnTo>
                  <a:lnTo>
                    <a:pt x="402" y="436"/>
                  </a:lnTo>
                  <a:lnTo>
                    <a:pt x="402" y="478"/>
                  </a:lnTo>
                  <a:lnTo>
                    <a:pt x="394" y="485"/>
                  </a:lnTo>
                  <a:lnTo>
                    <a:pt x="361" y="485"/>
                  </a:lnTo>
                  <a:lnTo>
                    <a:pt x="361" y="527"/>
                  </a:lnTo>
                  <a:lnTo>
                    <a:pt x="352" y="536"/>
                  </a:lnTo>
                  <a:lnTo>
                    <a:pt x="313" y="536"/>
                  </a:lnTo>
                  <a:lnTo>
                    <a:pt x="313" y="576"/>
                  </a:lnTo>
                  <a:lnTo>
                    <a:pt x="306" y="582"/>
                  </a:lnTo>
                  <a:lnTo>
                    <a:pt x="133" y="582"/>
                  </a:lnTo>
                  <a:lnTo>
                    <a:pt x="126" y="576"/>
                  </a:lnTo>
                  <a:lnTo>
                    <a:pt x="126" y="536"/>
                  </a:lnTo>
                  <a:lnTo>
                    <a:pt x="49" y="536"/>
                  </a:lnTo>
                  <a:lnTo>
                    <a:pt x="41" y="527"/>
                  </a:lnTo>
                  <a:lnTo>
                    <a:pt x="41" y="436"/>
                  </a:lnTo>
                  <a:lnTo>
                    <a:pt x="4" y="436"/>
                  </a:lnTo>
                  <a:lnTo>
                    <a:pt x="0" y="428"/>
                  </a:lnTo>
                  <a:lnTo>
                    <a:pt x="0" y="144"/>
                  </a:lnTo>
                  <a:lnTo>
                    <a:pt x="4" y="139"/>
                  </a:lnTo>
                  <a:lnTo>
                    <a:pt x="41" y="139"/>
                  </a:lnTo>
                  <a:lnTo>
                    <a:pt x="41" y="44"/>
                  </a:lnTo>
                  <a:lnTo>
                    <a:pt x="49" y="37"/>
                  </a:lnTo>
                  <a:lnTo>
                    <a:pt x="126" y="37"/>
                  </a:lnTo>
                  <a:lnTo>
                    <a:pt x="126" y="4"/>
                  </a:lnTo>
                  <a:lnTo>
                    <a:pt x="133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" name="Freeform 22"/>
            <p:cNvSpPr/>
            <p:nvPr/>
          </p:nvSpPr>
          <p:spPr>
            <a:xfrm>
              <a:off x="1751" y="1967"/>
              <a:ext cx="100" cy="131"/>
            </a:xfrm>
            <a:custGeom>
              <a:avLst/>
              <a:gdLst>
                <a:gd name="txL" fmla="*/ 0 w 447"/>
                <a:gd name="txT" fmla="*/ 0 h 583"/>
                <a:gd name="txR" fmla="*/ 447 w 447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47" h="583">
                  <a:moveTo>
                    <a:pt x="178" y="44"/>
                  </a:moveTo>
                  <a:lnTo>
                    <a:pt x="262" y="44"/>
                  </a:lnTo>
                  <a:lnTo>
                    <a:pt x="262" y="88"/>
                  </a:lnTo>
                  <a:lnTo>
                    <a:pt x="267" y="97"/>
                  </a:lnTo>
                  <a:lnTo>
                    <a:pt x="305" y="97"/>
                  </a:lnTo>
                  <a:lnTo>
                    <a:pt x="305" y="139"/>
                  </a:lnTo>
                  <a:lnTo>
                    <a:pt x="312" y="144"/>
                  </a:lnTo>
                  <a:lnTo>
                    <a:pt x="351" y="144"/>
                  </a:lnTo>
                  <a:lnTo>
                    <a:pt x="351" y="428"/>
                  </a:lnTo>
                  <a:lnTo>
                    <a:pt x="312" y="428"/>
                  </a:lnTo>
                  <a:lnTo>
                    <a:pt x="305" y="436"/>
                  </a:lnTo>
                  <a:lnTo>
                    <a:pt x="305" y="478"/>
                  </a:lnTo>
                  <a:lnTo>
                    <a:pt x="267" y="478"/>
                  </a:lnTo>
                  <a:lnTo>
                    <a:pt x="262" y="485"/>
                  </a:lnTo>
                  <a:lnTo>
                    <a:pt x="262" y="527"/>
                  </a:lnTo>
                  <a:lnTo>
                    <a:pt x="178" y="527"/>
                  </a:lnTo>
                  <a:lnTo>
                    <a:pt x="178" y="485"/>
                  </a:lnTo>
                  <a:lnTo>
                    <a:pt x="171" y="478"/>
                  </a:lnTo>
                  <a:lnTo>
                    <a:pt x="133" y="478"/>
                  </a:lnTo>
                  <a:lnTo>
                    <a:pt x="133" y="436"/>
                  </a:lnTo>
                  <a:lnTo>
                    <a:pt x="127" y="428"/>
                  </a:lnTo>
                  <a:lnTo>
                    <a:pt x="95" y="428"/>
                  </a:lnTo>
                  <a:lnTo>
                    <a:pt x="95" y="144"/>
                  </a:lnTo>
                  <a:lnTo>
                    <a:pt x="127" y="144"/>
                  </a:lnTo>
                  <a:lnTo>
                    <a:pt x="133" y="139"/>
                  </a:lnTo>
                  <a:lnTo>
                    <a:pt x="133" y="97"/>
                  </a:lnTo>
                  <a:lnTo>
                    <a:pt x="171" y="97"/>
                  </a:lnTo>
                  <a:lnTo>
                    <a:pt x="178" y="88"/>
                  </a:lnTo>
                  <a:lnTo>
                    <a:pt x="178" y="44"/>
                  </a:lnTo>
                  <a:close/>
                  <a:moveTo>
                    <a:pt x="133" y="0"/>
                  </a:moveTo>
                  <a:lnTo>
                    <a:pt x="305" y="0"/>
                  </a:lnTo>
                  <a:lnTo>
                    <a:pt x="312" y="4"/>
                  </a:lnTo>
                  <a:lnTo>
                    <a:pt x="312" y="37"/>
                  </a:lnTo>
                  <a:lnTo>
                    <a:pt x="397" y="37"/>
                  </a:lnTo>
                  <a:lnTo>
                    <a:pt x="402" y="44"/>
                  </a:lnTo>
                  <a:lnTo>
                    <a:pt x="402" y="139"/>
                  </a:lnTo>
                  <a:lnTo>
                    <a:pt x="440" y="139"/>
                  </a:lnTo>
                  <a:lnTo>
                    <a:pt x="446" y="144"/>
                  </a:lnTo>
                  <a:lnTo>
                    <a:pt x="446" y="428"/>
                  </a:lnTo>
                  <a:lnTo>
                    <a:pt x="440" y="436"/>
                  </a:lnTo>
                  <a:lnTo>
                    <a:pt x="402" y="436"/>
                  </a:lnTo>
                  <a:lnTo>
                    <a:pt x="402" y="527"/>
                  </a:lnTo>
                  <a:lnTo>
                    <a:pt x="397" y="536"/>
                  </a:lnTo>
                  <a:lnTo>
                    <a:pt x="312" y="536"/>
                  </a:lnTo>
                  <a:lnTo>
                    <a:pt x="312" y="576"/>
                  </a:lnTo>
                  <a:lnTo>
                    <a:pt x="305" y="582"/>
                  </a:lnTo>
                  <a:lnTo>
                    <a:pt x="133" y="582"/>
                  </a:lnTo>
                  <a:lnTo>
                    <a:pt x="127" y="576"/>
                  </a:lnTo>
                  <a:lnTo>
                    <a:pt x="127" y="536"/>
                  </a:lnTo>
                  <a:lnTo>
                    <a:pt x="48" y="536"/>
                  </a:lnTo>
                  <a:lnTo>
                    <a:pt x="42" y="527"/>
                  </a:lnTo>
                  <a:lnTo>
                    <a:pt x="42" y="436"/>
                  </a:lnTo>
                  <a:lnTo>
                    <a:pt x="4" y="436"/>
                  </a:lnTo>
                  <a:lnTo>
                    <a:pt x="0" y="428"/>
                  </a:lnTo>
                  <a:lnTo>
                    <a:pt x="0" y="144"/>
                  </a:lnTo>
                  <a:lnTo>
                    <a:pt x="4" y="139"/>
                  </a:lnTo>
                  <a:lnTo>
                    <a:pt x="42" y="139"/>
                  </a:lnTo>
                  <a:lnTo>
                    <a:pt x="42" y="44"/>
                  </a:lnTo>
                  <a:lnTo>
                    <a:pt x="48" y="37"/>
                  </a:lnTo>
                  <a:lnTo>
                    <a:pt x="127" y="37"/>
                  </a:lnTo>
                  <a:lnTo>
                    <a:pt x="127" y="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" name="Freeform 23"/>
            <p:cNvSpPr/>
            <p:nvPr/>
          </p:nvSpPr>
          <p:spPr>
            <a:xfrm>
              <a:off x="1884" y="1967"/>
              <a:ext cx="114" cy="131"/>
            </a:xfrm>
            <a:custGeom>
              <a:avLst/>
              <a:gdLst>
                <a:gd name="txL" fmla="*/ 0 w 508"/>
                <a:gd name="txT" fmla="*/ 0 h 583"/>
                <a:gd name="txR" fmla="*/ 508 w 508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08" h="583">
                  <a:moveTo>
                    <a:pt x="4" y="0"/>
                  </a:moveTo>
                  <a:lnTo>
                    <a:pt x="132" y="0"/>
                  </a:lnTo>
                  <a:lnTo>
                    <a:pt x="139" y="4"/>
                  </a:lnTo>
                  <a:lnTo>
                    <a:pt x="139" y="88"/>
                  </a:lnTo>
                  <a:lnTo>
                    <a:pt x="178" y="88"/>
                  </a:lnTo>
                  <a:lnTo>
                    <a:pt x="178" y="44"/>
                  </a:lnTo>
                  <a:lnTo>
                    <a:pt x="186" y="37"/>
                  </a:lnTo>
                  <a:lnTo>
                    <a:pt x="227" y="37"/>
                  </a:lnTo>
                  <a:lnTo>
                    <a:pt x="227" y="4"/>
                  </a:lnTo>
                  <a:lnTo>
                    <a:pt x="234" y="0"/>
                  </a:lnTo>
                  <a:lnTo>
                    <a:pt x="367" y="0"/>
                  </a:lnTo>
                  <a:lnTo>
                    <a:pt x="374" y="4"/>
                  </a:lnTo>
                  <a:lnTo>
                    <a:pt x="374" y="37"/>
                  </a:lnTo>
                  <a:lnTo>
                    <a:pt x="415" y="37"/>
                  </a:lnTo>
                  <a:lnTo>
                    <a:pt x="423" y="44"/>
                  </a:lnTo>
                  <a:lnTo>
                    <a:pt x="423" y="88"/>
                  </a:lnTo>
                  <a:lnTo>
                    <a:pt x="463" y="88"/>
                  </a:lnTo>
                  <a:lnTo>
                    <a:pt x="471" y="97"/>
                  </a:lnTo>
                  <a:lnTo>
                    <a:pt x="471" y="527"/>
                  </a:lnTo>
                  <a:lnTo>
                    <a:pt x="501" y="527"/>
                  </a:lnTo>
                  <a:lnTo>
                    <a:pt x="507" y="536"/>
                  </a:lnTo>
                  <a:lnTo>
                    <a:pt x="507" y="576"/>
                  </a:lnTo>
                  <a:lnTo>
                    <a:pt x="501" y="582"/>
                  </a:lnTo>
                  <a:lnTo>
                    <a:pt x="327" y="582"/>
                  </a:lnTo>
                  <a:lnTo>
                    <a:pt x="320" y="576"/>
                  </a:lnTo>
                  <a:lnTo>
                    <a:pt x="320" y="536"/>
                  </a:lnTo>
                  <a:lnTo>
                    <a:pt x="327" y="527"/>
                  </a:lnTo>
                  <a:lnTo>
                    <a:pt x="367" y="527"/>
                  </a:lnTo>
                  <a:lnTo>
                    <a:pt x="367" y="144"/>
                  </a:lnTo>
                  <a:lnTo>
                    <a:pt x="327" y="144"/>
                  </a:lnTo>
                  <a:lnTo>
                    <a:pt x="320" y="139"/>
                  </a:lnTo>
                  <a:lnTo>
                    <a:pt x="320" y="97"/>
                  </a:lnTo>
                  <a:lnTo>
                    <a:pt x="186" y="97"/>
                  </a:lnTo>
                  <a:lnTo>
                    <a:pt x="186" y="139"/>
                  </a:lnTo>
                  <a:lnTo>
                    <a:pt x="178" y="144"/>
                  </a:lnTo>
                  <a:lnTo>
                    <a:pt x="139" y="144"/>
                  </a:lnTo>
                  <a:lnTo>
                    <a:pt x="139" y="527"/>
                  </a:lnTo>
                  <a:lnTo>
                    <a:pt x="178" y="527"/>
                  </a:lnTo>
                  <a:lnTo>
                    <a:pt x="186" y="536"/>
                  </a:lnTo>
                  <a:lnTo>
                    <a:pt x="186" y="576"/>
                  </a:lnTo>
                  <a:lnTo>
                    <a:pt x="178" y="582"/>
                  </a:lnTo>
                  <a:lnTo>
                    <a:pt x="4" y="582"/>
                  </a:lnTo>
                  <a:lnTo>
                    <a:pt x="0" y="576"/>
                  </a:lnTo>
                  <a:lnTo>
                    <a:pt x="0" y="536"/>
                  </a:lnTo>
                  <a:lnTo>
                    <a:pt x="4" y="527"/>
                  </a:lnTo>
                  <a:lnTo>
                    <a:pt x="45" y="527"/>
                  </a:lnTo>
                  <a:lnTo>
                    <a:pt x="45" y="44"/>
                  </a:lnTo>
                  <a:lnTo>
                    <a:pt x="4" y="44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" name="Freeform 24"/>
            <p:cNvSpPr/>
            <p:nvPr/>
          </p:nvSpPr>
          <p:spPr>
            <a:xfrm>
              <a:off x="2007" y="1931"/>
              <a:ext cx="69" cy="166"/>
            </a:xfrm>
            <a:custGeom>
              <a:avLst/>
              <a:gdLst>
                <a:gd name="txL" fmla="*/ 0 w 310"/>
                <a:gd name="txT" fmla="*/ 0 h 738"/>
                <a:gd name="txR" fmla="*/ 310 w 310"/>
                <a:gd name="txB" fmla="*/ 738 h 73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10" h="738">
                  <a:moveTo>
                    <a:pt x="139" y="0"/>
                  </a:moveTo>
                  <a:lnTo>
                    <a:pt x="170" y="0"/>
                  </a:lnTo>
                  <a:lnTo>
                    <a:pt x="177" y="4"/>
                  </a:lnTo>
                  <a:lnTo>
                    <a:pt x="177" y="148"/>
                  </a:lnTo>
                  <a:lnTo>
                    <a:pt x="303" y="148"/>
                  </a:lnTo>
                  <a:lnTo>
                    <a:pt x="309" y="155"/>
                  </a:lnTo>
                  <a:lnTo>
                    <a:pt x="309" y="190"/>
                  </a:lnTo>
                  <a:lnTo>
                    <a:pt x="303" y="197"/>
                  </a:lnTo>
                  <a:lnTo>
                    <a:pt x="177" y="197"/>
                  </a:lnTo>
                  <a:lnTo>
                    <a:pt x="177" y="682"/>
                  </a:lnTo>
                  <a:lnTo>
                    <a:pt x="260" y="682"/>
                  </a:lnTo>
                  <a:lnTo>
                    <a:pt x="260" y="640"/>
                  </a:lnTo>
                  <a:lnTo>
                    <a:pt x="267" y="634"/>
                  </a:lnTo>
                  <a:lnTo>
                    <a:pt x="303" y="634"/>
                  </a:lnTo>
                  <a:lnTo>
                    <a:pt x="309" y="640"/>
                  </a:lnTo>
                  <a:lnTo>
                    <a:pt x="309" y="682"/>
                  </a:lnTo>
                  <a:lnTo>
                    <a:pt x="303" y="691"/>
                  </a:lnTo>
                  <a:lnTo>
                    <a:pt x="267" y="691"/>
                  </a:lnTo>
                  <a:lnTo>
                    <a:pt x="267" y="731"/>
                  </a:lnTo>
                  <a:lnTo>
                    <a:pt x="260" y="737"/>
                  </a:lnTo>
                  <a:lnTo>
                    <a:pt x="139" y="737"/>
                  </a:lnTo>
                  <a:lnTo>
                    <a:pt x="131" y="731"/>
                  </a:lnTo>
                  <a:lnTo>
                    <a:pt x="131" y="691"/>
                  </a:lnTo>
                  <a:lnTo>
                    <a:pt x="93" y="691"/>
                  </a:lnTo>
                  <a:lnTo>
                    <a:pt x="87" y="682"/>
                  </a:lnTo>
                  <a:lnTo>
                    <a:pt x="87" y="197"/>
                  </a:lnTo>
                  <a:lnTo>
                    <a:pt x="4" y="197"/>
                  </a:lnTo>
                  <a:lnTo>
                    <a:pt x="0" y="190"/>
                  </a:lnTo>
                  <a:lnTo>
                    <a:pt x="0" y="155"/>
                  </a:lnTo>
                  <a:lnTo>
                    <a:pt x="4" y="148"/>
                  </a:lnTo>
                  <a:lnTo>
                    <a:pt x="42" y="148"/>
                  </a:lnTo>
                  <a:lnTo>
                    <a:pt x="42" y="103"/>
                  </a:lnTo>
                  <a:lnTo>
                    <a:pt x="49" y="95"/>
                  </a:lnTo>
                  <a:lnTo>
                    <a:pt x="87" y="95"/>
                  </a:lnTo>
                  <a:lnTo>
                    <a:pt x="87" y="51"/>
                  </a:lnTo>
                  <a:lnTo>
                    <a:pt x="93" y="46"/>
                  </a:lnTo>
                  <a:lnTo>
                    <a:pt x="131" y="46"/>
                  </a:lnTo>
                  <a:lnTo>
                    <a:pt x="131" y="4"/>
                  </a:lnTo>
                  <a:lnTo>
                    <a:pt x="139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1" name="Freeform 25"/>
            <p:cNvSpPr/>
            <p:nvPr/>
          </p:nvSpPr>
          <p:spPr>
            <a:xfrm>
              <a:off x="2092" y="1967"/>
              <a:ext cx="67" cy="131"/>
            </a:xfrm>
            <a:custGeom>
              <a:avLst/>
              <a:gdLst>
                <a:gd name="txL" fmla="*/ 0 w 301"/>
                <a:gd name="txT" fmla="*/ 0 h 583"/>
                <a:gd name="txR" fmla="*/ 301 w 301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01" h="583">
                  <a:moveTo>
                    <a:pt x="4" y="0"/>
                  </a:moveTo>
                  <a:lnTo>
                    <a:pt x="121" y="0"/>
                  </a:lnTo>
                  <a:lnTo>
                    <a:pt x="127" y="4"/>
                  </a:lnTo>
                  <a:lnTo>
                    <a:pt x="127" y="88"/>
                  </a:lnTo>
                  <a:lnTo>
                    <a:pt x="165" y="88"/>
                  </a:lnTo>
                  <a:lnTo>
                    <a:pt x="165" y="44"/>
                  </a:lnTo>
                  <a:lnTo>
                    <a:pt x="171" y="37"/>
                  </a:lnTo>
                  <a:lnTo>
                    <a:pt x="208" y="37"/>
                  </a:lnTo>
                  <a:lnTo>
                    <a:pt x="208" y="4"/>
                  </a:lnTo>
                  <a:lnTo>
                    <a:pt x="213" y="0"/>
                  </a:lnTo>
                  <a:lnTo>
                    <a:pt x="292" y="0"/>
                  </a:lnTo>
                  <a:lnTo>
                    <a:pt x="300" y="4"/>
                  </a:lnTo>
                  <a:lnTo>
                    <a:pt x="300" y="139"/>
                  </a:lnTo>
                  <a:lnTo>
                    <a:pt x="292" y="144"/>
                  </a:lnTo>
                  <a:lnTo>
                    <a:pt x="213" y="144"/>
                  </a:lnTo>
                  <a:lnTo>
                    <a:pt x="208" y="139"/>
                  </a:lnTo>
                  <a:lnTo>
                    <a:pt x="208" y="97"/>
                  </a:lnTo>
                  <a:lnTo>
                    <a:pt x="171" y="97"/>
                  </a:lnTo>
                  <a:lnTo>
                    <a:pt x="171" y="139"/>
                  </a:lnTo>
                  <a:lnTo>
                    <a:pt x="165" y="144"/>
                  </a:lnTo>
                  <a:lnTo>
                    <a:pt x="127" y="144"/>
                  </a:lnTo>
                  <a:lnTo>
                    <a:pt x="127" y="527"/>
                  </a:lnTo>
                  <a:lnTo>
                    <a:pt x="165" y="527"/>
                  </a:lnTo>
                  <a:lnTo>
                    <a:pt x="171" y="536"/>
                  </a:lnTo>
                  <a:lnTo>
                    <a:pt x="171" y="576"/>
                  </a:lnTo>
                  <a:lnTo>
                    <a:pt x="165" y="582"/>
                  </a:lnTo>
                  <a:lnTo>
                    <a:pt x="4" y="582"/>
                  </a:lnTo>
                  <a:lnTo>
                    <a:pt x="0" y="576"/>
                  </a:lnTo>
                  <a:lnTo>
                    <a:pt x="0" y="536"/>
                  </a:lnTo>
                  <a:lnTo>
                    <a:pt x="4" y="527"/>
                  </a:lnTo>
                  <a:lnTo>
                    <a:pt x="41" y="527"/>
                  </a:lnTo>
                  <a:lnTo>
                    <a:pt x="41" y="44"/>
                  </a:lnTo>
                  <a:lnTo>
                    <a:pt x="4" y="44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2" name="Freeform 26"/>
            <p:cNvSpPr/>
            <p:nvPr/>
          </p:nvSpPr>
          <p:spPr>
            <a:xfrm>
              <a:off x="2180" y="1967"/>
              <a:ext cx="100" cy="131"/>
            </a:xfrm>
            <a:custGeom>
              <a:avLst/>
              <a:gdLst>
                <a:gd name="txL" fmla="*/ 0 w 447"/>
                <a:gd name="txT" fmla="*/ 0 h 583"/>
                <a:gd name="txR" fmla="*/ 447 w 447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47" h="583">
                  <a:moveTo>
                    <a:pt x="177" y="44"/>
                  </a:moveTo>
                  <a:lnTo>
                    <a:pt x="262" y="44"/>
                  </a:lnTo>
                  <a:lnTo>
                    <a:pt x="262" y="88"/>
                  </a:lnTo>
                  <a:lnTo>
                    <a:pt x="267" y="97"/>
                  </a:lnTo>
                  <a:lnTo>
                    <a:pt x="305" y="97"/>
                  </a:lnTo>
                  <a:lnTo>
                    <a:pt x="305" y="139"/>
                  </a:lnTo>
                  <a:lnTo>
                    <a:pt x="311" y="144"/>
                  </a:lnTo>
                  <a:lnTo>
                    <a:pt x="350" y="144"/>
                  </a:lnTo>
                  <a:lnTo>
                    <a:pt x="350" y="428"/>
                  </a:lnTo>
                  <a:lnTo>
                    <a:pt x="311" y="428"/>
                  </a:lnTo>
                  <a:lnTo>
                    <a:pt x="305" y="436"/>
                  </a:lnTo>
                  <a:lnTo>
                    <a:pt x="305" y="478"/>
                  </a:lnTo>
                  <a:lnTo>
                    <a:pt x="267" y="478"/>
                  </a:lnTo>
                  <a:lnTo>
                    <a:pt x="262" y="485"/>
                  </a:lnTo>
                  <a:lnTo>
                    <a:pt x="262" y="527"/>
                  </a:lnTo>
                  <a:lnTo>
                    <a:pt x="177" y="527"/>
                  </a:lnTo>
                  <a:lnTo>
                    <a:pt x="177" y="485"/>
                  </a:lnTo>
                  <a:lnTo>
                    <a:pt x="170" y="478"/>
                  </a:lnTo>
                  <a:lnTo>
                    <a:pt x="131" y="478"/>
                  </a:lnTo>
                  <a:lnTo>
                    <a:pt x="131" y="436"/>
                  </a:lnTo>
                  <a:lnTo>
                    <a:pt x="125" y="428"/>
                  </a:lnTo>
                  <a:lnTo>
                    <a:pt x="95" y="428"/>
                  </a:lnTo>
                  <a:lnTo>
                    <a:pt x="95" y="144"/>
                  </a:lnTo>
                  <a:lnTo>
                    <a:pt x="125" y="144"/>
                  </a:lnTo>
                  <a:lnTo>
                    <a:pt x="131" y="139"/>
                  </a:lnTo>
                  <a:lnTo>
                    <a:pt x="131" y="97"/>
                  </a:lnTo>
                  <a:lnTo>
                    <a:pt x="170" y="97"/>
                  </a:lnTo>
                  <a:lnTo>
                    <a:pt x="177" y="88"/>
                  </a:lnTo>
                  <a:lnTo>
                    <a:pt x="177" y="44"/>
                  </a:lnTo>
                  <a:close/>
                  <a:moveTo>
                    <a:pt x="131" y="0"/>
                  </a:moveTo>
                  <a:lnTo>
                    <a:pt x="305" y="0"/>
                  </a:lnTo>
                  <a:lnTo>
                    <a:pt x="311" y="4"/>
                  </a:lnTo>
                  <a:lnTo>
                    <a:pt x="311" y="37"/>
                  </a:lnTo>
                  <a:lnTo>
                    <a:pt x="396" y="37"/>
                  </a:lnTo>
                  <a:lnTo>
                    <a:pt x="404" y="44"/>
                  </a:lnTo>
                  <a:lnTo>
                    <a:pt x="404" y="139"/>
                  </a:lnTo>
                  <a:lnTo>
                    <a:pt x="440" y="139"/>
                  </a:lnTo>
                  <a:lnTo>
                    <a:pt x="446" y="144"/>
                  </a:lnTo>
                  <a:lnTo>
                    <a:pt x="446" y="428"/>
                  </a:lnTo>
                  <a:lnTo>
                    <a:pt x="440" y="436"/>
                  </a:lnTo>
                  <a:lnTo>
                    <a:pt x="404" y="436"/>
                  </a:lnTo>
                  <a:lnTo>
                    <a:pt x="404" y="527"/>
                  </a:lnTo>
                  <a:lnTo>
                    <a:pt x="396" y="536"/>
                  </a:lnTo>
                  <a:lnTo>
                    <a:pt x="311" y="536"/>
                  </a:lnTo>
                  <a:lnTo>
                    <a:pt x="311" y="576"/>
                  </a:lnTo>
                  <a:lnTo>
                    <a:pt x="305" y="582"/>
                  </a:lnTo>
                  <a:lnTo>
                    <a:pt x="131" y="582"/>
                  </a:lnTo>
                  <a:lnTo>
                    <a:pt x="125" y="576"/>
                  </a:lnTo>
                  <a:lnTo>
                    <a:pt x="125" y="536"/>
                  </a:lnTo>
                  <a:lnTo>
                    <a:pt x="48" y="536"/>
                  </a:lnTo>
                  <a:lnTo>
                    <a:pt x="40" y="527"/>
                  </a:lnTo>
                  <a:lnTo>
                    <a:pt x="40" y="436"/>
                  </a:lnTo>
                  <a:lnTo>
                    <a:pt x="4" y="436"/>
                  </a:lnTo>
                  <a:lnTo>
                    <a:pt x="0" y="428"/>
                  </a:lnTo>
                  <a:lnTo>
                    <a:pt x="0" y="144"/>
                  </a:lnTo>
                  <a:lnTo>
                    <a:pt x="4" y="139"/>
                  </a:lnTo>
                  <a:lnTo>
                    <a:pt x="40" y="139"/>
                  </a:lnTo>
                  <a:lnTo>
                    <a:pt x="40" y="44"/>
                  </a:lnTo>
                  <a:lnTo>
                    <a:pt x="48" y="37"/>
                  </a:lnTo>
                  <a:lnTo>
                    <a:pt x="125" y="37"/>
                  </a:lnTo>
                  <a:lnTo>
                    <a:pt x="125" y="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3" name="Freeform 27"/>
            <p:cNvSpPr/>
            <p:nvPr/>
          </p:nvSpPr>
          <p:spPr>
            <a:xfrm>
              <a:off x="2314" y="1908"/>
              <a:ext cx="39" cy="189"/>
            </a:xfrm>
            <a:custGeom>
              <a:avLst/>
              <a:gdLst>
                <a:gd name="txL" fmla="*/ 0 w 177"/>
                <a:gd name="txT" fmla="*/ 0 h 839"/>
                <a:gd name="txR" fmla="*/ 177 w 177"/>
                <a:gd name="txB" fmla="*/ 839 h 83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77" h="839">
                  <a:moveTo>
                    <a:pt x="1" y="0"/>
                  </a:moveTo>
                  <a:lnTo>
                    <a:pt x="124" y="0"/>
                  </a:lnTo>
                  <a:lnTo>
                    <a:pt x="131" y="4"/>
                  </a:lnTo>
                  <a:lnTo>
                    <a:pt x="131" y="783"/>
                  </a:lnTo>
                  <a:lnTo>
                    <a:pt x="169" y="783"/>
                  </a:lnTo>
                  <a:lnTo>
                    <a:pt x="176" y="792"/>
                  </a:lnTo>
                  <a:lnTo>
                    <a:pt x="176" y="832"/>
                  </a:lnTo>
                  <a:lnTo>
                    <a:pt x="169" y="838"/>
                  </a:lnTo>
                  <a:lnTo>
                    <a:pt x="1" y="838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1" y="783"/>
                  </a:lnTo>
                  <a:lnTo>
                    <a:pt x="42" y="783"/>
                  </a:lnTo>
                  <a:lnTo>
                    <a:pt x="42" y="52"/>
                  </a:lnTo>
                  <a:lnTo>
                    <a:pt x="1" y="52"/>
                  </a:lnTo>
                  <a:lnTo>
                    <a:pt x="0" y="45"/>
                  </a:lnTo>
                  <a:lnTo>
                    <a:pt x="0" y="4"/>
                  </a:lnTo>
                  <a:lnTo>
                    <a:pt x="1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4" name="Freeform 28"/>
            <p:cNvSpPr/>
            <p:nvPr/>
          </p:nvSpPr>
          <p:spPr>
            <a:xfrm>
              <a:off x="2454" y="1908"/>
              <a:ext cx="57" cy="245"/>
            </a:xfrm>
            <a:custGeom>
              <a:avLst/>
              <a:gdLst>
                <a:gd name="txL" fmla="*/ 0 w 257"/>
                <a:gd name="txT" fmla="*/ 0 h 1086"/>
                <a:gd name="txR" fmla="*/ 257 w 257"/>
                <a:gd name="txB" fmla="*/ 1086 h 108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57" h="1086">
                  <a:moveTo>
                    <a:pt x="215" y="0"/>
                  </a:moveTo>
                  <a:lnTo>
                    <a:pt x="249" y="0"/>
                  </a:lnTo>
                  <a:lnTo>
                    <a:pt x="256" y="7"/>
                  </a:lnTo>
                  <a:lnTo>
                    <a:pt x="256" y="45"/>
                  </a:lnTo>
                  <a:lnTo>
                    <a:pt x="249" y="52"/>
                  </a:lnTo>
                  <a:lnTo>
                    <a:pt x="215" y="52"/>
                  </a:lnTo>
                  <a:lnTo>
                    <a:pt x="215" y="97"/>
                  </a:lnTo>
                  <a:lnTo>
                    <a:pt x="208" y="105"/>
                  </a:lnTo>
                  <a:lnTo>
                    <a:pt x="172" y="105"/>
                  </a:lnTo>
                  <a:lnTo>
                    <a:pt x="172" y="198"/>
                  </a:lnTo>
                  <a:lnTo>
                    <a:pt x="164" y="206"/>
                  </a:lnTo>
                  <a:lnTo>
                    <a:pt x="127" y="206"/>
                  </a:lnTo>
                  <a:lnTo>
                    <a:pt x="127" y="340"/>
                  </a:lnTo>
                  <a:lnTo>
                    <a:pt x="120" y="348"/>
                  </a:lnTo>
                  <a:lnTo>
                    <a:pt x="89" y="348"/>
                  </a:lnTo>
                  <a:lnTo>
                    <a:pt x="89" y="735"/>
                  </a:lnTo>
                  <a:lnTo>
                    <a:pt x="120" y="735"/>
                  </a:lnTo>
                  <a:lnTo>
                    <a:pt x="127" y="742"/>
                  </a:lnTo>
                  <a:lnTo>
                    <a:pt x="127" y="887"/>
                  </a:lnTo>
                  <a:lnTo>
                    <a:pt x="164" y="887"/>
                  </a:lnTo>
                  <a:lnTo>
                    <a:pt x="172" y="895"/>
                  </a:lnTo>
                  <a:lnTo>
                    <a:pt x="172" y="987"/>
                  </a:lnTo>
                  <a:lnTo>
                    <a:pt x="208" y="987"/>
                  </a:lnTo>
                  <a:lnTo>
                    <a:pt x="215" y="993"/>
                  </a:lnTo>
                  <a:lnTo>
                    <a:pt x="215" y="1027"/>
                  </a:lnTo>
                  <a:lnTo>
                    <a:pt x="249" y="1027"/>
                  </a:lnTo>
                  <a:lnTo>
                    <a:pt x="256" y="1034"/>
                  </a:lnTo>
                  <a:lnTo>
                    <a:pt x="256" y="1077"/>
                  </a:lnTo>
                  <a:lnTo>
                    <a:pt x="249" y="1085"/>
                  </a:lnTo>
                  <a:lnTo>
                    <a:pt x="215" y="1085"/>
                  </a:lnTo>
                  <a:lnTo>
                    <a:pt x="208" y="1077"/>
                  </a:lnTo>
                  <a:lnTo>
                    <a:pt x="208" y="1034"/>
                  </a:lnTo>
                  <a:lnTo>
                    <a:pt x="172" y="1034"/>
                  </a:lnTo>
                  <a:lnTo>
                    <a:pt x="164" y="1027"/>
                  </a:lnTo>
                  <a:lnTo>
                    <a:pt x="164" y="993"/>
                  </a:lnTo>
                  <a:lnTo>
                    <a:pt x="127" y="993"/>
                  </a:lnTo>
                  <a:lnTo>
                    <a:pt x="120" y="987"/>
                  </a:lnTo>
                  <a:lnTo>
                    <a:pt x="120" y="945"/>
                  </a:lnTo>
                  <a:lnTo>
                    <a:pt x="89" y="945"/>
                  </a:lnTo>
                  <a:lnTo>
                    <a:pt x="82" y="938"/>
                  </a:lnTo>
                  <a:lnTo>
                    <a:pt x="82" y="842"/>
                  </a:lnTo>
                  <a:lnTo>
                    <a:pt x="46" y="842"/>
                  </a:lnTo>
                  <a:lnTo>
                    <a:pt x="41" y="836"/>
                  </a:lnTo>
                  <a:lnTo>
                    <a:pt x="41" y="742"/>
                  </a:lnTo>
                  <a:lnTo>
                    <a:pt x="4" y="742"/>
                  </a:lnTo>
                  <a:lnTo>
                    <a:pt x="0" y="735"/>
                  </a:lnTo>
                  <a:lnTo>
                    <a:pt x="0" y="348"/>
                  </a:lnTo>
                  <a:lnTo>
                    <a:pt x="4" y="340"/>
                  </a:lnTo>
                  <a:lnTo>
                    <a:pt x="41" y="340"/>
                  </a:lnTo>
                  <a:lnTo>
                    <a:pt x="41" y="258"/>
                  </a:lnTo>
                  <a:lnTo>
                    <a:pt x="46" y="251"/>
                  </a:lnTo>
                  <a:lnTo>
                    <a:pt x="82" y="251"/>
                  </a:lnTo>
                  <a:lnTo>
                    <a:pt x="82" y="153"/>
                  </a:lnTo>
                  <a:lnTo>
                    <a:pt x="89" y="149"/>
                  </a:lnTo>
                  <a:lnTo>
                    <a:pt x="120" y="149"/>
                  </a:lnTo>
                  <a:lnTo>
                    <a:pt x="120" y="105"/>
                  </a:lnTo>
                  <a:lnTo>
                    <a:pt x="127" y="97"/>
                  </a:lnTo>
                  <a:lnTo>
                    <a:pt x="164" y="97"/>
                  </a:lnTo>
                  <a:lnTo>
                    <a:pt x="164" y="52"/>
                  </a:lnTo>
                  <a:lnTo>
                    <a:pt x="172" y="45"/>
                  </a:lnTo>
                  <a:lnTo>
                    <a:pt x="208" y="45"/>
                  </a:lnTo>
                  <a:lnTo>
                    <a:pt x="208" y="7"/>
                  </a:lnTo>
                  <a:lnTo>
                    <a:pt x="215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" name="Freeform 29"/>
            <p:cNvSpPr/>
            <p:nvPr/>
          </p:nvSpPr>
          <p:spPr>
            <a:xfrm>
              <a:off x="2542" y="1908"/>
              <a:ext cx="165" cy="245"/>
            </a:xfrm>
            <a:custGeom>
              <a:avLst/>
              <a:gdLst>
                <a:gd name="txL" fmla="*/ 0 w 733"/>
                <a:gd name="txT" fmla="*/ 0 h 1086"/>
                <a:gd name="txR" fmla="*/ 733 w 733"/>
                <a:gd name="txB" fmla="*/ 1086 h 108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33" h="1086">
                  <a:moveTo>
                    <a:pt x="277" y="52"/>
                  </a:moveTo>
                  <a:lnTo>
                    <a:pt x="454" y="52"/>
                  </a:lnTo>
                  <a:lnTo>
                    <a:pt x="454" y="97"/>
                  </a:lnTo>
                  <a:lnTo>
                    <a:pt x="461" y="105"/>
                  </a:lnTo>
                  <a:lnTo>
                    <a:pt x="494" y="105"/>
                  </a:lnTo>
                  <a:lnTo>
                    <a:pt x="494" y="149"/>
                  </a:lnTo>
                  <a:lnTo>
                    <a:pt x="502" y="153"/>
                  </a:lnTo>
                  <a:lnTo>
                    <a:pt x="587" y="153"/>
                  </a:lnTo>
                  <a:lnTo>
                    <a:pt x="587" y="251"/>
                  </a:lnTo>
                  <a:lnTo>
                    <a:pt x="595" y="258"/>
                  </a:lnTo>
                  <a:lnTo>
                    <a:pt x="636" y="258"/>
                  </a:lnTo>
                  <a:lnTo>
                    <a:pt x="636" y="593"/>
                  </a:lnTo>
                  <a:lnTo>
                    <a:pt x="595" y="593"/>
                  </a:lnTo>
                  <a:lnTo>
                    <a:pt x="587" y="599"/>
                  </a:lnTo>
                  <a:lnTo>
                    <a:pt x="587" y="686"/>
                  </a:lnTo>
                  <a:lnTo>
                    <a:pt x="502" y="686"/>
                  </a:lnTo>
                  <a:lnTo>
                    <a:pt x="494" y="693"/>
                  </a:lnTo>
                  <a:lnTo>
                    <a:pt x="494" y="735"/>
                  </a:lnTo>
                  <a:lnTo>
                    <a:pt x="461" y="735"/>
                  </a:lnTo>
                  <a:lnTo>
                    <a:pt x="454" y="742"/>
                  </a:lnTo>
                  <a:lnTo>
                    <a:pt x="454" y="784"/>
                  </a:lnTo>
                  <a:lnTo>
                    <a:pt x="277" y="784"/>
                  </a:lnTo>
                  <a:lnTo>
                    <a:pt x="277" y="742"/>
                  </a:lnTo>
                  <a:lnTo>
                    <a:pt x="269" y="735"/>
                  </a:lnTo>
                  <a:lnTo>
                    <a:pt x="230" y="735"/>
                  </a:lnTo>
                  <a:lnTo>
                    <a:pt x="230" y="693"/>
                  </a:lnTo>
                  <a:lnTo>
                    <a:pt x="223" y="686"/>
                  </a:lnTo>
                  <a:lnTo>
                    <a:pt x="137" y="686"/>
                  </a:lnTo>
                  <a:lnTo>
                    <a:pt x="137" y="599"/>
                  </a:lnTo>
                  <a:lnTo>
                    <a:pt x="132" y="593"/>
                  </a:lnTo>
                  <a:lnTo>
                    <a:pt x="97" y="593"/>
                  </a:lnTo>
                  <a:lnTo>
                    <a:pt x="97" y="258"/>
                  </a:lnTo>
                  <a:lnTo>
                    <a:pt x="132" y="258"/>
                  </a:lnTo>
                  <a:lnTo>
                    <a:pt x="137" y="251"/>
                  </a:lnTo>
                  <a:lnTo>
                    <a:pt x="137" y="153"/>
                  </a:lnTo>
                  <a:lnTo>
                    <a:pt x="223" y="153"/>
                  </a:lnTo>
                  <a:lnTo>
                    <a:pt x="230" y="149"/>
                  </a:lnTo>
                  <a:lnTo>
                    <a:pt x="230" y="105"/>
                  </a:lnTo>
                  <a:lnTo>
                    <a:pt x="269" y="105"/>
                  </a:lnTo>
                  <a:lnTo>
                    <a:pt x="277" y="97"/>
                  </a:lnTo>
                  <a:lnTo>
                    <a:pt x="277" y="52"/>
                  </a:lnTo>
                  <a:close/>
                  <a:moveTo>
                    <a:pt x="230" y="0"/>
                  </a:moveTo>
                  <a:lnTo>
                    <a:pt x="494" y="0"/>
                  </a:lnTo>
                  <a:lnTo>
                    <a:pt x="502" y="7"/>
                  </a:lnTo>
                  <a:lnTo>
                    <a:pt x="502" y="45"/>
                  </a:lnTo>
                  <a:lnTo>
                    <a:pt x="587" y="45"/>
                  </a:lnTo>
                  <a:lnTo>
                    <a:pt x="595" y="52"/>
                  </a:lnTo>
                  <a:lnTo>
                    <a:pt x="595" y="97"/>
                  </a:lnTo>
                  <a:lnTo>
                    <a:pt x="636" y="97"/>
                  </a:lnTo>
                  <a:lnTo>
                    <a:pt x="642" y="105"/>
                  </a:lnTo>
                  <a:lnTo>
                    <a:pt x="642" y="149"/>
                  </a:lnTo>
                  <a:lnTo>
                    <a:pt x="681" y="149"/>
                  </a:lnTo>
                  <a:lnTo>
                    <a:pt x="686" y="153"/>
                  </a:lnTo>
                  <a:lnTo>
                    <a:pt x="686" y="251"/>
                  </a:lnTo>
                  <a:lnTo>
                    <a:pt x="724" y="251"/>
                  </a:lnTo>
                  <a:lnTo>
                    <a:pt x="732" y="258"/>
                  </a:lnTo>
                  <a:lnTo>
                    <a:pt x="732" y="593"/>
                  </a:lnTo>
                  <a:lnTo>
                    <a:pt x="724" y="599"/>
                  </a:lnTo>
                  <a:lnTo>
                    <a:pt x="686" y="599"/>
                  </a:lnTo>
                  <a:lnTo>
                    <a:pt x="686" y="686"/>
                  </a:lnTo>
                  <a:lnTo>
                    <a:pt x="681" y="693"/>
                  </a:lnTo>
                  <a:lnTo>
                    <a:pt x="642" y="693"/>
                  </a:lnTo>
                  <a:lnTo>
                    <a:pt x="642" y="735"/>
                  </a:lnTo>
                  <a:lnTo>
                    <a:pt x="636" y="742"/>
                  </a:lnTo>
                  <a:lnTo>
                    <a:pt x="595" y="742"/>
                  </a:lnTo>
                  <a:lnTo>
                    <a:pt x="595" y="784"/>
                  </a:lnTo>
                  <a:lnTo>
                    <a:pt x="587" y="793"/>
                  </a:lnTo>
                  <a:lnTo>
                    <a:pt x="502" y="793"/>
                  </a:lnTo>
                  <a:lnTo>
                    <a:pt x="502" y="836"/>
                  </a:lnTo>
                  <a:lnTo>
                    <a:pt x="494" y="842"/>
                  </a:lnTo>
                  <a:lnTo>
                    <a:pt x="461" y="842"/>
                  </a:lnTo>
                  <a:lnTo>
                    <a:pt x="461" y="887"/>
                  </a:lnTo>
                  <a:lnTo>
                    <a:pt x="494" y="887"/>
                  </a:lnTo>
                  <a:lnTo>
                    <a:pt x="502" y="895"/>
                  </a:lnTo>
                  <a:lnTo>
                    <a:pt x="502" y="938"/>
                  </a:lnTo>
                  <a:lnTo>
                    <a:pt x="541" y="938"/>
                  </a:lnTo>
                  <a:lnTo>
                    <a:pt x="548" y="945"/>
                  </a:lnTo>
                  <a:lnTo>
                    <a:pt x="548" y="987"/>
                  </a:lnTo>
                  <a:lnTo>
                    <a:pt x="587" y="987"/>
                  </a:lnTo>
                  <a:lnTo>
                    <a:pt x="595" y="993"/>
                  </a:lnTo>
                  <a:lnTo>
                    <a:pt x="595" y="1027"/>
                  </a:lnTo>
                  <a:lnTo>
                    <a:pt x="724" y="1027"/>
                  </a:lnTo>
                  <a:lnTo>
                    <a:pt x="732" y="1034"/>
                  </a:lnTo>
                  <a:lnTo>
                    <a:pt x="732" y="1077"/>
                  </a:lnTo>
                  <a:lnTo>
                    <a:pt x="724" y="1085"/>
                  </a:lnTo>
                  <a:lnTo>
                    <a:pt x="548" y="1085"/>
                  </a:lnTo>
                  <a:lnTo>
                    <a:pt x="541" y="1077"/>
                  </a:lnTo>
                  <a:lnTo>
                    <a:pt x="541" y="1034"/>
                  </a:lnTo>
                  <a:lnTo>
                    <a:pt x="461" y="1034"/>
                  </a:lnTo>
                  <a:lnTo>
                    <a:pt x="454" y="1027"/>
                  </a:lnTo>
                  <a:lnTo>
                    <a:pt x="454" y="993"/>
                  </a:lnTo>
                  <a:lnTo>
                    <a:pt x="417" y="993"/>
                  </a:lnTo>
                  <a:lnTo>
                    <a:pt x="409" y="987"/>
                  </a:lnTo>
                  <a:lnTo>
                    <a:pt x="409" y="945"/>
                  </a:lnTo>
                  <a:lnTo>
                    <a:pt x="369" y="945"/>
                  </a:lnTo>
                  <a:lnTo>
                    <a:pt x="361" y="938"/>
                  </a:lnTo>
                  <a:lnTo>
                    <a:pt x="361" y="895"/>
                  </a:lnTo>
                  <a:lnTo>
                    <a:pt x="323" y="895"/>
                  </a:lnTo>
                  <a:lnTo>
                    <a:pt x="316" y="887"/>
                  </a:lnTo>
                  <a:lnTo>
                    <a:pt x="316" y="842"/>
                  </a:lnTo>
                  <a:lnTo>
                    <a:pt x="230" y="842"/>
                  </a:lnTo>
                  <a:lnTo>
                    <a:pt x="223" y="836"/>
                  </a:lnTo>
                  <a:lnTo>
                    <a:pt x="223" y="793"/>
                  </a:lnTo>
                  <a:lnTo>
                    <a:pt x="137" y="793"/>
                  </a:lnTo>
                  <a:lnTo>
                    <a:pt x="132" y="784"/>
                  </a:lnTo>
                  <a:lnTo>
                    <a:pt x="132" y="742"/>
                  </a:lnTo>
                  <a:lnTo>
                    <a:pt x="97" y="742"/>
                  </a:lnTo>
                  <a:lnTo>
                    <a:pt x="90" y="735"/>
                  </a:lnTo>
                  <a:lnTo>
                    <a:pt x="90" y="693"/>
                  </a:lnTo>
                  <a:lnTo>
                    <a:pt x="49" y="693"/>
                  </a:lnTo>
                  <a:lnTo>
                    <a:pt x="43" y="686"/>
                  </a:lnTo>
                  <a:lnTo>
                    <a:pt x="43" y="599"/>
                  </a:lnTo>
                  <a:lnTo>
                    <a:pt x="4" y="599"/>
                  </a:lnTo>
                  <a:lnTo>
                    <a:pt x="0" y="593"/>
                  </a:lnTo>
                  <a:lnTo>
                    <a:pt x="0" y="258"/>
                  </a:lnTo>
                  <a:lnTo>
                    <a:pt x="4" y="251"/>
                  </a:lnTo>
                  <a:lnTo>
                    <a:pt x="43" y="251"/>
                  </a:lnTo>
                  <a:lnTo>
                    <a:pt x="43" y="153"/>
                  </a:lnTo>
                  <a:lnTo>
                    <a:pt x="49" y="149"/>
                  </a:lnTo>
                  <a:lnTo>
                    <a:pt x="90" y="149"/>
                  </a:lnTo>
                  <a:lnTo>
                    <a:pt x="90" y="105"/>
                  </a:lnTo>
                  <a:lnTo>
                    <a:pt x="97" y="97"/>
                  </a:lnTo>
                  <a:lnTo>
                    <a:pt x="132" y="97"/>
                  </a:lnTo>
                  <a:lnTo>
                    <a:pt x="132" y="52"/>
                  </a:lnTo>
                  <a:lnTo>
                    <a:pt x="137" y="45"/>
                  </a:lnTo>
                  <a:lnTo>
                    <a:pt x="223" y="45"/>
                  </a:lnTo>
                  <a:lnTo>
                    <a:pt x="223" y="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" name="Freeform 30"/>
            <p:cNvSpPr/>
            <p:nvPr/>
          </p:nvSpPr>
          <p:spPr>
            <a:xfrm>
              <a:off x="2734" y="1908"/>
              <a:ext cx="147" cy="189"/>
            </a:xfrm>
            <a:custGeom>
              <a:avLst/>
              <a:gdLst>
                <a:gd name="txL" fmla="*/ 0 w 654"/>
                <a:gd name="txT" fmla="*/ 0 h 839"/>
                <a:gd name="txR" fmla="*/ 654 w 654"/>
                <a:gd name="txB" fmla="*/ 839 h 83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54" h="839">
                  <a:moveTo>
                    <a:pt x="234" y="0"/>
                  </a:moveTo>
                  <a:lnTo>
                    <a:pt x="506" y="0"/>
                  </a:lnTo>
                  <a:lnTo>
                    <a:pt x="512" y="4"/>
                  </a:lnTo>
                  <a:lnTo>
                    <a:pt x="512" y="45"/>
                  </a:lnTo>
                  <a:lnTo>
                    <a:pt x="602" y="45"/>
                  </a:lnTo>
                  <a:lnTo>
                    <a:pt x="602" y="4"/>
                  </a:lnTo>
                  <a:lnTo>
                    <a:pt x="609" y="0"/>
                  </a:lnTo>
                  <a:lnTo>
                    <a:pt x="647" y="0"/>
                  </a:lnTo>
                  <a:lnTo>
                    <a:pt x="653" y="4"/>
                  </a:lnTo>
                  <a:lnTo>
                    <a:pt x="653" y="248"/>
                  </a:lnTo>
                  <a:lnTo>
                    <a:pt x="647" y="255"/>
                  </a:lnTo>
                  <a:lnTo>
                    <a:pt x="609" y="255"/>
                  </a:lnTo>
                  <a:lnTo>
                    <a:pt x="602" y="248"/>
                  </a:lnTo>
                  <a:lnTo>
                    <a:pt x="602" y="153"/>
                  </a:lnTo>
                  <a:lnTo>
                    <a:pt x="562" y="153"/>
                  </a:lnTo>
                  <a:lnTo>
                    <a:pt x="554" y="149"/>
                  </a:lnTo>
                  <a:lnTo>
                    <a:pt x="554" y="105"/>
                  </a:lnTo>
                  <a:lnTo>
                    <a:pt x="470" y="105"/>
                  </a:lnTo>
                  <a:lnTo>
                    <a:pt x="465" y="97"/>
                  </a:lnTo>
                  <a:lnTo>
                    <a:pt x="465" y="52"/>
                  </a:lnTo>
                  <a:lnTo>
                    <a:pt x="282" y="52"/>
                  </a:lnTo>
                  <a:lnTo>
                    <a:pt x="282" y="97"/>
                  </a:lnTo>
                  <a:lnTo>
                    <a:pt x="276" y="105"/>
                  </a:lnTo>
                  <a:lnTo>
                    <a:pt x="234" y="105"/>
                  </a:lnTo>
                  <a:lnTo>
                    <a:pt x="234" y="149"/>
                  </a:lnTo>
                  <a:lnTo>
                    <a:pt x="227" y="153"/>
                  </a:lnTo>
                  <a:lnTo>
                    <a:pt x="141" y="153"/>
                  </a:lnTo>
                  <a:lnTo>
                    <a:pt x="141" y="248"/>
                  </a:lnTo>
                  <a:lnTo>
                    <a:pt x="135" y="255"/>
                  </a:lnTo>
                  <a:lnTo>
                    <a:pt x="100" y="255"/>
                  </a:lnTo>
                  <a:lnTo>
                    <a:pt x="100" y="591"/>
                  </a:lnTo>
                  <a:lnTo>
                    <a:pt x="135" y="591"/>
                  </a:lnTo>
                  <a:lnTo>
                    <a:pt x="141" y="596"/>
                  </a:lnTo>
                  <a:lnTo>
                    <a:pt x="141" y="684"/>
                  </a:lnTo>
                  <a:lnTo>
                    <a:pt x="227" y="684"/>
                  </a:lnTo>
                  <a:lnTo>
                    <a:pt x="234" y="691"/>
                  </a:lnTo>
                  <a:lnTo>
                    <a:pt x="234" y="734"/>
                  </a:lnTo>
                  <a:lnTo>
                    <a:pt x="323" y="734"/>
                  </a:lnTo>
                  <a:lnTo>
                    <a:pt x="329" y="741"/>
                  </a:lnTo>
                  <a:lnTo>
                    <a:pt x="329" y="783"/>
                  </a:lnTo>
                  <a:lnTo>
                    <a:pt x="465" y="783"/>
                  </a:lnTo>
                  <a:lnTo>
                    <a:pt x="465" y="741"/>
                  </a:lnTo>
                  <a:lnTo>
                    <a:pt x="470" y="734"/>
                  </a:lnTo>
                  <a:lnTo>
                    <a:pt x="554" y="734"/>
                  </a:lnTo>
                  <a:lnTo>
                    <a:pt x="554" y="691"/>
                  </a:lnTo>
                  <a:lnTo>
                    <a:pt x="562" y="684"/>
                  </a:lnTo>
                  <a:lnTo>
                    <a:pt x="602" y="684"/>
                  </a:lnTo>
                  <a:lnTo>
                    <a:pt x="602" y="648"/>
                  </a:lnTo>
                  <a:lnTo>
                    <a:pt x="609" y="640"/>
                  </a:lnTo>
                  <a:lnTo>
                    <a:pt x="647" y="640"/>
                  </a:lnTo>
                  <a:lnTo>
                    <a:pt x="653" y="648"/>
                  </a:lnTo>
                  <a:lnTo>
                    <a:pt x="653" y="684"/>
                  </a:lnTo>
                  <a:lnTo>
                    <a:pt x="647" y="691"/>
                  </a:lnTo>
                  <a:lnTo>
                    <a:pt x="609" y="691"/>
                  </a:lnTo>
                  <a:lnTo>
                    <a:pt x="609" y="783"/>
                  </a:lnTo>
                  <a:lnTo>
                    <a:pt x="602" y="792"/>
                  </a:lnTo>
                  <a:lnTo>
                    <a:pt x="512" y="792"/>
                  </a:lnTo>
                  <a:lnTo>
                    <a:pt x="512" y="832"/>
                  </a:lnTo>
                  <a:lnTo>
                    <a:pt x="506" y="838"/>
                  </a:lnTo>
                  <a:lnTo>
                    <a:pt x="234" y="838"/>
                  </a:lnTo>
                  <a:lnTo>
                    <a:pt x="227" y="832"/>
                  </a:lnTo>
                  <a:lnTo>
                    <a:pt x="227" y="792"/>
                  </a:lnTo>
                  <a:lnTo>
                    <a:pt x="141" y="792"/>
                  </a:lnTo>
                  <a:lnTo>
                    <a:pt x="135" y="783"/>
                  </a:lnTo>
                  <a:lnTo>
                    <a:pt x="135" y="741"/>
                  </a:lnTo>
                  <a:lnTo>
                    <a:pt x="100" y="741"/>
                  </a:lnTo>
                  <a:lnTo>
                    <a:pt x="93" y="734"/>
                  </a:lnTo>
                  <a:lnTo>
                    <a:pt x="93" y="691"/>
                  </a:lnTo>
                  <a:lnTo>
                    <a:pt x="52" y="691"/>
                  </a:lnTo>
                  <a:lnTo>
                    <a:pt x="44" y="684"/>
                  </a:lnTo>
                  <a:lnTo>
                    <a:pt x="44" y="596"/>
                  </a:lnTo>
                  <a:lnTo>
                    <a:pt x="4" y="596"/>
                  </a:lnTo>
                  <a:lnTo>
                    <a:pt x="0" y="591"/>
                  </a:lnTo>
                  <a:lnTo>
                    <a:pt x="0" y="255"/>
                  </a:lnTo>
                  <a:lnTo>
                    <a:pt x="4" y="248"/>
                  </a:lnTo>
                  <a:lnTo>
                    <a:pt x="44" y="248"/>
                  </a:lnTo>
                  <a:lnTo>
                    <a:pt x="44" y="153"/>
                  </a:lnTo>
                  <a:lnTo>
                    <a:pt x="52" y="149"/>
                  </a:lnTo>
                  <a:lnTo>
                    <a:pt x="93" y="149"/>
                  </a:lnTo>
                  <a:lnTo>
                    <a:pt x="93" y="105"/>
                  </a:lnTo>
                  <a:lnTo>
                    <a:pt x="100" y="97"/>
                  </a:lnTo>
                  <a:lnTo>
                    <a:pt x="135" y="97"/>
                  </a:lnTo>
                  <a:lnTo>
                    <a:pt x="135" y="52"/>
                  </a:lnTo>
                  <a:lnTo>
                    <a:pt x="141" y="45"/>
                  </a:lnTo>
                  <a:lnTo>
                    <a:pt x="227" y="45"/>
                  </a:lnTo>
                  <a:lnTo>
                    <a:pt x="227" y="4"/>
                  </a:lnTo>
                  <a:lnTo>
                    <a:pt x="23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" name="Freeform 31"/>
            <p:cNvSpPr/>
            <p:nvPr/>
          </p:nvSpPr>
          <p:spPr>
            <a:xfrm>
              <a:off x="2912" y="1908"/>
              <a:ext cx="57" cy="245"/>
            </a:xfrm>
            <a:custGeom>
              <a:avLst/>
              <a:gdLst>
                <a:gd name="txL" fmla="*/ 0 w 257"/>
                <a:gd name="txT" fmla="*/ 0 h 1086"/>
                <a:gd name="txR" fmla="*/ 257 w 257"/>
                <a:gd name="txB" fmla="*/ 1086 h 108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57" h="1086">
                  <a:moveTo>
                    <a:pt x="4" y="0"/>
                  </a:moveTo>
                  <a:lnTo>
                    <a:pt x="41" y="0"/>
                  </a:lnTo>
                  <a:lnTo>
                    <a:pt x="46" y="7"/>
                  </a:lnTo>
                  <a:lnTo>
                    <a:pt x="46" y="45"/>
                  </a:lnTo>
                  <a:lnTo>
                    <a:pt x="82" y="45"/>
                  </a:lnTo>
                  <a:lnTo>
                    <a:pt x="88" y="52"/>
                  </a:lnTo>
                  <a:lnTo>
                    <a:pt x="88" y="97"/>
                  </a:lnTo>
                  <a:lnTo>
                    <a:pt x="120" y="97"/>
                  </a:lnTo>
                  <a:lnTo>
                    <a:pt x="126" y="105"/>
                  </a:lnTo>
                  <a:lnTo>
                    <a:pt x="126" y="149"/>
                  </a:lnTo>
                  <a:lnTo>
                    <a:pt x="164" y="149"/>
                  </a:lnTo>
                  <a:lnTo>
                    <a:pt x="170" y="153"/>
                  </a:lnTo>
                  <a:lnTo>
                    <a:pt x="170" y="251"/>
                  </a:lnTo>
                  <a:lnTo>
                    <a:pt x="208" y="251"/>
                  </a:lnTo>
                  <a:lnTo>
                    <a:pt x="213" y="258"/>
                  </a:lnTo>
                  <a:lnTo>
                    <a:pt x="213" y="340"/>
                  </a:lnTo>
                  <a:lnTo>
                    <a:pt x="249" y="340"/>
                  </a:lnTo>
                  <a:lnTo>
                    <a:pt x="256" y="348"/>
                  </a:lnTo>
                  <a:lnTo>
                    <a:pt x="256" y="735"/>
                  </a:lnTo>
                  <a:lnTo>
                    <a:pt x="249" y="742"/>
                  </a:lnTo>
                  <a:lnTo>
                    <a:pt x="213" y="742"/>
                  </a:lnTo>
                  <a:lnTo>
                    <a:pt x="213" y="836"/>
                  </a:lnTo>
                  <a:lnTo>
                    <a:pt x="208" y="842"/>
                  </a:lnTo>
                  <a:lnTo>
                    <a:pt x="170" y="842"/>
                  </a:lnTo>
                  <a:lnTo>
                    <a:pt x="170" y="938"/>
                  </a:lnTo>
                  <a:lnTo>
                    <a:pt x="164" y="945"/>
                  </a:lnTo>
                  <a:lnTo>
                    <a:pt x="126" y="945"/>
                  </a:lnTo>
                  <a:lnTo>
                    <a:pt x="126" y="987"/>
                  </a:lnTo>
                  <a:lnTo>
                    <a:pt x="120" y="993"/>
                  </a:lnTo>
                  <a:lnTo>
                    <a:pt x="88" y="993"/>
                  </a:lnTo>
                  <a:lnTo>
                    <a:pt x="88" y="1027"/>
                  </a:lnTo>
                  <a:lnTo>
                    <a:pt x="82" y="1034"/>
                  </a:lnTo>
                  <a:lnTo>
                    <a:pt x="46" y="1034"/>
                  </a:lnTo>
                  <a:lnTo>
                    <a:pt x="46" y="1077"/>
                  </a:lnTo>
                  <a:lnTo>
                    <a:pt x="41" y="1085"/>
                  </a:lnTo>
                  <a:lnTo>
                    <a:pt x="4" y="1085"/>
                  </a:lnTo>
                  <a:lnTo>
                    <a:pt x="0" y="1077"/>
                  </a:lnTo>
                  <a:lnTo>
                    <a:pt x="0" y="1034"/>
                  </a:lnTo>
                  <a:lnTo>
                    <a:pt x="4" y="1027"/>
                  </a:lnTo>
                  <a:lnTo>
                    <a:pt x="41" y="1027"/>
                  </a:lnTo>
                  <a:lnTo>
                    <a:pt x="41" y="993"/>
                  </a:lnTo>
                  <a:lnTo>
                    <a:pt x="46" y="987"/>
                  </a:lnTo>
                  <a:lnTo>
                    <a:pt x="82" y="987"/>
                  </a:lnTo>
                  <a:lnTo>
                    <a:pt x="82" y="895"/>
                  </a:lnTo>
                  <a:lnTo>
                    <a:pt x="88" y="887"/>
                  </a:lnTo>
                  <a:lnTo>
                    <a:pt x="120" y="887"/>
                  </a:lnTo>
                  <a:lnTo>
                    <a:pt x="120" y="742"/>
                  </a:lnTo>
                  <a:lnTo>
                    <a:pt x="126" y="735"/>
                  </a:lnTo>
                  <a:lnTo>
                    <a:pt x="164" y="735"/>
                  </a:lnTo>
                  <a:lnTo>
                    <a:pt x="164" y="348"/>
                  </a:lnTo>
                  <a:lnTo>
                    <a:pt x="126" y="348"/>
                  </a:lnTo>
                  <a:lnTo>
                    <a:pt x="120" y="340"/>
                  </a:lnTo>
                  <a:lnTo>
                    <a:pt x="120" y="206"/>
                  </a:lnTo>
                  <a:lnTo>
                    <a:pt x="88" y="206"/>
                  </a:lnTo>
                  <a:lnTo>
                    <a:pt x="82" y="198"/>
                  </a:lnTo>
                  <a:lnTo>
                    <a:pt x="82" y="105"/>
                  </a:lnTo>
                  <a:lnTo>
                    <a:pt x="46" y="105"/>
                  </a:lnTo>
                  <a:lnTo>
                    <a:pt x="41" y="97"/>
                  </a:lnTo>
                  <a:lnTo>
                    <a:pt x="41" y="52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0" name="Group 32"/>
          <p:cNvGrpSpPr/>
          <p:nvPr/>
        </p:nvGrpSpPr>
        <p:grpSpPr>
          <a:xfrm>
            <a:off x="1219200" y="3867150"/>
            <a:ext cx="3494088" cy="390525"/>
            <a:chOff x="768" y="2436"/>
            <a:chExt cx="2201" cy="246"/>
          </a:xfrm>
        </p:grpSpPr>
        <p:sp>
          <p:nvSpPr>
            <p:cNvPr id="47180" name="Freeform 33"/>
            <p:cNvSpPr/>
            <p:nvPr/>
          </p:nvSpPr>
          <p:spPr>
            <a:xfrm>
              <a:off x="768" y="2436"/>
              <a:ext cx="145" cy="246"/>
            </a:xfrm>
            <a:custGeom>
              <a:avLst/>
              <a:gdLst>
                <a:gd name="txL" fmla="*/ 0 w 644"/>
                <a:gd name="txT" fmla="*/ 0 h 1090"/>
                <a:gd name="txR" fmla="*/ 644 w 644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44" h="1090">
                  <a:moveTo>
                    <a:pt x="243" y="52"/>
                  </a:moveTo>
                  <a:lnTo>
                    <a:pt x="402" y="52"/>
                  </a:lnTo>
                  <a:lnTo>
                    <a:pt x="402" y="97"/>
                  </a:lnTo>
                  <a:lnTo>
                    <a:pt x="409" y="103"/>
                  </a:lnTo>
                  <a:lnTo>
                    <a:pt x="434" y="103"/>
                  </a:lnTo>
                  <a:lnTo>
                    <a:pt x="434" y="148"/>
                  </a:lnTo>
                  <a:lnTo>
                    <a:pt x="443" y="155"/>
                  </a:lnTo>
                  <a:lnTo>
                    <a:pt x="517" y="155"/>
                  </a:lnTo>
                  <a:lnTo>
                    <a:pt x="517" y="250"/>
                  </a:lnTo>
                  <a:lnTo>
                    <a:pt x="523" y="257"/>
                  </a:lnTo>
                  <a:lnTo>
                    <a:pt x="559" y="257"/>
                  </a:lnTo>
                  <a:lnTo>
                    <a:pt x="559" y="593"/>
                  </a:lnTo>
                  <a:lnTo>
                    <a:pt x="523" y="593"/>
                  </a:lnTo>
                  <a:lnTo>
                    <a:pt x="517" y="601"/>
                  </a:lnTo>
                  <a:lnTo>
                    <a:pt x="517" y="688"/>
                  </a:lnTo>
                  <a:lnTo>
                    <a:pt x="443" y="688"/>
                  </a:lnTo>
                  <a:lnTo>
                    <a:pt x="434" y="694"/>
                  </a:lnTo>
                  <a:lnTo>
                    <a:pt x="434" y="737"/>
                  </a:lnTo>
                  <a:lnTo>
                    <a:pt x="409" y="737"/>
                  </a:lnTo>
                  <a:lnTo>
                    <a:pt x="402" y="745"/>
                  </a:lnTo>
                  <a:lnTo>
                    <a:pt x="402" y="787"/>
                  </a:lnTo>
                  <a:lnTo>
                    <a:pt x="243" y="787"/>
                  </a:lnTo>
                  <a:lnTo>
                    <a:pt x="243" y="745"/>
                  </a:lnTo>
                  <a:lnTo>
                    <a:pt x="237" y="737"/>
                  </a:lnTo>
                  <a:lnTo>
                    <a:pt x="202" y="737"/>
                  </a:lnTo>
                  <a:lnTo>
                    <a:pt x="202" y="694"/>
                  </a:lnTo>
                  <a:lnTo>
                    <a:pt x="196" y="688"/>
                  </a:lnTo>
                  <a:lnTo>
                    <a:pt x="121" y="688"/>
                  </a:lnTo>
                  <a:lnTo>
                    <a:pt x="121" y="601"/>
                  </a:lnTo>
                  <a:lnTo>
                    <a:pt x="115" y="593"/>
                  </a:lnTo>
                  <a:lnTo>
                    <a:pt x="86" y="593"/>
                  </a:lnTo>
                  <a:lnTo>
                    <a:pt x="86" y="257"/>
                  </a:lnTo>
                  <a:lnTo>
                    <a:pt x="115" y="257"/>
                  </a:lnTo>
                  <a:lnTo>
                    <a:pt x="121" y="250"/>
                  </a:lnTo>
                  <a:lnTo>
                    <a:pt x="121" y="155"/>
                  </a:lnTo>
                  <a:lnTo>
                    <a:pt x="196" y="155"/>
                  </a:lnTo>
                  <a:lnTo>
                    <a:pt x="202" y="148"/>
                  </a:lnTo>
                  <a:lnTo>
                    <a:pt x="202" y="103"/>
                  </a:lnTo>
                  <a:lnTo>
                    <a:pt x="237" y="103"/>
                  </a:lnTo>
                  <a:lnTo>
                    <a:pt x="243" y="97"/>
                  </a:lnTo>
                  <a:lnTo>
                    <a:pt x="243" y="52"/>
                  </a:lnTo>
                  <a:close/>
                  <a:moveTo>
                    <a:pt x="202" y="0"/>
                  </a:moveTo>
                  <a:lnTo>
                    <a:pt x="434" y="0"/>
                  </a:lnTo>
                  <a:lnTo>
                    <a:pt x="443" y="7"/>
                  </a:lnTo>
                  <a:lnTo>
                    <a:pt x="443" y="44"/>
                  </a:lnTo>
                  <a:lnTo>
                    <a:pt x="517" y="44"/>
                  </a:lnTo>
                  <a:lnTo>
                    <a:pt x="523" y="52"/>
                  </a:lnTo>
                  <a:lnTo>
                    <a:pt x="523" y="97"/>
                  </a:lnTo>
                  <a:lnTo>
                    <a:pt x="559" y="97"/>
                  </a:lnTo>
                  <a:lnTo>
                    <a:pt x="564" y="103"/>
                  </a:lnTo>
                  <a:lnTo>
                    <a:pt x="564" y="148"/>
                  </a:lnTo>
                  <a:lnTo>
                    <a:pt x="599" y="148"/>
                  </a:lnTo>
                  <a:lnTo>
                    <a:pt x="603" y="155"/>
                  </a:lnTo>
                  <a:lnTo>
                    <a:pt x="603" y="250"/>
                  </a:lnTo>
                  <a:lnTo>
                    <a:pt x="637" y="250"/>
                  </a:lnTo>
                  <a:lnTo>
                    <a:pt x="643" y="257"/>
                  </a:lnTo>
                  <a:lnTo>
                    <a:pt x="643" y="593"/>
                  </a:lnTo>
                  <a:lnTo>
                    <a:pt x="637" y="601"/>
                  </a:lnTo>
                  <a:lnTo>
                    <a:pt x="603" y="601"/>
                  </a:lnTo>
                  <a:lnTo>
                    <a:pt x="603" y="688"/>
                  </a:lnTo>
                  <a:lnTo>
                    <a:pt x="599" y="694"/>
                  </a:lnTo>
                  <a:lnTo>
                    <a:pt x="564" y="694"/>
                  </a:lnTo>
                  <a:lnTo>
                    <a:pt x="564" y="737"/>
                  </a:lnTo>
                  <a:lnTo>
                    <a:pt x="559" y="745"/>
                  </a:lnTo>
                  <a:lnTo>
                    <a:pt x="523" y="745"/>
                  </a:lnTo>
                  <a:lnTo>
                    <a:pt x="523" y="787"/>
                  </a:lnTo>
                  <a:lnTo>
                    <a:pt x="517" y="794"/>
                  </a:lnTo>
                  <a:lnTo>
                    <a:pt x="443" y="794"/>
                  </a:lnTo>
                  <a:lnTo>
                    <a:pt x="443" y="837"/>
                  </a:lnTo>
                  <a:lnTo>
                    <a:pt x="434" y="845"/>
                  </a:lnTo>
                  <a:lnTo>
                    <a:pt x="409" y="845"/>
                  </a:lnTo>
                  <a:lnTo>
                    <a:pt x="409" y="890"/>
                  </a:lnTo>
                  <a:lnTo>
                    <a:pt x="434" y="890"/>
                  </a:lnTo>
                  <a:lnTo>
                    <a:pt x="443" y="896"/>
                  </a:lnTo>
                  <a:lnTo>
                    <a:pt x="443" y="939"/>
                  </a:lnTo>
                  <a:lnTo>
                    <a:pt x="477" y="939"/>
                  </a:lnTo>
                  <a:lnTo>
                    <a:pt x="481" y="948"/>
                  </a:lnTo>
                  <a:lnTo>
                    <a:pt x="481" y="991"/>
                  </a:lnTo>
                  <a:lnTo>
                    <a:pt x="517" y="991"/>
                  </a:lnTo>
                  <a:lnTo>
                    <a:pt x="523" y="998"/>
                  </a:lnTo>
                  <a:lnTo>
                    <a:pt x="523" y="1031"/>
                  </a:lnTo>
                  <a:lnTo>
                    <a:pt x="637" y="1031"/>
                  </a:lnTo>
                  <a:lnTo>
                    <a:pt x="643" y="1038"/>
                  </a:lnTo>
                  <a:lnTo>
                    <a:pt x="643" y="1081"/>
                  </a:lnTo>
                  <a:lnTo>
                    <a:pt x="637" y="1089"/>
                  </a:lnTo>
                  <a:lnTo>
                    <a:pt x="481" y="1089"/>
                  </a:lnTo>
                  <a:lnTo>
                    <a:pt x="477" y="1081"/>
                  </a:lnTo>
                  <a:lnTo>
                    <a:pt x="477" y="1038"/>
                  </a:lnTo>
                  <a:lnTo>
                    <a:pt x="409" y="1038"/>
                  </a:lnTo>
                  <a:lnTo>
                    <a:pt x="402" y="1031"/>
                  </a:lnTo>
                  <a:lnTo>
                    <a:pt x="402" y="998"/>
                  </a:lnTo>
                  <a:lnTo>
                    <a:pt x="366" y="998"/>
                  </a:lnTo>
                  <a:lnTo>
                    <a:pt x="361" y="991"/>
                  </a:lnTo>
                  <a:lnTo>
                    <a:pt x="361" y="948"/>
                  </a:lnTo>
                  <a:lnTo>
                    <a:pt x="323" y="948"/>
                  </a:lnTo>
                  <a:lnTo>
                    <a:pt x="317" y="939"/>
                  </a:lnTo>
                  <a:lnTo>
                    <a:pt x="317" y="896"/>
                  </a:lnTo>
                  <a:lnTo>
                    <a:pt x="285" y="896"/>
                  </a:lnTo>
                  <a:lnTo>
                    <a:pt x="278" y="890"/>
                  </a:lnTo>
                  <a:lnTo>
                    <a:pt x="278" y="845"/>
                  </a:lnTo>
                  <a:lnTo>
                    <a:pt x="202" y="845"/>
                  </a:lnTo>
                  <a:lnTo>
                    <a:pt x="196" y="837"/>
                  </a:lnTo>
                  <a:lnTo>
                    <a:pt x="196" y="794"/>
                  </a:lnTo>
                  <a:lnTo>
                    <a:pt x="121" y="794"/>
                  </a:lnTo>
                  <a:lnTo>
                    <a:pt x="115" y="787"/>
                  </a:lnTo>
                  <a:lnTo>
                    <a:pt x="115" y="745"/>
                  </a:lnTo>
                  <a:lnTo>
                    <a:pt x="86" y="745"/>
                  </a:lnTo>
                  <a:lnTo>
                    <a:pt x="79" y="737"/>
                  </a:lnTo>
                  <a:lnTo>
                    <a:pt x="79" y="694"/>
                  </a:lnTo>
                  <a:lnTo>
                    <a:pt x="43" y="694"/>
                  </a:lnTo>
                  <a:lnTo>
                    <a:pt x="38" y="688"/>
                  </a:lnTo>
                  <a:lnTo>
                    <a:pt x="38" y="601"/>
                  </a:lnTo>
                  <a:lnTo>
                    <a:pt x="4" y="601"/>
                  </a:lnTo>
                  <a:lnTo>
                    <a:pt x="0" y="593"/>
                  </a:lnTo>
                  <a:lnTo>
                    <a:pt x="0" y="257"/>
                  </a:lnTo>
                  <a:lnTo>
                    <a:pt x="4" y="250"/>
                  </a:lnTo>
                  <a:lnTo>
                    <a:pt x="38" y="250"/>
                  </a:lnTo>
                  <a:lnTo>
                    <a:pt x="38" y="155"/>
                  </a:lnTo>
                  <a:lnTo>
                    <a:pt x="43" y="148"/>
                  </a:lnTo>
                  <a:lnTo>
                    <a:pt x="79" y="148"/>
                  </a:lnTo>
                  <a:lnTo>
                    <a:pt x="79" y="103"/>
                  </a:lnTo>
                  <a:lnTo>
                    <a:pt x="86" y="97"/>
                  </a:lnTo>
                  <a:lnTo>
                    <a:pt x="115" y="97"/>
                  </a:lnTo>
                  <a:lnTo>
                    <a:pt x="115" y="52"/>
                  </a:lnTo>
                  <a:lnTo>
                    <a:pt x="121" y="44"/>
                  </a:lnTo>
                  <a:lnTo>
                    <a:pt x="196" y="44"/>
                  </a:lnTo>
                  <a:lnTo>
                    <a:pt x="196" y="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1" name="Freeform 34"/>
            <p:cNvSpPr/>
            <p:nvPr/>
          </p:nvSpPr>
          <p:spPr>
            <a:xfrm>
              <a:off x="938" y="2494"/>
              <a:ext cx="100" cy="131"/>
            </a:xfrm>
            <a:custGeom>
              <a:avLst/>
              <a:gdLst>
                <a:gd name="txL" fmla="*/ 0 w 447"/>
                <a:gd name="txT" fmla="*/ 0 h 583"/>
                <a:gd name="txR" fmla="*/ 447 w 447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47" h="583">
                  <a:moveTo>
                    <a:pt x="4" y="0"/>
                  </a:moveTo>
                  <a:lnTo>
                    <a:pt x="117" y="0"/>
                  </a:lnTo>
                  <a:lnTo>
                    <a:pt x="122" y="4"/>
                  </a:lnTo>
                  <a:lnTo>
                    <a:pt x="122" y="427"/>
                  </a:lnTo>
                  <a:lnTo>
                    <a:pt x="156" y="427"/>
                  </a:lnTo>
                  <a:lnTo>
                    <a:pt x="163" y="434"/>
                  </a:lnTo>
                  <a:lnTo>
                    <a:pt x="163" y="477"/>
                  </a:lnTo>
                  <a:lnTo>
                    <a:pt x="283" y="477"/>
                  </a:lnTo>
                  <a:lnTo>
                    <a:pt x="283" y="434"/>
                  </a:lnTo>
                  <a:lnTo>
                    <a:pt x="288" y="427"/>
                  </a:lnTo>
                  <a:lnTo>
                    <a:pt x="321" y="427"/>
                  </a:lnTo>
                  <a:lnTo>
                    <a:pt x="321" y="45"/>
                  </a:lnTo>
                  <a:lnTo>
                    <a:pt x="288" y="45"/>
                  </a:lnTo>
                  <a:lnTo>
                    <a:pt x="283" y="37"/>
                  </a:lnTo>
                  <a:lnTo>
                    <a:pt x="283" y="4"/>
                  </a:lnTo>
                  <a:lnTo>
                    <a:pt x="288" y="0"/>
                  </a:lnTo>
                  <a:lnTo>
                    <a:pt x="407" y="0"/>
                  </a:lnTo>
                  <a:lnTo>
                    <a:pt x="412" y="4"/>
                  </a:lnTo>
                  <a:lnTo>
                    <a:pt x="412" y="529"/>
                  </a:lnTo>
                  <a:lnTo>
                    <a:pt x="440" y="529"/>
                  </a:lnTo>
                  <a:lnTo>
                    <a:pt x="446" y="536"/>
                  </a:lnTo>
                  <a:lnTo>
                    <a:pt x="446" y="574"/>
                  </a:lnTo>
                  <a:lnTo>
                    <a:pt x="440" y="582"/>
                  </a:lnTo>
                  <a:lnTo>
                    <a:pt x="328" y="582"/>
                  </a:lnTo>
                  <a:lnTo>
                    <a:pt x="321" y="574"/>
                  </a:lnTo>
                  <a:lnTo>
                    <a:pt x="321" y="485"/>
                  </a:lnTo>
                  <a:lnTo>
                    <a:pt x="288" y="485"/>
                  </a:lnTo>
                  <a:lnTo>
                    <a:pt x="288" y="529"/>
                  </a:lnTo>
                  <a:lnTo>
                    <a:pt x="283" y="536"/>
                  </a:lnTo>
                  <a:lnTo>
                    <a:pt x="248" y="536"/>
                  </a:lnTo>
                  <a:lnTo>
                    <a:pt x="248" y="574"/>
                  </a:lnTo>
                  <a:lnTo>
                    <a:pt x="242" y="582"/>
                  </a:lnTo>
                  <a:lnTo>
                    <a:pt x="122" y="582"/>
                  </a:lnTo>
                  <a:lnTo>
                    <a:pt x="117" y="574"/>
                  </a:lnTo>
                  <a:lnTo>
                    <a:pt x="117" y="536"/>
                  </a:lnTo>
                  <a:lnTo>
                    <a:pt x="88" y="536"/>
                  </a:lnTo>
                  <a:lnTo>
                    <a:pt x="82" y="529"/>
                  </a:lnTo>
                  <a:lnTo>
                    <a:pt x="82" y="485"/>
                  </a:lnTo>
                  <a:lnTo>
                    <a:pt x="44" y="485"/>
                  </a:lnTo>
                  <a:lnTo>
                    <a:pt x="39" y="477"/>
                  </a:lnTo>
                  <a:lnTo>
                    <a:pt x="39" y="45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Freeform 35"/>
            <p:cNvSpPr/>
            <p:nvPr/>
          </p:nvSpPr>
          <p:spPr>
            <a:xfrm>
              <a:off x="1055" y="2494"/>
              <a:ext cx="79" cy="131"/>
            </a:xfrm>
            <a:custGeom>
              <a:avLst/>
              <a:gdLst>
                <a:gd name="txL" fmla="*/ 0 w 354"/>
                <a:gd name="txT" fmla="*/ 0 h 583"/>
                <a:gd name="txR" fmla="*/ 354 w 354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4" h="583">
                  <a:moveTo>
                    <a:pt x="197" y="244"/>
                  </a:moveTo>
                  <a:lnTo>
                    <a:pt x="230" y="244"/>
                  </a:lnTo>
                  <a:lnTo>
                    <a:pt x="230" y="427"/>
                  </a:lnTo>
                  <a:lnTo>
                    <a:pt x="197" y="427"/>
                  </a:lnTo>
                  <a:lnTo>
                    <a:pt x="192" y="434"/>
                  </a:lnTo>
                  <a:lnTo>
                    <a:pt x="192" y="477"/>
                  </a:lnTo>
                  <a:lnTo>
                    <a:pt x="83" y="477"/>
                  </a:lnTo>
                  <a:lnTo>
                    <a:pt x="83" y="344"/>
                  </a:lnTo>
                  <a:lnTo>
                    <a:pt x="111" y="344"/>
                  </a:lnTo>
                  <a:lnTo>
                    <a:pt x="116" y="336"/>
                  </a:lnTo>
                  <a:lnTo>
                    <a:pt x="116" y="293"/>
                  </a:lnTo>
                  <a:lnTo>
                    <a:pt x="192" y="293"/>
                  </a:lnTo>
                  <a:lnTo>
                    <a:pt x="197" y="286"/>
                  </a:lnTo>
                  <a:lnTo>
                    <a:pt x="197" y="244"/>
                  </a:lnTo>
                  <a:close/>
                  <a:moveTo>
                    <a:pt x="83" y="0"/>
                  </a:moveTo>
                  <a:lnTo>
                    <a:pt x="270" y="0"/>
                  </a:lnTo>
                  <a:lnTo>
                    <a:pt x="276" y="4"/>
                  </a:lnTo>
                  <a:lnTo>
                    <a:pt x="276" y="37"/>
                  </a:lnTo>
                  <a:lnTo>
                    <a:pt x="311" y="37"/>
                  </a:lnTo>
                  <a:lnTo>
                    <a:pt x="317" y="45"/>
                  </a:lnTo>
                  <a:lnTo>
                    <a:pt x="317" y="529"/>
                  </a:lnTo>
                  <a:lnTo>
                    <a:pt x="347" y="529"/>
                  </a:lnTo>
                  <a:lnTo>
                    <a:pt x="353" y="536"/>
                  </a:lnTo>
                  <a:lnTo>
                    <a:pt x="353" y="574"/>
                  </a:lnTo>
                  <a:lnTo>
                    <a:pt x="347" y="582"/>
                  </a:lnTo>
                  <a:lnTo>
                    <a:pt x="276" y="582"/>
                  </a:lnTo>
                  <a:lnTo>
                    <a:pt x="270" y="574"/>
                  </a:lnTo>
                  <a:lnTo>
                    <a:pt x="270" y="536"/>
                  </a:lnTo>
                  <a:lnTo>
                    <a:pt x="236" y="536"/>
                  </a:lnTo>
                  <a:lnTo>
                    <a:pt x="230" y="529"/>
                  </a:lnTo>
                  <a:lnTo>
                    <a:pt x="230" y="485"/>
                  </a:lnTo>
                  <a:lnTo>
                    <a:pt x="197" y="485"/>
                  </a:lnTo>
                  <a:lnTo>
                    <a:pt x="197" y="529"/>
                  </a:lnTo>
                  <a:lnTo>
                    <a:pt x="192" y="536"/>
                  </a:lnTo>
                  <a:lnTo>
                    <a:pt x="158" y="536"/>
                  </a:lnTo>
                  <a:lnTo>
                    <a:pt x="158" y="574"/>
                  </a:lnTo>
                  <a:lnTo>
                    <a:pt x="151" y="582"/>
                  </a:lnTo>
                  <a:lnTo>
                    <a:pt x="42" y="582"/>
                  </a:lnTo>
                  <a:lnTo>
                    <a:pt x="36" y="574"/>
                  </a:lnTo>
                  <a:lnTo>
                    <a:pt x="36" y="536"/>
                  </a:lnTo>
                  <a:lnTo>
                    <a:pt x="4" y="536"/>
                  </a:lnTo>
                  <a:lnTo>
                    <a:pt x="0" y="529"/>
                  </a:lnTo>
                  <a:lnTo>
                    <a:pt x="0" y="344"/>
                  </a:lnTo>
                  <a:lnTo>
                    <a:pt x="4" y="336"/>
                  </a:lnTo>
                  <a:lnTo>
                    <a:pt x="36" y="336"/>
                  </a:lnTo>
                  <a:lnTo>
                    <a:pt x="36" y="293"/>
                  </a:lnTo>
                  <a:lnTo>
                    <a:pt x="42" y="286"/>
                  </a:lnTo>
                  <a:lnTo>
                    <a:pt x="79" y="286"/>
                  </a:lnTo>
                  <a:lnTo>
                    <a:pt x="79" y="244"/>
                  </a:lnTo>
                  <a:lnTo>
                    <a:pt x="83" y="236"/>
                  </a:lnTo>
                  <a:lnTo>
                    <a:pt x="151" y="236"/>
                  </a:lnTo>
                  <a:lnTo>
                    <a:pt x="151" y="194"/>
                  </a:lnTo>
                  <a:lnTo>
                    <a:pt x="158" y="187"/>
                  </a:lnTo>
                  <a:lnTo>
                    <a:pt x="230" y="187"/>
                  </a:lnTo>
                  <a:lnTo>
                    <a:pt x="230" y="96"/>
                  </a:lnTo>
                  <a:lnTo>
                    <a:pt x="197" y="96"/>
                  </a:lnTo>
                  <a:lnTo>
                    <a:pt x="192" y="90"/>
                  </a:lnTo>
                  <a:lnTo>
                    <a:pt x="192" y="45"/>
                  </a:lnTo>
                  <a:lnTo>
                    <a:pt x="116" y="45"/>
                  </a:lnTo>
                  <a:lnTo>
                    <a:pt x="116" y="137"/>
                  </a:lnTo>
                  <a:lnTo>
                    <a:pt x="111" y="146"/>
                  </a:lnTo>
                  <a:lnTo>
                    <a:pt x="42" y="146"/>
                  </a:lnTo>
                  <a:lnTo>
                    <a:pt x="36" y="137"/>
                  </a:lnTo>
                  <a:lnTo>
                    <a:pt x="36" y="45"/>
                  </a:lnTo>
                  <a:lnTo>
                    <a:pt x="42" y="37"/>
                  </a:lnTo>
                  <a:lnTo>
                    <a:pt x="79" y="37"/>
                  </a:lnTo>
                  <a:lnTo>
                    <a:pt x="79" y="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3" name="Freeform 36"/>
            <p:cNvSpPr/>
            <p:nvPr/>
          </p:nvSpPr>
          <p:spPr>
            <a:xfrm>
              <a:off x="1159" y="2436"/>
              <a:ext cx="34" cy="190"/>
            </a:xfrm>
            <a:custGeom>
              <a:avLst/>
              <a:gdLst>
                <a:gd name="txL" fmla="*/ 0 w 155"/>
                <a:gd name="txT" fmla="*/ 0 h 843"/>
                <a:gd name="txR" fmla="*/ 155 w 155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55" h="843">
                  <a:moveTo>
                    <a:pt x="2" y="0"/>
                  </a:moveTo>
                  <a:lnTo>
                    <a:pt x="109" y="0"/>
                  </a:lnTo>
                  <a:lnTo>
                    <a:pt x="114" y="4"/>
                  </a:lnTo>
                  <a:lnTo>
                    <a:pt x="114" y="786"/>
                  </a:lnTo>
                  <a:lnTo>
                    <a:pt x="149" y="786"/>
                  </a:lnTo>
                  <a:lnTo>
                    <a:pt x="154" y="793"/>
                  </a:lnTo>
                  <a:lnTo>
                    <a:pt x="154" y="834"/>
                  </a:lnTo>
                  <a:lnTo>
                    <a:pt x="149" y="842"/>
                  </a:lnTo>
                  <a:lnTo>
                    <a:pt x="2" y="842"/>
                  </a:lnTo>
                  <a:lnTo>
                    <a:pt x="0" y="834"/>
                  </a:lnTo>
                  <a:lnTo>
                    <a:pt x="0" y="793"/>
                  </a:lnTo>
                  <a:lnTo>
                    <a:pt x="2" y="786"/>
                  </a:lnTo>
                  <a:lnTo>
                    <a:pt x="38" y="786"/>
                  </a:lnTo>
                  <a:lnTo>
                    <a:pt x="38" y="52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4" name="Freeform 37"/>
            <p:cNvSpPr/>
            <p:nvPr/>
          </p:nvSpPr>
          <p:spPr>
            <a:xfrm>
              <a:off x="1225" y="2436"/>
              <a:ext cx="34" cy="190"/>
            </a:xfrm>
            <a:custGeom>
              <a:avLst/>
              <a:gdLst>
                <a:gd name="txL" fmla="*/ 0 w 155"/>
                <a:gd name="txT" fmla="*/ 0 h 843"/>
                <a:gd name="txR" fmla="*/ 155 w 155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55" h="843">
                  <a:moveTo>
                    <a:pt x="0" y="248"/>
                  </a:moveTo>
                  <a:lnTo>
                    <a:pt x="109" y="248"/>
                  </a:lnTo>
                  <a:lnTo>
                    <a:pt x="114" y="255"/>
                  </a:lnTo>
                  <a:lnTo>
                    <a:pt x="114" y="786"/>
                  </a:lnTo>
                  <a:lnTo>
                    <a:pt x="149" y="786"/>
                  </a:lnTo>
                  <a:lnTo>
                    <a:pt x="154" y="793"/>
                  </a:lnTo>
                  <a:lnTo>
                    <a:pt x="154" y="834"/>
                  </a:lnTo>
                  <a:lnTo>
                    <a:pt x="149" y="842"/>
                  </a:lnTo>
                  <a:lnTo>
                    <a:pt x="0" y="842"/>
                  </a:lnTo>
                  <a:lnTo>
                    <a:pt x="0" y="834"/>
                  </a:lnTo>
                  <a:lnTo>
                    <a:pt x="0" y="793"/>
                  </a:lnTo>
                  <a:lnTo>
                    <a:pt x="0" y="786"/>
                  </a:lnTo>
                  <a:lnTo>
                    <a:pt x="38" y="786"/>
                  </a:lnTo>
                  <a:lnTo>
                    <a:pt x="38" y="297"/>
                  </a:lnTo>
                  <a:lnTo>
                    <a:pt x="0" y="297"/>
                  </a:lnTo>
                  <a:lnTo>
                    <a:pt x="0" y="289"/>
                  </a:lnTo>
                  <a:lnTo>
                    <a:pt x="0" y="255"/>
                  </a:lnTo>
                  <a:lnTo>
                    <a:pt x="0" y="248"/>
                  </a:lnTo>
                  <a:close/>
                  <a:moveTo>
                    <a:pt x="41" y="0"/>
                  </a:moveTo>
                  <a:lnTo>
                    <a:pt x="109" y="0"/>
                  </a:lnTo>
                  <a:lnTo>
                    <a:pt x="114" y="4"/>
                  </a:lnTo>
                  <a:lnTo>
                    <a:pt x="114" y="97"/>
                  </a:lnTo>
                  <a:lnTo>
                    <a:pt x="109" y="103"/>
                  </a:lnTo>
                  <a:lnTo>
                    <a:pt x="41" y="103"/>
                  </a:lnTo>
                  <a:lnTo>
                    <a:pt x="38" y="97"/>
                  </a:lnTo>
                  <a:lnTo>
                    <a:pt x="38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5" name="Freeform 38"/>
            <p:cNvSpPr/>
            <p:nvPr/>
          </p:nvSpPr>
          <p:spPr>
            <a:xfrm>
              <a:off x="1281" y="2459"/>
              <a:ext cx="61" cy="166"/>
            </a:xfrm>
            <a:custGeom>
              <a:avLst/>
              <a:gdLst>
                <a:gd name="txL" fmla="*/ 0 w 274"/>
                <a:gd name="txT" fmla="*/ 0 h 737"/>
                <a:gd name="txR" fmla="*/ 274 w 274"/>
                <a:gd name="txB" fmla="*/ 737 h 7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4" h="737">
                  <a:moveTo>
                    <a:pt x="121" y="0"/>
                  </a:moveTo>
                  <a:lnTo>
                    <a:pt x="150" y="0"/>
                  </a:lnTo>
                  <a:lnTo>
                    <a:pt x="156" y="4"/>
                  </a:lnTo>
                  <a:lnTo>
                    <a:pt x="156" y="148"/>
                  </a:lnTo>
                  <a:lnTo>
                    <a:pt x="266" y="148"/>
                  </a:lnTo>
                  <a:lnTo>
                    <a:pt x="273" y="156"/>
                  </a:lnTo>
                  <a:lnTo>
                    <a:pt x="273" y="188"/>
                  </a:lnTo>
                  <a:lnTo>
                    <a:pt x="266" y="196"/>
                  </a:lnTo>
                  <a:lnTo>
                    <a:pt x="156" y="196"/>
                  </a:lnTo>
                  <a:lnTo>
                    <a:pt x="156" y="683"/>
                  </a:lnTo>
                  <a:lnTo>
                    <a:pt x="230" y="683"/>
                  </a:lnTo>
                  <a:lnTo>
                    <a:pt x="230" y="639"/>
                  </a:lnTo>
                  <a:lnTo>
                    <a:pt x="235" y="631"/>
                  </a:lnTo>
                  <a:lnTo>
                    <a:pt x="266" y="631"/>
                  </a:lnTo>
                  <a:lnTo>
                    <a:pt x="273" y="639"/>
                  </a:lnTo>
                  <a:lnTo>
                    <a:pt x="273" y="683"/>
                  </a:lnTo>
                  <a:lnTo>
                    <a:pt x="266" y="688"/>
                  </a:lnTo>
                  <a:lnTo>
                    <a:pt x="235" y="688"/>
                  </a:lnTo>
                  <a:lnTo>
                    <a:pt x="235" y="728"/>
                  </a:lnTo>
                  <a:lnTo>
                    <a:pt x="230" y="736"/>
                  </a:lnTo>
                  <a:lnTo>
                    <a:pt x="121" y="736"/>
                  </a:lnTo>
                  <a:lnTo>
                    <a:pt x="116" y="728"/>
                  </a:lnTo>
                  <a:lnTo>
                    <a:pt x="116" y="688"/>
                  </a:lnTo>
                  <a:lnTo>
                    <a:pt x="80" y="688"/>
                  </a:lnTo>
                  <a:lnTo>
                    <a:pt x="75" y="683"/>
                  </a:lnTo>
                  <a:lnTo>
                    <a:pt x="75" y="196"/>
                  </a:lnTo>
                  <a:lnTo>
                    <a:pt x="4" y="196"/>
                  </a:lnTo>
                  <a:lnTo>
                    <a:pt x="0" y="188"/>
                  </a:lnTo>
                  <a:lnTo>
                    <a:pt x="0" y="156"/>
                  </a:lnTo>
                  <a:lnTo>
                    <a:pt x="4" y="148"/>
                  </a:lnTo>
                  <a:lnTo>
                    <a:pt x="36" y="148"/>
                  </a:lnTo>
                  <a:lnTo>
                    <a:pt x="36" y="103"/>
                  </a:lnTo>
                  <a:lnTo>
                    <a:pt x="43" y="96"/>
                  </a:lnTo>
                  <a:lnTo>
                    <a:pt x="75" y="96"/>
                  </a:lnTo>
                  <a:lnTo>
                    <a:pt x="75" y="52"/>
                  </a:lnTo>
                  <a:lnTo>
                    <a:pt x="80" y="45"/>
                  </a:lnTo>
                  <a:lnTo>
                    <a:pt x="116" y="45"/>
                  </a:lnTo>
                  <a:lnTo>
                    <a:pt x="116" y="4"/>
                  </a:lnTo>
                  <a:lnTo>
                    <a:pt x="121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6" name="Freeform 39"/>
            <p:cNvSpPr/>
            <p:nvPr/>
          </p:nvSpPr>
          <p:spPr>
            <a:xfrm>
              <a:off x="1347" y="2494"/>
              <a:ext cx="98" cy="188"/>
            </a:xfrm>
            <a:custGeom>
              <a:avLst/>
              <a:gdLst>
                <a:gd name="txL" fmla="*/ 0 w 437"/>
                <a:gd name="txT" fmla="*/ 0 h 834"/>
                <a:gd name="txR" fmla="*/ 437 w 437"/>
                <a:gd name="txB" fmla="*/ 834 h 83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37" h="834">
                  <a:moveTo>
                    <a:pt x="4" y="0"/>
                  </a:moveTo>
                  <a:lnTo>
                    <a:pt x="152" y="0"/>
                  </a:lnTo>
                  <a:lnTo>
                    <a:pt x="157" y="4"/>
                  </a:lnTo>
                  <a:lnTo>
                    <a:pt x="157" y="37"/>
                  </a:lnTo>
                  <a:lnTo>
                    <a:pt x="152" y="45"/>
                  </a:lnTo>
                  <a:lnTo>
                    <a:pt x="123" y="45"/>
                  </a:lnTo>
                  <a:lnTo>
                    <a:pt x="123" y="139"/>
                  </a:lnTo>
                  <a:lnTo>
                    <a:pt x="152" y="139"/>
                  </a:lnTo>
                  <a:lnTo>
                    <a:pt x="157" y="148"/>
                  </a:lnTo>
                  <a:lnTo>
                    <a:pt x="157" y="290"/>
                  </a:lnTo>
                  <a:lnTo>
                    <a:pt x="194" y="290"/>
                  </a:lnTo>
                  <a:lnTo>
                    <a:pt x="198" y="296"/>
                  </a:lnTo>
                  <a:lnTo>
                    <a:pt x="198" y="434"/>
                  </a:lnTo>
                  <a:lnTo>
                    <a:pt x="231" y="434"/>
                  </a:lnTo>
                  <a:lnTo>
                    <a:pt x="231" y="398"/>
                  </a:lnTo>
                  <a:lnTo>
                    <a:pt x="237" y="391"/>
                  </a:lnTo>
                  <a:lnTo>
                    <a:pt x="273" y="391"/>
                  </a:lnTo>
                  <a:lnTo>
                    <a:pt x="273" y="246"/>
                  </a:lnTo>
                  <a:lnTo>
                    <a:pt x="278" y="240"/>
                  </a:lnTo>
                  <a:lnTo>
                    <a:pt x="311" y="240"/>
                  </a:lnTo>
                  <a:lnTo>
                    <a:pt x="311" y="45"/>
                  </a:lnTo>
                  <a:lnTo>
                    <a:pt x="278" y="45"/>
                  </a:lnTo>
                  <a:lnTo>
                    <a:pt x="273" y="37"/>
                  </a:lnTo>
                  <a:lnTo>
                    <a:pt x="273" y="4"/>
                  </a:lnTo>
                  <a:lnTo>
                    <a:pt x="278" y="0"/>
                  </a:lnTo>
                  <a:lnTo>
                    <a:pt x="430" y="0"/>
                  </a:lnTo>
                  <a:lnTo>
                    <a:pt x="436" y="4"/>
                  </a:lnTo>
                  <a:lnTo>
                    <a:pt x="436" y="37"/>
                  </a:lnTo>
                  <a:lnTo>
                    <a:pt x="430" y="45"/>
                  </a:lnTo>
                  <a:lnTo>
                    <a:pt x="400" y="45"/>
                  </a:lnTo>
                  <a:lnTo>
                    <a:pt x="400" y="90"/>
                  </a:lnTo>
                  <a:lnTo>
                    <a:pt x="393" y="96"/>
                  </a:lnTo>
                  <a:lnTo>
                    <a:pt x="357" y="96"/>
                  </a:lnTo>
                  <a:lnTo>
                    <a:pt x="357" y="240"/>
                  </a:lnTo>
                  <a:lnTo>
                    <a:pt x="352" y="246"/>
                  </a:lnTo>
                  <a:lnTo>
                    <a:pt x="316" y="246"/>
                  </a:lnTo>
                  <a:lnTo>
                    <a:pt x="316" y="391"/>
                  </a:lnTo>
                  <a:lnTo>
                    <a:pt x="311" y="398"/>
                  </a:lnTo>
                  <a:lnTo>
                    <a:pt x="278" y="398"/>
                  </a:lnTo>
                  <a:lnTo>
                    <a:pt x="278" y="534"/>
                  </a:lnTo>
                  <a:lnTo>
                    <a:pt x="273" y="540"/>
                  </a:lnTo>
                  <a:lnTo>
                    <a:pt x="237" y="540"/>
                  </a:lnTo>
                  <a:lnTo>
                    <a:pt x="237" y="634"/>
                  </a:lnTo>
                  <a:lnTo>
                    <a:pt x="231" y="640"/>
                  </a:lnTo>
                  <a:lnTo>
                    <a:pt x="198" y="640"/>
                  </a:lnTo>
                  <a:lnTo>
                    <a:pt x="198" y="736"/>
                  </a:lnTo>
                  <a:lnTo>
                    <a:pt x="194" y="743"/>
                  </a:lnTo>
                  <a:lnTo>
                    <a:pt x="157" y="743"/>
                  </a:lnTo>
                  <a:lnTo>
                    <a:pt x="157" y="778"/>
                  </a:lnTo>
                  <a:lnTo>
                    <a:pt x="152" y="785"/>
                  </a:lnTo>
                  <a:lnTo>
                    <a:pt x="123" y="785"/>
                  </a:lnTo>
                  <a:lnTo>
                    <a:pt x="123" y="825"/>
                  </a:lnTo>
                  <a:lnTo>
                    <a:pt x="116" y="833"/>
                  </a:lnTo>
                  <a:lnTo>
                    <a:pt x="4" y="833"/>
                  </a:lnTo>
                  <a:lnTo>
                    <a:pt x="0" y="825"/>
                  </a:lnTo>
                  <a:lnTo>
                    <a:pt x="0" y="743"/>
                  </a:lnTo>
                  <a:lnTo>
                    <a:pt x="4" y="736"/>
                  </a:lnTo>
                  <a:lnTo>
                    <a:pt x="116" y="736"/>
                  </a:lnTo>
                  <a:lnTo>
                    <a:pt x="116" y="692"/>
                  </a:lnTo>
                  <a:lnTo>
                    <a:pt x="123" y="683"/>
                  </a:lnTo>
                  <a:lnTo>
                    <a:pt x="152" y="683"/>
                  </a:lnTo>
                  <a:lnTo>
                    <a:pt x="152" y="590"/>
                  </a:lnTo>
                  <a:lnTo>
                    <a:pt x="157" y="583"/>
                  </a:lnTo>
                  <a:lnTo>
                    <a:pt x="194" y="583"/>
                  </a:lnTo>
                  <a:lnTo>
                    <a:pt x="194" y="540"/>
                  </a:lnTo>
                  <a:lnTo>
                    <a:pt x="157" y="540"/>
                  </a:lnTo>
                  <a:lnTo>
                    <a:pt x="152" y="534"/>
                  </a:lnTo>
                  <a:lnTo>
                    <a:pt x="152" y="441"/>
                  </a:lnTo>
                  <a:lnTo>
                    <a:pt x="123" y="441"/>
                  </a:lnTo>
                  <a:lnTo>
                    <a:pt x="116" y="434"/>
                  </a:lnTo>
                  <a:lnTo>
                    <a:pt x="116" y="296"/>
                  </a:lnTo>
                  <a:lnTo>
                    <a:pt x="85" y="296"/>
                  </a:lnTo>
                  <a:lnTo>
                    <a:pt x="77" y="290"/>
                  </a:lnTo>
                  <a:lnTo>
                    <a:pt x="77" y="148"/>
                  </a:lnTo>
                  <a:lnTo>
                    <a:pt x="43" y="148"/>
                  </a:lnTo>
                  <a:lnTo>
                    <a:pt x="36" y="139"/>
                  </a:lnTo>
                  <a:lnTo>
                    <a:pt x="36" y="45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7" name="Freeform 40"/>
            <p:cNvSpPr/>
            <p:nvPr/>
          </p:nvSpPr>
          <p:spPr>
            <a:xfrm>
              <a:off x="1533" y="2494"/>
              <a:ext cx="79" cy="131"/>
            </a:xfrm>
            <a:custGeom>
              <a:avLst/>
              <a:gdLst>
                <a:gd name="txL" fmla="*/ 0 w 354"/>
                <a:gd name="txT" fmla="*/ 0 h 583"/>
                <a:gd name="txR" fmla="*/ 354 w 354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4" h="583">
                  <a:moveTo>
                    <a:pt x="196" y="244"/>
                  </a:moveTo>
                  <a:lnTo>
                    <a:pt x="230" y="244"/>
                  </a:lnTo>
                  <a:lnTo>
                    <a:pt x="230" y="427"/>
                  </a:lnTo>
                  <a:lnTo>
                    <a:pt x="196" y="427"/>
                  </a:lnTo>
                  <a:lnTo>
                    <a:pt x="191" y="434"/>
                  </a:lnTo>
                  <a:lnTo>
                    <a:pt x="191" y="477"/>
                  </a:lnTo>
                  <a:lnTo>
                    <a:pt x="83" y="477"/>
                  </a:lnTo>
                  <a:lnTo>
                    <a:pt x="83" y="344"/>
                  </a:lnTo>
                  <a:lnTo>
                    <a:pt x="111" y="344"/>
                  </a:lnTo>
                  <a:lnTo>
                    <a:pt x="116" y="336"/>
                  </a:lnTo>
                  <a:lnTo>
                    <a:pt x="116" y="293"/>
                  </a:lnTo>
                  <a:lnTo>
                    <a:pt x="191" y="293"/>
                  </a:lnTo>
                  <a:lnTo>
                    <a:pt x="196" y="286"/>
                  </a:lnTo>
                  <a:lnTo>
                    <a:pt x="196" y="244"/>
                  </a:lnTo>
                  <a:close/>
                  <a:moveTo>
                    <a:pt x="83" y="0"/>
                  </a:moveTo>
                  <a:lnTo>
                    <a:pt x="269" y="0"/>
                  </a:lnTo>
                  <a:lnTo>
                    <a:pt x="275" y="4"/>
                  </a:lnTo>
                  <a:lnTo>
                    <a:pt x="275" y="37"/>
                  </a:lnTo>
                  <a:lnTo>
                    <a:pt x="311" y="37"/>
                  </a:lnTo>
                  <a:lnTo>
                    <a:pt x="315" y="45"/>
                  </a:lnTo>
                  <a:lnTo>
                    <a:pt x="315" y="529"/>
                  </a:lnTo>
                  <a:lnTo>
                    <a:pt x="346" y="529"/>
                  </a:lnTo>
                  <a:lnTo>
                    <a:pt x="353" y="536"/>
                  </a:lnTo>
                  <a:lnTo>
                    <a:pt x="353" y="574"/>
                  </a:lnTo>
                  <a:lnTo>
                    <a:pt x="346" y="582"/>
                  </a:lnTo>
                  <a:lnTo>
                    <a:pt x="275" y="582"/>
                  </a:lnTo>
                  <a:lnTo>
                    <a:pt x="269" y="574"/>
                  </a:lnTo>
                  <a:lnTo>
                    <a:pt x="269" y="536"/>
                  </a:lnTo>
                  <a:lnTo>
                    <a:pt x="236" y="536"/>
                  </a:lnTo>
                  <a:lnTo>
                    <a:pt x="230" y="529"/>
                  </a:lnTo>
                  <a:lnTo>
                    <a:pt x="230" y="485"/>
                  </a:lnTo>
                  <a:lnTo>
                    <a:pt x="196" y="485"/>
                  </a:lnTo>
                  <a:lnTo>
                    <a:pt x="196" y="529"/>
                  </a:lnTo>
                  <a:lnTo>
                    <a:pt x="191" y="536"/>
                  </a:lnTo>
                  <a:lnTo>
                    <a:pt x="157" y="536"/>
                  </a:lnTo>
                  <a:lnTo>
                    <a:pt x="157" y="574"/>
                  </a:lnTo>
                  <a:lnTo>
                    <a:pt x="152" y="582"/>
                  </a:lnTo>
                  <a:lnTo>
                    <a:pt x="42" y="582"/>
                  </a:lnTo>
                  <a:lnTo>
                    <a:pt x="36" y="574"/>
                  </a:lnTo>
                  <a:lnTo>
                    <a:pt x="36" y="536"/>
                  </a:lnTo>
                  <a:lnTo>
                    <a:pt x="4" y="536"/>
                  </a:lnTo>
                  <a:lnTo>
                    <a:pt x="0" y="529"/>
                  </a:lnTo>
                  <a:lnTo>
                    <a:pt x="0" y="344"/>
                  </a:lnTo>
                  <a:lnTo>
                    <a:pt x="4" y="336"/>
                  </a:lnTo>
                  <a:lnTo>
                    <a:pt x="36" y="336"/>
                  </a:lnTo>
                  <a:lnTo>
                    <a:pt x="36" y="293"/>
                  </a:lnTo>
                  <a:lnTo>
                    <a:pt x="42" y="286"/>
                  </a:lnTo>
                  <a:lnTo>
                    <a:pt x="78" y="286"/>
                  </a:lnTo>
                  <a:lnTo>
                    <a:pt x="78" y="244"/>
                  </a:lnTo>
                  <a:lnTo>
                    <a:pt x="83" y="236"/>
                  </a:lnTo>
                  <a:lnTo>
                    <a:pt x="152" y="236"/>
                  </a:lnTo>
                  <a:lnTo>
                    <a:pt x="152" y="194"/>
                  </a:lnTo>
                  <a:lnTo>
                    <a:pt x="157" y="187"/>
                  </a:lnTo>
                  <a:lnTo>
                    <a:pt x="230" y="187"/>
                  </a:lnTo>
                  <a:lnTo>
                    <a:pt x="230" y="96"/>
                  </a:lnTo>
                  <a:lnTo>
                    <a:pt x="196" y="96"/>
                  </a:lnTo>
                  <a:lnTo>
                    <a:pt x="191" y="90"/>
                  </a:lnTo>
                  <a:lnTo>
                    <a:pt x="191" y="45"/>
                  </a:lnTo>
                  <a:lnTo>
                    <a:pt x="116" y="45"/>
                  </a:lnTo>
                  <a:lnTo>
                    <a:pt x="116" y="137"/>
                  </a:lnTo>
                  <a:lnTo>
                    <a:pt x="111" y="146"/>
                  </a:lnTo>
                  <a:lnTo>
                    <a:pt x="42" y="146"/>
                  </a:lnTo>
                  <a:lnTo>
                    <a:pt x="36" y="137"/>
                  </a:lnTo>
                  <a:lnTo>
                    <a:pt x="36" y="45"/>
                  </a:lnTo>
                  <a:lnTo>
                    <a:pt x="42" y="37"/>
                  </a:lnTo>
                  <a:lnTo>
                    <a:pt x="78" y="37"/>
                  </a:lnTo>
                  <a:lnTo>
                    <a:pt x="78" y="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8" name="Freeform 41"/>
            <p:cNvSpPr/>
            <p:nvPr/>
          </p:nvSpPr>
          <p:spPr>
            <a:xfrm>
              <a:off x="1637" y="2494"/>
              <a:ext cx="71" cy="131"/>
            </a:xfrm>
            <a:custGeom>
              <a:avLst/>
              <a:gdLst>
                <a:gd name="txL" fmla="*/ 0 w 318"/>
                <a:gd name="txT" fmla="*/ 0 h 583"/>
                <a:gd name="txR" fmla="*/ 318 w 318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18" h="583">
                  <a:moveTo>
                    <a:pt x="85" y="0"/>
                  </a:moveTo>
                  <a:lnTo>
                    <a:pt x="273" y="0"/>
                  </a:lnTo>
                  <a:lnTo>
                    <a:pt x="279" y="4"/>
                  </a:lnTo>
                  <a:lnTo>
                    <a:pt x="279" y="137"/>
                  </a:lnTo>
                  <a:lnTo>
                    <a:pt x="273" y="146"/>
                  </a:lnTo>
                  <a:lnTo>
                    <a:pt x="237" y="146"/>
                  </a:lnTo>
                  <a:lnTo>
                    <a:pt x="230" y="137"/>
                  </a:lnTo>
                  <a:lnTo>
                    <a:pt x="230" y="96"/>
                  </a:lnTo>
                  <a:lnTo>
                    <a:pt x="197" y="96"/>
                  </a:lnTo>
                  <a:lnTo>
                    <a:pt x="192" y="90"/>
                  </a:lnTo>
                  <a:lnTo>
                    <a:pt x="192" y="45"/>
                  </a:lnTo>
                  <a:lnTo>
                    <a:pt x="117" y="45"/>
                  </a:lnTo>
                  <a:lnTo>
                    <a:pt x="117" y="90"/>
                  </a:lnTo>
                  <a:lnTo>
                    <a:pt x="111" y="96"/>
                  </a:lnTo>
                  <a:lnTo>
                    <a:pt x="85" y="96"/>
                  </a:lnTo>
                  <a:lnTo>
                    <a:pt x="85" y="137"/>
                  </a:lnTo>
                  <a:lnTo>
                    <a:pt x="111" y="137"/>
                  </a:lnTo>
                  <a:lnTo>
                    <a:pt x="117" y="146"/>
                  </a:lnTo>
                  <a:lnTo>
                    <a:pt x="117" y="187"/>
                  </a:lnTo>
                  <a:lnTo>
                    <a:pt x="151" y="187"/>
                  </a:lnTo>
                  <a:lnTo>
                    <a:pt x="158" y="194"/>
                  </a:lnTo>
                  <a:lnTo>
                    <a:pt x="158" y="236"/>
                  </a:lnTo>
                  <a:lnTo>
                    <a:pt x="230" y="236"/>
                  </a:lnTo>
                  <a:lnTo>
                    <a:pt x="237" y="244"/>
                  </a:lnTo>
                  <a:lnTo>
                    <a:pt x="237" y="286"/>
                  </a:lnTo>
                  <a:lnTo>
                    <a:pt x="273" y="286"/>
                  </a:lnTo>
                  <a:lnTo>
                    <a:pt x="279" y="293"/>
                  </a:lnTo>
                  <a:lnTo>
                    <a:pt x="279" y="336"/>
                  </a:lnTo>
                  <a:lnTo>
                    <a:pt x="311" y="336"/>
                  </a:lnTo>
                  <a:lnTo>
                    <a:pt x="317" y="344"/>
                  </a:lnTo>
                  <a:lnTo>
                    <a:pt x="317" y="477"/>
                  </a:lnTo>
                  <a:lnTo>
                    <a:pt x="311" y="485"/>
                  </a:lnTo>
                  <a:lnTo>
                    <a:pt x="279" y="485"/>
                  </a:lnTo>
                  <a:lnTo>
                    <a:pt x="279" y="529"/>
                  </a:lnTo>
                  <a:lnTo>
                    <a:pt x="273" y="536"/>
                  </a:lnTo>
                  <a:lnTo>
                    <a:pt x="197" y="536"/>
                  </a:lnTo>
                  <a:lnTo>
                    <a:pt x="197" y="574"/>
                  </a:lnTo>
                  <a:lnTo>
                    <a:pt x="192" y="582"/>
                  </a:lnTo>
                  <a:lnTo>
                    <a:pt x="4" y="582"/>
                  </a:lnTo>
                  <a:lnTo>
                    <a:pt x="0" y="574"/>
                  </a:lnTo>
                  <a:lnTo>
                    <a:pt x="0" y="434"/>
                  </a:lnTo>
                  <a:lnTo>
                    <a:pt x="4" y="427"/>
                  </a:lnTo>
                  <a:lnTo>
                    <a:pt x="37" y="427"/>
                  </a:lnTo>
                  <a:lnTo>
                    <a:pt x="43" y="434"/>
                  </a:lnTo>
                  <a:lnTo>
                    <a:pt x="43" y="477"/>
                  </a:lnTo>
                  <a:lnTo>
                    <a:pt x="79" y="477"/>
                  </a:lnTo>
                  <a:lnTo>
                    <a:pt x="85" y="485"/>
                  </a:lnTo>
                  <a:lnTo>
                    <a:pt x="85" y="529"/>
                  </a:lnTo>
                  <a:lnTo>
                    <a:pt x="192" y="529"/>
                  </a:lnTo>
                  <a:lnTo>
                    <a:pt x="192" y="485"/>
                  </a:lnTo>
                  <a:lnTo>
                    <a:pt x="197" y="477"/>
                  </a:lnTo>
                  <a:lnTo>
                    <a:pt x="230" y="477"/>
                  </a:lnTo>
                  <a:lnTo>
                    <a:pt x="230" y="392"/>
                  </a:lnTo>
                  <a:lnTo>
                    <a:pt x="197" y="392"/>
                  </a:lnTo>
                  <a:lnTo>
                    <a:pt x="192" y="386"/>
                  </a:lnTo>
                  <a:lnTo>
                    <a:pt x="192" y="344"/>
                  </a:lnTo>
                  <a:lnTo>
                    <a:pt x="117" y="344"/>
                  </a:lnTo>
                  <a:lnTo>
                    <a:pt x="111" y="336"/>
                  </a:lnTo>
                  <a:lnTo>
                    <a:pt x="111" y="293"/>
                  </a:lnTo>
                  <a:lnTo>
                    <a:pt x="43" y="293"/>
                  </a:lnTo>
                  <a:lnTo>
                    <a:pt x="37" y="286"/>
                  </a:lnTo>
                  <a:lnTo>
                    <a:pt x="37" y="194"/>
                  </a:lnTo>
                  <a:lnTo>
                    <a:pt x="4" y="194"/>
                  </a:lnTo>
                  <a:lnTo>
                    <a:pt x="0" y="187"/>
                  </a:lnTo>
                  <a:lnTo>
                    <a:pt x="0" y="96"/>
                  </a:lnTo>
                  <a:lnTo>
                    <a:pt x="4" y="90"/>
                  </a:lnTo>
                  <a:lnTo>
                    <a:pt x="37" y="90"/>
                  </a:lnTo>
                  <a:lnTo>
                    <a:pt x="37" y="45"/>
                  </a:lnTo>
                  <a:lnTo>
                    <a:pt x="43" y="37"/>
                  </a:lnTo>
                  <a:lnTo>
                    <a:pt x="79" y="37"/>
                  </a:lnTo>
                  <a:lnTo>
                    <a:pt x="79" y="4"/>
                  </a:lnTo>
                  <a:lnTo>
                    <a:pt x="85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9" name="Freeform 42"/>
            <p:cNvSpPr/>
            <p:nvPr/>
          </p:nvSpPr>
          <p:spPr>
            <a:xfrm>
              <a:off x="1729" y="2494"/>
              <a:ext cx="71" cy="131"/>
            </a:xfrm>
            <a:custGeom>
              <a:avLst/>
              <a:gdLst>
                <a:gd name="txL" fmla="*/ 0 w 319"/>
                <a:gd name="txT" fmla="*/ 0 h 583"/>
                <a:gd name="txR" fmla="*/ 319 w 319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19" h="583">
                  <a:moveTo>
                    <a:pt x="84" y="0"/>
                  </a:moveTo>
                  <a:lnTo>
                    <a:pt x="274" y="0"/>
                  </a:lnTo>
                  <a:lnTo>
                    <a:pt x="280" y="4"/>
                  </a:lnTo>
                  <a:lnTo>
                    <a:pt x="280" y="137"/>
                  </a:lnTo>
                  <a:lnTo>
                    <a:pt x="274" y="146"/>
                  </a:lnTo>
                  <a:lnTo>
                    <a:pt x="237" y="146"/>
                  </a:lnTo>
                  <a:lnTo>
                    <a:pt x="232" y="137"/>
                  </a:lnTo>
                  <a:lnTo>
                    <a:pt x="232" y="96"/>
                  </a:lnTo>
                  <a:lnTo>
                    <a:pt x="198" y="96"/>
                  </a:lnTo>
                  <a:lnTo>
                    <a:pt x="193" y="90"/>
                  </a:lnTo>
                  <a:lnTo>
                    <a:pt x="193" y="45"/>
                  </a:lnTo>
                  <a:lnTo>
                    <a:pt x="118" y="45"/>
                  </a:lnTo>
                  <a:lnTo>
                    <a:pt x="118" y="90"/>
                  </a:lnTo>
                  <a:lnTo>
                    <a:pt x="111" y="96"/>
                  </a:lnTo>
                  <a:lnTo>
                    <a:pt x="84" y="96"/>
                  </a:lnTo>
                  <a:lnTo>
                    <a:pt x="84" y="137"/>
                  </a:lnTo>
                  <a:lnTo>
                    <a:pt x="111" y="137"/>
                  </a:lnTo>
                  <a:lnTo>
                    <a:pt x="118" y="146"/>
                  </a:lnTo>
                  <a:lnTo>
                    <a:pt x="118" y="187"/>
                  </a:lnTo>
                  <a:lnTo>
                    <a:pt x="152" y="187"/>
                  </a:lnTo>
                  <a:lnTo>
                    <a:pt x="158" y="194"/>
                  </a:lnTo>
                  <a:lnTo>
                    <a:pt x="158" y="236"/>
                  </a:lnTo>
                  <a:lnTo>
                    <a:pt x="232" y="236"/>
                  </a:lnTo>
                  <a:lnTo>
                    <a:pt x="237" y="244"/>
                  </a:lnTo>
                  <a:lnTo>
                    <a:pt x="237" y="286"/>
                  </a:lnTo>
                  <a:lnTo>
                    <a:pt x="274" y="286"/>
                  </a:lnTo>
                  <a:lnTo>
                    <a:pt x="280" y="293"/>
                  </a:lnTo>
                  <a:lnTo>
                    <a:pt x="280" y="336"/>
                  </a:lnTo>
                  <a:lnTo>
                    <a:pt x="311" y="336"/>
                  </a:lnTo>
                  <a:lnTo>
                    <a:pt x="318" y="344"/>
                  </a:lnTo>
                  <a:lnTo>
                    <a:pt x="318" y="477"/>
                  </a:lnTo>
                  <a:lnTo>
                    <a:pt x="311" y="485"/>
                  </a:lnTo>
                  <a:lnTo>
                    <a:pt x="280" y="485"/>
                  </a:lnTo>
                  <a:lnTo>
                    <a:pt x="280" y="529"/>
                  </a:lnTo>
                  <a:lnTo>
                    <a:pt x="274" y="536"/>
                  </a:lnTo>
                  <a:lnTo>
                    <a:pt x="198" y="536"/>
                  </a:lnTo>
                  <a:lnTo>
                    <a:pt x="198" y="574"/>
                  </a:lnTo>
                  <a:lnTo>
                    <a:pt x="193" y="582"/>
                  </a:lnTo>
                  <a:lnTo>
                    <a:pt x="4" y="582"/>
                  </a:lnTo>
                  <a:lnTo>
                    <a:pt x="0" y="574"/>
                  </a:lnTo>
                  <a:lnTo>
                    <a:pt x="0" y="434"/>
                  </a:lnTo>
                  <a:lnTo>
                    <a:pt x="4" y="427"/>
                  </a:lnTo>
                  <a:lnTo>
                    <a:pt x="37" y="427"/>
                  </a:lnTo>
                  <a:lnTo>
                    <a:pt x="43" y="434"/>
                  </a:lnTo>
                  <a:lnTo>
                    <a:pt x="43" y="477"/>
                  </a:lnTo>
                  <a:lnTo>
                    <a:pt x="78" y="477"/>
                  </a:lnTo>
                  <a:lnTo>
                    <a:pt x="84" y="485"/>
                  </a:lnTo>
                  <a:lnTo>
                    <a:pt x="84" y="529"/>
                  </a:lnTo>
                  <a:lnTo>
                    <a:pt x="193" y="529"/>
                  </a:lnTo>
                  <a:lnTo>
                    <a:pt x="193" y="485"/>
                  </a:lnTo>
                  <a:lnTo>
                    <a:pt x="198" y="477"/>
                  </a:lnTo>
                  <a:lnTo>
                    <a:pt x="232" y="477"/>
                  </a:lnTo>
                  <a:lnTo>
                    <a:pt x="232" y="392"/>
                  </a:lnTo>
                  <a:lnTo>
                    <a:pt x="198" y="392"/>
                  </a:lnTo>
                  <a:lnTo>
                    <a:pt x="193" y="386"/>
                  </a:lnTo>
                  <a:lnTo>
                    <a:pt x="193" y="344"/>
                  </a:lnTo>
                  <a:lnTo>
                    <a:pt x="118" y="344"/>
                  </a:lnTo>
                  <a:lnTo>
                    <a:pt x="111" y="336"/>
                  </a:lnTo>
                  <a:lnTo>
                    <a:pt x="111" y="293"/>
                  </a:lnTo>
                  <a:lnTo>
                    <a:pt x="43" y="293"/>
                  </a:lnTo>
                  <a:lnTo>
                    <a:pt x="37" y="286"/>
                  </a:lnTo>
                  <a:lnTo>
                    <a:pt x="37" y="194"/>
                  </a:lnTo>
                  <a:lnTo>
                    <a:pt x="4" y="194"/>
                  </a:lnTo>
                  <a:lnTo>
                    <a:pt x="0" y="187"/>
                  </a:lnTo>
                  <a:lnTo>
                    <a:pt x="0" y="96"/>
                  </a:lnTo>
                  <a:lnTo>
                    <a:pt x="4" y="90"/>
                  </a:lnTo>
                  <a:lnTo>
                    <a:pt x="37" y="90"/>
                  </a:lnTo>
                  <a:lnTo>
                    <a:pt x="37" y="45"/>
                  </a:lnTo>
                  <a:lnTo>
                    <a:pt x="43" y="37"/>
                  </a:lnTo>
                  <a:lnTo>
                    <a:pt x="78" y="37"/>
                  </a:lnTo>
                  <a:lnTo>
                    <a:pt x="78" y="4"/>
                  </a:lnTo>
                  <a:lnTo>
                    <a:pt x="8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Freeform 43"/>
            <p:cNvSpPr/>
            <p:nvPr/>
          </p:nvSpPr>
          <p:spPr>
            <a:xfrm>
              <a:off x="1821" y="2494"/>
              <a:ext cx="100" cy="131"/>
            </a:xfrm>
            <a:custGeom>
              <a:avLst/>
              <a:gdLst>
                <a:gd name="txL" fmla="*/ 0 w 446"/>
                <a:gd name="txT" fmla="*/ 0 h 583"/>
                <a:gd name="txR" fmla="*/ 446 w 446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46" h="583">
                  <a:moveTo>
                    <a:pt x="4" y="0"/>
                  </a:moveTo>
                  <a:lnTo>
                    <a:pt x="115" y="0"/>
                  </a:lnTo>
                  <a:lnTo>
                    <a:pt x="121" y="4"/>
                  </a:lnTo>
                  <a:lnTo>
                    <a:pt x="121" y="427"/>
                  </a:lnTo>
                  <a:lnTo>
                    <a:pt x="156" y="427"/>
                  </a:lnTo>
                  <a:lnTo>
                    <a:pt x="163" y="434"/>
                  </a:lnTo>
                  <a:lnTo>
                    <a:pt x="163" y="477"/>
                  </a:lnTo>
                  <a:lnTo>
                    <a:pt x="282" y="477"/>
                  </a:lnTo>
                  <a:lnTo>
                    <a:pt x="282" y="434"/>
                  </a:lnTo>
                  <a:lnTo>
                    <a:pt x="287" y="427"/>
                  </a:lnTo>
                  <a:lnTo>
                    <a:pt x="321" y="427"/>
                  </a:lnTo>
                  <a:lnTo>
                    <a:pt x="321" y="45"/>
                  </a:lnTo>
                  <a:lnTo>
                    <a:pt x="287" y="45"/>
                  </a:lnTo>
                  <a:lnTo>
                    <a:pt x="282" y="37"/>
                  </a:lnTo>
                  <a:lnTo>
                    <a:pt x="282" y="4"/>
                  </a:lnTo>
                  <a:lnTo>
                    <a:pt x="287" y="0"/>
                  </a:lnTo>
                  <a:lnTo>
                    <a:pt x="406" y="0"/>
                  </a:lnTo>
                  <a:lnTo>
                    <a:pt x="412" y="4"/>
                  </a:lnTo>
                  <a:lnTo>
                    <a:pt x="412" y="529"/>
                  </a:lnTo>
                  <a:lnTo>
                    <a:pt x="439" y="529"/>
                  </a:lnTo>
                  <a:lnTo>
                    <a:pt x="445" y="536"/>
                  </a:lnTo>
                  <a:lnTo>
                    <a:pt x="445" y="574"/>
                  </a:lnTo>
                  <a:lnTo>
                    <a:pt x="439" y="582"/>
                  </a:lnTo>
                  <a:lnTo>
                    <a:pt x="328" y="582"/>
                  </a:lnTo>
                  <a:lnTo>
                    <a:pt x="321" y="574"/>
                  </a:lnTo>
                  <a:lnTo>
                    <a:pt x="321" y="485"/>
                  </a:lnTo>
                  <a:lnTo>
                    <a:pt x="287" y="485"/>
                  </a:lnTo>
                  <a:lnTo>
                    <a:pt x="287" y="529"/>
                  </a:lnTo>
                  <a:lnTo>
                    <a:pt x="282" y="536"/>
                  </a:lnTo>
                  <a:lnTo>
                    <a:pt x="246" y="536"/>
                  </a:lnTo>
                  <a:lnTo>
                    <a:pt x="246" y="574"/>
                  </a:lnTo>
                  <a:lnTo>
                    <a:pt x="240" y="582"/>
                  </a:lnTo>
                  <a:lnTo>
                    <a:pt x="121" y="582"/>
                  </a:lnTo>
                  <a:lnTo>
                    <a:pt x="115" y="574"/>
                  </a:lnTo>
                  <a:lnTo>
                    <a:pt x="115" y="536"/>
                  </a:lnTo>
                  <a:lnTo>
                    <a:pt x="87" y="536"/>
                  </a:lnTo>
                  <a:lnTo>
                    <a:pt x="81" y="529"/>
                  </a:lnTo>
                  <a:lnTo>
                    <a:pt x="81" y="485"/>
                  </a:lnTo>
                  <a:lnTo>
                    <a:pt x="44" y="485"/>
                  </a:lnTo>
                  <a:lnTo>
                    <a:pt x="38" y="477"/>
                  </a:lnTo>
                  <a:lnTo>
                    <a:pt x="38" y="45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Freeform 44"/>
            <p:cNvSpPr/>
            <p:nvPr/>
          </p:nvSpPr>
          <p:spPr>
            <a:xfrm>
              <a:off x="1938" y="2494"/>
              <a:ext cx="59" cy="131"/>
            </a:xfrm>
            <a:custGeom>
              <a:avLst/>
              <a:gdLst>
                <a:gd name="txL" fmla="*/ 0 w 266"/>
                <a:gd name="txT" fmla="*/ 0 h 583"/>
                <a:gd name="txR" fmla="*/ 266 w 266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66" h="583">
                  <a:moveTo>
                    <a:pt x="4" y="0"/>
                  </a:moveTo>
                  <a:lnTo>
                    <a:pt x="106" y="0"/>
                  </a:lnTo>
                  <a:lnTo>
                    <a:pt x="112" y="4"/>
                  </a:lnTo>
                  <a:lnTo>
                    <a:pt x="112" y="90"/>
                  </a:lnTo>
                  <a:lnTo>
                    <a:pt x="145" y="90"/>
                  </a:lnTo>
                  <a:lnTo>
                    <a:pt x="145" y="45"/>
                  </a:lnTo>
                  <a:lnTo>
                    <a:pt x="152" y="37"/>
                  </a:lnTo>
                  <a:lnTo>
                    <a:pt x="182" y="37"/>
                  </a:lnTo>
                  <a:lnTo>
                    <a:pt x="182" y="4"/>
                  </a:lnTo>
                  <a:lnTo>
                    <a:pt x="188" y="0"/>
                  </a:lnTo>
                  <a:lnTo>
                    <a:pt x="260" y="0"/>
                  </a:lnTo>
                  <a:lnTo>
                    <a:pt x="265" y="4"/>
                  </a:lnTo>
                  <a:lnTo>
                    <a:pt x="265" y="137"/>
                  </a:lnTo>
                  <a:lnTo>
                    <a:pt x="260" y="146"/>
                  </a:lnTo>
                  <a:lnTo>
                    <a:pt x="188" y="146"/>
                  </a:lnTo>
                  <a:lnTo>
                    <a:pt x="182" y="137"/>
                  </a:lnTo>
                  <a:lnTo>
                    <a:pt x="182" y="96"/>
                  </a:lnTo>
                  <a:lnTo>
                    <a:pt x="152" y="96"/>
                  </a:lnTo>
                  <a:lnTo>
                    <a:pt x="152" y="137"/>
                  </a:lnTo>
                  <a:lnTo>
                    <a:pt x="145" y="146"/>
                  </a:lnTo>
                  <a:lnTo>
                    <a:pt x="112" y="146"/>
                  </a:lnTo>
                  <a:lnTo>
                    <a:pt x="112" y="529"/>
                  </a:lnTo>
                  <a:lnTo>
                    <a:pt x="145" y="529"/>
                  </a:lnTo>
                  <a:lnTo>
                    <a:pt x="152" y="536"/>
                  </a:lnTo>
                  <a:lnTo>
                    <a:pt x="152" y="574"/>
                  </a:lnTo>
                  <a:lnTo>
                    <a:pt x="145" y="582"/>
                  </a:lnTo>
                  <a:lnTo>
                    <a:pt x="4" y="582"/>
                  </a:lnTo>
                  <a:lnTo>
                    <a:pt x="0" y="574"/>
                  </a:lnTo>
                  <a:lnTo>
                    <a:pt x="0" y="536"/>
                  </a:lnTo>
                  <a:lnTo>
                    <a:pt x="4" y="529"/>
                  </a:lnTo>
                  <a:lnTo>
                    <a:pt x="36" y="529"/>
                  </a:lnTo>
                  <a:lnTo>
                    <a:pt x="36" y="45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2" name="Freeform 45"/>
            <p:cNvSpPr/>
            <p:nvPr/>
          </p:nvSpPr>
          <p:spPr>
            <a:xfrm>
              <a:off x="2016" y="2494"/>
              <a:ext cx="79" cy="131"/>
            </a:xfrm>
            <a:custGeom>
              <a:avLst/>
              <a:gdLst>
                <a:gd name="txL" fmla="*/ 0 w 354"/>
                <a:gd name="txT" fmla="*/ 0 h 583"/>
                <a:gd name="txR" fmla="*/ 354 w 354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4" h="583">
                  <a:moveTo>
                    <a:pt x="197" y="244"/>
                  </a:moveTo>
                  <a:lnTo>
                    <a:pt x="230" y="244"/>
                  </a:lnTo>
                  <a:lnTo>
                    <a:pt x="230" y="427"/>
                  </a:lnTo>
                  <a:lnTo>
                    <a:pt x="197" y="427"/>
                  </a:lnTo>
                  <a:lnTo>
                    <a:pt x="191" y="434"/>
                  </a:lnTo>
                  <a:lnTo>
                    <a:pt x="191" y="477"/>
                  </a:lnTo>
                  <a:lnTo>
                    <a:pt x="83" y="477"/>
                  </a:lnTo>
                  <a:lnTo>
                    <a:pt x="83" y="344"/>
                  </a:lnTo>
                  <a:lnTo>
                    <a:pt x="111" y="344"/>
                  </a:lnTo>
                  <a:lnTo>
                    <a:pt x="116" y="336"/>
                  </a:lnTo>
                  <a:lnTo>
                    <a:pt x="116" y="293"/>
                  </a:lnTo>
                  <a:lnTo>
                    <a:pt x="191" y="293"/>
                  </a:lnTo>
                  <a:lnTo>
                    <a:pt x="197" y="286"/>
                  </a:lnTo>
                  <a:lnTo>
                    <a:pt x="197" y="244"/>
                  </a:lnTo>
                  <a:close/>
                  <a:moveTo>
                    <a:pt x="83" y="0"/>
                  </a:moveTo>
                  <a:lnTo>
                    <a:pt x="270" y="0"/>
                  </a:lnTo>
                  <a:lnTo>
                    <a:pt x="275" y="4"/>
                  </a:lnTo>
                  <a:lnTo>
                    <a:pt x="275" y="37"/>
                  </a:lnTo>
                  <a:lnTo>
                    <a:pt x="311" y="37"/>
                  </a:lnTo>
                  <a:lnTo>
                    <a:pt x="316" y="45"/>
                  </a:lnTo>
                  <a:lnTo>
                    <a:pt x="316" y="529"/>
                  </a:lnTo>
                  <a:lnTo>
                    <a:pt x="347" y="529"/>
                  </a:lnTo>
                  <a:lnTo>
                    <a:pt x="353" y="536"/>
                  </a:lnTo>
                  <a:lnTo>
                    <a:pt x="353" y="574"/>
                  </a:lnTo>
                  <a:lnTo>
                    <a:pt x="347" y="582"/>
                  </a:lnTo>
                  <a:lnTo>
                    <a:pt x="275" y="582"/>
                  </a:lnTo>
                  <a:lnTo>
                    <a:pt x="270" y="574"/>
                  </a:lnTo>
                  <a:lnTo>
                    <a:pt x="270" y="536"/>
                  </a:lnTo>
                  <a:lnTo>
                    <a:pt x="236" y="536"/>
                  </a:lnTo>
                  <a:lnTo>
                    <a:pt x="230" y="529"/>
                  </a:lnTo>
                  <a:lnTo>
                    <a:pt x="230" y="485"/>
                  </a:lnTo>
                  <a:lnTo>
                    <a:pt x="197" y="485"/>
                  </a:lnTo>
                  <a:lnTo>
                    <a:pt x="197" y="529"/>
                  </a:lnTo>
                  <a:lnTo>
                    <a:pt x="191" y="536"/>
                  </a:lnTo>
                  <a:lnTo>
                    <a:pt x="156" y="536"/>
                  </a:lnTo>
                  <a:lnTo>
                    <a:pt x="156" y="574"/>
                  </a:lnTo>
                  <a:lnTo>
                    <a:pt x="151" y="582"/>
                  </a:lnTo>
                  <a:lnTo>
                    <a:pt x="42" y="582"/>
                  </a:lnTo>
                  <a:lnTo>
                    <a:pt x="36" y="574"/>
                  </a:lnTo>
                  <a:lnTo>
                    <a:pt x="36" y="536"/>
                  </a:lnTo>
                  <a:lnTo>
                    <a:pt x="4" y="536"/>
                  </a:lnTo>
                  <a:lnTo>
                    <a:pt x="0" y="529"/>
                  </a:lnTo>
                  <a:lnTo>
                    <a:pt x="0" y="344"/>
                  </a:lnTo>
                  <a:lnTo>
                    <a:pt x="4" y="336"/>
                  </a:lnTo>
                  <a:lnTo>
                    <a:pt x="36" y="336"/>
                  </a:lnTo>
                  <a:lnTo>
                    <a:pt x="36" y="293"/>
                  </a:lnTo>
                  <a:lnTo>
                    <a:pt x="42" y="286"/>
                  </a:lnTo>
                  <a:lnTo>
                    <a:pt x="77" y="286"/>
                  </a:lnTo>
                  <a:lnTo>
                    <a:pt x="77" y="244"/>
                  </a:lnTo>
                  <a:lnTo>
                    <a:pt x="83" y="236"/>
                  </a:lnTo>
                  <a:lnTo>
                    <a:pt x="151" y="236"/>
                  </a:lnTo>
                  <a:lnTo>
                    <a:pt x="151" y="194"/>
                  </a:lnTo>
                  <a:lnTo>
                    <a:pt x="156" y="187"/>
                  </a:lnTo>
                  <a:lnTo>
                    <a:pt x="230" y="187"/>
                  </a:lnTo>
                  <a:lnTo>
                    <a:pt x="230" y="96"/>
                  </a:lnTo>
                  <a:lnTo>
                    <a:pt x="197" y="96"/>
                  </a:lnTo>
                  <a:lnTo>
                    <a:pt x="191" y="90"/>
                  </a:lnTo>
                  <a:lnTo>
                    <a:pt x="191" y="45"/>
                  </a:lnTo>
                  <a:lnTo>
                    <a:pt x="116" y="45"/>
                  </a:lnTo>
                  <a:lnTo>
                    <a:pt x="116" y="137"/>
                  </a:lnTo>
                  <a:lnTo>
                    <a:pt x="111" y="146"/>
                  </a:lnTo>
                  <a:lnTo>
                    <a:pt x="42" y="146"/>
                  </a:lnTo>
                  <a:lnTo>
                    <a:pt x="36" y="137"/>
                  </a:lnTo>
                  <a:lnTo>
                    <a:pt x="36" y="45"/>
                  </a:lnTo>
                  <a:lnTo>
                    <a:pt x="42" y="37"/>
                  </a:lnTo>
                  <a:lnTo>
                    <a:pt x="77" y="37"/>
                  </a:lnTo>
                  <a:lnTo>
                    <a:pt x="77" y="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3" name="Freeform 46"/>
            <p:cNvSpPr/>
            <p:nvPr/>
          </p:nvSpPr>
          <p:spPr>
            <a:xfrm>
              <a:off x="2120" y="2494"/>
              <a:ext cx="100" cy="131"/>
            </a:xfrm>
            <a:custGeom>
              <a:avLst/>
              <a:gdLst>
                <a:gd name="txL" fmla="*/ 0 w 446"/>
                <a:gd name="txT" fmla="*/ 0 h 583"/>
                <a:gd name="txR" fmla="*/ 446 w 446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46" h="583">
                  <a:moveTo>
                    <a:pt x="4" y="0"/>
                  </a:moveTo>
                  <a:lnTo>
                    <a:pt x="115" y="0"/>
                  </a:lnTo>
                  <a:lnTo>
                    <a:pt x="122" y="4"/>
                  </a:lnTo>
                  <a:lnTo>
                    <a:pt x="122" y="90"/>
                  </a:lnTo>
                  <a:lnTo>
                    <a:pt x="157" y="90"/>
                  </a:lnTo>
                  <a:lnTo>
                    <a:pt x="157" y="45"/>
                  </a:lnTo>
                  <a:lnTo>
                    <a:pt x="162" y="37"/>
                  </a:lnTo>
                  <a:lnTo>
                    <a:pt x="199" y="37"/>
                  </a:lnTo>
                  <a:lnTo>
                    <a:pt x="199" y="4"/>
                  </a:lnTo>
                  <a:lnTo>
                    <a:pt x="204" y="0"/>
                  </a:lnTo>
                  <a:lnTo>
                    <a:pt x="322" y="0"/>
                  </a:lnTo>
                  <a:lnTo>
                    <a:pt x="328" y="4"/>
                  </a:lnTo>
                  <a:lnTo>
                    <a:pt x="328" y="37"/>
                  </a:lnTo>
                  <a:lnTo>
                    <a:pt x="366" y="37"/>
                  </a:lnTo>
                  <a:lnTo>
                    <a:pt x="372" y="45"/>
                  </a:lnTo>
                  <a:lnTo>
                    <a:pt x="372" y="90"/>
                  </a:lnTo>
                  <a:lnTo>
                    <a:pt x="407" y="90"/>
                  </a:lnTo>
                  <a:lnTo>
                    <a:pt x="412" y="96"/>
                  </a:lnTo>
                  <a:lnTo>
                    <a:pt x="412" y="529"/>
                  </a:lnTo>
                  <a:lnTo>
                    <a:pt x="439" y="529"/>
                  </a:lnTo>
                  <a:lnTo>
                    <a:pt x="445" y="536"/>
                  </a:lnTo>
                  <a:lnTo>
                    <a:pt x="445" y="574"/>
                  </a:lnTo>
                  <a:lnTo>
                    <a:pt x="439" y="582"/>
                  </a:lnTo>
                  <a:lnTo>
                    <a:pt x="288" y="582"/>
                  </a:lnTo>
                  <a:lnTo>
                    <a:pt x="281" y="574"/>
                  </a:lnTo>
                  <a:lnTo>
                    <a:pt x="281" y="536"/>
                  </a:lnTo>
                  <a:lnTo>
                    <a:pt x="288" y="529"/>
                  </a:lnTo>
                  <a:lnTo>
                    <a:pt x="322" y="529"/>
                  </a:lnTo>
                  <a:lnTo>
                    <a:pt x="322" y="146"/>
                  </a:lnTo>
                  <a:lnTo>
                    <a:pt x="288" y="146"/>
                  </a:lnTo>
                  <a:lnTo>
                    <a:pt x="281" y="137"/>
                  </a:lnTo>
                  <a:lnTo>
                    <a:pt x="281" y="96"/>
                  </a:lnTo>
                  <a:lnTo>
                    <a:pt x="162" y="96"/>
                  </a:lnTo>
                  <a:lnTo>
                    <a:pt x="162" y="137"/>
                  </a:lnTo>
                  <a:lnTo>
                    <a:pt x="157" y="146"/>
                  </a:lnTo>
                  <a:lnTo>
                    <a:pt x="122" y="146"/>
                  </a:lnTo>
                  <a:lnTo>
                    <a:pt x="122" y="529"/>
                  </a:lnTo>
                  <a:lnTo>
                    <a:pt x="157" y="529"/>
                  </a:lnTo>
                  <a:lnTo>
                    <a:pt x="162" y="536"/>
                  </a:lnTo>
                  <a:lnTo>
                    <a:pt x="162" y="574"/>
                  </a:lnTo>
                  <a:lnTo>
                    <a:pt x="157" y="582"/>
                  </a:lnTo>
                  <a:lnTo>
                    <a:pt x="4" y="582"/>
                  </a:lnTo>
                  <a:lnTo>
                    <a:pt x="0" y="574"/>
                  </a:lnTo>
                  <a:lnTo>
                    <a:pt x="0" y="536"/>
                  </a:lnTo>
                  <a:lnTo>
                    <a:pt x="4" y="529"/>
                  </a:lnTo>
                  <a:lnTo>
                    <a:pt x="38" y="529"/>
                  </a:lnTo>
                  <a:lnTo>
                    <a:pt x="38" y="45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4" name="Freeform 47"/>
            <p:cNvSpPr/>
            <p:nvPr/>
          </p:nvSpPr>
          <p:spPr>
            <a:xfrm>
              <a:off x="2237" y="2494"/>
              <a:ext cx="79" cy="131"/>
            </a:xfrm>
            <a:custGeom>
              <a:avLst/>
              <a:gdLst>
                <a:gd name="txL" fmla="*/ 0 w 353"/>
                <a:gd name="txT" fmla="*/ 0 h 583"/>
                <a:gd name="txR" fmla="*/ 353 w 353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3" h="583">
                  <a:moveTo>
                    <a:pt x="118" y="0"/>
                  </a:moveTo>
                  <a:lnTo>
                    <a:pt x="310" y="0"/>
                  </a:lnTo>
                  <a:lnTo>
                    <a:pt x="315" y="4"/>
                  </a:lnTo>
                  <a:lnTo>
                    <a:pt x="315" y="37"/>
                  </a:lnTo>
                  <a:lnTo>
                    <a:pt x="346" y="37"/>
                  </a:lnTo>
                  <a:lnTo>
                    <a:pt x="352" y="45"/>
                  </a:lnTo>
                  <a:lnTo>
                    <a:pt x="352" y="137"/>
                  </a:lnTo>
                  <a:lnTo>
                    <a:pt x="346" y="146"/>
                  </a:lnTo>
                  <a:lnTo>
                    <a:pt x="274" y="146"/>
                  </a:lnTo>
                  <a:lnTo>
                    <a:pt x="267" y="137"/>
                  </a:lnTo>
                  <a:lnTo>
                    <a:pt x="267" y="96"/>
                  </a:lnTo>
                  <a:lnTo>
                    <a:pt x="234" y="96"/>
                  </a:lnTo>
                  <a:lnTo>
                    <a:pt x="229" y="90"/>
                  </a:lnTo>
                  <a:lnTo>
                    <a:pt x="229" y="45"/>
                  </a:lnTo>
                  <a:lnTo>
                    <a:pt x="118" y="45"/>
                  </a:lnTo>
                  <a:lnTo>
                    <a:pt x="118" y="90"/>
                  </a:lnTo>
                  <a:lnTo>
                    <a:pt x="111" y="96"/>
                  </a:lnTo>
                  <a:lnTo>
                    <a:pt x="84" y="96"/>
                  </a:lnTo>
                  <a:lnTo>
                    <a:pt x="84" y="386"/>
                  </a:lnTo>
                  <a:lnTo>
                    <a:pt x="111" y="386"/>
                  </a:lnTo>
                  <a:lnTo>
                    <a:pt x="118" y="392"/>
                  </a:lnTo>
                  <a:lnTo>
                    <a:pt x="118" y="427"/>
                  </a:lnTo>
                  <a:lnTo>
                    <a:pt x="151" y="427"/>
                  </a:lnTo>
                  <a:lnTo>
                    <a:pt x="157" y="434"/>
                  </a:lnTo>
                  <a:lnTo>
                    <a:pt x="157" y="477"/>
                  </a:lnTo>
                  <a:lnTo>
                    <a:pt x="310" y="477"/>
                  </a:lnTo>
                  <a:lnTo>
                    <a:pt x="310" y="434"/>
                  </a:lnTo>
                  <a:lnTo>
                    <a:pt x="315" y="427"/>
                  </a:lnTo>
                  <a:lnTo>
                    <a:pt x="346" y="427"/>
                  </a:lnTo>
                  <a:lnTo>
                    <a:pt x="352" y="434"/>
                  </a:lnTo>
                  <a:lnTo>
                    <a:pt x="352" y="477"/>
                  </a:lnTo>
                  <a:lnTo>
                    <a:pt x="346" y="485"/>
                  </a:lnTo>
                  <a:lnTo>
                    <a:pt x="315" y="485"/>
                  </a:lnTo>
                  <a:lnTo>
                    <a:pt x="315" y="529"/>
                  </a:lnTo>
                  <a:lnTo>
                    <a:pt x="310" y="536"/>
                  </a:lnTo>
                  <a:lnTo>
                    <a:pt x="274" y="536"/>
                  </a:lnTo>
                  <a:lnTo>
                    <a:pt x="274" y="574"/>
                  </a:lnTo>
                  <a:lnTo>
                    <a:pt x="267" y="582"/>
                  </a:lnTo>
                  <a:lnTo>
                    <a:pt x="118" y="582"/>
                  </a:lnTo>
                  <a:lnTo>
                    <a:pt x="111" y="574"/>
                  </a:lnTo>
                  <a:lnTo>
                    <a:pt x="111" y="536"/>
                  </a:lnTo>
                  <a:lnTo>
                    <a:pt x="42" y="536"/>
                  </a:lnTo>
                  <a:lnTo>
                    <a:pt x="36" y="529"/>
                  </a:lnTo>
                  <a:lnTo>
                    <a:pt x="36" y="434"/>
                  </a:lnTo>
                  <a:lnTo>
                    <a:pt x="4" y="434"/>
                  </a:lnTo>
                  <a:lnTo>
                    <a:pt x="0" y="427"/>
                  </a:lnTo>
                  <a:lnTo>
                    <a:pt x="0" y="146"/>
                  </a:lnTo>
                  <a:lnTo>
                    <a:pt x="4" y="137"/>
                  </a:lnTo>
                  <a:lnTo>
                    <a:pt x="36" y="137"/>
                  </a:lnTo>
                  <a:lnTo>
                    <a:pt x="36" y="45"/>
                  </a:lnTo>
                  <a:lnTo>
                    <a:pt x="42" y="37"/>
                  </a:lnTo>
                  <a:lnTo>
                    <a:pt x="111" y="37"/>
                  </a:lnTo>
                  <a:lnTo>
                    <a:pt x="111" y="4"/>
                  </a:lnTo>
                  <a:lnTo>
                    <a:pt x="118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5" name="Freeform 48"/>
            <p:cNvSpPr/>
            <p:nvPr/>
          </p:nvSpPr>
          <p:spPr>
            <a:xfrm>
              <a:off x="2341" y="2494"/>
              <a:ext cx="78" cy="131"/>
            </a:xfrm>
            <a:custGeom>
              <a:avLst/>
              <a:gdLst>
                <a:gd name="txL" fmla="*/ 0 w 350"/>
                <a:gd name="txT" fmla="*/ 0 h 583"/>
                <a:gd name="txR" fmla="*/ 350 w 350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0" h="583">
                  <a:moveTo>
                    <a:pt x="115" y="45"/>
                  </a:moveTo>
                  <a:lnTo>
                    <a:pt x="227" y="45"/>
                  </a:lnTo>
                  <a:lnTo>
                    <a:pt x="227" y="90"/>
                  </a:lnTo>
                  <a:lnTo>
                    <a:pt x="233" y="96"/>
                  </a:lnTo>
                  <a:lnTo>
                    <a:pt x="265" y="96"/>
                  </a:lnTo>
                  <a:lnTo>
                    <a:pt x="265" y="187"/>
                  </a:lnTo>
                  <a:lnTo>
                    <a:pt x="82" y="187"/>
                  </a:lnTo>
                  <a:lnTo>
                    <a:pt x="82" y="96"/>
                  </a:lnTo>
                  <a:lnTo>
                    <a:pt x="108" y="96"/>
                  </a:lnTo>
                  <a:lnTo>
                    <a:pt x="115" y="90"/>
                  </a:lnTo>
                  <a:lnTo>
                    <a:pt x="115" y="45"/>
                  </a:lnTo>
                  <a:close/>
                  <a:moveTo>
                    <a:pt x="115" y="0"/>
                  </a:moveTo>
                  <a:lnTo>
                    <a:pt x="265" y="0"/>
                  </a:lnTo>
                  <a:lnTo>
                    <a:pt x="272" y="4"/>
                  </a:lnTo>
                  <a:lnTo>
                    <a:pt x="272" y="37"/>
                  </a:lnTo>
                  <a:lnTo>
                    <a:pt x="307" y="37"/>
                  </a:lnTo>
                  <a:lnTo>
                    <a:pt x="312" y="45"/>
                  </a:lnTo>
                  <a:lnTo>
                    <a:pt x="312" y="90"/>
                  </a:lnTo>
                  <a:lnTo>
                    <a:pt x="342" y="90"/>
                  </a:lnTo>
                  <a:lnTo>
                    <a:pt x="349" y="96"/>
                  </a:lnTo>
                  <a:lnTo>
                    <a:pt x="349" y="236"/>
                  </a:lnTo>
                  <a:lnTo>
                    <a:pt x="342" y="244"/>
                  </a:lnTo>
                  <a:lnTo>
                    <a:pt x="82" y="244"/>
                  </a:lnTo>
                  <a:lnTo>
                    <a:pt x="82" y="386"/>
                  </a:lnTo>
                  <a:lnTo>
                    <a:pt x="108" y="386"/>
                  </a:lnTo>
                  <a:lnTo>
                    <a:pt x="115" y="392"/>
                  </a:lnTo>
                  <a:lnTo>
                    <a:pt x="115" y="427"/>
                  </a:lnTo>
                  <a:lnTo>
                    <a:pt x="150" y="427"/>
                  </a:lnTo>
                  <a:lnTo>
                    <a:pt x="155" y="434"/>
                  </a:lnTo>
                  <a:lnTo>
                    <a:pt x="155" y="477"/>
                  </a:lnTo>
                  <a:lnTo>
                    <a:pt x="307" y="477"/>
                  </a:lnTo>
                  <a:lnTo>
                    <a:pt x="307" y="434"/>
                  </a:lnTo>
                  <a:lnTo>
                    <a:pt x="312" y="427"/>
                  </a:lnTo>
                  <a:lnTo>
                    <a:pt x="342" y="427"/>
                  </a:lnTo>
                  <a:lnTo>
                    <a:pt x="349" y="434"/>
                  </a:lnTo>
                  <a:lnTo>
                    <a:pt x="349" y="477"/>
                  </a:lnTo>
                  <a:lnTo>
                    <a:pt x="342" y="485"/>
                  </a:lnTo>
                  <a:lnTo>
                    <a:pt x="312" y="485"/>
                  </a:lnTo>
                  <a:lnTo>
                    <a:pt x="312" y="529"/>
                  </a:lnTo>
                  <a:lnTo>
                    <a:pt x="307" y="536"/>
                  </a:lnTo>
                  <a:lnTo>
                    <a:pt x="272" y="536"/>
                  </a:lnTo>
                  <a:lnTo>
                    <a:pt x="272" y="574"/>
                  </a:lnTo>
                  <a:lnTo>
                    <a:pt x="265" y="582"/>
                  </a:lnTo>
                  <a:lnTo>
                    <a:pt x="115" y="582"/>
                  </a:lnTo>
                  <a:lnTo>
                    <a:pt x="108" y="574"/>
                  </a:lnTo>
                  <a:lnTo>
                    <a:pt x="108" y="536"/>
                  </a:lnTo>
                  <a:lnTo>
                    <a:pt x="42" y="536"/>
                  </a:lnTo>
                  <a:lnTo>
                    <a:pt x="35" y="529"/>
                  </a:lnTo>
                  <a:lnTo>
                    <a:pt x="35" y="434"/>
                  </a:lnTo>
                  <a:lnTo>
                    <a:pt x="4" y="434"/>
                  </a:lnTo>
                  <a:lnTo>
                    <a:pt x="0" y="427"/>
                  </a:lnTo>
                  <a:lnTo>
                    <a:pt x="0" y="146"/>
                  </a:lnTo>
                  <a:lnTo>
                    <a:pt x="4" y="137"/>
                  </a:lnTo>
                  <a:lnTo>
                    <a:pt x="35" y="137"/>
                  </a:lnTo>
                  <a:lnTo>
                    <a:pt x="35" y="45"/>
                  </a:lnTo>
                  <a:lnTo>
                    <a:pt x="42" y="37"/>
                  </a:lnTo>
                  <a:lnTo>
                    <a:pt x="108" y="37"/>
                  </a:lnTo>
                  <a:lnTo>
                    <a:pt x="108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6" name="Freeform 49"/>
            <p:cNvSpPr/>
            <p:nvPr/>
          </p:nvSpPr>
          <p:spPr>
            <a:xfrm>
              <a:off x="2503" y="2436"/>
              <a:ext cx="49" cy="246"/>
            </a:xfrm>
            <a:custGeom>
              <a:avLst/>
              <a:gdLst>
                <a:gd name="txL" fmla="*/ 0 w 221"/>
                <a:gd name="txT" fmla="*/ 0 h 1090"/>
                <a:gd name="txR" fmla="*/ 221 w 221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1" h="1090">
                  <a:moveTo>
                    <a:pt x="184" y="0"/>
                  </a:moveTo>
                  <a:lnTo>
                    <a:pt x="214" y="0"/>
                  </a:lnTo>
                  <a:lnTo>
                    <a:pt x="220" y="7"/>
                  </a:lnTo>
                  <a:lnTo>
                    <a:pt x="220" y="44"/>
                  </a:lnTo>
                  <a:lnTo>
                    <a:pt x="214" y="52"/>
                  </a:lnTo>
                  <a:lnTo>
                    <a:pt x="184" y="52"/>
                  </a:lnTo>
                  <a:lnTo>
                    <a:pt x="184" y="97"/>
                  </a:lnTo>
                  <a:lnTo>
                    <a:pt x="178" y="103"/>
                  </a:lnTo>
                  <a:lnTo>
                    <a:pt x="147" y="103"/>
                  </a:lnTo>
                  <a:lnTo>
                    <a:pt x="147" y="199"/>
                  </a:lnTo>
                  <a:lnTo>
                    <a:pt x="141" y="206"/>
                  </a:lnTo>
                  <a:lnTo>
                    <a:pt x="110" y="206"/>
                  </a:lnTo>
                  <a:lnTo>
                    <a:pt x="110" y="343"/>
                  </a:lnTo>
                  <a:lnTo>
                    <a:pt x="103" y="348"/>
                  </a:lnTo>
                  <a:lnTo>
                    <a:pt x="76" y="348"/>
                  </a:lnTo>
                  <a:lnTo>
                    <a:pt x="76" y="737"/>
                  </a:lnTo>
                  <a:lnTo>
                    <a:pt x="103" y="737"/>
                  </a:lnTo>
                  <a:lnTo>
                    <a:pt x="110" y="745"/>
                  </a:lnTo>
                  <a:lnTo>
                    <a:pt x="110" y="890"/>
                  </a:lnTo>
                  <a:lnTo>
                    <a:pt x="141" y="890"/>
                  </a:lnTo>
                  <a:lnTo>
                    <a:pt x="147" y="896"/>
                  </a:lnTo>
                  <a:lnTo>
                    <a:pt x="147" y="991"/>
                  </a:lnTo>
                  <a:lnTo>
                    <a:pt x="178" y="991"/>
                  </a:lnTo>
                  <a:lnTo>
                    <a:pt x="184" y="998"/>
                  </a:lnTo>
                  <a:lnTo>
                    <a:pt x="184" y="1031"/>
                  </a:lnTo>
                  <a:lnTo>
                    <a:pt x="214" y="1031"/>
                  </a:lnTo>
                  <a:lnTo>
                    <a:pt x="220" y="1038"/>
                  </a:lnTo>
                  <a:lnTo>
                    <a:pt x="220" y="1081"/>
                  </a:lnTo>
                  <a:lnTo>
                    <a:pt x="214" y="1089"/>
                  </a:lnTo>
                  <a:lnTo>
                    <a:pt x="184" y="1089"/>
                  </a:lnTo>
                  <a:lnTo>
                    <a:pt x="178" y="1081"/>
                  </a:lnTo>
                  <a:lnTo>
                    <a:pt x="178" y="1038"/>
                  </a:lnTo>
                  <a:lnTo>
                    <a:pt x="147" y="1038"/>
                  </a:lnTo>
                  <a:lnTo>
                    <a:pt x="141" y="1031"/>
                  </a:lnTo>
                  <a:lnTo>
                    <a:pt x="141" y="998"/>
                  </a:lnTo>
                  <a:lnTo>
                    <a:pt x="110" y="998"/>
                  </a:lnTo>
                  <a:lnTo>
                    <a:pt x="103" y="991"/>
                  </a:lnTo>
                  <a:lnTo>
                    <a:pt x="103" y="948"/>
                  </a:lnTo>
                  <a:lnTo>
                    <a:pt x="76" y="948"/>
                  </a:lnTo>
                  <a:lnTo>
                    <a:pt x="71" y="939"/>
                  </a:lnTo>
                  <a:lnTo>
                    <a:pt x="71" y="845"/>
                  </a:lnTo>
                  <a:lnTo>
                    <a:pt x="40" y="845"/>
                  </a:lnTo>
                  <a:lnTo>
                    <a:pt x="36" y="837"/>
                  </a:lnTo>
                  <a:lnTo>
                    <a:pt x="36" y="745"/>
                  </a:lnTo>
                  <a:lnTo>
                    <a:pt x="4" y="745"/>
                  </a:lnTo>
                  <a:lnTo>
                    <a:pt x="0" y="737"/>
                  </a:lnTo>
                  <a:lnTo>
                    <a:pt x="0" y="348"/>
                  </a:lnTo>
                  <a:lnTo>
                    <a:pt x="4" y="343"/>
                  </a:lnTo>
                  <a:lnTo>
                    <a:pt x="36" y="343"/>
                  </a:lnTo>
                  <a:lnTo>
                    <a:pt x="36" y="257"/>
                  </a:lnTo>
                  <a:lnTo>
                    <a:pt x="40" y="250"/>
                  </a:lnTo>
                  <a:lnTo>
                    <a:pt x="71" y="250"/>
                  </a:lnTo>
                  <a:lnTo>
                    <a:pt x="71" y="155"/>
                  </a:lnTo>
                  <a:lnTo>
                    <a:pt x="76" y="148"/>
                  </a:lnTo>
                  <a:lnTo>
                    <a:pt x="103" y="148"/>
                  </a:lnTo>
                  <a:lnTo>
                    <a:pt x="103" y="103"/>
                  </a:lnTo>
                  <a:lnTo>
                    <a:pt x="110" y="97"/>
                  </a:lnTo>
                  <a:lnTo>
                    <a:pt x="141" y="97"/>
                  </a:lnTo>
                  <a:lnTo>
                    <a:pt x="141" y="52"/>
                  </a:lnTo>
                  <a:lnTo>
                    <a:pt x="147" y="44"/>
                  </a:lnTo>
                  <a:lnTo>
                    <a:pt x="178" y="44"/>
                  </a:lnTo>
                  <a:lnTo>
                    <a:pt x="178" y="7"/>
                  </a:lnTo>
                  <a:lnTo>
                    <a:pt x="18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7" name="Freeform 50"/>
            <p:cNvSpPr/>
            <p:nvPr/>
          </p:nvSpPr>
          <p:spPr>
            <a:xfrm>
              <a:off x="2581" y="2436"/>
              <a:ext cx="144" cy="246"/>
            </a:xfrm>
            <a:custGeom>
              <a:avLst/>
              <a:gdLst>
                <a:gd name="txL" fmla="*/ 0 w 641"/>
                <a:gd name="txT" fmla="*/ 0 h 1090"/>
                <a:gd name="txR" fmla="*/ 641 w 641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41" h="1090">
                  <a:moveTo>
                    <a:pt x="241" y="52"/>
                  </a:moveTo>
                  <a:lnTo>
                    <a:pt x="398" y="52"/>
                  </a:lnTo>
                  <a:lnTo>
                    <a:pt x="398" y="97"/>
                  </a:lnTo>
                  <a:lnTo>
                    <a:pt x="403" y="103"/>
                  </a:lnTo>
                  <a:lnTo>
                    <a:pt x="433" y="103"/>
                  </a:lnTo>
                  <a:lnTo>
                    <a:pt x="433" y="148"/>
                  </a:lnTo>
                  <a:lnTo>
                    <a:pt x="439" y="155"/>
                  </a:lnTo>
                  <a:lnTo>
                    <a:pt x="514" y="155"/>
                  </a:lnTo>
                  <a:lnTo>
                    <a:pt x="514" y="250"/>
                  </a:lnTo>
                  <a:lnTo>
                    <a:pt x="520" y="257"/>
                  </a:lnTo>
                  <a:lnTo>
                    <a:pt x="557" y="257"/>
                  </a:lnTo>
                  <a:lnTo>
                    <a:pt x="557" y="593"/>
                  </a:lnTo>
                  <a:lnTo>
                    <a:pt x="520" y="593"/>
                  </a:lnTo>
                  <a:lnTo>
                    <a:pt x="514" y="601"/>
                  </a:lnTo>
                  <a:lnTo>
                    <a:pt x="514" y="688"/>
                  </a:lnTo>
                  <a:lnTo>
                    <a:pt x="439" y="688"/>
                  </a:lnTo>
                  <a:lnTo>
                    <a:pt x="433" y="694"/>
                  </a:lnTo>
                  <a:lnTo>
                    <a:pt x="433" y="737"/>
                  </a:lnTo>
                  <a:lnTo>
                    <a:pt x="403" y="737"/>
                  </a:lnTo>
                  <a:lnTo>
                    <a:pt x="398" y="745"/>
                  </a:lnTo>
                  <a:lnTo>
                    <a:pt x="398" y="787"/>
                  </a:lnTo>
                  <a:lnTo>
                    <a:pt x="241" y="787"/>
                  </a:lnTo>
                  <a:lnTo>
                    <a:pt x="241" y="745"/>
                  </a:lnTo>
                  <a:lnTo>
                    <a:pt x="235" y="737"/>
                  </a:lnTo>
                  <a:lnTo>
                    <a:pt x="199" y="737"/>
                  </a:lnTo>
                  <a:lnTo>
                    <a:pt x="199" y="694"/>
                  </a:lnTo>
                  <a:lnTo>
                    <a:pt x="194" y="688"/>
                  </a:lnTo>
                  <a:lnTo>
                    <a:pt x="119" y="688"/>
                  </a:lnTo>
                  <a:lnTo>
                    <a:pt x="119" y="601"/>
                  </a:lnTo>
                  <a:lnTo>
                    <a:pt x="115" y="593"/>
                  </a:lnTo>
                  <a:lnTo>
                    <a:pt x="84" y="593"/>
                  </a:lnTo>
                  <a:lnTo>
                    <a:pt x="84" y="257"/>
                  </a:lnTo>
                  <a:lnTo>
                    <a:pt x="115" y="257"/>
                  </a:lnTo>
                  <a:lnTo>
                    <a:pt x="119" y="250"/>
                  </a:lnTo>
                  <a:lnTo>
                    <a:pt x="119" y="155"/>
                  </a:lnTo>
                  <a:lnTo>
                    <a:pt x="194" y="155"/>
                  </a:lnTo>
                  <a:lnTo>
                    <a:pt x="199" y="148"/>
                  </a:lnTo>
                  <a:lnTo>
                    <a:pt x="199" y="103"/>
                  </a:lnTo>
                  <a:lnTo>
                    <a:pt x="235" y="103"/>
                  </a:lnTo>
                  <a:lnTo>
                    <a:pt x="241" y="97"/>
                  </a:lnTo>
                  <a:lnTo>
                    <a:pt x="241" y="52"/>
                  </a:lnTo>
                  <a:close/>
                  <a:moveTo>
                    <a:pt x="199" y="0"/>
                  </a:moveTo>
                  <a:lnTo>
                    <a:pt x="433" y="0"/>
                  </a:lnTo>
                  <a:lnTo>
                    <a:pt x="439" y="7"/>
                  </a:lnTo>
                  <a:lnTo>
                    <a:pt x="439" y="44"/>
                  </a:lnTo>
                  <a:lnTo>
                    <a:pt x="514" y="44"/>
                  </a:lnTo>
                  <a:lnTo>
                    <a:pt x="520" y="52"/>
                  </a:lnTo>
                  <a:lnTo>
                    <a:pt x="520" y="97"/>
                  </a:lnTo>
                  <a:lnTo>
                    <a:pt x="557" y="97"/>
                  </a:lnTo>
                  <a:lnTo>
                    <a:pt x="562" y="103"/>
                  </a:lnTo>
                  <a:lnTo>
                    <a:pt x="562" y="148"/>
                  </a:lnTo>
                  <a:lnTo>
                    <a:pt x="595" y="148"/>
                  </a:lnTo>
                  <a:lnTo>
                    <a:pt x="599" y="155"/>
                  </a:lnTo>
                  <a:lnTo>
                    <a:pt x="599" y="250"/>
                  </a:lnTo>
                  <a:lnTo>
                    <a:pt x="635" y="250"/>
                  </a:lnTo>
                  <a:lnTo>
                    <a:pt x="640" y="257"/>
                  </a:lnTo>
                  <a:lnTo>
                    <a:pt x="640" y="593"/>
                  </a:lnTo>
                  <a:lnTo>
                    <a:pt x="635" y="601"/>
                  </a:lnTo>
                  <a:lnTo>
                    <a:pt x="599" y="601"/>
                  </a:lnTo>
                  <a:lnTo>
                    <a:pt x="599" y="688"/>
                  </a:lnTo>
                  <a:lnTo>
                    <a:pt x="595" y="694"/>
                  </a:lnTo>
                  <a:lnTo>
                    <a:pt x="562" y="694"/>
                  </a:lnTo>
                  <a:lnTo>
                    <a:pt x="562" y="737"/>
                  </a:lnTo>
                  <a:lnTo>
                    <a:pt x="557" y="745"/>
                  </a:lnTo>
                  <a:lnTo>
                    <a:pt x="520" y="745"/>
                  </a:lnTo>
                  <a:lnTo>
                    <a:pt x="520" y="787"/>
                  </a:lnTo>
                  <a:lnTo>
                    <a:pt x="514" y="794"/>
                  </a:lnTo>
                  <a:lnTo>
                    <a:pt x="439" y="794"/>
                  </a:lnTo>
                  <a:lnTo>
                    <a:pt x="439" y="837"/>
                  </a:lnTo>
                  <a:lnTo>
                    <a:pt x="433" y="845"/>
                  </a:lnTo>
                  <a:lnTo>
                    <a:pt x="403" y="845"/>
                  </a:lnTo>
                  <a:lnTo>
                    <a:pt x="403" y="890"/>
                  </a:lnTo>
                  <a:lnTo>
                    <a:pt x="433" y="890"/>
                  </a:lnTo>
                  <a:lnTo>
                    <a:pt x="439" y="896"/>
                  </a:lnTo>
                  <a:lnTo>
                    <a:pt x="439" y="939"/>
                  </a:lnTo>
                  <a:lnTo>
                    <a:pt x="473" y="939"/>
                  </a:lnTo>
                  <a:lnTo>
                    <a:pt x="479" y="948"/>
                  </a:lnTo>
                  <a:lnTo>
                    <a:pt x="479" y="991"/>
                  </a:lnTo>
                  <a:lnTo>
                    <a:pt x="514" y="991"/>
                  </a:lnTo>
                  <a:lnTo>
                    <a:pt x="520" y="998"/>
                  </a:lnTo>
                  <a:lnTo>
                    <a:pt x="520" y="1031"/>
                  </a:lnTo>
                  <a:lnTo>
                    <a:pt x="635" y="1031"/>
                  </a:lnTo>
                  <a:lnTo>
                    <a:pt x="640" y="1038"/>
                  </a:lnTo>
                  <a:lnTo>
                    <a:pt x="640" y="1081"/>
                  </a:lnTo>
                  <a:lnTo>
                    <a:pt x="635" y="1089"/>
                  </a:lnTo>
                  <a:lnTo>
                    <a:pt x="479" y="1089"/>
                  </a:lnTo>
                  <a:lnTo>
                    <a:pt x="473" y="1081"/>
                  </a:lnTo>
                  <a:lnTo>
                    <a:pt x="473" y="1038"/>
                  </a:lnTo>
                  <a:lnTo>
                    <a:pt x="403" y="1038"/>
                  </a:lnTo>
                  <a:lnTo>
                    <a:pt x="398" y="1031"/>
                  </a:lnTo>
                  <a:lnTo>
                    <a:pt x="398" y="998"/>
                  </a:lnTo>
                  <a:lnTo>
                    <a:pt x="365" y="998"/>
                  </a:lnTo>
                  <a:lnTo>
                    <a:pt x="358" y="991"/>
                  </a:lnTo>
                  <a:lnTo>
                    <a:pt x="358" y="948"/>
                  </a:lnTo>
                  <a:lnTo>
                    <a:pt x="321" y="948"/>
                  </a:lnTo>
                  <a:lnTo>
                    <a:pt x="317" y="939"/>
                  </a:lnTo>
                  <a:lnTo>
                    <a:pt x="317" y="896"/>
                  </a:lnTo>
                  <a:lnTo>
                    <a:pt x="283" y="896"/>
                  </a:lnTo>
                  <a:lnTo>
                    <a:pt x="277" y="890"/>
                  </a:lnTo>
                  <a:lnTo>
                    <a:pt x="277" y="845"/>
                  </a:lnTo>
                  <a:lnTo>
                    <a:pt x="199" y="845"/>
                  </a:lnTo>
                  <a:lnTo>
                    <a:pt x="194" y="837"/>
                  </a:lnTo>
                  <a:lnTo>
                    <a:pt x="194" y="794"/>
                  </a:lnTo>
                  <a:lnTo>
                    <a:pt x="119" y="794"/>
                  </a:lnTo>
                  <a:lnTo>
                    <a:pt x="115" y="787"/>
                  </a:lnTo>
                  <a:lnTo>
                    <a:pt x="115" y="745"/>
                  </a:lnTo>
                  <a:lnTo>
                    <a:pt x="84" y="745"/>
                  </a:lnTo>
                  <a:lnTo>
                    <a:pt x="78" y="737"/>
                  </a:lnTo>
                  <a:lnTo>
                    <a:pt x="78" y="694"/>
                  </a:lnTo>
                  <a:lnTo>
                    <a:pt x="43" y="694"/>
                  </a:lnTo>
                  <a:lnTo>
                    <a:pt x="36" y="688"/>
                  </a:lnTo>
                  <a:lnTo>
                    <a:pt x="36" y="601"/>
                  </a:lnTo>
                  <a:lnTo>
                    <a:pt x="4" y="601"/>
                  </a:lnTo>
                  <a:lnTo>
                    <a:pt x="0" y="593"/>
                  </a:lnTo>
                  <a:lnTo>
                    <a:pt x="0" y="257"/>
                  </a:lnTo>
                  <a:lnTo>
                    <a:pt x="4" y="250"/>
                  </a:lnTo>
                  <a:lnTo>
                    <a:pt x="36" y="250"/>
                  </a:lnTo>
                  <a:lnTo>
                    <a:pt x="36" y="155"/>
                  </a:lnTo>
                  <a:lnTo>
                    <a:pt x="43" y="148"/>
                  </a:lnTo>
                  <a:lnTo>
                    <a:pt x="78" y="148"/>
                  </a:lnTo>
                  <a:lnTo>
                    <a:pt x="78" y="103"/>
                  </a:lnTo>
                  <a:lnTo>
                    <a:pt x="84" y="97"/>
                  </a:lnTo>
                  <a:lnTo>
                    <a:pt x="115" y="97"/>
                  </a:lnTo>
                  <a:lnTo>
                    <a:pt x="115" y="52"/>
                  </a:lnTo>
                  <a:lnTo>
                    <a:pt x="119" y="44"/>
                  </a:lnTo>
                  <a:lnTo>
                    <a:pt x="194" y="44"/>
                  </a:lnTo>
                  <a:lnTo>
                    <a:pt x="194" y="7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8" name="Freeform 51"/>
            <p:cNvSpPr/>
            <p:nvPr/>
          </p:nvSpPr>
          <p:spPr>
            <a:xfrm>
              <a:off x="2741" y="2436"/>
              <a:ext cx="157" cy="190"/>
            </a:xfrm>
            <a:custGeom>
              <a:avLst/>
              <a:gdLst>
                <a:gd name="txL" fmla="*/ 0 w 698"/>
                <a:gd name="txT" fmla="*/ 0 h 843"/>
                <a:gd name="txR" fmla="*/ 698 w 698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98" h="843">
                  <a:moveTo>
                    <a:pt x="330" y="155"/>
                  </a:moveTo>
                  <a:lnTo>
                    <a:pt x="365" y="155"/>
                  </a:lnTo>
                  <a:lnTo>
                    <a:pt x="365" y="248"/>
                  </a:lnTo>
                  <a:lnTo>
                    <a:pt x="372" y="255"/>
                  </a:lnTo>
                  <a:lnTo>
                    <a:pt x="408" y="255"/>
                  </a:lnTo>
                  <a:lnTo>
                    <a:pt x="408" y="391"/>
                  </a:lnTo>
                  <a:lnTo>
                    <a:pt x="413" y="398"/>
                  </a:lnTo>
                  <a:lnTo>
                    <a:pt x="449" y="398"/>
                  </a:lnTo>
                  <a:lnTo>
                    <a:pt x="449" y="492"/>
                  </a:lnTo>
                  <a:lnTo>
                    <a:pt x="246" y="492"/>
                  </a:lnTo>
                  <a:lnTo>
                    <a:pt x="246" y="348"/>
                  </a:lnTo>
                  <a:lnTo>
                    <a:pt x="283" y="348"/>
                  </a:lnTo>
                  <a:lnTo>
                    <a:pt x="289" y="342"/>
                  </a:lnTo>
                  <a:lnTo>
                    <a:pt x="289" y="206"/>
                  </a:lnTo>
                  <a:lnTo>
                    <a:pt x="326" y="206"/>
                  </a:lnTo>
                  <a:lnTo>
                    <a:pt x="330" y="199"/>
                  </a:lnTo>
                  <a:lnTo>
                    <a:pt x="330" y="155"/>
                  </a:lnTo>
                  <a:close/>
                  <a:moveTo>
                    <a:pt x="330" y="0"/>
                  </a:moveTo>
                  <a:lnTo>
                    <a:pt x="365" y="0"/>
                  </a:lnTo>
                  <a:lnTo>
                    <a:pt x="372" y="4"/>
                  </a:lnTo>
                  <a:lnTo>
                    <a:pt x="372" y="44"/>
                  </a:lnTo>
                  <a:lnTo>
                    <a:pt x="408" y="44"/>
                  </a:lnTo>
                  <a:lnTo>
                    <a:pt x="413" y="52"/>
                  </a:lnTo>
                  <a:lnTo>
                    <a:pt x="413" y="148"/>
                  </a:lnTo>
                  <a:lnTo>
                    <a:pt x="449" y="148"/>
                  </a:lnTo>
                  <a:lnTo>
                    <a:pt x="454" y="155"/>
                  </a:lnTo>
                  <a:lnTo>
                    <a:pt x="454" y="248"/>
                  </a:lnTo>
                  <a:lnTo>
                    <a:pt x="485" y="248"/>
                  </a:lnTo>
                  <a:lnTo>
                    <a:pt x="490" y="255"/>
                  </a:lnTo>
                  <a:lnTo>
                    <a:pt x="490" y="391"/>
                  </a:lnTo>
                  <a:lnTo>
                    <a:pt x="525" y="391"/>
                  </a:lnTo>
                  <a:lnTo>
                    <a:pt x="531" y="398"/>
                  </a:lnTo>
                  <a:lnTo>
                    <a:pt x="531" y="542"/>
                  </a:lnTo>
                  <a:lnTo>
                    <a:pt x="569" y="542"/>
                  </a:lnTo>
                  <a:lnTo>
                    <a:pt x="575" y="549"/>
                  </a:lnTo>
                  <a:lnTo>
                    <a:pt x="575" y="687"/>
                  </a:lnTo>
                  <a:lnTo>
                    <a:pt x="611" y="687"/>
                  </a:lnTo>
                  <a:lnTo>
                    <a:pt x="617" y="694"/>
                  </a:lnTo>
                  <a:lnTo>
                    <a:pt x="617" y="786"/>
                  </a:lnTo>
                  <a:lnTo>
                    <a:pt x="691" y="786"/>
                  </a:lnTo>
                  <a:lnTo>
                    <a:pt x="697" y="793"/>
                  </a:lnTo>
                  <a:lnTo>
                    <a:pt x="697" y="834"/>
                  </a:lnTo>
                  <a:lnTo>
                    <a:pt x="691" y="842"/>
                  </a:lnTo>
                  <a:lnTo>
                    <a:pt x="454" y="842"/>
                  </a:lnTo>
                  <a:lnTo>
                    <a:pt x="449" y="834"/>
                  </a:lnTo>
                  <a:lnTo>
                    <a:pt x="449" y="793"/>
                  </a:lnTo>
                  <a:lnTo>
                    <a:pt x="454" y="786"/>
                  </a:lnTo>
                  <a:lnTo>
                    <a:pt x="525" y="786"/>
                  </a:lnTo>
                  <a:lnTo>
                    <a:pt x="525" y="694"/>
                  </a:lnTo>
                  <a:lnTo>
                    <a:pt x="490" y="694"/>
                  </a:lnTo>
                  <a:lnTo>
                    <a:pt x="485" y="687"/>
                  </a:lnTo>
                  <a:lnTo>
                    <a:pt x="485" y="549"/>
                  </a:lnTo>
                  <a:lnTo>
                    <a:pt x="206" y="549"/>
                  </a:lnTo>
                  <a:lnTo>
                    <a:pt x="206" y="643"/>
                  </a:lnTo>
                  <a:lnTo>
                    <a:pt x="200" y="648"/>
                  </a:lnTo>
                  <a:lnTo>
                    <a:pt x="164" y="648"/>
                  </a:lnTo>
                  <a:lnTo>
                    <a:pt x="164" y="786"/>
                  </a:lnTo>
                  <a:lnTo>
                    <a:pt x="239" y="786"/>
                  </a:lnTo>
                  <a:lnTo>
                    <a:pt x="246" y="793"/>
                  </a:lnTo>
                  <a:lnTo>
                    <a:pt x="246" y="834"/>
                  </a:lnTo>
                  <a:lnTo>
                    <a:pt x="239" y="842"/>
                  </a:lnTo>
                  <a:lnTo>
                    <a:pt x="4" y="842"/>
                  </a:lnTo>
                  <a:lnTo>
                    <a:pt x="0" y="834"/>
                  </a:lnTo>
                  <a:lnTo>
                    <a:pt x="0" y="793"/>
                  </a:lnTo>
                  <a:lnTo>
                    <a:pt x="4" y="786"/>
                  </a:lnTo>
                  <a:lnTo>
                    <a:pt x="82" y="786"/>
                  </a:lnTo>
                  <a:lnTo>
                    <a:pt x="82" y="744"/>
                  </a:lnTo>
                  <a:lnTo>
                    <a:pt x="87" y="736"/>
                  </a:lnTo>
                  <a:lnTo>
                    <a:pt x="122" y="736"/>
                  </a:lnTo>
                  <a:lnTo>
                    <a:pt x="122" y="599"/>
                  </a:lnTo>
                  <a:lnTo>
                    <a:pt x="129" y="590"/>
                  </a:lnTo>
                  <a:lnTo>
                    <a:pt x="159" y="590"/>
                  </a:lnTo>
                  <a:lnTo>
                    <a:pt x="159" y="449"/>
                  </a:lnTo>
                  <a:lnTo>
                    <a:pt x="164" y="442"/>
                  </a:lnTo>
                  <a:lnTo>
                    <a:pt x="200" y="442"/>
                  </a:lnTo>
                  <a:lnTo>
                    <a:pt x="200" y="297"/>
                  </a:lnTo>
                  <a:lnTo>
                    <a:pt x="206" y="289"/>
                  </a:lnTo>
                  <a:lnTo>
                    <a:pt x="239" y="289"/>
                  </a:lnTo>
                  <a:lnTo>
                    <a:pt x="239" y="206"/>
                  </a:lnTo>
                  <a:lnTo>
                    <a:pt x="246" y="199"/>
                  </a:lnTo>
                  <a:lnTo>
                    <a:pt x="283" y="199"/>
                  </a:lnTo>
                  <a:lnTo>
                    <a:pt x="283" y="52"/>
                  </a:lnTo>
                  <a:lnTo>
                    <a:pt x="289" y="44"/>
                  </a:lnTo>
                  <a:lnTo>
                    <a:pt x="326" y="44"/>
                  </a:lnTo>
                  <a:lnTo>
                    <a:pt x="326" y="4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9" name="Freeform 52"/>
            <p:cNvSpPr/>
            <p:nvPr/>
          </p:nvSpPr>
          <p:spPr>
            <a:xfrm>
              <a:off x="2920" y="2436"/>
              <a:ext cx="49" cy="246"/>
            </a:xfrm>
            <a:custGeom>
              <a:avLst/>
              <a:gdLst>
                <a:gd name="txL" fmla="*/ 0 w 222"/>
                <a:gd name="txT" fmla="*/ 0 h 1090"/>
                <a:gd name="txR" fmla="*/ 222 w 222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2" h="1090">
                  <a:moveTo>
                    <a:pt x="4" y="0"/>
                  </a:moveTo>
                  <a:lnTo>
                    <a:pt x="36" y="0"/>
                  </a:lnTo>
                  <a:lnTo>
                    <a:pt x="41" y="7"/>
                  </a:lnTo>
                  <a:lnTo>
                    <a:pt x="41" y="44"/>
                  </a:lnTo>
                  <a:lnTo>
                    <a:pt x="71" y="44"/>
                  </a:lnTo>
                  <a:lnTo>
                    <a:pt x="76" y="52"/>
                  </a:lnTo>
                  <a:lnTo>
                    <a:pt x="76" y="97"/>
                  </a:lnTo>
                  <a:lnTo>
                    <a:pt x="103" y="97"/>
                  </a:lnTo>
                  <a:lnTo>
                    <a:pt x="108" y="103"/>
                  </a:lnTo>
                  <a:lnTo>
                    <a:pt x="108" y="148"/>
                  </a:lnTo>
                  <a:lnTo>
                    <a:pt x="142" y="148"/>
                  </a:lnTo>
                  <a:lnTo>
                    <a:pt x="148" y="155"/>
                  </a:lnTo>
                  <a:lnTo>
                    <a:pt x="148" y="250"/>
                  </a:lnTo>
                  <a:lnTo>
                    <a:pt x="179" y="250"/>
                  </a:lnTo>
                  <a:lnTo>
                    <a:pt x="185" y="257"/>
                  </a:lnTo>
                  <a:lnTo>
                    <a:pt x="185" y="343"/>
                  </a:lnTo>
                  <a:lnTo>
                    <a:pt x="215" y="343"/>
                  </a:lnTo>
                  <a:lnTo>
                    <a:pt x="221" y="348"/>
                  </a:lnTo>
                  <a:lnTo>
                    <a:pt x="221" y="737"/>
                  </a:lnTo>
                  <a:lnTo>
                    <a:pt x="215" y="745"/>
                  </a:lnTo>
                  <a:lnTo>
                    <a:pt x="185" y="745"/>
                  </a:lnTo>
                  <a:lnTo>
                    <a:pt x="185" y="837"/>
                  </a:lnTo>
                  <a:lnTo>
                    <a:pt x="179" y="845"/>
                  </a:lnTo>
                  <a:lnTo>
                    <a:pt x="148" y="845"/>
                  </a:lnTo>
                  <a:lnTo>
                    <a:pt x="148" y="939"/>
                  </a:lnTo>
                  <a:lnTo>
                    <a:pt x="142" y="948"/>
                  </a:lnTo>
                  <a:lnTo>
                    <a:pt x="108" y="948"/>
                  </a:lnTo>
                  <a:lnTo>
                    <a:pt x="108" y="991"/>
                  </a:lnTo>
                  <a:lnTo>
                    <a:pt x="103" y="998"/>
                  </a:lnTo>
                  <a:lnTo>
                    <a:pt x="76" y="998"/>
                  </a:lnTo>
                  <a:lnTo>
                    <a:pt x="76" y="1031"/>
                  </a:lnTo>
                  <a:lnTo>
                    <a:pt x="71" y="1038"/>
                  </a:lnTo>
                  <a:lnTo>
                    <a:pt x="41" y="1038"/>
                  </a:lnTo>
                  <a:lnTo>
                    <a:pt x="41" y="1081"/>
                  </a:lnTo>
                  <a:lnTo>
                    <a:pt x="36" y="1089"/>
                  </a:lnTo>
                  <a:lnTo>
                    <a:pt x="4" y="1089"/>
                  </a:lnTo>
                  <a:lnTo>
                    <a:pt x="0" y="1081"/>
                  </a:lnTo>
                  <a:lnTo>
                    <a:pt x="0" y="1038"/>
                  </a:lnTo>
                  <a:lnTo>
                    <a:pt x="4" y="1031"/>
                  </a:lnTo>
                  <a:lnTo>
                    <a:pt x="36" y="1031"/>
                  </a:lnTo>
                  <a:lnTo>
                    <a:pt x="36" y="998"/>
                  </a:lnTo>
                  <a:lnTo>
                    <a:pt x="41" y="991"/>
                  </a:lnTo>
                  <a:lnTo>
                    <a:pt x="71" y="991"/>
                  </a:lnTo>
                  <a:lnTo>
                    <a:pt x="71" y="896"/>
                  </a:lnTo>
                  <a:lnTo>
                    <a:pt x="76" y="890"/>
                  </a:lnTo>
                  <a:lnTo>
                    <a:pt x="103" y="890"/>
                  </a:lnTo>
                  <a:lnTo>
                    <a:pt x="103" y="745"/>
                  </a:lnTo>
                  <a:lnTo>
                    <a:pt x="108" y="737"/>
                  </a:lnTo>
                  <a:lnTo>
                    <a:pt x="142" y="737"/>
                  </a:lnTo>
                  <a:lnTo>
                    <a:pt x="142" y="348"/>
                  </a:lnTo>
                  <a:lnTo>
                    <a:pt x="108" y="348"/>
                  </a:lnTo>
                  <a:lnTo>
                    <a:pt x="103" y="343"/>
                  </a:lnTo>
                  <a:lnTo>
                    <a:pt x="103" y="206"/>
                  </a:lnTo>
                  <a:lnTo>
                    <a:pt x="76" y="206"/>
                  </a:lnTo>
                  <a:lnTo>
                    <a:pt x="71" y="199"/>
                  </a:lnTo>
                  <a:lnTo>
                    <a:pt x="71" y="103"/>
                  </a:lnTo>
                  <a:lnTo>
                    <a:pt x="41" y="103"/>
                  </a:lnTo>
                  <a:lnTo>
                    <a:pt x="36" y="97"/>
                  </a:lnTo>
                  <a:lnTo>
                    <a:pt x="36" y="52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1" name="Group 53"/>
          <p:cNvGrpSpPr/>
          <p:nvPr/>
        </p:nvGrpSpPr>
        <p:grpSpPr>
          <a:xfrm>
            <a:off x="1219200" y="4781550"/>
            <a:ext cx="4103688" cy="390525"/>
            <a:chOff x="768" y="3012"/>
            <a:chExt cx="2585" cy="246"/>
          </a:xfrm>
        </p:grpSpPr>
        <p:sp>
          <p:nvSpPr>
            <p:cNvPr id="47153" name="Freeform 54"/>
            <p:cNvSpPr/>
            <p:nvPr/>
          </p:nvSpPr>
          <p:spPr>
            <a:xfrm>
              <a:off x="768" y="3012"/>
              <a:ext cx="101" cy="190"/>
            </a:xfrm>
            <a:custGeom>
              <a:avLst/>
              <a:gdLst>
                <a:gd name="txL" fmla="*/ 0 w 450"/>
                <a:gd name="txT" fmla="*/ 0 h 843"/>
                <a:gd name="txR" fmla="*/ 450 w 450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50" h="843">
                  <a:moveTo>
                    <a:pt x="4" y="0"/>
                  </a:moveTo>
                  <a:lnTo>
                    <a:pt x="445" y="0"/>
                  </a:lnTo>
                  <a:lnTo>
                    <a:pt x="449" y="4"/>
                  </a:lnTo>
                  <a:lnTo>
                    <a:pt x="449" y="199"/>
                  </a:lnTo>
                  <a:lnTo>
                    <a:pt x="445" y="206"/>
                  </a:lnTo>
                  <a:lnTo>
                    <a:pt x="418" y="206"/>
                  </a:lnTo>
                  <a:lnTo>
                    <a:pt x="415" y="199"/>
                  </a:lnTo>
                  <a:lnTo>
                    <a:pt x="415" y="103"/>
                  </a:lnTo>
                  <a:lnTo>
                    <a:pt x="386" y="103"/>
                  </a:lnTo>
                  <a:lnTo>
                    <a:pt x="381" y="97"/>
                  </a:lnTo>
                  <a:lnTo>
                    <a:pt x="381" y="52"/>
                  </a:lnTo>
                  <a:lnTo>
                    <a:pt x="260" y="52"/>
                  </a:lnTo>
                  <a:lnTo>
                    <a:pt x="260" y="786"/>
                  </a:lnTo>
                  <a:lnTo>
                    <a:pt x="319" y="786"/>
                  </a:lnTo>
                  <a:lnTo>
                    <a:pt x="324" y="793"/>
                  </a:lnTo>
                  <a:lnTo>
                    <a:pt x="324" y="834"/>
                  </a:lnTo>
                  <a:lnTo>
                    <a:pt x="319" y="842"/>
                  </a:lnTo>
                  <a:lnTo>
                    <a:pt x="128" y="842"/>
                  </a:lnTo>
                  <a:lnTo>
                    <a:pt x="124" y="834"/>
                  </a:lnTo>
                  <a:lnTo>
                    <a:pt x="124" y="793"/>
                  </a:lnTo>
                  <a:lnTo>
                    <a:pt x="128" y="786"/>
                  </a:lnTo>
                  <a:lnTo>
                    <a:pt x="189" y="786"/>
                  </a:lnTo>
                  <a:lnTo>
                    <a:pt x="189" y="52"/>
                  </a:lnTo>
                  <a:lnTo>
                    <a:pt x="68" y="52"/>
                  </a:lnTo>
                  <a:lnTo>
                    <a:pt x="68" y="97"/>
                  </a:lnTo>
                  <a:lnTo>
                    <a:pt x="62" y="103"/>
                  </a:lnTo>
                  <a:lnTo>
                    <a:pt x="34" y="103"/>
                  </a:lnTo>
                  <a:lnTo>
                    <a:pt x="34" y="199"/>
                  </a:lnTo>
                  <a:lnTo>
                    <a:pt x="29" y="206"/>
                  </a:lnTo>
                  <a:lnTo>
                    <a:pt x="4" y="206"/>
                  </a:lnTo>
                  <a:lnTo>
                    <a:pt x="0" y="199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Freeform 55"/>
            <p:cNvSpPr/>
            <p:nvPr/>
          </p:nvSpPr>
          <p:spPr>
            <a:xfrm>
              <a:off x="882" y="3070"/>
              <a:ext cx="68" cy="131"/>
            </a:xfrm>
            <a:custGeom>
              <a:avLst/>
              <a:gdLst>
                <a:gd name="txL" fmla="*/ 0 w 306"/>
                <a:gd name="txT" fmla="*/ 0 h 583"/>
                <a:gd name="txR" fmla="*/ 306 w 306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06" h="583">
                  <a:moveTo>
                    <a:pt x="121" y="45"/>
                  </a:moveTo>
                  <a:lnTo>
                    <a:pt x="181" y="45"/>
                  </a:lnTo>
                  <a:lnTo>
                    <a:pt x="181" y="90"/>
                  </a:lnTo>
                  <a:lnTo>
                    <a:pt x="183" y="96"/>
                  </a:lnTo>
                  <a:lnTo>
                    <a:pt x="208" y="96"/>
                  </a:lnTo>
                  <a:lnTo>
                    <a:pt x="208" y="137"/>
                  </a:lnTo>
                  <a:lnTo>
                    <a:pt x="214" y="146"/>
                  </a:lnTo>
                  <a:lnTo>
                    <a:pt x="240" y="146"/>
                  </a:lnTo>
                  <a:lnTo>
                    <a:pt x="240" y="427"/>
                  </a:lnTo>
                  <a:lnTo>
                    <a:pt x="214" y="427"/>
                  </a:lnTo>
                  <a:lnTo>
                    <a:pt x="208" y="434"/>
                  </a:lnTo>
                  <a:lnTo>
                    <a:pt x="208" y="477"/>
                  </a:lnTo>
                  <a:lnTo>
                    <a:pt x="183" y="477"/>
                  </a:lnTo>
                  <a:lnTo>
                    <a:pt x="181" y="485"/>
                  </a:lnTo>
                  <a:lnTo>
                    <a:pt x="181" y="529"/>
                  </a:lnTo>
                  <a:lnTo>
                    <a:pt x="121" y="529"/>
                  </a:lnTo>
                  <a:lnTo>
                    <a:pt x="121" y="485"/>
                  </a:lnTo>
                  <a:lnTo>
                    <a:pt x="117" y="477"/>
                  </a:lnTo>
                  <a:lnTo>
                    <a:pt x="91" y="477"/>
                  </a:lnTo>
                  <a:lnTo>
                    <a:pt x="91" y="434"/>
                  </a:lnTo>
                  <a:lnTo>
                    <a:pt x="86" y="427"/>
                  </a:lnTo>
                  <a:lnTo>
                    <a:pt x="66" y="427"/>
                  </a:lnTo>
                  <a:lnTo>
                    <a:pt x="66" y="146"/>
                  </a:lnTo>
                  <a:lnTo>
                    <a:pt x="86" y="146"/>
                  </a:lnTo>
                  <a:lnTo>
                    <a:pt x="91" y="137"/>
                  </a:lnTo>
                  <a:lnTo>
                    <a:pt x="91" y="96"/>
                  </a:lnTo>
                  <a:lnTo>
                    <a:pt x="117" y="96"/>
                  </a:lnTo>
                  <a:lnTo>
                    <a:pt x="121" y="90"/>
                  </a:lnTo>
                  <a:lnTo>
                    <a:pt x="121" y="45"/>
                  </a:lnTo>
                  <a:close/>
                  <a:moveTo>
                    <a:pt x="91" y="0"/>
                  </a:moveTo>
                  <a:lnTo>
                    <a:pt x="208" y="0"/>
                  </a:lnTo>
                  <a:lnTo>
                    <a:pt x="214" y="4"/>
                  </a:lnTo>
                  <a:lnTo>
                    <a:pt x="214" y="37"/>
                  </a:lnTo>
                  <a:lnTo>
                    <a:pt x="273" y="37"/>
                  </a:lnTo>
                  <a:lnTo>
                    <a:pt x="277" y="45"/>
                  </a:lnTo>
                  <a:lnTo>
                    <a:pt x="277" y="137"/>
                  </a:lnTo>
                  <a:lnTo>
                    <a:pt x="299" y="137"/>
                  </a:lnTo>
                  <a:lnTo>
                    <a:pt x="305" y="146"/>
                  </a:lnTo>
                  <a:lnTo>
                    <a:pt x="305" y="427"/>
                  </a:lnTo>
                  <a:lnTo>
                    <a:pt x="299" y="434"/>
                  </a:lnTo>
                  <a:lnTo>
                    <a:pt x="277" y="434"/>
                  </a:lnTo>
                  <a:lnTo>
                    <a:pt x="277" y="529"/>
                  </a:lnTo>
                  <a:lnTo>
                    <a:pt x="273" y="536"/>
                  </a:lnTo>
                  <a:lnTo>
                    <a:pt x="214" y="536"/>
                  </a:lnTo>
                  <a:lnTo>
                    <a:pt x="214" y="574"/>
                  </a:lnTo>
                  <a:lnTo>
                    <a:pt x="208" y="582"/>
                  </a:lnTo>
                  <a:lnTo>
                    <a:pt x="91" y="582"/>
                  </a:lnTo>
                  <a:lnTo>
                    <a:pt x="86" y="574"/>
                  </a:lnTo>
                  <a:lnTo>
                    <a:pt x="86" y="536"/>
                  </a:lnTo>
                  <a:lnTo>
                    <a:pt x="32" y="536"/>
                  </a:lnTo>
                  <a:lnTo>
                    <a:pt x="28" y="529"/>
                  </a:lnTo>
                  <a:lnTo>
                    <a:pt x="28" y="434"/>
                  </a:lnTo>
                  <a:lnTo>
                    <a:pt x="4" y="434"/>
                  </a:lnTo>
                  <a:lnTo>
                    <a:pt x="0" y="427"/>
                  </a:lnTo>
                  <a:lnTo>
                    <a:pt x="0" y="146"/>
                  </a:lnTo>
                  <a:lnTo>
                    <a:pt x="4" y="137"/>
                  </a:lnTo>
                  <a:lnTo>
                    <a:pt x="28" y="137"/>
                  </a:lnTo>
                  <a:lnTo>
                    <a:pt x="28" y="45"/>
                  </a:lnTo>
                  <a:lnTo>
                    <a:pt x="32" y="37"/>
                  </a:lnTo>
                  <a:lnTo>
                    <a:pt x="86" y="37"/>
                  </a:lnTo>
                  <a:lnTo>
                    <a:pt x="86" y="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Freeform 56"/>
            <p:cNvSpPr/>
            <p:nvPr/>
          </p:nvSpPr>
          <p:spPr>
            <a:xfrm>
              <a:off x="968" y="3035"/>
              <a:ext cx="47" cy="166"/>
            </a:xfrm>
            <a:custGeom>
              <a:avLst/>
              <a:gdLst>
                <a:gd name="txL" fmla="*/ 0 w 212"/>
                <a:gd name="txT" fmla="*/ 0 h 737"/>
                <a:gd name="txR" fmla="*/ 212 w 212"/>
                <a:gd name="txB" fmla="*/ 737 h 7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2" h="737">
                  <a:moveTo>
                    <a:pt x="93" y="0"/>
                  </a:moveTo>
                  <a:lnTo>
                    <a:pt x="117" y="0"/>
                  </a:lnTo>
                  <a:lnTo>
                    <a:pt x="122" y="4"/>
                  </a:lnTo>
                  <a:lnTo>
                    <a:pt x="122" y="148"/>
                  </a:lnTo>
                  <a:lnTo>
                    <a:pt x="207" y="148"/>
                  </a:lnTo>
                  <a:lnTo>
                    <a:pt x="211" y="156"/>
                  </a:lnTo>
                  <a:lnTo>
                    <a:pt x="211" y="188"/>
                  </a:lnTo>
                  <a:lnTo>
                    <a:pt x="207" y="196"/>
                  </a:lnTo>
                  <a:lnTo>
                    <a:pt x="122" y="196"/>
                  </a:lnTo>
                  <a:lnTo>
                    <a:pt x="122" y="683"/>
                  </a:lnTo>
                  <a:lnTo>
                    <a:pt x="178" y="683"/>
                  </a:lnTo>
                  <a:lnTo>
                    <a:pt x="178" y="639"/>
                  </a:lnTo>
                  <a:lnTo>
                    <a:pt x="183" y="631"/>
                  </a:lnTo>
                  <a:lnTo>
                    <a:pt x="207" y="631"/>
                  </a:lnTo>
                  <a:lnTo>
                    <a:pt x="211" y="639"/>
                  </a:lnTo>
                  <a:lnTo>
                    <a:pt x="211" y="683"/>
                  </a:lnTo>
                  <a:lnTo>
                    <a:pt x="207" y="688"/>
                  </a:lnTo>
                  <a:lnTo>
                    <a:pt x="183" y="688"/>
                  </a:lnTo>
                  <a:lnTo>
                    <a:pt x="183" y="728"/>
                  </a:lnTo>
                  <a:lnTo>
                    <a:pt x="178" y="736"/>
                  </a:lnTo>
                  <a:lnTo>
                    <a:pt x="93" y="736"/>
                  </a:lnTo>
                  <a:lnTo>
                    <a:pt x="89" y="728"/>
                  </a:lnTo>
                  <a:lnTo>
                    <a:pt x="89" y="688"/>
                  </a:lnTo>
                  <a:lnTo>
                    <a:pt x="63" y="688"/>
                  </a:lnTo>
                  <a:lnTo>
                    <a:pt x="60" y="683"/>
                  </a:lnTo>
                  <a:lnTo>
                    <a:pt x="60" y="196"/>
                  </a:lnTo>
                  <a:lnTo>
                    <a:pt x="3" y="196"/>
                  </a:lnTo>
                  <a:lnTo>
                    <a:pt x="0" y="188"/>
                  </a:lnTo>
                  <a:lnTo>
                    <a:pt x="0" y="156"/>
                  </a:lnTo>
                  <a:lnTo>
                    <a:pt x="3" y="148"/>
                  </a:lnTo>
                  <a:lnTo>
                    <a:pt x="29" y="148"/>
                  </a:lnTo>
                  <a:lnTo>
                    <a:pt x="29" y="103"/>
                  </a:lnTo>
                  <a:lnTo>
                    <a:pt x="33" y="96"/>
                  </a:lnTo>
                  <a:lnTo>
                    <a:pt x="60" y="96"/>
                  </a:lnTo>
                  <a:lnTo>
                    <a:pt x="60" y="52"/>
                  </a:lnTo>
                  <a:lnTo>
                    <a:pt x="63" y="45"/>
                  </a:lnTo>
                  <a:lnTo>
                    <a:pt x="89" y="45"/>
                  </a:lnTo>
                  <a:lnTo>
                    <a:pt x="89" y="4"/>
                  </a:lnTo>
                  <a:lnTo>
                    <a:pt x="93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Freeform 57"/>
            <p:cNvSpPr/>
            <p:nvPr/>
          </p:nvSpPr>
          <p:spPr>
            <a:xfrm>
              <a:off x="1028" y="3070"/>
              <a:ext cx="61" cy="131"/>
            </a:xfrm>
            <a:custGeom>
              <a:avLst/>
              <a:gdLst>
                <a:gd name="txL" fmla="*/ 0 w 275"/>
                <a:gd name="txT" fmla="*/ 0 h 583"/>
                <a:gd name="txR" fmla="*/ 275 w 275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5" h="583">
                  <a:moveTo>
                    <a:pt x="153" y="244"/>
                  </a:moveTo>
                  <a:lnTo>
                    <a:pt x="178" y="244"/>
                  </a:lnTo>
                  <a:lnTo>
                    <a:pt x="178" y="427"/>
                  </a:lnTo>
                  <a:lnTo>
                    <a:pt x="153" y="427"/>
                  </a:lnTo>
                  <a:lnTo>
                    <a:pt x="148" y="434"/>
                  </a:lnTo>
                  <a:lnTo>
                    <a:pt x="148" y="477"/>
                  </a:lnTo>
                  <a:lnTo>
                    <a:pt x="65" y="477"/>
                  </a:lnTo>
                  <a:lnTo>
                    <a:pt x="65" y="344"/>
                  </a:lnTo>
                  <a:lnTo>
                    <a:pt x="86" y="344"/>
                  </a:lnTo>
                  <a:lnTo>
                    <a:pt x="89" y="336"/>
                  </a:lnTo>
                  <a:lnTo>
                    <a:pt x="89" y="293"/>
                  </a:lnTo>
                  <a:lnTo>
                    <a:pt x="148" y="293"/>
                  </a:lnTo>
                  <a:lnTo>
                    <a:pt x="153" y="286"/>
                  </a:lnTo>
                  <a:lnTo>
                    <a:pt x="153" y="244"/>
                  </a:lnTo>
                  <a:close/>
                  <a:moveTo>
                    <a:pt x="65" y="0"/>
                  </a:moveTo>
                  <a:lnTo>
                    <a:pt x="210" y="0"/>
                  </a:lnTo>
                  <a:lnTo>
                    <a:pt x="214" y="4"/>
                  </a:lnTo>
                  <a:lnTo>
                    <a:pt x="214" y="37"/>
                  </a:lnTo>
                  <a:lnTo>
                    <a:pt x="241" y="37"/>
                  </a:lnTo>
                  <a:lnTo>
                    <a:pt x="246" y="45"/>
                  </a:lnTo>
                  <a:lnTo>
                    <a:pt x="246" y="529"/>
                  </a:lnTo>
                  <a:lnTo>
                    <a:pt x="270" y="529"/>
                  </a:lnTo>
                  <a:lnTo>
                    <a:pt x="274" y="536"/>
                  </a:lnTo>
                  <a:lnTo>
                    <a:pt x="274" y="574"/>
                  </a:lnTo>
                  <a:lnTo>
                    <a:pt x="270" y="582"/>
                  </a:lnTo>
                  <a:lnTo>
                    <a:pt x="214" y="582"/>
                  </a:lnTo>
                  <a:lnTo>
                    <a:pt x="210" y="574"/>
                  </a:lnTo>
                  <a:lnTo>
                    <a:pt x="210" y="536"/>
                  </a:lnTo>
                  <a:lnTo>
                    <a:pt x="183" y="536"/>
                  </a:lnTo>
                  <a:lnTo>
                    <a:pt x="178" y="529"/>
                  </a:lnTo>
                  <a:lnTo>
                    <a:pt x="178" y="485"/>
                  </a:lnTo>
                  <a:lnTo>
                    <a:pt x="153" y="485"/>
                  </a:lnTo>
                  <a:lnTo>
                    <a:pt x="153" y="529"/>
                  </a:lnTo>
                  <a:lnTo>
                    <a:pt x="148" y="536"/>
                  </a:lnTo>
                  <a:lnTo>
                    <a:pt x="121" y="536"/>
                  </a:lnTo>
                  <a:lnTo>
                    <a:pt x="121" y="574"/>
                  </a:lnTo>
                  <a:lnTo>
                    <a:pt x="118" y="582"/>
                  </a:lnTo>
                  <a:lnTo>
                    <a:pt x="32" y="582"/>
                  </a:lnTo>
                  <a:lnTo>
                    <a:pt x="28" y="574"/>
                  </a:lnTo>
                  <a:lnTo>
                    <a:pt x="28" y="536"/>
                  </a:lnTo>
                  <a:lnTo>
                    <a:pt x="4" y="536"/>
                  </a:lnTo>
                  <a:lnTo>
                    <a:pt x="0" y="529"/>
                  </a:lnTo>
                  <a:lnTo>
                    <a:pt x="0" y="344"/>
                  </a:lnTo>
                  <a:lnTo>
                    <a:pt x="4" y="336"/>
                  </a:lnTo>
                  <a:lnTo>
                    <a:pt x="28" y="336"/>
                  </a:lnTo>
                  <a:lnTo>
                    <a:pt x="28" y="293"/>
                  </a:lnTo>
                  <a:lnTo>
                    <a:pt x="32" y="286"/>
                  </a:lnTo>
                  <a:lnTo>
                    <a:pt x="60" y="286"/>
                  </a:lnTo>
                  <a:lnTo>
                    <a:pt x="60" y="244"/>
                  </a:lnTo>
                  <a:lnTo>
                    <a:pt x="65" y="236"/>
                  </a:lnTo>
                  <a:lnTo>
                    <a:pt x="118" y="236"/>
                  </a:lnTo>
                  <a:lnTo>
                    <a:pt x="118" y="194"/>
                  </a:lnTo>
                  <a:lnTo>
                    <a:pt x="121" y="187"/>
                  </a:lnTo>
                  <a:lnTo>
                    <a:pt x="178" y="187"/>
                  </a:lnTo>
                  <a:lnTo>
                    <a:pt x="178" y="96"/>
                  </a:lnTo>
                  <a:lnTo>
                    <a:pt x="153" y="96"/>
                  </a:lnTo>
                  <a:lnTo>
                    <a:pt x="148" y="90"/>
                  </a:lnTo>
                  <a:lnTo>
                    <a:pt x="148" y="45"/>
                  </a:lnTo>
                  <a:lnTo>
                    <a:pt x="89" y="45"/>
                  </a:lnTo>
                  <a:lnTo>
                    <a:pt x="89" y="137"/>
                  </a:lnTo>
                  <a:lnTo>
                    <a:pt x="86" y="146"/>
                  </a:lnTo>
                  <a:lnTo>
                    <a:pt x="32" y="146"/>
                  </a:lnTo>
                  <a:lnTo>
                    <a:pt x="28" y="137"/>
                  </a:lnTo>
                  <a:lnTo>
                    <a:pt x="28" y="45"/>
                  </a:lnTo>
                  <a:lnTo>
                    <a:pt x="32" y="37"/>
                  </a:lnTo>
                  <a:lnTo>
                    <a:pt x="60" y="37"/>
                  </a:lnTo>
                  <a:lnTo>
                    <a:pt x="60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Freeform 58"/>
            <p:cNvSpPr/>
            <p:nvPr/>
          </p:nvSpPr>
          <p:spPr>
            <a:xfrm>
              <a:off x="1111" y="3012"/>
              <a:ext cx="25" cy="190"/>
            </a:xfrm>
            <a:custGeom>
              <a:avLst/>
              <a:gdLst>
                <a:gd name="txL" fmla="*/ 0 w 116"/>
                <a:gd name="txT" fmla="*/ 0 h 843"/>
                <a:gd name="txR" fmla="*/ 116 w 116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16" h="843">
                  <a:moveTo>
                    <a:pt x="0" y="0"/>
                  </a:moveTo>
                  <a:lnTo>
                    <a:pt x="81" y="0"/>
                  </a:lnTo>
                  <a:lnTo>
                    <a:pt x="85" y="4"/>
                  </a:lnTo>
                  <a:lnTo>
                    <a:pt x="85" y="786"/>
                  </a:lnTo>
                  <a:lnTo>
                    <a:pt x="110" y="786"/>
                  </a:lnTo>
                  <a:lnTo>
                    <a:pt x="115" y="793"/>
                  </a:lnTo>
                  <a:lnTo>
                    <a:pt x="115" y="834"/>
                  </a:lnTo>
                  <a:lnTo>
                    <a:pt x="110" y="842"/>
                  </a:lnTo>
                  <a:lnTo>
                    <a:pt x="0" y="842"/>
                  </a:lnTo>
                  <a:lnTo>
                    <a:pt x="0" y="834"/>
                  </a:lnTo>
                  <a:lnTo>
                    <a:pt x="0" y="793"/>
                  </a:lnTo>
                  <a:lnTo>
                    <a:pt x="0" y="786"/>
                  </a:lnTo>
                  <a:lnTo>
                    <a:pt x="27" y="786"/>
                  </a:lnTo>
                  <a:lnTo>
                    <a:pt x="27" y="52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Freeform 59"/>
            <p:cNvSpPr/>
            <p:nvPr/>
          </p:nvSpPr>
          <p:spPr>
            <a:xfrm>
              <a:off x="1209" y="3012"/>
              <a:ext cx="114" cy="246"/>
            </a:xfrm>
            <a:custGeom>
              <a:avLst/>
              <a:gdLst>
                <a:gd name="txL" fmla="*/ 0 w 508"/>
                <a:gd name="txT" fmla="*/ 0 h 1090"/>
                <a:gd name="txR" fmla="*/ 508 w 508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08" h="1090">
                  <a:moveTo>
                    <a:pt x="190" y="52"/>
                  </a:moveTo>
                  <a:lnTo>
                    <a:pt x="317" y="52"/>
                  </a:lnTo>
                  <a:lnTo>
                    <a:pt x="317" y="97"/>
                  </a:lnTo>
                  <a:lnTo>
                    <a:pt x="321" y="103"/>
                  </a:lnTo>
                  <a:lnTo>
                    <a:pt x="342" y="103"/>
                  </a:lnTo>
                  <a:lnTo>
                    <a:pt x="342" y="148"/>
                  </a:lnTo>
                  <a:lnTo>
                    <a:pt x="349" y="155"/>
                  </a:lnTo>
                  <a:lnTo>
                    <a:pt x="407" y="155"/>
                  </a:lnTo>
                  <a:lnTo>
                    <a:pt x="407" y="250"/>
                  </a:lnTo>
                  <a:lnTo>
                    <a:pt x="412" y="257"/>
                  </a:lnTo>
                  <a:lnTo>
                    <a:pt x="441" y="257"/>
                  </a:lnTo>
                  <a:lnTo>
                    <a:pt x="441" y="593"/>
                  </a:lnTo>
                  <a:lnTo>
                    <a:pt x="412" y="593"/>
                  </a:lnTo>
                  <a:lnTo>
                    <a:pt x="407" y="601"/>
                  </a:lnTo>
                  <a:lnTo>
                    <a:pt x="407" y="688"/>
                  </a:lnTo>
                  <a:lnTo>
                    <a:pt x="349" y="688"/>
                  </a:lnTo>
                  <a:lnTo>
                    <a:pt x="342" y="694"/>
                  </a:lnTo>
                  <a:lnTo>
                    <a:pt x="342" y="737"/>
                  </a:lnTo>
                  <a:lnTo>
                    <a:pt x="321" y="737"/>
                  </a:lnTo>
                  <a:lnTo>
                    <a:pt x="317" y="745"/>
                  </a:lnTo>
                  <a:lnTo>
                    <a:pt x="317" y="787"/>
                  </a:lnTo>
                  <a:lnTo>
                    <a:pt x="190" y="787"/>
                  </a:lnTo>
                  <a:lnTo>
                    <a:pt x="190" y="745"/>
                  </a:lnTo>
                  <a:lnTo>
                    <a:pt x="186" y="737"/>
                  </a:lnTo>
                  <a:lnTo>
                    <a:pt x="158" y="737"/>
                  </a:lnTo>
                  <a:lnTo>
                    <a:pt x="158" y="694"/>
                  </a:lnTo>
                  <a:lnTo>
                    <a:pt x="152" y="688"/>
                  </a:lnTo>
                  <a:lnTo>
                    <a:pt x="94" y="688"/>
                  </a:lnTo>
                  <a:lnTo>
                    <a:pt x="94" y="601"/>
                  </a:lnTo>
                  <a:lnTo>
                    <a:pt x="90" y="593"/>
                  </a:lnTo>
                  <a:lnTo>
                    <a:pt x="67" y="593"/>
                  </a:lnTo>
                  <a:lnTo>
                    <a:pt x="67" y="257"/>
                  </a:lnTo>
                  <a:lnTo>
                    <a:pt x="90" y="257"/>
                  </a:lnTo>
                  <a:lnTo>
                    <a:pt x="94" y="250"/>
                  </a:lnTo>
                  <a:lnTo>
                    <a:pt x="94" y="155"/>
                  </a:lnTo>
                  <a:lnTo>
                    <a:pt x="152" y="155"/>
                  </a:lnTo>
                  <a:lnTo>
                    <a:pt x="158" y="148"/>
                  </a:lnTo>
                  <a:lnTo>
                    <a:pt x="158" y="103"/>
                  </a:lnTo>
                  <a:lnTo>
                    <a:pt x="186" y="103"/>
                  </a:lnTo>
                  <a:lnTo>
                    <a:pt x="190" y="97"/>
                  </a:lnTo>
                  <a:lnTo>
                    <a:pt x="190" y="52"/>
                  </a:lnTo>
                  <a:close/>
                  <a:moveTo>
                    <a:pt x="158" y="0"/>
                  </a:moveTo>
                  <a:lnTo>
                    <a:pt x="342" y="0"/>
                  </a:lnTo>
                  <a:lnTo>
                    <a:pt x="349" y="7"/>
                  </a:lnTo>
                  <a:lnTo>
                    <a:pt x="349" y="44"/>
                  </a:lnTo>
                  <a:lnTo>
                    <a:pt x="407" y="44"/>
                  </a:lnTo>
                  <a:lnTo>
                    <a:pt x="412" y="52"/>
                  </a:lnTo>
                  <a:lnTo>
                    <a:pt x="412" y="97"/>
                  </a:lnTo>
                  <a:lnTo>
                    <a:pt x="441" y="97"/>
                  </a:lnTo>
                  <a:lnTo>
                    <a:pt x="445" y="103"/>
                  </a:lnTo>
                  <a:lnTo>
                    <a:pt x="445" y="148"/>
                  </a:lnTo>
                  <a:lnTo>
                    <a:pt x="474" y="148"/>
                  </a:lnTo>
                  <a:lnTo>
                    <a:pt x="477" y="155"/>
                  </a:lnTo>
                  <a:lnTo>
                    <a:pt x="477" y="250"/>
                  </a:lnTo>
                  <a:lnTo>
                    <a:pt x="503" y="250"/>
                  </a:lnTo>
                  <a:lnTo>
                    <a:pt x="507" y="257"/>
                  </a:lnTo>
                  <a:lnTo>
                    <a:pt x="507" y="593"/>
                  </a:lnTo>
                  <a:lnTo>
                    <a:pt x="503" y="601"/>
                  </a:lnTo>
                  <a:lnTo>
                    <a:pt x="477" y="601"/>
                  </a:lnTo>
                  <a:lnTo>
                    <a:pt x="477" y="688"/>
                  </a:lnTo>
                  <a:lnTo>
                    <a:pt x="474" y="694"/>
                  </a:lnTo>
                  <a:lnTo>
                    <a:pt x="445" y="694"/>
                  </a:lnTo>
                  <a:lnTo>
                    <a:pt x="445" y="737"/>
                  </a:lnTo>
                  <a:lnTo>
                    <a:pt x="441" y="745"/>
                  </a:lnTo>
                  <a:lnTo>
                    <a:pt x="412" y="745"/>
                  </a:lnTo>
                  <a:lnTo>
                    <a:pt x="412" y="787"/>
                  </a:lnTo>
                  <a:lnTo>
                    <a:pt x="407" y="794"/>
                  </a:lnTo>
                  <a:lnTo>
                    <a:pt x="349" y="794"/>
                  </a:lnTo>
                  <a:lnTo>
                    <a:pt x="349" y="837"/>
                  </a:lnTo>
                  <a:lnTo>
                    <a:pt x="342" y="845"/>
                  </a:lnTo>
                  <a:lnTo>
                    <a:pt x="321" y="845"/>
                  </a:lnTo>
                  <a:lnTo>
                    <a:pt x="321" y="890"/>
                  </a:lnTo>
                  <a:lnTo>
                    <a:pt x="342" y="890"/>
                  </a:lnTo>
                  <a:lnTo>
                    <a:pt x="349" y="896"/>
                  </a:lnTo>
                  <a:lnTo>
                    <a:pt x="349" y="939"/>
                  </a:lnTo>
                  <a:lnTo>
                    <a:pt x="375" y="939"/>
                  </a:lnTo>
                  <a:lnTo>
                    <a:pt x="378" y="948"/>
                  </a:lnTo>
                  <a:lnTo>
                    <a:pt x="378" y="991"/>
                  </a:lnTo>
                  <a:lnTo>
                    <a:pt x="407" y="991"/>
                  </a:lnTo>
                  <a:lnTo>
                    <a:pt x="412" y="998"/>
                  </a:lnTo>
                  <a:lnTo>
                    <a:pt x="412" y="1031"/>
                  </a:lnTo>
                  <a:lnTo>
                    <a:pt x="503" y="1031"/>
                  </a:lnTo>
                  <a:lnTo>
                    <a:pt x="507" y="1038"/>
                  </a:lnTo>
                  <a:lnTo>
                    <a:pt x="507" y="1081"/>
                  </a:lnTo>
                  <a:lnTo>
                    <a:pt x="503" y="1089"/>
                  </a:lnTo>
                  <a:lnTo>
                    <a:pt x="378" y="1089"/>
                  </a:lnTo>
                  <a:lnTo>
                    <a:pt x="375" y="1081"/>
                  </a:lnTo>
                  <a:lnTo>
                    <a:pt x="375" y="1038"/>
                  </a:lnTo>
                  <a:lnTo>
                    <a:pt x="321" y="1038"/>
                  </a:lnTo>
                  <a:lnTo>
                    <a:pt x="317" y="1031"/>
                  </a:lnTo>
                  <a:lnTo>
                    <a:pt x="317" y="998"/>
                  </a:lnTo>
                  <a:lnTo>
                    <a:pt x="288" y="998"/>
                  </a:lnTo>
                  <a:lnTo>
                    <a:pt x="283" y="991"/>
                  </a:lnTo>
                  <a:lnTo>
                    <a:pt x="283" y="948"/>
                  </a:lnTo>
                  <a:lnTo>
                    <a:pt x="254" y="948"/>
                  </a:lnTo>
                  <a:lnTo>
                    <a:pt x="251" y="939"/>
                  </a:lnTo>
                  <a:lnTo>
                    <a:pt x="251" y="896"/>
                  </a:lnTo>
                  <a:lnTo>
                    <a:pt x="224" y="896"/>
                  </a:lnTo>
                  <a:lnTo>
                    <a:pt x="219" y="890"/>
                  </a:lnTo>
                  <a:lnTo>
                    <a:pt x="219" y="845"/>
                  </a:lnTo>
                  <a:lnTo>
                    <a:pt x="158" y="845"/>
                  </a:lnTo>
                  <a:lnTo>
                    <a:pt x="152" y="837"/>
                  </a:lnTo>
                  <a:lnTo>
                    <a:pt x="152" y="794"/>
                  </a:lnTo>
                  <a:lnTo>
                    <a:pt x="94" y="794"/>
                  </a:lnTo>
                  <a:lnTo>
                    <a:pt x="90" y="787"/>
                  </a:lnTo>
                  <a:lnTo>
                    <a:pt x="90" y="745"/>
                  </a:lnTo>
                  <a:lnTo>
                    <a:pt x="67" y="745"/>
                  </a:lnTo>
                  <a:lnTo>
                    <a:pt x="62" y="737"/>
                  </a:lnTo>
                  <a:lnTo>
                    <a:pt x="62" y="694"/>
                  </a:lnTo>
                  <a:lnTo>
                    <a:pt x="33" y="694"/>
                  </a:lnTo>
                  <a:lnTo>
                    <a:pt x="28" y="688"/>
                  </a:lnTo>
                  <a:lnTo>
                    <a:pt x="28" y="601"/>
                  </a:lnTo>
                  <a:lnTo>
                    <a:pt x="4" y="601"/>
                  </a:lnTo>
                  <a:lnTo>
                    <a:pt x="0" y="593"/>
                  </a:lnTo>
                  <a:lnTo>
                    <a:pt x="0" y="257"/>
                  </a:lnTo>
                  <a:lnTo>
                    <a:pt x="4" y="250"/>
                  </a:lnTo>
                  <a:lnTo>
                    <a:pt x="28" y="250"/>
                  </a:lnTo>
                  <a:lnTo>
                    <a:pt x="28" y="155"/>
                  </a:lnTo>
                  <a:lnTo>
                    <a:pt x="33" y="148"/>
                  </a:lnTo>
                  <a:lnTo>
                    <a:pt x="62" y="148"/>
                  </a:lnTo>
                  <a:lnTo>
                    <a:pt x="62" y="103"/>
                  </a:lnTo>
                  <a:lnTo>
                    <a:pt x="67" y="97"/>
                  </a:lnTo>
                  <a:lnTo>
                    <a:pt x="90" y="97"/>
                  </a:lnTo>
                  <a:lnTo>
                    <a:pt x="90" y="52"/>
                  </a:lnTo>
                  <a:lnTo>
                    <a:pt x="94" y="44"/>
                  </a:lnTo>
                  <a:lnTo>
                    <a:pt x="152" y="44"/>
                  </a:lnTo>
                  <a:lnTo>
                    <a:pt x="152" y="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Freeform 60"/>
            <p:cNvSpPr/>
            <p:nvPr/>
          </p:nvSpPr>
          <p:spPr>
            <a:xfrm>
              <a:off x="1344" y="3070"/>
              <a:ext cx="78" cy="131"/>
            </a:xfrm>
            <a:custGeom>
              <a:avLst/>
              <a:gdLst>
                <a:gd name="txL" fmla="*/ 0 w 349"/>
                <a:gd name="txT" fmla="*/ 0 h 583"/>
                <a:gd name="txR" fmla="*/ 349 w 349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49" h="583">
                  <a:moveTo>
                    <a:pt x="4" y="0"/>
                  </a:moveTo>
                  <a:lnTo>
                    <a:pt x="90" y="0"/>
                  </a:lnTo>
                  <a:lnTo>
                    <a:pt x="94" y="4"/>
                  </a:lnTo>
                  <a:lnTo>
                    <a:pt x="94" y="427"/>
                  </a:lnTo>
                  <a:lnTo>
                    <a:pt x="122" y="427"/>
                  </a:lnTo>
                  <a:lnTo>
                    <a:pt x="127" y="434"/>
                  </a:lnTo>
                  <a:lnTo>
                    <a:pt x="127" y="477"/>
                  </a:lnTo>
                  <a:lnTo>
                    <a:pt x="220" y="477"/>
                  </a:lnTo>
                  <a:lnTo>
                    <a:pt x="220" y="434"/>
                  </a:lnTo>
                  <a:lnTo>
                    <a:pt x="224" y="427"/>
                  </a:lnTo>
                  <a:lnTo>
                    <a:pt x="250" y="427"/>
                  </a:lnTo>
                  <a:lnTo>
                    <a:pt x="250" y="45"/>
                  </a:lnTo>
                  <a:lnTo>
                    <a:pt x="224" y="45"/>
                  </a:lnTo>
                  <a:lnTo>
                    <a:pt x="220" y="37"/>
                  </a:lnTo>
                  <a:lnTo>
                    <a:pt x="220" y="4"/>
                  </a:lnTo>
                  <a:lnTo>
                    <a:pt x="224" y="0"/>
                  </a:lnTo>
                  <a:lnTo>
                    <a:pt x="319" y="0"/>
                  </a:lnTo>
                  <a:lnTo>
                    <a:pt x="322" y="4"/>
                  </a:lnTo>
                  <a:lnTo>
                    <a:pt x="322" y="529"/>
                  </a:lnTo>
                  <a:lnTo>
                    <a:pt x="343" y="529"/>
                  </a:lnTo>
                  <a:lnTo>
                    <a:pt x="348" y="536"/>
                  </a:lnTo>
                  <a:lnTo>
                    <a:pt x="348" y="574"/>
                  </a:lnTo>
                  <a:lnTo>
                    <a:pt x="343" y="582"/>
                  </a:lnTo>
                  <a:lnTo>
                    <a:pt x="255" y="582"/>
                  </a:lnTo>
                  <a:lnTo>
                    <a:pt x="250" y="574"/>
                  </a:lnTo>
                  <a:lnTo>
                    <a:pt x="250" y="485"/>
                  </a:lnTo>
                  <a:lnTo>
                    <a:pt x="224" y="485"/>
                  </a:lnTo>
                  <a:lnTo>
                    <a:pt x="224" y="529"/>
                  </a:lnTo>
                  <a:lnTo>
                    <a:pt x="220" y="536"/>
                  </a:lnTo>
                  <a:lnTo>
                    <a:pt x="192" y="536"/>
                  </a:lnTo>
                  <a:lnTo>
                    <a:pt x="192" y="574"/>
                  </a:lnTo>
                  <a:lnTo>
                    <a:pt x="188" y="582"/>
                  </a:lnTo>
                  <a:lnTo>
                    <a:pt x="94" y="582"/>
                  </a:lnTo>
                  <a:lnTo>
                    <a:pt x="90" y="574"/>
                  </a:lnTo>
                  <a:lnTo>
                    <a:pt x="90" y="536"/>
                  </a:lnTo>
                  <a:lnTo>
                    <a:pt x="69" y="536"/>
                  </a:lnTo>
                  <a:lnTo>
                    <a:pt x="64" y="529"/>
                  </a:lnTo>
                  <a:lnTo>
                    <a:pt x="64" y="485"/>
                  </a:lnTo>
                  <a:lnTo>
                    <a:pt x="34" y="485"/>
                  </a:lnTo>
                  <a:lnTo>
                    <a:pt x="30" y="477"/>
                  </a:lnTo>
                  <a:lnTo>
                    <a:pt x="30" y="45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Freeform 61"/>
            <p:cNvSpPr/>
            <p:nvPr/>
          </p:nvSpPr>
          <p:spPr>
            <a:xfrm>
              <a:off x="1438" y="3070"/>
              <a:ext cx="61" cy="131"/>
            </a:xfrm>
            <a:custGeom>
              <a:avLst/>
              <a:gdLst>
                <a:gd name="txL" fmla="*/ 0 w 275"/>
                <a:gd name="txT" fmla="*/ 0 h 583"/>
                <a:gd name="txR" fmla="*/ 275 w 275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5" h="583">
                  <a:moveTo>
                    <a:pt x="152" y="244"/>
                  </a:moveTo>
                  <a:lnTo>
                    <a:pt x="177" y="244"/>
                  </a:lnTo>
                  <a:lnTo>
                    <a:pt x="177" y="427"/>
                  </a:lnTo>
                  <a:lnTo>
                    <a:pt x="152" y="427"/>
                  </a:lnTo>
                  <a:lnTo>
                    <a:pt x="147" y="434"/>
                  </a:lnTo>
                  <a:lnTo>
                    <a:pt x="147" y="477"/>
                  </a:lnTo>
                  <a:lnTo>
                    <a:pt x="62" y="477"/>
                  </a:lnTo>
                  <a:lnTo>
                    <a:pt x="62" y="344"/>
                  </a:lnTo>
                  <a:lnTo>
                    <a:pt x="84" y="344"/>
                  </a:lnTo>
                  <a:lnTo>
                    <a:pt x="89" y="336"/>
                  </a:lnTo>
                  <a:lnTo>
                    <a:pt x="89" y="293"/>
                  </a:lnTo>
                  <a:lnTo>
                    <a:pt x="147" y="293"/>
                  </a:lnTo>
                  <a:lnTo>
                    <a:pt x="152" y="286"/>
                  </a:lnTo>
                  <a:lnTo>
                    <a:pt x="152" y="244"/>
                  </a:lnTo>
                  <a:close/>
                  <a:moveTo>
                    <a:pt x="62" y="0"/>
                  </a:moveTo>
                  <a:lnTo>
                    <a:pt x="208" y="0"/>
                  </a:lnTo>
                  <a:lnTo>
                    <a:pt x="213" y="4"/>
                  </a:lnTo>
                  <a:lnTo>
                    <a:pt x="213" y="37"/>
                  </a:lnTo>
                  <a:lnTo>
                    <a:pt x="241" y="37"/>
                  </a:lnTo>
                  <a:lnTo>
                    <a:pt x="245" y="45"/>
                  </a:lnTo>
                  <a:lnTo>
                    <a:pt x="245" y="529"/>
                  </a:lnTo>
                  <a:lnTo>
                    <a:pt x="268" y="529"/>
                  </a:lnTo>
                  <a:lnTo>
                    <a:pt x="274" y="536"/>
                  </a:lnTo>
                  <a:lnTo>
                    <a:pt x="274" y="574"/>
                  </a:lnTo>
                  <a:lnTo>
                    <a:pt x="268" y="582"/>
                  </a:lnTo>
                  <a:lnTo>
                    <a:pt x="213" y="582"/>
                  </a:lnTo>
                  <a:lnTo>
                    <a:pt x="208" y="574"/>
                  </a:lnTo>
                  <a:lnTo>
                    <a:pt x="208" y="536"/>
                  </a:lnTo>
                  <a:lnTo>
                    <a:pt x="182" y="536"/>
                  </a:lnTo>
                  <a:lnTo>
                    <a:pt x="177" y="529"/>
                  </a:lnTo>
                  <a:lnTo>
                    <a:pt x="177" y="485"/>
                  </a:lnTo>
                  <a:lnTo>
                    <a:pt x="152" y="485"/>
                  </a:lnTo>
                  <a:lnTo>
                    <a:pt x="152" y="529"/>
                  </a:lnTo>
                  <a:lnTo>
                    <a:pt x="147" y="536"/>
                  </a:lnTo>
                  <a:lnTo>
                    <a:pt x="121" y="536"/>
                  </a:lnTo>
                  <a:lnTo>
                    <a:pt x="121" y="574"/>
                  </a:lnTo>
                  <a:lnTo>
                    <a:pt x="116" y="582"/>
                  </a:lnTo>
                  <a:lnTo>
                    <a:pt x="32" y="582"/>
                  </a:lnTo>
                  <a:lnTo>
                    <a:pt x="26" y="574"/>
                  </a:lnTo>
                  <a:lnTo>
                    <a:pt x="26" y="536"/>
                  </a:lnTo>
                  <a:lnTo>
                    <a:pt x="4" y="536"/>
                  </a:lnTo>
                  <a:lnTo>
                    <a:pt x="0" y="529"/>
                  </a:lnTo>
                  <a:lnTo>
                    <a:pt x="0" y="344"/>
                  </a:lnTo>
                  <a:lnTo>
                    <a:pt x="4" y="336"/>
                  </a:lnTo>
                  <a:lnTo>
                    <a:pt x="26" y="336"/>
                  </a:lnTo>
                  <a:lnTo>
                    <a:pt x="26" y="293"/>
                  </a:lnTo>
                  <a:lnTo>
                    <a:pt x="32" y="286"/>
                  </a:lnTo>
                  <a:lnTo>
                    <a:pt x="60" y="286"/>
                  </a:lnTo>
                  <a:lnTo>
                    <a:pt x="60" y="244"/>
                  </a:lnTo>
                  <a:lnTo>
                    <a:pt x="62" y="236"/>
                  </a:lnTo>
                  <a:lnTo>
                    <a:pt x="116" y="236"/>
                  </a:lnTo>
                  <a:lnTo>
                    <a:pt x="116" y="194"/>
                  </a:lnTo>
                  <a:lnTo>
                    <a:pt x="121" y="187"/>
                  </a:lnTo>
                  <a:lnTo>
                    <a:pt x="177" y="187"/>
                  </a:lnTo>
                  <a:lnTo>
                    <a:pt x="177" y="96"/>
                  </a:lnTo>
                  <a:lnTo>
                    <a:pt x="152" y="96"/>
                  </a:lnTo>
                  <a:lnTo>
                    <a:pt x="147" y="90"/>
                  </a:lnTo>
                  <a:lnTo>
                    <a:pt x="147" y="45"/>
                  </a:lnTo>
                  <a:lnTo>
                    <a:pt x="89" y="45"/>
                  </a:lnTo>
                  <a:lnTo>
                    <a:pt x="89" y="137"/>
                  </a:lnTo>
                  <a:lnTo>
                    <a:pt x="84" y="146"/>
                  </a:lnTo>
                  <a:lnTo>
                    <a:pt x="32" y="146"/>
                  </a:lnTo>
                  <a:lnTo>
                    <a:pt x="26" y="137"/>
                  </a:lnTo>
                  <a:lnTo>
                    <a:pt x="26" y="45"/>
                  </a:lnTo>
                  <a:lnTo>
                    <a:pt x="32" y="37"/>
                  </a:lnTo>
                  <a:lnTo>
                    <a:pt x="60" y="37"/>
                  </a:lnTo>
                  <a:lnTo>
                    <a:pt x="60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Freeform 62"/>
            <p:cNvSpPr/>
            <p:nvPr/>
          </p:nvSpPr>
          <p:spPr>
            <a:xfrm>
              <a:off x="1520" y="3012"/>
              <a:ext cx="25" cy="190"/>
            </a:xfrm>
            <a:custGeom>
              <a:avLst/>
              <a:gdLst>
                <a:gd name="txL" fmla="*/ 0 w 115"/>
                <a:gd name="txT" fmla="*/ 0 h 843"/>
                <a:gd name="txR" fmla="*/ 115 w 115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15" h="843">
                  <a:moveTo>
                    <a:pt x="0" y="0"/>
                  </a:moveTo>
                  <a:lnTo>
                    <a:pt x="80" y="0"/>
                  </a:lnTo>
                  <a:lnTo>
                    <a:pt x="84" y="4"/>
                  </a:lnTo>
                  <a:lnTo>
                    <a:pt x="84" y="786"/>
                  </a:lnTo>
                  <a:lnTo>
                    <a:pt x="109" y="786"/>
                  </a:lnTo>
                  <a:lnTo>
                    <a:pt x="114" y="793"/>
                  </a:lnTo>
                  <a:lnTo>
                    <a:pt x="114" y="834"/>
                  </a:lnTo>
                  <a:lnTo>
                    <a:pt x="109" y="842"/>
                  </a:lnTo>
                  <a:lnTo>
                    <a:pt x="0" y="842"/>
                  </a:lnTo>
                  <a:lnTo>
                    <a:pt x="0" y="834"/>
                  </a:lnTo>
                  <a:lnTo>
                    <a:pt x="0" y="793"/>
                  </a:lnTo>
                  <a:lnTo>
                    <a:pt x="0" y="786"/>
                  </a:lnTo>
                  <a:lnTo>
                    <a:pt x="27" y="786"/>
                  </a:lnTo>
                  <a:lnTo>
                    <a:pt x="27" y="52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Freeform 63"/>
            <p:cNvSpPr/>
            <p:nvPr/>
          </p:nvSpPr>
          <p:spPr>
            <a:xfrm>
              <a:off x="1573" y="3012"/>
              <a:ext cx="25" cy="190"/>
            </a:xfrm>
            <a:custGeom>
              <a:avLst/>
              <a:gdLst>
                <a:gd name="txL" fmla="*/ 0 w 116"/>
                <a:gd name="txT" fmla="*/ 0 h 843"/>
                <a:gd name="txR" fmla="*/ 116 w 116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16" h="843">
                  <a:moveTo>
                    <a:pt x="0" y="248"/>
                  </a:moveTo>
                  <a:lnTo>
                    <a:pt x="82" y="248"/>
                  </a:lnTo>
                  <a:lnTo>
                    <a:pt x="86" y="255"/>
                  </a:lnTo>
                  <a:lnTo>
                    <a:pt x="86" y="786"/>
                  </a:lnTo>
                  <a:lnTo>
                    <a:pt x="110" y="786"/>
                  </a:lnTo>
                  <a:lnTo>
                    <a:pt x="115" y="793"/>
                  </a:lnTo>
                  <a:lnTo>
                    <a:pt x="115" y="834"/>
                  </a:lnTo>
                  <a:lnTo>
                    <a:pt x="110" y="842"/>
                  </a:lnTo>
                  <a:lnTo>
                    <a:pt x="0" y="842"/>
                  </a:lnTo>
                  <a:lnTo>
                    <a:pt x="0" y="834"/>
                  </a:lnTo>
                  <a:lnTo>
                    <a:pt x="0" y="793"/>
                  </a:lnTo>
                  <a:lnTo>
                    <a:pt x="0" y="786"/>
                  </a:lnTo>
                  <a:lnTo>
                    <a:pt x="26" y="786"/>
                  </a:lnTo>
                  <a:lnTo>
                    <a:pt x="26" y="297"/>
                  </a:lnTo>
                  <a:lnTo>
                    <a:pt x="0" y="297"/>
                  </a:lnTo>
                  <a:lnTo>
                    <a:pt x="0" y="289"/>
                  </a:lnTo>
                  <a:lnTo>
                    <a:pt x="0" y="255"/>
                  </a:lnTo>
                  <a:lnTo>
                    <a:pt x="0" y="248"/>
                  </a:lnTo>
                  <a:close/>
                  <a:moveTo>
                    <a:pt x="31" y="0"/>
                  </a:moveTo>
                  <a:lnTo>
                    <a:pt x="82" y="0"/>
                  </a:lnTo>
                  <a:lnTo>
                    <a:pt x="86" y="4"/>
                  </a:lnTo>
                  <a:lnTo>
                    <a:pt x="86" y="97"/>
                  </a:lnTo>
                  <a:lnTo>
                    <a:pt x="82" y="103"/>
                  </a:lnTo>
                  <a:lnTo>
                    <a:pt x="31" y="103"/>
                  </a:lnTo>
                  <a:lnTo>
                    <a:pt x="26" y="97"/>
                  </a:lnTo>
                  <a:lnTo>
                    <a:pt x="26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Freeform 64"/>
            <p:cNvSpPr/>
            <p:nvPr/>
          </p:nvSpPr>
          <p:spPr>
            <a:xfrm>
              <a:off x="1617" y="3035"/>
              <a:ext cx="47" cy="166"/>
            </a:xfrm>
            <a:custGeom>
              <a:avLst/>
              <a:gdLst>
                <a:gd name="txL" fmla="*/ 0 w 212"/>
                <a:gd name="txT" fmla="*/ 0 h 737"/>
                <a:gd name="txR" fmla="*/ 212 w 212"/>
                <a:gd name="txB" fmla="*/ 737 h 7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2" h="737">
                  <a:moveTo>
                    <a:pt x="95" y="0"/>
                  </a:moveTo>
                  <a:lnTo>
                    <a:pt x="117" y="0"/>
                  </a:lnTo>
                  <a:lnTo>
                    <a:pt x="122" y="4"/>
                  </a:lnTo>
                  <a:lnTo>
                    <a:pt x="122" y="148"/>
                  </a:lnTo>
                  <a:lnTo>
                    <a:pt x="206" y="148"/>
                  </a:lnTo>
                  <a:lnTo>
                    <a:pt x="211" y="156"/>
                  </a:lnTo>
                  <a:lnTo>
                    <a:pt x="211" y="188"/>
                  </a:lnTo>
                  <a:lnTo>
                    <a:pt x="206" y="196"/>
                  </a:lnTo>
                  <a:lnTo>
                    <a:pt x="122" y="196"/>
                  </a:lnTo>
                  <a:lnTo>
                    <a:pt x="122" y="683"/>
                  </a:lnTo>
                  <a:lnTo>
                    <a:pt x="178" y="683"/>
                  </a:lnTo>
                  <a:lnTo>
                    <a:pt x="178" y="639"/>
                  </a:lnTo>
                  <a:lnTo>
                    <a:pt x="183" y="631"/>
                  </a:lnTo>
                  <a:lnTo>
                    <a:pt x="206" y="631"/>
                  </a:lnTo>
                  <a:lnTo>
                    <a:pt x="211" y="639"/>
                  </a:lnTo>
                  <a:lnTo>
                    <a:pt x="211" y="683"/>
                  </a:lnTo>
                  <a:lnTo>
                    <a:pt x="206" y="688"/>
                  </a:lnTo>
                  <a:lnTo>
                    <a:pt x="183" y="688"/>
                  </a:lnTo>
                  <a:lnTo>
                    <a:pt x="183" y="728"/>
                  </a:lnTo>
                  <a:lnTo>
                    <a:pt x="178" y="736"/>
                  </a:lnTo>
                  <a:lnTo>
                    <a:pt x="95" y="736"/>
                  </a:lnTo>
                  <a:lnTo>
                    <a:pt x="89" y="728"/>
                  </a:lnTo>
                  <a:lnTo>
                    <a:pt x="89" y="688"/>
                  </a:lnTo>
                  <a:lnTo>
                    <a:pt x="63" y="688"/>
                  </a:lnTo>
                  <a:lnTo>
                    <a:pt x="61" y="683"/>
                  </a:lnTo>
                  <a:lnTo>
                    <a:pt x="61" y="196"/>
                  </a:lnTo>
                  <a:lnTo>
                    <a:pt x="3" y="196"/>
                  </a:lnTo>
                  <a:lnTo>
                    <a:pt x="0" y="188"/>
                  </a:lnTo>
                  <a:lnTo>
                    <a:pt x="0" y="156"/>
                  </a:lnTo>
                  <a:lnTo>
                    <a:pt x="3" y="148"/>
                  </a:lnTo>
                  <a:lnTo>
                    <a:pt x="28" y="148"/>
                  </a:lnTo>
                  <a:lnTo>
                    <a:pt x="28" y="103"/>
                  </a:lnTo>
                  <a:lnTo>
                    <a:pt x="33" y="96"/>
                  </a:lnTo>
                  <a:lnTo>
                    <a:pt x="61" y="96"/>
                  </a:lnTo>
                  <a:lnTo>
                    <a:pt x="61" y="52"/>
                  </a:lnTo>
                  <a:lnTo>
                    <a:pt x="63" y="45"/>
                  </a:lnTo>
                  <a:lnTo>
                    <a:pt x="89" y="45"/>
                  </a:lnTo>
                  <a:lnTo>
                    <a:pt x="89" y="4"/>
                  </a:lnTo>
                  <a:lnTo>
                    <a:pt x="95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Freeform 65"/>
            <p:cNvSpPr/>
            <p:nvPr/>
          </p:nvSpPr>
          <p:spPr>
            <a:xfrm>
              <a:off x="1669" y="3070"/>
              <a:ext cx="76" cy="188"/>
            </a:xfrm>
            <a:custGeom>
              <a:avLst/>
              <a:gdLst>
                <a:gd name="txL" fmla="*/ 0 w 340"/>
                <a:gd name="txT" fmla="*/ 0 h 834"/>
                <a:gd name="txR" fmla="*/ 340 w 340"/>
                <a:gd name="txB" fmla="*/ 834 h 83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40" h="834">
                  <a:moveTo>
                    <a:pt x="4" y="0"/>
                  </a:moveTo>
                  <a:lnTo>
                    <a:pt x="117" y="0"/>
                  </a:lnTo>
                  <a:lnTo>
                    <a:pt x="122" y="4"/>
                  </a:lnTo>
                  <a:lnTo>
                    <a:pt x="122" y="37"/>
                  </a:lnTo>
                  <a:lnTo>
                    <a:pt x="117" y="45"/>
                  </a:lnTo>
                  <a:lnTo>
                    <a:pt x="96" y="45"/>
                  </a:lnTo>
                  <a:lnTo>
                    <a:pt x="96" y="139"/>
                  </a:lnTo>
                  <a:lnTo>
                    <a:pt x="117" y="139"/>
                  </a:lnTo>
                  <a:lnTo>
                    <a:pt x="122" y="148"/>
                  </a:lnTo>
                  <a:lnTo>
                    <a:pt x="122" y="290"/>
                  </a:lnTo>
                  <a:lnTo>
                    <a:pt x="150" y="290"/>
                  </a:lnTo>
                  <a:lnTo>
                    <a:pt x="154" y="296"/>
                  </a:lnTo>
                  <a:lnTo>
                    <a:pt x="154" y="434"/>
                  </a:lnTo>
                  <a:lnTo>
                    <a:pt x="182" y="434"/>
                  </a:lnTo>
                  <a:lnTo>
                    <a:pt x="182" y="398"/>
                  </a:lnTo>
                  <a:lnTo>
                    <a:pt x="186" y="391"/>
                  </a:lnTo>
                  <a:lnTo>
                    <a:pt x="211" y="391"/>
                  </a:lnTo>
                  <a:lnTo>
                    <a:pt x="211" y="246"/>
                  </a:lnTo>
                  <a:lnTo>
                    <a:pt x="218" y="240"/>
                  </a:lnTo>
                  <a:lnTo>
                    <a:pt x="241" y="240"/>
                  </a:lnTo>
                  <a:lnTo>
                    <a:pt x="241" y="45"/>
                  </a:lnTo>
                  <a:lnTo>
                    <a:pt x="218" y="45"/>
                  </a:lnTo>
                  <a:lnTo>
                    <a:pt x="211" y="37"/>
                  </a:lnTo>
                  <a:lnTo>
                    <a:pt x="211" y="4"/>
                  </a:lnTo>
                  <a:lnTo>
                    <a:pt x="218" y="0"/>
                  </a:lnTo>
                  <a:lnTo>
                    <a:pt x="335" y="0"/>
                  </a:lnTo>
                  <a:lnTo>
                    <a:pt x="339" y="4"/>
                  </a:lnTo>
                  <a:lnTo>
                    <a:pt x="339" y="37"/>
                  </a:lnTo>
                  <a:lnTo>
                    <a:pt x="335" y="45"/>
                  </a:lnTo>
                  <a:lnTo>
                    <a:pt x="310" y="45"/>
                  </a:lnTo>
                  <a:lnTo>
                    <a:pt x="310" y="90"/>
                  </a:lnTo>
                  <a:lnTo>
                    <a:pt x="307" y="96"/>
                  </a:lnTo>
                  <a:lnTo>
                    <a:pt x="280" y="96"/>
                  </a:lnTo>
                  <a:lnTo>
                    <a:pt x="280" y="240"/>
                  </a:lnTo>
                  <a:lnTo>
                    <a:pt x="275" y="246"/>
                  </a:lnTo>
                  <a:lnTo>
                    <a:pt x="246" y="246"/>
                  </a:lnTo>
                  <a:lnTo>
                    <a:pt x="246" y="391"/>
                  </a:lnTo>
                  <a:lnTo>
                    <a:pt x="241" y="398"/>
                  </a:lnTo>
                  <a:lnTo>
                    <a:pt x="218" y="398"/>
                  </a:lnTo>
                  <a:lnTo>
                    <a:pt x="218" y="534"/>
                  </a:lnTo>
                  <a:lnTo>
                    <a:pt x="211" y="540"/>
                  </a:lnTo>
                  <a:lnTo>
                    <a:pt x="186" y="540"/>
                  </a:lnTo>
                  <a:lnTo>
                    <a:pt x="186" y="634"/>
                  </a:lnTo>
                  <a:lnTo>
                    <a:pt x="182" y="640"/>
                  </a:lnTo>
                  <a:lnTo>
                    <a:pt x="154" y="640"/>
                  </a:lnTo>
                  <a:lnTo>
                    <a:pt x="154" y="736"/>
                  </a:lnTo>
                  <a:lnTo>
                    <a:pt x="150" y="743"/>
                  </a:lnTo>
                  <a:lnTo>
                    <a:pt x="122" y="743"/>
                  </a:lnTo>
                  <a:lnTo>
                    <a:pt x="122" y="778"/>
                  </a:lnTo>
                  <a:lnTo>
                    <a:pt x="117" y="785"/>
                  </a:lnTo>
                  <a:lnTo>
                    <a:pt x="96" y="785"/>
                  </a:lnTo>
                  <a:lnTo>
                    <a:pt x="96" y="825"/>
                  </a:lnTo>
                  <a:lnTo>
                    <a:pt x="92" y="833"/>
                  </a:lnTo>
                  <a:lnTo>
                    <a:pt x="4" y="833"/>
                  </a:lnTo>
                  <a:lnTo>
                    <a:pt x="0" y="825"/>
                  </a:lnTo>
                  <a:lnTo>
                    <a:pt x="0" y="743"/>
                  </a:lnTo>
                  <a:lnTo>
                    <a:pt x="4" y="736"/>
                  </a:lnTo>
                  <a:lnTo>
                    <a:pt x="92" y="736"/>
                  </a:lnTo>
                  <a:lnTo>
                    <a:pt x="92" y="692"/>
                  </a:lnTo>
                  <a:lnTo>
                    <a:pt x="96" y="683"/>
                  </a:lnTo>
                  <a:lnTo>
                    <a:pt x="117" y="683"/>
                  </a:lnTo>
                  <a:lnTo>
                    <a:pt x="117" y="590"/>
                  </a:lnTo>
                  <a:lnTo>
                    <a:pt x="122" y="583"/>
                  </a:lnTo>
                  <a:lnTo>
                    <a:pt x="150" y="583"/>
                  </a:lnTo>
                  <a:lnTo>
                    <a:pt x="150" y="540"/>
                  </a:lnTo>
                  <a:lnTo>
                    <a:pt x="122" y="540"/>
                  </a:lnTo>
                  <a:lnTo>
                    <a:pt x="117" y="534"/>
                  </a:lnTo>
                  <a:lnTo>
                    <a:pt x="117" y="441"/>
                  </a:lnTo>
                  <a:lnTo>
                    <a:pt x="96" y="441"/>
                  </a:lnTo>
                  <a:lnTo>
                    <a:pt x="92" y="434"/>
                  </a:lnTo>
                  <a:lnTo>
                    <a:pt x="92" y="296"/>
                  </a:lnTo>
                  <a:lnTo>
                    <a:pt x="65" y="296"/>
                  </a:lnTo>
                  <a:lnTo>
                    <a:pt x="60" y="290"/>
                  </a:lnTo>
                  <a:lnTo>
                    <a:pt x="60" y="148"/>
                  </a:lnTo>
                  <a:lnTo>
                    <a:pt x="33" y="148"/>
                  </a:lnTo>
                  <a:lnTo>
                    <a:pt x="28" y="139"/>
                  </a:lnTo>
                  <a:lnTo>
                    <a:pt x="28" y="45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Freeform 66"/>
            <p:cNvSpPr/>
            <p:nvPr/>
          </p:nvSpPr>
          <p:spPr>
            <a:xfrm>
              <a:off x="1817" y="3012"/>
              <a:ext cx="150" cy="190"/>
            </a:xfrm>
            <a:custGeom>
              <a:avLst/>
              <a:gdLst>
                <a:gd name="txL" fmla="*/ 0 w 667"/>
                <a:gd name="txT" fmla="*/ 0 h 843"/>
                <a:gd name="txR" fmla="*/ 667 w 667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67" h="843">
                  <a:moveTo>
                    <a:pt x="4" y="0"/>
                  </a:moveTo>
                  <a:lnTo>
                    <a:pt x="123" y="0"/>
                  </a:lnTo>
                  <a:lnTo>
                    <a:pt x="127" y="4"/>
                  </a:lnTo>
                  <a:lnTo>
                    <a:pt x="127" y="97"/>
                  </a:lnTo>
                  <a:lnTo>
                    <a:pt x="155" y="97"/>
                  </a:lnTo>
                  <a:lnTo>
                    <a:pt x="159" y="103"/>
                  </a:lnTo>
                  <a:lnTo>
                    <a:pt x="159" y="199"/>
                  </a:lnTo>
                  <a:lnTo>
                    <a:pt x="185" y="199"/>
                  </a:lnTo>
                  <a:lnTo>
                    <a:pt x="192" y="206"/>
                  </a:lnTo>
                  <a:lnTo>
                    <a:pt x="192" y="289"/>
                  </a:lnTo>
                  <a:lnTo>
                    <a:pt x="218" y="289"/>
                  </a:lnTo>
                  <a:lnTo>
                    <a:pt x="222" y="297"/>
                  </a:lnTo>
                  <a:lnTo>
                    <a:pt x="222" y="391"/>
                  </a:lnTo>
                  <a:lnTo>
                    <a:pt x="250" y="391"/>
                  </a:lnTo>
                  <a:lnTo>
                    <a:pt x="255" y="398"/>
                  </a:lnTo>
                  <a:lnTo>
                    <a:pt x="255" y="492"/>
                  </a:lnTo>
                  <a:lnTo>
                    <a:pt x="284" y="492"/>
                  </a:lnTo>
                  <a:lnTo>
                    <a:pt x="289" y="500"/>
                  </a:lnTo>
                  <a:lnTo>
                    <a:pt x="289" y="590"/>
                  </a:lnTo>
                  <a:lnTo>
                    <a:pt x="315" y="590"/>
                  </a:lnTo>
                  <a:lnTo>
                    <a:pt x="320" y="599"/>
                  </a:lnTo>
                  <a:lnTo>
                    <a:pt x="320" y="687"/>
                  </a:lnTo>
                  <a:lnTo>
                    <a:pt x="343" y="687"/>
                  </a:lnTo>
                  <a:lnTo>
                    <a:pt x="343" y="599"/>
                  </a:lnTo>
                  <a:lnTo>
                    <a:pt x="349" y="590"/>
                  </a:lnTo>
                  <a:lnTo>
                    <a:pt x="377" y="590"/>
                  </a:lnTo>
                  <a:lnTo>
                    <a:pt x="377" y="449"/>
                  </a:lnTo>
                  <a:lnTo>
                    <a:pt x="382" y="442"/>
                  </a:lnTo>
                  <a:lnTo>
                    <a:pt x="409" y="442"/>
                  </a:lnTo>
                  <a:lnTo>
                    <a:pt x="409" y="348"/>
                  </a:lnTo>
                  <a:lnTo>
                    <a:pt x="414" y="342"/>
                  </a:lnTo>
                  <a:lnTo>
                    <a:pt x="439" y="342"/>
                  </a:lnTo>
                  <a:lnTo>
                    <a:pt x="439" y="206"/>
                  </a:lnTo>
                  <a:lnTo>
                    <a:pt x="445" y="199"/>
                  </a:lnTo>
                  <a:lnTo>
                    <a:pt x="472" y="199"/>
                  </a:lnTo>
                  <a:lnTo>
                    <a:pt x="472" y="103"/>
                  </a:lnTo>
                  <a:lnTo>
                    <a:pt x="477" y="97"/>
                  </a:lnTo>
                  <a:lnTo>
                    <a:pt x="505" y="97"/>
                  </a:lnTo>
                  <a:lnTo>
                    <a:pt x="505" y="4"/>
                  </a:lnTo>
                  <a:lnTo>
                    <a:pt x="510" y="0"/>
                  </a:lnTo>
                  <a:lnTo>
                    <a:pt x="662" y="0"/>
                  </a:lnTo>
                  <a:lnTo>
                    <a:pt x="666" y="4"/>
                  </a:lnTo>
                  <a:lnTo>
                    <a:pt x="666" y="44"/>
                  </a:lnTo>
                  <a:lnTo>
                    <a:pt x="662" y="52"/>
                  </a:lnTo>
                  <a:lnTo>
                    <a:pt x="605" y="52"/>
                  </a:lnTo>
                  <a:lnTo>
                    <a:pt x="605" y="786"/>
                  </a:lnTo>
                  <a:lnTo>
                    <a:pt x="662" y="786"/>
                  </a:lnTo>
                  <a:lnTo>
                    <a:pt x="666" y="793"/>
                  </a:lnTo>
                  <a:lnTo>
                    <a:pt x="666" y="834"/>
                  </a:lnTo>
                  <a:lnTo>
                    <a:pt x="662" y="842"/>
                  </a:lnTo>
                  <a:lnTo>
                    <a:pt x="477" y="842"/>
                  </a:lnTo>
                  <a:lnTo>
                    <a:pt x="472" y="834"/>
                  </a:lnTo>
                  <a:lnTo>
                    <a:pt x="472" y="793"/>
                  </a:lnTo>
                  <a:lnTo>
                    <a:pt x="477" y="786"/>
                  </a:lnTo>
                  <a:lnTo>
                    <a:pt x="539" y="786"/>
                  </a:lnTo>
                  <a:lnTo>
                    <a:pt x="539" y="103"/>
                  </a:lnTo>
                  <a:lnTo>
                    <a:pt x="510" y="103"/>
                  </a:lnTo>
                  <a:lnTo>
                    <a:pt x="510" y="199"/>
                  </a:lnTo>
                  <a:lnTo>
                    <a:pt x="505" y="206"/>
                  </a:lnTo>
                  <a:lnTo>
                    <a:pt x="477" y="206"/>
                  </a:lnTo>
                  <a:lnTo>
                    <a:pt x="477" y="342"/>
                  </a:lnTo>
                  <a:lnTo>
                    <a:pt x="472" y="348"/>
                  </a:lnTo>
                  <a:lnTo>
                    <a:pt x="445" y="348"/>
                  </a:lnTo>
                  <a:lnTo>
                    <a:pt x="445" y="442"/>
                  </a:lnTo>
                  <a:lnTo>
                    <a:pt x="439" y="449"/>
                  </a:lnTo>
                  <a:lnTo>
                    <a:pt x="414" y="449"/>
                  </a:lnTo>
                  <a:lnTo>
                    <a:pt x="414" y="590"/>
                  </a:lnTo>
                  <a:lnTo>
                    <a:pt x="409" y="599"/>
                  </a:lnTo>
                  <a:lnTo>
                    <a:pt x="382" y="599"/>
                  </a:lnTo>
                  <a:lnTo>
                    <a:pt x="382" y="687"/>
                  </a:lnTo>
                  <a:lnTo>
                    <a:pt x="377" y="694"/>
                  </a:lnTo>
                  <a:lnTo>
                    <a:pt x="349" y="694"/>
                  </a:lnTo>
                  <a:lnTo>
                    <a:pt x="349" y="834"/>
                  </a:lnTo>
                  <a:lnTo>
                    <a:pt x="343" y="842"/>
                  </a:lnTo>
                  <a:lnTo>
                    <a:pt x="320" y="842"/>
                  </a:lnTo>
                  <a:lnTo>
                    <a:pt x="315" y="834"/>
                  </a:lnTo>
                  <a:lnTo>
                    <a:pt x="315" y="793"/>
                  </a:lnTo>
                  <a:lnTo>
                    <a:pt x="289" y="793"/>
                  </a:lnTo>
                  <a:lnTo>
                    <a:pt x="284" y="786"/>
                  </a:lnTo>
                  <a:lnTo>
                    <a:pt x="284" y="694"/>
                  </a:lnTo>
                  <a:lnTo>
                    <a:pt x="255" y="694"/>
                  </a:lnTo>
                  <a:lnTo>
                    <a:pt x="250" y="687"/>
                  </a:lnTo>
                  <a:lnTo>
                    <a:pt x="250" y="599"/>
                  </a:lnTo>
                  <a:lnTo>
                    <a:pt x="222" y="599"/>
                  </a:lnTo>
                  <a:lnTo>
                    <a:pt x="218" y="590"/>
                  </a:lnTo>
                  <a:lnTo>
                    <a:pt x="218" y="500"/>
                  </a:lnTo>
                  <a:lnTo>
                    <a:pt x="192" y="500"/>
                  </a:lnTo>
                  <a:lnTo>
                    <a:pt x="185" y="492"/>
                  </a:lnTo>
                  <a:lnTo>
                    <a:pt x="185" y="398"/>
                  </a:lnTo>
                  <a:lnTo>
                    <a:pt x="159" y="398"/>
                  </a:lnTo>
                  <a:lnTo>
                    <a:pt x="155" y="391"/>
                  </a:lnTo>
                  <a:lnTo>
                    <a:pt x="155" y="297"/>
                  </a:lnTo>
                  <a:lnTo>
                    <a:pt x="127" y="297"/>
                  </a:lnTo>
                  <a:lnTo>
                    <a:pt x="123" y="289"/>
                  </a:lnTo>
                  <a:lnTo>
                    <a:pt x="123" y="206"/>
                  </a:lnTo>
                  <a:lnTo>
                    <a:pt x="94" y="206"/>
                  </a:lnTo>
                  <a:lnTo>
                    <a:pt x="94" y="786"/>
                  </a:lnTo>
                  <a:lnTo>
                    <a:pt x="155" y="786"/>
                  </a:lnTo>
                  <a:lnTo>
                    <a:pt x="159" y="793"/>
                  </a:lnTo>
                  <a:lnTo>
                    <a:pt x="159" y="834"/>
                  </a:lnTo>
                  <a:lnTo>
                    <a:pt x="155" y="842"/>
                  </a:lnTo>
                  <a:lnTo>
                    <a:pt x="4" y="842"/>
                  </a:lnTo>
                  <a:lnTo>
                    <a:pt x="0" y="834"/>
                  </a:lnTo>
                  <a:lnTo>
                    <a:pt x="0" y="793"/>
                  </a:lnTo>
                  <a:lnTo>
                    <a:pt x="4" y="786"/>
                  </a:lnTo>
                  <a:lnTo>
                    <a:pt x="60" y="786"/>
                  </a:lnTo>
                  <a:lnTo>
                    <a:pt x="60" y="52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Freeform 67"/>
            <p:cNvSpPr/>
            <p:nvPr/>
          </p:nvSpPr>
          <p:spPr>
            <a:xfrm>
              <a:off x="1983" y="3070"/>
              <a:ext cx="61" cy="131"/>
            </a:xfrm>
            <a:custGeom>
              <a:avLst/>
              <a:gdLst>
                <a:gd name="txL" fmla="*/ 0 w 275"/>
                <a:gd name="txT" fmla="*/ 0 h 583"/>
                <a:gd name="txR" fmla="*/ 275 w 275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5" h="583">
                  <a:moveTo>
                    <a:pt x="154" y="244"/>
                  </a:moveTo>
                  <a:lnTo>
                    <a:pt x="178" y="244"/>
                  </a:lnTo>
                  <a:lnTo>
                    <a:pt x="178" y="427"/>
                  </a:lnTo>
                  <a:lnTo>
                    <a:pt x="154" y="427"/>
                  </a:lnTo>
                  <a:lnTo>
                    <a:pt x="148" y="434"/>
                  </a:lnTo>
                  <a:lnTo>
                    <a:pt x="148" y="477"/>
                  </a:lnTo>
                  <a:lnTo>
                    <a:pt x="66" y="477"/>
                  </a:lnTo>
                  <a:lnTo>
                    <a:pt x="66" y="344"/>
                  </a:lnTo>
                  <a:lnTo>
                    <a:pt x="87" y="344"/>
                  </a:lnTo>
                  <a:lnTo>
                    <a:pt x="90" y="336"/>
                  </a:lnTo>
                  <a:lnTo>
                    <a:pt x="90" y="293"/>
                  </a:lnTo>
                  <a:lnTo>
                    <a:pt x="148" y="293"/>
                  </a:lnTo>
                  <a:lnTo>
                    <a:pt x="154" y="286"/>
                  </a:lnTo>
                  <a:lnTo>
                    <a:pt x="154" y="244"/>
                  </a:lnTo>
                  <a:close/>
                  <a:moveTo>
                    <a:pt x="66" y="0"/>
                  </a:moveTo>
                  <a:lnTo>
                    <a:pt x="210" y="0"/>
                  </a:lnTo>
                  <a:lnTo>
                    <a:pt x="215" y="4"/>
                  </a:lnTo>
                  <a:lnTo>
                    <a:pt x="215" y="37"/>
                  </a:lnTo>
                  <a:lnTo>
                    <a:pt x="241" y="37"/>
                  </a:lnTo>
                  <a:lnTo>
                    <a:pt x="246" y="45"/>
                  </a:lnTo>
                  <a:lnTo>
                    <a:pt x="246" y="529"/>
                  </a:lnTo>
                  <a:lnTo>
                    <a:pt x="270" y="529"/>
                  </a:lnTo>
                  <a:lnTo>
                    <a:pt x="274" y="536"/>
                  </a:lnTo>
                  <a:lnTo>
                    <a:pt x="274" y="574"/>
                  </a:lnTo>
                  <a:lnTo>
                    <a:pt x="270" y="582"/>
                  </a:lnTo>
                  <a:lnTo>
                    <a:pt x="215" y="582"/>
                  </a:lnTo>
                  <a:lnTo>
                    <a:pt x="210" y="574"/>
                  </a:lnTo>
                  <a:lnTo>
                    <a:pt x="210" y="536"/>
                  </a:lnTo>
                  <a:lnTo>
                    <a:pt x="183" y="536"/>
                  </a:lnTo>
                  <a:lnTo>
                    <a:pt x="178" y="529"/>
                  </a:lnTo>
                  <a:lnTo>
                    <a:pt x="178" y="485"/>
                  </a:lnTo>
                  <a:lnTo>
                    <a:pt x="154" y="485"/>
                  </a:lnTo>
                  <a:lnTo>
                    <a:pt x="154" y="529"/>
                  </a:lnTo>
                  <a:lnTo>
                    <a:pt x="148" y="536"/>
                  </a:lnTo>
                  <a:lnTo>
                    <a:pt x="122" y="536"/>
                  </a:lnTo>
                  <a:lnTo>
                    <a:pt x="122" y="574"/>
                  </a:lnTo>
                  <a:lnTo>
                    <a:pt x="118" y="582"/>
                  </a:lnTo>
                  <a:lnTo>
                    <a:pt x="32" y="582"/>
                  </a:lnTo>
                  <a:lnTo>
                    <a:pt x="28" y="574"/>
                  </a:lnTo>
                  <a:lnTo>
                    <a:pt x="28" y="536"/>
                  </a:lnTo>
                  <a:lnTo>
                    <a:pt x="4" y="536"/>
                  </a:lnTo>
                  <a:lnTo>
                    <a:pt x="0" y="529"/>
                  </a:lnTo>
                  <a:lnTo>
                    <a:pt x="0" y="344"/>
                  </a:lnTo>
                  <a:lnTo>
                    <a:pt x="4" y="336"/>
                  </a:lnTo>
                  <a:lnTo>
                    <a:pt x="28" y="336"/>
                  </a:lnTo>
                  <a:lnTo>
                    <a:pt x="28" y="293"/>
                  </a:lnTo>
                  <a:lnTo>
                    <a:pt x="32" y="286"/>
                  </a:lnTo>
                  <a:lnTo>
                    <a:pt x="61" y="286"/>
                  </a:lnTo>
                  <a:lnTo>
                    <a:pt x="61" y="244"/>
                  </a:lnTo>
                  <a:lnTo>
                    <a:pt x="66" y="236"/>
                  </a:lnTo>
                  <a:lnTo>
                    <a:pt x="118" y="236"/>
                  </a:lnTo>
                  <a:lnTo>
                    <a:pt x="118" y="194"/>
                  </a:lnTo>
                  <a:lnTo>
                    <a:pt x="122" y="187"/>
                  </a:lnTo>
                  <a:lnTo>
                    <a:pt x="178" y="187"/>
                  </a:lnTo>
                  <a:lnTo>
                    <a:pt x="178" y="96"/>
                  </a:lnTo>
                  <a:lnTo>
                    <a:pt x="154" y="96"/>
                  </a:lnTo>
                  <a:lnTo>
                    <a:pt x="148" y="90"/>
                  </a:lnTo>
                  <a:lnTo>
                    <a:pt x="148" y="45"/>
                  </a:lnTo>
                  <a:lnTo>
                    <a:pt x="90" y="45"/>
                  </a:lnTo>
                  <a:lnTo>
                    <a:pt x="90" y="137"/>
                  </a:lnTo>
                  <a:lnTo>
                    <a:pt x="87" y="146"/>
                  </a:lnTo>
                  <a:lnTo>
                    <a:pt x="32" y="146"/>
                  </a:lnTo>
                  <a:lnTo>
                    <a:pt x="28" y="137"/>
                  </a:lnTo>
                  <a:lnTo>
                    <a:pt x="28" y="45"/>
                  </a:lnTo>
                  <a:lnTo>
                    <a:pt x="32" y="37"/>
                  </a:lnTo>
                  <a:lnTo>
                    <a:pt x="61" y="37"/>
                  </a:lnTo>
                  <a:lnTo>
                    <a:pt x="61" y="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Freeform 68"/>
            <p:cNvSpPr/>
            <p:nvPr/>
          </p:nvSpPr>
          <p:spPr>
            <a:xfrm>
              <a:off x="2066" y="3070"/>
              <a:ext cx="78" cy="131"/>
            </a:xfrm>
            <a:custGeom>
              <a:avLst/>
              <a:gdLst>
                <a:gd name="txL" fmla="*/ 0 w 350"/>
                <a:gd name="txT" fmla="*/ 0 h 583"/>
                <a:gd name="txR" fmla="*/ 350 w 350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0" h="583">
                  <a:moveTo>
                    <a:pt x="4" y="0"/>
                  </a:moveTo>
                  <a:lnTo>
                    <a:pt x="91" y="0"/>
                  </a:lnTo>
                  <a:lnTo>
                    <a:pt x="97" y="4"/>
                  </a:lnTo>
                  <a:lnTo>
                    <a:pt x="97" y="90"/>
                  </a:lnTo>
                  <a:lnTo>
                    <a:pt x="122" y="90"/>
                  </a:lnTo>
                  <a:lnTo>
                    <a:pt x="122" y="45"/>
                  </a:lnTo>
                  <a:lnTo>
                    <a:pt x="127" y="37"/>
                  </a:lnTo>
                  <a:lnTo>
                    <a:pt x="157" y="37"/>
                  </a:lnTo>
                  <a:lnTo>
                    <a:pt x="157" y="4"/>
                  </a:lnTo>
                  <a:lnTo>
                    <a:pt x="161" y="0"/>
                  </a:lnTo>
                  <a:lnTo>
                    <a:pt x="252" y="0"/>
                  </a:lnTo>
                  <a:lnTo>
                    <a:pt x="256" y="4"/>
                  </a:lnTo>
                  <a:lnTo>
                    <a:pt x="256" y="37"/>
                  </a:lnTo>
                  <a:lnTo>
                    <a:pt x="287" y="37"/>
                  </a:lnTo>
                  <a:lnTo>
                    <a:pt x="292" y="45"/>
                  </a:lnTo>
                  <a:lnTo>
                    <a:pt x="292" y="90"/>
                  </a:lnTo>
                  <a:lnTo>
                    <a:pt x="318" y="90"/>
                  </a:lnTo>
                  <a:lnTo>
                    <a:pt x="324" y="96"/>
                  </a:lnTo>
                  <a:lnTo>
                    <a:pt x="324" y="529"/>
                  </a:lnTo>
                  <a:lnTo>
                    <a:pt x="344" y="529"/>
                  </a:lnTo>
                  <a:lnTo>
                    <a:pt x="349" y="536"/>
                  </a:lnTo>
                  <a:lnTo>
                    <a:pt x="349" y="574"/>
                  </a:lnTo>
                  <a:lnTo>
                    <a:pt x="344" y="582"/>
                  </a:lnTo>
                  <a:lnTo>
                    <a:pt x="225" y="582"/>
                  </a:lnTo>
                  <a:lnTo>
                    <a:pt x="221" y="574"/>
                  </a:lnTo>
                  <a:lnTo>
                    <a:pt x="221" y="536"/>
                  </a:lnTo>
                  <a:lnTo>
                    <a:pt x="225" y="529"/>
                  </a:lnTo>
                  <a:lnTo>
                    <a:pt x="252" y="529"/>
                  </a:lnTo>
                  <a:lnTo>
                    <a:pt x="252" y="146"/>
                  </a:lnTo>
                  <a:lnTo>
                    <a:pt x="225" y="146"/>
                  </a:lnTo>
                  <a:lnTo>
                    <a:pt x="221" y="137"/>
                  </a:lnTo>
                  <a:lnTo>
                    <a:pt x="221" y="96"/>
                  </a:lnTo>
                  <a:lnTo>
                    <a:pt x="127" y="96"/>
                  </a:lnTo>
                  <a:lnTo>
                    <a:pt x="127" y="137"/>
                  </a:lnTo>
                  <a:lnTo>
                    <a:pt x="122" y="146"/>
                  </a:lnTo>
                  <a:lnTo>
                    <a:pt x="97" y="146"/>
                  </a:lnTo>
                  <a:lnTo>
                    <a:pt x="97" y="529"/>
                  </a:lnTo>
                  <a:lnTo>
                    <a:pt x="122" y="529"/>
                  </a:lnTo>
                  <a:lnTo>
                    <a:pt x="127" y="536"/>
                  </a:lnTo>
                  <a:lnTo>
                    <a:pt x="127" y="574"/>
                  </a:lnTo>
                  <a:lnTo>
                    <a:pt x="122" y="582"/>
                  </a:lnTo>
                  <a:lnTo>
                    <a:pt x="4" y="582"/>
                  </a:lnTo>
                  <a:lnTo>
                    <a:pt x="0" y="574"/>
                  </a:lnTo>
                  <a:lnTo>
                    <a:pt x="0" y="536"/>
                  </a:lnTo>
                  <a:lnTo>
                    <a:pt x="4" y="529"/>
                  </a:lnTo>
                  <a:lnTo>
                    <a:pt x="30" y="529"/>
                  </a:lnTo>
                  <a:lnTo>
                    <a:pt x="30" y="45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Freeform 69"/>
            <p:cNvSpPr/>
            <p:nvPr/>
          </p:nvSpPr>
          <p:spPr>
            <a:xfrm>
              <a:off x="2159" y="3070"/>
              <a:ext cx="61" cy="131"/>
            </a:xfrm>
            <a:custGeom>
              <a:avLst/>
              <a:gdLst>
                <a:gd name="txL" fmla="*/ 0 w 274"/>
                <a:gd name="txT" fmla="*/ 0 h 583"/>
                <a:gd name="txR" fmla="*/ 274 w 274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4" h="583">
                  <a:moveTo>
                    <a:pt x="152" y="244"/>
                  </a:moveTo>
                  <a:lnTo>
                    <a:pt x="178" y="244"/>
                  </a:lnTo>
                  <a:lnTo>
                    <a:pt x="178" y="427"/>
                  </a:lnTo>
                  <a:lnTo>
                    <a:pt x="152" y="427"/>
                  </a:lnTo>
                  <a:lnTo>
                    <a:pt x="148" y="434"/>
                  </a:lnTo>
                  <a:lnTo>
                    <a:pt x="148" y="477"/>
                  </a:lnTo>
                  <a:lnTo>
                    <a:pt x="65" y="477"/>
                  </a:lnTo>
                  <a:lnTo>
                    <a:pt x="65" y="344"/>
                  </a:lnTo>
                  <a:lnTo>
                    <a:pt x="86" y="344"/>
                  </a:lnTo>
                  <a:lnTo>
                    <a:pt x="89" y="336"/>
                  </a:lnTo>
                  <a:lnTo>
                    <a:pt x="89" y="293"/>
                  </a:lnTo>
                  <a:lnTo>
                    <a:pt x="148" y="293"/>
                  </a:lnTo>
                  <a:lnTo>
                    <a:pt x="152" y="286"/>
                  </a:lnTo>
                  <a:lnTo>
                    <a:pt x="152" y="244"/>
                  </a:lnTo>
                  <a:close/>
                  <a:moveTo>
                    <a:pt x="65" y="0"/>
                  </a:moveTo>
                  <a:lnTo>
                    <a:pt x="208" y="0"/>
                  </a:lnTo>
                  <a:lnTo>
                    <a:pt x="213" y="4"/>
                  </a:lnTo>
                  <a:lnTo>
                    <a:pt x="213" y="37"/>
                  </a:lnTo>
                  <a:lnTo>
                    <a:pt x="241" y="37"/>
                  </a:lnTo>
                  <a:lnTo>
                    <a:pt x="246" y="45"/>
                  </a:lnTo>
                  <a:lnTo>
                    <a:pt x="246" y="529"/>
                  </a:lnTo>
                  <a:lnTo>
                    <a:pt x="268" y="529"/>
                  </a:lnTo>
                  <a:lnTo>
                    <a:pt x="273" y="536"/>
                  </a:lnTo>
                  <a:lnTo>
                    <a:pt x="273" y="574"/>
                  </a:lnTo>
                  <a:lnTo>
                    <a:pt x="268" y="582"/>
                  </a:lnTo>
                  <a:lnTo>
                    <a:pt x="213" y="582"/>
                  </a:lnTo>
                  <a:lnTo>
                    <a:pt x="208" y="574"/>
                  </a:lnTo>
                  <a:lnTo>
                    <a:pt x="208" y="536"/>
                  </a:lnTo>
                  <a:lnTo>
                    <a:pt x="182" y="536"/>
                  </a:lnTo>
                  <a:lnTo>
                    <a:pt x="178" y="529"/>
                  </a:lnTo>
                  <a:lnTo>
                    <a:pt x="178" y="485"/>
                  </a:lnTo>
                  <a:lnTo>
                    <a:pt x="152" y="485"/>
                  </a:lnTo>
                  <a:lnTo>
                    <a:pt x="152" y="529"/>
                  </a:lnTo>
                  <a:lnTo>
                    <a:pt x="148" y="536"/>
                  </a:lnTo>
                  <a:lnTo>
                    <a:pt x="122" y="536"/>
                  </a:lnTo>
                  <a:lnTo>
                    <a:pt x="122" y="574"/>
                  </a:lnTo>
                  <a:lnTo>
                    <a:pt x="116" y="582"/>
                  </a:lnTo>
                  <a:lnTo>
                    <a:pt x="32" y="582"/>
                  </a:lnTo>
                  <a:lnTo>
                    <a:pt x="27" y="574"/>
                  </a:lnTo>
                  <a:lnTo>
                    <a:pt x="27" y="536"/>
                  </a:lnTo>
                  <a:lnTo>
                    <a:pt x="4" y="536"/>
                  </a:lnTo>
                  <a:lnTo>
                    <a:pt x="0" y="529"/>
                  </a:lnTo>
                  <a:lnTo>
                    <a:pt x="0" y="344"/>
                  </a:lnTo>
                  <a:lnTo>
                    <a:pt x="4" y="336"/>
                  </a:lnTo>
                  <a:lnTo>
                    <a:pt x="27" y="336"/>
                  </a:lnTo>
                  <a:lnTo>
                    <a:pt x="27" y="293"/>
                  </a:lnTo>
                  <a:lnTo>
                    <a:pt x="32" y="286"/>
                  </a:lnTo>
                  <a:lnTo>
                    <a:pt x="59" y="286"/>
                  </a:lnTo>
                  <a:lnTo>
                    <a:pt x="59" y="244"/>
                  </a:lnTo>
                  <a:lnTo>
                    <a:pt x="65" y="236"/>
                  </a:lnTo>
                  <a:lnTo>
                    <a:pt x="116" y="236"/>
                  </a:lnTo>
                  <a:lnTo>
                    <a:pt x="116" y="194"/>
                  </a:lnTo>
                  <a:lnTo>
                    <a:pt x="122" y="187"/>
                  </a:lnTo>
                  <a:lnTo>
                    <a:pt x="178" y="187"/>
                  </a:lnTo>
                  <a:lnTo>
                    <a:pt x="178" y="96"/>
                  </a:lnTo>
                  <a:lnTo>
                    <a:pt x="152" y="96"/>
                  </a:lnTo>
                  <a:lnTo>
                    <a:pt x="148" y="90"/>
                  </a:lnTo>
                  <a:lnTo>
                    <a:pt x="148" y="45"/>
                  </a:lnTo>
                  <a:lnTo>
                    <a:pt x="89" y="45"/>
                  </a:lnTo>
                  <a:lnTo>
                    <a:pt x="89" y="137"/>
                  </a:lnTo>
                  <a:lnTo>
                    <a:pt x="86" y="146"/>
                  </a:lnTo>
                  <a:lnTo>
                    <a:pt x="32" y="146"/>
                  </a:lnTo>
                  <a:lnTo>
                    <a:pt x="27" y="137"/>
                  </a:lnTo>
                  <a:lnTo>
                    <a:pt x="27" y="45"/>
                  </a:lnTo>
                  <a:lnTo>
                    <a:pt x="32" y="37"/>
                  </a:lnTo>
                  <a:lnTo>
                    <a:pt x="59" y="37"/>
                  </a:lnTo>
                  <a:lnTo>
                    <a:pt x="59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9" name="Freeform 70"/>
            <p:cNvSpPr/>
            <p:nvPr/>
          </p:nvSpPr>
          <p:spPr>
            <a:xfrm>
              <a:off x="2242" y="3070"/>
              <a:ext cx="75" cy="188"/>
            </a:xfrm>
            <a:custGeom>
              <a:avLst/>
              <a:gdLst>
                <a:gd name="txL" fmla="*/ 0 w 336"/>
                <a:gd name="txT" fmla="*/ 0 h 834"/>
                <a:gd name="txR" fmla="*/ 336 w 336"/>
                <a:gd name="txB" fmla="*/ 834 h 83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36" h="834">
                  <a:moveTo>
                    <a:pt x="122" y="45"/>
                  </a:moveTo>
                  <a:lnTo>
                    <a:pt x="181" y="45"/>
                  </a:lnTo>
                  <a:lnTo>
                    <a:pt x="181" y="90"/>
                  </a:lnTo>
                  <a:lnTo>
                    <a:pt x="185" y="96"/>
                  </a:lnTo>
                  <a:lnTo>
                    <a:pt x="212" y="96"/>
                  </a:lnTo>
                  <a:lnTo>
                    <a:pt x="212" y="290"/>
                  </a:lnTo>
                  <a:lnTo>
                    <a:pt x="185" y="290"/>
                  </a:lnTo>
                  <a:lnTo>
                    <a:pt x="181" y="296"/>
                  </a:lnTo>
                  <a:lnTo>
                    <a:pt x="181" y="339"/>
                  </a:lnTo>
                  <a:lnTo>
                    <a:pt x="122" y="339"/>
                  </a:lnTo>
                  <a:lnTo>
                    <a:pt x="122" y="296"/>
                  </a:lnTo>
                  <a:lnTo>
                    <a:pt x="117" y="290"/>
                  </a:lnTo>
                  <a:lnTo>
                    <a:pt x="92" y="290"/>
                  </a:lnTo>
                  <a:lnTo>
                    <a:pt x="92" y="96"/>
                  </a:lnTo>
                  <a:lnTo>
                    <a:pt x="117" y="96"/>
                  </a:lnTo>
                  <a:lnTo>
                    <a:pt x="122" y="90"/>
                  </a:lnTo>
                  <a:lnTo>
                    <a:pt x="122" y="45"/>
                  </a:lnTo>
                  <a:close/>
                  <a:moveTo>
                    <a:pt x="92" y="590"/>
                  </a:moveTo>
                  <a:lnTo>
                    <a:pt x="275" y="590"/>
                  </a:lnTo>
                  <a:lnTo>
                    <a:pt x="275" y="634"/>
                  </a:lnTo>
                  <a:lnTo>
                    <a:pt x="279" y="640"/>
                  </a:lnTo>
                  <a:lnTo>
                    <a:pt x="305" y="640"/>
                  </a:lnTo>
                  <a:lnTo>
                    <a:pt x="305" y="683"/>
                  </a:lnTo>
                  <a:lnTo>
                    <a:pt x="279" y="683"/>
                  </a:lnTo>
                  <a:lnTo>
                    <a:pt x="275" y="692"/>
                  </a:lnTo>
                  <a:lnTo>
                    <a:pt x="275" y="736"/>
                  </a:lnTo>
                  <a:lnTo>
                    <a:pt x="215" y="736"/>
                  </a:lnTo>
                  <a:lnTo>
                    <a:pt x="212" y="743"/>
                  </a:lnTo>
                  <a:lnTo>
                    <a:pt x="212" y="778"/>
                  </a:lnTo>
                  <a:lnTo>
                    <a:pt x="122" y="778"/>
                  </a:lnTo>
                  <a:lnTo>
                    <a:pt x="122" y="743"/>
                  </a:lnTo>
                  <a:lnTo>
                    <a:pt x="117" y="736"/>
                  </a:lnTo>
                  <a:lnTo>
                    <a:pt x="66" y="736"/>
                  </a:lnTo>
                  <a:lnTo>
                    <a:pt x="66" y="640"/>
                  </a:lnTo>
                  <a:lnTo>
                    <a:pt x="88" y="640"/>
                  </a:lnTo>
                  <a:lnTo>
                    <a:pt x="92" y="634"/>
                  </a:lnTo>
                  <a:lnTo>
                    <a:pt x="92" y="590"/>
                  </a:lnTo>
                  <a:close/>
                  <a:moveTo>
                    <a:pt x="92" y="0"/>
                  </a:moveTo>
                  <a:lnTo>
                    <a:pt x="305" y="0"/>
                  </a:lnTo>
                  <a:lnTo>
                    <a:pt x="311" y="4"/>
                  </a:lnTo>
                  <a:lnTo>
                    <a:pt x="311" y="37"/>
                  </a:lnTo>
                  <a:lnTo>
                    <a:pt x="305" y="45"/>
                  </a:lnTo>
                  <a:lnTo>
                    <a:pt x="246" y="45"/>
                  </a:lnTo>
                  <a:lnTo>
                    <a:pt x="246" y="90"/>
                  </a:lnTo>
                  <a:lnTo>
                    <a:pt x="275" y="90"/>
                  </a:lnTo>
                  <a:lnTo>
                    <a:pt x="279" y="96"/>
                  </a:lnTo>
                  <a:lnTo>
                    <a:pt x="279" y="290"/>
                  </a:lnTo>
                  <a:lnTo>
                    <a:pt x="275" y="296"/>
                  </a:lnTo>
                  <a:lnTo>
                    <a:pt x="246" y="296"/>
                  </a:lnTo>
                  <a:lnTo>
                    <a:pt x="246" y="339"/>
                  </a:lnTo>
                  <a:lnTo>
                    <a:pt x="242" y="347"/>
                  </a:lnTo>
                  <a:lnTo>
                    <a:pt x="215" y="347"/>
                  </a:lnTo>
                  <a:lnTo>
                    <a:pt x="215" y="391"/>
                  </a:lnTo>
                  <a:lnTo>
                    <a:pt x="212" y="398"/>
                  </a:lnTo>
                  <a:lnTo>
                    <a:pt x="122" y="398"/>
                  </a:lnTo>
                  <a:lnTo>
                    <a:pt x="122" y="434"/>
                  </a:lnTo>
                  <a:lnTo>
                    <a:pt x="117" y="441"/>
                  </a:lnTo>
                  <a:lnTo>
                    <a:pt x="92" y="441"/>
                  </a:lnTo>
                  <a:lnTo>
                    <a:pt x="92" y="483"/>
                  </a:lnTo>
                  <a:lnTo>
                    <a:pt x="242" y="483"/>
                  </a:lnTo>
                  <a:lnTo>
                    <a:pt x="246" y="492"/>
                  </a:lnTo>
                  <a:lnTo>
                    <a:pt x="246" y="534"/>
                  </a:lnTo>
                  <a:lnTo>
                    <a:pt x="305" y="534"/>
                  </a:lnTo>
                  <a:lnTo>
                    <a:pt x="311" y="540"/>
                  </a:lnTo>
                  <a:lnTo>
                    <a:pt x="311" y="583"/>
                  </a:lnTo>
                  <a:lnTo>
                    <a:pt x="330" y="583"/>
                  </a:lnTo>
                  <a:lnTo>
                    <a:pt x="335" y="590"/>
                  </a:lnTo>
                  <a:lnTo>
                    <a:pt x="335" y="736"/>
                  </a:lnTo>
                  <a:lnTo>
                    <a:pt x="330" y="743"/>
                  </a:lnTo>
                  <a:lnTo>
                    <a:pt x="311" y="743"/>
                  </a:lnTo>
                  <a:lnTo>
                    <a:pt x="311" y="778"/>
                  </a:lnTo>
                  <a:lnTo>
                    <a:pt x="305" y="785"/>
                  </a:lnTo>
                  <a:lnTo>
                    <a:pt x="246" y="785"/>
                  </a:lnTo>
                  <a:lnTo>
                    <a:pt x="246" y="825"/>
                  </a:lnTo>
                  <a:lnTo>
                    <a:pt x="242" y="833"/>
                  </a:lnTo>
                  <a:lnTo>
                    <a:pt x="66" y="833"/>
                  </a:lnTo>
                  <a:lnTo>
                    <a:pt x="61" y="825"/>
                  </a:lnTo>
                  <a:lnTo>
                    <a:pt x="61" y="785"/>
                  </a:lnTo>
                  <a:lnTo>
                    <a:pt x="4" y="785"/>
                  </a:lnTo>
                  <a:lnTo>
                    <a:pt x="0" y="778"/>
                  </a:lnTo>
                  <a:lnTo>
                    <a:pt x="0" y="640"/>
                  </a:lnTo>
                  <a:lnTo>
                    <a:pt x="4" y="634"/>
                  </a:lnTo>
                  <a:lnTo>
                    <a:pt x="28" y="634"/>
                  </a:lnTo>
                  <a:lnTo>
                    <a:pt x="28" y="590"/>
                  </a:lnTo>
                  <a:lnTo>
                    <a:pt x="32" y="583"/>
                  </a:lnTo>
                  <a:lnTo>
                    <a:pt x="61" y="583"/>
                  </a:lnTo>
                  <a:lnTo>
                    <a:pt x="61" y="540"/>
                  </a:lnTo>
                  <a:lnTo>
                    <a:pt x="32" y="540"/>
                  </a:lnTo>
                  <a:lnTo>
                    <a:pt x="28" y="534"/>
                  </a:lnTo>
                  <a:lnTo>
                    <a:pt x="28" y="441"/>
                  </a:lnTo>
                  <a:lnTo>
                    <a:pt x="32" y="434"/>
                  </a:lnTo>
                  <a:lnTo>
                    <a:pt x="61" y="434"/>
                  </a:lnTo>
                  <a:lnTo>
                    <a:pt x="61" y="296"/>
                  </a:lnTo>
                  <a:lnTo>
                    <a:pt x="32" y="296"/>
                  </a:lnTo>
                  <a:lnTo>
                    <a:pt x="28" y="290"/>
                  </a:lnTo>
                  <a:lnTo>
                    <a:pt x="28" y="96"/>
                  </a:lnTo>
                  <a:lnTo>
                    <a:pt x="32" y="90"/>
                  </a:lnTo>
                  <a:lnTo>
                    <a:pt x="61" y="90"/>
                  </a:lnTo>
                  <a:lnTo>
                    <a:pt x="61" y="45"/>
                  </a:lnTo>
                  <a:lnTo>
                    <a:pt x="66" y="37"/>
                  </a:lnTo>
                  <a:lnTo>
                    <a:pt x="88" y="37"/>
                  </a:lnTo>
                  <a:lnTo>
                    <a:pt x="88" y="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Freeform 71"/>
            <p:cNvSpPr/>
            <p:nvPr/>
          </p:nvSpPr>
          <p:spPr>
            <a:xfrm>
              <a:off x="2335" y="3070"/>
              <a:ext cx="61" cy="131"/>
            </a:xfrm>
            <a:custGeom>
              <a:avLst/>
              <a:gdLst>
                <a:gd name="txL" fmla="*/ 0 w 274"/>
                <a:gd name="txT" fmla="*/ 0 h 583"/>
                <a:gd name="txR" fmla="*/ 274 w 274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4" h="583">
                  <a:moveTo>
                    <a:pt x="89" y="45"/>
                  </a:moveTo>
                  <a:lnTo>
                    <a:pt x="177" y="45"/>
                  </a:lnTo>
                  <a:lnTo>
                    <a:pt x="177" y="90"/>
                  </a:lnTo>
                  <a:lnTo>
                    <a:pt x="181" y="96"/>
                  </a:lnTo>
                  <a:lnTo>
                    <a:pt x="207" y="96"/>
                  </a:lnTo>
                  <a:lnTo>
                    <a:pt x="207" y="187"/>
                  </a:lnTo>
                  <a:lnTo>
                    <a:pt x="64" y="187"/>
                  </a:lnTo>
                  <a:lnTo>
                    <a:pt x="64" y="96"/>
                  </a:lnTo>
                  <a:lnTo>
                    <a:pt x="84" y="96"/>
                  </a:lnTo>
                  <a:lnTo>
                    <a:pt x="89" y="90"/>
                  </a:lnTo>
                  <a:lnTo>
                    <a:pt x="89" y="45"/>
                  </a:lnTo>
                  <a:close/>
                  <a:moveTo>
                    <a:pt x="89" y="0"/>
                  </a:moveTo>
                  <a:lnTo>
                    <a:pt x="207" y="0"/>
                  </a:lnTo>
                  <a:lnTo>
                    <a:pt x="212" y="4"/>
                  </a:lnTo>
                  <a:lnTo>
                    <a:pt x="212" y="37"/>
                  </a:lnTo>
                  <a:lnTo>
                    <a:pt x="241" y="37"/>
                  </a:lnTo>
                  <a:lnTo>
                    <a:pt x="244" y="45"/>
                  </a:lnTo>
                  <a:lnTo>
                    <a:pt x="244" y="90"/>
                  </a:lnTo>
                  <a:lnTo>
                    <a:pt x="268" y="90"/>
                  </a:lnTo>
                  <a:lnTo>
                    <a:pt x="273" y="96"/>
                  </a:lnTo>
                  <a:lnTo>
                    <a:pt x="273" y="236"/>
                  </a:lnTo>
                  <a:lnTo>
                    <a:pt x="268" y="244"/>
                  </a:lnTo>
                  <a:lnTo>
                    <a:pt x="64" y="244"/>
                  </a:lnTo>
                  <a:lnTo>
                    <a:pt x="64" y="386"/>
                  </a:lnTo>
                  <a:lnTo>
                    <a:pt x="84" y="386"/>
                  </a:lnTo>
                  <a:lnTo>
                    <a:pt x="89" y="392"/>
                  </a:lnTo>
                  <a:lnTo>
                    <a:pt x="89" y="427"/>
                  </a:lnTo>
                  <a:lnTo>
                    <a:pt x="116" y="427"/>
                  </a:lnTo>
                  <a:lnTo>
                    <a:pt x="120" y="434"/>
                  </a:lnTo>
                  <a:lnTo>
                    <a:pt x="120" y="477"/>
                  </a:lnTo>
                  <a:lnTo>
                    <a:pt x="241" y="477"/>
                  </a:lnTo>
                  <a:lnTo>
                    <a:pt x="241" y="434"/>
                  </a:lnTo>
                  <a:lnTo>
                    <a:pt x="244" y="427"/>
                  </a:lnTo>
                  <a:lnTo>
                    <a:pt x="268" y="427"/>
                  </a:lnTo>
                  <a:lnTo>
                    <a:pt x="273" y="434"/>
                  </a:lnTo>
                  <a:lnTo>
                    <a:pt x="273" y="477"/>
                  </a:lnTo>
                  <a:lnTo>
                    <a:pt x="268" y="485"/>
                  </a:lnTo>
                  <a:lnTo>
                    <a:pt x="244" y="485"/>
                  </a:lnTo>
                  <a:lnTo>
                    <a:pt x="244" y="529"/>
                  </a:lnTo>
                  <a:lnTo>
                    <a:pt x="241" y="536"/>
                  </a:lnTo>
                  <a:lnTo>
                    <a:pt x="212" y="536"/>
                  </a:lnTo>
                  <a:lnTo>
                    <a:pt x="212" y="574"/>
                  </a:lnTo>
                  <a:lnTo>
                    <a:pt x="207" y="582"/>
                  </a:lnTo>
                  <a:lnTo>
                    <a:pt x="89" y="582"/>
                  </a:lnTo>
                  <a:lnTo>
                    <a:pt x="84" y="574"/>
                  </a:lnTo>
                  <a:lnTo>
                    <a:pt x="84" y="536"/>
                  </a:lnTo>
                  <a:lnTo>
                    <a:pt x="32" y="536"/>
                  </a:lnTo>
                  <a:lnTo>
                    <a:pt x="26" y="529"/>
                  </a:lnTo>
                  <a:lnTo>
                    <a:pt x="26" y="434"/>
                  </a:lnTo>
                  <a:lnTo>
                    <a:pt x="4" y="434"/>
                  </a:lnTo>
                  <a:lnTo>
                    <a:pt x="0" y="427"/>
                  </a:lnTo>
                  <a:lnTo>
                    <a:pt x="0" y="146"/>
                  </a:lnTo>
                  <a:lnTo>
                    <a:pt x="4" y="137"/>
                  </a:lnTo>
                  <a:lnTo>
                    <a:pt x="26" y="137"/>
                  </a:lnTo>
                  <a:lnTo>
                    <a:pt x="26" y="45"/>
                  </a:lnTo>
                  <a:lnTo>
                    <a:pt x="32" y="37"/>
                  </a:lnTo>
                  <a:lnTo>
                    <a:pt x="84" y="37"/>
                  </a:lnTo>
                  <a:lnTo>
                    <a:pt x="84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1" name="Freeform 72"/>
            <p:cNvSpPr/>
            <p:nvPr/>
          </p:nvSpPr>
          <p:spPr>
            <a:xfrm>
              <a:off x="2418" y="3070"/>
              <a:ext cx="131" cy="131"/>
            </a:xfrm>
            <a:custGeom>
              <a:avLst/>
              <a:gdLst>
                <a:gd name="txL" fmla="*/ 0 w 583"/>
                <a:gd name="txT" fmla="*/ 0 h 583"/>
                <a:gd name="txR" fmla="*/ 583 w 583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83" h="583">
                  <a:moveTo>
                    <a:pt x="4" y="0"/>
                  </a:moveTo>
                  <a:lnTo>
                    <a:pt x="92" y="0"/>
                  </a:lnTo>
                  <a:lnTo>
                    <a:pt x="97" y="4"/>
                  </a:lnTo>
                  <a:lnTo>
                    <a:pt x="97" y="90"/>
                  </a:lnTo>
                  <a:lnTo>
                    <a:pt x="127" y="90"/>
                  </a:lnTo>
                  <a:lnTo>
                    <a:pt x="127" y="45"/>
                  </a:lnTo>
                  <a:lnTo>
                    <a:pt x="130" y="37"/>
                  </a:lnTo>
                  <a:lnTo>
                    <a:pt x="158" y="37"/>
                  </a:lnTo>
                  <a:lnTo>
                    <a:pt x="158" y="4"/>
                  </a:lnTo>
                  <a:lnTo>
                    <a:pt x="164" y="0"/>
                  </a:lnTo>
                  <a:lnTo>
                    <a:pt x="258" y="0"/>
                  </a:lnTo>
                  <a:lnTo>
                    <a:pt x="263" y="4"/>
                  </a:lnTo>
                  <a:lnTo>
                    <a:pt x="263" y="37"/>
                  </a:lnTo>
                  <a:lnTo>
                    <a:pt x="291" y="37"/>
                  </a:lnTo>
                  <a:lnTo>
                    <a:pt x="296" y="45"/>
                  </a:lnTo>
                  <a:lnTo>
                    <a:pt x="296" y="90"/>
                  </a:lnTo>
                  <a:lnTo>
                    <a:pt x="354" y="90"/>
                  </a:lnTo>
                  <a:lnTo>
                    <a:pt x="354" y="45"/>
                  </a:lnTo>
                  <a:lnTo>
                    <a:pt x="358" y="37"/>
                  </a:lnTo>
                  <a:lnTo>
                    <a:pt x="386" y="37"/>
                  </a:lnTo>
                  <a:lnTo>
                    <a:pt x="386" y="4"/>
                  </a:lnTo>
                  <a:lnTo>
                    <a:pt x="390" y="0"/>
                  </a:lnTo>
                  <a:lnTo>
                    <a:pt x="485" y="0"/>
                  </a:lnTo>
                  <a:lnTo>
                    <a:pt x="491" y="4"/>
                  </a:lnTo>
                  <a:lnTo>
                    <a:pt x="491" y="37"/>
                  </a:lnTo>
                  <a:lnTo>
                    <a:pt x="519" y="37"/>
                  </a:lnTo>
                  <a:lnTo>
                    <a:pt x="524" y="45"/>
                  </a:lnTo>
                  <a:lnTo>
                    <a:pt x="524" y="90"/>
                  </a:lnTo>
                  <a:lnTo>
                    <a:pt x="551" y="90"/>
                  </a:lnTo>
                  <a:lnTo>
                    <a:pt x="555" y="96"/>
                  </a:lnTo>
                  <a:lnTo>
                    <a:pt x="555" y="529"/>
                  </a:lnTo>
                  <a:lnTo>
                    <a:pt x="578" y="529"/>
                  </a:lnTo>
                  <a:lnTo>
                    <a:pt x="582" y="536"/>
                  </a:lnTo>
                  <a:lnTo>
                    <a:pt x="582" y="574"/>
                  </a:lnTo>
                  <a:lnTo>
                    <a:pt x="578" y="582"/>
                  </a:lnTo>
                  <a:lnTo>
                    <a:pt x="456" y="582"/>
                  </a:lnTo>
                  <a:lnTo>
                    <a:pt x="452" y="574"/>
                  </a:lnTo>
                  <a:lnTo>
                    <a:pt x="452" y="536"/>
                  </a:lnTo>
                  <a:lnTo>
                    <a:pt x="456" y="529"/>
                  </a:lnTo>
                  <a:lnTo>
                    <a:pt x="485" y="529"/>
                  </a:lnTo>
                  <a:lnTo>
                    <a:pt x="485" y="146"/>
                  </a:lnTo>
                  <a:lnTo>
                    <a:pt x="456" y="146"/>
                  </a:lnTo>
                  <a:lnTo>
                    <a:pt x="452" y="137"/>
                  </a:lnTo>
                  <a:lnTo>
                    <a:pt x="452" y="96"/>
                  </a:lnTo>
                  <a:lnTo>
                    <a:pt x="358" y="96"/>
                  </a:lnTo>
                  <a:lnTo>
                    <a:pt x="358" y="137"/>
                  </a:lnTo>
                  <a:lnTo>
                    <a:pt x="354" y="146"/>
                  </a:lnTo>
                  <a:lnTo>
                    <a:pt x="329" y="146"/>
                  </a:lnTo>
                  <a:lnTo>
                    <a:pt x="329" y="529"/>
                  </a:lnTo>
                  <a:lnTo>
                    <a:pt x="354" y="529"/>
                  </a:lnTo>
                  <a:lnTo>
                    <a:pt x="358" y="536"/>
                  </a:lnTo>
                  <a:lnTo>
                    <a:pt x="358" y="574"/>
                  </a:lnTo>
                  <a:lnTo>
                    <a:pt x="354" y="582"/>
                  </a:lnTo>
                  <a:lnTo>
                    <a:pt x="228" y="582"/>
                  </a:lnTo>
                  <a:lnTo>
                    <a:pt x="224" y="574"/>
                  </a:lnTo>
                  <a:lnTo>
                    <a:pt x="224" y="536"/>
                  </a:lnTo>
                  <a:lnTo>
                    <a:pt x="228" y="529"/>
                  </a:lnTo>
                  <a:lnTo>
                    <a:pt x="258" y="529"/>
                  </a:lnTo>
                  <a:lnTo>
                    <a:pt x="258" y="146"/>
                  </a:lnTo>
                  <a:lnTo>
                    <a:pt x="228" y="146"/>
                  </a:lnTo>
                  <a:lnTo>
                    <a:pt x="224" y="137"/>
                  </a:lnTo>
                  <a:lnTo>
                    <a:pt x="224" y="96"/>
                  </a:lnTo>
                  <a:lnTo>
                    <a:pt x="130" y="96"/>
                  </a:lnTo>
                  <a:lnTo>
                    <a:pt x="130" y="137"/>
                  </a:lnTo>
                  <a:lnTo>
                    <a:pt x="127" y="146"/>
                  </a:lnTo>
                  <a:lnTo>
                    <a:pt x="97" y="146"/>
                  </a:lnTo>
                  <a:lnTo>
                    <a:pt x="97" y="529"/>
                  </a:lnTo>
                  <a:lnTo>
                    <a:pt x="127" y="529"/>
                  </a:lnTo>
                  <a:lnTo>
                    <a:pt x="130" y="536"/>
                  </a:lnTo>
                  <a:lnTo>
                    <a:pt x="130" y="574"/>
                  </a:lnTo>
                  <a:lnTo>
                    <a:pt x="127" y="582"/>
                  </a:lnTo>
                  <a:lnTo>
                    <a:pt x="4" y="582"/>
                  </a:lnTo>
                  <a:lnTo>
                    <a:pt x="0" y="574"/>
                  </a:lnTo>
                  <a:lnTo>
                    <a:pt x="0" y="536"/>
                  </a:lnTo>
                  <a:lnTo>
                    <a:pt x="4" y="529"/>
                  </a:lnTo>
                  <a:lnTo>
                    <a:pt x="28" y="529"/>
                  </a:lnTo>
                  <a:lnTo>
                    <a:pt x="28" y="45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Freeform 73"/>
            <p:cNvSpPr/>
            <p:nvPr/>
          </p:nvSpPr>
          <p:spPr>
            <a:xfrm>
              <a:off x="2563" y="3070"/>
              <a:ext cx="61" cy="131"/>
            </a:xfrm>
            <a:custGeom>
              <a:avLst/>
              <a:gdLst>
                <a:gd name="txL" fmla="*/ 0 w 275"/>
                <a:gd name="txT" fmla="*/ 0 h 583"/>
                <a:gd name="txR" fmla="*/ 275 w 275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5" h="583">
                  <a:moveTo>
                    <a:pt x="89" y="45"/>
                  </a:moveTo>
                  <a:lnTo>
                    <a:pt x="178" y="45"/>
                  </a:lnTo>
                  <a:lnTo>
                    <a:pt x="178" y="90"/>
                  </a:lnTo>
                  <a:lnTo>
                    <a:pt x="182" y="96"/>
                  </a:lnTo>
                  <a:lnTo>
                    <a:pt x="209" y="96"/>
                  </a:lnTo>
                  <a:lnTo>
                    <a:pt x="209" y="187"/>
                  </a:lnTo>
                  <a:lnTo>
                    <a:pt x="65" y="187"/>
                  </a:lnTo>
                  <a:lnTo>
                    <a:pt x="65" y="96"/>
                  </a:lnTo>
                  <a:lnTo>
                    <a:pt x="86" y="96"/>
                  </a:lnTo>
                  <a:lnTo>
                    <a:pt x="89" y="90"/>
                  </a:lnTo>
                  <a:lnTo>
                    <a:pt x="89" y="45"/>
                  </a:lnTo>
                  <a:close/>
                  <a:moveTo>
                    <a:pt x="89" y="0"/>
                  </a:moveTo>
                  <a:lnTo>
                    <a:pt x="209" y="0"/>
                  </a:lnTo>
                  <a:lnTo>
                    <a:pt x="214" y="4"/>
                  </a:lnTo>
                  <a:lnTo>
                    <a:pt x="214" y="37"/>
                  </a:lnTo>
                  <a:lnTo>
                    <a:pt x="241" y="37"/>
                  </a:lnTo>
                  <a:lnTo>
                    <a:pt x="245" y="45"/>
                  </a:lnTo>
                  <a:lnTo>
                    <a:pt x="245" y="90"/>
                  </a:lnTo>
                  <a:lnTo>
                    <a:pt x="269" y="90"/>
                  </a:lnTo>
                  <a:lnTo>
                    <a:pt x="274" y="96"/>
                  </a:lnTo>
                  <a:lnTo>
                    <a:pt x="274" y="236"/>
                  </a:lnTo>
                  <a:lnTo>
                    <a:pt x="269" y="244"/>
                  </a:lnTo>
                  <a:lnTo>
                    <a:pt x="65" y="244"/>
                  </a:lnTo>
                  <a:lnTo>
                    <a:pt x="65" y="386"/>
                  </a:lnTo>
                  <a:lnTo>
                    <a:pt x="86" y="386"/>
                  </a:lnTo>
                  <a:lnTo>
                    <a:pt x="89" y="392"/>
                  </a:lnTo>
                  <a:lnTo>
                    <a:pt x="89" y="427"/>
                  </a:lnTo>
                  <a:lnTo>
                    <a:pt x="118" y="427"/>
                  </a:lnTo>
                  <a:lnTo>
                    <a:pt x="121" y="434"/>
                  </a:lnTo>
                  <a:lnTo>
                    <a:pt x="121" y="477"/>
                  </a:lnTo>
                  <a:lnTo>
                    <a:pt x="241" y="477"/>
                  </a:lnTo>
                  <a:lnTo>
                    <a:pt x="241" y="434"/>
                  </a:lnTo>
                  <a:lnTo>
                    <a:pt x="245" y="427"/>
                  </a:lnTo>
                  <a:lnTo>
                    <a:pt x="269" y="427"/>
                  </a:lnTo>
                  <a:lnTo>
                    <a:pt x="274" y="434"/>
                  </a:lnTo>
                  <a:lnTo>
                    <a:pt x="274" y="477"/>
                  </a:lnTo>
                  <a:lnTo>
                    <a:pt x="269" y="485"/>
                  </a:lnTo>
                  <a:lnTo>
                    <a:pt x="245" y="485"/>
                  </a:lnTo>
                  <a:lnTo>
                    <a:pt x="245" y="529"/>
                  </a:lnTo>
                  <a:lnTo>
                    <a:pt x="241" y="536"/>
                  </a:lnTo>
                  <a:lnTo>
                    <a:pt x="214" y="536"/>
                  </a:lnTo>
                  <a:lnTo>
                    <a:pt x="214" y="574"/>
                  </a:lnTo>
                  <a:lnTo>
                    <a:pt x="209" y="582"/>
                  </a:lnTo>
                  <a:lnTo>
                    <a:pt x="89" y="582"/>
                  </a:lnTo>
                  <a:lnTo>
                    <a:pt x="86" y="574"/>
                  </a:lnTo>
                  <a:lnTo>
                    <a:pt x="86" y="536"/>
                  </a:lnTo>
                  <a:lnTo>
                    <a:pt x="32" y="536"/>
                  </a:lnTo>
                  <a:lnTo>
                    <a:pt x="27" y="529"/>
                  </a:lnTo>
                  <a:lnTo>
                    <a:pt x="27" y="434"/>
                  </a:lnTo>
                  <a:lnTo>
                    <a:pt x="4" y="434"/>
                  </a:lnTo>
                  <a:lnTo>
                    <a:pt x="0" y="427"/>
                  </a:lnTo>
                  <a:lnTo>
                    <a:pt x="0" y="146"/>
                  </a:lnTo>
                  <a:lnTo>
                    <a:pt x="4" y="137"/>
                  </a:lnTo>
                  <a:lnTo>
                    <a:pt x="27" y="137"/>
                  </a:lnTo>
                  <a:lnTo>
                    <a:pt x="27" y="45"/>
                  </a:lnTo>
                  <a:lnTo>
                    <a:pt x="32" y="37"/>
                  </a:lnTo>
                  <a:lnTo>
                    <a:pt x="86" y="37"/>
                  </a:lnTo>
                  <a:lnTo>
                    <a:pt x="86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3" name="Freeform 74"/>
            <p:cNvSpPr/>
            <p:nvPr/>
          </p:nvSpPr>
          <p:spPr>
            <a:xfrm>
              <a:off x="2646" y="3070"/>
              <a:ext cx="78" cy="131"/>
            </a:xfrm>
            <a:custGeom>
              <a:avLst/>
              <a:gdLst>
                <a:gd name="txL" fmla="*/ 0 w 349"/>
                <a:gd name="txT" fmla="*/ 0 h 583"/>
                <a:gd name="txR" fmla="*/ 349 w 349"/>
                <a:gd name="txB" fmla="*/ 583 h 58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49" h="583">
                  <a:moveTo>
                    <a:pt x="4" y="0"/>
                  </a:moveTo>
                  <a:lnTo>
                    <a:pt x="90" y="0"/>
                  </a:lnTo>
                  <a:lnTo>
                    <a:pt x="95" y="4"/>
                  </a:lnTo>
                  <a:lnTo>
                    <a:pt x="95" y="90"/>
                  </a:lnTo>
                  <a:lnTo>
                    <a:pt x="122" y="90"/>
                  </a:lnTo>
                  <a:lnTo>
                    <a:pt x="122" y="45"/>
                  </a:lnTo>
                  <a:lnTo>
                    <a:pt x="127" y="37"/>
                  </a:lnTo>
                  <a:lnTo>
                    <a:pt x="157" y="37"/>
                  </a:lnTo>
                  <a:lnTo>
                    <a:pt x="157" y="4"/>
                  </a:lnTo>
                  <a:lnTo>
                    <a:pt x="159" y="0"/>
                  </a:lnTo>
                  <a:lnTo>
                    <a:pt x="251" y="0"/>
                  </a:lnTo>
                  <a:lnTo>
                    <a:pt x="256" y="4"/>
                  </a:lnTo>
                  <a:lnTo>
                    <a:pt x="256" y="37"/>
                  </a:lnTo>
                  <a:lnTo>
                    <a:pt x="286" y="37"/>
                  </a:lnTo>
                  <a:lnTo>
                    <a:pt x="291" y="45"/>
                  </a:lnTo>
                  <a:lnTo>
                    <a:pt x="291" y="90"/>
                  </a:lnTo>
                  <a:lnTo>
                    <a:pt x="318" y="90"/>
                  </a:lnTo>
                  <a:lnTo>
                    <a:pt x="323" y="96"/>
                  </a:lnTo>
                  <a:lnTo>
                    <a:pt x="323" y="529"/>
                  </a:lnTo>
                  <a:lnTo>
                    <a:pt x="343" y="529"/>
                  </a:lnTo>
                  <a:lnTo>
                    <a:pt x="348" y="536"/>
                  </a:lnTo>
                  <a:lnTo>
                    <a:pt x="348" y="574"/>
                  </a:lnTo>
                  <a:lnTo>
                    <a:pt x="343" y="582"/>
                  </a:lnTo>
                  <a:lnTo>
                    <a:pt x="224" y="582"/>
                  </a:lnTo>
                  <a:lnTo>
                    <a:pt x="221" y="574"/>
                  </a:lnTo>
                  <a:lnTo>
                    <a:pt x="221" y="536"/>
                  </a:lnTo>
                  <a:lnTo>
                    <a:pt x="224" y="529"/>
                  </a:lnTo>
                  <a:lnTo>
                    <a:pt x="251" y="529"/>
                  </a:lnTo>
                  <a:lnTo>
                    <a:pt x="251" y="146"/>
                  </a:lnTo>
                  <a:lnTo>
                    <a:pt x="224" y="146"/>
                  </a:lnTo>
                  <a:lnTo>
                    <a:pt x="221" y="137"/>
                  </a:lnTo>
                  <a:lnTo>
                    <a:pt x="221" y="96"/>
                  </a:lnTo>
                  <a:lnTo>
                    <a:pt x="127" y="96"/>
                  </a:lnTo>
                  <a:lnTo>
                    <a:pt x="127" y="137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529"/>
                  </a:lnTo>
                  <a:lnTo>
                    <a:pt x="122" y="529"/>
                  </a:lnTo>
                  <a:lnTo>
                    <a:pt x="127" y="536"/>
                  </a:lnTo>
                  <a:lnTo>
                    <a:pt x="127" y="574"/>
                  </a:lnTo>
                  <a:lnTo>
                    <a:pt x="122" y="582"/>
                  </a:lnTo>
                  <a:lnTo>
                    <a:pt x="4" y="582"/>
                  </a:lnTo>
                  <a:lnTo>
                    <a:pt x="0" y="574"/>
                  </a:lnTo>
                  <a:lnTo>
                    <a:pt x="0" y="536"/>
                  </a:lnTo>
                  <a:lnTo>
                    <a:pt x="4" y="529"/>
                  </a:lnTo>
                  <a:lnTo>
                    <a:pt x="29" y="529"/>
                  </a:lnTo>
                  <a:lnTo>
                    <a:pt x="29" y="45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Freeform 75"/>
            <p:cNvSpPr/>
            <p:nvPr/>
          </p:nvSpPr>
          <p:spPr>
            <a:xfrm>
              <a:off x="2732" y="3035"/>
              <a:ext cx="47" cy="166"/>
            </a:xfrm>
            <a:custGeom>
              <a:avLst/>
              <a:gdLst>
                <a:gd name="txL" fmla="*/ 0 w 213"/>
                <a:gd name="txT" fmla="*/ 0 h 737"/>
                <a:gd name="txR" fmla="*/ 213 w 213"/>
                <a:gd name="txB" fmla="*/ 737 h 7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3" h="737">
                  <a:moveTo>
                    <a:pt x="96" y="0"/>
                  </a:moveTo>
                  <a:lnTo>
                    <a:pt x="117" y="0"/>
                  </a:lnTo>
                  <a:lnTo>
                    <a:pt x="121" y="4"/>
                  </a:lnTo>
                  <a:lnTo>
                    <a:pt x="121" y="148"/>
                  </a:lnTo>
                  <a:lnTo>
                    <a:pt x="207" y="148"/>
                  </a:lnTo>
                  <a:lnTo>
                    <a:pt x="212" y="156"/>
                  </a:lnTo>
                  <a:lnTo>
                    <a:pt x="212" y="188"/>
                  </a:lnTo>
                  <a:lnTo>
                    <a:pt x="207" y="196"/>
                  </a:lnTo>
                  <a:lnTo>
                    <a:pt x="121" y="196"/>
                  </a:lnTo>
                  <a:lnTo>
                    <a:pt x="121" y="683"/>
                  </a:lnTo>
                  <a:lnTo>
                    <a:pt x="179" y="683"/>
                  </a:lnTo>
                  <a:lnTo>
                    <a:pt x="179" y="639"/>
                  </a:lnTo>
                  <a:lnTo>
                    <a:pt x="183" y="631"/>
                  </a:lnTo>
                  <a:lnTo>
                    <a:pt x="207" y="631"/>
                  </a:lnTo>
                  <a:lnTo>
                    <a:pt x="212" y="639"/>
                  </a:lnTo>
                  <a:lnTo>
                    <a:pt x="212" y="683"/>
                  </a:lnTo>
                  <a:lnTo>
                    <a:pt x="207" y="688"/>
                  </a:lnTo>
                  <a:lnTo>
                    <a:pt x="183" y="688"/>
                  </a:lnTo>
                  <a:lnTo>
                    <a:pt x="183" y="728"/>
                  </a:lnTo>
                  <a:lnTo>
                    <a:pt x="179" y="736"/>
                  </a:lnTo>
                  <a:lnTo>
                    <a:pt x="96" y="736"/>
                  </a:lnTo>
                  <a:lnTo>
                    <a:pt x="89" y="728"/>
                  </a:lnTo>
                  <a:lnTo>
                    <a:pt x="89" y="688"/>
                  </a:lnTo>
                  <a:lnTo>
                    <a:pt x="62" y="688"/>
                  </a:lnTo>
                  <a:lnTo>
                    <a:pt x="59" y="683"/>
                  </a:lnTo>
                  <a:lnTo>
                    <a:pt x="59" y="196"/>
                  </a:lnTo>
                  <a:lnTo>
                    <a:pt x="4" y="196"/>
                  </a:lnTo>
                  <a:lnTo>
                    <a:pt x="0" y="188"/>
                  </a:lnTo>
                  <a:lnTo>
                    <a:pt x="0" y="156"/>
                  </a:lnTo>
                  <a:lnTo>
                    <a:pt x="4" y="148"/>
                  </a:lnTo>
                  <a:lnTo>
                    <a:pt x="28" y="148"/>
                  </a:lnTo>
                  <a:lnTo>
                    <a:pt x="28" y="103"/>
                  </a:lnTo>
                  <a:lnTo>
                    <a:pt x="33" y="96"/>
                  </a:lnTo>
                  <a:lnTo>
                    <a:pt x="59" y="96"/>
                  </a:lnTo>
                  <a:lnTo>
                    <a:pt x="59" y="52"/>
                  </a:lnTo>
                  <a:lnTo>
                    <a:pt x="62" y="45"/>
                  </a:lnTo>
                  <a:lnTo>
                    <a:pt x="89" y="45"/>
                  </a:lnTo>
                  <a:lnTo>
                    <a:pt x="89" y="4"/>
                  </a:lnTo>
                  <a:lnTo>
                    <a:pt x="96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Freeform 76"/>
            <p:cNvSpPr/>
            <p:nvPr/>
          </p:nvSpPr>
          <p:spPr>
            <a:xfrm>
              <a:off x="2839" y="3012"/>
              <a:ext cx="38" cy="246"/>
            </a:xfrm>
            <a:custGeom>
              <a:avLst/>
              <a:gdLst>
                <a:gd name="txL" fmla="*/ 0 w 173"/>
                <a:gd name="txT" fmla="*/ 0 h 1090"/>
                <a:gd name="txR" fmla="*/ 173 w 173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73" h="1090">
                  <a:moveTo>
                    <a:pt x="144" y="0"/>
                  </a:moveTo>
                  <a:lnTo>
                    <a:pt x="166" y="0"/>
                  </a:lnTo>
                  <a:lnTo>
                    <a:pt x="172" y="7"/>
                  </a:lnTo>
                  <a:lnTo>
                    <a:pt x="172" y="44"/>
                  </a:lnTo>
                  <a:lnTo>
                    <a:pt x="166" y="52"/>
                  </a:lnTo>
                  <a:lnTo>
                    <a:pt x="144" y="52"/>
                  </a:lnTo>
                  <a:lnTo>
                    <a:pt x="144" y="97"/>
                  </a:lnTo>
                  <a:lnTo>
                    <a:pt x="140" y="103"/>
                  </a:lnTo>
                  <a:lnTo>
                    <a:pt x="114" y="103"/>
                  </a:lnTo>
                  <a:lnTo>
                    <a:pt x="114" y="199"/>
                  </a:lnTo>
                  <a:lnTo>
                    <a:pt x="111" y="206"/>
                  </a:lnTo>
                  <a:lnTo>
                    <a:pt x="85" y="206"/>
                  </a:lnTo>
                  <a:lnTo>
                    <a:pt x="85" y="343"/>
                  </a:lnTo>
                  <a:lnTo>
                    <a:pt x="81" y="348"/>
                  </a:lnTo>
                  <a:lnTo>
                    <a:pt x="58" y="348"/>
                  </a:lnTo>
                  <a:lnTo>
                    <a:pt x="58" y="737"/>
                  </a:lnTo>
                  <a:lnTo>
                    <a:pt x="81" y="737"/>
                  </a:lnTo>
                  <a:lnTo>
                    <a:pt x="85" y="745"/>
                  </a:lnTo>
                  <a:lnTo>
                    <a:pt x="85" y="890"/>
                  </a:lnTo>
                  <a:lnTo>
                    <a:pt x="111" y="890"/>
                  </a:lnTo>
                  <a:lnTo>
                    <a:pt x="114" y="896"/>
                  </a:lnTo>
                  <a:lnTo>
                    <a:pt x="114" y="991"/>
                  </a:lnTo>
                  <a:lnTo>
                    <a:pt x="140" y="991"/>
                  </a:lnTo>
                  <a:lnTo>
                    <a:pt x="144" y="998"/>
                  </a:lnTo>
                  <a:lnTo>
                    <a:pt x="144" y="1031"/>
                  </a:lnTo>
                  <a:lnTo>
                    <a:pt x="166" y="1031"/>
                  </a:lnTo>
                  <a:lnTo>
                    <a:pt x="172" y="1038"/>
                  </a:lnTo>
                  <a:lnTo>
                    <a:pt x="172" y="1081"/>
                  </a:lnTo>
                  <a:lnTo>
                    <a:pt x="166" y="1089"/>
                  </a:lnTo>
                  <a:lnTo>
                    <a:pt x="144" y="1089"/>
                  </a:lnTo>
                  <a:lnTo>
                    <a:pt x="140" y="1081"/>
                  </a:lnTo>
                  <a:lnTo>
                    <a:pt x="140" y="1038"/>
                  </a:lnTo>
                  <a:lnTo>
                    <a:pt x="114" y="1038"/>
                  </a:lnTo>
                  <a:lnTo>
                    <a:pt x="111" y="1031"/>
                  </a:lnTo>
                  <a:lnTo>
                    <a:pt x="111" y="998"/>
                  </a:lnTo>
                  <a:lnTo>
                    <a:pt x="85" y="998"/>
                  </a:lnTo>
                  <a:lnTo>
                    <a:pt x="81" y="991"/>
                  </a:lnTo>
                  <a:lnTo>
                    <a:pt x="81" y="948"/>
                  </a:lnTo>
                  <a:lnTo>
                    <a:pt x="58" y="948"/>
                  </a:lnTo>
                  <a:lnTo>
                    <a:pt x="55" y="939"/>
                  </a:lnTo>
                  <a:lnTo>
                    <a:pt x="55" y="845"/>
                  </a:lnTo>
                  <a:lnTo>
                    <a:pt x="31" y="845"/>
                  </a:lnTo>
                  <a:lnTo>
                    <a:pt x="27" y="837"/>
                  </a:lnTo>
                  <a:lnTo>
                    <a:pt x="27" y="745"/>
                  </a:lnTo>
                  <a:lnTo>
                    <a:pt x="1" y="745"/>
                  </a:lnTo>
                  <a:lnTo>
                    <a:pt x="0" y="737"/>
                  </a:lnTo>
                  <a:lnTo>
                    <a:pt x="0" y="348"/>
                  </a:lnTo>
                  <a:lnTo>
                    <a:pt x="1" y="343"/>
                  </a:lnTo>
                  <a:lnTo>
                    <a:pt x="27" y="343"/>
                  </a:lnTo>
                  <a:lnTo>
                    <a:pt x="27" y="257"/>
                  </a:lnTo>
                  <a:lnTo>
                    <a:pt x="31" y="250"/>
                  </a:lnTo>
                  <a:lnTo>
                    <a:pt x="55" y="250"/>
                  </a:lnTo>
                  <a:lnTo>
                    <a:pt x="55" y="155"/>
                  </a:lnTo>
                  <a:lnTo>
                    <a:pt x="58" y="148"/>
                  </a:lnTo>
                  <a:lnTo>
                    <a:pt x="81" y="148"/>
                  </a:lnTo>
                  <a:lnTo>
                    <a:pt x="81" y="103"/>
                  </a:lnTo>
                  <a:lnTo>
                    <a:pt x="85" y="97"/>
                  </a:lnTo>
                  <a:lnTo>
                    <a:pt x="111" y="97"/>
                  </a:lnTo>
                  <a:lnTo>
                    <a:pt x="111" y="52"/>
                  </a:lnTo>
                  <a:lnTo>
                    <a:pt x="114" y="44"/>
                  </a:lnTo>
                  <a:lnTo>
                    <a:pt x="140" y="44"/>
                  </a:lnTo>
                  <a:lnTo>
                    <a:pt x="140" y="7"/>
                  </a:lnTo>
                  <a:lnTo>
                    <a:pt x="14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Freeform 77"/>
            <p:cNvSpPr/>
            <p:nvPr/>
          </p:nvSpPr>
          <p:spPr>
            <a:xfrm>
              <a:off x="2900" y="3012"/>
              <a:ext cx="101" cy="190"/>
            </a:xfrm>
            <a:custGeom>
              <a:avLst/>
              <a:gdLst>
                <a:gd name="txL" fmla="*/ 0 w 451"/>
                <a:gd name="txT" fmla="*/ 0 h 843"/>
                <a:gd name="txR" fmla="*/ 451 w 451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51" h="843">
                  <a:moveTo>
                    <a:pt x="4" y="0"/>
                  </a:moveTo>
                  <a:lnTo>
                    <a:pt x="446" y="0"/>
                  </a:lnTo>
                  <a:lnTo>
                    <a:pt x="450" y="4"/>
                  </a:lnTo>
                  <a:lnTo>
                    <a:pt x="450" y="199"/>
                  </a:lnTo>
                  <a:lnTo>
                    <a:pt x="446" y="206"/>
                  </a:lnTo>
                  <a:lnTo>
                    <a:pt x="419" y="206"/>
                  </a:lnTo>
                  <a:lnTo>
                    <a:pt x="416" y="199"/>
                  </a:lnTo>
                  <a:lnTo>
                    <a:pt x="416" y="103"/>
                  </a:lnTo>
                  <a:lnTo>
                    <a:pt x="388" y="103"/>
                  </a:lnTo>
                  <a:lnTo>
                    <a:pt x="383" y="97"/>
                  </a:lnTo>
                  <a:lnTo>
                    <a:pt x="383" y="52"/>
                  </a:lnTo>
                  <a:lnTo>
                    <a:pt x="261" y="52"/>
                  </a:lnTo>
                  <a:lnTo>
                    <a:pt x="261" y="786"/>
                  </a:lnTo>
                  <a:lnTo>
                    <a:pt x="321" y="786"/>
                  </a:lnTo>
                  <a:lnTo>
                    <a:pt x="325" y="793"/>
                  </a:lnTo>
                  <a:lnTo>
                    <a:pt x="325" y="834"/>
                  </a:lnTo>
                  <a:lnTo>
                    <a:pt x="321" y="842"/>
                  </a:lnTo>
                  <a:lnTo>
                    <a:pt x="128" y="842"/>
                  </a:lnTo>
                  <a:lnTo>
                    <a:pt x="123" y="834"/>
                  </a:lnTo>
                  <a:lnTo>
                    <a:pt x="123" y="793"/>
                  </a:lnTo>
                  <a:lnTo>
                    <a:pt x="128" y="786"/>
                  </a:lnTo>
                  <a:lnTo>
                    <a:pt x="189" y="786"/>
                  </a:lnTo>
                  <a:lnTo>
                    <a:pt x="189" y="52"/>
                  </a:lnTo>
                  <a:lnTo>
                    <a:pt x="67" y="52"/>
                  </a:lnTo>
                  <a:lnTo>
                    <a:pt x="67" y="97"/>
                  </a:lnTo>
                  <a:lnTo>
                    <a:pt x="63" y="103"/>
                  </a:lnTo>
                  <a:lnTo>
                    <a:pt x="34" y="103"/>
                  </a:lnTo>
                  <a:lnTo>
                    <a:pt x="34" y="199"/>
                  </a:lnTo>
                  <a:lnTo>
                    <a:pt x="28" y="206"/>
                  </a:lnTo>
                  <a:lnTo>
                    <a:pt x="4" y="206"/>
                  </a:lnTo>
                  <a:lnTo>
                    <a:pt x="0" y="199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7" name="Freeform 78"/>
            <p:cNvSpPr/>
            <p:nvPr/>
          </p:nvSpPr>
          <p:spPr>
            <a:xfrm>
              <a:off x="3014" y="3012"/>
              <a:ext cx="114" cy="246"/>
            </a:xfrm>
            <a:custGeom>
              <a:avLst/>
              <a:gdLst>
                <a:gd name="txL" fmla="*/ 0 w 508"/>
                <a:gd name="txT" fmla="*/ 0 h 1090"/>
                <a:gd name="txR" fmla="*/ 508 w 508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08" h="1090">
                  <a:moveTo>
                    <a:pt x="191" y="52"/>
                  </a:moveTo>
                  <a:lnTo>
                    <a:pt x="317" y="52"/>
                  </a:lnTo>
                  <a:lnTo>
                    <a:pt x="317" y="97"/>
                  </a:lnTo>
                  <a:lnTo>
                    <a:pt x="320" y="103"/>
                  </a:lnTo>
                  <a:lnTo>
                    <a:pt x="343" y="103"/>
                  </a:lnTo>
                  <a:lnTo>
                    <a:pt x="343" y="148"/>
                  </a:lnTo>
                  <a:lnTo>
                    <a:pt x="348" y="155"/>
                  </a:lnTo>
                  <a:lnTo>
                    <a:pt x="408" y="155"/>
                  </a:lnTo>
                  <a:lnTo>
                    <a:pt x="408" y="250"/>
                  </a:lnTo>
                  <a:lnTo>
                    <a:pt x="411" y="257"/>
                  </a:lnTo>
                  <a:lnTo>
                    <a:pt x="441" y="257"/>
                  </a:lnTo>
                  <a:lnTo>
                    <a:pt x="441" y="593"/>
                  </a:lnTo>
                  <a:lnTo>
                    <a:pt x="411" y="593"/>
                  </a:lnTo>
                  <a:lnTo>
                    <a:pt x="408" y="601"/>
                  </a:lnTo>
                  <a:lnTo>
                    <a:pt x="408" y="688"/>
                  </a:lnTo>
                  <a:lnTo>
                    <a:pt x="348" y="688"/>
                  </a:lnTo>
                  <a:lnTo>
                    <a:pt x="343" y="694"/>
                  </a:lnTo>
                  <a:lnTo>
                    <a:pt x="343" y="737"/>
                  </a:lnTo>
                  <a:lnTo>
                    <a:pt x="320" y="737"/>
                  </a:lnTo>
                  <a:lnTo>
                    <a:pt x="317" y="745"/>
                  </a:lnTo>
                  <a:lnTo>
                    <a:pt x="317" y="787"/>
                  </a:lnTo>
                  <a:lnTo>
                    <a:pt x="191" y="787"/>
                  </a:lnTo>
                  <a:lnTo>
                    <a:pt x="191" y="745"/>
                  </a:lnTo>
                  <a:lnTo>
                    <a:pt x="185" y="737"/>
                  </a:lnTo>
                  <a:lnTo>
                    <a:pt x="159" y="737"/>
                  </a:lnTo>
                  <a:lnTo>
                    <a:pt x="159" y="694"/>
                  </a:lnTo>
                  <a:lnTo>
                    <a:pt x="154" y="688"/>
                  </a:lnTo>
                  <a:lnTo>
                    <a:pt x="95" y="688"/>
                  </a:lnTo>
                  <a:lnTo>
                    <a:pt x="95" y="601"/>
                  </a:lnTo>
                  <a:lnTo>
                    <a:pt x="90" y="593"/>
                  </a:lnTo>
                  <a:lnTo>
                    <a:pt x="66" y="593"/>
                  </a:lnTo>
                  <a:lnTo>
                    <a:pt x="66" y="257"/>
                  </a:lnTo>
                  <a:lnTo>
                    <a:pt x="90" y="257"/>
                  </a:lnTo>
                  <a:lnTo>
                    <a:pt x="95" y="250"/>
                  </a:lnTo>
                  <a:lnTo>
                    <a:pt x="95" y="155"/>
                  </a:lnTo>
                  <a:lnTo>
                    <a:pt x="154" y="155"/>
                  </a:lnTo>
                  <a:lnTo>
                    <a:pt x="159" y="148"/>
                  </a:lnTo>
                  <a:lnTo>
                    <a:pt x="159" y="103"/>
                  </a:lnTo>
                  <a:lnTo>
                    <a:pt x="185" y="103"/>
                  </a:lnTo>
                  <a:lnTo>
                    <a:pt x="191" y="97"/>
                  </a:lnTo>
                  <a:lnTo>
                    <a:pt x="191" y="52"/>
                  </a:lnTo>
                  <a:close/>
                  <a:moveTo>
                    <a:pt x="159" y="0"/>
                  </a:moveTo>
                  <a:lnTo>
                    <a:pt x="343" y="0"/>
                  </a:lnTo>
                  <a:lnTo>
                    <a:pt x="348" y="7"/>
                  </a:lnTo>
                  <a:lnTo>
                    <a:pt x="348" y="44"/>
                  </a:lnTo>
                  <a:lnTo>
                    <a:pt x="408" y="44"/>
                  </a:lnTo>
                  <a:lnTo>
                    <a:pt x="411" y="52"/>
                  </a:lnTo>
                  <a:lnTo>
                    <a:pt x="411" y="97"/>
                  </a:lnTo>
                  <a:lnTo>
                    <a:pt x="441" y="97"/>
                  </a:lnTo>
                  <a:lnTo>
                    <a:pt x="445" y="103"/>
                  </a:lnTo>
                  <a:lnTo>
                    <a:pt x="445" y="148"/>
                  </a:lnTo>
                  <a:lnTo>
                    <a:pt x="473" y="148"/>
                  </a:lnTo>
                  <a:lnTo>
                    <a:pt x="477" y="155"/>
                  </a:lnTo>
                  <a:lnTo>
                    <a:pt x="477" y="250"/>
                  </a:lnTo>
                  <a:lnTo>
                    <a:pt x="502" y="250"/>
                  </a:lnTo>
                  <a:lnTo>
                    <a:pt x="507" y="257"/>
                  </a:lnTo>
                  <a:lnTo>
                    <a:pt x="507" y="593"/>
                  </a:lnTo>
                  <a:lnTo>
                    <a:pt x="502" y="601"/>
                  </a:lnTo>
                  <a:lnTo>
                    <a:pt x="477" y="601"/>
                  </a:lnTo>
                  <a:lnTo>
                    <a:pt x="477" y="688"/>
                  </a:lnTo>
                  <a:lnTo>
                    <a:pt x="473" y="694"/>
                  </a:lnTo>
                  <a:lnTo>
                    <a:pt x="445" y="694"/>
                  </a:lnTo>
                  <a:lnTo>
                    <a:pt x="445" y="737"/>
                  </a:lnTo>
                  <a:lnTo>
                    <a:pt x="441" y="745"/>
                  </a:lnTo>
                  <a:lnTo>
                    <a:pt x="411" y="745"/>
                  </a:lnTo>
                  <a:lnTo>
                    <a:pt x="411" y="787"/>
                  </a:lnTo>
                  <a:lnTo>
                    <a:pt x="408" y="794"/>
                  </a:lnTo>
                  <a:lnTo>
                    <a:pt x="348" y="794"/>
                  </a:lnTo>
                  <a:lnTo>
                    <a:pt x="348" y="837"/>
                  </a:lnTo>
                  <a:lnTo>
                    <a:pt x="343" y="845"/>
                  </a:lnTo>
                  <a:lnTo>
                    <a:pt x="320" y="845"/>
                  </a:lnTo>
                  <a:lnTo>
                    <a:pt x="320" y="890"/>
                  </a:lnTo>
                  <a:lnTo>
                    <a:pt x="343" y="890"/>
                  </a:lnTo>
                  <a:lnTo>
                    <a:pt x="348" y="896"/>
                  </a:lnTo>
                  <a:lnTo>
                    <a:pt x="348" y="939"/>
                  </a:lnTo>
                  <a:lnTo>
                    <a:pt x="374" y="939"/>
                  </a:lnTo>
                  <a:lnTo>
                    <a:pt x="379" y="948"/>
                  </a:lnTo>
                  <a:lnTo>
                    <a:pt x="379" y="991"/>
                  </a:lnTo>
                  <a:lnTo>
                    <a:pt x="408" y="991"/>
                  </a:lnTo>
                  <a:lnTo>
                    <a:pt x="411" y="998"/>
                  </a:lnTo>
                  <a:lnTo>
                    <a:pt x="411" y="1031"/>
                  </a:lnTo>
                  <a:lnTo>
                    <a:pt x="502" y="1031"/>
                  </a:lnTo>
                  <a:lnTo>
                    <a:pt x="507" y="1038"/>
                  </a:lnTo>
                  <a:lnTo>
                    <a:pt x="507" y="1081"/>
                  </a:lnTo>
                  <a:lnTo>
                    <a:pt x="502" y="1089"/>
                  </a:lnTo>
                  <a:lnTo>
                    <a:pt x="379" y="1089"/>
                  </a:lnTo>
                  <a:lnTo>
                    <a:pt x="374" y="1081"/>
                  </a:lnTo>
                  <a:lnTo>
                    <a:pt x="374" y="1038"/>
                  </a:lnTo>
                  <a:lnTo>
                    <a:pt x="320" y="1038"/>
                  </a:lnTo>
                  <a:lnTo>
                    <a:pt x="317" y="1031"/>
                  </a:lnTo>
                  <a:lnTo>
                    <a:pt x="317" y="998"/>
                  </a:lnTo>
                  <a:lnTo>
                    <a:pt x="289" y="998"/>
                  </a:lnTo>
                  <a:lnTo>
                    <a:pt x="285" y="991"/>
                  </a:lnTo>
                  <a:lnTo>
                    <a:pt x="285" y="948"/>
                  </a:lnTo>
                  <a:lnTo>
                    <a:pt x="256" y="948"/>
                  </a:lnTo>
                  <a:lnTo>
                    <a:pt x="251" y="939"/>
                  </a:lnTo>
                  <a:lnTo>
                    <a:pt x="251" y="896"/>
                  </a:lnTo>
                  <a:lnTo>
                    <a:pt x="223" y="896"/>
                  </a:lnTo>
                  <a:lnTo>
                    <a:pt x="219" y="890"/>
                  </a:lnTo>
                  <a:lnTo>
                    <a:pt x="219" y="845"/>
                  </a:lnTo>
                  <a:lnTo>
                    <a:pt x="159" y="845"/>
                  </a:lnTo>
                  <a:lnTo>
                    <a:pt x="154" y="837"/>
                  </a:lnTo>
                  <a:lnTo>
                    <a:pt x="154" y="794"/>
                  </a:lnTo>
                  <a:lnTo>
                    <a:pt x="95" y="794"/>
                  </a:lnTo>
                  <a:lnTo>
                    <a:pt x="90" y="787"/>
                  </a:lnTo>
                  <a:lnTo>
                    <a:pt x="90" y="745"/>
                  </a:lnTo>
                  <a:lnTo>
                    <a:pt x="66" y="745"/>
                  </a:lnTo>
                  <a:lnTo>
                    <a:pt x="61" y="737"/>
                  </a:lnTo>
                  <a:lnTo>
                    <a:pt x="61" y="694"/>
                  </a:lnTo>
                  <a:lnTo>
                    <a:pt x="33" y="694"/>
                  </a:lnTo>
                  <a:lnTo>
                    <a:pt x="28" y="688"/>
                  </a:lnTo>
                  <a:lnTo>
                    <a:pt x="28" y="601"/>
                  </a:lnTo>
                  <a:lnTo>
                    <a:pt x="4" y="601"/>
                  </a:lnTo>
                  <a:lnTo>
                    <a:pt x="0" y="593"/>
                  </a:lnTo>
                  <a:lnTo>
                    <a:pt x="0" y="257"/>
                  </a:lnTo>
                  <a:lnTo>
                    <a:pt x="4" y="250"/>
                  </a:lnTo>
                  <a:lnTo>
                    <a:pt x="28" y="250"/>
                  </a:lnTo>
                  <a:lnTo>
                    <a:pt x="28" y="155"/>
                  </a:lnTo>
                  <a:lnTo>
                    <a:pt x="33" y="148"/>
                  </a:lnTo>
                  <a:lnTo>
                    <a:pt x="61" y="148"/>
                  </a:lnTo>
                  <a:lnTo>
                    <a:pt x="61" y="103"/>
                  </a:lnTo>
                  <a:lnTo>
                    <a:pt x="66" y="97"/>
                  </a:lnTo>
                  <a:lnTo>
                    <a:pt x="90" y="97"/>
                  </a:lnTo>
                  <a:lnTo>
                    <a:pt x="90" y="52"/>
                  </a:lnTo>
                  <a:lnTo>
                    <a:pt x="95" y="44"/>
                  </a:lnTo>
                  <a:lnTo>
                    <a:pt x="154" y="44"/>
                  </a:lnTo>
                  <a:lnTo>
                    <a:pt x="154" y="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Freeform 79"/>
            <p:cNvSpPr/>
            <p:nvPr/>
          </p:nvSpPr>
          <p:spPr>
            <a:xfrm>
              <a:off x="3149" y="3012"/>
              <a:ext cx="151" cy="190"/>
            </a:xfrm>
            <a:custGeom>
              <a:avLst/>
              <a:gdLst>
                <a:gd name="txL" fmla="*/ 0 w 671"/>
                <a:gd name="txT" fmla="*/ 0 h 843"/>
                <a:gd name="txR" fmla="*/ 671 w 671"/>
                <a:gd name="txB" fmla="*/ 843 h 84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71" h="843">
                  <a:moveTo>
                    <a:pt x="4" y="0"/>
                  </a:moveTo>
                  <a:lnTo>
                    <a:pt x="124" y="0"/>
                  </a:lnTo>
                  <a:lnTo>
                    <a:pt x="129" y="4"/>
                  </a:lnTo>
                  <a:lnTo>
                    <a:pt x="129" y="97"/>
                  </a:lnTo>
                  <a:lnTo>
                    <a:pt x="155" y="97"/>
                  </a:lnTo>
                  <a:lnTo>
                    <a:pt x="162" y="103"/>
                  </a:lnTo>
                  <a:lnTo>
                    <a:pt x="162" y="199"/>
                  </a:lnTo>
                  <a:lnTo>
                    <a:pt x="189" y="199"/>
                  </a:lnTo>
                  <a:lnTo>
                    <a:pt x="192" y="206"/>
                  </a:lnTo>
                  <a:lnTo>
                    <a:pt x="192" y="289"/>
                  </a:lnTo>
                  <a:lnTo>
                    <a:pt x="219" y="289"/>
                  </a:lnTo>
                  <a:lnTo>
                    <a:pt x="224" y="297"/>
                  </a:lnTo>
                  <a:lnTo>
                    <a:pt x="224" y="391"/>
                  </a:lnTo>
                  <a:lnTo>
                    <a:pt x="253" y="391"/>
                  </a:lnTo>
                  <a:lnTo>
                    <a:pt x="257" y="398"/>
                  </a:lnTo>
                  <a:lnTo>
                    <a:pt x="257" y="492"/>
                  </a:lnTo>
                  <a:lnTo>
                    <a:pt x="287" y="492"/>
                  </a:lnTo>
                  <a:lnTo>
                    <a:pt x="291" y="500"/>
                  </a:lnTo>
                  <a:lnTo>
                    <a:pt x="291" y="590"/>
                  </a:lnTo>
                  <a:lnTo>
                    <a:pt x="320" y="590"/>
                  </a:lnTo>
                  <a:lnTo>
                    <a:pt x="322" y="599"/>
                  </a:lnTo>
                  <a:lnTo>
                    <a:pt x="322" y="687"/>
                  </a:lnTo>
                  <a:lnTo>
                    <a:pt x="344" y="687"/>
                  </a:lnTo>
                  <a:lnTo>
                    <a:pt x="344" y="599"/>
                  </a:lnTo>
                  <a:lnTo>
                    <a:pt x="350" y="590"/>
                  </a:lnTo>
                  <a:lnTo>
                    <a:pt x="379" y="590"/>
                  </a:lnTo>
                  <a:lnTo>
                    <a:pt x="379" y="449"/>
                  </a:lnTo>
                  <a:lnTo>
                    <a:pt x="383" y="442"/>
                  </a:lnTo>
                  <a:lnTo>
                    <a:pt x="412" y="442"/>
                  </a:lnTo>
                  <a:lnTo>
                    <a:pt x="412" y="348"/>
                  </a:lnTo>
                  <a:lnTo>
                    <a:pt x="417" y="342"/>
                  </a:lnTo>
                  <a:lnTo>
                    <a:pt x="443" y="342"/>
                  </a:lnTo>
                  <a:lnTo>
                    <a:pt x="443" y="206"/>
                  </a:lnTo>
                  <a:lnTo>
                    <a:pt x="448" y="199"/>
                  </a:lnTo>
                  <a:lnTo>
                    <a:pt x="477" y="199"/>
                  </a:lnTo>
                  <a:lnTo>
                    <a:pt x="477" y="103"/>
                  </a:lnTo>
                  <a:lnTo>
                    <a:pt x="480" y="97"/>
                  </a:lnTo>
                  <a:lnTo>
                    <a:pt x="508" y="97"/>
                  </a:lnTo>
                  <a:lnTo>
                    <a:pt x="508" y="4"/>
                  </a:lnTo>
                  <a:lnTo>
                    <a:pt x="512" y="0"/>
                  </a:lnTo>
                  <a:lnTo>
                    <a:pt x="665" y="0"/>
                  </a:lnTo>
                  <a:lnTo>
                    <a:pt x="670" y="4"/>
                  </a:lnTo>
                  <a:lnTo>
                    <a:pt x="670" y="44"/>
                  </a:lnTo>
                  <a:lnTo>
                    <a:pt x="665" y="52"/>
                  </a:lnTo>
                  <a:lnTo>
                    <a:pt x="608" y="52"/>
                  </a:lnTo>
                  <a:lnTo>
                    <a:pt x="608" y="786"/>
                  </a:lnTo>
                  <a:lnTo>
                    <a:pt x="665" y="786"/>
                  </a:lnTo>
                  <a:lnTo>
                    <a:pt x="670" y="793"/>
                  </a:lnTo>
                  <a:lnTo>
                    <a:pt x="670" y="834"/>
                  </a:lnTo>
                  <a:lnTo>
                    <a:pt x="665" y="842"/>
                  </a:lnTo>
                  <a:lnTo>
                    <a:pt x="480" y="842"/>
                  </a:lnTo>
                  <a:lnTo>
                    <a:pt x="477" y="834"/>
                  </a:lnTo>
                  <a:lnTo>
                    <a:pt x="477" y="793"/>
                  </a:lnTo>
                  <a:lnTo>
                    <a:pt x="480" y="786"/>
                  </a:lnTo>
                  <a:lnTo>
                    <a:pt x="540" y="786"/>
                  </a:lnTo>
                  <a:lnTo>
                    <a:pt x="540" y="103"/>
                  </a:lnTo>
                  <a:lnTo>
                    <a:pt x="512" y="103"/>
                  </a:lnTo>
                  <a:lnTo>
                    <a:pt x="512" y="199"/>
                  </a:lnTo>
                  <a:lnTo>
                    <a:pt x="508" y="206"/>
                  </a:lnTo>
                  <a:lnTo>
                    <a:pt x="480" y="206"/>
                  </a:lnTo>
                  <a:lnTo>
                    <a:pt x="480" y="342"/>
                  </a:lnTo>
                  <a:lnTo>
                    <a:pt x="477" y="348"/>
                  </a:lnTo>
                  <a:lnTo>
                    <a:pt x="448" y="348"/>
                  </a:lnTo>
                  <a:lnTo>
                    <a:pt x="448" y="442"/>
                  </a:lnTo>
                  <a:lnTo>
                    <a:pt x="443" y="449"/>
                  </a:lnTo>
                  <a:lnTo>
                    <a:pt x="417" y="449"/>
                  </a:lnTo>
                  <a:lnTo>
                    <a:pt x="417" y="590"/>
                  </a:lnTo>
                  <a:lnTo>
                    <a:pt x="412" y="599"/>
                  </a:lnTo>
                  <a:lnTo>
                    <a:pt x="383" y="599"/>
                  </a:lnTo>
                  <a:lnTo>
                    <a:pt x="383" y="687"/>
                  </a:lnTo>
                  <a:lnTo>
                    <a:pt x="379" y="694"/>
                  </a:lnTo>
                  <a:lnTo>
                    <a:pt x="350" y="694"/>
                  </a:lnTo>
                  <a:lnTo>
                    <a:pt x="350" y="834"/>
                  </a:lnTo>
                  <a:lnTo>
                    <a:pt x="344" y="842"/>
                  </a:lnTo>
                  <a:lnTo>
                    <a:pt x="322" y="842"/>
                  </a:lnTo>
                  <a:lnTo>
                    <a:pt x="320" y="834"/>
                  </a:lnTo>
                  <a:lnTo>
                    <a:pt x="320" y="793"/>
                  </a:lnTo>
                  <a:lnTo>
                    <a:pt x="291" y="793"/>
                  </a:lnTo>
                  <a:lnTo>
                    <a:pt x="287" y="786"/>
                  </a:lnTo>
                  <a:lnTo>
                    <a:pt x="287" y="694"/>
                  </a:lnTo>
                  <a:lnTo>
                    <a:pt x="257" y="694"/>
                  </a:lnTo>
                  <a:lnTo>
                    <a:pt x="253" y="687"/>
                  </a:lnTo>
                  <a:lnTo>
                    <a:pt x="253" y="599"/>
                  </a:lnTo>
                  <a:lnTo>
                    <a:pt x="224" y="599"/>
                  </a:lnTo>
                  <a:lnTo>
                    <a:pt x="219" y="590"/>
                  </a:lnTo>
                  <a:lnTo>
                    <a:pt x="219" y="500"/>
                  </a:lnTo>
                  <a:lnTo>
                    <a:pt x="192" y="500"/>
                  </a:lnTo>
                  <a:lnTo>
                    <a:pt x="189" y="492"/>
                  </a:lnTo>
                  <a:lnTo>
                    <a:pt x="189" y="398"/>
                  </a:lnTo>
                  <a:lnTo>
                    <a:pt x="162" y="398"/>
                  </a:lnTo>
                  <a:lnTo>
                    <a:pt x="155" y="391"/>
                  </a:lnTo>
                  <a:lnTo>
                    <a:pt x="155" y="297"/>
                  </a:lnTo>
                  <a:lnTo>
                    <a:pt x="129" y="297"/>
                  </a:lnTo>
                  <a:lnTo>
                    <a:pt x="124" y="289"/>
                  </a:lnTo>
                  <a:lnTo>
                    <a:pt x="124" y="206"/>
                  </a:lnTo>
                  <a:lnTo>
                    <a:pt x="94" y="206"/>
                  </a:lnTo>
                  <a:lnTo>
                    <a:pt x="94" y="786"/>
                  </a:lnTo>
                  <a:lnTo>
                    <a:pt x="155" y="786"/>
                  </a:lnTo>
                  <a:lnTo>
                    <a:pt x="162" y="793"/>
                  </a:lnTo>
                  <a:lnTo>
                    <a:pt x="162" y="834"/>
                  </a:lnTo>
                  <a:lnTo>
                    <a:pt x="155" y="842"/>
                  </a:lnTo>
                  <a:lnTo>
                    <a:pt x="4" y="842"/>
                  </a:lnTo>
                  <a:lnTo>
                    <a:pt x="0" y="834"/>
                  </a:lnTo>
                  <a:lnTo>
                    <a:pt x="0" y="793"/>
                  </a:lnTo>
                  <a:lnTo>
                    <a:pt x="4" y="786"/>
                  </a:lnTo>
                  <a:lnTo>
                    <a:pt x="63" y="786"/>
                  </a:lnTo>
                  <a:lnTo>
                    <a:pt x="63" y="52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Freeform 80"/>
            <p:cNvSpPr/>
            <p:nvPr/>
          </p:nvSpPr>
          <p:spPr>
            <a:xfrm>
              <a:off x="3315" y="3012"/>
              <a:ext cx="38" cy="246"/>
            </a:xfrm>
            <a:custGeom>
              <a:avLst/>
              <a:gdLst>
                <a:gd name="txL" fmla="*/ 0 w 173"/>
                <a:gd name="txT" fmla="*/ 0 h 1090"/>
                <a:gd name="txR" fmla="*/ 173 w 173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73" h="1090">
                  <a:moveTo>
                    <a:pt x="1" y="0"/>
                  </a:moveTo>
                  <a:lnTo>
                    <a:pt x="27" y="0"/>
                  </a:lnTo>
                  <a:lnTo>
                    <a:pt x="31" y="7"/>
                  </a:lnTo>
                  <a:lnTo>
                    <a:pt x="31" y="44"/>
                  </a:lnTo>
                  <a:lnTo>
                    <a:pt x="55" y="44"/>
                  </a:lnTo>
                  <a:lnTo>
                    <a:pt x="59" y="52"/>
                  </a:lnTo>
                  <a:lnTo>
                    <a:pt x="59" y="97"/>
                  </a:lnTo>
                  <a:lnTo>
                    <a:pt x="80" y="97"/>
                  </a:lnTo>
                  <a:lnTo>
                    <a:pt x="85" y="103"/>
                  </a:lnTo>
                  <a:lnTo>
                    <a:pt x="85" y="148"/>
                  </a:lnTo>
                  <a:lnTo>
                    <a:pt x="111" y="148"/>
                  </a:lnTo>
                  <a:lnTo>
                    <a:pt x="115" y="155"/>
                  </a:lnTo>
                  <a:lnTo>
                    <a:pt x="115" y="250"/>
                  </a:lnTo>
                  <a:lnTo>
                    <a:pt x="139" y="250"/>
                  </a:lnTo>
                  <a:lnTo>
                    <a:pt x="144" y="257"/>
                  </a:lnTo>
                  <a:lnTo>
                    <a:pt x="144" y="343"/>
                  </a:lnTo>
                  <a:lnTo>
                    <a:pt x="167" y="343"/>
                  </a:lnTo>
                  <a:lnTo>
                    <a:pt x="172" y="348"/>
                  </a:lnTo>
                  <a:lnTo>
                    <a:pt x="172" y="737"/>
                  </a:lnTo>
                  <a:lnTo>
                    <a:pt x="167" y="745"/>
                  </a:lnTo>
                  <a:lnTo>
                    <a:pt x="144" y="745"/>
                  </a:lnTo>
                  <a:lnTo>
                    <a:pt x="144" y="837"/>
                  </a:lnTo>
                  <a:lnTo>
                    <a:pt x="139" y="845"/>
                  </a:lnTo>
                  <a:lnTo>
                    <a:pt x="115" y="845"/>
                  </a:lnTo>
                  <a:lnTo>
                    <a:pt x="115" y="939"/>
                  </a:lnTo>
                  <a:lnTo>
                    <a:pt x="111" y="948"/>
                  </a:lnTo>
                  <a:lnTo>
                    <a:pt x="85" y="948"/>
                  </a:lnTo>
                  <a:lnTo>
                    <a:pt x="85" y="991"/>
                  </a:lnTo>
                  <a:lnTo>
                    <a:pt x="80" y="998"/>
                  </a:lnTo>
                  <a:lnTo>
                    <a:pt x="59" y="998"/>
                  </a:lnTo>
                  <a:lnTo>
                    <a:pt x="59" y="1031"/>
                  </a:lnTo>
                  <a:lnTo>
                    <a:pt x="55" y="1038"/>
                  </a:lnTo>
                  <a:lnTo>
                    <a:pt x="31" y="1038"/>
                  </a:lnTo>
                  <a:lnTo>
                    <a:pt x="31" y="1081"/>
                  </a:lnTo>
                  <a:lnTo>
                    <a:pt x="27" y="1089"/>
                  </a:lnTo>
                  <a:lnTo>
                    <a:pt x="1" y="1089"/>
                  </a:lnTo>
                  <a:lnTo>
                    <a:pt x="0" y="1081"/>
                  </a:lnTo>
                  <a:lnTo>
                    <a:pt x="0" y="1038"/>
                  </a:lnTo>
                  <a:lnTo>
                    <a:pt x="1" y="1031"/>
                  </a:lnTo>
                  <a:lnTo>
                    <a:pt x="27" y="1031"/>
                  </a:lnTo>
                  <a:lnTo>
                    <a:pt x="27" y="998"/>
                  </a:lnTo>
                  <a:lnTo>
                    <a:pt x="31" y="991"/>
                  </a:lnTo>
                  <a:lnTo>
                    <a:pt x="55" y="991"/>
                  </a:lnTo>
                  <a:lnTo>
                    <a:pt x="55" y="896"/>
                  </a:lnTo>
                  <a:lnTo>
                    <a:pt x="59" y="890"/>
                  </a:lnTo>
                  <a:lnTo>
                    <a:pt x="80" y="890"/>
                  </a:lnTo>
                  <a:lnTo>
                    <a:pt x="80" y="745"/>
                  </a:lnTo>
                  <a:lnTo>
                    <a:pt x="85" y="737"/>
                  </a:lnTo>
                  <a:lnTo>
                    <a:pt x="111" y="737"/>
                  </a:lnTo>
                  <a:lnTo>
                    <a:pt x="111" y="348"/>
                  </a:lnTo>
                  <a:lnTo>
                    <a:pt x="85" y="348"/>
                  </a:lnTo>
                  <a:lnTo>
                    <a:pt x="80" y="343"/>
                  </a:lnTo>
                  <a:lnTo>
                    <a:pt x="80" y="206"/>
                  </a:lnTo>
                  <a:lnTo>
                    <a:pt x="59" y="206"/>
                  </a:lnTo>
                  <a:lnTo>
                    <a:pt x="55" y="199"/>
                  </a:lnTo>
                  <a:lnTo>
                    <a:pt x="55" y="103"/>
                  </a:lnTo>
                  <a:lnTo>
                    <a:pt x="31" y="103"/>
                  </a:lnTo>
                  <a:lnTo>
                    <a:pt x="27" y="97"/>
                  </a:lnTo>
                  <a:lnTo>
                    <a:pt x="27" y="52"/>
                  </a:lnTo>
                  <a:lnTo>
                    <a:pt x="1" y="52"/>
                  </a:lnTo>
                  <a:lnTo>
                    <a:pt x="0" y="44"/>
                  </a:lnTo>
                  <a:lnTo>
                    <a:pt x="0" y="7"/>
                  </a:lnTo>
                  <a:lnTo>
                    <a:pt x="1" y="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2" name="Line 81"/>
          <p:cNvSpPr/>
          <p:nvPr/>
        </p:nvSpPr>
        <p:spPr>
          <a:xfrm>
            <a:off x="2667000" y="2516188"/>
            <a:ext cx="0" cy="533400"/>
          </a:xfrm>
          <a:prstGeom prst="line">
            <a:avLst/>
          </a:prstGeom>
          <a:ln w="76320" cap="flat" cmpd="sng">
            <a:solidFill>
              <a:srgbClr val="0000CC"/>
            </a:solidFill>
            <a:prstDash val="sysDot"/>
            <a:headEnd type="none" w="med" len="med"/>
            <a:tailEnd type="triangle" w="lg" len="lg"/>
          </a:ln>
        </p:spPr>
      </p:sp>
      <p:sp>
        <p:nvSpPr>
          <p:cNvPr id="47113" name="Line 82"/>
          <p:cNvSpPr/>
          <p:nvPr/>
        </p:nvSpPr>
        <p:spPr>
          <a:xfrm>
            <a:off x="2667000" y="3430588"/>
            <a:ext cx="0" cy="533400"/>
          </a:xfrm>
          <a:prstGeom prst="line">
            <a:avLst/>
          </a:prstGeom>
          <a:ln w="76320" cap="flat" cmpd="sng">
            <a:solidFill>
              <a:srgbClr val="0000CC"/>
            </a:solidFill>
            <a:prstDash val="sysDot"/>
            <a:headEnd type="none" w="med" len="med"/>
            <a:tailEnd type="triangle" w="lg" len="lg"/>
          </a:ln>
        </p:spPr>
      </p:sp>
      <p:sp>
        <p:nvSpPr>
          <p:cNvPr id="47114" name="Line 83"/>
          <p:cNvSpPr/>
          <p:nvPr/>
        </p:nvSpPr>
        <p:spPr>
          <a:xfrm>
            <a:off x="2667000" y="4268788"/>
            <a:ext cx="0" cy="533400"/>
          </a:xfrm>
          <a:prstGeom prst="line">
            <a:avLst/>
          </a:prstGeom>
          <a:ln w="76320" cap="flat" cmpd="sng">
            <a:solidFill>
              <a:srgbClr val="0000CC"/>
            </a:solidFill>
            <a:prstDash val="sysDot"/>
            <a:headEnd type="none" w="med" len="med"/>
            <a:tailEnd type="triangle" w="lg" len="lg"/>
          </a:ln>
        </p:spPr>
      </p:sp>
      <p:sp>
        <p:nvSpPr>
          <p:cNvPr id="47115" name="Line 84"/>
          <p:cNvSpPr/>
          <p:nvPr/>
        </p:nvSpPr>
        <p:spPr>
          <a:xfrm>
            <a:off x="2667000" y="5259388"/>
            <a:ext cx="0" cy="533400"/>
          </a:xfrm>
          <a:prstGeom prst="line">
            <a:avLst/>
          </a:prstGeom>
          <a:ln w="76320" cap="flat" cmpd="sng">
            <a:solidFill>
              <a:srgbClr val="0000CC"/>
            </a:solidFill>
            <a:prstDash val="sysDot"/>
            <a:headEnd type="none" w="med" len="med"/>
            <a:tailEnd type="triangle" w="lg" len="lg"/>
          </a:ln>
        </p:spPr>
      </p:sp>
      <p:sp>
        <p:nvSpPr>
          <p:cNvPr id="47116" name="Freeform 85"/>
          <p:cNvSpPr/>
          <p:nvPr/>
        </p:nvSpPr>
        <p:spPr>
          <a:xfrm>
            <a:off x="2438400" y="5848350"/>
            <a:ext cx="369888" cy="390525"/>
          </a:xfrm>
          <a:custGeom>
            <a:avLst/>
            <a:gdLst>
              <a:gd name="txL" fmla="*/ 0 w 1033"/>
              <a:gd name="txT" fmla="*/ 0 h 1091"/>
              <a:gd name="txR" fmla="*/ 1033 w 1033"/>
              <a:gd name="txB" fmla="*/ 1091 h 1091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1033" h="1091">
                <a:moveTo>
                  <a:pt x="260" y="953"/>
                </a:moveTo>
                <a:lnTo>
                  <a:pt x="496" y="953"/>
                </a:lnTo>
                <a:lnTo>
                  <a:pt x="517" y="963"/>
                </a:lnTo>
                <a:lnTo>
                  <a:pt x="517" y="1079"/>
                </a:lnTo>
                <a:lnTo>
                  <a:pt x="496" y="1090"/>
                </a:lnTo>
                <a:lnTo>
                  <a:pt x="260" y="1090"/>
                </a:lnTo>
                <a:lnTo>
                  <a:pt x="242" y="1079"/>
                </a:lnTo>
                <a:lnTo>
                  <a:pt x="242" y="963"/>
                </a:lnTo>
                <a:lnTo>
                  <a:pt x="260" y="953"/>
                </a:lnTo>
                <a:close/>
                <a:moveTo>
                  <a:pt x="146" y="0"/>
                </a:moveTo>
                <a:lnTo>
                  <a:pt x="755" y="0"/>
                </a:lnTo>
                <a:lnTo>
                  <a:pt x="775" y="9"/>
                </a:lnTo>
                <a:lnTo>
                  <a:pt x="775" y="58"/>
                </a:lnTo>
                <a:lnTo>
                  <a:pt x="886" y="58"/>
                </a:lnTo>
                <a:lnTo>
                  <a:pt x="906" y="69"/>
                </a:lnTo>
                <a:lnTo>
                  <a:pt x="906" y="126"/>
                </a:lnTo>
                <a:lnTo>
                  <a:pt x="1011" y="126"/>
                </a:lnTo>
                <a:lnTo>
                  <a:pt x="1032" y="135"/>
                </a:lnTo>
                <a:lnTo>
                  <a:pt x="1032" y="374"/>
                </a:lnTo>
                <a:lnTo>
                  <a:pt x="1011" y="385"/>
                </a:lnTo>
                <a:lnTo>
                  <a:pt x="906" y="385"/>
                </a:lnTo>
                <a:lnTo>
                  <a:pt x="906" y="443"/>
                </a:lnTo>
                <a:lnTo>
                  <a:pt x="886" y="451"/>
                </a:lnTo>
                <a:lnTo>
                  <a:pt x="775" y="451"/>
                </a:lnTo>
                <a:lnTo>
                  <a:pt x="775" y="506"/>
                </a:lnTo>
                <a:lnTo>
                  <a:pt x="755" y="516"/>
                </a:lnTo>
                <a:lnTo>
                  <a:pt x="646" y="516"/>
                </a:lnTo>
                <a:lnTo>
                  <a:pt x="646" y="637"/>
                </a:lnTo>
                <a:lnTo>
                  <a:pt x="626" y="647"/>
                </a:lnTo>
                <a:lnTo>
                  <a:pt x="517" y="647"/>
                </a:lnTo>
                <a:lnTo>
                  <a:pt x="517" y="831"/>
                </a:lnTo>
                <a:lnTo>
                  <a:pt x="496" y="840"/>
                </a:lnTo>
                <a:lnTo>
                  <a:pt x="388" y="840"/>
                </a:lnTo>
                <a:lnTo>
                  <a:pt x="368" y="831"/>
                </a:lnTo>
                <a:lnTo>
                  <a:pt x="368" y="516"/>
                </a:lnTo>
                <a:lnTo>
                  <a:pt x="388" y="506"/>
                </a:lnTo>
                <a:lnTo>
                  <a:pt x="496" y="506"/>
                </a:lnTo>
                <a:lnTo>
                  <a:pt x="496" y="385"/>
                </a:lnTo>
                <a:lnTo>
                  <a:pt x="517" y="374"/>
                </a:lnTo>
                <a:lnTo>
                  <a:pt x="626" y="374"/>
                </a:lnTo>
                <a:lnTo>
                  <a:pt x="626" y="331"/>
                </a:lnTo>
                <a:lnTo>
                  <a:pt x="646" y="321"/>
                </a:lnTo>
                <a:lnTo>
                  <a:pt x="755" y="321"/>
                </a:lnTo>
                <a:lnTo>
                  <a:pt x="755" y="135"/>
                </a:lnTo>
                <a:lnTo>
                  <a:pt x="646" y="135"/>
                </a:lnTo>
                <a:lnTo>
                  <a:pt x="626" y="126"/>
                </a:lnTo>
                <a:lnTo>
                  <a:pt x="626" y="69"/>
                </a:lnTo>
                <a:lnTo>
                  <a:pt x="260" y="69"/>
                </a:lnTo>
                <a:lnTo>
                  <a:pt x="260" y="126"/>
                </a:lnTo>
                <a:lnTo>
                  <a:pt x="242" y="135"/>
                </a:lnTo>
                <a:lnTo>
                  <a:pt x="146" y="135"/>
                </a:lnTo>
                <a:lnTo>
                  <a:pt x="146" y="192"/>
                </a:lnTo>
                <a:lnTo>
                  <a:pt x="242" y="192"/>
                </a:lnTo>
                <a:lnTo>
                  <a:pt x="260" y="201"/>
                </a:lnTo>
                <a:lnTo>
                  <a:pt x="260" y="321"/>
                </a:lnTo>
                <a:lnTo>
                  <a:pt x="242" y="331"/>
                </a:lnTo>
                <a:lnTo>
                  <a:pt x="21" y="331"/>
                </a:lnTo>
                <a:lnTo>
                  <a:pt x="0" y="321"/>
                </a:lnTo>
                <a:lnTo>
                  <a:pt x="0" y="69"/>
                </a:lnTo>
                <a:lnTo>
                  <a:pt x="21" y="58"/>
                </a:lnTo>
                <a:lnTo>
                  <a:pt x="126" y="58"/>
                </a:lnTo>
                <a:lnTo>
                  <a:pt x="126" y="9"/>
                </a:lnTo>
                <a:lnTo>
                  <a:pt x="146" y="0"/>
                </a:lnTo>
                <a:close/>
              </a:path>
            </a:pathLst>
          </a:custGeom>
          <a:solidFill>
            <a:srgbClr val="80000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7117" name="Group 86"/>
          <p:cNvGrpSpPr/>
          <p:nvPr/>
        </p:nvGrpSpPr>
        <p:grpSpPr>
          <a:xfrm>
            <a:off x="5486400" y="2135188"/>
            <a:ext cx="3036888" cy="276225"/>
            <a:chOff x="3456" y="1345"/>
            <a:chExt cx="1913" cy="174"/>
          </a:xfrm>
        </p:grpSpPr>
        <p:sp>
          <p:nvSpPr>
            <p:cNvPr id="47137" name="Freeform 87"/>
            <p:cNvSpPr/>
            <p:nvPr/>
          </p:nvSpPr>
          <p:spPr>
            <a:xfrm>
              <a:off x="3456" y="1345"/>
              <a:ext cx="132" cy="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87" h="768">
                  <a:moveTo>
                    <a:pt x="180" y="47"/>
                  </a:moveTo>
                  <a:lnTo>
                    <a:pt x="404" y="47"/>
                  </a:lnTo>
                  <a:lnTo>
                    <a:pt x="404" y="89"/>
                  </a:lnTo>
                  <a:lnTo>
                    <a:pt x="411" y="95"/>
                  </a:lnTo>
                  <a:lnTo>
                    <a:pt x="449" y="95"/>
                  </a:lnTo>
                  <a:lnTo>
                    <a:pt x="449" y="136"/>
                  </a:lnTo>
                  <a:lnTo>
                    <a:pt x="456" y="141"/>
                  </a:lnTo>
                  <a:lnTo>
                    <a:pt x="489" y="141"/>
                  </a:lnTo>
                  <a:lnTo>
                    <a:pt x="489" y="264"/>
                  </a:lnTo>
                  <a:lnTo>
                    <a:pt x="456" y="264"/>
                  </a:lnTo>
                  <a:lnTo>
                    <a:pt x="449" y="271"/>
                  </a:lnTo>
                  <a:lnTo>
                    <a:pt x="449" y="311"/>
                  </a:lnTo>
                  <a:lnTo>
                    <a:pt x="411" y="311"/>
                  </a:lnTo>
                  <a:lnTo>
                    <a:pt x="404" y="318"/>
                  </a:lnTo>
                  <a:lnTo>
                    <a:pt x="404" y="355"/>
                  </a:lnTo>
                  <a:lnTo>
                    <a:pt x="180" y="355"/>
                  </a:lnTo>
                  <a:lnTo>
                    <a:pt x="180" y="47"/>
                  </a:lnTo>
                  <a:close/>
                  <a:moveTo>
                    <a:pt x="4" y="0"/>
                  </a:moveTo>
                  <a:lnTo>
                    <a:pt x="449" y="0"/>
                  </a:lnTo>
                  <a:lnTo>
                    <a:pt x="456" y="4"/>
                  </a:lnTo>
                  <a:lnTo>
                    <a:pt x="456" y="40"/>
                  </a:lnTo>
                  <a:lnTo>
                    <a:pt x="535" y="40"/>
                  </a:lnTo>
                  <a:lnTo>
                    <a:pt x="542" y="47"/>
                  </a:lnTo>
                  <a:lnTo>
                    <a:pt x="542" y="136"/>
                  </a:lnTo>
                  <a:lnTo>
                    <a:pt x="580" y="136"/>
                  </a:lnTo>
                  <a:lnTo>
                    <a:pt x="586" y="141"/>
                  </a:lnTo>
                  <a:lnTo>
                    <a:pt x="586" y="264"/>
                  </a:lnTo>
                  <a:lnTo>
                    <a:pt x="580" y="271"/>
                  </a:lnTo>
                  <a:lnTo>
                    <a:pt x="542" y="271"/>
                  </a:lnTo>
                  <a:lnTo>
                    <a:pt x="542" y="355"/>
                  </a:lnTo>
                  <a:lnTo>
                    <a:pt x="535" y="362"/>
                  </a:lnTo>
                  <a:lnTo>
                    <a:pt x="456" y="362"/>
                  </a:lnTo>
                  <a:lnTo>
                    <a:pt x="456" y="403"/>
                  </a:lnTo>
                  <a:lnTo>
                    <a:pt x="449" y="410"/>
                  </a:lnTo>
                  <a:lnTo>
                    <a:pt x="180" y="410"/>
                  </a:lnTo>
                  <a:lnTo>
                    <a:pt x="180" y="715"/>
                  </a:lnTo>
                  <a:lnTo>
                    <a:pt x="265" y="715"/>
                  </a:lnTo>
                  <a:lnTo>
                    <a:pt x="274" y="721"/>
                  </a:lnTo>
                  <a:lnTo>
                    <a:pt x="274" y="760"/>
                  </a:lnTo>
                  <a:lnTo>
                    <a:pt x="265" y="767"/>
                  </a:lnTo>
                  <a:lnTo>
                    <a:pt x="4" y="767"/>
                  </a:lnTo>
                  <a:lnTo>
                    <a:pt x="0" y="760"/>
                  </a:lnTo>
                  <a:lnTo>
                    <a:pt x="0" y="721"/>
                  </a:lnTo>
                  <a:lnTo>
                    <a:pt x="4" y="715"/>
                  </a:lnTo>
                  <a:lnTo>
                    <a:pt x="91" y="715"/>
                  </a:lnTo>
                  <a:lnTo>
                    <a:pt x="91" y="47"/>
                  </a:lnTo>
                  <a:lnTo>
                    <a:pt x="4" y="47"/>
                  </a:lnTo>
                  <a:lnTo>
                    <a:pt x="0" y="40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Freeform 88"/>
            <p:cNvSpPr/>
            <p:nvPr/>
          </p:nvSpPr>
          <p:spPr>
            <a:xfrm>
              <a:off x="3606" y="1399"/>
              <a:ext cx="68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06" h="535">
                  <a:moveTo>
                    <a:pt x="4" y="0"/>
                  </a:moveTo>
                  <a:lnTo>
                    <a:pt x="123" y="0"/>
                  </a:lnTo>
                  <a:lnTo>
                    <a:pt x="130" y="4"/>
                  </a:lnTo>
                  <a:lnTo>
                    <a:pt x="130" y="80"/>
                  </a:lnTo>
                  <a:lnTo>
                    <a:pt x="168" y="80"/>
                  </a:lnTo>
                  <a:lnTo>
                    <a:pt x="168" y="40"/>
                  </a:lnTo>
                  <a:lnTo>
                    <a:pt x="174" y="34"/>
                  </a:lnTo>
                  <a:lnTo>
                    <a:pt x="210" y="34"/>
                  </a:lnTo>
                  <a:lnTo>
                    <a:pt x="210" y="4"/>
                  </a:lnTo>
                  <a:lnTo>
                    <a:pt x="215" y="0"/>
                  </a:lnTo>
                  <a:lnTo>
                    <a:pt x="297" y="0"/>
                  </a:lnTo>
                  <a:lnTo>
                    <a:pt x="305" y="4"/>
                  </a:lnTo>
                  <a:lnTo>
                    <a:pt x="305" y="125"/>
                  </a:lnTo>
                  <a:lnTo>
                    <a:pt x="297" y="132"/>
                  </a:lnTo>
                  <a:lnTo>
                    <a:pt x="215" y="132"/>
                  </a:lnTo>
                  <a:lnTo>
                    <a:pt x="210" y="125"/>
                  </a:lnTo>
                  <a:lnTo>
                    <a:pt x="210" y="87"/>
                  </a:lnTo>
                  <a:lnTo>
                    <a:pt x="174" y="87"/>
                  </a:lnTo>
                  <a:lnTo>
                    <a:pt x="174" y="125"/>
                  </a:lnTo>
                  <a:lnTo>
                    <a:pt x="168" y="132"/>
                  </a:lnTo>
                  <a:lnTo>
                    <a:pt x="130" y="132"/>
                  </a:lnTo>
                  <a:lnTo>
                    <a:pt x="130" y="485"/>
                  </a:lnTo>
                  <a:lnTo>
                    <a:pt x="168" y="485"/>
                  </a:lnTo>
                  <a:lnTo>
                    <a:pt x="174" y="492"/>
                  </a:lnTo>
                  <a:lnTo>
                    <a:pt x="174" y="528"/>
                  </a:lnTo>
                  <a:lnTo>
                    <a:pt x="168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492"/>
                  </a:lnTo>
                  <a:lnTo>
                    <a:pt x="4" y="485"/>
                  </a:lnTo>
                  <a:lnTo>
                    <a:pt x="41" y="485"/>
                  </a:lnTo>
                  <a:lnTo>
                    <a:pt x="41" y="40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Freeform 89"/>
            <p:cNvSpPr/>
            <p:nvPr/>
          </p:nvSpPr>
          <p:spPr>
            <a:xfrm>
              <a:off x="3695" y="1399"/>
              <a:ext cx="10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51" h="535">
                  <a:moveTo>
                    <a:pt x="179" y="40"/>
                  </a:moveTo>
                  <a:lnTo>
                    <a:pt x="264" y="40"/>
                  </a:lnTo>
                  <a:lnTo>
                    <a:pt x="264" y="80"/>
                  </a:lnTo>
                  <a:lnTo>
                    <a:pt x="269" y="87"/>
                  </a:lnTo>
                  <a:lnTo>
                    <a:pt x="308" y="87"/>
                  </a:lnTo>
                  <a:lnTo>
                    <a:pt x="308" y="125"/>
                  </a:lnTo>
                  <a:lnTo>
                    <a:pt x="316" y="132"/>
                  </a:lnTo>
                  <a:lnTo>
                    <a:pt x="353" y="132"/>
                  </a:lnTo>
                  <a:lnTo>
                    <a:pt x="353" y="393"/>
                  </a:lnTo>
                  <a:lnTo>
                    <a:pt x="316" y="393"/>
                  </a:lnTo>
                  <a:lnTo>
                    <a:pt x="308" y="400"/>
                  </a:lnTo>
                  <a:lnTo>
                    <a:pt x="308" y="439"/>
                  </a:lnTo>
                  <a:lnTo>
                    <a:pt x="269" y="439"/>
                  </a:lnTo>
                  <a:lnTo>
                    <a:pt x="264" y="444"/>
                  </a:lnTo>
                  <a:lnTo>
                    <a:pt x="264" y="485"/>
                  </a:lnTo>
                  <a:lnTo>
                    <a:pt x="179" y="485"/>
                  </a:lnTo>
                  <a:lnTo>
                    <a:pt x="179" y="444"/>
                  </a:lnTo>
                  <a:lnTo>
                    <a:pt x="173" y="439"/>
                  </a:lnTo>
                  <a:lnTo>
                    <a:pt x="133" y="439"/>
                  </a:lnTo>
                  <a:lnTo>
                    <a:pt x="133" y="400"/>
                  </a:lnTo>
                  <a:lnTo>
                    <a:pt x="126" y="393"/>
                  </a:lnTo>
                  <a:lnTo>
                    <a:pt x="96" y="393"/>
                  </a:lnTo>
                  <a:lnTo>
                    <a:pt x="96" y="132"/>
                  </a:lnTo>
                  <a:lnTo>
                    <a:pt x="126" y="132"/>
                  </a:lnTo>
                  <a:lnTo>
                    <a:pt x="133" y="125"/>
                  </a:lnTo>
                  <a:lnTo>
                    <a:pt x="133" y="87"/>
                  </a:lnTo>
                  <a:lnTo>
                    <a:pt x="173" y="87"/>
                  </a:lnTo>
                  <a:lnTo>
                    <a:pt x="179" y="80"/>
                  </a:lnTo>
                  <a:lnTo>
                    <a:pt x="179" y="40"/>
                  </a:lnTo>
                  <a:close/>
                  <a:moveTo>
                    <a:pt x="133" y="0"/>
                  </a:moveTo>
                  <a:lnTo>
                    <a:pt x="308" y="0"/>
                  </a:lnTo>
                  <a:lnTo>
                    <a:pt x="316" y="4"/>
                  </a:lnTo>
                  <a:lnTo>
                    <a:pt x="316" y="34"/>
                  </a:lnTo>
                  <a:lnTo>
                    <a:pt x="400" y="34"/>
                  </a:lnTo>
                  <a:lnTo>
                    <a:pt x="407" y="40"/>
                  </a:lnTo>
                  <a:lnTo>
                    <a:pt x="407" y="125"/>
                  </a:lnTo>
                  <a:lnTo>
                    <a:pt x="444" y="125"/>
                  </a:lnTo>
                  <a:lnTo>
                    <a:pt x="450" y="132"/>
                  </a:lnTo>
                  <a:lnTo>
                    <a:pt x="450" y="393"/>
                  </a:lnTo>
                  <a:lnTo>
                    <a:pt x="444" y="400"/>
                  </a:lnTo>
                  <a:lnTo>
                    <a:pt x="407" y="400"/>
                  </a:lnTo>
                  <a:lnTo>
                    <a:pt x="407" y="485"/>
                  </a:lnTo>
                  <a:lnTo>
                    <a:pt x="400" y="492"/>
                  </a:lnTo>
                  <a:lnTo>
                    <a:pt x="316" y="492"/>
                  </a:lnTo>
                  <a:lnTo>
                    <a:pt x="316" y="528"/>
                  </a:lnTo>
                  <a:lnTo>
                    <a:pt x="308" y="534"/>
                  </a:lnTo>
                  <a:lnTo>
                    <a:pt x="133" y="534"/>
                  </a:lnTo>
                  <a:lnTo>
                    <a:pt x="126" y="528"/>
                  </a:lnTo>
                  <a:lnTo>
                    <a:pt x="126" y="492"/>
                  </a:lnTo>
                  <a:lnTo>
                    <a:pt x="49" y="492"/>
                  </a:lnTo>
                  <a:lnTo>
                    <a:pt x="41" y="485"/>
                  </a:lnTo>
                  <a:lnTo>
                    <a:pt x="41" y="400"/>
                  </a:lnTo>
                  <a:lnTo>
                    <a:pt x="4" y="400"/>
                  </a:lnTo>
                  <a:lnTo>
                    <a:pt x="0" y="393"/>
                  </a:lnTo>
                  <a:lnTo>
                    <a:pt x="0" y="132"/>
                  </a:lnTo>
                  <a:lnTo>
                    <a:pt x="4" y="125"/>
                  </a:lnTo>
                  <a:lnTo>
                    <a:pt x="41" y="125"/>
                  </a:lnTo>
                  <a:lnTo>
                    <a:pt x="41" y="40"/>
                  </a:lnTo>
                  <a:lnTo>
                    <a:pt x="49" y="34"/>
                  </a:lnTo>
                  <a:lnTo>
                    <a:pt x="126" y="34"/>
                  </a:lnTo>
                  <a:lnTo>
                    <a:pt x="126" y="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Freeform 90"/>
            <p:cNvSpPr/>
            <p:nvPr/>
          </p:nvSpPr>
          <p:spPr>
            <a:xfrm>
              <a:off x="3829" y="1345"/>
              <a:ext cx="100" cy="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6" h="768">
                  <a:moveTo>
                    <a:pt x="177" y="271"/>
                  </a:moveTo>
                  <a:lnTo>
                    <a:pt x="262" y="271"/>
                  </a:lnTo>
                  <a:lnTo>
                    <a:pt x="262" y="311"/>
                  </a:lnTo>
                  <a:lnTo>
                    <a:pt x="266" y="318"/>
                  </a:lnTo>
                  <a:lnTo>
                    <a:pt x="305" y="318"/>
                  </a:lnTo>
                  <a:lnTo>
                    <a:pt x="305" y="672"/>
                  </a:lnTo>
                  <a:lnTo>
                    <a:pt x="266" y="672"/>
                  </a:lnTo>
                  <a:lnTo>
                    <a:pt x="262" y="678"/>
                  </a:lnTo>
                  <a:lnTo>
                    <a:pt x="262" y="715"/>
                  </a:lnTo>
                  <a:lnTo>
                    <a:pt x="177" y="715"/>
                  </a:lnTo>
                  <a:lnTo>
                    <a:pt x="177" y="678"/>
                  </a:lnTo>
                  <a:lnTo>
                    <a:pt x="170" y="672"/>
                  </a:lnTo>
                  <a:lnTo>
                    <a:pt x="131" y="672"/>
                  </a:lnTo>
                  <a:lnTo>
                    <a:pt x="131" y="633"/>
                  </a:lnTo>
                  <a:lnTo>
                    <a:pt x="124" y="626"/>
                  </a:lnTo>
                  <a:lnTo>
                    <a:pt x="95" y="626"/>
                  </a:lnTo>
                  <a:lnTo>
                    <a:pt x="95" y="362"/>
                  </a:lnTo>
                  <a:lnTo>
                    <a:pt x="124" y="362"/>
                  </a:lnTo>
                  <a:lnTo>
                    <a:pt x="131" y="355"/>
                  </a:lnTo>
                  <a:lnTo>
                    <a:pt x="131" y="318"/>
                  </a:lnTo>
                  <a:lnTo>
                    <a:pt x="170" y="318"/>
                  </a:lnTo>
                  <a:lnTo>
                    <a:pt x="177" y="311"/>
                  </a:lnTo>
                  <a:lnTo>
                    <a:pt x="177" y="271"/>
                  </a:lnTo>
                  <a:close/>
                  <a:moveTo>
                    <a:pt x="266" y="0"/>
                  </a:moveTo>
                  <a:lnTo>
                    <a:pt x="397" y="0"/>
                  </a:lnTo>
                  <a:lnTo>
                    <a:pt x="403" y="4"/>
                  </a:lnTo>
                  <a:lnTo>
                    <a:pt x="403" y="715"/>
                  </a:lnTo>
                  <a:lnTo>
                    <a:pt x="439" y="715"/>
                  </a:lnTo>
                  <a:lnTo>
                    <a:pt x="445" y="721"/>
                  </a:lnTo>
                  <a:lnTo>
                    <a:pt x="445" y="760"/>
                  </a:lnTo>
                  <a:lnTo>
                    <a:pt x="439" y="767"/>
                  </a:lnTo>
                  <a:lnTo>
                    <a:pt x="356" y="767"/>
                  </a:lnTo>
                  <a:lnTo>
                    <a:pt x="349" y="760"/>
                  </a:lnTo>
                  <a:lnTo>
                    <a:pt x="349" y="721"/>
                  </a:lnTo>
                  <a:lnTo>
                    <a:pt x="312" y="721"/>
                  </a:lnTo>
                  <a:lnTo>
                    <a:pt x="312" y="760"/>
                  </a:lnTo>
                  <a:lnTo>
                    <a:pt x="305" y="767"/>
                  </a:lnTo>
                  <a:lnTo>
                    <a:pt x="131" y="767"/>
                  </a:lnTo>
                  <a:lnTo>
                    <a:pt x="124" y="760"/>
                  </a:lnTo>
                  <a:lnTo>
                    <a:pt x="124" y="721"/>
                  </a:lnTo>
                  <a:lnTo>
                    <a:pt x="47" y="721"/>
                  </a:lnTo>
                  <a:lnTo>
                    <a:pt x="41" y="715"/>
                  </a:lnTo>
                  <a:lnTo>
                    <a:pt x="41" y="633"/>
                  </a:lnTo>
                  <a:lnTo>
                    <a:pt x="4" y="633"/>
                  </a:lnTo>
                  <a:lnTo>
                    <a:pt x="0" y="626"/>
                  </a:lnTo>
                  <a:lnTo>
                    <a:pt x="0" y="362"/>
                  </a:lnTo>
                  <a:lnTo>
                    <a:pt x="4" y="355"/>
                  </a:lnTo>
                  <a:lnTo>
                    <a:pt x="41" y="355"/>
                  </a:lnTo>
                  <a:lnTo>
                    <a:pt x="41" y="271"/>
                  </a:lnTo>
                  <a:lnTo>
                    <a:pt x="47" y="264"/>
                  </a:lnTo>
                  <a:lnTo>
                    <a:pt x="124" y="264"/>
                  </a:lnTo>
                  <a:lnTo>
                    <a:pt x="124" y="233"/>
                  </a:lnTo>
                  <a:lnTo>
                    <a:pt x="131" y="228"/>
                  </a:lnTo>
                  <a:lnTo>
                    <a:pt x="262" y="228"/>
                  </a:lnTo>
                  <a:lnTo>
                    <a:pt x="266" y="233"/>
                  </a:lnTo>
                  <a:lnTo>
                    <a:pt x="266" y="264"/>
                  </a:lnTo>
                  <a:lnTo>
                    <a:pt x="305" y="264"/>
                  </a:lnTo>
                  <a:lnTo>
                    <a:pt x="305" y="47"/>
                  </a:lnTo>
                  <a:lnTo>
                    <a:pt x="266" y="47"/>
                  </a:lnTo>
                  <a:lnTo>
                    <a:pt x="262" y="40"/>
                  </a:lnTo>
                  <a:lnTo>
                    <a:pt x="262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Freeform 91"/>
            <p:cNvSpPr/>
            <p:nvPr/>
          </p:nvSpPr>
          <p:spPr>
            <a:xfrm>
              <a:off x="3964" y="1399"/>
              <a:ext cx="115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13" h="535">
                  <a:moveTo>
                    <a:pt x="4" y="0"/>
                  </a:moveTo>
                  <a:lnTo>
                    <a:pt x="133" y="0"/>
                  </a:lnTo>
                  <a:lnTo>
                    <a:pt x="141" y="4"/>
                  </a:lnTo>
                  <a:lnTo>
                    <a:pt x="141" y="393"/>
                  </a:lnTo>
                  <a:lnTo>
                    <a:pt x="180" y="393"/>
                  </a:lnTo>
                  <a:lnTo>
                    <a:pt x="186" y="400"/>
                  </a:lnTo>
                  <a:lnTo>
                    <a:pt x="186" y="439"/>
                  </a:lnTo>
                  <a:lnTo>
                    <a:pt x="322" y="439"/>
                  </a:lnTo>
                  <a:lnTo>
                    <a:pt x="322" y="400"/>
                  </a:lnTo>
                  <a:lnTo>
                    <a:pt x="329" y="393"/>
                  </a:lnTo>
                  <a:lnTo>
                    <a:pt x="369" y="393"/>
                  </a:lnTo>
                  <a:lnTo>
                    <a:pt x="369" y="40"/>
                  </a:lnTo>
                  <a:lnTo>
                    <a:pt x="329" y="40"/>
                  </a:lnTo>
                  <a:lnTo>
                    <a:pt x="322" y="34"/>
                  </a:lnTo>
                  <a:lnTo>
                    <a:pt x="322" y="4"/>
                  </a:lnTo>
                  <a:lnTo>
                    <a:pt x="329" y="0"/>
                  </a:lnTo>
                  <a:lnTo>
                    <a:pt x="467" y="0"/>
                  </a:lnTo>
                  <a:lnTo>
                    <a:pt x="474" y="4"/>
                  </a:lnTo>
                  <a:lnTo>
                    <a:pt x="474" y="485"/>
                  </a:lnTo>
                  <a:lnTo>
                    <a:pt x="506" y="485"/>
                  </a:lnTo>
                  <a:lnTo>
                    <a:pt x="512" y="492"/>
                  </a:lnTo>
                  <a:lnTo>
                    <a:pt x="512" y="528"/>
                  </a:lnTo>
                  <a:lnTo>
                    <a:pt x="506" y="534"/>
                  </a:lnTo>
                  <a:lnTo>
                    <a:pt x="378" y="534"/>
                  </a:lnTo>
                  <a:lnTo>
                    <a:pt x="369" y="528"/>
                  </a:lnTo>
                  <a:lnTo>
                    <a:pt x="369" y="444"/>
                  </a:lnTo>
                  <a:lnTo>
                    <a:pt x="329" y="444"/>
                  </a:lnTo>
                  <a:lnTo>
                    <a:pt x="329" y="485"/>
                  </a:lnTo>
                  <a:lnTo>
                    <a:pt x="322" y="492"/>
                  </a:lnTo>
                  <a:lnTo>
                    <a:pt x="285" y="492"/>
                  </a:lnTo>
                  <a:lnTo>
                    <a:pt x="285" y="528"/>
                  </a:lnTo>
                  <a:lnTo>
                    <a:pt x="278" y="534"/>
                  </a:lnTo>
                  <a:lnTo>
                    <a:pt x="141" y="534"/>
                  </a:lnTo>
                  <a:lnTo>
                    <a:pt x="133" y="528"/>
                  </a:lnTo>
                  <a:lnTo>
                    <a:pt x="133" y="492"/>
                  </a:lnTo>
                  <a:lnTo>
                    <a:pt x="100" y="492"/>
                  </a:lnTo>
                  <a:lnTo>
                    <a:pt x="93" y="485"/>
                  </a:lnTo>
                  <a:lnTo>
                    <a:pt x="93" y="444"/>
                  </a:lnTo>
                  <a:lnTo>
                    <a:pt x="51" y="444"/>
                  </a:lnTo>
                  <a:lnTo>
                    <a:pt x="43" y="439"/>
                  </a:lnTo>
                  <a:lnTo>
                    <a:pt x="43" y="40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Freeform 92"/>
            <p:cNvSpPr/>
            <p:nvPr/>
          </p:nvSpPr>
          <p:spPr>
            <a:xfrm>
              <a:off x="4098" y="1399"/>
              <a:ext cx="9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7" h="535">
                  <a:moveTo>
                    <a:pt x="133" y="0"/>
                  </a:moveTo>
                  <a:lnTo>
                    <a:pt x="357" y="0"/>
                  </a:lnTo>
                  <a:lnTo>
                    <a:pt x="364" y="4"/>
                  </a:lnTo>
                  <a:lnTo>
                    <a:pt x="364" y="34"/>
                  </a:lnTo>
                  <a:lnTo>
                    <a:pt x="399" y="34"/>
                  </a:lnTo>
                  <a:lnTo>
                    <a:pt x="406" y="40"/>
                  </a:lnTo>
                  <a:lnTo>
                    <a:pt x="406" y="125"/>
                  </a:lnTo>
                  <a:lnTo>
                    <a:pt x="399" y="132"/>
                  </a:lnTo>
                  <a:lnTo>
                    <a:pt x="317" y="132"/>
                  </a:lnTo>
                  <a:lnTo>
                    <a:pt x="310" y="125"/>
                  </a:lnTo>
                  <a:lnTo>
                    <a:pt x="310" y="87"/>
                  </a:lnTo>
                  <a:lnTo>
                    <a:pt x="271" y="87"/>
                  </a:lnTo>
                  <a:lnTo>
                    <a:pt x="264" y="80"/>
                  </a:lnTo>
                  <a:lnTo>
                    <a:pt x="264" y="40"/>
                  </a:lnTo>
                  <a:lnTo>
                    <a:pt x="133" y="40"/>
                  </a:lnTo>
                  <a:lnTo>
                    <a:pt x="133" y="80"/>
                  </a:lnTo>
                  <a:lnTo>
                    <a:pt x="128" y="87"/>
                  </a:lnTo>
                  <a:lnTo>
                    <a:pt x="97" y="87"/>
                  </a:lnTo>
                  <a:lnTo>
                    <a:pt x="97" y="353"/>
                  </a:lnTo>
                  <a:lnTo>
                    <a:pt x="128" y="353"/>
                  </a:lnTo>
                  <a:lnTo>
                    <a:pt x="133" y="360"/>
                  </a:lnTo>
                  <a:lnTo>
                    <a:pt x="133" y="393"/>
                  </a:lnTo>
                  <a:lnTo>
                    <a:pt x="174" y="393"/>
                  </a:lnTo>
                  <a:lnTo>
                    <a:pt x="181" y="400"/>
                  </a:lnTo>
                  <a:lnTo>
                    <a:pt x="181" y="439"/>
                  </a:lnTo>
                  <a:lnTo>
                    <a:pt x="357" y="439"/>
                  </a:lnTo>
                  <a:lnTo>
                    <a:pt x="357" y="400"/>
                  </a:lnTo>
                  <a:lnTo>
                    <a:pt x="364" y="393"/>
                  </a:lnTo>
                  <a:lnTo>
                    <a:pt x="399" y="393"/>
                  </a:lnTo>
                  <a:lnTo>
                    <a:pt x="406" y="400"/>
                  </a:lnTo>
                  <a:lnTo>
                    <a:pt x="406" y="439"/>
                  </a:lnTo>
                  <a:lnTo>
                    <a:pt x="399" y="444"/>
                  </a:lnTo>
                  <a:lnTo>
                    <a:pt x="364" y="444"/>
                  </a:lnTo>
                  <a:lnTo>
                    <a:pt x="364" y="485"/>
                  </a:lnTo>
                  <a:lnTo>
                    <a:pt x="357" y="492"/>
                  </a:lnTo>
                  <a:lnTo>
                    <a:pt x="317" y="492"/>
                  </a:lnTo>
                  <a:lnTo>
                    <a:pt x="317" y="528"/>
                  </a:lnTo>
                  <a:lnTo>
                    <a:pt x="310" y="534"/>
                  </a:lnTo>
                  <a:lnTo>
                    <a:pt x="133" y="534"/>
                  </a:lnTo>
                  <a:lnTo>
                    <a:pt x="128" y="528"/>
                  </a:lnTo>
                  <a:lnTo>
                    <a:pt x="128" y="492"/>
                  </a:lnTo>
                  <a:lnTo>
                    <a:pt x="49" y="492"/>
                  </a:lnTo>
                  <a:lnTo>
                    <a:pt x="42" y="485"/>
                  </a:lnTo>
                  <a:lnTo>
                    <a:pt x="42" y="400"/>
                  </a:lnTo>
                  <a:lnTo>
                    <a:pt x="4" y="400"/>
                  </a:lnTo>
                  <a:lnTo>
                    <a:pt x="0" y="393"/>
                  </a:lnTo>
                  <a:lnTo>
                    <a:pt x="0" y="132"/>
                  </a:lnTo>
                  <a:lnTo>
                    <a:pt x="4" y="125"/>
                  </a:lnTo>
                  <a:lnTo>
                    <a:pt x="42" y="125"/>
                  </a:lnTo>
                  <a:lnTo>
                    <a:pt x="42" y="40"/>
                  </a:lnTo>
                  <a:lnTo>
                    <a:pt x="49" y="34"/>
                  </a:lnTo>
                  <a:lnTo>
                    <a:pt x="128" y="34"/>
                  </a:lnTo>
                  <a:lnTo>
                    <a:pt x="128" y="4"/>
                  </a:lnTo>
                  <a:lnTo>
                    <a:pt x="133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Freeform 93"/>
            <p:cNvSpPr/>
            <p:nvPr/>
          </p:nvSpPr>
          <p:spPr>
            <a:xfrm>
              <a:off x="4205" y="1367"/>
              <a:ext cx="70" cy="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4" h="676">
                  <a:moveTo>
                    <a:pt x="140" y="0"/>
                  </a:moveTo>
                  <a:lnTo>
                    <a:pt x="173" y="0"/>
                  </a:lnTo>
                  <a:lnTo>
                    <a:pt x="180" y="4"/>
                  </a:lnTo>
                  <a:lnTo>
                    <a:pt x="180" y="136"/>
                  </a:lnTo>
                  <a:lnTo>
                    <a:pt x="306" y="136"/>
                  </a:lnTo>
                  <a:lnTo>
                    <a:pt x="313" y="143"/>
                  </a:lnTo>
                  <a:lnTo>
                    <a:pt x="313" y="173"/>
                  </a:lnTo>
                  <a:lnTo>
                    <a:pt x="306" y="180"/>
                  </a:lnTo>
                  <a:lnTo>
                    <a:pt x="180" y="180"/>
                  </a:lnTo>
                  <a:lnTo>
                    <a:pt x="180" y="626"/>
                  </a:lnTo>
                  <a:lnTo>
                    <a:pt x="263" y="626"/>
                  </a:lnTo>
                  <a:lnTo>
                    <a:pt x="263" y="585"/>
                  </a:lnTo>
                  <a:lnTo>
                    <a:pt x="270" y="579"/>
                  </a:lnTo>
                  <a:lnTo>
                    <a:pt x="306" y="579"/>
                  </a:lnTo>
                  <a:lnTo>
                    <a:pt x="313" y="585"/>
                  </a:lnTo>
                  <a:lnTo>
                    <a:pt x="313" y="626"/>
                  </a:lnTo>
                  <a:lnTo>
                    <a:pt x="306" y="631"/>
                  </a:lnTo>
                  <a:lnTo>
                    <a:pt x="270" y="631"/>
                  </a:lnTo>
                  <a:lnTo>
                    <a:pt x="270" y="668"/>
                  </a:lnTo>
                  <a:lnTo>
                    <a:pt x="263" y="675"/>
                  </a:lnTo>
                  <a:lnTo>
                    <a:pt x="140" y="675"/>
                  </a:lnTo>
                  <a:lnTo>
                    <a:pt x="133" y="668"/>
                  </a:lnTo>
                  <a:lnTo>
                    <a:pt x="133" y="631"/>
                  </a:lnTo>
                  <a:lnTo>
                    <a:pt x="93" y="631"/>
                  </a:lnTo>
                  <a:lnTo>
                    <a:pt x="89" y="626"/>
                  </a:lnTo>
                  <a:lnTo>
                    <a:pt x="89" y="180"/>
                  </a:lnTo>
                  <a:lnTo>
                    <a:pt x="4" y="180"/>
                  </a:lnTo>
                  <a:lnTo>
                    <a:pt x="0" y="173"/>
                  </a:lnTo>
                  <a:lnTo>
                    <a:pt x="0" y="143"/>
                  </a:lnTo>
                  <a:lnTo>
                    <a:pt x="4" y="136"/>
                  </a:lnTo>
                  <a:lnTo>
                    <a:pt x="44" y="136"/>
                  </a:lnTo>
                  <a:lnTo>
                    <a:pt x="44" y="94"/>
                  </a:lnTo>
                  <a:lnTo>
                    <a:pt x="50" y="87"/>
                  </a:lnTo>
                  <a:lnTo>
                    <a:pt x="89" y="87"/>
                  </a:lnTo>
                  <a:lnTo>
                    <a:pt x="89" y="46"/>
                  </a:lnTo>
                  <a:lnTo>
                    <a:pt x="93" y="41"/>
                  </a:lnTo>
                  <a:lnTo>
                    <a:pt x="133" y="41"/>
                  </a:lnTo>
                  <a:lnTo>
                    <a:pt x="133" y="4"/>
                  </a:lnTo>
                  <a:lnTo>
                    <a:pt x="140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Freeform 94"/>
            <p:cNvSpPr/>
            <p:nvPr/>
          </p:nvSpPr>
          <p:spPr>
            <a:xfrm>
              <a:off x="4358" y="1399"/>
              <a:ext cx="90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2" h="535">
                  <a:moveTo>
                    <a:pt x="224" y="223"/>
                  </a:moveTo>
                  <a:lnTo>
                    <a:pt x="260" y="223"/>
                  </a:lnTo>
                  <a:lnTo>
                    <a:pt x="260" y="393"/>
                  </a:lnTo>
                  <a:lnTo>
                    <a:pt x="224" y="393"/>
                  </a:lnTo>
                  <a:lnTo>
                    <a:pt x="218" y="400"/>
                  </a:lnTo>
                  <a:lnTo>
                    <a:pt x="218" y="439"/>
                  </a:lnTo>
                  <a:lnTo>
                    <a:pt x="95" y="439"/>
                  </a:lnTo>
                  <a:lnTo>
                    <a:pt x="95" y="316"/>
                  </a:lnTo>
                  <a:lnTo>
                    <a:pt x="125" y="316"/>
                  </a:lnTo>
                  <a:lnTo>
                    <a:pt x="133" y="308"/>
                  </a:lnTo>
                  <a:lnTo>
                    <a:pt x="133" y="269"/>
                  </a:lnTo>
                  <a:lnTo>
                    <a:pt x="218" y="269"/>
                  </a:lnTo>
                  <a:lnTo>
                    <a:pt x="224" y="262"/>
                  </a:lnTo>
                  <a:lnTo>
                    <a:pt x="224" y="223"/>
                  </a:lnTo>
                  <a:close/>
                  <a:moveTo>
                    <a:pt x="95" y="0"/>
                  </a:moveTo>
                  <a:lnTo>
                    <a:pt x="305" y="0"/>
                  </a:lnTo>
                  <a:lnTo>
                    <a:pt x="313" y="4"/>
                  </a:lnTo>
                  <a:lnTo>
                    <a:pt x="313" y="34"/>
                  </a:lnTo>
                  <a:lnTo>
                    <a:pt x="354" y="34"/>
                  </a:lnTo>
                  <a:lnTo>
                    <a:pt x="360" y="40"/>
                  </a:lnTo>
                  <a:lnTo>
                    <a:pt x="360" y="485"/>
                  </a:lnTo>
                  <a:lnTo>
                    <a:pt x="395" y="485"/>
                  </a:lnTo>
                  <a:lnTo>
                    <a:pt x="401" y="492"/>
                  </a:lnTo>
                  <a:lnTo>
                    <a:pt x="401" y="528"/>
                  </a:lnTo>
                  <a:lnTo>
                    <a:pt x="395" y="534"/>
                  </a:lnTo>
                  <a:lnTo>
                    <a:pt x="313" y="534"/>
                  </a:lnTo>
                  <a:lnTo>
                    <a:pt x="305" y="528"/>
                  </a:lnTo>
                  <a:lnTo>
                    <a:pt x="305" y="492"/>
                  </a:lnTo>
                  <a:lnTo>
                    <a:pt x="268" y="492"/>
                  </a:lnTo>
                  <a:lnTo>
                    <a:pt x="260" y="485"/>
                  </a:lnTo>
                  <a:lnTo>
                    <a:pt x="260" y="444"/>
                  </a:lnTo>
                  <a:lnTo>
                    <a:pt x="224" y="444"/>
                  </a:lnTo>
                  <a:lnTo>
                    <a:pt x="224" y="485"/>
                  </a:lnTo>
                  <a:lnTo>
                    <a:pt x="218" y="492"/>
                  </a:lnTo>
                  <a:lnTo>
                    <a:pt x="179" y="492"/>
                  </a:lnTo>
                  <a:lnTo>
                    <a:pt x="179" y="528"/>
                  </a:lnTo>
                  <a:lnTo>
                    <a:pt x="173" y="534"/>
                  </a:lnTo>
                  <a:lnTo>
                    <a:pt x="49" y="534"/>
                  </a:lnTo>
                  <a:lnTo>
                    <a:pt x="41" y="528"/>
                  </a:lnTo>
                  <a:lnTo>
                    <a:pt x="41" y="492"/>
                  </a:lnTo>
                  <a:lnTo>
                    <a:pt x="4" y="492"/>
                  </a:lnTo>
                  <a:lnTo>
                    <a:pt x="0" y="485"/>
                  </a:lnTo>
                  <a:lnTo>
                    <a:pt x="0" y="316"/>
                  </a:lnTo>
                  <a:lnTo>
                    <a:pt x="4" y="308"/>
                  </a:lnTo>
                  <a:lnTo>
                    <a:pt x="41" y="308"/>
                  </a:lnTo>
                  <a:lnTo>
                    <a:pt x="41" y="269"/>
                  </a:lnTo>
                  <a:lnTo>
                    <a:pt x="49" y="262"/>
                  </a:lnTo>
                  <a:lnTo>
                    <a:pt x="88" y="262"/>
                  </a:lnTo>
                  <a:lnTo>
                    <a:pt x="88" y="223"/>
                  </a:lnTo>
                  <a:lnTo>
                    <a:pt x="95" y="216"/>
                  </a:lnTo>
                  <a:lnTo>
                    <a:pt x="173" y="216"/>
                  </a:lnTo>
                  <a:lnTo>
                    <a:pt x="173" y="177"/>
                  </a:lnTo>
                  <a:lnTo>
                    <a:pt x="179" y="172"/>
                  </a:lnTo>
                  <a:lnTo>
                    <a:pt x="260" y="172"/>
                  </a:lnTo>
                  <a:lnTo>
                    <a:pt x="260" y="87"/>
                  </a:lnTo>
                  <a:lnTo>
                    <a:pt x="224" y="87"/>
                  </a:lnTo>
                  <a:lnTo>
                    <a:pt x="218" y="80"/>
                  </a:lnTo>
                  <a:lnTo>
                    <a:pt x="218" y="40"/>
                  </a:lnTo>
                  <a:lnTo>
                    <a:pt x="133" y="40"/>
                  </a:lnTo>
                  <a:lnTo>
                    <a:pt x="133" y="125"/>
                  </a:lnTo>
                  <a:lnTo>
                    <a:pt x="125" y="132"/>
                  </a:lnTo>
                  <a:lnTo>
                    <a:pt x="49" y="132"/>
                  </a:lnTo>
                  <a:lnTo>
                    <a:pt x="41" y="125"/>
                  </a:lnTo>
                  <a:lnTo>
                    <a:pt x="41" y="40"/>
                  </a:lnTo>
                  <a:lnTo>
                    <a:pt x="49" y="34"/>
                  </a:lnTo>
                  <a:lnTo>
                    <a:pt x="88" y="34"/>
                  </a:lnTo>
                  <a:lnTo>
                    <a:pt x="88" y="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Freeform 95"/>
            <p:cNvSpPr/>
            <p:nvPr/>
          </p:nvSpPr>
          <p:spPr>
            <a:xfrm>
              <a:off x="4475" y="1399"/>
              <a:ext cx="82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67" h="535">
                  <a:moveTo>
                    <a:pt x="97" y="0"/>
                  </a:moveTo>
                  <a:lnTo>
                    <a:pt x="315" y="0"/>
                  </a:lnTo>
                  <a:lnTo>
                    <a:pt x="322" y="4"/>
                  </a:lnTo>
                  <a:lnTo>
                    <a:pt x="322" y="125"/>
                  </a:lnTo>
                  <a:lnTo>
                    <a:pt x="315" y="132"/>
                  </a:lnTo>
                  <a:lnTo>
                    <a:pt x="274" y="132"/>
                  </a:lnTo>
                  <a:lnTo>
                    <a:pt x="268" y="125"/>
                  </a:lnTo>
                  <a:lnTo>
                    <a:pt x="268" y="87"/>
                  </a:lnTo>
                  <a:lnTo>
                    <a:pt x="229" y="87"/>
                  </a:lnTo>
                  <a:lnTo>
                    <a:pt x="222" y="80"/>
                  </a:lnTo>
                  <a:lnTo>
                    <a:pt x="222" y="40"/>
                  </a:lnTo>
                  <a:lnTo>
                    <a:pt x="136" y="40"/>
                  </a:lnTo>
                  <a:lnTo>
                    <a:pt x="136" y="80"/>
                  </a:lnTo>
                  <a:lnTo>
                    <a:pt x="128" y="87"/>
                  </a:lnTo>
                  <a:lnTo>
                    <a:pt x="97" y="87"/>
                  </a:lnTo>
                  <a:lnTo>
                    <a:pt x="97" y="125"/>
                  </a:lnTo>
                  <a:lnTo>
                    <a:pt x="128" y="125"/>
                  </a:lnTo>
                  <a:lnTo>
                    <a:pt x="136" y="132"/>
                  </a:lnTo>
                  <a:lnTo>
                    <a:pt x="136" y="172"/>
                  </a:lnTo>
                  <a:lnTo>
                    <a:pt x="176" y="172"/>
                  </a:lnTo>
                  <a:lnTo>
                    <a:pt x="182" y="177"/>
                  </a:lnTo>
                  <a:lnTo>
                    <a:pt x="182" y="216"/>
                  </a:lnTo>
                  <a:lnTo>
                    <a:pt x="268" y="216"/>
                  </a:lnTo>
                  <a:lnTo>
                    <a:pt x="274" y="223"/>
                  </a:lnTo>
                  <a:lnTo>
                    <a:pt x="274" y="262"/>
                  </a:lnTo>
                  <a:lnTo>
                    <a:pt x="315" y="262"/>
                  </a:lnTo>
                  <a:lnTo>
                    <a:pt x="322" y="269"/>
                  </a:lnTo>
                  <a:lnTo>
                    <a:pt x="322" y="308"/>
                  </a:lnTo>
                  <a:lnTo>
                    <a:pt x="359" y="308"/>
                  </a:lnTo>
                  <a:lnTo>
                    <a:pt x="366" y="316"/>
                  </a:lnTo>
                  <a:lnTo>
                    <a:pt x="366" y="439"/>
                  </a:lnTo>
                  <a:lnTo>
                    <a:pt x="359" y="444"/>
                  </a:lnTo>
                  <a:lnTo>
                    <a:pt x="322" y="444"/>
                  </a:lnTo>
                  <a:lnTo>
                    <a:pt x="322" y="485"/>
                  </a:lnTo>
                  <a:lnTo>
                    <a:pt x="315" y="492"/>
                  </a:lnTo>
                  <a:lnTo>
                    <a:pt x="229" y="492"/>
                  </a:lnTo>
                  <a:lnTo>
                    <a:pt x="229" y="528"/>
                  </a:lnTo>
                  <a:lnTo>
                    <a:pt x="222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400"/>
                  </a:lnTo>
                  <a:lnTo>
                    <a:pt x="4" y="393"/>
                  </a:lnTo>
                  <a:lnTo>
                    <a:pt x="43" y="393"/>
                  </a:lnTo>
                  <a:lnTo>
                    <a:pt x="50" y="400"/>
                  </a:lnTo>
                  <a:lnTo>
                    <a:pt x="50" y="439"/>
                  </a:lnTo>
                  <a:lnTo>
                    <a:pt x="91" y="439"/>
                  </a:lnTo>
                  <a:lnTo>
                    <a:pt x="97" y="444"/>
                  </a:lnTo>
                  <a:lnTo>
                    <a:pt x="97" y="485"/>
                  </a:lnTo>
                  <a:lnTo>
                    <a:pt x="222" y="485"/>
                  </a:lnTo>
                  <a:lnTo>
                    <a:pt x="222" y="444"/>
                  </a:lnTo>
                  <a:lnTo>
                    <a:pt x="229" y="439"/>
                  </a:lnTo>
                  <a:lnTo>
                    <a:pt x="268" y="439"/>
                  </a:lnTo>
                  <a:lnTo>
                    <a:pt x="268" y="360"/>
                  </a:lnTo>
                  <a:lnTo>
                    <a:pt x="229" y="360"/>
                  </a:lnTo>
                  <a:lnTo>
                    <a:pt x="222" y="353"/>
                  </a:lnTo>
                  <a:lnTo>
                    <a:pt x="222" y="316"/>
                  </a:lnTo>
                  <a:lnTo>
                    <a:pt x="136" y="316"/>
                  </a:lnTo>
                  <a:lnTo>
                    <a:pt x="128" y="308"/>
                  </a:lnTo>
                  <a:lnTo>
                    <a:pt x="128" y="269"/>
                  </a:lnTo>
                  <a:lnTo>
                    <a:pt x="50" y="269"/>
                  </a:lnTo>
                  <a:lnTo>
                    <a:pt x="43" y="262"/>
                  </a:lnTo>
                  <a:lnTo>
                    <a:pt x="43" y="177"/>
                  </a:lnTo>
                  <a:lnTo>
                    <a:pt x="4" y="177"/>
                  </a:lnTo>
                  <a:lnTo>
                    <a:pt x="0" y="172"/>
                  </a:lnTo>
                  <a:lnTo>
                    <a:pt x="0" y="87"/>
                  </a:lnTo>
                  <a:lnTo>
                    <a:pt x="4" y="80"/>
                  </a:lnTo>
                  <a:lnTo>
                    <a:pt x="43" y="80"/>
                  </a:lnTo>
                  <a:lnTo>
                    <a:pt x="43" y="40"/>
                  </a:lnTo>
                  <a:lnTo>
                    <a:pt x="50" y="34"/>
                  </a:lnTo>
                  <a:lnTo>
                    <a:pt x="91" y="34"/>
                  </a:lnTo>
                  <a:lnTo>
                    <a:pt x="91" y="4"/>
                  </a:lnTo>
                  <a:lnTo>
                    <a:pt x="97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Freeform 96"/>
            <p:cNvSpPr/>
            <p:nvPr/>
          </p:nvSpPr>
          <p:spPr>
            <a:xfrm>
              <a:off x="4580" y="1399"/>
              <a:ext cx="82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67" h="535">
                  <a:moveTo>
                    <a:pt x="97" y="0"/>
                  </a:moveTo>
                  <a:lnTo>
                    <a:pt x="315" y="0"/>
                  </a:lnTo>
                  <a:lnTo>
                    <a:pt x="322" y="4"/>
                  </a:lnTo>
                  <a:lnTo>
                    <a:pt x="322" y="125"/>
                  </a:lnTo>
                  <a:lnTo>
                    <a:pt x="315" y="132"/>
                  </a:lnTo>
                  <a:lnTo>
                    <a:pt x="274" y="132"/>
                  </a:lnTo>
                  <a:lnTo>
                    <a:pt x="268" y="125"/>
                  </a:lnTo>
                  <a:lnTo>
                    <a:pt x="268" y="87"/>
                  </a:lnTo>
                  <a:lnTo>
                    <a:pt x="229" y="87"/>
                  </a:lnTo>
                  <a:lnTo>
                    <a:pt x="222" y="80"/>
                  </a:lnTo>
                  <a:lnTo>
                    <a:pt x="222" y="40"/>
                  </a:lnTo>
                  <a:lnTo>
                    <a:pt x="136" y="40"/>
                  </a:lnTo>
                  <a:lnTo>
                    <a:pt x="136" y="80"/>
                  </a:lnTo>
                  <a:lnTo>
                    <a:pt x="128" y="87"/>
                  </a:lnTo>
                  <a:lnTo>
                    <a:pt x="97" y="87"/>
                  </a:lnTo>
                  <a:lnTo>
                    <a:pt x="97" y="125"/>
                  </a:lnTo>
                  <a:lnTo>
                    <a:pt x="128" y="125"/>
                  </a:lnTo>
                  <a:lnTo>
                    <a:pt x="136" y="132"/>
                  </a:lnTo>
                  <a:lnTo>
                    <a:pt x="136" y="172"/>
                  </a:lnTo>
                  <a:lnTo>
                    <a:pt x="174" y="172"/>
                  </a:lnTo>
                  <a:lnTo>
                    <a:pt x="182" y="177"/>
                  </a:lnTo>
                  <a:lnTo>
                    <a:pt x="182" y="216"/>
                  </a:lnTo>
                  <a:lnTo>
                    <a:pt x="268" y="216"/>
                  </a:lnTo>
                  <a:lnTo>
                    <a:pt x="274" y="223"/>
                  </a:lnTo>
                  <a:lnTo>
                    <a:pt x="274" y="262"/>
                  </a:lnTo>
                  <a:lnTo>
                    <a:pt x="315" y="262"/>
                  </a:lnTo>
                  <a:lnTo>
                    <a:pt x="322" y="269"/>
                  </a:lnTo>
                  <a:lnTo>
                    <a:pt x="322" y="308"/>
                  </a:lnTo>
                  <a:lnTo>
                    <a:pt x="359" y="308"/>
                  </a:lnTo>
                  <a:lnTo>
                    <a:pt x="366" y="316"/>
                  </a:lnTo>
                  <a:lnTo>
                    <a:pt x="366" y="439"/>
                  </a:lnTo>
                  <a:lnTo>
                    <a:pt x="359" y="444"/>
                  </a:lnTo>
                  <a:lnTo>
                    <a:pt x="322" y="444"/>
                  </a:lnTo>
                  <a:lnTo>
                    <a:pt x="322" y="485"/>
                  </a:lnTo>
                  <a:lnTo>
                    <a:pt x="315" y="492"/>
                  </a:lnTo>
                  <a:lnTo>
                    <a:pt x="229" y="492"/>
                  </a:lnTo>
                  <a:lnTo>
                    <a:pt x="229" y="528"/>
                  </a:lnTo>
                  <a:lnTo>
                    <a:pt x="222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400"/>
                  </a:lnTo>
                  <a:lnTo>
                    <a:pt x="4" y="393"/>
                  </a:lnTo>
                  <a:lnTo>
                    <a:pt x="43" y="393"/>
                  </a:lnTo>
                  <a:lnTo>
                    <a:pt x="50" y="400"/>
                  </a:lnTo>
                  <a:lnTo>
                    <a:pt x="50" y="439"/>
                  </a:lnTo>
                  <a:lnTo>
                    <a:pt x="91" y="439"/>
                  </a:lnTo>
                  <a:lnTo>
                    <a:pt x="97" y="444"/>
                  </a:lnTo>
                  <a:lnTo>
                    <a:pt x="97" y="485"/>
                  </a:lnTo>
                  <a:lnTo>
                    <a:pt x="222" y="485"/>
                  </a:lnTo>
                  <a:lnTo>
                    <a:pt x="222" y="444"/>
                  </a:lnTo>
                  <a:lnTo>
                    <a:pt x="229" y="439"/>
                  </a:lnTo>
                  <a:lnTo>
                    <a:pt x="268" y="439"/>
                  </a:lnTo>
                  <a:lnTo>
                    <a:pt x="268" y="360"/>
                  </a:lnTo>
                  <a:lnTo>
                    <a:pt x="229" y="360"/>
                  </a:lnTo>
                  <a:lnTo>
                    <a:pt x="222" y="353"/>
                  </a:lnTo>
                  <a:lnTo>
                    <a:pt x="222" y="316"/>
                  </a:lnTo>
                  <a:lnTo>
                    <a:pt x="136" y="316"/>
                  </a:lnTo>
                  <a:lnTo>
                    <a:pt x="128" y="308"/>
                  </a:lnTo>
                  <a:lnTo>
                    <a:pt x="128" y="269"/>
                  </a:lnTo>
                  <a:lnTo>
                    <a:pt x="50" y="269"/>
                  </a:lnTo>
                  <a:lnTo>
                    <a:pt x="43" y="262"/>
                  </a:lnTo>
                  <a:lnTo>
                    <a:pt x="43" y="177"/>
                  </a:lnTo>
                  <a:lnTo>
                    <a:pt x="4" y="177"/>
                  </a:lnTo>
                  <a:lnTo>
                    <a:pt x="0" y="172"/>
                  </a:lnTo>
                  <a:lnTo>
                    <a:pt x="0" y="87"/>
                  </a:lnTo>
                  <a:lnTo>
                    <a:pt x="4" y="80"/>
                  </a:lnTo>
                  <a:lnTo>
                    <a:pt x="43" y="80"/>
                  </a:lnTo>
                  <a:lnTo>
                    <a:pt x="43" y="40"/>
                  </a:lnTo>
                  <a:lnTo>
                    <a:pt x="50" y="34"/>
                  </a:lnTo>
                  <a:lnTo>
                    <a:pt x="91" y="34"/>
                  </a:lnTo>
                  <a:lnTo>
                    <a:pt x="91" y="4"/>
                  </a:lnTo>
                  <a:lnTo>
                    <a:pt x="97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Freeform 97"/>
            <p:cNvSpPr/>
            <p:nvPr/>
          </p:nvSpPr>
          <p:spPr>
            <a:xfrm>
              <a:off x="4685" y="1399"/>
              <a:ext cx="115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12" h="535">
                  <a:moveTo>
                    <a:pt x="4" y="0"/>
                  </a:moveTo>
                  <a:lnTo>
                    <a:pt x="132" y="0"/>
                  </a:lnTo>
                  <a:lnTo>
                    <a:pt x="140" y="4"/>
                  </a:lnTo>
                  <a:lnTo>
                    <a:pt x="140" y="393"/>
                  </a:lnTo>
                  <a:lnTo>
                    <a:pt x="180" y="393"/>
                  </a:lnTo>
                  <a:lnTo>
                    <a:pt x="186" y="400"/>
                  </a:lnTo>
                  <a:lnTo>
                    <a:pt x="186" y="439"/>
                  </a:lnTo>
                  <a:lnTo>
                    <a:pt x="324" y="439"/>
                  </a:lnTo>
                  <a:lnTo>
                    <a:pt x="324" y="400"/>
                  </a:lnTo>
                  <a:lnTo>
                    <a:pt x="330" y="393"/>
                  </a:lnTo>
                  <a:lnTo>
                    <a:pt x="370" y="393"/>
                  </a:lnTo>
                  <a:lnTo>
                    <a:pt x="370" y="40"/>
                  </a:lnTo>
                  <a:lnTo>
                    <a:pt x="330" y="40"/>
                  </a:lnTo>
                  <a:lnTo>
                    <a:pt x="324" y="34"/>
                  </a:lnTo>
                  <a:lnTo>
                    <a:pt x="324" y="4"/>
                  </a:lnTo>
                  <a:lnTo>
                    <a:pt x="330" y="0"/>
                  </a:lnTo>
                  <a:lnTo>
                    <a:pt x="466" y="0"/>
                  </a:lnTo>
                  <a:lnTo>
                    <a:pt x="473" y="4"/>
                  </a:lnTo>
                  <a:lnTo>
                    <a:pt x="473" y="485"/>
                  </a:lnTo>
                  <a:lnTo>
                    <a:pt x="505" y="485"/>
                  </a:lnTo>
                  <a:lnTo>
                    <a:pt x="511" y="492"/>
                  </a:lnTo>
                  <a:lnTo>
                    <a:pt x="511" y="528"/>
                  </a:lnTo>
                  <a:lnTo>
                    <a:pt x="505" y="534"/>
                  </a:lnTo>
                  <a:lnTo>
                    <a:pt x="377" y="534"/>
                  </a:lnTo>
                  <a:lnTo>
                    <a:pt x="370" y="528"/>
                  </a:lnTo>
                  <a:lnTo>
                    <a:pt x="370" y="444"/>
                  </a:lnTo>
                  <a:lnTo>
                    <a:pt x="330" y="444"/>
                  </a:lnTo>
                  <a:lnTo>
                    <a:pt x="330" y="485"/>
                  </a:lnTo>
                  <a:lnTo>
                    <a:pt x="324" y="492"/>
                  </a:lnTo>
                  <a:lnTo>
                    <a:pt x="284" y="492"/>
                  </a:lnTo>
                  <a:lnTo>
                    <a:pt x="284" y="528"/>
                  </a:lnTo>
                  <a:lnTo>
                    <a:pt x="277" y="534"/>
                  </a:lnTo>
                  <a:lnTo>
                    <a:pt x="140" y="534"/>
                  </a:lnTo>
                  <a:lnTo>
                    <a:pt x="132" y="528"/>
                  </a:lnTo>
                  <a:lnTo>
                    <a:pt x="132" y="492"/>
                  </a:lnTo>
                  <a:lnTo>
                    <a:pt x="100" y="492"/>
                  </a:lnTo>
                  <a:lnTo>
                    <a:pt x="93" y="485"/>
                  </a:lnTo>
                  <a:lnTo>
                    <a:pt x="93" y="444"/>
                  </a:lnTo>
                  <a:lnTo>
                    <a:pt x="51" y="444"/>
                  </a:lnTo>
                  <a:lnTo>
                    <a:pt x="43" y="439"/>
                  </a:lnTo>
                  <a:lnTo>
                    <a:pt x="43" y="40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Freeform 98"/>
            <p:cNvSpPr/>
            <p:nvPr/>
          </p:nvSpPr>
          <p:spPr>
            <a:xfrm>
              <a:off x="4819" y="1399"/>
              <a:ext cx="68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06" h="535">
                  <a:moveTo>
                    <a:pt x="4" y="0"/>
                  </a:moveTo>
                  <a:lnTo>
                    <a:pt x="123" y="0"/>
                  </a:lnTo>
                  <a:lnTo>
                    <a:pt x="129" y="4"/>
                  </a:lnTo>
                  <a:lnTo>
                    <a:pt x="129" y="80"/>
                  </a:lnTo>
                  <a:lnTo>
                    <a:pt x="169" y="80"/>
                  </a:lnTo>
                  <a:lnTo>
                    <a:pt x="169" y="40"/>
                  </a:lnTo>
                  <a:lnTo>
                    <a:pt x="177" y="34"/>
                  </a:lnTo>
                  <a:lnTo>
                    <a:pt x="210" y="34"/>
                  </a:lnTo>
                  <a:lnTo>
                    <a:pt x="210" y="4"/>
                  </a:lnTo>
                  <a:lnTo>
                    <a:pt x="217" y="0"/>
                  </a:lnTo>
                  <a:lnTo>
                    <a:pt x="299" y="0"/>
                  </a:lnTo>
                  <a:lnTo>
                    <a:pt x="305" y="4"/>
                  </a:lnTo>
                  <a:lnTo>
                    <a:pt x="305" y="125"/>
                  </a:lnTo>
                  <a:lnTo>
                    <a:pt x="299" y="132"/>
                  </a:lnTo>
                  <a:lnTo>
                    <a:pt x="217" y="132"/>
                  </a:lnTo>
                  <a:lnTo>
                    <a:pt x="210" y="125"/>
                  </a:lnTo>
                  <a:lnTo>
                    <a:pt x="210" y="87"/>
                  </a:lnTo>
                  <a:lnTo>
                    <a:pt x="177" y="87"/>
                  </a:lnTo>
                  <a:lnTo>
                    <a:pt x="177" y="125"/>
                  </a:lnTo>
                  <a:lnTo>
                    <a:pt x="169" y="132"/>
                  </a:lnTo>
                  <a:lnTo>
                    <a:pt x="129" y="132"/>
                  </a:lnTo>
                  <a:lnTo>
                    <a:pt x="129" y="485"/>
                  </a:lnTo>
                  <a:lnTo>
                    <a:pt x="169" y="485"/>
                  </a:lnTo>
                  <a:lnTo>
                    <a:pt x="177" y="492"/>
                  </a:lnTo>
                  <a:lnTo>
                    <a:pt x="177" y="528"/>
                  </a:lnTo>
                  <a:lnTo>
                    <a:pt x="169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492"/>
                  </a:lnTo>
                  <a:lnTo>
                    <a:pt x="4" y="485"/>
                  </a:lnTo>
                  <a:lnTo>
                    <a:pt x="42" y="485"/>
                  </a:lnTo>
                  <a:lnTo>
                    <a:pt x="42" y="40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Freeform 99"/>
            <p:cNvSpPr/>
            <p:nvPr/>
          </p:nvSpPr>
          <p:spPr>
            <a:xfrm>
              <a:off x="4907" y="1399"/>
              <a:ext cx="9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6" h="535">
                  <a:moveTo>
                    <a:pt x="226" y="223"/>
                  </a:moveTo>
                  <a:lnTo>
                    <a:pt x="264" y="223"/>
                  </a:lnTo>
                  <a:lnTo>
                    <a:pt x="264" y="393"/>
                  </a:lnTo>
                  <a:lnTo>
                    <a:pt x="226" y="393"/>
                  </a:lnTo>
                  <a:lnTo>
                    <a:pt x="218" y="400"/>
                  </a:lnTo>
                  <a:lnTo>
                    <a:pt x="218" y="439"/>
                  </a:lnTo>
                  <a:lnTo>
                    <a:pt x="94" y="439"/>
                  </a:lnTo>
                  <a:lnTo>
                    <a:pt x="94" y="316"/>
                  </a:lnTo>
                  <a:lnTo>
                    <a:pt x="128" y="316"/>
                  </a:lnTo>
                  <a:lnTo>
                    <a:pt x="133" y="308"/>
                  </a:lnTo>
                  <a:lnTo>
                    <a:pt x="133" y="269"/>
                  </a:lnTo>
                  <a:lnTo>
                    <a:pt x="218" y="269"/>
                  </a:lnTo>
                  <a:lnTo>
                    <a:pt x="226" y="262"/>
                  </a:lnTo>
                  <a:lnTo>
                    <a:pt x="226" y="223"/>
                  </a:lnTo>
                  <a:close/>
                  <a:moveTo>
                    <a:pt x="94" y="0"/>
                  </a:moveTo>
                  <a:lnTo>
                    <a:pt x="309" y="0"/>
                  </a:lnTo>
                  <a:lnTo>
                    <a:pt x="316" y="4"/>
                  </a:lnTo>
                  <a:lnTo>
                    <a:pt x="316" y="34"/>
                  </a:lnTo>
                  <a:lnTo>
                    <a:pt x="356" y="34"/>
                  </a:lnTo>
                  <a:lnTo>
                    <a:pt x="363" y="40"/>
                  </a:lnTo>
                  <a:lnTo>
                    <a:pt x="363" y="485"/>
                  </a:lnTo>
                  <a:lnTo>
                    <a:pt x="398" y="485"/>
                  </a:lnTo>
                  <a:lnTo>
                    <a:pt x="405" y="492"/>
                  </a:lnTo>
                  <a:lnTo>
                    <a:pt x="405" y="528"/>
                  </a:lnTo>
                  <a:lnTo>
                    <a:pt x="398" y="534"/>
                  </a:lnTo>
                  <a:lnTo>
                    <a:pt x="316" y="534"/>
                  </a:lnTo>
                  <a:lnTo>
                    <a:pt x="309" y="528"/>
                  </a:lnTo>
                  <a:lnTo>
                    <a:pt x="309" y="492"/>
                  </a:lnTo>
                  <a:lnTo>
                    <a:pt x="271" y="492"/>
                  </a:lnTo>
                  <a:lnTo>
                    <a:pt x="264" y="485"/>
                  </a:lnTo>
                  <a:lnTo>
                    <a:pt x="264" y="444"/>
                  </a:lnTo>
                  <a:lnTo>
                    <a:pt x="226" y="444"/>
                  </a:lnTo>
                  <a:lnTo>
                    <a:pt x="226" y="485"/>
                  </a:lnTo>
                  <a:lnTo>
                    <a:pt x="218" y="492"/>
                  </a:lnTo>
                  <a:lnTo>
                    <a:pt x="181" y="492"/>
                  </a:lnTo>
                  <a:lnTo>
                    <a:pt x="181" y="528"/>
                  </a:lnTo>
                  <a:lnTo>
                    <a:pt x="174" y="534"/>
                  </a:lnTo>
                  <a:lnTo>
                    <a:pt x="49" y="534"/>
                  </a:lnTo>
                  <a:lnTo>
                    <a:pt x="42" y="528"/>
                  </a:lnTo>
                  <a:lnTo>
                    <a:pt x="42" y="492"/>
                  </a:lnTo>
                  <a:lnTo>
                    <a:pt x="4" y="492"/>
                  </a:lnTo>
                  <a:lnTo>
                    <a:pt x="0" y="485"/>
                  </a:lnTo>
                  <a:lnTo>
                    <a:pt x="0" y="316"/>
                  </a:lnTo>
                  <a:lnTo>
                    <a:pt x="4" y="308"/>
                  </a:lnTo>
                  <a:lnTo>
                    <a:pt x="42" y="308"/>
                  </a:lnTo>
                  <a:lnTo>
                    <a:pt x="42" y="269"/>
                  </a:lnTo>
                  <a:lnTo>
                    <a:pt x="49" y="262"/>
                  </a:lnTo>
                  <a:lnTo>
                    <a:pt x="89" y="262"/>
                  </a:lnTo>
                  <a:lnTo>
                    <a:pt x="89" y="223"/>
                  </a:lnTo>
                  <a:lnTo>
                    <a:pt x="94" y="216"/>
                  </a:lnTo>
                  <a:lnTo>
                    <a:pt x="174" y="216"/>
                  </a:lnTo>
                  <a:lnTo>
                    <a:pt x="174" y="177"/>
                  </a:lnTo>
                  <a:lnTo>
                    <a:pt x="181" y="172"/>
                  </a:lnTo>
                  <a:lnTo>
                    <a:pt x="264" y="172"/>
                  </a:lnTo>
                  <a:lnTo>
                    <a:pt x="264" y="87"/>
                  </a:lnTo>
                  <a:lnTo>
                    <a:pt x="226" y="87"/>
                  </a:lnTo>
                  <a:lnTo>
                    <a:pt x="218" y="80"/>
                  </a:lnTo>
                  <a:lnTo>
                    <a:pt x="218" y="40"/>
                  </a:lnTo>
                  <a:lnTo>
                    <a:pt x="133" y="40"/>
                  </a:lnTo>
                  <a:lnTo>
                    <a:pt x="133" y="125"/>
                  </a:lnTo>
                  <a:lnTo>
                    <a:pt x="128" y="132"/>
                  </a:lnTo>
                  <a:lnTo>
                    <a:pt x="49" y="132"/>
                  </a:lnTo>
                  <a:lnTo>
                    <a:pt x="42" y="125"/>
                  </a:lnTo>
                  <a:lnTo>
                    <a:pt x="42" y="40"/>
                  </a:lnTo>
                  <a:lnTo>
                    <a:pt x="49" y="34"/>
                  </a:lnTo>
                  <a:lnTo>
                    <a:pt x="89" y="34"/>
                  </a:lnTo>
                  <a:lnTo>
                    <a:pt x="89" y="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Freeform 100"/>
            <p:cNvSpPr/>
            <p:nvPr/>
          </p:nvSpPr>
          <p:spPr>
            <a:xfrm>
              <a:off x="5026" y="1399"/>
              <a:ext cx="115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13" h="535">
                  <a:moveTo>
                    <a:pt x="4" y="0"/>
                  </a:moveTo>
                  <a:lnTo>
                    <a:pt x="133" y="0"/>
                  </a:lnTo>
                  <a:lnTo>
                    <a:pt x="141" y="4"/>
                  </a:lnTo>
                  <a:lnTo>
                    <a:pt x="141" y="80"/>
                  </a:lnTo>
                  <a:lnTo>
                    <a:pt x="179" y="80"/>
                  </a:lnTo>
                  <a:lnTo>
                    <a:pt x="179" y="40"/>
                  </a:lnTo>
                  <a:lnTo>
                    <a:pt x="186" y="34"/>
                  </a:lnTo>
                  <a:lnTo>
                    <a:pt x="228" y="34"/>
                  </a:lnTo>
                  <a:lnTo>
                    <a:pt x="228" y="4"/>
                  </a:lnTo>
                  <a:lnTo>
                    <a:pt x="235" y="0"/>
                  </a:lnTo>
                  <a:lnTo>
                    <a:pt x="370" y="0"/>
                  </a:lnTo>
                  <a:lnTo>
                    <a:pt x="376" y="4"/>
                  </a:lnTo>
                  <a:lnTo>
                    <a:pt x="376" y="34"/>
                  </a:lnTo>
                  <a:lnTo>
                    <a:pt x="419" y="34"/>
                  </a:lnTo>
                  <a:lnTo>
                    <a:pt x="426" y="40"/>
                  </a:lnTo>
                  <a:lnTo>
                    <a:pt x="426" y="80"/>
                  </a:lnTo>
                  <a:lnTo>
                    <a:pt x="466" y="80"/>
                  </a:lnTo>
                  <a:lnTo>
                    <a:pt x="475" y="87"/>
                  </a:lnTo>
                  <a:lnTo>
                    <a:pt x="475" y="485"/>
                  </a:lnTo>
                  <a:lnTo>
                    <a:pt x="504" y="485"/>
                  </a:lnTo>
                  <a:lnTo>
                    <a:pt x="512" y="492"/>
                  </a:lnTo>
                  <a:lnTo>
                    <a:pt x="512" y="528"/>
                  </a:lnTo>
                  <a:lnTo>
                    <a:pt x="504" y="534"/>
                  </a:lnTo>
                  <a:lnTo>
                    <a:pt x="329" y="534"/>
                  </a:lnTo>
                  <a:lnTo>
                    <a:pt x="324" y="528"/>
                  </a:lnTo>
                  <a:lnTo>
                    <a:pt x="324" y="492"/>
                  </a:lnTo>
                  <a:lnTo>
                    <a:pt x="329" y="485"/>
                  </a:lnTo>
                  <a:lnTo>
                    <a:pt x="370" y="485"/>
                  </a:lnTo>
                  <a:lnTo>
                    <a:pt x="370" y="132"/>
                  </a:lnTo>
                  <a:lnTo>
                    <a:pt x="329" y="132"/>
                  </a:lnTo>
                  <a:lnTo>
                    <a:pt x="324" y="125"/>
                  </a:lnTo>
                  <a:lnTo>
                    <a:pt x="324" y="87"/>
                  </a:lnTo>
                  <a:lnTo>
                    <a:pt x="186" y="87"/>
                  </a:lnTo>
                  <a:lnTo>
                    <a:pt x="186" y="125"/>
                  </a:lnTo>
                  <a:lnTo>
                    <a:pt x="179" y="132"/>
                  </a:lnTo>
                  <a:lnTo>
                    <a:pt x="141" y="132"/>
                  </a:lnTo>
                  <a:lnTo>
                    <a:pt x="141" y="485"/>
                  </a:lnTo>
                  <a:lnTo>
                    <a:pt x="179" y="485"/>
                  </a:lnTo>
                  <a:lnTo>
                    <a:pt x="186" y="492"/>
                  </a:lnTo>
                  <a:lnTo>
                    <a:pt x="186" y="528"/>
                  </a:lnTo>
                  <a:lnTo>
                    <a:pt x="179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492"/>
                  </a:lnTo>
                  <a:lnTo>
                    <a:pt x="4" y="485"/>
                  </a:lnTo>
                  <a:lnTo>
                    <a:pt x="44" y="485"/>
                  </a:lnTo>
                  <a:lnTo>
                    <a:pt x="44" y="40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Freeform 101"/>
            <p:cNvSpPr/>
            <p:nvPr/>
          </p:nvSpPr>
          <p:spPr>
            <a:xfrm>
              <a:off x="5159" y="1399"/>
              <a:ext cx="9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6" h="535">
                  <a:moveTo>
                    <a:pt x="132" y="0"/>
                  </a:moveTo>
                  <a:lnTo>
                    <a:pt x="356" y="0"/>
                  </a:lnTo>
                  <a:lnTo>
                    <a:pt x="363" y="4"/>
                  </a:lnTo>
                  <a:lnTo>
                    <a:pt x="363" y="34"/>
                  </a:lnTo>
                  <a:lnTo>
                    <a:pt x="397" y="34"/>
                  </a:lnTo>
                  <a:lnTo>
                    <a:pt x="405" y="40"/>
                  </a:lnTo>
                  <a:lnTo>
                    <a:pt x="405" y="125"/>
                  </a:lnTo>
                  <a:lnTo>
                    <a:pt x="397" y="132"/>
                  </a:lnTo>
                  <a:lnTo>
                    <a:pt x="315" y="132"/>
                  </a:lnTo>
                  <a:lnTo>
                    <a:pt x="309" y="125"/>
                  </a:lnTo>
                  <a:lnTo>
                    <a:pt x="309" y="87"/>
                  </a:lnTo>
                  <a:lnTo>
                    <a:pt x="270" y="87"/>
                  </a:lnTo>
                  <a:lnTo>
                    <a:pt x="264" y="80"/>
                  </a:lnTo>
                  <a:lnTo>
                    <a:pt x="264" y="40"/>
                  </a:lnTo>
                  <a:lnTo>
                    <a:pt x="132" y="40"/>
                  </a:lnTo>
                  <a:lnTo>
                    <a:pt x="132" y="80"/>
                  </a:lnTo>
                  <a:lnTo>
                    <a:pt x="128" y="87"/>
                  </a:lnTo>
                  <a:lnTo>
                    <a:pt x="96" y="87"/>
                  </a:lnTo>
                  <a:lnTo>
                    <a:pt x="96" y="353"/>
                  </a:lnTo>
                  <a:lnTo>
                    <a:pt x="128" y="353"/>
                  </a:lnTo>
                  <a:lnTo>
                    <a:pt x="132" y="360"/>
                  </a:lnTo>
                  <a:lnTo>
                    <a:pt x="132" y="393"/>
                  </a:lnTo>
                  <a:lnTo>
                    <a:pt x="173" y="393"/>
                  </a:lnTo>
                  <a:lnTo>
                    <a:pt x="180" y="400"/>
                  </a:lnTo>
                  <a:lnTo>
                    <a:pt x="180" y="439"/>
                  </a:lnTo>
                  <a:lnTo>
                    <a:pt x="356" y="439"/>
                  </a:lnTo>
                  <a:lnTo>
                    <a:pt x="356" y="400"/>
                  </a:lnTo>
                  <a:lnTo>
                    <a:pt x="363" y="393"/>
                  </a:lnTo>
                  <a:lnTo>
                    <a:pt x="397" y="393"/>
                  </a:lnTo>
                  <a:lnTo>
                    <a:pt x="405" y="400"/>
                  </a:lnTo>
                  <a:lnTo>
                    <a:pt x="405" y="439"/>
                  </a:lnTo>
                  <a:lnTo>
                    <a:pt x="397" y="444"/>
                  </a:lnTo>
                  <a:lnTo>
                    <a:pt x="363" y="444"/>
                  </a:lnTo>
                  <a:lnTo>
                    <a:pt x="363" y="485"/>
                  </a:lnTo>
                  <a:lnTo>
                    <a:pt x="356" y="492"/>
                  </a:lnTo>
                  <a:lnTo>
                    <a:pt x="315" y="492"/>
                  </a:lnTo>
                  <a:lnTo>
                    <a:pt x="315" y="528"/>
                  </a:lnTo>
                  <a:lnTo>
                    <a:pt x="309" y="534"/>
                  </a:lnTo>
                  <a:lnTo>
                    <a:pt x="132" y="534"/>
                  </a:lnTo>
                  <a:lnTo>
                    <a:pt x="128" y="528"/>
                  </a:lnTo>
                  <a:lnTo>
                    <a:pt x="128" y="492"/>
                  </a:lnTo>
                  <a:lnTo>
                    <a:pt x="49" y="492"/>
                  </a:lnTo>
                  <a:lnTo>
                    <a:pt x="42" y="485"/>
                  </a:lnTo>
                  <a:lnTo>
                    <a:pt x="42" y="400"/>
                  </a:lnTo>
                  <a:lnTo>
                    <a:pt x="4" y="400"/>
                  </a:lnTo>
                  <a:lnTo>
                    <a:pt x="0" y="393"/>
                  </a:lnTo>
                  <a:lnTo>
                    <a:pt x="0" y="132"/>
                  </a:lnTo>
                  <a:lnTo>
                    <a:pt x="4" y="125"/>
                  </a:lnTo>
                  <a:lnTo>
                    <a:pt x="42" y="125"/>
                  </a:lnTo>
                  <a:lnTo>
                    <a:pt x="42" y="40"/>
                  </a:lnTo>
                  <a:lnTo>
                    <a:pt x="49" y="34"/>
                  </a:lnTo>
                  <a:lnTo>
                    <a:pt x="128" y="34"/>
                  </a:lnTo>
                  <a:lnTo>
                    <a:pt x="128" y="4"/>
                  </a:lnTo>
                  <a:lnTo>
                    <a:pt x="132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Freeform 102"/>
            <p:cNvSpPr/>
            <p:nvPr/>
          </p:nvSpPr>
          <p:spPr>
            <a:xfrm>
              <a:off x="5278" y="1399"/>
              <a:ext cx="9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6" h="535">
                  <a:moveTo>
                    <a:pt x="133" y="40"/>
                  </a:moveTo>
                  <a:lnTo>
                    <a:pt x="264" y="40"/>
                  </a:lnTo>
                  <a:lnTo>
                    <a:pt x="264" y="80"/>
                  </a:lnTo>
                  <a:lnTo>
                    <a:pt x="270" y="87"/>
                  </a:lnTo>
                  <a:lnTo>
                    <a:pt x="308" y="87"/>
                  </a:lnTo>
                  <a:lnTo>
                    <a:pt x="308" y="172"/>
                  </a:lnTo>
                  <a:lnTo>
                    <a:pt x="94" y="172"/>
                  </a:lnTo>
                  <a:lnTo>
                    <a:pt x="94" y="87"/>
                  </a:lnTo>
                  <a:lnTo>
                    <a:pt x="126" y="87"/>
                  </a:lnTo>
                  <a:lnTo>
                    <a:pt x="133" y="80"/>
                  </a:lnTo>
                  <a:lnTo>
                    <a:pt x="133" y="40"/>
                  </a:lnTo>
                  <a:close/>
                  <a:moveTo>
                    <a:pt x="133" y="0"/>
                  </a:moveTo>
                  <a:lnTo>
                    <a:pt x="308" y="0"/>
                  </a:lnTo>
                  <a:lnTo>
                    <a:pt x="315" y="4"/>
                  </a:lnTo>
                  <a:lnTo>
                    <a:pt x="315" y="34"/>
                  </a:lnTo>
                  <a:lnTo>
                    <a:pt x="355" y="34"/>
                  </a:lnTo>
                  <a:lnTo>
                    <a:pt x="363" y="40"/>
                  </a:lnTo>
                  <a:lnTo>
                    <a:pt x="363" y="80"/>
                  </a:lnTo>
                  <a:lnTo>
                    <a:pt x="399" y="80"/>
                  </a:lnTo>
                  <a:lnTo>
                    <a:pt x="405" y="87"/>
                  </a:lnTo>
                  <a:lnTo>
                    <a:pt x="405" y="216"/>
                  </a:lnTo>
                  <a:lnTo>
                    <a:pt x="399" y="223"/>
                  </a:lnTo>
                  <a:lnTo>
                    <a:pt x="94" y="223"/>
                  </a:lnTo>
                  <a:lnTo>
                    <a:pt x="94" y="353"/>
                  </a:lnTo>
                  <a:lnTo>
                    <a:pt x="126" y="353"/>
                  </a:lnTo>
                  <a:lnTo>
                    <a:pt x="133" y="360"/>
                  </a:lnTo>
                  <a:lnTo>
                    <a:pt x="133" y="393"/>
                  </a:lnTo>
                  <a:lnTo>
                    <a:pt x="173" y="393"/>
                  </a:lnTo>
                  <a:lnTo>
                    <a:pt x="181" y="400"/>
                  </a:lnTo>
                  <a:lnTo>
                    <a:pt x="181" y="439"/>
                  </a:lnTo>
                  <a:lnTo>
                    <a:pt x="355" y="439"/>
                  </a:lnTo>
                  <a:lnTo>
                    <a:pt x="355" y="400"/>
                  </a:lnTo>
                  <a:lnTo>
                    <a:pt x="363" y="393"/>
                  </a:lnTo>
                  <a:lnTo>
                    <a:pt x="399" y="393"/>
                  </a:lnTo>
                  <a:lnTo>
                    <a:pt x="405" y="400"/>
                  </a:lnTo>
                  <a:lnTo>
                    <a:pt x="405" y="439"/>
                  </a:lnTo>
                  <a:lnTo>
                    <a:pt x="399" y="444"/>
                  </a:lnTo>
                  <a:lnTo>
                    <a:pt x="363" y="444"/>
                  </a:lnTo>
                  <a:lnTo>
                    <a:pt x="363" y="485"/>
                  </a:lnTo>
                  <a:lnTo>
                    <a:pt x="355" y="492"/>
                  </a:lnTo>
                  <a:lnTo>
                    <a:pt x="315" y="492"/>
                  </a:lnTo>
                  <a:lnTo>
                    <a:pt x="315" y="528"/>
                  </a:lnTo>
                  <a:lnTo>
                    <a:pt x="308" y="534"/>
                  </a:lnTo>
                  <a:lnTo>
                    <a:pt x="133" y="534"/>
                  </a:lnTo>
                  <a:lnTo>
                    <a:pt x="126" y="528"/>
                  </a:lnTo>
                  <a:lnTo>
                    <a:pt x="126" y="492"/>
                  </a:lnTo>
                  <a:lnTo>
                    <a:pt x="48" y="492"/>
                  </a:lnTo>
                  <a:lnTo>
                    <a:pt x="43" y="485"/>
                  </a:lnTo>
                  <a:lnTo>
                    <a:pt x="43" y="400"/>
                  </a:lnTo>
                  <a:lnTo>
                    <a:pt x="4" y="400"/>
                  </a:lnTo>
                  <a:lnTo>
                    <a:pt x="0" y="393"/>
                  </a:lnTo>
                  <a:lnTo>
                    <a:pt x="0" y="132"/>
                  </a:lnTo>
                  <a:lnTo>
                    <a:pt x="4" y="125"/>
                  </a:lnTo>
                  <a:lnTo>
                    <a:pt x="43" y="125"/>
                  </a:lnTo>
                  <a:lnTo>
                    <a:pt x="43" y="40"/>
                  </a:lnTo>
                  <a:lnTo>
                    <a:pt x="48" y="34"/>
                  </a:lnTo>
                  <a:lnTo>
                    <a:pt x="126" y="34"/>
                  </a:lnTo>
                  <a:lnTo>
                    <a:pt x="126" y="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8" name="Group 103"/>
          <p:cNvGrpSpPr/>
          <p:nvPr/>
        </p:nvGrpSpPr>
        <p:grpSpPr>
          <a:xfrm>
            <a:off x="5638800" y="4192588"/>
            <a:ext cx="2830513" cy="276225"/>
            <a:chOff x="3552" y="2641"/>
            <a:chExt cx="1783" cy="174"/>
          </a:xfrm>
        </p:grpSpPr>
        <p:sp>
          <p:nvSpPr>
            <p:cNvPr id="47121" name="Freeform 104"/>
            <p:cNvSpPr/>
            <p:nvPr/>
          </p:nvSpPr>
          <p:spPr>
            <a:xfrm>
              <a:off x="3552" y="2641"/>
              <a:ext cx="125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57" h="773">
                  <a:moveTo>
                    <a:pt x="172" y="47"/>
                  </a:moveTo>
                  <a:lnTo>
                    <a:pt x="382" y="47"/>
                  </a:lnTo>
                  <a:lnTo>
                    <a:pt x="382" y="89"/>
                  </a:lnTo>
                  <a:lnTo>
                    <a:pt x="389" y="96"/>
                  </a:lnTo>
                  <a:lnTo>
                    <a:pt x="426" y="96"/>
                  </a:lnTo>
                  <a:lnTo>
                    <a:pt x="426" y="137"/>
                  </a:lnTo>
                  <a:lnTo>
                    <a:pt x="432" y="142"/>
                  </a:lnTo>
                  <a:lnTo>
                    <a:pt x="463" y="142"/>
                  </a:lnTo>
                  <a:lnTo>
                    <a:pt x="463" y="265"/>
                  </a:lnTo>
                  <a:lnTo>
                    <a:pt x="432" y="265"/>
                  </a:lnTo>
                  <a:lnTo>
                    <a:pt x="426" y="272"/>
                  </a:lnTo>
                  <a:lnTo>
                    <a:pt x="426" y="313"/>
                  </a:lnTo>
                  <a:lnTo>
                    <a:pt x="389" y="313"/>
                  </a:lnTo>
                  <a:lnTo>
                    <a:pt x="382" y="320"/>
                  </a:lnTo>
                  <a:lnTo>
                    <a:pt x="382" y="359"/>
                  </a:lnTo>
                  <a:lnTo>
                    <a:pt x="172" y="359"/>
                  </a:lnTo>
                  <a:lnTo>
                    <a:pt x="172" y="47"/>
                  </a:lnTo>
                  <a:close/>
                  <a:moveTo>
                    <a:pt x="4" y="0"/>
                  </a:moveTo>
                  <a:lnTo>
                    <a:pt x="426" y="0"/>
                  </a:lnTo>
                  <a:lnTo>
                    <a:pt x="432" y="4"/>
                  </a:lnTo>
                  <a:lnTo>
                    <a:pt x="432" y="40"/>
                  </a:lnTo>
                  <a:lnTo>
                    <a:pt x="508" y="40"/>
                  </a:lnTo>
                  <a:lnTo>
                    <a:pt x="515" y="47"/>
                  </a:lnTo>
                  <a:lnTo>
                    <a:pt x="515" y="137"/>
                  </a:lnTo>
                  <a:lnTo>
                    <a:pt x="550" y="137"/>
                  </a:lnTo>
                  <a:lnTo>
                    <a:pt x="556" y="142"/>
                  </a:lnTo>
                  <a:lnTo>
                    <a:pt x="556" y="265"/>
                  </a:lnTo>
                  <a:lnTo>
                    <a:pt x="550" y="272"/>
                  </a:lnTo>
                  <a:lnTo>
                    <a:pt x="515" y="272"/>
                  </a:lnTo>
                  <a:lnTo>
                    <a:pt x="515" y="359"/>
                  </a:lnTo>
                  <a:lnTo>
                    <a:pt x="508" y="366"/>
                  </a:lnTo>
                  <a:lnTo>
                    <a:pt x="432" y="366"/>
                  </a:lnTo>
                  <a:lnTo>
                    <a:pt x="432" y="406"/>
                  </a:lnTo>
                  <a:lnTo>
                    <a:pt x="426" y="413"/>
                  </a:lnTo>
                  <a:lnTo>
                    <a:pt x="172" y="413"/>
                  </a:lnTo>
                  <a:lnTo>
                    <a:pt x="172" y="722"/>
                  </a:lnTo>
                  <a:lnTo>
                    <a:pt x="252" y="722"/>
                  </a:lnTo>
                  <a:lnTo>
                    <a:pt x="260" y="726"/>
                  </a:lnTo>
                  <a:lnTo>
                    <a:pt x="260" y="765"/>
                  </a:lnTo>
                  <a:lnTo>
                    <a:pt x="252" y="772"/>
                  </a:lnTo>
                  <a:lnTo>
                    <a:pt x="4" y="772"/>
                  </a:lnTo>
                  <a:lnTo>
                    <a:pt x="0" y="765"/>
                  </a:lnTo>
                  <a:lnTo>
                    <a:pt x="0" y="726"/>
                  </a:lnTo>
                  <a:lnTo>
                    <a:pt x="4" y="722"/>
                  </a:lnTo>
                  <a:lnTo>
                    <a:pt x="85" y="722"/>
                  </a:lnTo>
                  <a:lnTo>
                    <a:pt x="85" y="47"/>
                  </a:lnTo>
                  <a:lnTo>
                    <a:pt x="4" y="47"/>
                  </a:lnTo>
                  <a:lnTo>
                    <a:pt x="0" y="40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Freeform 105"/>
            <p:cNvSpPr/>
            <p:nvPr/>
          </p:nvSpPr>
          <p:spPr>
            <a:xfrm>
              <a:off x="3693" y="2695"/>
              <a:ext cx="64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88" h="535">
                  <a:moveTo>
                    <a:pt x="4" y="0"/>
                  </a:moveTo>
                  <a:lnTo>
                    <a:pt x="115" y="0"/>
                  </a:lnTo>
                  <a:lnTo>
                    <a:pt x="122" y="4"/>
                  </a:lnTo>
                  <a:lnTo>
                    <a:pt x="122" y="81"/>
                  </a:lnTo>
                  <a:lnTo>
                    <a:pt x="157" y="81"/>
                  </a:lnTo>
                  <a:lnTo>
                    <a:pt x="157" y="40"/>
                  </a:lnTo>
                  <a:lnTo>
                    <a:pt x="164" y="33"/>
                  </a:lnTo>
                  <a:lnTo>
                    <a:pt x="197" y="33"/>
                  </a:lnTo>
                  <a:lnTo>
                    <a:pt x="197" y="4"/>
                  </a:lnTo>
                  <a:lnTo>
                    <a:pt x="204" y="0"/>
                  </a:lnTo>
                  <a:lnTo>
                    <a:pt x="280" y="0"/>
                  </a:lnTo>
                  <a:lnTo>
                    <a:pt x="287" y="4"/>
                  </a:lnTo>
                  <a:lnTo>
                    <a:pt x="287" y="125"/>
                  </a:lnTo>
                  <a:lnTo>
                    <a:pt x="280" y="132"/>
                  </a:lnTo>
                  <a:lnTo>
                    <a:pt x="204" y="132"/>
                  </a:lnTo>
                  <a:lnTo>
                    <a:pt x="197" y="125"/>
                  </a:lnTo>
                  <a:lnTo>
                    <a:pt x="197" y="88"/>
                  </a:lnTo>
                  <a:lnTo>
                    <a:pt x="164" y="88"/>
                  </a:lnTo>
                  <a:lnTo>
                    <a:pt x="164" y="125"/>
                  </a:lnTo>
                  <a:lnTo>
                    <a:pt x="157" y="132"/>
                  </a:lnTo>
                  <a:lnTo>
                    <a:pt x="122" y="132"/>
                  </a:lnTo>
                  <a:lnTo>
                    <a:pt x="122" y="487"/>
                  </a:lnTo>
                  <a:lnTo>
                    <a:pt x="157" y="487"/>
                  </a:lnTo>
                  <a:lnTo>
                    <a:pt x="164" y="492"/>
                  </a:lnTo>
                  <a:lnTo>
                    <a:pt x="164" y="528"/>
                  </a:lnTo>
                  <a:lnTo>
                    <a:pt x="157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492"/>
                  </a:lnTo>
                  <a:lnTo>
                    <a:pt x="4" y="487"/>
                  </a:lnTo>
                  <a:lnTo>
                    <a:pt x="38" y="487"/>
                  </a:lnTo>
                  <a:lnTo>
                    <a:pt x="38" y="40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Freeform 106"/>
            <p:cNvSpPr/>
            <p:nvPr/>
          </p:nvSpPr>
          <p:spPr>
            <a:xfrm>
              <a:off x="3777" y="2695"/>
              <a:ext cx="94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19" h="535">
                  <a:moveTo>
                    <a:pt x="165" y="40"/>
                  </a:moveTo>
                  <a:lnTo>
                    <a:pt x="244" y="40"/>
                  </a:lnTo>
                  <a:lnTo>
                    <a:pt x="244" y="81"/>
                  </a:lnTo>
                  <a:lnTo>
                    <a:pt x="249" y="88"/>
                  </a:lnTo>
                  <a:lnTo>
                    <a:pt x="285" y="88"/>
                  </a:lnTo>
                  <a:lnTo>
                    <a:pt x="285" y="125"/>
                  </a:lnTo>
                  <a:lnTo>
                    <a:pt x="291" y="132"/>
                  </a:lnTo>
                  <a:lnTo>
                    <a:pt x="328" y="132"/>
                  </a:lnTo>
                  <a:lnTo>
                    <a:pt x="328" y="392"/>
                  </a:lnTo>
                  <a:lnTo>
                    <a:pt x="291" y="392"/>
                  </a:lnTo>
                  <a:lnTo>
                    <a:pt x="285" y="399"/>
                  </a:lnTo>
                  <a:lnTo>
                    <a:pt x="285" y="438"/>
                  </a:lnTo>
                  <a:lnTo>
                    <a:pt x="249" y="438"/>
                  </a:lnTo>
                  <a:lnTo>
                    <a:pt x="244" y="445"/>
                  </a:lnTo>
                  <a:lnTo>
                    <a:pt x="244" y="487"/>
                  </a:lnTo>
                  <a:lnTo>
                    <a:pt x="165" y="487"/>
                  </a:lnTo>
                  <a:lnTo>
                    <a:pt x="165" y="445"/>
                  </a:lnTo>
                  <a:lnTo>
                    <a:pt x="158" y="438"/>
                  </a:lnTo>
                  <a:lnTo>
                    <a:pt x="124" y="438"/>
                  </a:lnTo>
                  <a:lnTo>
                    <a:pt x="124" y="399"/>
                  </a:lnTo>
                  <a:lnTo>
                    <a:pt x="118" y="392"/>
                  </a:lnTo>
                  <a:lnTo>
                    <a:pt x="89" y="392"/>
                  </a:lnTo>
                  <a:lnTo>
                    <a:pt x="89" y="132"/>
                  </a:lnTo>
                  <a:lnTo>
                    <a:pt x="118" y="132"/>
                  </a:lnTo>
                  <a:lnTo>
                    <a:pt x="124" y="125"/>
                  </a:lnTo>
                  <a:lnTo>
                    <a:pt x="124" y="88"/>
                  </a:lnTo>
                  <a:lnTo>
                    <a:pt x="158" y="88"/>
                  </a:lnTo>
                  <a:lnTo>
                    <a:pt x="165" y="81"/>
                  </a:lnTo>
                  <a:lnTo>
                    <a:pt x="165" y="40"/>
                  </a:lnTo>
                  <a:close/>
                  <a:moveTo>
                    <a:pt x="124" y="0"/>
                  </a:moveTo>
                  <a:lnTo>
                    <a:pt x="285" y="0"/>
                  </a:lnTo>
                  <a:lnTo>
                    <a:pt x="291" y="4"/>
                  </a:lnTo>
                  <a:lnTo>
                    <a:pt x="291" y="33"/>
                  </a:lnTo>
                  <a:lnTo>
                    <a:pt x="372" y="33"/>
                  </a:lnTo>
                  <a:lnTo>
                    <a:pt x="378" y="40"/>
                  </a:lnTo>
                  <a:lnTo>
                    <a:pt x="378" y="125"/>
                  </a:lnTo>
                  <a:lnTo>
                    <a:pt x="410" y="125"/>
                  </a:lnTo>
                  <a:lnTo>
                    <a:pt x="418" y="132"/>
                  </a:lnTo>
                  <a:lnTo>
                    <a:pt x="418" y="392"/>
                  </a:lnTo>
                  <a:lnTo>
                    <a:pt x="410" y="399"/>
                  </a:lnTo>
                  <a:lnTo>
                    <a:pt x="378" y="399"/>
                  </a:lnTo>
                  <a:lnTo>
                    <a:pt x="378" y="487"/>
                  </a:lnTo>
                  <a:lnTo>
                    <a:pt x="372" y="492"/>
                  </a:lnTo>
                  <a:lnTo>
                    <a:pt x="291" y="492"/>
                  </a:lnTo>
                  <a:lnTo>
                    <a:pt x="291" y="528"/>
                  </a:lnTo>
                  <a:lnTo>
                    <a:pt x="285" y="534"/>
                  </a:lnTo>
                  <a:lnTo>
                    <a:pt x="124" y="534"/>
                  </a:lnTo>
                  <a:lnTo>
                    <a:pt x="118" y="528"/>
                  </a:lnTo>
                  <a:lnTo>
                    <a:pt x="118" y="492"/>
                  </a:lnTo>
                  <a:lnTo>
                    <a:pt x="45" y="492"/>
                  </a:lnTo>
                  <a:lnTo>
                    <a:pt x="38" y="487"/>
                  </a:lnTo>
                  <a:lnTo>
                    <a:pt x="38" y="399"/>
                  </a:lnTo>
                  <a:lnTo>
                    <a:pt x="4" y="399"/>
                  </a:lnTo>
                  <a:lnTo>
                    <a:pt x="0" y="392"/>
                  </a:lnTo>
                  <a:lnTo>
                    <a:pt x="0" y="132"/>
                  </a:lnTo>
                  <a:lnTo>
                    <a:pt x="4" y="125"/>
                  </a:lnTo>
                  <a:lnTo>
                    <a:pt x="38" y="125"/>
                  </a:lnTo>
                  <a:lnTo>
                    <a:pt x="38" y="40"/>
                  </a:lnTo>
                  <a:lnTo>
                    <a:pt x="45" y="33"/>
                  </a:lnTo>
                  <a:lnTo>
                    <a:pt x="118" y="33"/>
                  </a:lnTo>
                  <a:lnTo>
                    <a:pt x="118" y="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Freeform 107"/>
            <p:cNvSpPr/>
            <p:nvPr/>
          </p:nvSpPr>
          <p:spPr>
            <a:xfrm>
              <a:off x="3903" y="2695"/>
              <a:ext cx="85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80" h="535">
                  <a:moveTo>
                    <a:pt x="124" y="0"/>
                  </a:moveTo>
                  <a:lnTo>
                    <a:pt x="333" y="0"/>
                  </a:lnTo>
                  <a:lnTo>
                    <a:pt x="340" y="4"/>
                  </a:lnTo>
                  <a:lnTo>
                    <a:pt x="340" y="33"/>
                  </a:lnTo>
                  <a:lnTo>
                    <a:pt x="373" y="33"/>
                  </a:lnTo>
                  <a:lnTo>
                    <a:pt x="379" y="40"/>
                  </a:lnTo>
                  <a:lnTo>
                    <a:pt x="379" y="125"/>
                  </a:lnTo>
                  <a:lnTo>
                    <a:pt x="373" y="132"/>
                  </a:lnTo>
                  <a:lnTo>
                    <a:pt x="296" y="132"/>
                  </a:lnTo>
                  <a:lnTo>
                    <a:pt x="289" y="125"/>
                  </a:lnTo>
                  <a:lnTo>
                    <a:pt x="289" y="88"/>
                  </a:lnTo>
                  <a:lnTo>
                    <a:pt x="252" y="88"/>
                  </a:lnTo>
                  <a:lnTo>
                    <a:pt x="246" y="81"/>
                  </a:lnTo>
                  <a:lnTo>
                    <a:pt x="246" y="40"/>
                  </a:lnTo>
                  <a:lnTo>
                    <a:pt x="124" y="40"/>
                  </a:lnTo>
                  <a:lnTo>
                    <a:pt x="124" y="81"/>
                  </a:lnTo>
                  <a:lnTo>
                    <a:pt x="118" y="88"/>
                  </a:lnTo>
                  <a:lnTo>
                    <a:pt x="89" y="88"/>
                  </a:lnTo>
                  <a:lnTo>
                    <a:pt x="89" y="353"/>
                  </a:lnTo>
                  <a:lnTo>
                    <a:pt x="118" y="353"/>
                  </a:lnTo>
                  <a:lnTo>
                    <a:pt x="124" y="360"/>
                  </a:lnTo>
                  <a:lnTo>
                    <a:pt x="124" y="392"/>
                  </a:lnTo>
                  <a:lnTo>
                    <a:pt x="162" y="392"/>
                  </a:lnTo>
                  <a:lnTo>
                    <a:pt x="169" y="399"/>
                  </a:lnTo>
                  <a:lnTo>
                    <a:pt x="169" y="438"/>
                  </a:lnTo>
                  <a:lnTo>
                    <a:pt x="333" y="438"/>
                  </a:lnTo>
                  <a:lnTo>
                    <a:pt x="333" y="399"/>
                  </a:lnTo>
                  <a:lnTo>
                    <a:pt x="340" y="392"/>
                  </a:lnTo>
                  <a:lnTo>
                    <a:pt x="373" y="392"/>
                  </a:lnTo>
                  <a:lnTo>
                    <a:pt x="379" y="399"/>
                  </a:lnTo>
                  <a:lnTo>
                    <a:pt x="379" y="438"/>
                  </a:lnTo>
                  <a:lnTo>
                    <a:pt x="373" y="445"/>
                  </a:lnTo>
                  <a:lnTo>
                    <a:pt x="340" y="445"/>
                  </a:lnTo>
                  <a:lnTo>
                    <a:pt x="340" y="487"/>
                  </a:lnTo>
                  <a:lnTo>
                    <a:pt x="333" y="492"/>
                  </a:lnTo>
                  <a:lnTo>
                    <a:pt x="296" y="492"/>
                  </a:lnTo>
                  <a:lnTo>
                    <a:pt x="296" y="528"/>
                  </a:lnTo>
                  <a:lnTo>
                    <a:pt x="289" y="534"/>
                  </a:lnTo>
                  <a:lnTo>
                    <a:pt x="124" y="534"/>
                  </a:lnTo>
                  <a:lnTo>
                    <a:pt x="118" y="528"/>
                  </a:lnTo>
                  <a:lnTo>
                    <a:pt x="118" y="492"/>
                  </a:lnTo>
                  <a:lnTo>
                    <a:pt x="44" y="492"/>
                  </a:lnTo>
                  <a:lnTo>
                    <a:pt x="38" y="487"/>
                  </a:lnTo>
                  <a:lnTo>
                    <a:pt x="38" y="399"/>
                  </a:lnTo>
                  <a:lnTo>
                    <a:pt x="4" y="399"/>
                  </a:lnTo>
                  <a:lnTo>
                    <a:pt x="0" y="392"/>
                  </a:lnTo>
                  <a:lnTo>
                    <a:pt x="0" y="132"/>
                  </a:lnTo>
                  <a:lnTo>
                    <a:pt x="4" y="125"/>
                  </a:lnTo>
                  <a:lnTo>
                    <a:pt x="38" y="125"/>
                  </a:lnTo>
                  <a:lnTo>
                    <a:pt x="38" y="40"/>
                  </a:lnTo>
                  <a:lnTo>
                    <a:pt x="44" y="33"/>
                  </a:lnTo>
                  <a:lnTo>
                    <a:pt x="118" y="33"/>
                  </a:lnTo>
                  <a:lnTo>
                    <a:pt x="118" y="4"/>
                  </a:lnTo>
                  <a:lnTo>
                    <a:pt x="12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Freeform 108"/>
            <p:cNvSpPr/>
            <p:nvPr/>
          </p:nvSpPr>
          <p:spPr>
            <a:xfrm>
              <a:off x="4014" y="2695"/>
              <a:ext cx="85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80" h="535">
                  <a:moveTo>
                    <a:pt x="125" y="40"/>
                  </a:moveTo>
                  <a:lnTo>
                    <a:pt x="246" y="40"/>
                  </a:lnTo>
                  <a:lnTo>
                    <a:pt x="246" y="81"/>
                  </a:lnTo>
                  <a:lnTo>
                    <a:pt x="253" y="88"/>
                  </a:lnTo>
                  <a:lnTo>
                    <a:pt x="289" y="88"/>
                  </a:lnTo>
                  <a:lnTo>
                    <a:pt x="289" y="172"/>
                  </a:lnTo>
                  <a:lnTo>
                    <a:pt x="90" y="172"/>
                  </a:lnTo>
                  <a:lnTo>
                    <a:pt x="90" y="88"/>
                  </a:lnTo>
                  <a:lnTo>
                    <a:pt x="118" y="88"/>
                  </a:lnTo>
                  <a:lnTo>
                    <a:pt x="125" y="81"/>
                  </a:lnTo>
                  <a:lnTo>
                    <a:pt x="125" y="40"/>
                  </a:lnTo>
                  <a:close/>
                  <a:moveTo>
                    <a:pt x="125" y="0"/>
                  </a:moveTo>
                  <a:lnTo>
                    <a:pt x="289" y="0"/>
                  </a:lnTo>
                  <a:lnTo>
                    <a:pt x="296" y="4"/>
                  </a:lnTo>
                  <a:lnTo>
                    <a:pt x="296" y="33"/>
                  </a:lnTo>
                  <a:lnTo>
                    <a:pt x="332" y="33"/>
                  </a:lnTo>
                  <a:lnTo>
                    <a:pt x="339" y="40"/>
                  </a:lnTo>
                  <a:lnTo>
                    <a:pt x="339" y="81"/>
                  </a:lnTo>
                  <a:lnTo>
                    <a:pt x="373" y="81"/>
                  </a:lnTo>
                  <a:lnTo>
                    <a:pt x="379" y="88"/>
                  </a:lnTo>
                  <a:lnTo>
                    <a:pt x="379" y="216"/>
                  </a:lnTo>
                  <a:lnTo>
                    <a:pt x="373" y="223"/>
                  </a:lnTo>
                  <a:lnTo>
                    <a:pt x="90" y="223"/>
                  </a:lnTo>
                  <a:lnTo>
                    <a:pt x="90" y="353"/>
                  </a:lnTo>
                  <a:lnTo>
                    <a:pt x="118" y="353"/>
                  </a:lnTo>
                  <a:lnTo>
                    <a:pt x="125" y="360"/>
                  </a:lnTo>
                  <a:lnTo>
                    <a:pt x="125" y="392"/>
                  </a:lnTo>
                  <a:lnTo>
                    <a:pt x="162" y="392"/>
                  </a:lnTo>
                  <a:lnTo>
                    <a:pt x="169" y="399"/>
                  </a:lnTo>
                  <a:lnTo>
                    <a:pt x="169" y="438"/>
                  </a:lnTo>
                  <a:lnTo>
                    <a:pt x="332" y="438"/>
                  </a:lnTo>
                  <a:lnTo>
                    <a:pt x="332" y="399"/>
                  </a:lnTo>
                  <a:lnTo>
                    <a:pt x="339" y="392"/>
                  </a:lnTo>
                  <a:lnTo>
                    <a:pt x="373" y="392"/>
                  </a:lnTo>
                  <a:lnTo>
                    <a:pt x="379" y="399"/>
                  </a:lnTo>
                  <a:lnTo>
                    <a:pt x="379" y="438"/>
                  </a:lnTo>
                  <a:lnTo>
                    <a:pt x="373" y="445"/>
                  </a:lnTo>
                  <a:lnTo>
                    <a:pt x="339" y="445"/>
                  </a:lnTo>
                  <a:lnTo>
                    <a:pt x="339" y="487"/>
                  </a:lnTo>
                  <a:lnTo>
                    <a:pt x="332" y="492"/>
                  </a:lnTo>
                  <a:lnTo>
                    <a:pt x="296" y="492"/>
                  </a:lnTo>
                  <a:lnTo>
                    <a:pt x="296" y="528"/>
                  </a:lnTo>
                  <a:lnTo>
                    <a:pt x="289" y="534"/>
                  </a:lnTo>
                  <a:lnTo>
                    <a:pt x="125" y="534"/>
                  </a:lnTo>
                  <a:lnTo>
                    <a:pt x="118" y="528"/>
                  </a:lnTo>
                  <a:lnTo>
                    <a:pt x="118" y="492"/>
                  </a:lnTo>
                  <a:lnTo>
                    <a:pt x="44" y="492"/>
                  </a:lnTo>
                  <a:lnTo>
                    <a:pt x="38" y="487"/>
                  </a:lnTo>
                  <a:lnTo>
                    <a:pt x="38" y="399"/>
                  </a:lnTo>
                  <a:lnTo>
                    <a:pt x="4" y="399"/>
                  </a:lnTo>
                  <a:lnTo>
                    <a:pt x="0" y="392"/>
                  </a:lnTo>
                  <a:lnTo>
                    <a:pt x="0" y="132"/>
                  </a:lnTo>
                  <a:lnTo>
                    <a:pt x="4" y="125"/>
                  </a:lnTo>
                  <a:lnTo>
                    <a:pt x="38" y="125"/>
                  </a:lnTo>
                  <a:lnTo>
                    <a:pt x="38" y="40"/>
                  </a:lnTo>
                  <a:lnTo>
                    <a:pt x="44" y="33"/>
                  </a:lnTo>
                  <a:lnTo>
                    <a:pt x="118" y="33"/>
                  </a:lnTo>
                  <a:lnTo>
                    <a:pt x="118" y="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Freeform 109"/>
            <p:cNvSpPr/>
            <p:nvPr/>
          </p:nvSpPr>
          <p:spPr>
            <a:xfrm>
              <a:off x="4125" y="2695"/>
              <a:ext cx="76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41" h="535">
                  <a:moveTo>
                    <a:pt x="90" y="0"/>
                  </a:moveTo>
                  <a:lnTo>
                    <a:pt x="293" y="0"/>
                  </a:lnTo>
                  <a:lnTo>
                    <a:pt x="299" y="4"/>
                  </a:lnTo>
                  <a:lnTo>
                    <a:pt x="299" y="125"/>
                  </a:lnTo>
                  <a:lnTo>
                    <a:pt x="293" y="132"/>
                  </a:lnTo>
                  <a:lnTo>
                    <a:pt x="254" y="132"/>
                  </a:lnTo>
                  <a:lnTo>
                    <a:pt x="249" y="125"/>
                  </a:lnTo>
                  <a:lnTo>
                    <a:pt x="249" y="88"/>
                  </a:lnTo>
                  <a:lnTo>
                    <a:pt x="212" y="88"/>
                  </a:lnTo>
                  <a:lnTo>
                    <a:pt x="205" y="81"/>
                  </a:lnTo>
                  <a:lnTo>
                    <a:pt x="205" y="40"/>
                  </a:lnTo>
                  <a:lnTo>
                    <a:pt x="126" y="40"/>
                  </a:lnTo>
                  <a:lnTo>
                    <a:pt x="126" y="81"/>
                  </a:lnTo>
                  <a:lnTo>
                    <a:pt x="119" y="88"/>
                  </a:lnTo>
                  <a:lnTo>
                    <a:pt x="90" y="88"/>
                  </a:lnTo>
                  <a:lnTo>
                    <a:pt x="90" y="125"/>
                  </a:lnTo>
                  <a:lnTo>
                    <a:pt x="119" y="125"/>
                  </a:lnTo>
                  <a:lnTo>
                    <a:pt x="126" y="132"/>
                  </a:lnTo>
                  <a:lnTo>
                    <a:pt x="126" y="172"/>
                  </a:lnTo>
                  <a:lnTo>
                    <a:pt x="164" y="172"/>
                  </a:lnTo>
                  <a:lnTo>
                    <a:pt x="169" y="177"/>
                  </a:lnTo>
                  <a:lnTo>
                    <a:pt x="169" y="216"/>
                  </a:lnTo>
                  <a:lnTo>
                    <a:pt x="249" y="216"/>
                  </a:lnTo>
                  <a:lnTo>
                    <a:pt x="254" y="223"/>
                  </a:lnTo>
                  <a:lnTo>
                    <a:pt x="254" y="262"/>
                  </a:lnTo>
                  <a:lnTo>
                    <a:pt x="293" y="262"/>
                  </a:lnTo>
                  <a:lnTo>
                    <a:pt x="299" y="269"/>
                  </a:lnTo>
                  <a:lnTo>
                    <a:pt x="299" y="308"/>
                  </a:lnTo>
                  <a:lnTo>
                    <a:pt x="334" y="308"/>
                  </a:lnTo>
                  <a:lnTo>
                    <a:pt x="340" y="316"/>
                  </a:lnTo>
                  <a:lnTo>
                    <a:pt x="340" y="438"/>
                  </a:lnTo>
                  <a:lnTo>
                    <a:pt x="334" y="445"/>
                  </a:lnTo>
                  <a:lnTo>
                    <a:pt x="299" y="445"/>
                  </a:lnTo>
                  <a:lnTo>
                    <a:pt x="299" y="487"/>
                  </a:lnTo>
                  <a:lnTo>
                    <a:pt x="293" y="492"/>
                  </a:lnTo>
                  <a:lnTo>
                    <a:pt x="212" y="492"/>
                  </a:lnTo>
                  <a:lnTo>
                    <a:pt x="212" y="528"/>
                  </a:lnTo>
                  <a:lnTo>
                    <a:pt x="205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399"/>
                  </a:lnTo>
                  <a:lnTo>
                    <a:pt x="4" y="392"/>
                  </a:lnTo>
                  <a:lnTo>
                    <a:pt x="40" y="392"/>
                  </a:lnTo>
                  <a:lnTo>
                    <a:pt x="47" y="399"/>
                  </a:lnTo>
                  <a:lnTo>
                    <a:pt x="47" y="438"/>
                  </a:lnTo>
                  <a:lnTo>
                    <a:pt x="84" y="438"/>
                  </a:lnTo>
                  <a:lnTo>
                    <a:pt x="90" y="445"/>
                  </a:lnTo>
                  <a:lnTo>
                    <a:pt x="90" y="487"/>
                  </a:lnTo>
                  <a:lnTo>
                    <a:pt x="205" y="487"/>
                  </a:lnTo>
                  <a:lnTo>
                    <a:pt x="205" y="445"/>
                  </a:lnTo>
                  <a:lnTo>
                    <a:pt x="212" y="438"/>
                  </a:lnTo>
                  <a:lnTo>
                    <a:pt x="249" y="438"/>
                  </a:lnTo>
                  <a:lnTo>
                    <a:pt x="249" y="360"/>
                  </a:lnTo>
                  <a:lnTo>
                    <a:pt x="212" y="360"/>
                  </a:lnTo>
                  <a:lnTo>
                    <a:pt x="205" y="353"/>
                  </a:lnTo>
                  <a:lnTo>
                    <a:pt x="205" y="316"/>
                  </a:lnTo>
                  <a:lnTo>
                    <a:pt x="126" y="316"/>
                  </a:lnTo>
                  <a:lnTo>
                    <a:pt x="119" y="308"/>
                  </a:lnTo>
                  <a:lnTo>
                    <a:pt x="119" y="269"/>
                  </a:lnTo>
                  <a:lnTo>
                    <a:pt x="47" y="269"/>
                  </a:lnTo>
                  <a:lnTo>
                    <a:pt x="40" y="262"/>
                  </a:lnTo>
                  <a:lnTo>
                    <a:pt x="40" y="177"/>
                  </a:lnTo>
                  <a:lnTo>
                    <a:pt x="4" y="177"/>
                  </a:lnTo>
                  <a:lnTo>
                    <a:pt x="0" y="172"/>
                  </a:lnTo>
                  <a:lnTo>
                    <a:pt x="0" y="88"/>
                  </a:lnTo>
                  <a:lnTo>
                    <a:pt x="4" y="81"/>
                  </a:lnTo>
                  <a:lnTo>
                    <a:pt x="40" y="81"/>
                  </a:lnTo>
                  <a:lnTo>
                    <a:pt x="40" y="40"/>
                  </a:lnTo>
                  <a:lnTo>
                    <a:pt x="47" y="33"/>
                  </a:lnTo>
                  <a:lnTo>
                    <a:pt x="84" y="33"/>
                  </a:lnTo>
                  <a:lnTo>
                    <a:pt x="84" y="4"/>
                  </a:lnTo>
                  <a:lnTo>
                    <a:pt x="90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Freeform 110"/>
            <p:cNvSpPr/>
            <p:nvPr/>
          </p:nvSpPr>
          <p:spPr>
            <a:xfrm>
              <a:off x="4224" y="2695"/>
              <a:ext cx="76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40" h="535">
                  <a:moveTo>
                    <a:pt x="90" y="0"/>
                  </a:moveTo>
                  <a:lnTo>
                    <a:pt x="292" y="0"/>
                  </a:lnTo>
                  <a:lnTo>
                    <a:pt x="298" y="4"/>
                  </a:lnTo>
                  <a:lnTo>
                    <a:pt x="298" y="125"/>
                  </a:lnTo>
                  <a:lnTo>
                    <a:pt x="292" y="132"/>
                  </a:lnTo>
                  <a:lnTo>
                    <a:pt x="254" y="132"/>
                  </a:lnTo>
                  <a:lnTo>
                    <a:pt x="247" y="125"/>
                  </a:lnTo>
                  <a:lnTo>
                    <a:pt x="247" y="88"/>
                  </a:lnTo>
                  <a:lnTo>
                    <a:pt x="211" y="88"/>
                  </a:lnTo>
                  <a:lnTo>
                    <a:pt x="204" y="81"/>
                  </a:lnTo>
                  <a:lnTo>
                    <a:pt x="204" y="40"/>
                  </a:lnTo>
                  <a:lnTo>
                    <a:pt x="126" y="40"/>
                  </a:lnTo>
                  <a:lnTo>
                    <a:pt x="126" y="81"/>
                  </a:lnTo>
                  <a:lnTo>
                    <a:pt x="119" y="88"/>
                  </a:lnTo>
                  <a:lnTo>
                    <a:pt x="90" y="88"/>
                  </a:lnTo>
                  <a:lnTo>
                    <a:pt x="90" y="125"/>
                  </a:lnTo>
                  <a:lnTo>
                    <a:pt x="119" y="125"/>
                  </a:lnTo>
                  <a:lnTo>
                    <a:pt x="126" y="132"/>
                  </a:lnTo>
                  <a:lnTo>
                    <a:pt x="126" y="172"/>
                  </a:lnTo>
                  <a:lnTo>
                    <a:pt x="161" y="172"/>
                  </a:lnTo>
                  <a:lnTo>
                    <a:pt x="169" y="177"/>
                  </a:lnTo>
                  <a:lnTo>
                    <a:pt x="169" y="216"/>
                  </a:lnTo>
                  <a:lnTo>
                    <a:pt x="247" y="216"/>
                  </a:lnTo>
                  <a:lnTo>
                    <a:pt x="254" y="223"/>
                  </a:lnTo>
                  <a:lnTo>
                    <a:pt x="254" y="262"/>
                  </a:lnTo>
                  <a:lnTo>
                    <a:pt x="292" y="262"/>
                  </a:lnTo>
                  <a:lnTo>
                    <a:pt x="298" y="269"/>
                  </a:lnTo>
                  <a:lnTo>
                    <a:pt x="298" y="308"/>
                  </a:lnTo>
                  <a:lnTo>
                    <a:pt x="333" y="308"/>
                  </a:lnTo>
                  <a:lnTo>
                    <a:pt x="339" y="316"/>
                  </a:lnTo>
                  <a:lnTo>
                    <a:pt x="339" y="438"/>
                  </a:lnTo>
                  <a:lnTo>
                    <a:pt x="333" y="445"/>
                  </a:lnTo>
                  <a:lnTo>
                    <a:pt x="298" y="445"/>
                  </a:lnTo>
                  <a:lnTo>
                    <a:pt x="298" y="487"/>
                  </a:lnTo>
                  <a:lnTo>
                    <a:pt x="292" y="492"/>
                  </a:lnTo>
                  <a:lnTo>
                    <a:pt x="211" y="492"/>
                  </a:lnTo>
                  <a:lnTo>
                    <a:pt x="211" y="528"/>
                  </a:lnTo>
                  <a:lnTo>
                    <a:pt x="204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399"/>
                  </a:lnTo>
                  <a:lnTo>
                    <a:pt x="4" y="392"/>
                  </a:lnTo>
                  <a:lnTo>
                    <a:pt x="40" y="392"/>
                  </a:lnTo>
                  <a:lnTo>
                    <a:pt x="46" y="399"/>
                  </a:lnTo>
                  <a:lnTo>
                    <a:pt x="46" y="438"/>
                  </a:lnTo>
                  <a:lnTo>
                    <a:pt x="83" y="438"/>
                  </a:lnTo>
                  <a:lnTo>
                    <a:pt x="90" y="445"/>
                  </a:lnTo>
                  <a:lnTo>
                    <a:pt x="90" y="487"/>
                  </a:lnTo>
                  <a:lnTo>
                    <a:pt x="204" y="487"/>
                  </a:lnTo>
                  <a:lnTo>
                    <a:pt x="204" y="445"/>
                  </a:lnTo>
                  <a:lnTo>
                    <a:pt x="211" y="438"/>
                  </a:lnTo>
                  <a:lnTo>
                    <a:pt x="247" y="438"/>
                  </a:lnTo>
                  <a:lnTo>
                    <a:pt x="247" y="360"/>
                  </a:lnTo>
                  <a:lnTo>
                    <a:pt x="211" y="360"/>
                  </a:lnTo>
                  <a:lnTo>
                    <a:pt x="204" y="353"/>
                  </a:lnTo>
                  <a:lnTo>
                    <a:pt x="204" y="316"/>
                  </a:lnTo>
                  <a:lnTo>
                    <a:pt x="126" y="316"/>
                  </a:lnTo>
                  <a:lnTo>
                    <a:pt x="119" y="308"/>
                  </a:lnTo>
                  <a:lnTo>
                    <a:pt x="119" y="269"/>
                  </a:lnTo>
                  <a:lnTo>
                    <a:pt x="46" y="269"/>
                  </a:lnTo>
                  <a:lnTo>
                    <a:pt x="40" y="262"/>
                  </a:lnTo>
                  <a:lnTo>
                    <a:pt x="40" y="177"/>
                  </a:lnTo>
                  <a:lnTo>
                    <a:pt x="4" y="177"/>
                  </a:lnTo>
                  <a:lnTo>
                    <a:pt x="0" y="172"/>
                  </a:lnTo>
                  <a:lnTo>
                    <a:pt x="0" y="88"/>
                  </a:lnTo>
                  <a:lnTo>
                    <a:pt x="4" y="81"/>
                  </a:lnTo>
                  <a:lnTo>
                    <a:pt x="40" y="81"/>
                  </a:lnTo>
                  <a:lnTo>
                    <a:pt x="40" y="40"/>
                  </a:lnTo>
                  <a:lnTo>
                    <a:pt x="46" y="33"/>
                  </a:lnTo>
                  <a:lnTo>
                    <a:pt x="83" y="33"/>
                  </a:lnTo>
                  <a:lnTo>
                    <a:pt x="83" y="4"/>
                  </a:lnTo>
                  <a:lnTo>
                    <a:pt x="90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Freeform 111"/>
            <p:cNvSpPr/>
            <p:nvPr/>
          </p:nvSpPr>
          <p:spPr>
            <a:xfrm>
              <a:off x="4385" y="2695"/>
              <a:ext cx="85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80" h="535">
                  <a:moveTo>
                    <a:pt x="210" y="223"/>
                  </a:moveTo>
                  <a:lnTo>
                    <a:pt x="246" y="223"/>
                  </a:lnTo>
                  <a:lnTo>
                    <a:pt x="246" y="392"/>
                  </a:lnTo>
                  <a:lnTo>
                    <a:pt x="210" y="392"/>
                  </a:lnTo>
                  <a:lnTo>
                    <a:pt x="204" y="399"/>
                  </a:lnTo>
                  <a:lnTo>
                    <a:pt x="204" y="438"/>
                  </a:lnTo>
                  <a:lnTo>
                    <a:pt x="90" y="438"/>
                  </a:lnTo>
                  <a:lnTo>
                    <a:pt x="90" y="316"/>
                  </a:lnTo>
                  <a:lnTo>
                    <a:pt x="118" y="316"/>
                  </a:lnTo>
                  <a:lnTo>
                    <a:pt x="125" y="308"/>
                  </a:lnTo>
                  <a:lnTo>
                    <a:pt x="125" y="269"/>
                  </a:lnTo>
                  <a:lnTo>
                    <a:pt x="204" y="269"/>
                  </a:lnTo>
                  <a:lnTo>
                    <a:pt x="210" y="262"/>
                  </a:lnTo>
                  <a:lnTo>
                    <a:pt x="210" y="223"/>
                  </a:lnTo>
                  <a:close/>
                  <a:moveTo>
                    <a:pt x="90" y="0"/>
                  </a:moveTo>
                  <a:lnTo>
                    <a:pt x="288" y="0"/>
                  </a:lnTo>
                  <a:lnTo>
                    <a:pt x="295" y="4"/>
                  </a:lnTo>
                  <a:lnTo>
                    <a:pt x="295" y="33"/>
                  </a:lnTo>
                  <a:lnTo>
                    <a:pt x="334" y="33"/>
                  </a:lnTo>
                  <a:lnTo>
                    <a:pt x="339" y="40"/>
                  </a:lnTo>
                  <a:lnTo>
                    <a:pt x="339" y="487"/>
                  </a:lnTo>
                  <a:lnTo>
                    <a:pt x="372" y="487"/>
                  </a:lnTo>
                  <a:lnTo>
                    <a:pt x="379" y="492"/>
                  </a:lnTo>
                  <a:lnTo>
                    <a:pt x="379" y="528"/>
                  </a:lnTo>
                  <a:lnTo>
                    <a:pt x="372" y="534"/>
                  </a:lnTo>
                  <a:lnTo>
                    <a:pt x="295" y="534"/>
                  </a:lnTo>
                  <a:lnTo>
                    <a:pt x="288" y="528"/>
                  </a:lnTo>
                  <a:lnTo>
                    <a:pt x="288" y="492"/>
                  </a:lnTo>
                  <a:lnTo>
                    <a:pt x="253" y="492"/>
                  </a:lnTo>
                  <a:lnTo>
                    <a:pt x="246" y="487"/>
                  </a:lnTo>
                  <a:lnTo>
                    <a:pt x="246" y="445"/>
                  </a:lnTo>
                  <a:lnTo>
                    <a:pt x="210" y="445"/>
                  </a:lnTo>
                  <a:lnTo>
                    <a:pt x="210" y="487"/>
                  </a:lnTo>
                  <a:lnTo>
                    <a:pt x="204" y="492"/>
                  </a:lnTo>
                  <a:lnTo>
                    <a:pt x="169" y="492"/>
                  </a:lnTo>
                  <a:lnTo>
                    <a:pt x="169" y="528"/>
                  </a:lnTo>
                  <a:lnTo>
                    <a:pt x="162" y="534"/>
                  </a:lnTo>
                  <a:lnTo>
                    <a:pt x="46" y="534"/>
                  </a:lnTo>
                  <a:lnTo>
                    <a:pt x="39" y="528"/>
                  </a:lnTo>
                  <a:lnTo>
                    <a:pt x="39" y="492"/>
                  </a:lnTo>
                  <a:lnTo>
                    <a:pt x="4" y="492"/>
                  </a:lnTo>
                  <a:lnTo>
                    <a:pt x="0" y="487"/>
                  </a:lnTo>
                  <a:lnTo>
                    <a:pt x="0" y="316"/>
                  </a:lnTo>
                  <a:lnTo>
                    <a:pt x="4" y="308"/>
                  </a:lnTo>
                  <a:lnTo>
                    <a:pt x="39" y="308"/>
                  </a:lnTo>
                  <a:lnTo>
                    <a:pt x="39" y="269"/>
                  </a:lnTo>
                  <a:lnTo>
                    <a:pt x="46" y="262"/>
                  </a:lnTo>
                  <a:lnTo>
                    <a:pt x="83" y="262"/>
                  </a:lnTo>
                  <a:lnTo>
                    <a:pt x="83" y="223"/>
                  </a:lnTo>
                  <a:lnTo>
                    <a:pt x="90" y="216"/>
                  </a:lnTo>
                  <a:lnTo>
                    <a:pt x="162" y="216"/>
                  </a:lnTo>
                  <a:lnTo>
                    <a:pt x="162" y="177"/>
                  </a:lnTo>
                  <a:lnTo>
                    <a:pt x="169" y="172"/>
                  </a:lnTo>
                  <a:lnTo>
                    <a:pt x="246" y="172"/>
                  </a:lnTo>
                  <a:lnTo>
                    <a:pt x="246" y="88"/>
                  </a:lnTo>
                  <a:lnTo>
                    <a:pt x="210" y="88"/>
                  </a:lnTo>
                  <a:lnTo>
                    <a:pt x="204" y="81"/>
                  </a:lnTo>
                  <a:lnTo>
                    <a:pt x="204" y="40"/>
                  </a:lnTo>
                  <a:lnTo>
                    <a:pt x="125" y="40"/>
                  </a:lnTo>
                  <a:lnTo>
                    <a:pt x="125" y="125"/>
                  </a:lnTo>
                  <a:lnTo>
                    <a:pt x="118" y="132"/>
                  </a:lnTo>
                  <a:lnTo>
                    <a:pt x="46" y="132"/>
                  </a:lnTo>
                  <a:lnTo>
                    <a:pt x="39" y="125"/>
                  </a:lnTo>
                  <a:lnTo>
                    <a:pt x="39" y="40"/>
                  </a:lnTo>
                  <a:lnTo>
                    <a:pt x="46" y="33"/>
                  </a:lnTo>
                  <a:lnTo>
                    <a:pt x="83" y="33"/>
                  </a:lnTo>
                  <a:lnTo>
                    <a:pt x="83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Freeform 112"/>
            <p:cNvSpPr/>
            <p:nvPr/>
          </p:nvSpPr>
          <p:spPr>
            <a:xfrm>
              <a:off x="4496" y="2695"/>
              <a:ext cx="76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41" h="535">
                  <a:moveTo>
                    <a:pt x="90" y="0"/>
                  </a:moveTo>
                  <a:lnTo>
                    <a:pt x="294" y="0"/>
                  </a:lnTo>
                  <a:lnTo>
                    <a:pt x="301" y="4"/>
                  </a:lnTo>
                  <a:lnTo>
                    <a:pt x="301" y="125"/>
                  </a:lnTo>
                  <a:lnTo>
                    <a:pt x="294" y="132"/>
                  </a:lnTo>
                  <a:lnTo>
                    <a:pt x="254" y="132"/>
                  </a:lnTo>
                  <a:lnTo>
                    <a:pt x="249" y="125"/>
                  </a:lnTo>
                  <a:lnTo>
                    <a:pt x="249" y="88"/>
                  </a:lnTo>
                  <a:lnTo>
                    <a:pt x="214" y="88"/>
                  </a:lnTo>
                  <a:lnTo>
                    <a:pt x="208" y="81"/>
                  </a:lnTo>
                  <a:lnTo>
                    <a:pt x="208" y="40"/>
                  </a:lnTo>
                  <a:lnTo>
                    <a:pt x="126" y="40"/>
                  </a:lnTo>
                  <a:lnTo>
                    <a:pt x="126" y="81"/>
                  </a:lnTo>
                  <a:lnTo>
                    <a:pt x="119" y="88"/>
                  </a:lnTo>
                  <a:lnTo>
                    <a:pt x="90" y="88"/>
                  </a:lnTo>
                  <a:lnTo>
                    <a:pt x="90" y="125"/>
                  </a:lnTo>
                  <a:lnTo>
                    <a:pt x="119" y="125"/>
                  </a:lnTo>
                  <a:lnTo>
                    <a:pt x="126" y="132"/>
                  </a:lnTo>
                  <a:lnTo>
                    <a:pt x="126" y="172"/>
                  </a:lnTo>
                  <a:lnTo>
                    <a:pt x="162" y="172"/>
                  </a:lnTo>
                  <a:lnTo>
                    <a:pt x="169" y="177"/>
                  </a:lnTo>
                  <a:lnTo>
                    <a:pt x="169" y="216"/>
                  </a:lnTo>
                  <a:lnTo>
                    <a:pt x="249" y="216"/>
                  </a:lnTo>
                  <a:lnTo>
                    <a:pt x="254" y="223"/>
                  </a:lnTo>
                  <a:lnTo>
                    <a:pt x="254" y="262"/>
                  </a:lnTo>
                  <a:lnTo>
                    <a:pt x="294" y="262"/>
                  </a:lnTo>
                  <a:lnTo>
                    <a:pt x="301" y="269"/>
                  </a:lnTo>
                  <a:lnTo>
                    <a:pt x="301" y="308"/>
                  </a:lnTo>
                  <a:lnTo>
                    <a:pt x="333" y="308"/>
                  </a:lnTo>
                  <a:lnTo>
                    <a:pt x="340" y="316"/>
                  </a:lnTo>
                  <a:lnTo>
                    <a:pt x="340" y="438"/>
                  </a:lnTo>
                  <a:lnTo>
                    <a:pt x="333" y="445"/>
                  </a:lnTo>
                  <a:lnTo>
                    <a:pt x="301" y="445"/>
                  </a:lnTo>
                  <a:lnTo>
                    <a:pt x="301" y="487"/>
                  </a:lnTo>
                  <a:lnTo>
                    <a:pt x="294" y="492"/>
                  </a:lnTo>
                  <a:lnTo>
                    <a:pt x="214" y="492"/>
                  </a:lnTo>
                  <a:lnTo>
                    <a:pt x="214" y="528"/>
                  </a:lnTo>
                  <a:lnTo>
                    <a:pt x="208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399"/>
                  </a:lnTo>
                  <a:lnTo>
                    <a:pt x="4" y="392"/>
                  </a:lnTo>
                  <a:lnTo>
                    <a:pt x="39" y="392"/>
                  </a:lnTo>
                  <a:lnTo>
                    <a:pt x="46" y="399"/>
                  </a:lnTo>
                  <a:lnTo>
                    <a:pt x="46" y="438"/>
                  </a:lnTo>
                  <a:lnTo>
                    <a:pt x="84" y="438"/>
                  </a:lnTo>
                  <a:lnTo>
                    <a:pt x="90" y="445"/>
                  </a:lnTo>
                  <a:lnTo>
                    <a:pt x="90" y="487"/>
                  </a:lnTo>
                  <a:lnTo>
                    <a:pt x="208" y="487"/>
                  </a:lnTo>
                  <a:lnTo>
                    <a:pt x="208" y="445"/>
                  </a:lnTo>
                  <a:lnTo>
                    <a:pt x="214" y="438"/>
                  </a:lnTo>
                  <a:lnTo>
                    <a:pt x="249" y="438"/>
                  </a:lnTo>
                  <a:lnTo>
                    <a:pt x="249" y="360"/>
                  </a:lnTo>
                  <a:lnTo>
                    <a:pt x="214" y="360"/>
                  </a:lnTo>
                  <a:lnTo>
                    <a:pt x="208" y="353"/>
                  </a:lnTo>
                  <a:lnTo>
                    <a:pt x="208" y="316"/>
                  </a:lnTo>
                  <a:lnTo>
                    <a:pt x="126" y="316"/>
                  </a:lnTo>
                  <a:lnTo>
                    <a:pt x="119" y="308"/>
                  </a:lnTo>
                  <a:lnTo>
                    <a:pt x="119" y="269"/>
                  </a:lnTo>
                  <a:lnTo>
                    <a:pt x="46" y="269"/>
                  </a:lnTo>
                  <a:lnTo>
                    <a:pt x="39" y="262"/>
                  </a:lnTo>
                  <a:lnTo>
                    <a:pt x="39" y="177"/>
                  </a:lnTo>
                  <a:lnTo>
                    <a:pt x="4" y="177"/>
                  </a:lnTo>
                  <a:lnTo>
                    <a:pt x="0" y="172"/>
                  </a:lnTo>
                  <a:lnTo>
                    <a:pt x="0" y="88"/>
                  </a:lnTo>
                  <a:lnTo>
                    <a:pt x="4" y="81"/>
                  </a:lnTo>
                  <a:lnTo>
                    <a:pt x="39" y="81"/>
                  </a:lnTo>
                  <a:lnTo>
                    <a:pt x="39" y="40"/>
                  </a:lnTo>
                  <a:lnTo>
                    <a:pt x="46" y="33"/>
                  </a:lnTo>
                  <a:lnTo>
                    <a:pt x="84" y="33"/>
                  </a:lnTo>
                  <a:lnTo>
                    <a:pt x="84" y="4"/>
                  </a:lnTo>
                  <a:lnTo>
                    <a:pt x="90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Freeform 113"/>
            <p:cNvSpPr/>
            <p:nvPr/>
          </p:nvSpPr>
          <p:spPr>
            <a:xfrm>
              <a:off x="4595" y="2695"/>
              <a:ext cx="76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40" h="535">
                  <a:moveTo>
                    <a:pt x="89" y="0"/>
                  </a:moveTo>
                  <a:lnTo>
                    <a:pt x="293" y="0"/>
                  </a:lnTo>
                  <a:lnTo>
                    <a:pt x="298" y="4"/>
                  </a:lnTo>
                  <a:lnTo>
                    <a:pt x="298" y="125"/>
                  </a:lnTo>
                  <a:lnTo>
                    <a:pt x="293" y="132"/>
                  </a:lnTo>
                  <a:lnTo>
                    <a:pt x="253" y="132"/>
                  </a:lnTo>
                  <a:lnTo>
                    <a:pt x="247" y="125"/>
                  </a:lnTo>
                  <a:lnTo>
                    <a:pt x="247" y="88"/>
                  </a:lnTo>
                  <a:lnTo>
                    <a:pt x="213" y="88"/>
                  </a:lnTo>
                  <a:lnTo>
                    <a:pt x="204" y="81"/>
                  </a:lnTo>
                  <a:lnTo>
                    <a:pt x="204" y="40"/>
                  </a:lnTo>
                  <a:lnTo>
                    <a:pt x="125" y="40"/>
                  </a:lnTo>
                  <a:lnTo>
                    <a:pt x="125" y="81"/>
                  </a:lnTo>
                  <a:lnTo>
                    <a:pt x="118" y="88"/>
                  </a:lnTo>
                  <a:lnTo>
                    <a:pt x="89" y="88"/>
                  </a:lnTo>
                  <a:lnTo>
                    <a:pt x="89" y="125"/>
                  </a:lnTo>
                  <a:lnTo>
                    <a:pt x="118" y="125"/>
                  </a:lnTo>
                  <a:lnTo>
                    <a:pt x="125" y="132"/>
                  </a:lnTo>
                  <a:lnTo>
                    <a:pt x="125" y="172"/>
                  </a:lnTo>
                  <a:lnTo>
                    <a:pt x="161" y="172"/>
                  </a:lnTo>
                  <a:lnTo>
                    <a:pt x="168" y="177"/>
                  </a:lnTo>
                  <a:lnTo>
                    <a:pt x="168" y="216"/>
                  </a:lnTo>
                  <a:lnTo>
                    <a:pt x="247" y="216"/>
                  </a:lnTo>
                  <a:lnTo>
                    <a:pt x="253" y="223"/>
                  </a:lnTo>
                  <a:lnTo>
                    <a:pt x="253" y="262"/>
                  </a:lnTo>
                  <a:lnTo>
                    <a:pt x="293" y="262"/>
                  </a:lnTo>
                  <a:lnTo>
                    <a:pt x="298" y="269"/>
                  </a:lnTo>
                  <a:lnTo>
                    <a:pt x="298" y="308"/>
                  </a:lnTo>
                  <a:lnTo>
                    <a:pt x="332" y="308"/>
                  </a:lnTo>
                  <a:lnTo>
                    <a:pt x="339" y="316"/>
                  </a:lnTo>
                  <a:lnTo>
                    <a:pt x="339" y="438"/>
                  </a:lnTo>
                  <a:lnTo>
                    <a:pt x="332" y="445"/>
                  </a:lnTo>
                  <a:lnTo>
                    <a:pt x="298" y="445"/>
                  </a:lnTo>
                  <a:lnTo>
                    <a:pt x="298" y="487"/>
                  </a:lnTo>
                  <a:lnTo>
                    <a:pt x="293" y="492"/>
                  </a:lnTo>
                  <a:lnTo>
                    <a:pt x="213" y="492"/>
                  </a:lnTo>
                  <a:lnTo>
                    <a:pt x="213" y="528"/>
                  </a:lnTo>
                  <a:lnTo>
                    <a:pt x="204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399"/>
                  </a:lnTo>
                  <a:lnTo>
                    <a:pt x="4" y="392"/>
                  </a:lnTo>
                  <a:lnTo>
                    <a:pt x="39" y="392"/>
                  </a:lnTo>
                  <a:lnTo>
                    <a:pt x="46" y="399"/>
                  </a:lnTo>
                  <a:lnTo>
                    <a:pt x="46" y="438"/>
                  </a:lnTo>
                  <a:lnTo>
                    <a:pt x="84" y="438"/>
                  </a:lnTo>
                  <a:lnTo>
                    <a:pt x="89" y="445"/>
                  </a:lnTo>
                  <a:lnTo>
                    <a:pt x="89" y="487"/>
                  </a:lnTo>
                  <a:lnTo>
                    <a:pt x="204" y="487"/>
                  </a:lnTo>
                  <a:lnTo>
                    <a:pt x="204" y="445"/>
                  </a:lnTo>
                  <a:lnTo>
                    <a:pt x="213" y="438"/>
                  </a:lnTo>
                  <a:lnTo>
                    <a:pt x="247" y="438"/>
                  </a:lnTo>
                  <a:lnTo>
                    <a:pt x="247" y="360"/>
                  </a:lnTo>
                  <a:lnTo>
                    <a:pt x="213" y="360"/>
                  </a:lnTo>
                  <a:lnTo>
                    <a:pt x="204" y="353"/>
                  </a:lnTo>
                  <a:lnTo>
                    <a:pt x="204" y="316"/>
                  </a:lnTo>
                  <a:lnTo>
                    <a:pt x="125" y="316"/>
                  </a:lnTo>
                  <a:lnTo>
                    <a:pt x="118" y="308"/>
                  </a:lnTo>
                  <a:lnTo>
                    <a:pt x="118" y="269"/>
                  </a:lnTo>
                  <a:lnTo>
                    <a:pt x="46" y="269"/>
                  </a:lnTo>
                  <a:lnTo>
                    <a:pt x="39" y="262"/>
                  </a:lnTo>
                  <a:lnTo>
                    <a:pt x="39" y="177"/>
                  </a:lnTo>
                  <a:lnTo>
                    <a:pt x="4" y="177"/>
                  </a:lnTo>
                  <a:lnTo>
                    <a:pt x="0" y="172"/>
                  </a:lnTo>
                  <a:lnTo>
                    <a:pt x="0" y="88"/>
                  </a:lnTo>
                  <a:lnTo>
                    <a:pt x="4" y="81"/>
                  </a:lnTo>
                  <a:lnTo>
                    <a:pt x="39" y="81"/>
                  </a:lnTo>
                  <a:lnTo>
                    <a:pt x="39" y="40"/>
                  </a:lnTo>
                  <a:lnTo>
                    <a:pt x="46" y="33"/>
                  </a:lnTo>
                  <a:lnTo>
                    <a:pt x="84" y="33"/>
                  </a:lnTo>
                  <a:lnTo>
                    <a:pt x="84" y="4"/>
                  </a:lnTo>
                  <a:lnTo>
                    <a:pt x="89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Freeform 114"/>
            <p:cNvSpPr/>
            <p:nvPr/>
          </p:nvSpPr>
          <p:spPr>
            <a:xfrm>
              <a:off x="4693" y="2695"/>
              <a:ext cx="108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81" h="535">
                  <a:moveTo>
                    <a:pt x="4" y="0"/>
                  </a:moveTo>
                  <a:lnTo>
                    <a:pt x="124" y="0"/>
                  </a:lnTo>
                  <a:lnTo>
                    <a:pt x="130" y="4"/>
                  </a:lnTo>
                  <a:lnTo>
                    <a:pt x="130" y="392"/>
                  </a:lnTo>
                  <a:lnTo>
                    <a:pt x="168" y="392"/>
                  </a:lnTo>
                  <a:lnTo>
                    <a:pt x="174" y="399"/>
                  </a:lnTo>
                  <a:lnTo>
                    <a:pt x="174" y="438"/>
                  </a:lnTo>
                  <a:lnTo>
                    <a:pt x="304" y="438"/>
                  </a:lnTo>
                  <a:lnTo>
                    <a:pt x="304" y="399"/>
                  </a:lnTo>
                  <a:lnTo>
                    <a:pt x="310" y="392"/>
                  </a:lnTo>
                  <a:lnTo>
                    <a:pt x="346" y="392"/>
                  </a:lnTo>
                  <a:lnTo>
                    <a:pt x="346" y="40"/>
                  </a:lnTo>
                  <a:lnTo>
                    <a:pt x="310" y="40"/>
                  </a:lnTo>
                  <a:lnTo>
                    <a:pt x="304" y="33"/>
                  </a:lnTo>
                  <a:lnTo>
                    <a:pt x="304" y="4"/>
                  </a:lnTo>
                  <a:lnTo>
                    <a:pt x="310" y="0"/>
                  </a:lnTo>
                  <a:lnTo>
                    <a:pt x="439" y="0"/>
                  </a:lnTo>
                  <a:lnTo>
                    <a:pt x="445" y="4"/>
                  </a:lnTo>
                  <a:lnTo>
                    <a:pt x="445" y="487"/>
                  </a:lnTo>
                  <a:lnTo>
                    <a:pt x="474" y="487"/>
                  </a:lnTo>
                  <a:lnTo>
                    <a:pt x="480" y="492"/>
                  </a:lnTo>
                  <a:lnTo>
                    <a:pt x="480" y="528"/>
                  </a:lnTo>
                  <a:lnTo>
                    <a:pt x="474" y="534"/>
                  </a:lnTo>
                  <a:lnTo>
                    <a:pt x="353" y="534"/>
                  </a:lnTo>
                  <a:lnTo>
                    <a:pt x="346" y="528"/>
                  </a:lnTo>
                  <a:lnTo>
                    <a:pt x="346" y="445"/>
                  </a:lnTo>
                  <a:lnTo>
                    <a:pt x="310" y="445"/>
                  </a:lnTo>
                  <a:lnTo>
                    <a:pt x="310" y="487"/>
                  </a:lnTo>
                  <a:lnTo>
                    <a:pt x="304" y="492"/>
                  </a:lnTo>
                  <a:lnTo>
                    <a:pt x="265" y="492"/>
                  </a:lnTo>
                  <a:lnTo>
                    <a:pt x="265" y="528"/>
                  </a:lnTo>
                  <a:lnTo>
                    <a:pt x="259" y="534"/>
                  </a:lnTo>
                  <a:lnTo>
                    <a:pt x="130" y="534"/>
                  </a:lnTo>
                  <a:lnTo>
                    <a:pt x="124" y="528"/>
                  </a:lnTo>
                  <a:lnTo>
                    <a:pt x="124" y="492"/>
                  </a:lnTo>
                  <a:lnTo>
                    <a:pt x="94" y="492"/>
                  </a:lnTo>
                  <a:lnTo>
                    <a:pt x="87" y="487"/>
                  </a:lnTo>
                  <a:lnTo>
                    <a:pt x="87" y="445"/>
                  </a:lnTo>
                  <a:lnTo>
                    <a:pt x="48" y="445"/>
                  </a:lnTo>
                  <a:lnTo>
                    <a:pt x="41" y="438"/>
                  </a:lnTo>
                  <a:lnTo>
                    <a:pt x="41" y="40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Freeform 115"/>
            <p:cNvSpPr/>
            <p:nvPr/>
          </p:nvSpPr>
          <p:spPr>
            <a:xfrm>
              <a:off x="4819" y="2695"/>
              <a:ext cx="64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88" h="535">
                  <a:moveTo>
                    <a:pt x="4" y="0"/>
                  </a:moveTo>
                  <a:lnTo>
                    <a:pt x="116" y="0"/>
                  </a:lnTo>
                  <a:lnTo>
                    <a:pt x="122" y="4"/>
                  </a:lnTo>
                  <a:lnTo>
                    <a:pt x="122" y="81"/>
                  </a:lnTo>
                  <a:lnTo>
                    <a:pt x="159" y="81"/>
                  </a:lnTo>
                  <a:lnTo>
                    <a:pt x="159" y="40"/>
                  </a:lnTo>
                  <a:lnTo>
                    <a:pt x="166" y="33"/>
                  </a:lnTo>
                  <a:lnTo>
                    <a:pt x="198" y="33"/>
                  </a:lnTo>
                  <a:lnTo>
                    <a:pt x="198" y="4"/>
                  </a:lnTo>
                  <a:lnTo>
                    <a:pt x="204" y="0"/>
                  </a:lnTo>
                  <a:lnTo>
                    <a:pt x="281" y="0"/>
                  </a:lnTo>
                  <a:lnTo>
                    <a:pt x="287" y="4"/>
                  </a:lnTo>
                  <a:lnTo>
                    <a:pt x="287" y="125"/>
                  </a:lnTo>
                  <a:lnTo>
                    <a:pt x="281" y="132"/>
                  </a:lnTo>
                  <a:lnTo>
                    <a:pt x="204" y="132"/>
                  </a:lnTo>
                  <a:lnTo>
                    <a:pt x="198" y="125"/>
                  </a:lnTo>
                  <a:lnTo>
                    <a:pt x="198" y="88"/>
                  </a:lnTo>
                  <a:lnTo>
                    <a:pt x="166" y="88"/>
                  </a:lnTo>
                  <a:lnTo>
                    <a:pt x="166" y="125"/>
                  </a:lnTo>
                  <a:lnTo>
                    <a:pt x="159" y="132"/>
                  </a:lnTo>
                  <a:lnTo>
                    <a:pt x="122" y="132"/>
                  </a:lnTo>
                  <a:lnTo>
                    <a:pt x="122" y="487"/>
                  </a:lnTo>
                  <a:lnTo>
                    <a:pt x="159" y="487"/>
                  </a:lnTo>
                  <a:lnTo>
                    <a:pt x="166" y="492"/>
                  </a:lnTo>
                  <a:lnTo>
                    <a:pt x="166" y="528"/>
                  </a:lnTo>
                  <a:lnTo>
                    <a:pt x="159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492"/>
                  </a:lnTo>
                  <a:lnTo>
                    <a:pt x="4" y="487"/>
                  </a:lnTo>
                  <a:lnTo>
                    <a:pt x="40" y="487"/>
                  </a:lnTo>
                  <a:lnTo>
                    <a:pt x="40" y="40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Freeform 116"/>
            <p:cNvSpPr/>
            <p:nvPr/>
          </p:nvSpPr>
          <p:spPr>
            <a:xfrm>
              <a:off x="4903" y="2695"/>
              <a:ext cx="84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76" h="535">
                  <a:moveTo>
                    <a:pt x="209" y="223"/>
                  </a:moveTo>
                  <a:lnTo>
                    <a:pt x="244" y="223"/>
                  </a:lnTo>
                  <a:lnTo>
                    <a:pt x="244" y="392"/>
                  </a:lnTo>
                  <a:lnTo>
                    <a:pt x="209" y="392"/>
                  </a:lnTo>
                  <a:lnTo>
                    <a:pt x="203" y="399"/>
                  </a:lnTo>
                  <a:lnTo>
                    <a:pt x="203" y="438"/>
                  </a:lnTo>
                  <a:lnTo>
                    <a:pt x="88" y="438"/>
                  </a:lnTo>
                  <a:lnTo>
                    <a:pt x="88" y="316"/>
                  </a:lnTo>
                  <a:lnTo>
                    <a:pt x="116" y="316"/>
                  </a:lnTo>
                  <a:lnTo>
                    <a:pt x="123" y="308"/>
                  </a:lnTo>
                  <a:lnTo>
                    <a:pt x="123" y="269"/>
                  </a:lnTo>
                  <a:lnTo>
                    <a:pt x="203" y="269"/>
                  </a:lnTo>
                  <a:lnTo>
                    <a:pt x="209" y="262"/>
                  </a:lnTo>
                  <a:lnTo>
                    <a:pt x="209" y="223"/>
                  </a:lnTo>
                  <a:close/>
                  <a:moveTo>
                    <a:pt x="88" y="0"/>
                  </a:moveTo>
                  <a:lnTo>
                    <a:pt x="285" y="0"/>
                  </a:lnTo>
                  <a:lnTo>
                    <a:pt x="293" y="4"/>
                  </a:lnTo>
                  <a:lnTo>
                    <a:pt x="293" y="33"/>
                  </a:lnTo>
                  <a:lnTo>
                    <a:pt x="330" y="33"/>
                  </a:lnTo>
                  <a:lnTo>
                    <a:pt x="336" y="40"/>
                  </a:lnTo>
                  <a:lnTo>
                    <a:pt x="336" y="487"/>
                  </a:lnTo>
                  <a:lnTo>
                    <a:pt x="369" y="487"/>
                  </a:lnTo>
                  <a:lnTo>
                    <a:pt x="375" y="492"/>
                  </a:lnTo>
                  <a:lnTo>
                    <a:pt x="375" y="528"/>
                  </a:lnTo>
                  <a:lnTo>
                    <a:pt x="369" y="534"/>
                  </a:lnTo>
                  <a:lnTo>
                    <a:pt x="293" y="534"/>
                  </a:lnTo>
                  <a:lnTo>
                    <a:pt x="285" y="528"/>
                  </a:lnTo>
                  <a:lnTo>
                    <a:pt x="285" y="492"/>
                  </a:lnTo>
                  <a:lnTo>
                    <a:pt x="250" y="492"/>
                  </a:lnTo>
                  <a:lnTo>
                    <a:pt x="244" y="487"/>
                  </a:lnTo>
                  <a:lnTo>
                    <a:pt x="244" y="445"/>
                  </a:lnTo>
                  <a:lnTo>
                    <a:pt x="209" y="445"/>
                  </a:lnTo>
                  <a:lnTo>
                    <a:pt x="209" y="487"/>
                  </a:lnTo>
                  <a:lnTo>
                    <a:pt x="203" y="492"/>
                  </a:lnTo>
                  <a:lnTo>
                    <a:pt x="167" y="492"/>
                  </a:lnTo>
                  <a:lnTo>
                    <a:pt x="167" y="528"/>
                  </a:lnTo>
                  <a:lnTo>
                    <a:pt x="160" y="534"/>
                  </a:lnTo>
                  <a:lnTo>
                    <a:pt x="44" y="534"/>
                  </a:lnTo>
                  <a:lnTo>
                    <a:pt x="38" y="528"/>
                  </a:lnTo>
                  <a:lnTo>
                    <a:pt x="38" y="492"/>
                  </a:lnTo>
                  <a:lnTo>
                    <a:pt x="4" y="492"/>
                  </a:lnTo>
                  <a:lnTo>
                    <a:pt x="0" y="487"/>
                  </a:lnTo>
                  <a:lnTo>
                    <a:pt x="0" y="316"/>
                  </a:lnTo>
                  <a:lnTo>
                    <a:pt x="4" y="308"/>
                  </a:lnTo>
                  <a:lnTo>
                    <a:pt x="38" y="308"/>
                  </a:lnTo>
                  <a:lnTo>
                    <a:pt x="38" y="269"/>
                  </a:lnTo>
                  <a:lnTo>
                    <a:pt x="44" y="262"/>
                  </a:lnTo>
                  <a:lnTo>
                    <a:pt x="81" y="262"/>
                  </a:lnTo>
                  <a:lnTo>
                    <a:pt x="81" y="223"/>
                  </a:lnTo>
                  <a:lnTo>
                    <a:pt x="88" y="216"/>
                  </a:lnTo>
                  <a:lnTo>
                    <a:pt x="160" y="216"/>
                  </a:lnTo>
                  <a:lnTo>
                    <a:pt x="160" y="177"/>
                  </a:lnTo>
                  <a:lnTo>
                    <a:pt x="167" y="172"/>
                  </a:lnTo>
                  <a:lnTo>
                    <a:pt x="244" y="172"/>
                  </a:lnTo>
                  <a:lnTo>
                    <a:pt x="244" y="88"/>
                  </a:lnTo>
                  <a:lnTo>
                    <a:pt x="209" y="88"/>
                  </a:lnTo>
                  <a:lnTo>
                    <a:pt x="203" y="81"/>
                  </a:lnTo>
                  <a:lnTo>
                    <a:pt x="203" y="40"/>
                  </a:lnTo>
                  <a:lnTo>
                    <a:pt x="123" y="40"/>
                  </a:lnTo>
                  <a:lnTo>
                    <a:pt x="123" y="125"/>
                  </a:lnTo>
                  <a:lnTo>
                    <a:pt x="116" y="132"/>
                  </a:lnTo>
                  <a:lnTo>
                    <a:pt x="44" y="132"/>
                  </a:lnTo>
                  <a:lnTo>
                    <a:pt x="38" y="125"/>
                  </a:lnTo>
                  <a:lnTo>
                    <a:pt x="38" y="40"/>
                  </a:lnTo>
                  <a:lnTo>
                    <a:pt x="44" y="33"/>
                  </a:lnTo>
                  <a:lnTo>
                    <a:pt x="81" y="33"/>
                  </a:lnTo>
                  <a:lnTo>
                    <a:pt x="81" y="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Freeform 117"/>
            <p:cNvSpPr/>
            <p:nvPr/>
          </p:nvSpPr>
          <p:spPr>
            <a:xfrm>
              <a:off x="5014" y="2695"/>
              <a:ext cx="108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82" h="535">
                  <a:moveTo>
                    <a:pt x="4" y="0"/>
                  </a:moveTo>
                  <a:lnTo>
                    <a:pt x="124" y="0"/>
                  </a:lnTo>
                  <a:lnTo>
                    <a:pt x="131" y="4"/>
                  </a:lnTo>
                  <a:lnTo>
                    <a:pt x="131" y="81"/>
                  </a:lnTo>
                  <a:lnTo>
                    <a:pt x="169" y="81"/>
                  </a:lnTo>
                  <a:lnTo>
                    <a:pt x="169" y="40"/>
                  </a:lnTo>
                  <a:lnTo>
                    <a:pt x="175" y="33"/>
                  </a:lnTo>
                  <a:lnTo>
                    <a:pt x="214" y="33"/>
                  </a:lnTo>
                  <a:lnTo>
                    <a:pt x="214" y="4"/>
                  </a:lnTo>
                  <a:lnTo>
                    <a:pt x="220" y="0"/>
                  </a:lnTo>
                  <a:lnTo>
                    <a:pt x="347" y="0"/>
                  </a:lnTo>
                  <a:lnTo>
                    <a:pt x="353" y="4"/>
                  </a:lnTo>
                  <a:lnTo>
                    <a:pt x="353" y="33"/>
                  </a:lnTo>
                  <a:lnTo>
                    <a:pt x="394" y="33"/>
                  </a:lnTo>
                  <a:lnTo>
                    <a:pt x="400" y="40"/>
                  </a:lnTo>
                  <a:lnTo>
                    <a:pt x="400" y="81"/>
                  </a:lnTo>
                  <a:lnTo>
                    <a:pt x="440" y="81"/>
                  </a:lnTo>
                  <a:lnTo>
                    <a:pt x="446" y="88"/>
                  </a:lnTo>
                  <a:lnTo>
                    <a:pt x="446" y="487"/>
                  </a:lnTo>
                  <a:lnTo>
                    <a:pt x="475" y="487"/>
                  </a:lnTo>
                  <a:lnTo>
                    <a:pt x="481" y="492"/>
                  </a:lnTo>
                  <a:lnTo>
                    <a:pt x="481" y="528"/>
                  </a:lnTo>
                  <a:lnTo>
                    <a:pt x="475" y="534"/>
                  </a:lnTo>
                  <a:lnTo>
                    <a:pt x="311" y="534"/>
                  </a:lnTo>
                  <a:lnTo>
                    <a:pt x="304" y="528"/>
                  </a:lnTo>
                  <a:lnTo>
                    <a:pt x="304" y="492"/>
                  </a:lnTo>
                  <a:lnTo>
                    <a:pt x="311" y="487"/>
                  </a:lnTo>
                  <a:lnTo>
                    <a:pt x="347" y="487"/>
                  </a:lnTo>
                  <a:lnTo>
                    <a:pt x="347" y="132"/>
                  </a:lnTo>
                  <a:lnTo>
                    <a:pt x="311" y="132"/>
                  </a:lnTo>
                  <a:lnTo>
                    <a:pt x="304" y="125"/>
                  </a:lnTo>
                  <a:lnTo>
                    <a:pt x="304" y="88"/>
                  </a:lnTo>
                  <a:lnTo>
                    <a:pt x="175" y="88"/>
                  </a:lnTo>
                  <a:lnTo>
                    <a:pt x="175" y="125"/>
                  </a:lnTo>
                  <a:lnTo>
                    <a:pt x="169" y="132"/>
                  </a:lnTo>
                  <a:lnTo>
                    <a:pt x="131" y="132"/>
                  </a:lnTo>
                  <a:lnTo>
                    <a:pt x="131" y="487"/>
                  </a:lnTo>
                  <a:lnTo>
                    <a:pt x="169" y="487"/>
                  </a:lnTo>
                  <a:lnTo>
                    <a:pt x="175" y="492"/>
                  </a:lnTo>
                  <a:lnTo>
                    <a:pt x="175" y="528"/>
                  </a:lnTo>
                  <a:lnTo>
                    <a:pt x="169" y="534"/>
                  </a:lnTo>
                  <a:lnTo>
                    <a:pt x="4" y="534"/>
                  </a:lnTo>
                  <a:lnTo>
                    <a:pt x="0" y="528"/>
                  </a:lnTo>
                  <a:lnTo>
                    <a:pt x="0" y="492"/>
                  </a:lnTo>
                  <a:lnTo>
                    <a:pt x="4" y="487"/>
                  </a:lnTo>
                  <a:lnTo>
                    <a:pt x="41" y="487"/>
                  </a:lnTo>
                  <a:lnTo>
                    <a:pt x="41" y="40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Freeform 118"/>
            <p:cNvSpPr/>
            <p:nvPr/>
          </p:nvSpPr>
          <p:spPr>
            <a:xfrm>
              <a:off x="5140" y="2695"/>
              <a:ext cx="85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80" h="535">
                  <a:moveTo>
                    <a:pt x="124" y="0"/>
                  </a:moveTo>
                  <a:lnTo>
                    <a:pt x="332" y="0"/>
                  </a:lnTo>
                  <a:lnTo>
                    <a:pt x="339" y="4"/>
                  </a:lnTo>
                  <a:lnTo>
                    <a:pt x="339" y="33"/>
                  </a:lnTo>
                  <a:lnTo>
                    <a:pt x="373" y="33"/>
                  </a:lnTo>
                  <a:lnTo>
                    <a:pt x="379" y="40"/>
                  </a:lnTo>
                  <a:lnTo>
                    <a:pt x="379" y="125"/>
                  </a:lnTo>
                  <a:lnTo>
                    <a:pt x="373" y="132"/>
                  </a:lnTo>
                  <a:lnTo>
                    <a:pt x="295" y="132"/>
                  </a:lnTo>
                  <a:lnTo>
                    <a:pt x="289" y="125"/>
                  </a:lnTo>
                  <a:lnTo>
                    <a:pt x="289" y="88"/>
                  </a:lnTo>
                  <a:lnTo>
                    <a:pt x="253" y="88"/>
                  </a:lnTo>
                  <a:lnTo>
                    <a:pt x="247" y="81"/>
                  </a:lnTo>
                  <a:lnTo>
                    <a:pt x="247" y="40"/>
                  </a:lnTo>
                  <a:lnTo>
                    <a:pt x="124" y="40"/>
                  </a:lnTo>
                  <a:lnTo>
                    <a:pt x="124" y="81"/>
                  </a:lnTo>
                  <a:lnTo>
                    <a:pt x="118" y="88"/>
                  </a:lnTo>
                  <a:lnTo>
                    <a:pt x="89" y="88"/>
                  </a:lnTo>
                  <a:lnTo>
                    <a:pt x="89" y="353"/>
                  </a:lnTo>
                  <a:lnTo>
                    <a:pt x="118" y="353"/>
                  </a:lnTo>
                  <a:lnTo>
                    <a:pt x="124" y="360"/>
                  </a:lnTo>
                  <a:lnTo>
                    <a:pt x="124" y="392"/>
                  </a:lnTo>
                  <a:lnTo>
                    <a:pt x="162" y="392"/>
                  </a:lnTo>
                  <a:lnTo>
                    <a:pt x="169" y="399"/>
                  </a:lnTo>
                  <a:lnTo>
                    <a:pt x="169" y="438"/>
                  </a:lnTo>
                  <a:lnTo>
                    <a:pt x="332" y="438"/>
                  </a:lnTo>
                  <a:lnTo>
                    <a:pt x="332" y="399"/>
                  </a:lnTo>
                  <a:lnTo>
                    <a:pt x="339" y="392"/>
                  </a:lnTo>
                  <a:lnTo>
                    <a:pt x="373" y="392"/>
                  </a:lnTo>
                  <a:lnTo>
                    <a:pt x="379" y="399"/>
                  </a:lnTo>
                  <a:lnTo>
                    <a:pt x="379" y="438"/>
                  </a:lnTo>
                  <a:lnTo>
                    <a:pt x="373" y="445"/>
                  </a:lnTo>
                  <a:lnTo>
                    <a:pt x="339" y="445"/>
                  </a:lnTo>
                  <a:lnTo>
                    <a:pt x="339" y="487"/>
                  </a:lnTo>
                  <a:lnTo>
                    <a:pt x="332" y="492"/>
                  </a:lnTo>
                  <a:lnTo>
                    <a:pt x="295" y="492"/>
                  </a:lnTo>
                  <a:lnTo>
                    <a:pt x="295" y="528"/>
                  </a:lnTo>
                  <a:lnTo>
                    <a:pt x="289" y="534"/>
                  </a:lnTo>
                  <a:lnTo>
                    <a:pt x="124" y="534"/>
                  </a:lnTo>
                  <a:lnTo>
                    <a:pt x="118" y="528"/>
                  </a:lnTo>
                  <a:lnTo>
                    <a:pt x="118" y="492"/>
                  </a:lnTo>
                  <a:lnTo>
                    <a:pt x="45" y="492"/>
                  </a:lnTo>
                  <a:lnTo>
                    <a:pt x="39" y="487"/>
                  </a:lnTo>
                  <a:lnTo>
                    <a:pt x="39" y="399"/>
                  </a:lnTo>
                  <a:lnTo>
                    <a:pt x="4" y="399"/>
                  </a:lnTo>
                  <a:lnTo>
                    <a:pt x="0" y="392"/>
                  </a:lnTo>
                  <a:lnTo>
                    <a:pt x="0" y="132"/>
                  </a:lnTo>
                  <a:lnTo>
                    <a:pt x="4" y="125"/>
                  </a:lnTo>
                  <a:lnTo>
                    <a:pt x="39" y="125"/>
                  </a:lnTo>
                  <a:lnTo>
                    <a:pt x="39" y="40"/>
                  </a:lnTo>
                  <a:lnTo>
                    <a:pt x="45" y="33"/>
                  </a:lnTo>
                  <a:lnTo>
                    <a:pt x="118" y="33"/>
                  </a:lnTo>
                  <a:lnTo>
                    <a:pt x="118" y="4"/>
                  </a:lnTo>
                  <a:lnTo>
                    <a:pt x="124" y="0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Freeform 119"/>
            <p:cNvSpPr/>
            <p:nvPr/>
          </p:nvSpPr>
          <p:spPr>
            <a:xfrm>
              <a:off x="5250" y="2695"/>
              <a:ext cx="85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80" h="535">
                  <a:moveTo>
                    <a:pt x="124" y="40"/>
                  </a:moveTo>
                  <a:lnTo>
                    <a:pt x="247" y="40"/>
                  </a:lnTo>
                  <a:lnTo>
                    <a:pt x="247" y="81"/>
                  </a:lnTo>
                  <a:lnTo>
                    <a:pt x="253" y="88"/>
                  </a:lnTo>
                  <a:lnTo>
                    <a:pt x="289" y="88"/>
                  </a:lnTo>
                  <a:lnTo>
                    <a:pt x="289" y="172"/>
                  </a:lnTo>
                  <a:lnTo>
                    <a:pt x="89" y="172"/>
                  </a:lnTo>
                  <a:lnTo>
                    <a:pt x="89" y="88"/>
                  </a:lnTo>
                  <a:lnTo>
                    <a:pt x="119" y="88"/>
                  </a:lnTo>
                  <a:lnTo>
                    <a:pt x="124" y="81"/>
                  </a:lnTo>
                  <a:lnTo>
                    <a:pt x="124" y="40"/>
                  </a:lnTo>
                  <a:close/>
                  <a:moveTo>
                    <a:pt x="124" y="0"/>
                  </a:moveTo>
                  <a:lnTo>
                    <a:pt x="289" y="0"/>
                  </a:lnTo>
                  <a:lnTo>
                    <a:pt x="295" y="4"/>
                  </a:lnTo>
                  <a:lnTo>
                    <a:pt x="295" y="33"/>
                  </a:lnTo>
                  <a:lnTo>
                    <a:pt x="332" y="33"/>
                  </a:lnTo>
                  <a:lnTo>
                    <a:pt x="340" y="40"/>
                  </a:lnTo>
                  <a:lnTo>
                    <a:pt x="340" y="81"/>
                  </a:lnTo>
                  <a:lnTo>
                    <a:pt x="373" y="81"/>
                  </a:lnTo>
                  <a:lnTo>
                    <a:pt x="379" y="88"/>
                  </a:lnTo>
                  <a:lnTo>
                    <a:pt x="379" y="216"/>
                  </a:lnTo>
                  <a:lnTo>
                    <a:pt x="373" y="223"/>
                  </a:lnTo>
                  <a:lnTo>
                    <a:pt x="89" y="223"/>
                  </a:lnTo>
                  <a:lnTo>
                    <a:pt x="89" y="353"/>
                  </a:lnTo>
                  <a:lnTo>
                    <a:pt x="119" y="353"/>
                  </a:lnTo>
                  <a:lnTo>
                    <a:pt x="124" y="360"/>
                  </a:lnTo>
                  <a:lnTo>
                    <a:pt x="124" y="392"/>
                  </a:lnTo>
                  <a:lnTo>
                    <a:pt x="162" y="392"/>
                  </a:lnTo>
                  <a:lnTo>
                    <a:pt x="169" y="399"/>
                  </a:lnTo>
                  <a:lnTo>
                    <a:pt x="169" y="438"/>
                  </a:lnTo>
                  <a:lnTo>
                    <a:pt x="332" y="438"/>
                  </a:lnTo>
                  <a:lnTo>
                    <a:pt x="332" y="399"/>
                  </a:lnTo>
                  <a:lnTo>
                    <a:pt x="340" y="392"/>
                  </a:lnTo>
                  <a:lnTo>
                    <a:pt x="373" y="392"/>
                  </a:lnTo>
                  <a:lnTo>
                    <a:pt x="379" y="399"/>
                  </a:lnTo>
                  <a:lnTo>
                    <a:pt x="379" y="438"/>
                  </a:lnTo>
                  <a:lnTo>
                    <a:pt x="373" y="445"/>
                  </a:lnTo>
                  <a:lnTo>
                    <a:pt x="340" y="445"/>
                  </a:lnTo>
                  <a:lnTo>
                    <a:pt x="340" y="487"/>
                  </a:lnTo>
                  <a:lnTo>
                    <a:pt x="332" y="492"/>
                  </a:lnTo>
                  <a:lnTo>
                    <a:pt x="295" y="492"/>
                  </a:lnTo>
                  <a:lnTo>
                    <a:pt x="295" y="528"/>
                  </a:lnTo>
                  <a:lnTo>
                    <a:pt x="289" y="534"/>
                  </a:lnTo>
                  <a:lnTo>
                    <a:pt x="124" y="534"/>
                  </a:lnTo>
                  <a:lnTo>
                    <a:pt x="119" y="528"/>
                  </a:lnTo>
                  <a:lnTo>
                    <a:pt x="119" y="492"/>
                  </a:lnTo>
                  <a:lnTo>
                    <a:pt x="46" y="492"/>
                  </a:lnTo>
                  <a:lnTo>
                    <a:pt x="39" y="487"/>
                  </a:lnTo>
                  <a:lnTo>
                    <a:pt x="39" y="399"/>
                  </a:lnTo>
                  <a:lnTo>
                    <a:pt x="4" y="399"/>
                  </a:lnTo>
                  <a:lnTo>
                    <a:pt x="0" y="392"/>
                  </a:lnTo>
                  <a:lnTo>
                    <a:pt x="0" y="132"/>
                  </a:lnTo>
                  <a:lnTo>
                    <a:pt x="4" y="125"/>
                  </a:lnTo>
                  <a:lnTo>
                    <a:pt x="39" y="125"/>
                  </a:lnTo>
                  <a:lnTo>
                    <a:pt x="39" y="40"/>
                  </a:lnTo>
                  <a:lnTo>
                    <a:pt x="46" y="33"/>
                  </a:lnTo>
                  <a:lnTo>
                    <a:pt x="119" y="33"/>
                  </a:lnTo>
                  <a:lnTo>
                    <a:pt x="119" y="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66CC">
                <a:alpha val="100000"/>
              </a:srgbClr>
            </a:solidFill>
            <a:ln w="19080" cap="flat" cmpd="sng">
              <a:solidFill>
                <a:srgbClr val="99CC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819" dir="2699999" algn="ctr" rotWithShape="0">
                <a:srgbClr val="990000">
                  <a:alpha val="10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9" name="Line 120"/>
          <p:cNvSpPr/>
          <p:nvPr/>
        </p:nvSpPr>
        <p:spPr>
          <a:xfrm>
            <a:off x="6629400" y="2592388"/>
            <a:ext cx="0" cy="1447800"/>
          </a:xfrm>
          <a:prstGeom prst="line">
            <a:avLst/>
          </a:prstGeom>
          <a:ln w="76320" cap="flat" cmpd="sng">
            <a:solidFill>
              <a:srgbClr val="0000CC"/>
            </a:solidFill>
            <a:prstDash val="sysDot"/>
            <a:headEnd type="none" w="med" len="med"/>
            <a:tailEnd type="triangle" w="lg" len="lg"/>
          </a:ln>
        </p:spPr>
      </p:sp>
      <p:sp>
        <p:nvSpPr>
          <p:cNvPr id="47120" name="Line 121"/>
          <p:cNvSpPr/>
          <p:nvPr/>
        </p:nvSpPr>
        <p:spPr>
          <a:xfrm>
            <a:off x="5410200" y="2058988"/>
            <a:ext cx="0" cy="3962400"/>
          </a:xfrm>
          <a:prstGeom prst="line">
            <a:avLst/>
          </a:prstGeom>
          <a:ln w="38160" cap="rnd" cmpd="sng">
            <a:solidFill>
              <a:srgbClr val="336600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Evolution of Quality Systems</a:t>
            </a:r>
          </a:p>
        </p:txBody>
      </p:sp>
      <p:sp>
        <p:nvSpPr>
          <p:cNvPr id="49156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Initial product inspection method 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gave way to </a:t>
            </a:r>
            <a:r>
              <a:rPr lang="en-GB" altLang="en-US" sz="3200" dirty="0">
                <a:solidFill>
                  <a:srgbClr val="003399"/>
                </a:solidFill>
              </a:rPr>
              <a:t>quality control (QC).</a:t>
            </a:r>
            <a:r>
              <a:rPr lang="en-GB" altLang="en-US" sz="3200" dirty="0"/>
              <a:t> 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Quality control: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not only detect the defective products and eliminate them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but also determine the causes behind the defects.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Quality control (QC)</a:t>
            </a:r>
          </a:p>
        </p:txBody>
      </p:sp>
      <p:sp>
        <p:nvSpPr>
          <p:cNvPr id="51204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699000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Quality control aims at correcting the causes of errors: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not just rejecting defective products.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Statistical quality control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altLang="en-US" sz="3200" dirty="0"/>
              <a:t>quality of the output of the process is inferred using statistical methods 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altLang="en-US" sz="3200" dirty="0"/>
              <a:t>in stead of inspection or testing of all products</a:t>
            </a:r>
          </a:p>
          <a:p>
            <a:pPr>
              <a:spcBef>
                <a:spcPct val="0"/>
              </a:spcBef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Quality control (QC)</a:t>
            </a:r>
          </a:p>
        </p:txBody>
      </p:sp>
      <p:sp>
        <p:nvSpPr>
          <p:cNvPr id="53252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0" tIns="0" rIns="0" bIns="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The next breakthrough, 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development of </a:t>
            </a:r>
            <a:r>
              <a:rPr lang="en-GB" altLang="en-US" sz="3600" dirty="0">
                <a:solidFill>
                  <a:srgbClr val="0000CC"/>
                </a:solidFill>
              </a:rPr>
              <a:t>quality assurance principles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Quality assurance</a:t>
            </a:r>
          </a:p>
        </p:txBody>
      </p:sp>
      <p:sp>
        <p:nvSpPr>
          <p:cNvPr id="55300" name="Rectangle 2"/>
          <p:cNvSpPr>
            <a:spLocks noGrp="1"/>
          </p:cNvSpPr>
          <p:nvPr>
            <p:ph idx="1"/>
          </p:nvPr>
        </p:nvSpPr>
        <p:spPr>
          <a:xfrm>
            <a:off x="685800" y="20589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Basic premise of modern quality assurance: 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>
                <a:solidFill>
                  <a:srgbClr val="3333FF"/>
                </a:solidFill>
              </a:rPr>
              <a:t>if an organization's processes are good and are followed rigorously, </a:t>
            </a:r>
          </a:p>
          <a:p>
            <a:pPr lvl="2">
              <a:spcBef>
                <a:spcPts val="650"/>
              </a:spcBef>
            </a:pPr>
            <a:r>
              <a:rPr lang="en-GB" altLang="en-US" sz="3200" dirty="0">
                <a:solidFill>
                  <a:srgbClr val="3333FF"/>
                </a:solidFill>
              </a:rPr>
              <a:t>the products are bound to be of good quality.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Quality assurance</a:t>
            </a:r>
          </a:p>
        </p:txBody>
      </p:sp>
      <p:sp>
        <p:nvSpPr>
          <p:cNvPr id="57348" name="Rectangle 2"/>
          <p:cNvSpPr>
            <a:spLocks noGrp="1"/>
          </p:cNvSpPr>
          <p:nvPr>
            <p:ph idx="1"/>
          </p:nvPr>
        </p:nvSpPr>
        <p:spPr>
          <a:xfrm>
            <a:off x="685800" y="17541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All modern quality paradigms include: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guidance for recognizing, defining, analyzing, and improving the production process.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29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1"/>
          <p:cNvSpPr>
            <a:spLocks noGrp="1"/>
          </p:cNvSpPr>
          <p:nvPr>
            <p:ph type="title"/>
          </p:nvPr>
        </p:nvSpPr>
        <p:spPr>
          <a:xfrm>
            <a:off x="1150938" y="204788"/>
            <a:ext cx="7781925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Total quality management (TQM)</a:t>
            </a:r>
          </a:p>
        </p:txBody>
      </p:sp>
      <p:sp>
        <p:nvSpPr>
          <p:cNvPr id="59396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sz="4400" dirty="0"/>
              <a:t>Advocates: </a:t>
            </a:r>
          </a:p>
          <a:p>
            <a:pPr lvl="1">
              <a:spcBef>
                <a:spcPts val="815"/>
              </a:spcBef>
            </a:pPr>
            <a:r>
              <a:rPr lang="en-GB" altLang="en-US" sz="4000" dirty="0"/>
              <a:t>continuous process improvements through process measurements.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Fitness of purpose</a:t>
            </a:r>
          </a:p>
        </p:txBody>
      </p:sp>
      <p:sp>
        <p:nvSpPr>
          <p:cNvPr id="9220" name="Rectangle 2"/>
          <p:cNvSpPr>
            <a:spLocks noGrp="1"/>
          </p:cNvSpPr>
          <p:nvPr>
            <p:ph idx="1"/>
          </p:nvPr>
        </p:nvSpPr>
        <p:spPr>
          <a:xfrm>
            <a:off x="685800" y="20589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A satisfactory definition of quality for many products: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a car, a table fan, a food mixer, microwave oven, etc.  </a:t>
            </a:r>
          </a:p>
          <a:p>
            <a:pPr>
              <a:spcBef>
                <a:spcPts val="725"/>
              </a:spcBef>
            </a:pPr>
            <a:r>
              <a:rPr lang="en-GB" altLang="en-US" sz="4000" dirty="0"/>
              <a:t>But, not satisfactory for software products.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 1"/>
          <p:cNvSpPr>
            <a:spLocks noGrp="1"/>
          </p:cNvSpPr>
          <p:nvPr>
            <p:ph type="title"/>
          </p:nvPr>
        </p:nvSpPr>
        <p:spPr>
          <a:xfrm>
            <a:off x="406400" y="117475"/>
            <a:ext cx="7761288" cy="140652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75"/>
              </a:spcBef>
            </a:pPr>
            <a:r>
              <a:rPr lang="en-GB" altLang="en-US" dirty="0"/>
              <a:t>Business Process reengineering</a:t>
            </a:r>
          </a:p>
        </p:txBody>
      </p:sp>
      <p:sp>
        <p:nvSpPr>
          <p:cNvPr id="61444" name="Rectangle 2"/>
          <p:cNvSpPr>
            <a:spLocks noGrp="1"/>
          </p:cNvSpPr>
          <p:nvPr>
            <p:ph idx="1"/>
          </p:nvPr>
        </p:nvSpPr>
        <p:spPr>
          <a:xfrm>
            <a:off x="685800" y="1981200"/>
            <a:ext cx="7761288" cy="4103688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365"/>
              </a:spcBef>
            </a:pPr>
            <a:r>
              <a:rPr lang="en-GB" altLang="en-US" sz="4400" dirty="0"/>
              <a:t>A term related to TQM. </a:t>
            </a:r>
          </a:p>
          <a:p>
            <a:pPr>
              <a:spcBef>
                <a:spcPts val="365"/>
              </a:spcBef>
            </a:pPr>
            <a:r>
              <a:rPr lang="en-GB" altLang="en-US" sz="4400" dirty="0"/>
              <a:t>Process reengineering goes a step further than quality assurance:</a:t>
            </a:r>
          </a:p>
          <a:p>
            <a:pPr lvl="1">
              <a:spcBef>
                <a:spcPts val="325"/>
              </a:spcBef>
            </a:pPr>
            <a:r>
              <a:rPr lang="en-GB" altLang="en-US" sz="4000" dirty="0"/>
              <a:t>aims at continuous process improvement.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1"/>
          <p:cNvSpPr>
            <a:spLocks noGrp="1"/>
          </p:cNvSpPr>
          <p:nvPr>
            <p:ph type="title"/>
          </p:nvPr>
        </p:nvSpPr>
        <p:spPr>
          <a:xfrm>
            <a:off x="1150938" y="363538"/>
            <a:ext cx="7783512" cy="1512887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025"/>
              </a:spcBef>
            </a:pPr>
            <a:r>
              <a:rPr lang="en-GB" altLang="en-US" dirty="0"/>
              <a:t>Business Process reengineering</a:t>
            </a:r>
          </a:p>
        </p:txBody>
      </p:sp>
      <p:sp>
        <p:nvSpPr>
          <p:cNvPr id="63492" name="Rectangle 2"/>
          <p:cNvSpPr>
            <a:spLocks noGrp="1"/>
          </p:cNvSpPr>
          <p:nvPr>
            <p:ph idx="1"/>
          </p:nvPr>
        </p:nvSpPr>
        <p:spPr>
          <a:xfrm>
            <a:off x="1182688" y="1905000"/>
            <a:ext cx="7762875" cy="4454525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40"/>
              </a:spcBef>
              <a:buClr>
                <a:srgbClr val="000000"/>
              </a:buClr>
              <a:buFont typeface="Symbol" pitchFamily="18" charset="2"/>
              <a:buChar char="·"/>
            </a:pPr>
            <a:r>
              <a:rPr lang="en-GB" altLang="en-US" sz="4400" dirty="0"/>
              <a:t>Our focus is reengineering of the software process.</a:t>
            </a:r>
          </a:p>
          <a:p>
            <a:pPr>
              <a:spcBef>
                <a:spcPts val="850"/>
              </a:spcBef>
              <a:buClr>
                <a:srgbClr val="000000"/>
              </a:buClr>
              <a:buFont typeface="Symbol" pitchFamily="18" charset="2"/>
              <a:buChar char="·"/>
            </a:pPr>
            <a:r>
              <a:rPr lang="en-GB" altLang="en-US" sz="4000" dirty="0"/>
              <a:t>Whereas BPR aims at reengineering the way business is carried out in any organization </a:t>
            </a:r>
          </a:p>
          <a:p>
            <a:pPr lvl="1">
              <a:spcBef>
                <a:spcPts val="850"/>
              </a:spcBef>
              <a:buClr>
                <a:srgbClr val="000000"/>
              </a:buClr>
              <a:buFont typeface="Symbol" pitchFamily="18" charset="2"/>
              <a:buChar char="·"/>
            </a:pPr>
            <a:r>
              <a:rPr lang="en-GB" altLang="en-US" sz="3600" dirty="0"/>
              <a:t>not just software development organizations.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Rectangle 1"/>
          <p:cNvSpPr>
            <a:spLocks noGrp="1"/>
          </p:cNvSpPr>
          <p:nvPr>
            <p:ph type="title"/>
          </p:nvPr>
        </p:nvSpPr>
        <p:spPr>
          <a:xfrm>
            <a:off x="1150938" y="204788"/>
            <a:ext cx="7781925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Total quality management (TQM)</a:t>
            </a:r>
          </a:p>
        </p:txBody>
      </p:sp>
      <p:sp>
        <p:nvSpPr>
          <p:cNvPr id="65540" name="Rectangle 2"/>
          <p:cNvSpPr>
            <a:spLocks noGrp="1"/>
          </p:cNvSpPr>
          <p:nvPr>
            <p:ph idx="1"/>
          </p:nvPr>
        </p:nvSpPr>
        <p:spPr>
          <a:xfrm>
            <a:off x="685800" y="20589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TQM  goes beyond documenting processes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optimizes them through redesign.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Over the years the quality paradigm has shifted: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>
                <a:solidFill>
                  <a:srgbClr val="3333FF"/>
                </a:solidFill>
              </a:rPr>
              <a:t>from product assurance to process assurance.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275"/>
              </a:spcBef>
            </a:pPr>
            <a:r>
              <a:rPr lang="en-GB" altLang="en-US" sz="5400" dirty="0"/>
              <a:t>ISO 9000</a:t>
            </a:r>
          </a:p>
        </p:txBody>
      </p:sp>
      <p:sp>
        <p:nvSpPr>
          <p:cNvPr id="67588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ISO (International Organization for Standardization):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a consortium of 63 countries established to formulate and foster standardization.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ISO published its 9000 series of standards in 1987.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Rectangle 1"/>
          <p:cNvSpPr>
            <a:spLocks noGrp="1"/>
          </p:cNvSpPr>
          <p:nvPr>
            <p:ph type="title"/>
          </p:nvPr>
        </p:nvSpPr>
        <p:spPr>
          <a:xfrm>
            <a:off x="1150938" y="204788"/>
            <a:ext cx="7781925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What is ISO 9000 Certification?</a:t>
            </a:r>
          </a:p>
        </p:txBody>
      </p:sp>
      <p:sp>
        <p:nvSpPr>
          <p:cNvPr id="69636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1288" cy="42052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ISO 9000 certification: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>
                <a:solidFill>
                  <a:srgbClr val="0000CC"/>
                </a:solidFill>
              </a:rPr>
              <a:t>serves as a reference for contract between independent parties.</a:t>
            </a:r>
          </a:p>
          <a:p>
            <a:pPr>
              <a:spcBef>
                <a:spcPts val="725"/>
              </a:spcBef>
            </a:pPr>
            <a:r>
              <a:rPr lang="en-GB" altLang="en-US" sz="4000" dirty="0"/>
              <a:t>The ISO 9000 standard: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>
                <a:solidFill>
                  <a:srgbClr val="0000CC"/>
                </a:solidFill>
              </a:rPr>
              <a:t>specifies guidelines for maintaining a quality system.</a:t>
            </a:r>
            <a:r>
              <a:rPr lang="en-GB" altLang="en-US" sz="3600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1"/>
          <p:cNvSpPr>
            <a:spLocks noGrp="1"/>
          </p:cNvSpPr>
          <p:nvPr>
            <p:ph type="title"/>
          </p:nvPr>
        </p:nvSpPr>
        <p:spPr>
          <a:xfrm>
            <a:off x="1150938" y="204788"/>
            <a:ext cx="7781925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What is ISO 9000 Certification?</a:t>
            </a:r>
          </a:p>
        </p:txBody>
      </p:sp>
      <p:sp>
        <p:nvSpPr>
          <p:cNvPr id="71684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ISO 9000 specifies: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guidelines for repeatable and high quality product development.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Also addresses organizational aspects </a:t>
            </a:r>
          </a:p>
          <a:p>
            <a:pPr lvl="2">
              <a:spcBef>
                <a:spcPts val="550"/>
              </a:spcBef>
            </a:pPr>
            <a:r>
              <a:rPr lang="en-GB" altLang="en-US" sz="2800" dirty="0"/>
              <a:t>responsibilities, reporting, procedures, processes, and resources for implementing quality management.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ISO 9000</a:t>
            </a:r>
          </a:p>
        </p:txBody>
      </p:sp>
      <p:sp>
        <p:nvSpPr>
          <p:cNvPr id="73732" name="Rectangle 2"/>
          <p:cNvSpPr>
            <a:spLocks noGrp="1"/>
          </p:cNvSpPr>
          <p:nvPr>
            <p:ph idx="1"/>
          </p:nvPr>
        </p:nvSpPr>
        <p:spPr>
          <a:xfrm>
            <a:off x="685800" y="1981200"/>
            <a:ext cx="7761288" cy="4103688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A set of  guidelines for the production process.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not directly concerned about the product it self.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a series of three standards:</a:t>
            </a:r>
          </a:p>
          <a:p>
            <a:pPr lvl="2">
              <a:spcBef>
                <a:spcPts val="550"/>
              </a:spcBef>
            </a:pPr>
            <a:r>
              <a:rPr lang="en-GB" altLang="en-US" sz="3200" dirty="0">
                <a:solidFill>
                  <a:srgbClr val="0000CC"/>
                </a:solidFill>
              </a:rPr>
              <a:t>ISO 9001, ISO 9002, and ISO 9003.</a:t>
            </a:r>
            <a:r>
              <a:rPr lang="en-GB" altLang="en-US" sz="3200" dirty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015"/>
              </a:spcBef>
            </a:pPr>
            <a:r>
              <a:rPr lang="en-GB" altLang="en-US" sz="4400" dirty="0"/>
              <a:t>ISO 9000</a:t>
            </a:r>
          </a:p>
        </p:txBody>
      </p:sp>
      <p:sp>
        <p:nvSpPr>
          <p:cNvPr id="75780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400" dirty="0"/>
              <a:t>Based on the premise:</a:t>
            </a:r>
          </a:p>
          <a:p>
            <a:pPr lvl="1">
              <a:spcBef>
                <a:spcPts val="725"/>
              </a:spcBef>
            </a:pPr>
            <a:r>
              <a:rPr lang="en-GB" altLang="en-US" sz="4000" dirty="0">
                <a:solidFill>
                  <a:srgbClr val="0066FF"/>
                </a:solidFill>
              </a:rPr>
              <a:t>if a proper process is followed for production: </a:t>
            </a:r>
          </a:p>
          <a:p>
            <a:pPr lvl="2">
              <a:spcBef>
                <a:spcPts val="650"/>
              </a:spcBef>
            </a:pPr>
            <a:r>
              <a:rPr lang="en-GB" altLang="en-US" sz="3600" dirty="0">
                <a:solidFill>
                  <a:srgbClr val="0066FF"/>
                </a:solidFill>
              </a:rPr>
              <a:t>good quality products are bound to follow.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ISO 9001:</a:t>
            </a:r>
          </a:p>
        </p:txBody>
      </p:sp>
      <p:sp>
        <p:nvSpPr>
          <p:cNvPr id="77828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Applies to: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organizations engaged in design, development, production, and servicing of goods.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>
                <a:solidFill>
                  <a:srgbClr val="0000CC"/>
                </a:solidFill>
              </a:rPr>
              <a:t>applicable to most software development organizations.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39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ISO 9002:</a:t>
            </a:r>
          </a:p>
        </p:txBody>
      </p:sp>
      <p:sp>
        <p:nvSpPr>
          <p:cNvPr id="79876" name="Rectangle 2"/>
          <p:cNvSpPr>
            <a:spLocks noGrp="1"/>
          </p:cNvSpPr>
          <p:nvPr>
            <p:ph idx="1"/>
          </p:nvPr>
        </p:nvSpPr>
        <p:spPr>
          <a:xfrm>
            <a:off x="685800" y="1676400"/>
            <a:ext cx="7761288" cy="4489450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550"/>
              </a:spcBef>
            </a:pPr>
            <a:r>
              <a:rPr lang="en-GB" altLang="en-US" sz="2800" dirty="0"/>
              <a:t>ISO 9002 applies to: </a:t>
            </a:r>
          </a:p>
          <a:p>
            <a:pPr lvl="1">
              <a:spcBef>
                <a:spcPts val="465"/>
              </a:spcBef>
            </a:pPr>
            <a:r>
              <a:rPr lang="en-GB" altLang="en-US" sz="2400" dirty="0"/>
              <a:t>organizations who do not design products: </a:t>
            </a:r>
          </a:p>
          <a:p>
            <a:pPr lvl="2">
              <a:spcBef>
                <a:spcPts val="390"/>
              </a:spcBef>
            </a:pPr>
            <a:r>
              <a:rPr lang="en-GB" altLang="en-US" sz="2000" dirty="0"/>
              <a:t>but are only involved in production. </a:t>
            </a:r>
          </a:p>
          <a:p>
            <a:pPr>
              <a:spcBef>
                <a:spcPts val="550"/>
              </a:spcBef>
            </a:pPr>
            <a:r>
              <a:rPr lang="en-GB" altLang="en-US" sz="2800" dirty="0"/>
              <a:t>Examples of this category of industries:</a:t>
            </a:r>
          </a:p>
          <a:p>
            <a:pPr lvl="1">
              <a:spcBef>
                <a:spcPts val="465"/>
              </a:spcBef>
            </a:pPr>
            <a:r>
              <a:rPr lang="en-GB" altLang="en-US" sz="2400" dirty="0"/>
              <a:t>steel or car manufacturing industries</a:t>
            </a:r>
          </a:p>
          <a:p>
            <a:pPr lvl="1">
              <a:spcBef>
                <a:spcPts val="465"/>
              </a:spcBef>
            </a:pPr>
            <a:r>
              <a:rPr lang="en-GB" altLang="en-US" sz="2400" dirty="0"/>
              <a:t> buy the product and plant designs from external sources:</a:t>
            </a:r>
          </a:p>
          <a:p>
            <a:pPr lvl="2">
              <a:spcBef>
                <a:spcPts val="390"/>
              </a:spcBef>
            </a:pPr>
            <a:r>
              <a:rPr lang="en-GB" altLang="en-US" sz="2000" dirty="0"/>
              <a:t>only manufacture products. </a:t>
            </a:r>
          </a:p>
          <a:p>
            <a:pPr lvl="1">
              <a:spcBef>
                <a:spcPts val="465"/>
              </a:spcBef>
            </a:pPr>
            <a:r>
              <a:rPr lang="en-GB" altLang="en-US" sz="2400" dirty="0">
                <a:solidFill>
                  <a:srgbClr val="3333FF"/>
                </a:solidFill>
              </a:rPr>
              <a:t>not applicable to software development organizations.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Introduction</a:t>
            </a:r>
          </a:p>
        </p:txBody>
      </p:sp>
      <p:sp>
        <p:nvSpPr>
          <p:cNvPr id="11268" name="Rectangle 2"/>
          <p:cNvSpPr>
            <a:spLocks noGrp="1"/>
          </p:cNvSpPr>
          <p:nvPr>
            <p:ph idx="1"/>
          </p:nvPr>
        </p:nvSpPr>
        <p:spPr>
          <a:xfrm>
            <a:off x="685800" y="1600200"/>
            <a:ext cx="7761288" cy="5354638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365"/>
              </a:spcBef>
            </a:pPr>
            <a:r>
              <a:rPr lang="en-GB" altLang="en-US" sz="4400" dirty="0"/>
              <a:t>Consider a software product:</a:t>
            </a:r>
          </a:p>
          <a:p>
            <a:pPr lvl="1">
              <a:spcBef>
                <a:spcPts val="325"/>
              </a:spcBef>
            </a:pPr>
            <a:r>
              <a:rPr lang="en-GB" altLang="en-US" sz="4000" dirty="0"/>
              <a:t>functionally correct, </a:t>
            </a:r>
          </a:p>
          <a:p>
            <a:pPr lvl="2">
              <a:spcBef>
                <a:spcPts val="290"/>
              </a:spcBef>
            </a:pPr>
            <a:r>
              <a:rPr lang="en-GB" altLang="en-US" sz="3600" dirty="0"/>
              <a:t>i.e. performs all functions as specified in the SRS document, </a:t>
            </a:r>
          </a:p>
          <a:p>
            <a:pPr lvl="1">
              <a:spcBef>
                <a:spcPts val="325"/>
              </a:spcBef>
            </a:pPr>
            <a:r>
              <a:rPr lang="en-GB" altLang="en-US" sz="4000" dirty="0"/>
              <a:t>but has an almost unusable user interface. </a:t>
            </a:r>
          </a:p>
          <a:p>
            <a:pPr lvl="2">
              <a:spcBef>
                <a:spcPts val="290"/>
              </a:spcBef>
            </a:pPr>
            <a:r>
              <a:rPr lang="en-GB" altLang="en-US" sz="3600" dirty="0"/>
              <a:t>cannot be considered as a quality product.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015"/>
              </a:spcBef>
            </a:pPr>
            <a:r>
              <a:rPr lang="en-GB" altLang="en-US" sz="4400" dirty="0"/>
              <a:t>ISO 9003</a:t>
            </a:r>
          </a:p>
        </p:txBody>
      </p:sp>
      <p:sp>
        <p:nvSpPr>
          <p:cNvPr id="81924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ISO 9003 applies to: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organizations involved only in installation and testing of the products.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97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ISO 9000 for Software Industry</a:t>
            </a:r>
          </a:p>
        </p:txBody>
      </p:sp>
      <p:sp>
        <p:nvSpPr>
          <p:cNvPr id="83972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ISO 9000 is a generic standard: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applicable to many industries, </a:t>
            </a:r>
          </a:p>
          <a:p>
            <a:pPr lvl="2">
              <a:spcBef>
                <a:spcPts val="550"/>
              </a:spcBef>
            </a:pPr>
            <a:r>
              <a:rPr lang="en-GB" altLang="en-US" dirty="0"/>
              <a:t>starting from a steel manufacturing industry to a service rendering  company.</a:t>
            </a:r>
          </a:p>
          <a:p>
            <a:pPr>
              <a:spcBef>
                <a:spcPts val="925"/>
              </a:spcBef>
            </a:pPr>
            <a:r>
              <a:rPr lang="en-GB" altLang="en-US" dirty="0"/>
              <a:t>Many clauses of ISO 9000 documents: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use generic terminologies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very difficult to interpret them in the context of software organizations.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Software vs. other industries</a:t>
            </a:r>
          </a:p>
        </p:txBody>
      </p:sp>
      <p:sp>
        <p:nvSpPr>
          <p:cNvPr id="86020" name="Rectangle 2"/>
          <p:cNvSpPr>
            <a:spLocks noGrp="1"/>
          </p:cNvSpPr>
          <p:nvPr>
            <p:ph idx="1"/>
          </p:nvPr>
        </p:nvSpPr>
        <p:spPr>
          <a:xfrm>
            <a:off x="685800" y="18303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Very difficult to interpret many clauses for software industry: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software development is radically different from development of other products.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Software vs. other industries</a:t>
            </a:r>
          </a:p>
        </p:txBody>
      </p:sp>
      <p:sp>
        <p:nvSpPr>
          <p:cNvPr id="88068" name="Rectangle 2"/>
          <p:cNvSpPr>
            <a:spLocks noGrp="1"/>
          </p:cNvSpPr>
          <p:nvPr>
            <p:ph idx="1"/>
          </p:nvPr>
        </p:nvSpPr>
        <p:spPr>
          <a:xfrm>
            <a:off x="685800" y="1600200"/>
            <a:ext cx="7761288" cy="4357688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S</a:t>
            </a:r>
            <a:r>
              <a:rPr lang="en-GB" altLang="en-US" sz="2800" dirty="0"/>
              <a:t>oftware is intangible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therefore difficult to control. </a:t>
            </a:r>
          </a:p>
          <a:p>
            <a:pPr lvl="2">
              <a:spcBef>
                <a:spcPts val="550"/>
              </a:spcBef>
            </a:pPr>
            <a:r>
              <a:rPr lang="en-GB" altLang="en-US" dirty="0"/>
              <a:t>It is difficult to control anything that we cannot see and feel. 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In contrast, in a car manufacturing unit:</a:t>
            </a:r>
          </a:p>
          <a:p>
            <a:pPr lvl="2">
              <a:spcBef>
                <a:spcPts val="550"/>
              </a:spcBef>
            </a:pPr>
            <a:r>
              <a:rPr lang="en-GB" altLang="en-US" dirty="0"/>
              <a:t>we can see a product being developed through stages such as fitting engine, fitting doors, etc. </a:t>
            </a:r>
          </a:p>
          <a:p>
            <a:pPr lvl="2">
              <a:spcBef>
                <a:spcPts val="550"/>
              </a:spcBef>
            </a:pPr>
            <a:r>
              <a:rPr lang="en-GB" altLang="en-US" dirty="0"/>
              <a:t>one can accurately tell about the status of the product at any time.</a:t>
            </a:r>
          </a:p>
          <a:p>
            <a:pPr lvl="1">
              <a:spcBef>
                <a:spcPts val="550"/>
              </a:spcBef>
            </a:pPr>
            <a:r>
              <a:rPr lang="en-GB" altLang="en-US" dirty="0"/>
              <a:t>Software project management is an altogether different ball game.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Software vs. other industries</a:t>
            </a:r>
          </a:p>
        </p:txBody>
      </p:sp>
      <p:sp>
        <p:nvSpPr>
          <p:cNvPr id="90116" name="Rectangle 2"/>
          <p:cNvSpPr>
            <a:spLocks noGrp="1"/>
          </p:cNvSpPr>
          <p:nvPr>
            <p:ph idx="1"/>
          </p:nvPr>
        </p:nvSpPr>
        <p:spPr>
          <a:xfrm>
            <a:off x="685800" y="1843088"/>
            <a:ext cx="7761288" cy="42433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During software development: 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the only raw material consumed is data.</a:t>
            </a:r>
          </a:p>
          <a:p>
            <a:pPr>
              <a:spcBef>
                <a:spcPts val="650"/>
              </a:spcBef>
            </a:pPr>
            <a:r>
              <a:rPr lang="en-GB" altLang="en-US" dirty="0"/>
              <a:t>For any other product development: 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Lot of raw materials consumed</a:t>
            </a:r>
          </a:p>
          <a:p>
            <a:pPr lvl="2">
              <a:spcBef>
                <a:spcPts val="650"/>
              </a:spcBef>
            </a:pPr>
            <a:r>
              <a:rPr lang="en-GB" altLang="en-US" dirty="0"/>
              <a:t>e.g. Steel industry consumes large volumes of iron ore, coal, limestone, etc.</a:t>
            </a:r>
          </a:p>
          <a:p>
            <a:pPr>
              <a:spcBef>
                <a:spcPts val="925"/>
              </a:spcBef>
            </a:pPr>
            <a:r>
              <a:rPr lang="en-GB" altLang="en-US" dirty="0"/>
              <a:t>ISO 9000 standards have many clauses corresponding to raw material control .</a:t>
            </a:r>
          </a:p>
          <a:p>
            <a:pPr lvl="2">
              <a:spcBef>
                <a:spcPts val="550"/>
              </a:spcBef>
            </a:pPr>
            <a:r>
              <a:rPr lang="en-GB" altLang="en-US" sz="2800" dirty="0"/>
              <a:t>not relevant to software organizations.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Software vs. other industries</a:t>
            </a:r>
          </a:p>
        </p:txBody>
      </p:sp>
      <p:sp>
        <p:nvSpPr>
          <p:cNvPr id="92164" name="Rectangle 2"/>
          <p:cNvSpPr>
            <a:spLocks noGrp="1"/>
          </p:cNvSpPr>
          <p:nvPr>
            <p:ph idx="1"/>
          </p:nvPr>
        </p:nvSpPr>
        <p:spPr>
          <a:xfrm>
            <a:off x="685800" y="20589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Radical differences exist between software and other product development,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difficult to interpret various clauses of the original ISO standard in the context of software industry.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ISO 9000 Part-3</a:t>
            </a:r>
          </a:p>
        </p:txBody>
      </p:sp>
      <p:sp>
        <p:nvSpPr>
          <p:cNvPr id="94212" name="Rectangle 2"/>
          <p:cNvSpPr>
            <a:spLocks noGrp="1"/>
          </p:cNvSpPr>
          <p:nvPr>
            <p:ph idx="1"/>
          </p:nvPr>
        </p:nvSpPr>
        <p:spPr>
          <a:xfrm>
            <a:off x="685800" y="20589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ISO released a separate document called ISO 9000 part-3 in 1991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to help interpret the ISO standard for software industry. 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At present,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official guidance is inadequate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Rectangle 1"/>
          <p:cNvSpPr>
            <a:spLocks noGrp="1"/>
          </p:cNvSpPr>
          <p:nvPr>
            <p:ph type="title"/>
          </p:nvPr>
        </p:nvSpPr>
        <p:spPr>
          <a:xfrm>
            <a:off x="1150938" y="204788"/>
            <a:ext cx="7781925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Why Get ISO 9000 Certification?</a:t>
            </a:r>
          </a:p>
        </p:txBody>
      </p:sp>
      <p:sp>
        <p:nvSpPr>
          <p:cNvPr id="96260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Several benefits: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Confidence of customers in an organization increases </a:t>
            </a:r>
          </a:p>
          <a:p>
            <a:pPr lvl="2">
              <a:spcBef>
                <a:spcPts val="550"/>
              </a:spcBef>
            </a:pPr>
            <a:r>
              <a:rPr lang="en-GB" altLang="en-US" sz="3200" dirty="0"/>
              <a:t>if organization qualified for ISO 9001 certification. </a:t>
            </a:r>
          </a:p>
          <a:p>
            <a:pPr lvl="2">
              <a:spcBef>
                <a:spcPts val="550"/>
              </a:spcBef>
            </a:pPr>
            <a:r>
              <a:rPr lang="en-GB" altLang="en-US" sz="3200" dirty="0"/>
              <a:t>This is especially true  in the international market.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Rectangle 1"/>
          <p:cNvSpPr>
            <a:spLocks noGrp="1"/>
          </p:cNvSpPr>
          <p:nvPr>
            <p:ph type="title"/>
          </p:nvPr>
        </p:nvSpPr>
        <p:spPr>
          <a:xfrm>
            <a:off x="1150938" y="204788"/>
            <a:ext cx="7781925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Why Get ISO 9000 Certification?</a:t>
            </a:r>
          </a:p>
        </p:txBody>
      </p:sp>
      <p:sp>
        <p:nvSpPr>
          <p:cNvPr id="98308" name="Rectangle 2"/>
          <p:cNvSpPr>
            <a:spLocks noGrp="1"/>
          </p:cNvSpPr>
          <p:nvPr>
            <p:ph idx="1"/>
          </p:nvPr>
        </p:nvSpPr>
        <p:spPr>
          <a:xfrm>
            <a:off x="685800" y="20589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Many international software development contracts insist: 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development organization to have ISO 9000 certification.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49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0355" name="Rectangle 1"/>
          <p:cNvSpPr>
            <a:spLocks noGrp="1"/>
          </p:cNvSpPr>
          <p:nvPr>
            <p:ph type="title"/>
          </p:nvPr>
        </p:nvSpPr>
        <p:spPr>
          <a:xfrm>
            <a:off x="1150938" y="204788"/>
            <a:ext cx="7781925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Why Get ISO 9000 Certification?</a:t>
            </a:r>
          </a:p>
        </p:txBody>
      </p:sp>
      <p:sp>
        <p:nvSpPr>
          <p:cNvPr id="100356" name="Rectangle 2"/>
          <p:cNvSpPr>
            <a:spLocks noGrp="1"/>
          </p:cNvSpPr>
          <p:nvPr>
            <p:ph idx="1"/>
          </p:nvPr>
        </p:nvSpPr>
        <p:spPr>
          <a:xfrm>
            <a:off x="685800" y="1847850"/>
            <a:ext cx="7761288" cy="4391025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Requires: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a well-documented software production process to be in place.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contributes to repeatable and higher quality software.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Makes development process: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focussed, efficient, and cost-effective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Introduction</a:t>
            </a:r>
          </a:p>
        </p:txBody>
      </p:sp>
      <p:sp>
        <p:nvSpPr>
          <p:cNvPr id="13316" name="Rectangle 2"/>
          <p:cNvSpPr>
            <a:spLocks noGrp="1"/>
          </p:cNvSpPr>
          <p:nvPr>
            <p:ph idx="1"/>
          </p:nvPr>
        </p:nvSpPr>
        <p:spPr>
          <a:xfrm>
            <a:off x="685800" y="1981200"/>
            <a:ext cx="7761288" cy="4103688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400" dirty="0"/>
              <a:t>Another example:</a:t>
            </a:r>
          </a:p>
          <a:p>
            <a:pPr lvl="1">
              <a:spcBef>
                <a:spcPts val="725"/>
              </a:spcBef>
            </a:pPr>
            <a:r>
              <a:rPr lang="en-GB" altLang="en-US" sz="4000" dirty="0"/>
              <a:t>a product which does everything that users want. </a:t>
            </a:r>
          </a:p>
          <a:p>
            <a:pPr lvl="1">
              <a:spcBef>
                <a:spcPts val="725"/>
              </a:spcBef>
            </a:pPr>
            <a:r>
              <a:rPr lang="en-GB" altLang="en-US" sz="4000" dirty="0"/>
              <a:t>but has an almost incomprehensible and unmaintainable code.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Rectangle 1"/>
          <p:cNvSpPr>
            <a:spLocks noGrp="1"/>
          </p:cNvSpPr>
          <p:nvPr>
            <p:ph type="title"/>
          </p:nvPr>
        </p:nvSpPr>
        <p:spPr>
          <a:xfrm>
            <a:off x="1150938" y="204788"/>
            <a:ext cx="7781925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Why Get ISO 9000 Certification?</a:t>
            </a:r>
          </a:p>
        </p:txBody>
      </p:sp>
      <p:sp>
        <p:nvSpPr>
          <p:cNvPr id="102404" name="Rectangle 2"/>
          <p:cNvSpPr>
            <a:spLocks noGrp="1"/>
          </p:cNvSpPr>
          <p:nvPr>
            <p:ph idx="1"/>
          </p:nvPr>
        </p:nvSpPr>
        <p:spPr>
          <a:xfrm>
            <a:off x="685800" y="21351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Points out the weakness of an organizations: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recommends remedial action.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Sets the basic framework: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for development of an  optimal process and TQM.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Rectangle 1"/>
          <p:cNvSpPr>
            <a:spLocks noGrp="1"/>
          </p:cNvSpPr>
          <p:nvPr>
            <p:ph type="title"/>
          </p:nvPr>
        </p:nvSpPr>
        <p:spPr>
          <a:xfrm>
            <a:off x="406400" y="123825"/>
            <a:ext cx="7761288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How to Get ISO 9000 Certification?</a:t>
            </a:r>
          </a:p>
        </p:txBody>
      </p:sp>
      <p:sp>
        <p:nvSpPr>
          <p:cNvPr id="104452" name="Rectangle 2"/>
          <p:cNvSpPr>
            <a:spLocks noGrp="1"/>
          </p:cNvSpPr>
          <p:nvPr>
            <p:ph idx="1"/>
          </p:nvPr>
        </p:nvSpPr>
        <p:spPr>
          <a:xfrm>
            <a:off x="685800" y="20589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An organization intending to obtain ISO 9000 certification: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applies to a ISO 9000 registrar for registration. 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ISO 9000 registration process consists of several stages.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6499" name="Rectangle 1"/>
          <p:cNvSpPr>
            <a:spLocks noGrp="1"/>
          </p:cNvSpPr>
          <p:nvPr>
            <p:ph type="title"/>
          </p:nvPr>
        </p:nvSpPr>
        <p:spPr>
          <a:xfrm>
            <a:off x="544513" y="123825"/>
            <a:ext cx="7761287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How to Get ISO 9000 Certification?</a:t>
            </a:r>
          </a:p>
        </p:txBody>
      </p:sp>
      <p:sp>
        <p:nvSpPr>
          <p:cNvPr id="106500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Application stage: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Applies to a registrar for registration.</a:t>
            </a:r>
          </a:p>
          <a:p>
            <a:pPr>
              <a:spcBef>
                <a:spcPts val="815"/>
              </a:spcBef>
            </a:pPr>
            <a:r>
              <a:rPr lang="en-GB" altLang="en-US" sz="4000" dirty="0"/>
              <a:t>Pre-assessment: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the registrar makes a rough assessment of the organization.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8547" name="Rectangle 1"/>
          <p:cNvSpPr>
            <a:spLocks noGrp="1"/>
          </p:cNvSpPr>
          <p:nvPr>
            <p:ph type="title"/>
          </p:nvPr>
        </p:nvSpPr>
        <p:spPr>
          <a:xfrm>
            <a:off x="609600" y="123825"/>
            <a:ext cx="7761288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How to Get ISO 9000 Certification?</a:t>
            </a:r>
          </a:p>
        </p:txBody>
      </p:sp>
      <p:sp>
        <p:nvSpPr>
          <p:cNvPr id="108548" name="Rectangle 2"/>
          <p:cNvSpPr>
            <a:spLocks noGrp="1"/>
          </p:cNvSpPr>
          <p:nvPr>
            <p:ph idx="1"/>
          </p:nvPr>
        </p:nvSpPr>
        <p:spPr>
          <a:xfrm>
            <a:off x="685800" y="1752600"/>
            <a:ext cx="7761288" cy="4592638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325"/>
              </a:spcBef>
            </a:pPr>
            <a:r>
              <a:rPr lang="en-GB" altLang="en-US" sz="4000" dirty="0"/>
              <a:t>Document review and adequacy audit:</a:t>
            </a:r>
          </a:p>
          <a:p>
            <a:pPr lvl="1">
              <a:spcBef>
                <a:spcPts val="290"/>
              </a:spcBef>
            </a:pPr>
            <a:r>
              <a:rPr lang="en-GB" altLang="en-US" sz="3600" dirty="0"/>
              <a:t>process and quality-related documents.</a:t>
            </a:r>
          </a:p>
          <a:p>
            <a:pPr lvl="1">
              <a:spcBef>
                <a:spcPts val="290"/>
              </a:spcBef>
            </a:pPr>
            <a:r>
              <a:rPr lang="en-GB" altLang="en-US" sz="3600" dirty="0"/>
              <a:t>the registrar reviews the documents </a:t>
            </a:r>
          </a:p>
          <a:p>
            <a:pPr lvl="1">
              <a:spcBef>
                <a:spcPts val="290"/>
              </a:spcBef>
            </a:pPr>
            <a:r>
              <a:rPr lang="en-GB" altLang="en-US" sz="3600" dirty="0"/>
              <a:t>makes suggestions for improvements.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0595" name="Rectangle 1"/>
          <p:cNvSpPr>
            <a:spLocks noGrp="1"/>
          </p:cNvSpPr>
          <p:nvPr>
            <p:ph type="title"/>
          </p:nvPr>
        </p:nvSpPr>
        <p:spPr>
          <a:xfrm>
            <a:off x="1150938" y="252413"/>
            <a:ext cx="7783512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How to Get ISO 9000 Certification?</a:t>
            </a:r>
          </a:p>
        </p:txBody>
      </p:sp>
      <p:sp>
        <p:nvSpPr>
          <p:cNvPr id="110596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325"/>
              </a:spcBef>
              <a:buFont typeface="Symbol" pitchFamily="18" charset="2"/>
              <a:buChar char="·"/>
            </a:pPr>
            <a:r>
              <a:rPr lang="en-GB" altLang="en-US" sz="4800" dirty="0"/>
              <a:t>Compliance audit: </a:t>
            </a:r>
            <a:r>
              <a:rPr lang="en-GB" altLang="en-US" sz="4400" dirty="0"/>
              <a:t>the registrar checks </a:t>
            </a:r>
          </a:p>
          <a:p>
            <a:pPr lvl="1">
              <a:spcBef>
                <a:spcPts val="240"/>
              </a:spcBef>
              <a:buFont typeface="Symbol" pitchFamily="18" charset="2"/>
              <a:buChar char="·"/>
            </a:pPr>
            <a:r>
              <a:rPr lang="en-GB" altLang="en-US" sz="3600" dirty="0"/>
              <a:t>whether  the suggestions made by it during review have been complied.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43" name="Rectangle 1"/>
          <p:cNvSpPr>
            <a:spLocks noGrp="1"/>
          </p:cNvSpPr>
          <p:nvPr>
            <p:ph type="title"/>
          </p:nvPr>
        </p:nvSpPr>
        <p:spPr>
          <a:xfrm>
            <a:off x="406400" y="47625"/>
            <a:ext cx="7761288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How to Get ISO 9000 Certification?</a:t>
            </a:r>
          </a:p>
        </p:txBody>
      </p:sp>
      <p:sp>
        <p:nvSpPr>
          <p:cNvPr id="112644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Registration: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The registrar awards ISO 9000 certificate  after successful completions of all previous phases.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Continued surveillance: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 The registrar continues monitoring the organization periodically.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469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ISO 9000 Certification</a:t>
            </a:r>
          </a:p>
        </p:txBody>
      </p:sp>
      <p:sp>
        <p:nvSpPr>
          <p:cNvPr id="114692" name="Rectangle 2"/>
          <p:cNvSpPr>
            <a:spLocks noGrp="1"/>
          </p:cNvSpPr>
          <p:nvPr>
            <p:ph idx="1"/>
          </p:nvPr>
        </p:nvSpPr>
        <p:spPr>
          <a:xfrm>
            <a:off x="685800" y="1658938"/>
            <a:ext cx="7761288" cy="55768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165"/>
              </a:spcBef>
            </a:pPr>
            <a:r>
              <a:rPr lang="en-GB" altLang="en-US" sz="3600" dirty="0"/>
              <a:t>An ISO certified organization 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/>
              <a:t>can use the certificate for corporate advertizements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>
                <a:solidFill>
                  <a:srgbClr val="0000CC"/>
                </a:solidFill>
              </a:rPr>
              <a:t>cannot use the certificate to advertize  products.</a:t>
            </a:r>
          </a:p>
          <a:p>
            <a:pPr lvl="2">
              <a:spcBef>
                <a:spcPts val="75"/>
              </a:spcBef>
            </a:pPr>
            <a:r>
              <a:rPr lang="en-GB" altLang="en-US" sz="2800" dirty="0">
                <a:solidFill>
                  <a:srgbClr val="0000CC"/>
                </a:solidFill>
              </a:rPr>
              <a:t>ISO 9000 certifies organization's process </a:t>
            </a:r>
          </a:p>
          <a:p>
            <a:pPr lvl="2">
              <a:spcBef>
                <a:spcPts val="75"/>
              </a:spcBef>
            </a:pPr>
            <a:r>
              <a:rPr lang="en-GB" altLang="en-US" sz="2800" dirty="0">
                <a:solidFill>
                  <a:srgbClr val="0000CC"/>
                </a:solidFill>
              </a:rPr>
              <a:t>not any product of the organization. 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/>
              <a:t>An organization using ISO certificate for product advertizements: </a:t>
            </a:r>
          </a:p>
          <a:p>
            <a:pPr lvl="2">
              <a:spcBef>
                <a:spcPts val="75"/>
              </a:spcBef>
            </a:pPr>
            <a:r>
              <a:rPr lang="en-GB" altLang="en-US" sz="2800" dirty="0"/>
              <a:t>risks withdrawal of the certificate.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6739" name="Rectangle 1"/>
          <p:cNvSpPr>
            <a:spLocks noGrp="1"/>
          </p:cNvSpPr>
          <p:nvPr>
            <p:ph type="title"/>
          </p:nvPr>
        </p:nvSpPr>
        <p:spPr>
          <a:xfrm>
            <a:off x="457200" y="123825"/>
            <a:ext cx="7761288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Summary of ISO 9001 Requirements</a:t>
            </a:r>
          </a:p>
        </p:txBody>
      </p:sp>
      <p:sp>
        <p:nvSpPr>
          <p:cNvPr id="116740" name="Rectangle 2"/>
          <p:cNvSpPr>
            <a:spLocks noGrp="1"/>
          </p:cNvSpPr>
          <p:nvPr>
            <p:ph idx="1"/>
          </p:nvPr>
        </p:nvSpPr>
        <p:spPr>
          <a:xfrm>
            <a:off x="685800" y="1903413"/>
            <a:ext cx="7761288" cy="4487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b="1" dirty="0"/>
              <a:t>Management responsibility(4.1):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Management must have an effective quality policy. 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The responsibility and authority of all those whose work affects quality:</a:t>
            </a:r>
          </a:p>
          <a:p>
            <a:pPr lvl="2">
              <a:spcBef>
                <a:spcPts val="650"/>
              </a:spcBef>
            </a:pPr>
            <a:r>
              <a:rPr lang="en-GB" altLang="en-US" sz="3200" dirty="0"/>
              <a:t> must be defined and documented.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8787" name="Rectangle 1"/>
          <p:cNvSpPr>
            <a:spLocks noGrp="1"/>
          </p:cNvSpPr>
          <p:nvPr>
            <p:ph type="title"/>
          </p:nvPr>
        </p:nvSpPr>
        <p:spPr>
          <a:xfrm>
            <a:off x="1150938" y="204788"/>
            <a:ext cx="7781925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Management responsibility(4.1)</a:t>
            </a:r>
          </a:p>
        </p:txBody>
      </p:sp>
      <p:sp>
        <p:nvSpPr>
          <p:cNvPr id="118788" name="Rectangle 2"/>
          <p:cNvSpPr>
            <a:spLocks noGrp="1"/>
          </p:cNvSpPr>
          <p:nvPr>
            <p:ph idx="1"/>
          </p:nvPr>
        </p:nvSpPr>
        <p:spPr>
          <a:xfrm>
            <a:off x="685800" y="1962150"/>
            <a:ext cx="7761288" cy="4505325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Responsibility of the quality system.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independent of the development process,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can work in an unbiased manner.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The effectiveness of the quality system: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must be periodically by audited.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59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0835" name="Rectangle 1"/>
          <p:cNvSpPr>
            <a:spLocks noGrp="1"/>
          </p:cNvSpPr>
          <p:nvPr>
            <p:ph type="title"/>
          </p:nvPr>
        </p:nvSpPr>
        <p:spPr>
          <a:xfrm>
            <a:off x="1150938" y="328613"/>
            <a:ext cx="7781925" cy="115252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650"/>
              </a:spcBef>
            </a:pPr>
            <a:r>
              <a:rPr lang="en-GB" altLang="en-US" sz="2800" dirty="0"/>
              <a:t>Quality system (4.2) and contract reviews (4.3):</a:t>
            </a:r>
          </a:p>
        </p:txBody>
      </p:sp>
      <p:sp>
        <p:nvSpPr>
          <p:cNvPr id="120836" name="Rectangle 2"/>
          <p:cNvSpPr>
            <a:spLocks noGrp="1"/>
          </p:cNvSpPr>
          <p:nvPr>
            <p:ph idx="1"/>
          </p:nvPr>
        </p:nvSpPr>
        <p:spPr>
          <a:xfrm>
            <a:off x="685800" y="1524000"/>
            <a:ext cx="7761288" cy="5041900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325"/>
              </a:spcBef>
            </a:pPr>
            <a:r>
              <a:rPr lang="en-GB" altLang="en-US" b="1" dirty="0"/>
              <a:t>A quality system must be maintained and documented</a:t>
            </a:r>
            <a:r>
              <a:rPr lang="en-GB" altLang="en-US" dirty="0"/>
              <a:t>.</a:t>
            </a:r>
          </a:p>
          <a:p>
            <a:pPr>
              <a:spcBef>
                <a:spcPts val="325"/>
              </a:spcBef>
            </a:pPr>
            <a:r>
              <a:rPr lang="en-GB" altLang="en-US" b="1" dirty="0"/>
              <a:t>Contract reviews </a:t>
            </a:r>
            <a:r>
              <a:rPr lang="en-GB" altLang="en-US" dirty="0"/>
              <a:t>(4.3):</a:t>
            </a:r>
          </a:p>
          <a:p>
            <a:pPr lvl="1">
              <a:spcBef>
                <a:spcPts val="290"/>
              </a:spcBef>
            </a:pPr>
            <a:r>
              <a:rPr lang="en-GB" altLang="en-US" sz="3200" dirty="0"/>
              <a:t>Before entering into a contract, an organization must review the contract </a:t>
            </a:r>
          </a:p>
          <a:p>
            <a:pPr lvl="2">
              <a:spcBef>
                <a:spcPts val="240"/>
              </a:spcBef>
            </a:pPr>
            <a:r>
              <a:rPr lang="en-GB" altLang="en-US" sz="3200" dirty="0">
                <a:solidFill>
                  <a:srgbClr val="0000CC"/>
                </a:solidFill>
              </a:rPr>
              <a:t>ensure that it is understood</a:t>
            </a:r>
            <a:r>
              <a:rPr lang="en-GB" altLang="en-US" sz="3200" dirty="0"/>
              <a:t>,</a:t>
            </a:r>
          </a:p>
          <a:p>
            <a:pPr lvl="2">
              <a:spcBef>
                <a:spcPts val="240"/>
              </a:spcBef>
            </a:pPr>
            <a:r>
              <a:rPr lang="en-GB" altLang="en-US" sz="3200" dirty="0">
                <a:solidFill>
                  <a:srgbClr val="0000CC"/>
                </a:solidFill>
              </a:rPr>
              <a:t>organization has the capability for  carrying out its obligations.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Modern view of quality</a:t>
            </a:r>
          </a:p>
        </p:txBody>
      </p:sp>
      <p:sp>
        <p:nvSpPr>
          <p:cNvPr id="15364" name="Rectangle 2"/>
          <p:cNvSpPr>
            <a:spLocks noGrp="1"/>
          </p:cNvSpPr>
          <p:nvPr>
            <p:ph idx="1"/>
          </p:nvPr>
        </p:nvSpPr>
        <p:spPr>
          <a:xfrm>
            <a:off x="447675" y="1714500"/>
            <a:ext cx="8343900" cy="4740275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Associates several quality factors with a software product :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Correctness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Portability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Usability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Reusability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Maintainability</a:t>
            </a:r>
          </a:p>
          <a:p>
            <a:pPr lvl="1">
              <a:spcBef>
                <a:spcPts val="650"/>
              </a:spcBef>
              <a:buNone/>
            </a:pPr>
            <a:r>
              <a:rPr lang="en-GB" altLang="en-US" dirty="0"/>
              <a:t>Others parameters are: reliability, efficiency etc and many more as per McCall’s quality factors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88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Design control (4.4):</a:t>
            </a:r>
          </a:p>
        </p:txBody>
      </p:sp>
      <p:sp>
        <p:nvSpPr>
          <p:cNvPr id="122884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The design process must be properly controlled,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this includes controlling coding also. </a:t>
            </a:r>
          </a:p>
          <a:p>
            <a:pPr>
              <a:spcBef>
                <a:spcPts val="725"/>
              </a:spcBef>
            </a:pPr>
            <a:r>
              <a:rPr lang="en-GB" altLang="en-US" sz="4000" dirty="0"/>
              <a:t>A good configuration control system must be in place.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493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Design control (4.4):</a:t>
            </a:r>
          </a:p>
        </p:txBody>
      </p:sp>
      <p:sp>
        <p:nvSpPr>
          <p:cNvPr id="124932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9893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sz="3600" dirty="0"/>
              <a:t>Design inputs must be verified as adequate.</a:t>
            </a:r>
          </a:p>
          <a:p>
            <a:pPr>
              <a:spcBef>
                <a:spcPts val="925"/>
              </a:spcBef>
            </a:pPr>
            <a:r>
              <a:rPr lang="en-GB" altLang="en-US" sz="3600" dirty="0"/>
              <a:t>Design must be verified.</a:t>
            </a:r>
          </a:p>
          <a:p>
            <a:pPr>
              <a:spcBef>
                <a:spcPts val="925"/>
              </a:spcBef>
            </a:pPr>
            <a:r>
              <a:rPr lang="en-GB" altLang="en-US" sz="3600" dirty="0"/>
              <a:t>Design output must be of required quality.</a:t>
            </a:r>
          </a:p>
          <a:p>
            <a:pPr>
              <a:spcBef>
                <a:spcPts val="925"/>
              </a:spcBef>
            </a:pPr>
            <a:r>
              <a:rPr lang="en-GB" altLang="en-US" sz="3600" dirty="0"/>
              <a:t>Design changes must be controlled.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697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Document control (4.5):</a:t>
            </a:r>
          </a:p>
        </p:txBody>
      </p:sp>
      <p:sp>
        <p:nvSpPr>
          <p:cNvPr id="126980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Proper procedures for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document approval, issue and removal.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Document changes must be controlled.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use of some configuration management tools is necessary.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902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Purchasing (4.6):</a:t>
            </a:r>
          </a:p>
        </p:txBody>
      </p:sp>
      <p:sp>
        <p:nvSpPr>
          <p:cNvPr id="129028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Purchased material, including bought-in software: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must be checked for  conforming to requirements.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1075" name="Rectangle 1"/>
          <p:cNvSpPr>
            <a:spLocks noGrp="1"/>
          </p:cNvSpPr>
          <p:nvPr>
            <p:ph type="title"/>
          </p:nvPr>
        </p:nvSpPr>
        <p:spPr>
          <a:xfrm>
            <a:off x="1150938" y="271463"/>
            <a:ext cx="7781925" cy="1265237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725"/>
              </a:spcBef>
            </a:pPr>
            <a:r>
              <a:rPr lang="en-GB" altLang="en-US" sz="3200" dirty="0"/>
              <a:t>Purchaser Supplied Products (4.7):</a:t>
            </a:r>
          </a:p>
        </p:txBody>
      </p:sp>
      <p:sp>
        <p:nvSpPr>
          <p:cNvPr id="131076" name="Rectangle 2"/>
          <p:cNvSpPr>
            <a:spLocks noGrp="1"/>
          </p:cNvSpPr>
          <p:nvPr>
            <p:ph idx="1"/>
          </p:nvPr>
        </p:nvSpPr>
        <p:spPr>
          <a:xfrm>
            <a:off x="685800" y="1676400"/>
            <a:ext cx="7761288" cy="4103688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sz="4400" dirty="0"/>
              <a:t>Material supplied by a purchaser,</a:t>
            </a:r>
          </a:p>
          <a:p>
            <a:pPr lvl="1">
              <a:spcBef>
                <a:spcPts val="815"/>
              </a:spcBef>
            </a:pPr>
            <a:r>
              <a:rPr lang="en-GB" altLang="en-US" sz="4000" dirty="0"/>
              <a:t> for example, </a:t>
            </a:r>
          </a:p>
          <a:p>
            <a:pPr lvl="2">
              <a:spcBef>
                <a:spcPts val="725"/>
              </a:spcBef>
            </a:pPr>
            <a:r>
              <a:rPr lang="en-GB" altLang="en-US" sz="3600" dirty="0"/>
              <a:t>client-provided software must be properly managed and checked.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312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Product Identification (4.8):</a:t>
            </a:r>
          </a:p>
        </p:txBody>
      </p:sp>
      <p:sp>
        <p:nvSpPr>
          <p:cNvPr id="133124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The product must be identifiable at all stages of the process. 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>
                <a:solidFill>
                  <a:srgbClr val="0000CC"/>
                </a:solidFill>
              </a:rPr>
              <a:t>In software development context this means  configuration management.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517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Process Control (4.9) :</a:t>
            </a:r>
          </a:p>
        </p:txBody>
      </p:sp>
      <p:sp>
        <p:nvSpPr>
          <p:cNvPr id="135172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465"/>
              </a:spcBef>
            </a:pPr>
            <a:r>
              <a:rPr lang="en-GB" altLang="en-US" sz="3600" dirty="0"/>
              <a:t>The development must be properly managed.</a:t>
            </a:r>
          </a:p>
          <a:p>
            <a:pPr>
              <a:spcBef>
                <a:spcPts val="465"/>
              </a:spcBef>
            </a:pPr>
            <a:r>
              <a:rPr lang="en-GB" altLang="en-US" sz="3600" dirty="0"/>
              <a:t>Quality requirements must be identified in a quality plan.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721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Inspection and Testing (4.10) :</a:t>
            </a:r>
          </a:p>
        </p:txBody>
      </p:sp>
      <p:sp>
        <p:nvSpPr>
          <p:cNvPr id="137220" name="Rectangle 2"/>
          <p:cNvSpPr>
            <a:spLocks noGrp="1"/>
          </p:cNvSpPr>
          <p:nvPr>
            <p:ph idx="1"/>
          </p:nvPr>
        </p:nvSpPr>
        <p:spPr>
          <a:xfrm>
            <a:off x="685800" y="18303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In software terms this requires effective testing i.e.,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unit testing, integration testing  and system testing. </a:t>
            </a:r>
          </a:p>
          <a:p>
            <a:pPr>
              <a:spcBef>
                <a:spcPts val="725"/>
              </a:spcBef>
            </a:pPr>
            <a:r>
              <a:rPr lang="en-GB" altLang="en-US" sz="4000" dirty="0"/>
              <a:t>Test records must be maintained.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9267" name="Rectangle 1"/>
          <p:cNvSpPr>
            <a:spLocks noGrp="1"/>
          </p:cNvSpPr>
          <p:nvPr>
            <p:ph type="title"/>
          </p:nvPr>
        </p:nvSpPr>
        <p:spPr>
          <a:xfrm>
            <a:off x="1150938" y="328613"/>
            <a:ext cx="7781925" cy="115252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650"/>
              </a:spcBef>
            </a:pPr>
            <a:r>
              <a:rPr lang="en-GB" altLang="en-US" sz="2800" dirty="0"/>
              <a:t>Inspection, measuring and test equipment(4.11):</a:t>
            </a:r>
          </a:p>
        </p:txBody>
      </p:sp>
      <p:sp>
        <p:nvSpPr>
          <p:cNvPr id="139268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If integration, measuring, and test equipments are used,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must be properly  maintained and calibrated.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1315" name="Rectangle 1"/>
          <p:cNvSpPr>
            <a:spLocks noGrp="1"/>
          </p:cNvSpPr>
          <p:nvPr>
            <p:ph type="title"/>
          </p:nvPr>
        </p:nvSpPr>
        <p:spPr>
          <a:xfrm>
            <a:off x="1150938" y="328613"/>
            <a:ext cx="7781925" cy="115252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650"/>
              </a:spcBef>
            </a:pPr>
            <a:r>
              <a:rPr lang="en-GB" altLang="en-US" sz="2800" dirty="0"/>
              <a:t>Control of nonconforming product (4.13) :</a:t>
            </a:r>
          </a:p>
        </p:txBody>
      </p:sp>
      <p:sp>
        <p:nvSpPr>
          <p:cNvPr id="141316" name="Rectangle 2"/>
          <p:cNvSpPr>
            <a:spLocks noGrp="1"/>
          </p:cNvSpPr>
          <p:nvPr>
            <p:ph idx="1"/>
          </p:nvPr>
        </p:nvSpPr>
        <p:spPr>
          <a:xfrm>
            <a:off x="685800" y="18303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400" dirty="0"/>
              <a:t>In software terms, </a:t>
            </a:r>
          </a:p>
          <a:p>
            <a:pPr lvl="1">
              <a:spcBef>
                <a:spcPts val="725"/>
              </a:spcBef>
            </a:pPr>
            <a:r>
              <a:rPr lang="en-GB" altLang="en-US" sz="4000" dirty="0"/>
              <a:t>keeping untested or faulty software out of released product, </a:t>
            </a:r>
          </a:p>
          <a:p>
            <a:pPr lvl="2">
              <a:spcBef>
                <a:spcPts val="650"/>
              </a:spcBef>
            </a:pPr>
            <a:r>
              <a:rPr lang="en-GB" altLang="en-US" sz="3600" dirty="0"/>
              <a:t>or other places whether it might cause damage.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Correctness</a:t>
            </a:r>
          </a:p>
        </p:txBody>
      </p:sp>
      <p:sp>
        <p:nvSpPr>
          <p:cNvPr id="17412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400" dirty="0"/>
              <a:t>A software product is correct, </a:t>
            </a:r>
          </a:p>
          <a:p>
            <a:pPr lvl="1">
              <a:spcBef>
                <a:spcPts val="725"/>
              </a:spcBef>
            </a:pPr>
            <a:r>
              <a:rPr lang="en-GB" altLang="en-US" sz="4000" dirty="0"/>
              <a:t>if different requirements as specified in the SRS document have been correctly implemented.</a:t>
            </a:r>
          </a:p>
          <a:p>
            <a:pPr lvl="1">
              <a:spcBef>
                <a:spcPts val="725"/>
              </a:spcBef>
            </a:pPr>
            <a:r>
              <a:rPr lang="en-GB" altLang="en-US" sz="4000" dirty="0"/>
              <a:t>Accuracy of results.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336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Corrective Action (4.14) :</a:t>
            </a:r>
          </a:p>
        </p:txBody>
      </p:sp>
      <p:sp>
        <p:nvSpPr>
          <p:cNvPr id="143364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550"/>
              </a:spcBef>
            </a:pPr>
            <a:r>
              <a:rPr lang="en-GB" altLang="en-US" dirty="0"/>
              <a:t>This is both about correcting  errors when found,  </a:t>
            </a:r>
          </a:p>
          <a:p>
            <a:pPr lvl="1">
              <a:spcBef>
                <a:spcPts val="465"/>
              </a:spcBef>
            </a:pPr>
            <a:r>
              <a:rPr lang="en-GB" altLang="en-US" dirty="0"/>
              <a:t>investigating why they occurred</a:t>
            </a:r>
          </a:p>
          <a:p>
            <a:pPr lvl="1">
              <a:spcBef>
                <a:spcPts val="465"/>
              </a:spcBef>
            </a:pPr>
            <a:r>
              <a:rPr lang="en-GB" altLang="en-US" dirty="0"/>
              <a:t>improving the process to prevent further occurrences. </a:t>
            </a:r>
          </a:p>
          <a:p>
            <a:pPr>
              <a:spcBef>
                <a:spcPts val="550"/>
              </a:spcBef>
            </a:pPr>
            <a:r>
              <a:rPr lang="en-GB" altLang="en-US" dirty="0"/>
              <a:t>If an error reoccurs despite the quality system, </a:t>
            </a:r>
          </a:p>
          <a:p>
            <a:pPr lvl="1">
              <a:spcBef>
                <a:spcPts val="465"/>
              </a:spcBef>
            </a:pPr>
            <a:r>
              <a:rPr lang="en-GB" altLang="en-US" dirty="0"/>
              <a:t>the system needs improvement.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5411" name="Rectangle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1288" cy="1265237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725"/>
              </a:spcBef>
            </a:pPr>
            <a:r>
              <a:rPr lang="en-GB" altLang="en-US" sz="3200" dirty="0"/>
              <a:t>Handling (4.15) and Quality audits (4.17):</a:t>
            </a:r>
          </a:p>
        </p:txBody>
      </p:sp>
      <p:sp>
        <p:nvSpPr>
          <p:cNvPr id="145412" name="Rectangle 2"/>
          <p:cNvSpPr>
            <a:spLocks noGrp="1"/>
          </p:cNvSpPr>
          <p:nvPr>
            <p:ph idx="1"/>
          </p:nvPr>
        </p:nvSpPr>
        <p:spPr>
          <a:xfrm>
            <a:off x="685800" y="1676400"/>
            <a:ext cx="7761288" cy="4408488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125"/>
              </a:spcBef>
            </a:pPr>
            <a:r>
              <a:rPr lang="en-GB" altLang="en-US" sz="4400" dirty="0"/>
              <a:t>Handling (4.15) Deals with: </a:t>
            </a:r>
          </a:p>
          <a:p>
            <a:pPr lvl="1">
              <a:spcBef>
                <a:spcPts val="100"/>
              </a:spcBef>
            </a:pPr>
            <a:r>
              <a:rPr lang="en-GB" altLang="en-US" sz="4000" dirty="0"/>
              <a:t>storage, packing, and delivery  of the software product.</a:t>
            </a:r>
          </a:p>
          <a:p>
            <a:pPr>
              <a:spcBef>
                <a:spcPts val="125"/>
              </a:spcBef>
            </a:pPr>
            <a:r>
              <a:rPr lang="en-GB" altLang="en-US" sz="4400" dirty="0"/>
              <a:t>Quality Audits (4.17) :</a:t>
            </a:r>
          </a:p>
          <a:p>
            <a:pPr lvl="1">
              <a:spcBef>
                <a:spcPts val="100"/>
              </a:spcBef>
            </a:pPr>
            <a:r>
              <a:rPr lang="en-GB" altLang="en-US" sz="4000" dirty="0">
                <a:solidFill>
                  <a:srgbClr val="0000CC"/>
                </a:solidFill>
              </a:rPr>
              <a:t>quality system audit must be carried out to ensure its effectiveness.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745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015"/>
              </a:spcBef>
            </a:pPr>
            <a:r>
              <a:rPr lang="en-GB" altLang="en-US" sz="4400" dirty="0"/>
              <a:t>Training (4.18) :</a:t>
            </a:r>
          </a:p>
        </p:txBody>
      </p:sp>
      <p:sp>
        <p:nvSpPr>
          <p:cNvPr id="147460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Training needs must be identified and met. </a:t>
            </a:r>
          </a:p>
          <a:p>
            <a:pPr>
              <a:spcBef>
                <a:spcPts val="815"/>
              </a:spcBef>
            </a:pPr>
            <a:r>
              <a:rPr lang="en-GB" altLang="en-US" sz="4000" dirty="0"/>
              <a:t>Most  items of ISO standard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are largely common sense.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9507" name="Rectangle 1"/>
          <p:cNvSpPr>
            <a:spLocks noGrp="1"/>
          </p:cNvSpPr>
          <p:nvPr>
            <p:ph type="title"/>
          </p:nvPr>
        </p:nvSpPr>
        <p:spPr>
          <a:xfrm>
            <a:off x="406400" y="-115887"/>
            <a:ext cx="7761288" cy="1265237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725"/>
              </a:spcBef>
            </a:pPr>
            <a:r>
              <a:rPr lang="en-GB" altLang="en-US" sz="3200" dirty="0"/>
              <a:t>Salient features of ISO 9001 requirements:</a:t>
            </a:r>
          </a:p>
        </p:txBody>
      </p:sp>
      <p:sp>
        <p:nvSpPr>
          <p:cNvPr id="149508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All documents concerned with the development of a software product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should be properly managed, authorized, and controlled.</a:t>
            </a:r>
          </a:p>
          <a:p>
            <a:pPr>
              <a:spcBef>
                <a:spcPts val="725"/>
              </a:spcBef>
            </a:pPr>
            <a:r>
              <a:rPr lang="en-GB" altLang="en-US" sz="3600" dirty="0"/>
              <a:t>Proper plans should be prepared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progress against these plans  should be  monitored.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1555" name="Rectangle 1"/>
          <p:cNvSpPr>
            <a:spLocks noGrp="1"/>
          </p:cNvSpPr>
          <p:nvPr>
            <p:ph type="title"/>
          </p:nvPr>
        </p:nvSpPr>
        <p:spPr>
          <a:xfrm>
            <a:off x="406400" y="-115887"/>
            <a:ext cx="7761288" cy="1265237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725"/>
              </a:spcBef>
            </a:pPr>
            <a:r>
              <a:rPr lang="en-GB" altLang="en-US" sz="3200" dirty="0"/>
              <a:t>Salient features of ISO 9001 requirements:</a:t>
            </a:r>
          </a:p>
        </p:txBody>
      </p:sp>
      <p:sp>
        <p:nvSpPr>
          <p:cNvPr id="151556" name="Rectangle 2"/>
          <p:cNvSpPr>
            <a:spLocks noGrp="1"/>
          </p:cNvSpPr>
          <p:nvPr>
            <p:ph idx="1"/>
          </p:nvPr>
        </p:nvSpPr>
        <p:spPr>
          <a:xfrm>
            <a:off x="685800" y="1524000"/>
            <a:ext cx="7761288" cy="5162550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sz="3600" dirty="0"/>
              <a:t>Important documents independently checked and reviewed: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 for effectiveness and correctness.</a:t>
            </a:r>
          </a:p>
          <a:p>
            <a:pPr>
              <a:spcBef>
                <a:spcPts val="925"/>
              </a:spcBef>
            </a:pPr>
            <a:r>
              <a:rPr lang="en-GB" altLang="en-US" sz="3600" dirty="0"/>
              <a:t>The product should be  tested 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against specification.</a:t>
            </a:r>
          </a:p>
          <a:p>
            <a:pPr>
              <a:spcBef>
                <a:spcPts val="925"/>
              </a:spcBef>
            </a:pPr>
            <a:r>
              <a:rPr lang="en-GB" altLang="en-US" sz="3600" dirty="0"/>
              <a:t>Several organizational aspects: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e.g., management reporting of the quality team.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03" name="Rectangle 1"/>
          <p:cNvSpPr>
            <a:spLocks noGrp="1"/>
          </p:cNvSpPr>
          <p:nvPr>
            <p:ph type="title"/>
          </p:nvPr>
        </p:nvSpPr>
        <p:spPr>
          <a:xfrm>
            <a:off x="406400" y="47625"/>
            <a:ext cx="7761288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Shortcomings of ISO 9001 Certification (1)</a:t>
            </a:r>
          </a:p>
        </p:txBody>
      </p:sp>
      <p:sp>
        <p:nvSpPr>
          <p:cNvPr id="153604" name="Rectangle 2"/>
          <p:cNvSpPr>
            <a:spLocks noGrp="1"/>
          </p:cNvSpPr>
          <p:nvPr>
            <p:ph idx="1"/>
          </p:nvPr>
        </p:nvSpPr>
        <p:spPr>
          <a:xfrm>
            <a:off x="685800" y="20589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ISO 9000 requires a production process to be adhered to: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but does not guarantee the process to be of high quality.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Does not give any guideline for defining an appropriate process.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5651" name="Rectangle 1"/>
          <p:cNvSpPr>
            <a:spLocks noGrp="1"/>
          </p:cNvSpPr>
          <p:nvPr>
            <p:ph type="title"/>
          </p:nvPr>
        </p:nvSpPr>
        <p:spPr>
          <a:xfrm>
            <a:off x="762000" y="252413"/>
            <a:ext cx="7783513" cy="14001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Shortcomings of ISO 9001 Certification (6)</a:t>
            </a:r>
          </a:p>
        </p:txBody>
      </p:sp>
      <p:sp>
        <p:nvSpPr>
          <p:cNvPr id="15974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5625" cy="4243388"/>
          </a:xfrm>
        </p:spPr>
        <p:txBody>
          <a:bodyPr vert="horz" wrap="square" lIns="18000" tIns="46800" rIns="18000" bIns="4680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defRPr/>
            </a:pPr>
            <a:r>
              <a:rPr kumimoji="1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ISO 9001 addresses mostly management aspects.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65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defRPr/>
            </a:pPr>
            <a:r>
              <a:rPr kumimoji="1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Techniques specific to software development have been ignored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y"/>
              <a:defRPr/>
            </a:pPr>
            <a:r>
              <a:rPr kumimoji="1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Configuration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y"/>
              <a:defRPr/>
            </a:pPr>
            <a:r>
              <a:rPr kumimoji="1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Reviews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y"/>
              <a:defRPr/>
            </a:pPr>
            <a:r>
              <a:rPr kumimoji="1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Release builds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y"/>
              <a:defRPr/>
            </a:pPr>
            <a:r>
              <a:rPr kumimoji="1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Problem Notification system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None/>
              <a:defRPr/>
            </a:pPr>
            <a:endParaRPr kumimoji="1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769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SEI Capability Maturity Model</a:t>
            </a:r>
          </a:p>
        </p:txBody>
      </p:sp>
      <p:sp>
        <p:nvSpPr>
          <p:cNvPr id="157700" name="Rectangle 2"/>
          <p:cNvSpPr>
            <a:spLocks noGrp="1"/>
          </p:cNvSpPr>
          <p:nvPr>
            <p:ph idx="1"/>
          </p:nvPr>
        </p:nvSpPr>
        <p:spPr>
          <a:xfrm>
            <a:off x="685800" y="1541463"/>
            <a:ext cx="7761288" cy="49323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125"/>
              </a:spcBef>
            </a:pPr>
            <a:r>
              <a:rPr lang="en-GB" altLang="en-US" sz="3600" dirty="0"/>
              <a:t>Developed by Software Engineering Institute  (SEI) of the Carnegie Mellon University, USA: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/>
              <a:t>to assist the U.S. Department of Defense (DoD) in software acquisition. 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/>
              <a:t>The rationale was to include:</a:t>
            </a:r>
          </a:p>
          <a:p>
            <a:pPr lvl="2">
              <a:spcBef>
                <a:spcPts val="75"/>
              </a:spcBef>
            </a:pPr>
            <a:r>
              <a:rPr lang="en-GB" altLang="en-US" sz="2800" dirty="0">
                <a:solidFill>
                  <a:srgbClr val="0000CC"/>
                </a:solidFill>
              </a:rPr>
              <a:t>likely contractor performance as a factor in contract awards.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974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SEI Capability Maturity Model</a:t>
            </a:r>
          </a:p>
        </p:txBody>
      </p:sp>
      <p:sp>
        <p:nvSpPr>
          <p:cNvPr id="159748" name="Rectangle 2"/>
          <p:cNvSpPr>
            <a:spLocks noGrp="1"/>
          </p:cNvSpPr>
          <p:nvPr>
            <p:ph idx="1"/>
          </p:nvPr>
        </p:nvSpPr>
        <p:spPr>
          <a:xfrm>
            <a:off x="685800" y="1828800"/>
            <a:ext cx="7761288" cy="5095875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dirty="0"/>
              <a:t>Major DoD contractors began CMM-based process improvement initiatives: 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as they vied for DoD contracts.</a:t>
            </a:r>
          </a:p>
          <a:p>
            <a:pPr>
              <a:spcBef>
                <a:spcPts val="925"/>
              </a:spcBef>
            </a:pPr>
            <a:r>
              <a:rPr lang="en-GB" altLang="en-US" dirty="0"/>
              <a:t>SEI CMM helped organizations: 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Improve  quality of software they developed</a:t>
            </a:r>
          </a:p>
          <a:p>
            <a:pPr lvl="1">
              <a:spcBef>
                <a:spcPts val="650"/>
              </a:spcBef>
            </a:pPr>
            <a:r>
              <a:rPr lang="en-GB" altLang="en-US" dirty="0"/>
              <a:t>Realize adoption of SEI CMM model had significant business benefits.</a:t>
            </a:r>
          </a:p>
          <a:p>
            <a:pPr>
              <a:spcBef>
                <a:spcPts val="925"/>
              </a:spcBef>
            </a:pPr>
            <a:r>
              <a:rPr lang="en-GB" altLang="en-US" dirty="0"/>
              <a:t>Other organizations adopted CMM.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79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179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SEI Capability Maturity Model</a:t>
            </a:r>
          </a:p>
        </p:txBody>
      </p:sp>
      <p:sp>
        <p:nvSpPr>
          <p:cNvPr id="161796" name="Rectangle 2"/>
          <p:cNvSpPr>
            <a:spLocks noGrp="1"/>
          </p:cNvSpPr>
          <p:nvPr>
            <p:ph idx="1"/>
          </p:nvPr>
        </p:nvSpPr>
        <p:spPr>
          <a:xfrm>
            <a:off x="685800" y="1827213"/>
            <a:ext cx="7761288" cy="47164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In simple words,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>
                <a:solidFill>
                  <a:srgbClr val="0066FF"/>
                </a:solidFill>
              </a:rPr>
              <a:t>CMM is a model for apprising the software process maturity of a contractor into different levels.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Can be used to predict the most likely outcome to be expected from the next project that the organization undertakes.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Portability</a:t>
            </a:r>
          </a:p>
        </p:txBody>
      </p:sp>
      <p:sp>
        <p:nvSpPr>
          <p:cNvPr id="19460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A software product is said to be portable,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if it can be easily made to work in different  operating systems,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in different machines, 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with other software products, etc.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43" name="Rectangle 1"/>
          <p:cNvSpPr>
            <a:spLocks noGrp="1"/>
          </p:cNvSpPr>
          <p:nvPr>
            <p:ph type="title"/>
          </p:nvPr>
        </p:nvSpPr>
        <p:spPr>
          <a:xfrm>
            <a:off x="1150938" y="384175"/>
            <a:ext cx="7783512" cy="11334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SEI Capability Maturity Model</a:t>
            </a:r>
          </a:p>
        </p:txBody>
      </p:sp>
      <p:sp>
        <p:nvSpPr>
          <p:cNvPr id="163844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25"/>
              </a:spcBef>
            </a:pPr>
            <a:r>
              <a:rPr lang="en-GB" altLang="en-US" sz="4000" dirty="0"/>
              <a:t>Can be used in two ways:</a:t>
            </a:r>
          </a:p>
          <a:p>
            <a:pPr lvl="1">
              <a:spcBef>
                <a:spcPts val="740"/>
              </a:spcBef>
            </a:pPr>
            <a:r>
              <a:rPr lang="en-GB" altLang="en-US" sz="3600" dirty="0">
                <a:solidFill>
                  <a:srgbClr val="3333FF"/>
                </a:solidFill>
              </a:rPr>
              <a:t>Capability evaluation</a:t>
            </a:r>
          </a:p>
          <a:p>
            <a:pPr lvl="1">
              <a:spcBef>
                <a:spcPts val="740"/>
              </a:spcBef>
            </a:pPr>
            <a:r>
              <a:rPr lang="en-GB" altLang="en-US" sz="3600" dirty="0">
                <a:solidFill>
                  <a:srgbClr val="3333FF"/>
                </a:solidFill>
              </a:rPr>
              <a:t>Software process assessment.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5891" name="Rectangle 1"/>
          <p:cNvSpPr>
            <a:spLocks noGrp="1"/>
          </p:cNvSpPr>
          <p:nvPr>
            <p:ph type="title"/>
          </p:nvPr>
        </p:nvSpPr>
        <p:spPr>
          <a:xfrm>
            <a:off x="1150938" y="384175"/>
            <a:ext cx="7783512" cy="11334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Capability Evaluation</a:t>
            </a:r>
          </a:p>
        </p:txBody>
      </p:sp>
      <p:sp>
        <p:nvSpPr>
          <p:cNvPr id="165892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40"/>
              </a:spcBef>
            </a:pPr>
            <a:r>
              <a:rPr lang="en-GB" altLang="en-US" sz="4400" dirty="0"/>
              <a:t>Provides a way to </a:t>
            </a:r>
            <a:r>
              <a:rPr lang="en-GB" altLang="en-US" sz="4400" b="1" dirty="0"/>
              <a:t>assess </a:t>
            </a:r>
            <a:r>
              <a:rPr lang="en-GB" altLang="en-US" sz="4400" dirty="0"/>
              <a:t>the software process capability of an organization</a:t>
            </a:r>
          </a:p>
          <a:p>
            <a:pPr lvl="1">
              <a:spcBef>
                <a:spcPts val="665"/>
              </a:spcBef>
            </a:pPr>
            <a:r>
              <a:rPr lang="en-GB" altLang="en-US" sz="3200" dirty="0">
                <a:solidFill>
                  <a:srgbClr val="3333FF"/>
                </a:solidFill>
              </a:rPr>
              <a:t>Helps in selecting a contractor</a:t>
            </a:r>
          </a:p>
          <a:p>
            <a:pPr lvl="1">
              <a:spcBef>
                <a:spcPts val="665"/>
              </a:spcBef>
            </a:pPr>
            <a:r>
              <a:rPr lang="en-GB" altLang="en-US" sz="3200" dirty="0">
                <a:solidFill>
                  <a:srgbClr val="3333FF"/>
                </a:solidFill>
              </a:rPr>
              <a:t>Indicates the likely contractor performance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7939" name="Rectangle 1"/>
          <p:cNvSpPr>
            <a:spLocks noGrp="1"/>
          </p:cNvSpPr>
          <p:nvPr>
            <p:ph type="title"/>
          </p:nvPr>
        </p:nvSpPr>
        <p:spPr>
          <a:xfrm>
            <a:off x="1150938" y="384175"/>
            <a:ext cx="7783512" cy="11334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Software Process Assessment</a:t>
            </a:r>
          </a:p>
        </p:txBody>
      </p:sp>
      <p:sp>
        <p:nvSpPr>
          <p:cNvPr id="167940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25"/>
              </a:spcBef>
            </a:pPr>
            <a:r>
              <a:rPr lang="en-GB" altLang="en-US" sz="4000" dirty="0"/>
              <a:t>Used by an organization to assess its current process:</a:t>
            </a:r>
          </a:p>
          <a:p>
            <a:pPr lvl="1">
              <a:spcBef>
                <a:spcPts val="740"/>
              </a:spcBef>
            </a:pPr>
            <a:r>
              <a:rPr lang="en-GB" altLang="en-US" sz="3600" dirty="0"/>
              <a:t>Suggests ways to improve the process capability.</a:t>
            </a:r>
          </a:p>
          <a:p>
            <a:pPr lvl="1">
              <a:spcBef>
                <a:spcPts val="740"/>
              </a:spcBef>
            </a:pPr>
            <a:r>
              <a:rPr lang="en-GB" altLang="en-US" sz="3600" dirty="0"/>
              <a:t>This type of assessment is for purely internal use.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9987" name="Rectangle 1"/>
          <p:cNvSpPr>
            <a:spLocks noGrp="1"/>
          </p:cNvSpPr>
          <p:nvPr>
            <p:ph type="title"/>
          </p:nvPr>
        </p:nvSpPr>
        <p:spPr>
          <a:xfrm>
            <a:off x="1150938" y="384175"/>
            <a:ext cx="7783512" cy="1133475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75"/>
              </a:spcBef>
            </a:pPr>
            <a:r>
              <a:rPr lang="en-GB" altLang="en-US" dirty="0"/>
              <a:t>SEI Capability Maturity Model</a:t>
            </a:r>
          </a:p>
        </p:txBody>
      </p:sp>
      <p:sp>
        <p:nvSpPr>
          <p:cNvPr id="169988" name="Rectangle 2"/>
          <p:cNvSpPr>
            <a:spLocks noGrp="1"/>
          </p:cNvSpPr>
          <p:nvPr>
            <p:ph idx="1"/>
          </p:nvPr>
        </p:nvSpPr>
        <p:spPr>
          <a:xfrm>
            <a:off x="457200" y="1885950"/>
            <a:ext cx="8175625" cy="4273550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  <a:buFont typeface="Symbol" pitchFamily="18" charset="2"/>
              <a:buChar char="·"/>
            </a:pPr>
            <a:r>
              <a:rPr lang="en-GB" altLang="en-US" sz="3600" dirty="0"/>
              <a:t>The SEI CMM classifies software development industries into: </a:t>
            </a:r>
          </a:p>
          <a:p>
            <a:pPr lvl="1">
              <a:spcBef>
                <a:spcPts val="650"/>
              </a:spcBef>
              <a:buFont typeface="Symbol" pitchFamily="18" charset="2"/>
              <a:buChar char="·"/>
            </a:pPr>
            <a:r>
              <a:rPr lang="en-GB" altLang="en-US" sz="3200" dirty="0"/>
              <a:t>Five maturity levels.</a:t>
            </a:r>
          </a:p>
          <a:p>
            <a:pPr lvl="1">
              <a:spcBef>
                <a:spcPts val="650"/>
              </a:spcBef>
              <a:buFont typeface="Symbol" pitchFamily="18" charset="2"/>
              <a:buChar char="·"/>
            </a:pPr>
            <a:r>
              <a:rPr lang="en-GB" altLang="en-US" sz="3200" dirty="0"/>
              <a:t>Stages are ordered so that improvements at one stage provide foundations for the next</a:t>
            </a:r>
          </a:p>
          <a:p>
            <a:pPr lvl="1">
              <a:spcBef>
                <a:spcPts val="650"/>
              </a:spcBef>
              <a:buFont typeface="Symbol" pitchFamily="18" charset="2"/>
              <a:buChar char="·"/>
            </a:pPr>
            <a:r>
              <a:rPr lang="en-GB" altLang="en-US" sz="3200" dirty="0"/>
              <a:t>Based on the pioneering work of Philip Crosby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203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SEI Capability Maturity Model</a:t>
            </a:r>
          </a:p>
        </p:txBody>
      </p:sp>
      <p:sp>
        <p:nvSpPr>
          <p:cNvPr id="172036" name="Text Box 2"/>
          <p:cNvSpPr txBox="1"/>
          <p:nvPr/>
        </p:nvSpPr>
        <p:spPr>
          <a:xfrm>
            <a:off x="990600" y="4873625"/>
            <a:ext cx="2122488" cy="503238"/>
          </a:xfrm>
          <a:prstGeom prst="rect">
            <a:avLst/>
          </a:prstGeom>
          <a:solidFill>
            <a:srgbClr val="8BAE6C"/>
          </a:solidFill>
          <a:ln w="12600" cap="flat" cmpd="sng">
            <a:solidFill>
              <a:srgbClr val="33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30000"/>
              </a:lnSpc>
              <a:spcBef>
                <a:spcPts val="565"/>
              </a:spcBef>
              <a:buClrTx/>
              <a:buFontTx/>
              <a:buNone/>
              <a:tabLst>
                <a:tab pos="614680" algn="l"/>
                <a:tab pos="1228725" algn="l"/>
                <a:tab pos="1300480" algn="l"/>
                <a:tab pos="1376680" algn="l"/>
                <a:tab pos="1457325" algn="l"/>
                <a:tab pos="1543050" algn="l"/>
                <a:tab pos="1633855" algn="l"/>
                <a:tab pos="1729105" algn="l"/>
              </a:tabLst>
            </a:pPr>
            <a:r>
              <a:rPr lang="en-GB" altLang="en-US" sz="2800" b="1" dirty="0">
                <a:solidFill>
                  <a:srgbClr val="FFFF00"/>
                </a:solidFill>
                <a:latin typeface="times" charset="0"/>
              </a:rPr>
              <a:t>Initial (1)</a:t>
            </a:r>
          </a:p>
        </p:txBody>
      </p:sp>
      <p:sp>
        <p:nvSpPr>
          <p:cNvPr id="172037" name="Text Box 3"/>
          <p:cNvSpPr txBox="1"/>
          <p:nvPr/>
        </p:nvSpPr>
        <p:spPr>
          <a:xfrm>
            <a:off x="1981200" y="4064000"/>
            <a:ext cx="2122488" cy="446088"/>
          </a:xfrm>
          <a:prstGeom prst="rect">
            <a:avLst/>
          </a:prstGeom>
          <a:solidFill>
            <a:srgbClr val="8BAE6C"/>
          </a:solidFill>
          <a:ln w="12600" cap="flat" cmpd="sng">
            <a:solidFill>
              <a:srgbClr val="33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30000"/>
              </a:lnSpc>
              <a:spcBef>
                <a:spcPts val="475"/>
              </a:spcBef>
              <a:buClrTx/>
              <a:buFontTx/>
              <a:buNone/>
              <a:tabLst>
                <a:tab pos="614680" algn="l"/>
                <a:tab pos="1228725" algn="l"/>
                <a:tab pos="1300480" algn="l"/>
                <a:tab pos="1376680" algn="l"/>
                <a:tab pos="1457325" algn="l"/>
                <a:tab pos="1543050" algn="l"/>
                <a:tab pos="1633855" algn="l"/>
                <a:tab pos="1729105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Repeatable (2)</a:t>
            </a:r>
          </a:p>
        </p:txBody>
      </p:sp>
      <p:sp>
        <p:nvSpPr>
          <p:cNvPr id="172038" name="Text Box 4"/>
          <p:cNvSpPr txBox="1"/>
          <p:nvPr/>
        </p:nvSpPr>
        <p:spPr>
          <a:xfrm>
            <a:off x="2895600" y="3197225"/>
            <a:ext cx="2122488" cy="503238"/>
          </a:xfrm>
          <a:prstGeom prst="rect">
            <a:avLst/>
          </a:prstGeom>
          <a:solidFill>
            <a:srgbClr val="8BAE6C"/>
          </a:solidFill>
          <a:ln w="12600" cap="flat" cmpd="sng">
            <a:solidFill>
              <a:srgbClr val="33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30000"/>
              </a:lnSpc>
              <a:spcBef>
                <a:spcPts val="565"/>
              </a:spcBef>
              <a:buClrTx/>
              <a:buFontTx/>
              <a:buNone/>
              <a:tabLst>
                <a:tab pos="614680" algn="l"/>
                <a:tab pos="1228725" algn="l"/>
                <a:tab pos="1300480" algn="l"/>
                <a:tab pos="1376680" algn="l"/>
                <a:tab pos="1457325" algn="l"/>
                <a:tab pos="1543050" algn="l"/>
                <a:tab pos="1633855" algn="l"/>
                <a:tab pos="1729105" algn="l"/>
              </a:tabLst>
            </a:pPr>
            <a:r>
              <a:rPr lang="en-GB" altLang="en-US" sz="2800" b="1" dirty="0">
                <a:solidFill>
                  <a:srgbClr val="FFFF00"/>
                </a:solidFill>
                <a:latin typeface="times" charset="0"/>
              </a:rPr>
              <a:t>Defined (3)</a:t>
            </a:r>
          </a:p>
        </p:txBody>
      </p:sp>
      <p:sp>
        <p:nvSpPr>
          <p:cNvPr id="172039" name="Text Box 5"/>
          <p:cNvSpPr txBox="1"/>
          <p:nvPr/>
        </p:nvSpPr>
        <p:spPr>
          <a:xfrm>
            <a:off x="3810000" y="2359025"/>
            <a:ext cx="2122488" cy="503238"/>
          </a:xfrm>
          <a:prstGeom prst="rect">
            <a:avLst/>
          </a:prstGeom>
          <a:solidFill>
            <a:srgbClr val="8BAE6C"/>
          </a:solidFill>
          <a:ln w="12600" cap="flat" cmpd="sng">
            <a:solidFill>
              <a:srgbClr val="33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30000"/>
              </a:lnSpc>
              <a:spcBef>
                <a:spcPts val="565"/>
              </a:spcBef>
              <a:buClrTx/>
              <a:buFontTx/>
              <a:buNone/>
              <a:tabLst>
                <a:tab pos="614680" algn="l"/>
                <a:tab pos="1228725" algn="l"/>
                <a:tab pos="1300480" algn="l"/>
                <a:tab pos="1376680" algn="l"/>
                <a:tab pos="1457325" algn="l"/>
                <a:tab pos="1543050" algn="l"/>
                <a:tab pos="1633855" algn="l"/>
                <a:tab pos="1729105" algn="l"/>
              </a:tabLst>
            </a:pPr>
            <a:r>
              <a:rPr lang="en-GB" altLang="en-US" sz="2800" b="1" dirty="0">
                <a:solidFill>
                  <a:srgbClr val="FFFF00"/>
                </a:solidFill>
                <a:latin typeface="times" charset="0"/>
              </a:rPr>
              <a:t>Managed (4)</a:t>
            </a:r>
          </a:p>
        </p:txBody>
      </p:sp>
      <p:sp>
        <p:nvSpPr>
          <p:cNvPr id="172040" name="Text Box 6"/>
          <p:cNvSpPr txBox="1"/>
          <p:nvPr/>
        </p:nvSpPr>
        <p:spPr>
          <a:xfrm>
            <a:off x="4800600" y="1627188"/>
            <a:ext cx="2122488" cy="446087"/>
          </a:xfrm>
          <a:prstGeom prst="rect">
            <a:avLst/>
          </a:prstGeom>
          <a:solidFill>
            <a:srgbClr val="8BAE6C"/>
          </a:solidFill>
          <a:ln w="12600" cap="flat" cmpd="sng">
            <a:solidFill>
              <a:srgbClr val="33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30000"/>
              </a:lnSpc>
              <a:spcBef>
                <a:spcPts val="475"/>
              </a:spcBef>
              <a:buClrTx/>
              <a:buFontTx/>
              <a:buNone/>
              <a:tabLst>
                <a:tab pos="614680" algn="l"/>
                <a:tab pos="1228725" algn="l"/>
                <a:tab pos="1300480" algn="l"/>
                <a:tab pos="1376680" algn="l"/>
                <a:tab pos="1457325" algn="l"/>
                <a:tab pos="1543050" algn="l"/>
                <a:tab pos="1633855" algn="l"/>
                <a:tab pos="1729105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Optimizing (5)</a:t>
            </a:r>
          </a:p>
        </p:txBody>
      </p:sp>
      <p:sp>
        <p:nvSpPr>
          <p:cNvPr id="172041" name="Line 7"/>
          <p:cNvSpPr/>
          <p:nvPr/>
        </p:nvSpPr>
        <p:spPr>
          <a:xfrm flipV="1">
            <a:off x="3200400" y="4878388"/>
            <a:ext cx="609600" cy="533400"/>
          </a:xfrm>
          <a:prstGeom prst="line">
            <a:avLst/>
          </a:prstGeom>
          <a:ln w="76320" cap="flat" cmpd="sng">
            <a:solidFill>
              <a:srgbClr val="0000CC"/>
            </a:solidFill>
            <a:prstDash val="sysDot"/>
            <a:headEnd type="none" w="med" len="med"/>
            <a:tailEnd type="triangle" w="lg" len="lg"/>
          </a:ln>
        </p:spPr>
      </p:sp>
      <p:sp>
        <p:nvSpPr>
          <p:cNvPr id="172042" name="Line 8"/>
          <p:cNvSpPr/>
          <p:nvPr/>
        </p:nvSpPr>
        <p:spPr>
          <a:xfrm flipV="1">
            <a:off x="4191000" y="4040188"/>
            <a:ext cx="609600" cy="533400"/>
          </a:xfrm>
          <a:prstGeom prst="line">
            <a:avLst/>
          </a:prstGeom>
          <a:ln w="76320" cap="flat" cmpd="sng">
            <a:solidFill>
              <a:srgbClr val="0000CC"/>
            </a:solidFill>
            <a:prstDash val="sysDot"/>
            <a:headEnd type="none" w="med" len="med"/>
            <a:tailEnd type="triangle" w="lg" len="lg"/>
          </a:ln>
        </p:spPr>
      </p:sp>
      <p:sp>
        <p:nvSpPr>
          <p:cNvPr id="172043" name="Line 9"/>
          <p:cNvSpPr/>
          <p:nvPr/>
        </p:nvSpPr>
        <p:spPr>
          <a:xfrm flipV="1">
            <a:off x="5105400" y="3201988"/>
            <a:ext cx="609600" cy="533400"/>
          </a:xfrm>
          <a:prstGeom prst="line">
            <a:avLst/>
          </a:prstGeom>
          <a:ln w="76320" cap="flat" cmpd="sng">
            <a:solidFill>
              <a:srgbClr val="0000CC"/>
            </a:solidFill>
            <a:prstDash val="sysDot"/>
            <a:headEnd type="none" w="med" len="med"/>
            <a:tailEnd type="triangle" w="lg" len="lg"/>
          </a:ln>
        </p:spPr>
      </p:sp>
      <p:sp>
        <p:nvSpPr>
          <p:cNvPr id="172044" name="Line 10"/>
          <p:cNvSpPr/>
          <p:nvPr/>
        </p:nvSpPr>
        <p:spPr>
          <a:xfrm flipV="1">
            <a:off x="6019800" y="2439988"/>
            <a:ext cx="609600" cy="533400"/>
          </a:xfrm>
          <a:prstGeom prst="line">
            <a:avLst/>
          </a:prstGeom>
          <a:ln w="76320" cap="flat" cmpd="sng">
            <a:solidFill>
              <a:srgbClr val="0000CC"/>
            </a:solidFill>
            <a:prstDash val="sysDot"/>
            <a:headEnd type="none" w="med" len="med"/>
            <a:tailEnd type="triangle" w="lg" len="lg"/>
          </a:ln>
        </p:spPr>
      </p:sp>
      <p:grpSp>
        <p:nvGrpSpPr>
          <p:cNvPr id="172045" name="Group 11"/>
          <p:cNvGrpSpPr/>
          <p:nvPr/>
        </p:nvGrpSpPr>
        <p:grpSpPr>
          <a:xfrm>
            <a:off x="3563938" y="5183188"/>
            <a:ext cx="2063750" cy="314325"/>
            <a:chOff x="2245" y="3265"/>
            <a:chExt cx="1300" cy="198"/>
          </a:xfrm>
        </p:grpSpPr>
        <p:sp>
          <p:nvSpPr>
            <p:cNvPr id="172124" name="Freeform 12"/>
            <p:cNvSpPr/>
            <p:nvPr/>
          </p:nvSpPr>
          <p:spPr>
            <a:xfrm>
              <a:off x="2245" y="3265"/>
              <a:ext cx="95" cy="152"/>
            </a:xfrm>
            <a:custGeom>
              <a:avLst/>
              <a:gdLst>
                <a:gd name="txL" fmla="*/ 0 w 424"/>
                <a:gd name="txT" fmla="*/ 0 h 675"/>
                <a:gd name="txR" fmla="*/ 424 w 424"/>
                <a:gd name="txB" fmla="*/ 675 h 67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24" h="675">
                  <a:moveTo>
                    <a:pt x="112" y="42"/>
                  </a:moveTo>
                  <a:lnTo>
                    <a:pt x="253" y="42"/>
                  </a:lnTo>
                  <a:lnTo>
                    <a:pt x="253" y="78"/>
                  </a:lnTo>
                  <a:lnTo>
                    <a:pt x="256" y="83"/>
                  </a:lnTo>
                  <a:lnTo>
                    <a:pt x="280" y="83"/>
                  </a:lnTo>
                  <a:lnTo>
                    <a:pt x="280" y="120"/>
                  </a:lnTo>
                  <a:lnTo>
                    <a:pt x="284" y="124"/>
                  </a:lnTo>
                  <a:lnTo>
                    <a:pt x="334" y="124"/>
                  </a:lnTo>
                  <a:lnTo>
                    <a:pt x="334" y="197"/>
                  </a:lnTo>
                  <a:lnTo>
                    <a:pt x="339" y="204"/>
                  </a:lnTo>
                  <a:lnTo>
                    <a:pt x="364" y="204"/>
                  </a:lnTo>
                  <a:lnTo>
                    <a:pt x="364" y="473"/>
                  </a:lnTo>
                  <a:lnTo>
                    <a:pt x="339" y="473"/>
                  </a:lnTo>
                  <a:lnTo>
                    <a:pt x="334" y="478"/>
                  </a:lnTo>
                  <a:lnTo>
                    <a:pt x="334" y="550"/>
                  </a:lnTo>
                  <a:lnTo>
                    <a:pt x="284" y="550"/>
                  </a:lnTo>
                  <a:lnTo>
                    <a:pt x="280" y="556"/>
                  </a:lnTo>
                  <a:lnTo>
                    <a:pt x="280" y="591"/>
                  </a:lnTo>
                  <a:lnTo>
                    <a:pt x="256" y="591"/>
                  </a:lnTo>
                  <a:lnTo>
                    <a:pt x="253" y="596"/>
                  </a:lnTo>
                  <a:lnTo>
                    <a:pt x="253" y="632"/>
                  </a:lnTo>
                  <a:lnTo>
                    <a:pt x="112" y="632"/>
                  </a:lnTo>
                  <a:lnTo>
                    <a:pt x="112" y="42"/>
                  </a:lnTo>
                  <a:close/>
                  <a:moveTo>
                    <a:pt x="4" y="0"/>
                  </a:moveTo>
                  <a:lnTo>
                    <a:pt x="280" y="0"/>
                  </a:lnTo>
                  <a:lnTo>
                    <a:pt x="284" y="4"/>
                  </a:lnTo>
                  <a:lnTo>
                    <a:pt x="284" y="35"/>
                  </a:lnTo>
                  <a:lnTo>
                    <a:pt x="334" y="35"/>
                  </a:lnTo>
                  <a:lnTo>
                    <a:pt x="339" y="42"/>
                  </a:lnTo>
                  <a:lnTo>
                    <a:pt x="339" y="78"/>
                  </a:lnTo>
                  <a:lnTo>
                    <a:pt x="364" y="78"/>
                  </a:lnTo>
                  <a:lnTo>
                    <a:pt x="368" y="83"/>
                  </a:lnTo>
                  <a:lnTo>
                    <a:pt x="368" y="120"/>
                  </a:lnTo>
                  <a:lnTo>
                    <a:pt x="391" y="120"/>
                  </a:lnTo>
                  <a:lnTo>
                    <a:pt x="395" y="124"/>
                  </a:lnTo>
                  <a:lnTo>
                    <a:pt x="395" y="197"/>
                  </a:lnTo>
                  <a:lnTo>
                    <a:pt x="419" y="197"/>
                  </a:lnTo>
                  <a:lnTo>
                    <a:pt x="423" y="204"/>
                  </a:lnTo>
                  <a:lnTo>
                    <a:pt x="423" y="473"/>
                  </a:lnTo>
                  <a:lnTo>
                    <a:pt x="419" y="478"/>
                  </a:lnTo>
                  <a:lnTo>
                    <a:pt x="395" y="478"/>
                  </a:lnTo>
                  <a:lnTo>
                    <a:pt x="395" y="550"/>
                  </a:lnTo>
                  <a:lnTo>
                    <a:pt x="391" y="556"/>
                  </a:lnTo>
                  <a:lnTo>
                    <a:pt x="368" y="556"/>
                  </a:lnTo>
                  <a:lnTo>
                    <a:pt x="368" y="591"/>
                  </a:lnTo>
                  <a:lnTo>
                    <a:pt x="364" y="596"/>
                  </a:lnTo>
                  <a:lnTo>
                    <a:pt x="339" y="596"/>
                  </a:lnTo>
                  <a:lnTo>
                    <a:pt x="339" y="632"/>
                  </a:lnTo>
                  <a:lnTo>
                    <a:pt x="334" y="633"/>
                  </a:lnTo>
                  <a:lnTo>
                    <a:pt x="284" y="633"/>
                  </a:lnTo>
                  <a:lnTo>
                    <a:pt x="284" y="669"/>
                  </a:lnTo>
                  <a:lnTo>
                    <a:pt x="280" y="674"/>
                  </a:lnTo>
                  <a:lnTo>
                    <a:pt x="4" y="674"/>
                  </a:lnTo>
                  <a:lnTo>
                    <a:pt x="0" y="669"/>
                  </a:lnTo>
                  <a:lnTo>
                    <a:pt x="0" y="633"/>
                  </a:lnTo>
                  <a:lnTo>
                    <a:pt x="4" y="632"/>
                  </a:lnTo>
                  <a:lnTo>
                    <a:pt x="54" y="632"/>
                  </a:lnTo>
                  <a:lnTo>
                    <a:pt x="54" y="42"/>
                  </a:lnTo>
                  <a:lnTo>
                    <a:pt x="4" y="42"/>
                  </a:lnTo>
                  <a:lnTo>
                    <a:pt x="0" y="3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5" name="Freeform 13"/>
            <p:cNvSpPr/>
            <p:nvPr/>
          </p:nvSpPr>
          <p:spPr>
            <a:xfrm>
              <a:off x="2365" y="3265"/>
              <a:ext cx="22" cy="152"/>
            </a:xfrm>
            <a:custGeom>
              <a:avLst/>
              <a:gdLst>
                <a:gd name="txL" fmla="*/ 0 w 102"/>
                <a:gd name="txT" fmla="*/ 0 h 675"/>
                <a:gd name="txR" fmla="*/ 102 w 102"/>
                <a:gd name="txB" fmla="*/ 675 h 67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02" h="675">
                  <a:moveTo>
                    <a:pt x="0" y="197"/>
                  </a:moveTo>
                  <a:lnTo>
                    <a:pt x="72" y="197"/>
                  </a:lnTo>
                  <a:lnTo>
                    <a:pt x="75" y="204"/>
                  </a:lnTo>
                  <a:lnTo>
                    <a:pt x="75" y="632"/>
                  </a:lnTo>
                  <a:lnTo>
                    <a:pt x="96" y="632"/>
                  </a:lnTo>
                  <a:lnTo>
                    <a:pt x="101" y="633"/>
                  </a:lnTo>
                  <a:lnTo>
                    <a:pt x="101" y="669"/>
                  </a:lnTo>
                  <a:lnTo>
                    <a:pt x="96" y="674"/>
                  </a:lnTo>
                  <a:lnTo>
                    <a:pt x="0" y="674"/>
                  </a:lnTo>
                  <a:lnTo>
                    <a:pt x="0" y="669"/>
                  </a:lnTo>
                  <a:lnTo>
                    <a:pt x="0" y="633"/>
                  </a:lnTo>
                  <a:lnTo>
                    <a:pt x="0" y="632"/>
                  </a:lnTo>
                  <a:lnTo>
                    <a:pt x="23" y="632"/>
                  </a:lnTo>
                  <a:lnTo>
                    <a:pt x="23" y="237"/>
                  </a:lnTo>
                  <a:lnTo>
                    <a:pt x="0" y="237"/>
                  </a:lnTo>
                  <a:lnTo>
                    <a:pt x="0" y="232"/>
                  </a:lnTo>
                  <a:lnTo>
                    <a:pt x="0" y="204"/>
                  </a:lnTo>
                  <a:lnTo>
                    <a:pt x="0" y="197"/>
                  </a:lnTo>
                  <a:close/>
                  <a:moveTo>
                    <a:pt x="27" y="0"/>
                  </a:moveTo>
                  <a:lnTo>
                    <a:pt x="72" y="0"/>
                  </a:lnTo>
                  <a:lnTo>
                    <a:pt x="75" y="4"/>
                  </a:lnTo>
                  <a:lnTo>
                    <a:pt x="75" y="78"/>
                  </a:lnTo>
                  <a:lnTo>
                    <a:pt x="72" y="83"/>
                  </a:lnTo>
                  <a:lnTo>
                    <a:pt x="27" y="83"/>
                  </a:lnTo>
                  <a:lnTo>
                    <a:pt x="23" y="78"/>
                  </a:lnTo>
                  <a:lnTo>
                    <a:pt x="23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6" name="Freeform 14"/>
            <p:cNvSpPr/>
            <p:nvPr/>
          </p:nvSpPr>
          <p:spPr>
            <a:xfrm>
              <a:off x="2411" y="3312"/>
              <a:ext cx="48" cy="105"/>
            </a:xfrm>
            <a:custGeom>
              <a:avLst/>
              <a:gdLst>
                <a:gd name="txL" fmla="*/ 0 w 217"/>
                <a:gd name="txT" fmla="*/ 0 h 468"/>
                <a:gd name="txR" fmla="*/ 217 w 217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7" h="468">
                  <a:moveTo>
                    <a:pt x="57" y="0"/>
                  </a:moveTo>
                  <a:lnTo>
                    <a:pt x="187" y="0"/>
                  </a:lnTo>
                  <a:lnTo>
                    <a:pt x="192" y="4"/>
                  </a:lnTo>
                  <a:lnTo>
                    <a:pt x="192" y="113"/>
                  </a:lnTo>
                  <a:lnTo>
                    <a:pt x="187" y="118"/>
                  </a:lnTo>
                  <a:lnTo>
                    <a:pt x="161" y="118"/>
                  </a:lnTo>
                  <a:lnTo>
                    <a:pt x="159" y="113"/>
                  </a:lnTo>
                  <a:lnTo>
                    <a:pt x="159" y="78"/>
                  </a:lnTo>
                  <a:lnTo>
                    <a:pt x="136" y="78"/>
                  </a:lnTo>
                  <a:lnTo>
                    <a:pt x="132" y="73"/>
                  </a:lnTo>
                  <a:lnTo>
                    <a:pt x="132" y="35"/>
                  </a:lnTo>
                  <a:lnTo>
                    <a:pt x="79" y="35"/>
                  </a:lnTo>
                  <a:lnTo>
                    <a:pt x="79" y="73"/>
                  </a:lnTo>
                  <a:lnTo>
                    <a:pt x="75" y="78"/>
                  </a:lnTo>
                  <a:lnTo>
                    <a:pt x="57" y="78"/>
                  </a:lnTo>
                  <a:lnTo>
                    <a:pt x="57" y="113"/>
                  </a:lnTo>
                  <a:lnTo>
                    <a:pt x="75" y="113"/>
                  </a:lnTo>
                  <a:lnTo>
                    <a:pt x="79" y="118"/>
                  </a:lnTo>
                  <a:lnTo>
                    <a:pt x="79" y="150"/>
                  </a:lnTo>
                  <a:lnTo>
                    <a:pt x="103" y="150"/>
                  </a:lnTo>
                  <a:lnTo>
                    <a:pt x="107" y="157"/>
                  </a:lnTo>
                  <a:lnTo>
                    <a:pt x="107" y="189"/>
                  </a:lnTo>
                  <a:lnTo>
                    <a:pt x="159" y="189"/>
                  </a:lnTo>
                  <a:lnTo>
                    <a:pt x="161" y="196"/>
                  </a:lnTo>
                  <a:lnTo>
                    <a:pt x="161" y="231"/>
                  </a:lnTo>
                  <a:lnTo>
                    <a:pt x="187" y="231"/>
                  </a:lnTo>
                  <a:lnTo>
                    <a:pt x="192" y="236"/>
                  </a:lnTo>
                  <a:lnTo>
                    <a:pt x="192" y="271"/>
                  </a:lnTo>
                  <a:lnTo>
                    <a:pt x="212" y="271"/>
                  </a:lnTo>
                  <a:lnTo>
                    <a:pt x="216" y="276"/>
                  </a:lnTo>
                  <a:lnTo>
                    <a:pt x="216" y="384"/>
                  </a:lnTo>
                  <a:lnTo>
                    <a:pt x="212" y="389"/>
                  </a:lnTo>
                  <a:lnTo>
                    <a:pt x="192" y="389"/>
                  </a:lnTo>
                  <a:lnTo>
                    <a:pt x="192" y="427"/>
                  </a:lnTo>
                  <a:lnTo>
                    <a:pt x="187" y="430"/>
                  </a:lnTo>
                  <a:lnTo>
                    <a:pt x="136" y="430"/>
                  </a:lnTo>
                  <a:lnTo>
                    <a:pt x="136" y="462"/>
                  </a:lnTo>
                  <a:lnTo>
                    <a:pt x="132" y="467"/>
                  </a:lnTo>
                  <a:lnTo>
                    <a:pt x="4" y="467"/>
                  </a:lnTo>
                  <a:lnTo>
                    <a:pt x="0" y="462"/>
                  </a:lnTo>
                  <a:lnTo>
                    <a:pt x="0" y="349"/>
                  </a:lnTo>
                  <a:lnTo>
                    <a:pt x="4" y="343"/>
                  </a:lnTo>
                  <a:lnTo>
                    <a:pt x="25" y="343"/>
                  </a:lnTo>
                  <a:lnTo>
                    <a:pt x="29" y="349"/>
                  </a:lnTo>
                  <a:lnTo>
                    <a:pt x="29" y="384"/>
                  </a:lnTo>
                  <a:lnTo>
                    <a:pt x="53" y="384"/>
                  </a:lnTo>
                  <a:lnTo>
                    <a:pt x="57" y="389"/>
                  </a:lnTo>
                  <a:lnTo>
                    <a:pt x="57" y="427"/>
                  </a:lnTo>
                  <a:lnTo>
                    <a:pt x="132" y="427"/>
                  </a:lnTo>
                  <a:lnTo>
                    <a:pt x="132" y="389"/>
                  </a:lnTo>
                  <a:lnTo>
                    <a:pt x="136" y="384"/>
                  </a:lnTo>
                  <a:lnTo>
                    <a:pt x="159" y="384"/>
                  </a:lnTo>
                  <a:lnTo>
                    <a:pt x="159" y="315"/>
                  </a:lnTo>
                  <a:lnTo>
                    <a:pt x="136" y="315"/>
                  </a:lnTo>
                  <a:lnTo>
                    <a:pt x="132" y="310"/>
                  </a:lnTo>
                  <a:lnTo>
                    <a:pt x="132" y="276"/>
                  </a:lnTo>
                  <a:lnTo>
                    <a:pt x="79" y="276"/>
                  </a:lnTo>
                  <a:lnTo>
                    <a:pt x="75" y="271"/>
                  </a:lnTo>
                  <a:lnTo>
                    <a:pt x="75" y="236"/>
                  </a:lnTo>
                  <a:lnTo>
                    <a:pt x="29" y="236"/>
                  </a:lnTo>
                  <a:lnTo>
                    <a:pt x="25" y="231"/>
                  </a:lnTo>
                  <a:lnTo>
                    <a:pt x="25" y="157"/>
                  </a:lnTo>
                  <a:lnTo>
                    <a:pt x="4" y="157"/>
                  </a:lnTo>
                  <a:lnTo>
                    <a:pt x="0" y="150"/>
                  </a:lnTo>
                  <a:lnTo>
                    <a:pt x="0" y="78"/>
                  </a:lnTo>
                  <a:lnTo>
                    <a:pt x="4" y="73"/>
                  </a:lnTo>
                  <a:lnTo>
                    <a:pt x="25" y="73"/>
                  </a:lnTo>
                  <a:lnTo>
                    <a:pt x="25" y="35"/>
                  </a:lnTo>
                  <a:lnTo>
                    <a:pt x="29" y="30"/>
                  </a:lnTo>
                  <a:lnTo>
                    <a:pt x="53" y="30"/>
                  </a:lnTo>
                  <a:lnTo>
                    <a:pt x="53" y="4"/>
                  </a:lnTo>
                  <a:lnTo>
                    <a:pt x="57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7" name="Freeform 15"/>
            <p:cNvSpPr/>
            <p:nvPr/>
          </p:nvSpPr>
          <p:spPr>
            <a:xfrm>
              <a:off x="2476" y="3312"/>
              <a:ext cx="54" cy="105"/>
            </a:xfrm>
            <a:custGeom>
              <a:avLst/>
              <a:gdLst>
                <a:gd name="txL" fmla="*/ 0 w 244"/>
                <a:gd name="txT" fmla="*/ 0 h 468"/>
                <a:gd name="txR" fmla="*/ 244 w 244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44" h="468">
                  <a:moveTo>
                    <a:pt x="79" y="0"/>
                  </a:moveTo>
                  <a:lnTo>
                    <a:pt x="213" y="0"/>
                  </a:lnTo>
                  <a:lnTo>
                    <a:pt x="217" y="4"/>
                  </a:lnTo>
                  <a:lnTo>
                    <a:pt x="217" y="30"/>
                  </a:lnTo>
                  <a:lnTo>
                    <a:pt x="238" y="30"/>
                  </a:lnTo>
                  <a:lnTo>
                    <a:pt x="243" y="35"/>
                  </a:lnTo>
                  <a:lnTo>
                    <a:pt x="243" y="113"/>
                  </a:lnTo>
                  <a:lnTo>
                    <a:pt x="238" y="118"/>
                  </a:lnTo>
                  <a:lnTo>
                    <a:pt x="189" y="118"/>
                  </a:lnTo>
                  <a:lnTo>
                    <a:pt x="185" y="113"/>
                  </a:lnTo>
                  <a:lnTo>
                    <a:pt x="185" y="78"/>
                  </a:lnTo>
                  <a:lnTo>
                    <a:pt x="161" y="78"/>
                  </a:lnTo>
                  <a:lnTo>
                    <a:pt x="158" y="73"/>
                  </a:lnTo>
                  <a:lnTo>
                    <a:pt x="158" y="35"/>
                  </a:lnTo>
                  <a:lnTo>
                    <a:pt x="79" y="35"/>
                  </a:lnTo>
                  <a:lnTo>
                    <a:pt x="79" y="73"/>
                  </a:lnTo>
                  <a:lnTo>
                    <a:pt x="76" y="78"/>
                  </a:lnTo>
                  <a:lnTo>
                    <a:pt x="56" y="78"/>
                  </a:lnTo>
                  <a:lnTo>
                    <a:pt x="56" y="310"/>
                  </a:lnTo>
                  <a:lnTo>
                    <a:pt x="76" y="310"/>
                  </a:lnTo>
                  <a:lnTo>
                    <a:pt x="79" y="315"/>
                  </a:lnTo>
                  <a:lnTo>
                    <a:pt x="79" y="343"/>
                  </a:lnTo>
                  <a:lnTo>
                    <a:pt x="102" y="343"/>
                  </a:lnTo>
                  <a:lnTo>
                    <a:pt x="107" y="349"/>
                  </a:lnTo>
                  <a:lnTo>
                    <a:pt x="107" y="384"/>
                  </a:lnTo>
                  <a:lnTo>
                    <a:pt x="213" y="384"/>
                  </a:lnTo>
                  <a:lnTo>
                    <a:pt x="213" y="349"/>
                  </a:lnTo>
                  <a:lnTo>
                    <a:pt x="217" y="343"/>
                  </a:lnTo>
                  <a:lnTo>
                    <a:pt x="238" y="343"/>
                  </a:lnTo>
                  <a:lnTo>
                    <a:pt x="243" y="349"/>
                  </a:lnTo>
                  <a:lnTo>
                    <a:pt x="243" y="384"/>
                  </a:lnTo>
                  <a:lnTo>
                    <a:pt x="238" y="389"/>
                  </a:lnTo>
                  <a:lnTo>
                    <a:pt x="217" y="389"/>
                  </a:lnTo>
                  <a:lnTo>
                    <a:pt x="217" y="427"/>
                  </a:lnTo>
                  <a:lnTo>
                    <a:pt x="213" y="430"/>
                  </a:lnTo>
                  <a:lnTo>
                    <a:pt x="189" y="430"/>
                  </a:lnTo>
                  <a:lnTo>
                    <a:pt x="189" y="462"/>
                  </a:lnTo>
                  <a:lnTo>
                    <a:pt x="185" y="467"/>
                  </a:lnTo>
                  <a:lnTo>
                    <a:pt x="79" y="467"/>
                  </a:lnTo>
                  <a:lnTo>
                    <a:pt x="76" y="462"/>
                  </a:lnTo>
                  <a:lnTo>
                    <a:pt x="76" y="430"/>
                  </a:lnTo>
                  <a:lnTo>
                    <a:pt x="28" y="430"/>
                  </a:lnTo>
                  <a:lnTo>
                    <a:pt x="22" y="427"/>
                  </a:lnTo>
                  <a:lnTo>
                    <a:pt x="22" y="349"/>
                  </a:lnTo>
                  <a:lnTo>
                    <a:pt x="4" y="349"/>
                  </a:lnTo>
                  <a:lnTo>
                    <a:pt x="0" y="343"/>
                  </a:lnTo>
                  <a:lnTo>
                    <a:pt x="0" y="118"/>
                  </a:lnTo>
                  <a:lnTo>
                    <a:pt x="4" y="113"/>
                  </a:lnTo>
                  <a:lnTo>
                    <a:pt x="22" y="113"/>
                  </a:lnTo>
                  <a:lnTo>
                    <a:pt x="22" y="35"/>
                  </a:lnTo>
                  <a:lnTo>
                    <a:pt x="28" y="30"/>
                  </a:lnTo>
                  <a:lnTo>
                    <a:pt x="76" y="30"/>
                  </a:lnTo>
                  <a:lnTo>
                    <a:pt x="76" y="4"/>
                  </a:lnTo>
                  <a:lnTo>
                    <a:pt x="79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8" name="Freeform 16"/>
            <p:cNvSpPr/>
            <p:nvPr/>
          </p:nvSpPr>
          <p:spPr>
            <a:xfrm>
              <a:off x="2550" y="3265"/>
              <a:ext cx="22" cy="152"/>
            </a:xfrm>
            <a:custGeom>
              <a:avLst/>
              <a:gdLst>
                <a:gd name="txL" fmla="*/ 0 w 102"/>
                <a:gd name="txT" fmla="*/ 0 h 675"/>
                <a:gd name="txR" fmla="*/ 102 w 102"/>
                <a:gd name="txB" fmla="*/ 675 h 67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02" h="675">
                  <a:moveTo>
                    <a:pt x="0" y="197"/>
                  </a:moveTo>
                  <a:lnTo>
                    <a:pt x="72" y="197"/>
                  </a:lnTo>
                  <a:lnTo>
                    <a:pt x="75" y="204"/>
                  </a:lnTo>
                  <a:lnTo>
                    <a:pt x="75" y="632"/>
                  </a:lnTo>
                  <a:lnTo>
                    <a:pt x="96" y="632"/>
                  </a:lnTo>
                  <a:lnTo>
                    <a:pt x="101" y="633"/>
                  </a:lnTo>
                  <a:lnTo>
                    <a:pt x="101" y="669"/>
                  </a:lnTo>
                  <a:lnTo>
                    <a:pt x="96" y="674"/>
                  </a:lnTo>
                  <a:lnTo>
                    <a:pt x="0" y="674"/>
                  </a:lnTo>
                  <a:lnTo>
                    <a:pt x="0" y="669"/>
                  </a:lnTo>
                  <a:lnTo>
                    <a:pt x="0" y="633"/>
                  </a:lnTo>
                  <a:lnTo>
                    <a:pt x="0" y="632"/>
                  </a:lnTo>
                  <a:lnTo>
                    <a:pt x="23" y="632"/>
                  </a:lnTo>
                  <a:lnTo>
                    <a:pt x="23" y="237"/>
                  </a:lnTo>
                  <a:lnTo>
                    <a:pt x="0" y="237"/>
                  </a:lnTo>
                  <a:lnTo>
                    <a:pt x="0" y="232"/>
                  </a:lnTo>
                  <a:lnTo>
                    <a:pt x="0" y="204"/>
                  </a:lnTo>
                  <a:lnTo>
                    <a:pt x="0" y="197"/>
                  </a:lnTo>
                  <a:close/>
                  <a:moveTo>
                    <a:pt x="28" y="0"/>
                  </a:moveTo>
                  <a:lnTo>
                    <a:pt x="72" y="0"/>
                  </a:lnTo>
                  <a:lnTo>
                    <a:pt x="75" y="4"/>
                  </a:lnTo>
                  <a:lnTo>
                    <a:pt x="75" y="78"/>
                  </a:lnTo>
                  <a:lnTo>
                    <a:pt x="72" y="83"/>
                  </a:lnTo>
                  <a:lnTo>
                    <a:pt x="28" y="83"/>
                  </a:lnTo>
                  <a:lnTo>
                    <a:pt x="23" y="78"/>
                  </a:lnTo>
                  <a:lnTo>
                    <a:pt x="23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9" name="Freeform 17"/>
            <p:cNvSpPr/>
            <p:nvPr/>
          </p:nvSpPr>
          <p:spPr>
            <a:xfrm>
              <a:off x="2596" y="3312"/>
              <a:ext cx="60" cy="151"/>
            </a:xfrm>
            <a:custGeom>
              <a:avLst/>
              <a:gdLst>
                <a:gd name="txL" fmla="*/ 0 w 270"/>
                <a:gd name="txT" fmla="*/ 0 h 671"/>
                <a:gd name="txR" fmla="*/ 270 w 270"/>
                <a:gd name="txB" fmla="*/ 671 h 67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0" h="671">
                  <a:moveTo>
                    <a:pt x="106" y="35"/>
                  </a:moveTo>
                  <a:lnTo>
                    <a:pt x="159" y="35"/>
                  </a:lnTo>
                  <a:lnTo>
                    <a:pt x="159" y="73"/>
                  </a:lnTo>
                  <a:lnTo>
                    <a:pt x="162" y="78"/>
                  </a:lnTo>
                  <a:lnTo>
                    <a:pt x="184" y="78"/>
                  </a:lnTo>
                  <a:lnTo>
                    <a:pt x="184" y="113"/>
                  </a:lnTo>
                  <a:lnTo>
                    <a:pt x="188" y="119"/>
                  </a:lnTo>
                  <a:lnTo>
                    <a:pt x="211" y="119"/>
                  </a:lnTo>
                  <a:lnTo>
                    <a:pt x="211" y="349"/>
                  </a:lnTo>
                  <a:lnTo>
                    <a:pt x="188" y="349"/>
                  </a:lnTo>
                  <a:lnTo>
                    <a:pt x="184" y="355"/>
                  </a:lnTo>
                  <a:lnTo>
                    <a:pt x="184" y="390"/>
                  </a:lnTo>
                  <a:lnTo>
                    <a:pt x="162" y="390"/>
                  </a:lnTo>
                  <a:lnTo>
                    <a:pt x="159" y="395"/>
                  </a:lnTo>
                  <a:lnTo>
                    <a:pt x="159" y="429"/>
                  </a:lnTo>
                  <a:lnTo>
                    <a:pt x="106" y="429"/>
                  </a:lnTo>
                  <a:lnTo>
                    <a:pt x="106" y="395"/>
                  </a:lnTo>
                  <a:lnTo>
                    <a:pt x="102" y="390"/>
                  </a:lnTo>
                  <a:lnTo>
                    <a:pt x="81" y="390"/>
                  </a:lnTo>
                  <a:lnTo>
                    <a:pt x="81" y="78"/>
                  </a:lnTo>
                  <a:lnTo>
                    <a:pt x="102" y="78"/>
                  </a:lnTo>
                  <a:lnTo>
                    <a:pt x="106" y="73"/>
                  </a:lnTo>
                  <a:lnTo>
                    <a:pt x="106" y="35"/>
                  </a:lnTo>
                  <a:close/>
                  <a:moveTo>
                    <a:pt x="4" y="0"/>
                  </a:moveTo>
                  <a:lnTo>
                    <a:pt x="77" y="0"/>
                  </a:lnTo>
                  <a:lnTo>
                    <a:pt x="81" y="4"/>
                  </a:lnTo>
                  <a:lnTo>
                    <a:pt x="81" y="30"/>
                  </a:lnTo>
                  <a:lnTo>
                    <a:pt x="102" y="30"/>
                  </a:lnTo>
                  <a:lnTo>
                    <a:pt x="102" y="4"/>
                  </a:lnTo>
                  <a:lnTo>
                    <a:pt x="106" y="0"/>
                  </a:lnTo>
                  <a:lnTo>
                    <a:pt x="184" y="0"/>
                  </a:lnTo>
                  <a:lnTo>
                    <a:pt x="188" y="4"/>
                  </a:lnTo>
                  <a:lnTo>
                    <a:pt x="188" y="30"/>
                  </a:lnTo>
                  <a:lnTo>
                    <a:pt x="241" y="30"/>
                  </a:lnTo>
                  <a:lnTo>
                    <a:pt x="244" y="35"/>
                  </a:lnTo>
                  <a:lnTo>
                    <a:pt x="244" y="113"/>
                  </a:lnTo>
                  <a:lnTo>
                    <a:pt x="264" y="113"/>
                  </a:lnTo>
                  <a:lnTo>
                    <a:pt x="269" y="119"/>
                  </a:lnTo>
                  <a:lnTo>
                    <a:pt x="269" y="349"/>
                  </a:lnTo>
                  <a:lnTo>
                    <a:pt x="264" y="355"/>
                  </a:lnTo>
                  <a:lnTo>
                    <a:pt x="244" y="355"/>
                  </a:lnTo>
                  <a:lnTo>
                    <a:pt x="244" y="429"/>
                  </a:lnTo>
                  <a:lnTo>
                    <a:pt x="241" y="434"/>
                  </a:lnTo>
                  <a:lnTo>
                    <a:pt x="188" y="434"/>
                  </a:lnTo>
                  <a:lnTo>
                    <a:pt x="188" y="470"/>
                  </a:lnTo>
                  <a:lnTo>
                    <a:pt x="184" y="473"/>
                  </a:lnTo>
                  <a:lnTo>
                    <a:pt x="106" y="473"/>
                  </a:lnTo>
                  <a:lnTo>
                    <a:pt x="102" y="470"/>
                  </a:lnTo>
                  <a:lnTo>
                    <a:pt x="102" y="434"/>
                  </a:lnTo>
                  <a:lnTo>
                    <a:pt x="81" y="434"/>
                  </a:lnTo>
                  <a:lnTo>
                    <a:pt x="81" y="627"/>
                  </a:lnTo>
                  <a:lnTo>
                    <a:pt x="102" y="627"/>
                  </a:lnTo>
                  <a:lnTo>
                    <a:pt x="106" y="629"/>
                  </a:lnTo>
                  <a:lnTo>
                    <a:pt x="106" y="663"/>
                  </a:lnTo>
                  <a:lnTo>
                    <a:pt x="102" y="670"/>
                  </a:lnTo>
                  <a:lnTo>
                    <a:pt x="4" y="670"/>
                  </a:lnTo>
                  <a:lnTo>
                    <a:pt x="0" y="663"/>
                  </a:lnTo>
                  <a:lnTo>
                    <a:pt x="0" y="629"/>
                  </a:lnTo>
                  <a:lnTo>
                    <a:pt x="4" y="627"/>
                  </a:lnTo>
                  <a:lnTo>
                    <a:pt x="24" y="627"/>
                  </a:lnTo>
                  <a:lnTo>
                    <a:pt x="24" y="35"/>
                  </a:lnTo>
                  <a:lnTo>
                    <a:pt x="4" y="35"/>
                  </a:lnTo>
                  <a:lnTo>
                    <a:pt x="0" y="30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0" name="Freeform 18"/>
            <p:cNvSpPr/>
            <p:nvPr/>
          </p:nvSpPr>
          <p:spPr>
            <a:xfrm>
              <a:off x="2680" y="3265"/>
              <a:ext cx="22" cy="152"/>
            </a:xfrm>
            <a:custGeom>
              <a:avLst/>
              <a:gdLst>
                <a:gd name="txL" fmla="*/ 0 w 102"/>
                <a:gd name="txT" fmla="*/ 0 h 675"/>
                <a:gd name="txR" fmla="*/ 102 w 102"/>
                <a:gd name="txB" fmla="*/ 675 h 67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02" h="675">
                  <a:moveTo>
                    <a:pt x="0" y="0"/>
                  </a:moveTo>
                  <a:lnTo>
                    <a:pt x="72" y="0"/>
                  </a:lnTo>
                  <a:lnTo>
                    <a:pt x="75" y="4"/>
                  </a:lnTo>
                  <a:lnTo>
                    <a:pt x="75" y="632"/>
                  </a:lnTo>
                  <a:lnTo>
                    <a:pt x="96" y="632"/>
                  </a:lnTo>
                  <a:lnTo>
                    <a:pt x="101" y="633"/>
                  </a:lnTo>
                  <a:lnTo>
                    <a:pt x="101" y="669"/>
                  </a:lnTo>
                  <a:lnTo>
                    <a:pt x="96" y="674"/>
                  </a:lnTo>
                  <a:lnTo>
                    <a:pt x="0" y="674"/>
                  </a:lnTo>
                  <a:lnTo>
                    <a:pt x="0" y="669"/>
                  </a:lnTo>
                  <a:lnTo>
                    <a:pt x="0" y="633"/>
                  </a:lnTo>
                  <a:lnTo>
                    <a:pt x="0" y="632"/>
                  </a:lnTo>
                  <a:lnTo>
                    <a:pt x="23" y="632"/>
                  </a:lnTo>
                  <a:lnTo>
                    <a:pt x="23" y="42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1" name="Freeform 19"/>
            <p:cNvSpPr/>
            <p:nvPr/>
          </p:nvSpPr>
          <p:spPr>
            <a:xfrm>
              <a:off x="2726" y="3265"/>
              <a:ext cx="22" cy="152"/>
            </a:xfrm>
            <a:custGeom>
              <a:avLst/>
              <a:gdLst>
                <a:gd name="txL" fmla="*/ 0 w 102"/>
                <a:gd name="txT" fmla="*/ 0 h 675"/>
                <a:gd name="txR" fmla="*/ 102 w 102"/>
                <a:gd name="txB" fmla="*/ 675 h 67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02" h="675">
                  <a:moveTo>
                    <a:pt x="0" y="197"/>
                  </a:moveTo>
                  <a:lnTo>
                    <a:pt x="73" y="197"/>
                  </a:lnTo>
                  <a:lnTo>
                    <a:pt x="75" y="204"/>
                  </a:lnTo>
                  <a:lnTo>
                    <a:pt x="75" y="632"/>
                  </a:lnTo>
                  <a:lnTo>
                    <a:pt x="98" y="632"/>
                  </a:lnTo>
                  <a:lnTo>
                    <a:pt x="101" y="633"/>
                  </a:lnTo>
                  <a:lnTo>
                    <a:pt x="101" y="669"/>
                  </a:lnTo>
                  <a:lnTo>
                    <a:pt x="98" y="674"/>
                  </a:lnTo>
                  <a:lnTo>
                    <a:pt x="0" y="674"/>
                  </a:lnTo>
                  <a:lnTo>
                    <a:pt x="0" y="669"/>
                  </a:lnTo>
                  <a:lnTo>
                    <a:pt x="0" y="633"/>
                  </a:lnTo>
                  <a:lnTo>
                    <a:pt x="0" y="632"/>
                  </a:lnTo>
                  <a:lnTo>
                    <a:pt x="25" y="632"/>
                  </a:lnTo>
                  <a:lnTo>
                    <a:pt x="25" y="237"/>
                  </a:lnTo>
                  <a:lnTo>
                    <a:pt x="0" y="237"/>
                  </a:lnTo>
                  <a:lnTo>
                    <a:pt x="0" y="232"/>
                  </a:lnTo>
                  <a:lnTo>
                    <a:pt x="0" y="204"/>
                  </a:lnTo>
                  <a:lnTo>
                    <a:pt x="0" y="197"/>
                  </a:lnTo>
                  <a:close/>
                  <a:moveTo>
                    <a:pt x="28" y="0"/>
                  </a:moveTo>
                  <a:lnTo>
                    <a:pt x="73" y="0"/>
                  </a:lnTo>
                  <a:lnTo>
                    <a:pt x="75" y="4"/>
                  </a:lnTo>
                  <a:lnTo>
                    <a:pt x="75" y="78"/>
                  </a:lnTo>
                  <a:lnTo>
                    <a:pt x="73" y="83"/>
                  </a:lnTo>
                  <a:lnTo>
                    <a:pt x="28" y="83"/>
                  </a:lnTo>
                  <a:lnTo>
                    <a:pt x="25" y="78"/>
                  </a:lnTo>
                  <a:lnTo>
                    <a:pt x="25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2" name="Freeform 20"/>
            <p:cNvSpPr/>
            <p:nvPr/>
          </p:nvSpPr>
          <p:spPr>
            <a:xfrm>
              <a:off x="2773" y="3312"/>
              <a:ext cx="69" cy="105"/>
            </a:xfrm>
            <a:custGeom>
              <a:avLst/>
              <a:gdLst>
                <a:gd name="txL" fmla="*/ 0 w 310"/>
                <a:gd name="txT" fmla="*/ 0 h 468"/>
                <a:gd name="txR" fmla="*/ 310 w 310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10" h="468">
                  <a:moveTo>
                    <a:pt x="4" y="0"/>
                  </a:moveTo>
                  <a:lnTo>
                    <a:pt x="80" y="0"/>
                  </a:lnTo>
                  <a:lnTo>
                    <a:pt x="83" y="4"/>
                  </a:lnTo>
                  <a:lnTo>
                    <a:pt x="83" y="73"/>
                  </a:lnTo>
                  <a:lnTo>
                    <a:pt x="109" y="73"/>
                  </a:lnTo>
                  <a:lnTo>
                    <a:pt x="109" y="35"/>
                  </a:lnTo>
                  <a:lnTo>
                    <a:pt x="112" y="30"/>
                  </a:lnTo>
                  <a:lnTo>
                    <a:pt x="137" y="30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223" y="0"/>
                  </a:lnTo>
                  <a:lnTo>
                    <a:pt x="226" y="4"/>
                  </a:lnTo>
                  <a:lnTo>
                    <a:pt x="226" y="30"/>
                  </a:lnTo>
                  <a:lnTo>
                    <a:pt x="254" y="30"/>
                  </a:lnTo>
                  <a:lnTo>
                    <a:pt x="258" y="35"/>
                  </a:lnTo>
                  <a:lnTo>
                    <a:pt x="258" y="73"/>
                  </a:lnTo>
                  <a:lnTo>
                    <a:pt x="282" y="73"/>
                  </a:lnTo>
                  <a:lnTo>
                    <a:pt x="285" y="78"/>
                  </a:lnTo>
                  <a:lnTo>
                    <a:pt x="285" y="427"/>
                  </a:lnTo>
                  <a:lnTo>
                    <a:pt x="304" y="427"/>
                  </a:lnTo>
                  <a:lnTo>
                    <a:pt x="309" y="430"/>
                  </a:lnTo>
                  <a:lnTo>
                    <a:pt x="309" y="462"/>
                  </a:lnTo>
                  <a:lnTo>
                    <a:pt x="304" y="467"/>
                  </a:lnTo>
                  <a:lnTo>
                    <a:pt x="200" y="467"/>
                  </a:lnTo>
                  <a:lnTo>
                    <a:pt x="195" y="462"/>
                  </a:lnTo>
                  <a:lnTo>
                    <a:pt x="195" y="430"/>
                  </a:lnTo>
                  <a:lnTo>
                    <a:pt x="200" y="427"/>
                  </a:lnTo>
                  <a:lnTo>
                    <a:pt x="223" y="427"/>
                  </a:lnTo>
                  <a:lnTo>
                    <a:pt x="223" y="118"/>
                  </a:lnTo>
                  <a:lnTo>
                    <a:pt x="200" y="118"/>
                  </a:lnTo>
                  <a:lnTo>
                    <a:pt x="195" y="113"/>
                  </a:lnTo>
                  <a:lnTo>
                    <a:pt x="195" y="78"/>
                  </a:lnTo>
                  <a:lnTo>
                    <a:pt x="112" y="78"/>
                  </a:lnTo>
                  <a:lnTo>
                    <a:pt x="112" y="113"/>
                  </a:lnTo>
                  <a:lnTo>
                    <a:pt x="109" y="118"/>
                  </a:lnTo>
                  <a:lnTo>
                    <a:pt x="83" y="118"/>
                  </a:lnTo>
                  <a:lnTo>
                    <a:pt x="83" y="427"/>
                  </a:lnTo>
                  <a:lnTo>
                    <a:pt x="109" y="427"/>
                  </a:lnTo>
                  <a:lnTo>
                    <a:pt x="112" y="430"/>
                  </a:lnTo>
                  <a:lnTo>
                    <a:pt x="112" y="462"/>
                  </a:lnTo>
                  <a:lnTo>
                    <a:pt x="109" y="467"/>
                  </a:lnTo>
                  <a:lnTo>
                    <a:pt x="4" y="467"/>
                  </a:lnTo>
                  <a:lnTo>
                    <a:pt x="0" y="462"/>
                  </a:lnTo>
                  <a:lnTo>
                    <a:pt x="0" y="430"/>
                  </a:lnTo>
                  <a:lnTo>
                    <a:pt x="4" y="427"/>
                  </a:lnTo>
                  <a:lnTo>
                    <a:pt x="25" y="427"/>
                  </a:lnTo>
                  <a:lnTo>
                    <a:pt x="25" y="35"/>
                  </a:lnTo>
                  <a:lnTo>
                    <a:pt x="4" y="35"/>
                  </a:lnTo>
                  <a:lnTo>
                    <a:pt x="0" y="30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3" name="Freeform 21"/>
            <p:cNvSpPr/>
            <p:nvPr/>
          </p:nvSpPr>
          <p:spPr>
            <a:xfrm>
              <a:off x="2856" y="3312"/>
              <a:ext cx="54" cy="105"/>
            </a:xfrm>
            <a:custGeom>
              <a:avLst/>
              <a:gdLst>
                <a:gd name="txL" fmla="*/ 0 w 244"/>
                <a:gd name="txT" fmla="*/ 0 h 468"/>
                <a:gd name="txR" fmla="*/ 244 w 244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44" h="468">
                  <a:moveTo>
                    <a:pt x="77" y="35"/>
                  </a:moveTo>
                  <a:lnTo>
                    <a:pt x="158" y="35"/>
                  </a:lnTo>
                  <a:lnTo>
                    <a:pt x="158" y="73"/>
                  </a:lnTo>
                  <a:lnTo>
                    <a:pt x="162" y="78"/>
                  </a:lnTo>
                  <a:lnTo>
                    <a:pt x="184" y="78"/>
                  </a:lnTo>
                  <a:lnTo>
                    <a:pt x="184" y="150"/>
                  </a:lnTo>
                  <a:lnTo>
                    <a:pt x="56" y="150"/>
                  </a:lnTo>
                  <a:lnTo>
                    <a:pt x="56" y="78"/>
                  </a:lnTo>
                  <a:lnTo>
                    <a:pt x="76" y="78"/>
                  </a:lnTo>
                  <a:lnTo>
                    <a:pt x="77" y="73"/>
                  </a:lnTo>
                  <a:lnTo>
                    <a:pt x="77" y="35"/>
                  </a:lnTo>
                  <a:close/>
                  <a:moveTo>
                    <a:pt x="77" y="0"/>
                  </a:moveTo>
                  <a:lnTo>
                    <a:pt x="184" y="0"/>
                  </a:lnTo>
                  <a:lnTo>
                    <a:pt x="188" y="4"/>
                  </a:lnTo>
                  <a:lnTo>
                    <a:pt x="188" y="30"/>
                  </a:lnTo>
                  <a:lnTo>
                    <a:pt x="214" y="30"/>
                  </a:lnTo>
                  <a:lnTo>
                    <a:pt x="218" y="35"/>
                  </a:lnTo>
                  <a:lnTo>
                    <a:pt x="218" y="73"/>
                  </a:lnTo>
                  <a:lnTo>
                    <a:pt x="238" y="73"/>
                  </a:lnTo>
                  <a:lnTo>
                    <a:pt x="243" y="78"/>
                  </a:lnTo>
                  <a:lnTo>
                    <a:pt x="243" y="189"/>
                  </a:lnTo>
                  <a:lnTo>
                    <a:pt x="238" y="196"/>
                  </a:lnTo>
                  <a:lnTo>
                    <a:pt x="56" y="196"/>
                  </a:lnTo>
                  <a:lnTo>
                    <a:pt x="56" y="310"/>
                  </a:lnTo>
                  <a:lnTo>
                    <a:pt x="76" y="310"/>
                  </a:lnTo>
                  <a:lnTo>
                    <a:pt x="77" y="315"/>
                  </a:lnTo>
                  <a:lnTo>
                    <a:pt x="77" y="343"/>
                  </a:lnTo>
                  <a:lnTo>
                    <a:pt x="103" y="343"/>
                  </a:lnTo>
                  <a:lnTo>
                    <a:pt x="107" y="349"/>
                  </a:lnTo>
                  <a:lnTo>
                    <a:pt x="107" y="384"/>
                  </a:lnTo>
                  <a:lnTo>
                    <a:pt x="214" y="384"/>
                  </a:lnTo>
                  <a:lnTo>
                    <a:pt x="214" y="349"/>
                  </a:lnTo>
                  <a:lnTo>
                    <a:pt x="218" y="343"/>
                  </a:lnTo>
                  <a:lnTo>
                    <a:pt x="238" y="343"/>
                  </a:lnTo>
                  <a:lnTo>
                    <a:pt x="243" y="349"/>
                  </a:lnTo>
                  <a:lnTo>
                    <a:pt x="243" y="384"/>
                  </a:lnTo>
                  <a:lnTo>
                    <a:pt x="238" y="389"/>
                  </a:lnTo>
                  <a:lnTo>
                    <a:pt x="218" y="389"/>
                  </a:lnTo>
                  <a:lnTo>
                    <a:pt x="218" y="427"/>
                  </a:lnTo>
                  <a:lnTo>
                    <a:pt x="214" y="430"/>
                  </a:lnTo>
                  <a:lnTo>
                    <a:pt x="188" y="430"/>
                  </a:lnTo>
                  <a:lnTo>
                    <a:pt x="188" y="462"/>
                  </a:lnTo>
                  <a:lnTo>
                    <a:pt x="184" y="467"/>
                  </a:lnTo>
                  <a:lnTo>
                    <a:pt x="77" y="467"/>
                  </a:lnTo>
                  <a:lnTo>
                    <a:pt x="76" y="462"/>
                  </a:lnTo>
                  <a:lnTo>
                    <a:pt x="76" y="430"/>
                  </a:lnTo>
                  <a:lnTo>
                    <a:pt x="28" y="430"/>
                  </a:lnTo>
                  <a:lnTo>
                    <a:pt x="24" y="427"/>
                  </a:lnTo>
                  <a:lnTo>
                    <a:pt x="24" y="349"/>
                  </a:lnTo>
                  <a:lnTo>
                    <a:pt x="2" y="349"/>
                  </a:lnTo>
                  <a:lnTo>
                    <a:pt x="0" y="343"/>
                  </a:lnTo>
                  <a:lnTo>
                    <a:pt x="0" y="118"/>
                  </a:lnTo>
                  <a:lnTo>
                    <a:pt x="2" y="113"/>
                  </a:lnTo>
                  <a:lnTo>
                    <a:pt x="24" y="113"/>
                  </a:lnTo>
                  <a:lnTo>
                    <a:pt x="24" y="35"/>
                  </a:lnTo>
                  <a:lnTo>
                    <a:pt x="28" y="30"/>
                  </a:lnTo>
                  <a:lnTo>
                    <a:pt x="76" y="30"/>
                  </a:lnTo>
                  <a:lnTo>
                    <a:pt x="76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4" name="Freeform 22"/>
            <p:cNvSpPr/>
            <p:nvPr/>
          </p:nvSpPr>
          <p:spPr>
            <a:xfrm>
              <a:off x="2929" y="3265"/>
              <a:ext cx="60" cy="152"/>
            </a:xfrm>
            <a:custGeom>
              <a:avLst/>
              <a:gdLst>
                <a:gd name="txL" fmla="*/ 0 w 270"/>
                <a:gd name="txT" fmla="*/ 0 h 675"/>
                <a:gd name="txR" fmla="*/ 270 w 270"/>
                <a:gd name="txB" fmla="*/ 675 h 67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0" h="675">
                  <a:moveTo>
                    <a:pt x="107" y="237"/>
                  </a:moveTo>
                  <a:lnTo>
                    <a:pt x="158" y="237"/>
                  </a:lnTo>
                  <a:lnTo>
                    <a:pt x="158" y="275"/>
                  </a:lnTo>
                  <a:lnTo>
                    <a:pt x="161" y="280"/>
                  </a:lnTo>
                  <a:lnTo>
                    <a:pt x="183" y="280"/>
                  </a:lnTo>
                  <a:lnTo>
                    <a:pt x="183" y="591"/>
                  </a:lnTo>
                  <a:lnTo>
                    <a:pt x="161" y="591"/>
                  </a:lnTo>
                  <a:lnTo>
                    <a:pt x="158" y="596"/>
                  </a:lnTo>
                  <a:lnTo>
                    <a:pt x="158" y="632"/>
                  </a:lnTo>
                  <a:lnTo>
                    <a:pt x="107" y="632"/>
                  </a:lnTo>
                  <a:lnTo>
                    <a:pt x="107" y="596"/>
                  </a:lnTo>
                  <a:lnTo>
                    <a:pt x="103" y="591"/>
                  </a:lnTo>
                  <a:lnTo>
                    <a:pt x="81" y="591"/>
                  </a:lnTo>
                  <a:lnTo>
                    <a:pt x="81" y="556"/>
                  </a:lnTo>
                  <a:lnTo>
                    <a:pt x="76" y="550"/>
                  </a:lnTo>
                  <a:lnTo>
                    <a:pt x="57" y="550"/>
                  </a:lnTo>
                  <a:lnTo>
                    <a:pt x="57" y="320"/>
                  </a:lnTo>
                  <a:lnTo>
                    <a:pt x="76" y="320"/>
                  </a:lnTo>
                  <a:lnTo>
                    <a:pt x="81" y="315"/>
                  </a:lnTo>
                  <a:lnTo>
                    <a:pt x="81" y="280"/>
                  </a:lnTo>
                  <a:lnTo>
                    <a:pt x="103" y="280"/>
                  </a:lnTo>
                  <a:lnTo>
                    <a:pt x="107" y="275"/>
                  </a:lnTo>
                  <a:lnTo>
                    <a:pt x="107" y="237"/>
                  </a:lnTo>
                  <a:close/>
                  <a:moveTo>
                    <a:pt x="161" y="0"/>
                  </a:moveTo>
                  <a:lnTo>
                    <a:pt x="241" y="0"/>
                  </a:lnTo>
                  <a:lnTo>
                    <a:pt x="244" y="4"/>
                  </a:lnTo>
                  <a:lnTo>
                    <a:pt x="244" y="632"/>
                  </a:lnTo>
                  <a:lnTo>
                    <a:pt x="264" y="632"/>
                  </a:lnTo>
                  <a:lnTo>
                    <a:pt x="269" y="633"/>
                  </a:lnTo>
                  <a:lnTo>
                    <a:pt x="269" y="669"/>
                  </a:lnTo>
                  <a:lnTo>
                    <a:pt x="264" y="674"/>
                  </a:lnTo>
                  <a:lnTo>
                    <a:pt x="216" y="674"/>
                  </a:lnTo>
                  <a:lnTo>
                    <a:pt x="212" y="669"/>
                  </a:lnTo>
                  <a:lnTo>
                    <a:pt x="212" y="633"/>
                  </a:lnTo>
                  <a:lnTo>
                    <a:pt x="187" y="633"/>
                  </a:lnTo>
                  <a:lnTo>
                    <a:pt x="187" y="669"/>
                  </a:lnTo>
                  <a:lnTo>
                    <a:pt x="183" y="674"/>
                  </a:lnTo>
                  <a:lnTo>
                    <a:pt x="81" y="674"/>
                  </a:lnTo>
                  <a:lnTo>
                    <a:pt x="76" y="669"/>
                  </a:lnTo>
                  <a:lnTo>
                    <a:pt x="76" y="633"/>
                  </a:lnTo>
                  <a:lnTo>
                    <a:pt x="27" y="633"/>
                  </a:lnTo>
                  <a:lnTo>
                    <a:pt x="23" y="632"/>
                  </a:lnTo>
                  <a:lnTo>
                    <a:pt x="23" y="556"/>
                  </a:lnTo>
                  <a:lnTo>
                    <a:pt x="4" y="556"/>
                  </a:lnTo>
                  <a:lnTo>
                    <a:pt x="0" y="550"/>
                  </a:lnTo>
                  <a:lnTo>
                    <a:pt x="0" y="320"/>
                  </a:lnTo>
                  <a:lnTo>
                    <a:pt x="4" y="315"/>
                  </a:lnTo>
                  <a:lnTo>
                    <a:pt x="23" y="315"/>
                  </a:lnTo>
                  <a:lnTo>
                    <a:pt x="23" y="237"/>
                  </a:lnTo>
                  <a:lnTo>
                    <a:pt x="27" y="232"/>
                  </a:lnTo>
                  <a:lnTo>
                    <a:pt x="76" y="232"/>
                  </a:lnTo>
                  <a:lnTo>
                    <a:pt x="76" y="204"/>
                  </a:lnTo>
                  <a:lnTo>
                    <a:pt x="81" y="197"/>
                  </a:lnTo>
                  <a:lnTo>
                    <a:pt x="158" y="197"/>
                  </a:lnTo>
                  <a:lnTo>
                    <a:pt x="161" y="204"/>
                  </a:lnTo>
                  <a:lnTo>
                    <a:pt x="161" y="232"/>
                  </a:lnTo>
                  <a:lnTo>
                    <a:pt x="183" y="232"/>
                  </a:lnTo>
                  <a:lnTo>
                    <a:pt x="183" y="42"/>
                  </a:lnTo>
                  <a:lnTo>
                    <a:pt x="161" y="42"/>
                  </a:lnTo>
                  <a:lnTo>
                    <a:pt x="158" y="35"/>
                  </a:lnTo>
                  <a:lnTo>
                    <a:pt x="158" y="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5" name="Freeform 23"/>
            <p:cNvSpPr/>
            <p:nvPr/>
          </p:nvSpPr>
          <p:spPr>
            <a:xfrm>
              <a:off x="3054" y="3265"/>
              <a:ext cx="80" cy="152"/>
            </a:xfrm>
            <a:custGeom>
              <a:avLst/>
              <a:gdLst>
                <a:gd name="txL" fmla="*/ 0 w 358"/>
                <a:gd name="txT" fmla="*/ 0 h 675"/>
                <a:gd name="txR" fmla="*/ 358 w 358"/>
                <a:gd name="txB" fmla="*/ 675 h 67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8" h="675">
                  <a:moveTo>
                    <a:pt x="107" y="42"/>
                  </a:moveTo>
                  <a:lnTo>
                    <a:pt x="245" y="42"/>
                  </a:lnTo>
                  <a:lnTo>
                    <a:pt x="245" y="78"/>
                  </a:lnTo>
                  <a:lnTo>
                    <a:pt x="250" y="83"/>
                  </a:lnTo>
                  <a:lnTo>
                    <a:pt x="273" y="83"/>
                  </a:lnTo>
                  <a:lnTo>
                    <a:pt x="273" y="120"/>
                  </a:lnTo>
                  <a:lnTo>
                    <a:pt x="277" y="124"/>
                  </a:lnTo>
                  <a:lnTo>
                    <a:pt x="298" y="124"/>
                  </a:lnTo>
                  <a:lnTo>
                    <a:pt x="298" y="232"/>
                  </a:lnTo>
                  <a:lnTo>
                    <a:pt x="277" y="232"/>
                  </a:lnTo>
                  <a:lnTo>
                    <a:pt x="273" y="237"/>
                  </a:lnTo>
                  <a:lnTo>
                    <a:pt x="273" y="275"/>
                  </a:lnTo>
                  <a:lnTo>
                    <a:pt x="250" y="275"/>
                  </a:lnTo>
                  <a:lnTo>
                    <a:pt x="245" y="280"/>
                  </a:lnTo>
                  <a:lnTo>
                    <a:pt x="245" y="315"/>
                  </a:lnTo>
                  <a:lnTo>
                    <a:pt x="107" y="315"/>
                  </a:lnTo>
                  <a:lnTo>
                    <a:pt x="107" y="42"/>
                  </a:lnTo>
                  <a:close/>
                  <a:moveTo>
                    <a:pt x="4" y="0"/>
                  </a:moveTo>
                  <a:lnTo>
                    <a:pt x="273" y="0"/>
                  </a:lnTo>
                  <a:lnTo>
                    <a:pt x="277" y="4"/>
                  </a:lnTo>
                  <a:lnTo>
                    <a:pt x="277" y="35"/>
                  </a:lnTo>
                  <a:lnTo>
                    <a:pt x="327" y="35"/>
                  </a:lnTo>
                  <a:lnTo>
                    <a:pt x="330" y="42"/>
                  </a:lnTo>
                  <a:lnTo>
                    <a:pt x="330" y="120"/>
                  </a:lnTo>
                  <a:lnTo>
                    <a:pt x="353" y="120"/>
                  </a:lnTo>
                  <a:lnTo>
                    <a:pt x="357" y="124"/>
                  </a:lnTo>
                  <a:lnTo>
                    <a:pt x="357" y="232"/>
                  </a:lnTo>
                  <a:lnTo>
                    <a:pt x="353" y="237"/>
                  </a:lnTo>
                  <a:lnTo>
                    <a:pt x="330" y="237"/>
                  </a:lnTo>
                  <a:lnTo>
                    <a:pt x="330" y="315"/>
                  </a:lnTo>
                  <a:lnTo>
                    <a:pt x="327" y="320"/>
                  </a:lnTo>
                  <a:lnTo>
                    <a:pt x="277" y="320"/>
                  </a:lnTo>
                  <a:lnTo>
                    <a:pt x="277" y="353"/>
                  </a:lnTo>
                  <a:lnTo>
                    <a:pt x="273" y="360"/>
                  </a:lnTo>
                  <a:lnTo>
                    <a:pt x="107" y="360"/>
                  </a:lnTo>
                  <a:lnTo>
                    <a:pt x="107" y="632"/>
                  </a:lnTo>
                  <a:lnTo>
                    <a:pt x="161" y="632"/>
                  </a:lnTo>
                  <a:lnTo>
                    <a:pt x="167" y="633"/>
                  </a:lnTo>
                  <a:lnTo>
                    <a:pt x="167" y="669"/>
                  </a:lnTo>
                  <a:lnTo>
                    <a:pt x="161" y="674"/>
                  </a:lnTo>
                  <a:lnTo>
                    <a:pt x="4" y="674"/>
                  </a:lnTo>
                  <a:lnTo>
                    <a:pt x="0" y="669"/>
                  </a:lnTo>
                  <a:lnTo>
                    <a:pt x="0" y="633"/>
                  </a:lnTo>
                  <a:lnTo>
                    <a:pt x="4" y="632"/>
                  </a:lnTo>
                  <a:lnTo>
                    <a:pt x="55" y="632"/>
                  </a:lnTo>
                  <a:lnTo>
                    <a:pt x="55" y="42"/>
                  </a:lnTo>
                  <a:lnTo>
                    <a:pt x="4" y="42"/>
                  </a:lnTo>
                  <a:lnTo>
                    <a:pt x="0" y="3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6" name="Freeform 24"/>
            <p:cNvSpPr/>
            <p:nvPr/>
          </p:nvSpPr>
          <p:spPr>
            <a:xfrm>
              <a:off x="3147" y="3312"/>
              <a:ext cx="40" cy="105"/>
            </a:xfrm>
            <a:custGeom>
              <a:avLst/>
              <a:gdLst>
                <a:gd name="txL" fmla="*/ 0 w 182"/>
                <a:gd name="txT" fmla="*/ 0 h 468"/>
                <a:gd name="txR" fmla="*/ 182 w 182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82" h="468">
                  <a:moveTo>
                    <a:pt x="1" y="0"/>
                  </a:moveTo>
                  <a:lnTo>
                    <a:pt x="73" y="0"/>
                  </a:lnTo>
                  <a:lnTo>
                    <a:pt x="77" y="4"/>
                  </a:lnTo>
                  <a:lnTo>
                    <a:pt x="77" y="73"/>
                  </a:lnTo>
                  <a:lnTo>
                    <a:pt x="99" y="73"/>
                  </a:lnTo>
                  <a:lnTo>
                    <a:pt x="99" y="35"/>
                  </a:lnTo>
                  <a:lnTo>
                    <a:pt x="103" y="30"/>
                  </a:lnTo>
                  <a:lnTo>
                    <a:pt x="124" y="30"/>
                  </a:lnTo>
                  <a:lnTo>
                    <a:pt x="124" y="4"/>
                  </a:lnTo>
                  <a:lnTo>
                    <a:pt x="128" y="0"/>
                  </a:lnTo>
                  <a:lnTo>
                    <a:pt x="176" y="0"/>
                  </a:lnTo>
                  <a:lnTo>
                    <a:pt x="181" y="4"/>
                  </a:lnTo>
                  <a:lnTo>
                    <a:pt x="181" y="113"/>
                  </a:lnTo>
                  <a:lnTo>
                    <a:pt x="176" y="118"/>
                  </a:lnTo>
                  <a:lnTo>
                    <a:pt x="128" y="118"/>
                  </a:lnTo>
                  <a:lnTo>
                    <a:pt x="124" y="113"/>
                  </a:lnTo>
                  <a:lnTo>
                    <a:pt x="124" y="78"/>
                  </a:lnTo>
                  <a:lnTo>
                    <a:pt x="103" y="78"/>
                  </a:lnTo>
                  <a:lnTo>
                    <a:pt x="103" y="113"/>
                  </a:lnTo>
                  <a:lnTo>
                    <a:pt x="99" y="118"/>
                  </a:lnTo>
                  <a:lnTo>
                    <a:pt x="77" y="118"/>
                  </a:lnTo>
                  <a:lnTo>
                    <a:pt x="77" y="427"/>
                  </a:lnTo>
                  <a:lnTo>
                    <a:pt x="99" y="427"/>
                  </a:lnTo>
                  <a:lnTo>
                    <a:pt x="103" y="430"/>
                  </a:lnTo>
                  <a:lnTo>
                    <a:pt x="103" y="462"/>
                  </a:lnTo>
                  <a:lnTo>
                    <a:pt x="99" y="467"/>
                  </a:lnTo>
                  <a:lnTo>
                    <a:pt x="1" y="467"/>
                  </a:lnTo>
                  <a:lnTo>
                    <a:pt x="0" y="462"/>
                  </a:lnTo>
                  <a:lnTo>
                    <a:pt x="0" y="430"/>
                  </a:lnTo>
                  <a:lnTo>
                    <a:pt x="1" y="427"/>
                  </a:lnTo>
                  <a:lnTo>
                    <a:pt x="24" y="427"/>
                  </a:lnTo>
                  <a:lnTo>
                    <a:pt x="24" y="35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4"/>
                  </a:lnTo>
                  <a:lnTo>
                    <a:pt x="1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7" name="Freeform 25"/>
            <p:cNvSpPr/>
            <p:nvPr/>
          </p:nvSpPr>
          <p:spPr>
            <a:xfrm>
              <a:off x="3202" y="3312"/>
              <a:ext cx="60" cy="105"/>
            </a:xfrm>
            <a:custGeom>
              <a:avLst/>
              <a:gdLst>
                <a:gd name="txL" fmla="*/ 0 w 270"/>
                <a:gd name="txT" fmla="*/ 0 h 468"/>
                <a:gd name="txR" fmla="*/ 270 w 270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0" h="468">
                  <a:moveTo>
                    <a:pt x="106" y="35"/>
                  </a:moveTo>
                  <a:lnTo>
                    <a:pt x="159" y="35"/>
                  </a:lnTo>
                  <a:lnTo>
                    <a:pt x="159" y="73"/>
                  </a:lnTo>
                  <a:lnTo>
                    <a:pt x="163" y="78"/>
                  </a:lnTo>
                  <a:lnTo>
                    <a:pt x="183" y="78"/>
                  </a:lnTo>
                  <a:lnTo>
                    <a:pt x="183" y="113"/>
                  </a:lnTo>
                  <a:lnTo>
                    <a:pt x="187" y="118"/>
                  </a:lnTo>
                  <a:lnTo>
                    <a:pt x="211" y="118"/>
                  </a:lnTo>
                  <a:lnTo>
                    <a:pt x="211" y="343"/>
                  </a:lnTo>
                  <a:lnTo>
                    <a:pt x="187" y="343"/>
                  </a:lnTo>
                  <a:lnTo>
                    <a:pt x="183" y="349"/>
                  </a:lnTo>
                  <a:lnTo>
                    <a:pt x="183" y="384"/>
                  </a:lnTo>
                  <a:lnTo>
                    <a:pt x="163" y="384"/>
                  </a:lnTo>
                  <a:lnTo>
                    <a:pt x="159" y="389"/>
                  </a:lnTo>
                  <a:lnTo>
                    <a:pt x="159" y="427"/>
                  </a:lnTo>
                  <a:lnTo>
                    <a:pt x="106" y="427"/>
                  </a:lnTo>
                  <a:lnTo>
                    <a:pt x="106" y="389"/>
                  </a:lnTo>
                  <a:lnTo>
                    <a:pt x="102" y="384"/>
                  </a:lnTo>
                  <a:lnTo>
                    <a:pt x="81" y="384"/>
                  </a:lnTo>
                  <a:lnTo>
                    <a:pt x="81" y="349"/>
                  </a:lnTo>
                  <a:lnTo>
                    <a:pt x="76" y="343"/>
                  </a:lnTo>
                  <a:lnTo>
                    <a:pt x="57" y="343"/>
                  </a:lnTo>
                  <a:lnTo>
                    <a:pt x="57" y="118"/>
                  </a:lnTo>
                  <a:lnTo>
                    <a:pt x="76" y="118"/>
                  </a:lnTo>
                  <a:lnTo>
                    <a:pt x="81" y="113"/>
                  </a:lnTo>
                  <a:lnTo>
                    <a:pt x="81" y="78"/>
                  </a:lnTo>
                  <a:lnTo>
                    <a:pt x="102" y="78"/>
                  </a:lnTo>
                  <a:lnTo>
                    <a:pt x="106" y="73"/>
                  </a:lnTo>
                  <a:lnTo>
                    <a:pt x="106" y="35"/>
                  </a:lnTo>
                  <a:close/>
                  <a:moveTo>
                    <a:pt x="81" y="0"/>
                  </a:moveTo>
                  <a:lnTo>
                    <a:pt x="183" y="0"/>
                  </a:lnTo>
                  <a:lnTo>
                    <a:pt x="187" y="4"/>
                  </a:lnTo>
                  <a:lnTo>
                    <a:pt x="187" y="30"/>
                  </a:lnTo>
                  <a:lnTo>
                    <a:pt x="241" y="30"/>
                  </a:lnTo>
                  <a:lnTo>
                    <a:pt x="244" y="35"/>
                  </a:lnTo>
                  <a:lnTo>
                    <a:pt x="244" y="113"/>
                  </a:lnTo>
                  <a:lnTo>
                    <a:pt x="264" y="113"/>
                  </a:lnTo>
                  <a:lnTo>
                    <a:pt x="269" y="118"/>
                  </a:lnTo>
                  <a:lnTo>
                    <a:pt x="269" y="343"/>
                  </a:lnTo>
                  <a:lnTo>
                    <a:pt x="264" y="349"/>
                  </a:lnTo>
                  <a:lnTo>
                    <a:pt x="244" y="349"/>
                  </a:lnTo>
                  <a:lnTo>
                    <a:pt x="244" y="427"/>
                  </a:lnTo>
                  <a:lnTo>
                    <a:pt x="241" y="430"/>
                  </a:lnTo>
                  <a:lnTo>
                    <a:pt x="187" y="430"/>
                  </a:lnTo>
                  <a:lnTo>
                    <a:pt x="187" y="462"/>
                  </a:lnTo>
                  <a:lnTo>
                    <a:pt x="183" y="467"/>
                  </a:lnTo>
                  <a:lnTo>
                    <a:pt x="81" y="467"/>
                  </a:lnTo>
                  <a:lnTo>
                    <a:pt x="76" y="462"/>
                  </a:lnTo>
                  <a:lnTo>
                    <a:pt x="76" y="430"/>
                  </a:lnTo>
                  <a:lnTo>
                    <a:pt x="28" y="430"/>
                  </a:lnTo>
                  <a:lnTo>
                    <a:pt x="24" y="427"/>
                  </a:lnTo>
                  <a:lnTo>
                    <a:pt x="24" y="349"/>
                  </a:lnTo>
                  <a:lnTo>
                    <a:pt x="4" y="349"/>
                  </a:lnTo>
                  <a:lnTo>
                    <a:pt x="0" y="343"/>
                  </a:lnTo>
                  <a:lnTo>
                    <a:pt x="0" y="118"/>
                  </a:lnTo>
                  <a:lnTo>
                    <a:pt x="4" y="113"/>
                  </a:lnTo>
                  <a:lnTo>
                    <a:pt x="24" y="113"/>
                  </a:lnTo>
                  <a:lnTo>
                    <a:pt x="24" y="35"/>
                  </a:lnTo>
                  <a:lnTo>
                    <a:pt x="28" y="30"/>
                  </a:lnTo>
                  <a:lnTo>
                    <a:pt x="76" y="30"/>
                  </a:lnTo>
                  <a:lnTo>
                    <a:pt x="76" y="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8" name="Freeform 26"/>
            <p:cNvSpPr/>
            <p:nvPr/>
          </p:nvSpPr>
          <p:spPr>
            <a:xfrm>
              <a:off x="3286" y="3312"/>
              <a:ext cx="54" cy="105"/>
            </a:xfrm>
            <a:custGeom>
              <a:avLst/>
              <a:gdLst>
                <a:gd name="txL" fmla="*/ 0 w 244"/>
                <a:gd name="txT" fmla="*/ 0 h 468"/>
                <a:gd name="txR" fmla="*/ 244 w 244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44" h="468">
                  <a:moveTo>
                    <a:pt x="79" y="0"/>
                  </a:moveTo>
                  <a:lnTo>
                    <a:pt x="214" y="0"/>
                  </a:lnTo>
                  <a:lnTo>
                    <a:pt x="217" y="4"/>
                  </a:lnTo>
                  <a:lnTo>
                    <a:pt x="217" y="30"/>
                  </a:lnTo>
                  <a:lnTo>
                    <a:pt x="238" y="30"/>
                  </a:lnTo>
                  <a:lnTo>
                    <a:pt x="243" y="35"/>
                  </a:lnTo>
                  <a:lnTo>
                    <a:pt x="243" y="113"/>
                  </a:lnTo>
                  <a:lnTo>
                    <a:pt x="238" y="118"/>
                  </a:lnTo>
                  <a:lnTo>
                    <a:pt x="188" y="118"/>
                  </a:lnTo>
                  <a:lnTo>
                    <a:pt x="185" y="113"/>
                  </a:lnTo>
                  <a:lnTo>
                    <a:pt x="185" y="78"/>
                  </a:lnTo>
                  <a:lnTo>
                    <a:pt x="161" y="78"/>
                  </a:lnTo>
                  <a:lnTo>
                    <a:pt x="158" y="73"/>
                  </a:lnTo>
                  <a:lnTo>
                    <a:pt x="158" y="35"/>
                  </a:lnTo>
                  <a:lnTo>
                    <a:pt x="79" y="35"/>
                  </a:lnTo>
                  <a:lnTo>
                    <a:pt x="79" y="73"/>
                  </a:lnTo>
                  <a:lnTo>
                    <a:pt x="76" y="78"/>
                  </a:lnTo>
                  <a:lnTo>
                    <a:pt x="56" y="78"/>
                  </a:lnTo>
                  <a:lnTo>
                    <a:pt x="56" y="310"/>
                  </a:lnTo>
                  <a:lnTo>
                    <a:pt x="76" y="310"/>
                  </a:lnTo>
                  <a:lnTo>
                    <a:pt x="79" y="315"/>
                  </a:lnTo>
                  <a:lnTo>
                    <a:pt x="79" y="343"/>
                  </a:lnTo>
                  <a:lnTo>
                    <a:pt x="102" y="343"/>
                  </a:lnTo>
                  <a:lnTo>
                    <a:pt x="107" y="349"/>
                  </a:lnTo>
                  <a:lnTo>
                    <a:pt x="107" y="384"/>
                  </a:lnTo>
                  <a:lnTo>
                    <a:pt x="214" y="384"/>
                  </a:lnTo>
                  <a:lnTo>
                    <a:pt x="214" y="349"/>
                  </a:lnTo>
                  <a:lnTo>
                    <a:pt x="217" y="343"/>
                  </a:lnTo>
                  <a:lnTo>
                    <a:pt x="238" y="343"/>
                  </a:lnTo>
                  <a:lnTo>
                    <a:pt x="243" y="349"/>
                  </a:lnTo>
                  <a:lnTo>
                    <a:pt x="243" y="384"/>
                  </a:lnTo>
                  <a:lnTo>
                    <a:pt x="238" y="389"/>
                  </a:lnTo>
                  <a:lnTo>
                    <a:pt x="217" y="389"/>
                  </a:lnTo>
                  <a:lnTo>
                    <a:pt x="217" y="427"/>
                  </a:lnTo>
                  <a:lnTo>
                    <a:pt x="214" y="430"/>
                  </a:lnTo>
                  <a:lnTo>
                    <a:pt x="188" y="430"/>
                  </a:lnTo>
                  <a:lnTo>
                    <a:pt x="188" y="462"/>
                  </a:lnTo>
                  <a:lnTo>
                    <a:pt x="185" y="467"/>
                  </a:lnTo>
                  <a:lnTo>
                    <a:pt x="79" y="467"/>
                  </a:lnTo>
                  <a:lnTo>
                    <a:pt x="76" y="462"/>
                  </a:lnTo>
                  <a:lnTo>
                    <a:pt x="76" y="430"/>
                  </a:lnTo>
                  <a:lnTo>
                    <a:pt x="28" y="430"/>
                  </a:lnTo>
                  <a:lnTo>
                    <a:pt x="22" y="427"/>
                  </a:lnTo>
                  <a:lnTo>
                    <a:pt x="22" y="349"/>
                  </a:lnTo>
                  <a:lnTo>
                    <a:pt x="4" y="349"/>
                  </a:lnTo>
                  <a:lnTo>
                    <a:pt x="0" y="343"/>
                  </a:lnTo>
                  <a:lnTo>
                    <a:pt x="0" y="118"/>
                  </a:lnTo>
                  <a:lnTo>
                    <a:pt x="4" y="113"/>
                  </a:lnTo>
                  <a:lnTo>
                    <a:pt x="22" y="113"/>
                  </a:lnTo>
                  <a:lnTo>
                    <a:pt x="22" y="35"/>
                  </a:lnTo>
                  <a:lnTo>
                    <a:pt x="28" y="30"/>
                  </a:lnTo>
                  <a:lnTo>
                    <a:pt x="76" y="30"/>
                  </a:lnTo>
                  <a:lnTo>
                    <a:pt x="76" y="4"/>
                  </a:lnTo>
                  <a:lnTo>
                    <a:pt x="79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9" name="Freeform 27"/>
            <p:cNvSpPr/>
            <p:nvPr/>
          </p:nvSpPr>
          <p:spPr>
            <a:xfrm>
              <a:off x="3359" y="3312"/>
              <a:ext cx="54" cy="105"/>
            </a:xfrm>
            <a:custGeom>
              <a:avLst/>
              <a:gdLst>
                <a:gd name="txL" fmla="*/ 0 w 244"/>
                <a:gd name="txT" fmla="*/ 0 h 468"/>
                <a:gd name="txR" fmla="*/ 244 w 244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44" h="468">
                  <a:moveTo>
                    <a:pt x="79" y="35"/>
                  </a:moveTo>
                  <a:lnTo>
                    <a:pt x="158" y="35"/>
                  </a:lnTo>
                  <a:lnTo>
                    <a:pt x="158" y="73"/>
                  </a:lnTo>
                  <a:lnTo>
                    <a:pt x="162" y="78"/>
                  </a:lnTo>
                  <a:lnTo>
                    <a:pt x="185" y="78"/>
                  </a:lnTo>
                  <a:lnTo>
                    <a:pt x="185" y="150"/>
                  </a:lnTo>
                  <a:lnTo>
                    <a:pt x="56" y="150"/>
                  </a:lnTo>
                  <a:lnTo>
                    <a:pt x="56" y="78"/>
                  </a:lnTo>
                  <a:lnTo>
                    <a:pt x="76" y="78"/>
                  </a:lnTo>
                  <a:lnTo>
                    <a:pt x="79" y="73"/>
                  </a:lnTo>
                  <a:lnTo>
                    <a:pt x="79" y="35"/>
                  </a:lnTo>
                  <a:close/>
                  <a:moveTo>
                    <a:pt x="79" y="0"/>
                  </a:moveTo>
                  <a:lnTo>
                    <a:pt x="185" y="0"/>
                  </a:lnTo>
                  <a:lnTo>
                    <a:pt x="189" y="4"/>
                  </a:lnTo>
                  <a:lnTo>
                    <a:pt x="189" y="30"/>
                  </a:lnTo>
                  <a:lnTo>
                    <a:pt x="214" y="30"/>
                  </a:lnTo>
                  <a:lnTo>
                    <a:pt x="219" y="35"/>
                  </a:lnTo>
                  <a:lnTo>
                    <a:pt x="219" y="73"/>
                  </a:lnTo>
                  <a:lnTo>
                    <a:pt x="239" y="73"/>
                  </a:lnTo>
                  <a:lnTo>
                    <a:pt x="243" y="78"/>
                  </a:lnTo>
                  <a:lnTo>
                    <a:pt x="243" y="189"/>
                  </a:lnTo>
                  <a:lnTo>
                    <a:pt x="239" y="196"/>
                  </a:lnTo>
                  <a:lnTo>
                    <a:pt x="56" y="196"/>
                  </a:lnTo>
                  <a:lnTo>
                    <a:pt x="56" y="310"/>
                  </a:lnTo>
                  <a:lnTo>
                    <a:pt x="76" y="310"/>
                  </a:lnTo>
                  <a:lnTo>
                    <a:pt x="79" y="315"/>
                  </a:lnTo>
                  <a:lnTo>
                    <a:pt x="79" y="343"/>
                  </a:lnTo>
                  <a:lnTo>
                    <a:pt x="104" y="343"/>
                  </a:lnTo>
                  <a:lnTo>
                    <a:pt x="108" y="349"/>
                  </a:lnTo>
                  <a:lnTo>
                    <a:pt x="108" y="384"/>
                  </a:lnTo>
                  <a:lnTo>
                    <a:pt x="214" y="384"/>
                  </a:lnTo>
                  <a:lnTo>
                    <a:pt x="214" y="349"/>
                  </a:lnTo>
                  <a:lnTo>
                    <a:pt x="219" y="343"/>
                  </a:lnTo>
                  <a:lnTo>
                    <a:pt x="239" y="343"/>
                  </a:lnTo>
                  <a:lnTo>
                    <a:pt x="243" y="349"/>
                  </a:lnTo>
                  <a:lnTo>
                    <a:pt x="243" y="384"/>
                  </a:lnTo>
                  <a:lnTo>
                    <a:pt x="239" y="389"/>
                  </a:lnTo>
                  <a:lnTo>
                    <a:pt x="219" y="389"/>
                  </a:lnTo>
                  <a:lnTo>
                    <a:pt x="219" y="427"/>
                  </a:lnTo>
                  <a:lnTo>
                    <a:pt x="214" y="430"/>
                  </a:lnTo>
                  <a:lnTo>
                    <a:pt x="189" y="430"/>
                  </a:lnTo>
                  <a:lnTo>
                    <a:pt x="189" y="462"/>
                  </a:lnTo>
                  <a:lnTo>
                    <a:pt x="185" y="467"/>
                  </a:lnTo>
                  <a:lnTo>
                    <a:pt x="79" y="467"/>
                  </a:lnTo>
                  <a:lnTo>
                    <a:pt x="76" y="462"/>
                  </a:lnTo>
                  <a:lnTo>
                    <a:pt x="76" y="430"/>
                  </a:lnTo>
                  <a:lnTo>
                    <a:pt x="28" y="430"/>
                  </a:lnTo>
                  <a:lnTo>
                    <a:pt x="24" y="427"/>
                  </a:lnTo>
                  <a:lnTo>
                    <a:pt x="24" y="349"/>
                  </a:lnTo>
                  <a:lnTo>
                    <a:pt x="4" y="349"/>
                  </a:lnTo>
                  <a:lnTo>
                    <a:pt x="0" y="343"/>
                  </a:lnTo>
                  <a:lnTo>
                    <a:pt x="0" y="118"/>
                  </a:lnTo>
                  <a:lnTo>
                    <a:pt x="4" y="113"/>
                  </a:lnTo>
                  <a:lnTo>
                    <a:pt x="24" y="113"/>
                  </a:lnTo>
                  <a:lnTo>
                    <a:pt x="24" y="35"/>
                  </a:lnTo>
                  <a:lnTo>
                    <a:pt x="28" y="30"/>
                  </a:lnTo>
                  <a:lnTo>
                    <a:pt x="76" y="30"/>
                  </a:lnTo>
                  <a:lnTo>
                    <a:pt x="76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0" name="Freeform 28"/>
            <p:cNvSpPr/>
            <p:nvPr/>
          </p:nvSpPr>
          <p:spPr>
            <a:xfrm>
              <a:off x="3432" y="3312"/>
              <a:ext cx="48" cy="105"/>
            </a:xfrm>
            <a:custGeom>
              <a:avLst/>
              <a:gdLst>
                <a:gd name="txL" fmla="*/ 0 w 217"/>
                <a:gd name="txT" fmla="*/ 0 h 468"/>
                <a:gd name="txR" fmla="*/ 217 w 217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7" h="468">
                  <a:moveTo>
                    <a:pt x="58" y="0"/>
                  </a:moveTo>
                  <a:lnTo>
                    <a:pt x="188" y="0"/>
                  </a:lnTo>
                  <a:lnTo>
                    <a:pt x="192" y="4"/>
                  </a:lnTo>
                  <a:lnTo>
                    <a:pt x="192" y="113"/>
                  </a:lnTo>
                  <a:lnTo>
                    <a:pt x="188" y="118"/>
                  </a:lnTo>
                  <a:lnTo>
                    <a:pt x="161" y="118"/>
                  </a:lnTo>
                  <a:lnTo>
                    <a:pt x="157" y="113"/>
                  </a:lnTo>
                  <a:lnTo>
                    <a:pt x="157" y="78"/>
                  </a:lnTo>
                  <a:lnTo>
                    <a:pt x="136" y="78"/>
                  </a:lnTo>
                  <a:lnTo>
                    <a:pt x="132" y="73"/>
                  </a:lnTo>
                  <a:lnTo>
                    <a:pt x="132" y="35"/>
                  </a:lnTo>
                  <a:lnTo>
                    <a:pt x="79" y="35"/>
                  </a:lnTo>
                  <a:lnTo>
                    <a:pt x="79" y="73"/>
                  </a:lnTo>
                  <a:lnTo>
                    <a:pt x="75" y="78"/>
                  </a:lnTo>
                  <a:lnTo>
                    <a:pt x="58" y="78"/>
                  </a:lnTo>
                  <a:lnTo>
                    <a:pt x="58" y="113"/>
                  </a:lnTo>
                  <a:lnTo>
                    <a:pt x="75" y="113"/>
                  </a:lnTo>
                  <a:lnTo>
                    <a:pt x="79" y="118"/>
                  </a:lnTo>
                  <a:lnTo>
                    <a:pt x="79" y="150"/>
                  </a:lnTo>
                  <a:lnTo>
                    <a:pt x="102" y="150"/>
                  </a:lnTo>
                  <a:lnTo>
                    <a:pt x="108" y="157"/>
                  </a:lnTo>
                  <a:lnTo>
                    <a:pt x="108" y="189"/>
                  </a:lnTo>
                  <a:lnTo>
                    <a:pt x="157" y="189"/>
                  </a:lnTo>
                  <a:lnTo>
                    <a:pt x="161" y="196"/>
                  </a:lnTo>
                  <a:lnTo>
                    <a:pt x="161" y="231"/>
                  </a:lnTo>
                  <a:lnTo>
                    <a:pt x="188" y="231"/>
                  </a:lnTo>
                  <a:lnTo>
                    <a:pt x="192" y="236"/>
                  </a:lnTo>
                  <a:lnTo>
                    <a:pt x="192" y="271"/>
                  </a:lnTo>
                  <a:lnTo>
                    <a:pt x="212" y="271"/>
                  </a:lnTo>
                  <a:lnTo>
                    <a:pt x="216" y="276"/>
                  </a:lnTo>
                  <a:lnTo>
                    <a:pt x="216" y="384"/>
                  </a:lnTo>
                  <a:lnTo>
                    <a:pt x="212" y="389"/>
                  </a:lnTo>
                  <a:lnTo>
                    <a:pt x="192" y="389"/>
                  </a:lnTo>
                  <a:lnTo>
                    <a:pt x="192" y="427"/>
                  </a:lnTo>
                  <a:lnTo>
                    <a:pt x="188" y="430"/>
                  </a:lnTo>
                  <a:lnTo>
                    <a:pt x="136" y="430"/>
                  </a:lnTo>
                  <a:lnTo>
                    <a:pt x="136" y="462"/>
                  </a:lnTo>
                  <a:lnTo>
                    <a:pt x="132" y="467"/>
                  </a:lnTo>
                  <a:lnTo>
                    <a:pt x="4" y="467"/>
                  </a:lnTo>
                  <a:lnTo>
                    <a:pt x="0" y="462"/>
                  </a:lnTo>
                  <a:lnTo>
                    <a:pt x="0" y="349"/>
                  </a:lnTo>
                  <a:lnTo>
                    <a:pt x="4" y="343"/>
                  </a:lnTo>
                  <a:lnTo>
                    <a:pt x="24" y="343"/>
                  </a:lnTo>
                  <a:lnTo>
                    <a:pt x="29" y="349"/>
                  </a:lnTo>
                  <a:lnTo>
                    <a:pt x="29" y="384"/>
                  </a:lnTo>
                  <a:lnTo>
                    <a:pt x="54" y="384"/>
                  </a:lnTo>
                  <a:lnTo>
                    <a:pt x="58" y="389"/>
                  </a:lnTo>
                  <a:lnTo>
                    <a:pt x="58" y="427"/>
                  </a:lnTo>
                  <a:lnTo>
                    <a:pt x="132" y="427"/>
                  </a:lnTo>
                  <a:lnTo>
                    <a:pt x="132" y="389"/>
                  </a:lnTo>
                  <a:lnTo>
                    <a:pt x="136" y="384"/>
                  </a:lnTo>
                  <a:lnTo>
                    <a:pt x="157" y="384"/>
                  </a:lnTo>
                  <a:lnTo>
                    <a:pt x="157" y="315"/>
                  </a:lnTo>
                  <a:lnTo>
                    <a:pt x="136" y="315"/>
                  </a:lnTo>
                  <a:lnTo>
                    <a:pt x="132" y="310"/>
                  </a:lnTo>
                  <a:lnTo>
                    <a:pt x="132" y="276"/>
                  </a:lnTo>
                  <a:lnTo>
                    <a:pt x="79" y="276"/>
                  </a:lnTo>
                  <a:lnTo>
                    <a:pt x="75" y="271"/>
                  </a:lnTo>
                  <a:lnTo>
                    <a:pt x="75" y="236"/>
                  </a:lnTo>
                  <a:lnTo>
                    <a:pt x="29" y="236"/>
                  </a:lnTo>
                  <a:lnTo>
                    <a:pt x="24" y="231"/>
                  </a:lnTo>
                  <a:lnTo>
                    <a:pt x="24" y="157"/>
                  </a:lnTo>
                  <a:lnTo>
                    <a:pt x="4" y="157"/>
                  </a:lnTo>
                  <a:lnTo>
                    <a:pt x="0" y="150"/>
                  </a:lnTo>
                  <a:lnTo>
                    <a:pt x="0" y="78"/>
                  </a:lnTo>
                  <a:lnTo>
                    <a:pt x="4" y="73"/>
                  </a:lnTo>
                  <a:lnTo>
                    <a:pt x="24" y="73"/>
                  </a:lnTo>
                  <a:lnTo>
                    <a:pt x="24" y="35"/>
                  </a:lnTo>
                  <a:lnTo>
                    <a:pt x="29" y="30"/>
                  </a:lnTo>
                  <a:lnTo>
                    <a:pt x="54" y="30"/>
                  </a:lnTo>
                  <a:lnTo>
                    <a:pt x="54" y="4"/>
                  </a:lnTo>
                  <a:lnTo>
                    <a:pt x="58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1" name="Freeform 29"/>
            <p:cNvSpPr/>
            <p:nvPr/>
          </p:nvSpPr>
          <p:spPr>
            <a:xfrm>
              <a:off x="3497" y="3312"/>
              <a:ext cx="48" cy="105"/>
            </a:xfrm>
            <a:custGeom>
              <a:avLst/>
              <a:gdLst>
                <a:gd name="txL" fmla="*/ 0 w 217"/>
                <a:gd name="txT" fmla="*/ 0 h 468"/>
                <a:gd name="txR" fmla="*/ 217 w 217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7" h="468">
                  <a:moveTo>
                    <a:pt x="57" y="0"/>
                  </a:moveTo>
                  <a:lnTo>
                    <a:pt x="188" y="0"/>
                  </a:lnTo>
                  <a:lnTo>
                    <a:pt x="192" y="4"/>
                  </a:lnTo>
                  <a:lnTo>
                    <a:pt x="192" y="113"/>
                  </a:lnTo>
                  <a:lnTo>
                    <a:pt x="188" y="118"/>
                  </a:lnTo>
                  <a:lnTo>
                    <a:pt x="161" y="118"/>
                  </a:lnTo>
                  <a:lnTo>
                    <a:pt x="159" y="113"/>
                  </a:lnTo>
                  <a:lnTo>
                    <a:pt x="159" y="78"/>
                  </a:lnTo>
                  <a:lnTo>
                    <a:pt x="136" y="78"/>
                  </a:lnTo>
                  <a:lnTo>
                    <a:pt x="132" y="73"/>
                  </a:lnTo>
                  <a:lnTo>
                    <a:pt x="132" y="35"/>
                  </a:lnTo>
                  <a:lnTo>
                    <a:pt x="80" y="35"/>
                  </a:lnTo>
                  <a:lnTo>
                    <a:pt x="80" y="73"/>
                  </a:lnTo>
                  <a:lnTo>
                    <a:pt x="75" y="78"/>
                  </a:lnTo>
                  <a:lnTo>
                    <a:pt x="57" y="78"/>
                  </a:lnTo>
                  <a:lnTo>
                    <a:pt x="57" y="113"/>
                  </a:lnTo>
                  <a:lnTo>
                    <a:pt x="75" y="113"/>
                  </a:lnTo>
                  <a:lnTo>
                    <a:pt x="80" y="118"/>
                  </a:lnTo>
                  <a:lnTo>
                    <a:pt x="80" y="150"/>
                  </a:lnTo>
                  <a:lnTo>
                    <a:pt x="103" y="150"/>
                  </a:lnTo>
                  <a:lnTo>
                    <a:pt x="108" y="157"/>
                  </a:lnTo>
                  <a:lnTo>
                    <a:pt x="108" y="189"/>
                  </a:lnTo>
                  <a:lnTo>
                    <a:pt x="159" y="189"/>
                  </a:lnTo>
                  <a:lnTo>
                    <a:pt x="161" y="196"/>
                  </a:lnTo>
                  <a:lnTo>
                    <a:pt x="161" y="231"/>
                  </a:lnTo>
                  <a:lnTo>
                    <a:pt x="188" y="231"/>
                  </a:lnTo>
                  <a:lnTo>
                    <a:pt x="192" y="236"/>
                  </a:lnTo>
                  <a:lnTo>
                    <a:pt x="192" y="271"/>
                  </a:lnTo>
                  <a:lnTo>
                    <a:pt x="213" y="271"/>
                  </a:lnTo>
                  <a:lnTo>
                    <a:pt x="216" y="276"/>
                  </a:lnTo>
                  <a:lnTo>
                    <a:pt x="216" y="384"/>
                  </a:lnTo>
                  <a:lnTo>
                    <a:pt x="213" y="389"/>
                  </a:lnTo>
                  <a:lnTo>
                    <a:pt x="192" y="389"/>
                  </a:lnTo>
                  <a:lnTo>
                    <a:pt x="192" y="427"/>
                  </a:lnTo>
                  <a:lnTo>
                    <a:pt x="188" y="430"/>
                  </a:lnTo>
                  <a:lnTo>
                    <a:pt x="136" y="430"/>
                  </a:lnTo>
                  <a:lnTo>
                    <a:pt x="136" y="462"/>
                  </a:lnTo>
                  <a:lnTo>
                    <a:pt x="132" y="467"/>
                  </a:lnTo>
                  <a:lnTo>
                    <a:pt x="4" y="467"/>
                  </a:lnTo>
                  <a:lnTo>
                    <a:pt x="0" y="462"/>
                  </a:lnTo>
                  <a:lnTo>
                    <a:pt x="0" y="349"/>
                  </a:lnTo>
                  <a:lnTo>
                    <a:pt x="4" y="343"/>
                  </a:lnTo>
                  <a:lnTo>
                    <a:pt x="25" y="343"/>
                  </a:lnTo>
                  <a:lnTo>
                    <a:pt x="30" y="349"/>
                  </a:lnTo>
                  <a:lnTo>
                    <a:pt x="30" y="384"/>
                  </a:lnTo>
                  <a:lnTo>
                    <a:pt x="53" y="384"/>
                  </a:lnTo>
                  <a:lnTo>
                    <a:pt x="57" y="389"/>
                  </a:lnTo>
                  <a:lnTo>
                    <a:pt x="57" y="427"/>
                  </a:lnTo>
                  <a:lnTo>
                    <a:pt x="132" y="427"/>
                  </a:lnTo>
                  <a:lnTo>
                    <a:pt x="132" y="389"/>
                  </a:lnTo>
                  <a:lnTo>
                    <a:pt x="136" y="384"/>
                  </a:lnTo>
                  <a:lnTo>
                    <a:pt x="159" y="384"/>
                  </a:lnTo>
                  <a:lnTo>
                    <a:pt x="159" y="315"/>
                  </a:lnTo>
                  <a:lnTo>
                    <a:pt x="136" y="315"/>
                  </a:lnTo>
                  <a:lnTo>
                    <a:pt x="132" y="310"/>
                  </a:lnTo>
                  <a:lnTo>
                    <a:pt x="132" y="276"/>
                  </a:lnTo>
                  <a:lnTo>
                    <a:pt x="80" y="276"/>
                  </a:lnTo>
                  <a:lnTo>
                    <a:pt x="75" y="271"/>
                  </a:lnTo>
                  <a:lnTo>
                    <a:pt x="75" y="236"/>
                  </a:lnTo>
                  <a:lnTo>
                    <a:pt x="30" y="236"/>
                  </a:lnTo>
                  <a:lnTo>
                    <a:pt x="25" y="231"/>
                  </a:lnTo>
                  <a:lnTo>
                    <a:pt x="25" y="157"/>
                  </a:lnTo>
                  <a:lnTo>
                    <a:pt x="4" y="157"/>
                  </a:lnTo>
                  <a:lnTo>
                    <a:pt x="0" y="150"/>
                  </a:lnTo>
                  <a:lnTo>
                    <a:pt x="0" y="78"/>
                  </a:lnTo>
                  <a:lnTo>
                    <a:pt x="4" y="73"/>
                  </a:lnTo>
                  <a:lnTo>
                    <a:pt x="25" y="73"/>
                  </a:lnTo>
                  <a:lnTo>
                    <a:pt x="25" y="35"/>
                  </a:lnTo>
                  <a:lnTo>
                    <a:pt x="30" y="30"/>
                  </a:lnTo>
                  <a:lnTo>
                    <a:pt x="53" y="30"/>
                  </a:lnTo>
                  <a:lnTo>
                    <a:pt x="53" y="4"/>
                  </a:lnTo>
                  <a:lnTo>
                    <a:pt x="57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046" name="Group 30"/>
          <p:cNvGrpSpPr/>
          <p:nvPr/>
        </p:nvGrpSpPr>
        <p:grpSpPr>
          <a:xfrm>
            <a:off x="4630738" y="4344988"/>
            <a:ext cx="2063750" cy="217487"/>
            <a:chOff x="2917" y="2737"/>
            <a:chExt cx="1300" cy="137"/>
          </a:xfrm>
        </p:grpSpPr>
        <p:sp>
          <p:nvSpPr>
            <p:cNvPr id="172105" name="Freeform 31"/>
            <p:cNvSpPr/>
            <p:nvPr/>
          </p:nvSpPr>
          <p:spPr>
            <a:xfrm>
              <a:off x="2917" y="2737"/>
              <a:ext cx="65" cy="115"/>
            </a:xfrm>
            <a:custGeom>
              <a:avLst/>
              <a:gdLst>
                <a:gd name="txL" fmla="*/ 0 w 292"/>
                <a:gd name="txT" fmla="*/ 0 h 513"/>
                <a:gd name="txR" fmla="*/ 292 w 292"/>
                <a:gd name="txB" fmla="*/ 513 h 51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92" h="513">
                  <a:moveTo>
                    <a:pt x="79" y="0"/>
                  </a:moveTo>
                  <a:lnTo>
                    <a:pt x="183" y="0"/>
                  </a:lnTo>
                  <a:lnTo>
                    <a:pt x="188" y="4"/>
                  </a:lnTo>
                  <a:lnTo>
                    <a:pt x="188" y="27"/>
                  </a:lnTo>
                  <a:lnTo>
                    <a:pt x="238" y="27"/>
                  </a:lnTo>
                  <a:lnTo>
                    <a:pt x="238" y="4"/>
                  </a:lnTo>
                  <a:lnTo>
                    <a:pt x="243" y="0"/>
                  </a:lnTo>
                  <a:lnTo>
                    <a:pt x="266" y="0"/>
                  </a:lnTo>
                  <a:lnTo>
                    <a:pt x="268" y="4"/>
                  </a:lnTo>
                  <a:lnTo>
                    <a:pt x="268" y="150"/>
                  </a:lnTo>
                  <a:lnTo>
                    <a:pt x="266" y="154"/>
                  </a:lnTo>
                  <a:lnTo>
                    <a:pt x="243" y="154"/>
                  </a:lnTo>
                  <a:lnTo>
                    <a:pt x="238" y="150"/>
                  </a:lnTo>
                  <a:lnTo>
                    <a:pt x="238" y="95"/>
                  </a:lnTo>
                  <a:lnTo>
                    <a:pt x="213" y="95"/>
                  </a:lnTo>
                  <a:lnTo>
                    <a:pt x="209" y="90"/>
                  </a:lnTo>
                  <a:lnTo>
                    <a:pt x="209" y="62"/>
                  </a:lnTo>
                  <a:lnTo>
                    <a:pt x="161" y="62"/>
                  </a:lnTo>
                  <a:lnTo>
                    <a:pt x="158" y="59"/>
                  </a:lnTo>
                  <a:lnTo>
                    <a:pt x="158" y="32"/>
                  </a:lnTo>
                  <a:lnTo>
                    <a:pt x="79" y="32"/>
                  </a:lnTo>
                  <a:lnTo>
                    <a:pt x="79" y="59"/>
                  </a:lnTo>
                  <a:lnTo>
                    <a:pt x="74" y="62"/>
                  </a:lnTo>
                  <a:lnTo>
                    <a:pt x="57" y="62"/>
                  </a:lnTo>
                  <a:lnTo>
                    <a:pt x="57" y="150"/>
                  </a:lnTo>
                  <a:lnTo>
                    <a:pt x="74" y="150"/>
                  </a:lnTo>
                  <a:lnTo>
                    <a:pt x="79" y="154"/>
                  </a:lnTo>
                  <a:lnTo>
                    <a:pt x="79" y="176"/>
                  </a:lnTo>
                  <a:lnTo>
                    <a:pt x="130" y="176"/>
                  </a:lnTo>
                  <a:lnTo>
                    <a:pt x="133" y="181"/>
                  </a:lnTo>
                  <a:lnTo>
                    <a:pt x="133" y="209"/>
                  </a:lnTo>
                  <a:lnTo>
                    <a:pt x="183" y="209"/>
                  </a:lnTo>
                  <a:lnTo>
                    <a:pt x="188" y="214"/>
                  </a:lnTo>
                  <a:lnTo>
                    <a:pt x="188" y="238"/>
                  </a:lnTo>
                  <a:lnTo>
                    <a:pt x="238" y="238"/>
                  </a:lnTo>
                  <a:lnTo>
                    <a:pt x="243" y="243"/>
                  </a:lnTo>
                  <a:lnTo>
                    <a:pt x="243" y="269"/>
                  </a:lnTo>
                  <a:lnTo>
                    <a:pt x="266" y="269"/>
                  </a:lnTo>
                  <a:lnTo>
                    <a:pt x="268" y="273"/>
                  </a:lnTo>
                  <a:lnTo>
                    <a:pt x="268" y="299"/>
                  </a:lnTo>
                  <a:lnTo>
                    <a:pt x="286" y="299"/>
                  </a:lnTo>
                  <a:lnTo>
                    <a:pt x="291" y="304"/>
                  </a:lnTo>
                  <a:lnTo>
                    <a:pt x="291" y="418"/>
                  </a:lnTo>
                  <a:lnTo>
                    <a:pt x="286" y="423"/>
                  </a:lnTo>
                  <a:lnTo>
                    <a:pt x="268" y="423"/>
                  </a:lnTo>
                  <a:lnTo>
                    <a:pt x="268" y="448"/>
                  </a:lnTo>
                  <a:lnTo>
                    <a:pt x="266" y="453"/>
                  </a:lnTo>
                  <a:lnTo>
                    <a:pt x="243" y="453"/>
                  </a:lnTo>
                  <a:lnTo>
                    <a:pt x="243" y="480"/>
                  </a:lnTo>
                  <a:lnTo>
                    <a:pt x="238" y="483"/>
                  </a:lnTo>
                  <a:lnTo>
                    <a:pt x="188" y="483"/>
                  </a:lnTo>
                  <a:lnTo>
                    <a:pt x="188" y="507"/>
                  </a:lnTo>
                  <a:lnTo>
                    <a:pt x="183" y="512"/>
                  </a:lnTo>
                  <a:lnTo>
                    <a:pt x="79" y="512"/>
                  </a:lnTo>
                  <a:lnTo>
                    <a:pt x="74" y="507"/>
                  </a:lnTo>
                  <a:lnTo>
                    <a:pt x="74" y="483"/>
                  </a:lnTo>
                  <a:lnTo>
                    <a:pt x="27" y="483"/>
                  </a:lnTo>
                  <a:lnTo>
                    <a:pt x="27" y="507"/>
                  </a:lnTo>
                  <a:lnTo>
                    <a:pt x="24" y="512"/>
                  </a:lnTo>
                  <a:lnTo>
                    <a:pt x="2" y="512"/>
                  </a:lnTo>
                  <a:lnTo>
                    <a:pt x="0" y="507"/>
                  </a:lnTo>
                  <a:lnTo>
                    <a:pt x="0" y="364"/>
                  </a:lnTo>
                  <a:lnTo>
                    <a:pt x="2" y="359"/>
                  </a:lnTo>
                  <a:lnTo>
                    <a:pt x="24" y="359"/>
                  </a:lnTo>
                  <a:lnTo>
                    <a:pt x="27" y="364"/>
                  </a:lnTo>
                  <a:lnTo>
                    <a:pt x="27" y="418"/>
                  </a:lnTo>
                  <a:lnTo>
                    <a:pt x="52" y="418"/>
                  </a:lnTo>
                  <a:lnTo>
                    <a:pt x="57" y="423"/>
                  </a:lnTo>
                  <a:lnTo>
                    <a:pt x="57" y="448"/>
                  </a:lnTo>
                  <a:lnTo>
                    <a:pt x="100" y="448"/>
                  </a:lnTo>
                  <a:lnTo>
                    <a:pt x="105" y="453"/>
                  </a:lnTo>
                  <a:lnTo>
                    <a:pt x="105" y="480"/>
                  </a:lnTo>
                  <a:lnTo>
                    <a:pt x="183" y="480"/>
                  </a:lnTo>
                  <a:lnTo>
                    <a:pt x="183" y="453"/>
                  </a:lnTo>
                  <a:lnTo>
                    <a:pt x="188" y="448"/>
                  </a:lnTo>
                  <a:lnTo>
                    <a:pt x="209" y="448"/>
                  </a:lnTo>
                  <a:lnTo>
                    <a:pt x="209" y="423"/>
                  </a:lnTo>
                  <a:lnTo>
                    <a:pt x="213" y="418"/>
                  </a:lnTo>
                  <a:lnTo>
                    <a:pt x="238" y="418"/>
                  </a:lnTo>
                  <a:lnTo>
                    <a:pt x="238" y="335"/>
                  </a:lnTo>
                  <a:lnTo>
                    <a:pt x="213" y="335"/>
                  </a:lnTo>
                  <a:lnTo>
                    <a:pt x="209" y="330"/>
                  </a:lnTo>
                  <a:lnTo>
                    <a:pt x="209" y="304"/>
                  </a:lnTo>
                  <a:lnTo>
                    <a:pt x="161" y="304"/>
                  </a:lnTo>
                  <a:lnTo>
                    <a:pt x="158" y="299"/>
                  </a:lnTo>
                  <a:lnTo>
                    <a:pt x="158" y="273"/>
                  </a:lnTo>
                  <a:lnTo>
                    <a:pt x="105" y="273"/>
                  </a:lnTo>
                  <a:lnTo>
                    <a:pt x="100" y="269"/>
                  </a:lnTo>
                  <a:lnTo>
                    <a:pt x="100" y="243"/>
                  </a:lnTo>
                  <a:lnTo>
                    <a:pt x="79" y="243"/>
                  </a:lnTo>
                  <a:lnTo>
                    <a:pt x="74" y="238"/>
                  </a:lnTo>
                  <a:lnTo>
                    <a:pt x="74" y="214"/>
                  </a:lnTo>
                  <a:lnTo>
                    <a:pt x="27" y="214"/>
                  </a:lnTo>
                  <a:lnTo>
                    <a:pt x="24" y="209"/>
                  </a:lnTo>
                  <a:lnTo>
                    <a:pt x="24" y="181"/>
                  </a:lnTo>
                  <a:lnTo>
                    <a:pt x="2" y="181"/>
                  </a:lnTo>
                  <a:lnTo>
                    <a:pt x="0" y="176"/>
                  </a:lnTo>
                  <a:lnTo>
                    <a:pt x="0" y="62"/>
                  </a:lnTo>
                  <a:lnTo>
                    <a:pt x="2" y="59"/>
                  </a:lnTo>
                  <a:lnTo>
                    <a:pt x="24" y="59"/>
                  </a:lnTo>
                  <a:lnTo>
                    <a:pt x="24" y="32"/>
                  </a:lnTo>
                  <a:lnTo>
                    <a:pt x="27" y="27"/>
                  </a:lnTo>
                  <a:lnTo>
                    <a:pt x="74" y="27"/>
                  </a:lnTo>
                  <a:lnTo>
                    <a:pt x="74" y="4"/>
                  </a:lnTo>
                  <a:lnTo>
                    <a:pt x="79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6" name="Freeform 32"/>
            <p:cNvSpPr/>
            <p:nvPr/>
          </p:nvSpPr>
          <p:spPr>
            <a:xfrm>
              <a:off x="2999" y="2751"/>
              <a:ext cx="39" cy="101"/>
            </a:xfrm>
            <a:custGeom>
              <a:avLst/>
              <a:gdLst>
                <a:gd name="txL" fmla="*/ 0 w 177"/>
                <a:gd name="txT" fmla="*/ 0 h 451"/>
                <a:gd name="txR" fmla="*/ 177 w 177"/>
                <a:gd name="txB" fmla="*/ 451 h 45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77" h="451">
                  <a:moveTo>
                    <a:pt x="79" y="0"/>
                  </a:moveTo>
                  <a:lnTo>
                    <a:pt x="97" y="0"/>
                  </a:lnTo>
                  <a:lnTo>
                    <a:pt x="101" y="4"/>
                  </a:lnTo>
                  <a:lnTo>
                    <a:pt x="101" y="90"/>
                  </a:lnTo>
                  <a:lnTo>
                    <a:pt x="173" y="90"/>
                  </a:lnTo>
                  <a:lnTo>
                    <a:pt x="176" y="95"/>
                  </a:lnTo>
                  <a:lnTo>
                    <a:pt x="176" y="115"/>
                  </a:lnTo>
                  <a:lnTo>
                    <a:pt x="173" y="120"/>
                  </a:lnTo>
                  <a:lnTo>
                    <a:pt x="101" y="120"/>
                  </a:lnTo>
                  <a:lnTo>
                    <a:pt x="101" y="417"/>
                  </a:lnTo>
                  <a:lnTo>
                    <a:pt x="149" y="417"/>
                  </a:lnTo>
                  <a:lnTo>
                    <a:pt x="149" y="390"/>
                  </a:lnTo>
                  <a:lnTo>
                    <a:pt x="152" y="385"/>
                  </a:lnTo>
                  <a:lnTo>
                    <a:pt x="173" y="385"/>
                  </a:lnTo>
                  <a:lnTo>
                    <a:pt x="176" y="390"/>
                  </a:lnTo>
                  <a:lnTo>
                    <a:pt x="176" y="417"/>
                  </a:lnTo>
                  <a:lnTo>
                    <a:pt x="173" y="419"/>
                  </a:lnTo>
                  <a:lnTo>
                    <a:pt x="152" y="419"/>
                  </a:lnTo>
                  <a:lnTo>
                    <a:pt x="152" y="445"/>
                  </a:lnTo>
                  <a:lnTo>
                    <a:pt x="149" y="450"/>
                  </a:lnTo>
                  <a:lnTo>
                    <a:pt x="79" y="450"/>
                  </a:lnTo>
                  <a:lnTo>
                    <a:pt x="75" y="445"/>
                  </a:lnTo>
                  <a:lnTo>
                    <a:pt x="75" y="419"/>
                  </a:lnTo>
                  <a:lnTo>
                    <a:pt x="52" y="419"/>
                  </a:lnTo>
                  <a:lnTo>
                    <a:pt x="50" y="417"/>
                  </a:lnTo>
                  <a:lnTo>
                    <a:pt x="50" y="120"/>
                  </a:lnTo>
                  <a:lnTo>
                    <a:pt x="1" y="120"/>
                  </a:lnTo>
                  <a:lnTo>
                    <a:pt x="0" y="115"/>
                  </a:lnTo>
                  <a:lnTo>
                    <a:pt x="0" y="95"/>
                  </a:lnTo>
                  <a:lnTo>
                    <a:pt x="1" y="90"/>
                  </a:lnTo>
                  <a:lnTo>
                    <a:pt x="22" y="90"/>
                  </a:lnTo>
                  <a:lnTo>
                    <a:pt x="22" y="64"/>
                  </a:lnTo>
                  <a:lnTo>
                    <a:pt x="27" y="59"/>
                  </a:lnTo>
                  <a:lnTo>
                    <a:pt x="50" y="59"/>
                  </a:lnTo>
                  <a:lnTo>
                    <a:pt x="50" y="30"/>
                  </a:lnTo>
                  <a:lnTo>
                    <a:pt x="52" y="25"/>
                  </a:lnTo>
                  <a:lnTo>
                    <a:pt x="75" y="25"/>
                  </a:lnTo>
                  <a:lnTo>
                    <a:pt x="75" y="4"/>
                  </a:lnTo>
                  <a:lnTo>
                    <a:pt x="79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7" name="Freeform 33"/>
            <p:cNvSpPr/>
            <p:nvPr/>
          </p:nvSpPr>
          <p:spPr>
            <a:xfrm>
              <a:off x="3050" y="2773"/>
              <a:ext cx="51" cy="79"/>
            </a:xfrm>
            <a:custGeom>
              <a:avLst/>
              <a:gdLst>
                <a:gd name="txL" fmla="*/ 0 w 230"/>
                <a:gd name="txT" fmla="*/ 0 h 354"/>
                <a:gd name="txR" fmla="*/ 230 w 230"/>
                <a:gd name="txB" fmla="*/ 354 h 35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30" h="354">
                  <a:moveTo>
                    <a:pt x="128" y="148"/>
                  </a:moveTo>
                  <a:lnTo>
                    <a:pt x="149" y="148"/>
                  </a:lnTo>
                  <a:lnTo>
                    <a:pt x="149" y="260"/>
                  </a:lnTo>
                  <a:lnTo>
                    <a:pt x="128" y="260"/>
                  </a:lnTo>
                  <a:lnTo>
                    <a:pt x="123" y="265"/>
                  </a:lnTo>
                  <a:lnTo>
                    <a:pt x="123" y="289"/>
                  </a:lnTo>
                  <a:lnTo>
                    <a:pt x="53" y="289"/>
                  </a:lnTo>
                  <a:lnTo>
                    <a:pt x="53" y="209"/>
                  </a:lnTo>
                  <a:lnTo>
                    <a:pt x="71" y="209"/>
                  </a:lnTo>
                  <a:lnTo>
                    <a:pt x="74" y="205"/>
                  </a:lnTo>
                  <a:lnTo>
                    <a:pt x="74" y="179"/>
                  </a:lnTo>
                  <a:lnTo>
                    <a:pt x="123" y="179"/>
                  </a:lnTo>
                  <a:lnTo>
                    <a:pt x="128" y="174"/>
                  </a:lnTo>
                  <a:lnTo>
                    <a:pt x="128" y="148"/>
                  </a:lnTo>
                  <a:close/>
                  <a:moveTo>
                    <a:pt x="53" y="0"/>
                  </a:moveTo>
                  <a:lnTo>
                    <a:pt x="174" y="0"/>
                  </a:lnTo>
                  <a:lnTo>
                    <a:pt x="179" y="4"/>
                  </a:lnTo>
                  <a:lnTo>
                    <a:pt x="179" y="22"/>
                  </a:lnTo>
                  <a:lnTo>
                    <a:pt x="202" y="22"/>
                  </a:lnTo>
                  <a:lnTo>
                    <a:pt x="206" y="27"/>
                  </a:lnTo>
                  <a:lnTo>
                    <a:pt x="206" y="322"/>
                  </a:lnTo>
                  <a:lnTo>
                    <a:pt x="225" y="322"/>
                  </a:lnTo>
                  <a:lnTo>
                    <a:pt x="229" y="327"/>
                  </a:lnTo>
                  <a:lnTo>
                    <a:pt x="229" y="348"/>
                  </a:lnTo>
                  <a:lnTo>
                    <a:pt x="225" y="353"/>
                  </a:lnTo>
                  <a:lnTo>
                    <a:pt x="179" y="353"/>
                  </a:lnTo>
                  <a:lnTo>
                    <a:pt x="174" y="348"/>
                  </a:lnTo>
                  <a:lnTo>
                    <a:pt x="174" y="327"/>
                  </a:lnTo>
                  <a:lnTo>
                    <a:pt x="153" y="327"/>
                  </a:lnTo>
                  <a:lnTo>
                    <a:pt x="149" y="322"/>
                  </a:lnTo>
                  <a:lnTo>
                    <a:pt x="149" y="294"/>
                  </a:lnTo>
                  <a:lnTo>
                    <a:pt x="128" y="294"/>
                  </a:lnTo>
                  <a:lnTo>
                    <a:pt x="128" y="322"/>
                  </a:lnTo>
                  <a:lnTo>
                    <a:pt x="123" y="327"/>
                  </a:lnTo>
                  <a:lnTo>
                    <a:pt x="101" y="327"/>
                  </a:lnTo>
                  <a:lnTo>
                    <a:pt x="101" y="348"/>
                  </a:lnTo>
                  <a:lnTo>
                    <a:pt x="98" y="353"/>
                  </a:lnTo>
                  <a:lnTo>
                    <a:pt x="26" y="353"/>
                  </a:lnTo>
                  <a:lnTo>
                    <a:pt x="22" y="348"/>
                  </a:lnTo>
                  <a:lnTo>
                    <a:pt x="22" y="327"/>
                  </a:lnTo>
                  <a:lnTo>
                    <a:pt x="2" y="327"/>
                  </a:lnTo>
                  <a:lnTo>
                    <a:pt x="0" y="322"/>
                  </a:lnTo>
                  <a:lnTo>
                    <a:pt x="0" y="209"/>
                  </a:lnTo>
                  <a:lnTo>
                    <a:pt x="2" y="205"/>
                  </a:lnTo>
                  <a:lnTo>
                    <a:pt x="22" y="205"/>
                  </a:lnTo>
                  <a:lnTo>
                    <a:pt x="22" y="179"/>
                  </a:lnTo>
                  <a:lnTo>
                    <a:pt x="26" y="174"/>
                  </a:lnTo>
                  <a:lnTo>
                    <a:pt x="49" y="174"/>
                  </a:lnTo>
                  <a:lnTo>
                    <a:pt x="49" y="148"/>
                  </a:lnTo>
                  <a:lnTo>
                    <a:pt x="53" y="143"/>
                  </a:lnTo>
                  <a:lnTo>
                    <a:pt x="98" y="143"/>
                  </a:lnTo>
                  <a:lnTo>
                    <a:pt x="98" y="118"/>
                  </a:lnTo>
                  <a:lnTo>
                    <a:pt x="101" y="115"/>
                  </a:lnTo>
                  <a:lnTo>
                    <a:pt x="149" y="115"/>
                  </a:lnTo>
                  <a:lnTo>
                    <a:pt x="149" y="60"/>
                  </a:lnTo>
                  <a:lnTo>
                    <a:pt x="128" y="60"/>
                  </a:lnTo>
                  <a:lnTo>
                    <a:pt x="123" y="55"/>
                  </a:lnTo>
                  <a:lnTo>
                    <a:pt x="123" y="27"/>
                  </a:lnTo>
                  <a:lnTo>
                    <a:pt x="74" y="27"/>
                  </a:lnTo>
                  <a:lnTo>
                    <a:pt x="74" y="83"/>
                  </a:lnTo>
                  <a:lnTo>
                    <a:pt x="71" y="87"/>
                  </a:lnTo>
                  <a:lnTo>
                    <a:pt x="26" y="87"/>
                  </a:lnTo>
                  <a:lnTo>
                    <a:pt x="22" y="83"/>
                  </a:lnTo>
                  <a:lnTo>
                    <a:pt x="22" y="27"/>
                  </a:lnTo>
                  <a:lnTo>
                    <a:pt x="26" y="22"/>
                  </a:lnTo>
                  <a:lnTo>
                    <a:pt x="49" y="22"/>
                  </a:lnTo>
                  <a:lnTo>
                    <a:pt x="49" y="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8" name="Freeform 34"/>
            <p:cNvSpPr/>
            <p:nvPr/>
          </p:nvSpPr>
          <p:spPr>
            <a:xfrm>
              <a:off x="3120" y="2773"/>
              <a:ext cx="65" cy="79"/>
            </a:xfrm>
            <a:custGeom>
              <a:avLst/>
              <a:gdLst>
                <a:gd name="txL" fmla="*/ 0 w 292"/>
                <a:gd name="txT" fmla="*/ 0 h 354"/>
                <a:gd name="txR" fmla="*/ 292 w 292"/>
                <a:gd name="txB" fmla="*/ 354 h 35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92" h="354">
                  <a:moveTo>
                    <a:pt x="2" y="0"/>
                  </a:moveTo>
                  <a:lnTo>
                    <a:pt x="76" y="0"/>
                  </a:lnTo>
                  <a:lnTo>
                    <a:pt x="79" y="4"/>
                  </a:lnTo>
                  <a:lnTo>
                    <a:pt x="79" y="55"/>
                  </a:lnTo>
                  <a:lnTo>
                    <a:pt x="100" y="55"/>
                  </a:lnTo>
                  <a:lnTo>
                    <a:pt x="100" y="27"/>
                  </a:lnTo>
                  <a:lnTo>
                    <a:pt x="105" y="22"/>
                  </a:lnTo>
                  <a:lnTo>
                    <a:pt x="130" y="22"/>
                  </a:lnTo>
                  <a:lnTo>
                    <a:pt x="130" y="4"/>
                  </a:lnTo>
                  <a:lnTo>
                    <a:pt x="133" y="0"/>
                  </a:lnTo>
                  <a:lnTo>
                    <a:pt x="209" y="0"/>
                  </a:lnTo>
                  <a:lnTo>
                    <a:pt x="213" y="4"/>
                  </a:lnTo>
                  <a:lnTo>
                    <a:pt x="213" y="22"/>
                  </a:lnTo>
                  <a:lnTo>
                    <a:pt x="238" y="22"/>
                  </a:lnTo>
                  <a:lnTo>
                    <a:pt x="243" y="27"/>
                  </a:lnTo>
                  <a:lnTo>
                    <a:pt x="243" y="55"/>
                  </a:lnTo>
                  <a:lnTo>
                    <a:pt x="268" y="55"/>
                  </a:lnTo>
                  <a:lnTo>
                    <a:pt x="268" y="60"/>
                  </a:lnTo>
                  <a:lnTo>
                    <a:pt x="268" y="322"/>
                  </a:lnTo>
                  <a:lnTo>
                    <a:pt x="286" y="322"/>
                  </a:lnTo>
                  <a:lnTo>
                    <a:pt x="291" y="327"/>
                  </a:lnTo>
                  <a:lnTo>
                    <a:pt x="291" y="348"/>
                  </a:lnTo>
                  <a:lnTo>
                    <a:pt x="286" y="353"/>
                  </a:lnTo>
                  <a:lnTo>
                    <a:pt x="188" y="353"/>
                  </a:lnTo>
                  <a:lnTo>
                    <a:pt x="183" y="348"/>
                  </a:lnTo>
                  <a:lnTo>
                    <a:pt x="183" y="327"/>
                  </a:lnTo>
                  <a:lnTo>
                    <a:pt x="188" y="322"/>
                  </a:lnTo>
                  <a:lnTo>
                    <a:pt x="209" y="322"/>
                  </a:lnTo>
                  <a:lnTo>
                    <a:pt x="209" y="87"/>
                  </a:lnTo>
                  <a:lnTo>
                    <a:pt x="188" y="87"/>
                  </a:lnTo>
                  <a:lnTo>
                    <a:pt x="183" y="83"/>
                  </a:lnTo>
                  <a:lnTo>
                    <a:pt x="183" y="60"/>
                  </a:lnTo>
                  <a:lnTo>
                    <a:pt x="105" y="60"/>
                  </a:lnTo>
                  <a:lnTo>
                    <a:pt x="105" y="83"/>
                  </a:lnTo>
                  <a:lnTo>
                    <a:pt x="100" y="87"/>
                  </a:lnTo>
                  <a:lnTo>
                    <a:pt x="79" y="87"/>
                  </a:lnTo>
                  <a:lnTo>
                    <a:pt x="79" y="322"/>
                  </a:lnTo>
                  <a:lnTo>
                    <a:pt x="100" y="322"/>
                  </a:lnTo>
                  <a:lnTo>
                    <a:pt x="105" y="327"/>
                  </a:lnTo>
                  <a:lnTo>
                    <a:pt x="105" y="348"/>
                  </a:lnTo>
                  <a:lnTo>
                    <a:pt x="100" y="353"/>
                  </a:lnTo>
                  <a:lnTo>
                    <a:pt x="2" y="353"/>
                  </a:lnTo>
                  <a:lnTo>
                    <a:pt x="0" y="348"/>
                  </a:lnTo>
                  <a:lnTo>
                    <a:pt x="0" y="327"/>
                  </a:lnTo>
                  <a:lnTo>
                    <a:pt x="2" y="322"/>
                  </a:lnTo>
                  <a:lnTo>
                    <a:pt x="24" y="322"/>
                  </a:lnTo>
                  <a:lnTo>
                    <a:pt x="24" y="27"/>
                  </a:lnTo>
                  <a:lnTo>
                    <a:pt x="2" y="27"/>
                  </a:lnTo>
                  <a:lnTo>
                    <a:pt x="0" y="22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9" name="Freeform 35"/>
            <p:cNvSpPr/>
            <p:nvPr/>
          </p:nvSpPr>
          <p:spPr>
            <a:xfrm>
              <a:off x="3199" y="2737"/>
              <a:ext cx="57" cy="115"/>
            </a:xfrm>
            <a:custGeom>
              <a:avLst/>
              <a:gdLst>
                <a:gd name="txL" fmla="*/ 0 w 256"/>
                <a:gd name="txT" fmla="*/ 0 h 513"/>
                <a:gd name="txR" fmla="*/ 256 w 256"/>
                <a:gd name="txB" fmla="*/ 513 h 51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56" h="513">
                  <a:moveTo>
                    <a:pt x="102" y="181"/>
                  </a:moveTo>
                  <a:lnTo>
                    <a:pt x="150" y="181"/>
                  </a:lnTo>
                  <a:lnTo>
                    <a:pt x="150" y="209"/>
                  </a:lnTo>
                  <a:lnTo>
                    <a:pt x="154" y="214"/>
                  </a:lnTo>
                  <a:lnTo>
                    <a:pt x="175" y="214"/>
                  </a:lnTo>
                  <a:lnTo>
                    <a:pt x="175" y="448"/>
                  </a:lnTo>
                  <a:lnTo>
                    <a:pt x="154" y="448"/>
                  </a:lnTo>
                  <a:lnTo>
                    <a:pt x="150" y="453"/>
                  </a:lnTo>
                  <a:lnTo>
                    <a:pt x="150" y="480"/>
                  </a:lnTo>
                  <a:lnTo>
                    <a:pt x="102" y="480"/>
                  </a:lnTo>
                  <a:lnTo>
                    <a:pt x="102" y="453"/>
                  </a:lnTo>
                  <a:lnTo>
                    <a:pt x="97" y="448"/>
                  </a:lnTo>
                  <a:lnTo>
                    <a:pt x="74" y="448"/>
                  </a:lnTo>
                  <a:lnTo>
                    <a:pt x="74" y="423"/>
                  </a:lnTo>
                  <a:lnTo>
                    <a:pt x="71" y="418"/>
                  </a:lnTo>
                  <a:lnTo>
                    <a:pt x="54" y="418"/>
                  </a:lnTo>
                  <a:lnTo>
                    <a:pt x="54" y="243"/>
                  </a:lnTo>
                  <a:lnTo>
                    <a:pt x="71" y="243"/>
                  </a:lnTo>
                  <a:lnTo>
                    <a:pt x="74" y="238"/>
                  </a:lnTo>
                  <a:lnTo>
                    <a:pt x="74" y="214"/>
                  </a:lnTo>
                  <a:lnTo>
                    <a:pt x="97" y="214"/>
                  </a:lnTo>
                  <a:lnTo>
                    <a:pt x="102" y="209"/>
                  </a:lnTo>
                  <a:lnTo>
                    <a:pt x="102" y="181"/>
                  </a:lnTo>
                  <a:close/>
                  <a:moveTo>
                    <a:pt x="154" y="0"/>
                  </a:moveTo>
                  <a:lnTo>
                    <a:pt x="228" y="0"/>
                  </a:lnTo>
                  <a:lnTo>
                    <a:pt x="230" y="4"/>
                  </a:lnTo>
                  <a:lnTo>
                    <a:pt x="230" y="480"/>
                  </a:lnTo>
                  <a:lnTo>
                    <a:pt x="251" y="480"/>
                  </a:lnTo>
                  <a:lnTo>
                    <a:pt x="255" y="483"/>
                  </a:lnTo>
                  <a:lnTo>
                    <a:pt x="255" y="507"/>
                  </a:lnTo>
                  <a:lnTo>
                    <a:pt x="251" y="512"/>
                  </a:lnTo>
                  <a:lnTo>
                    <a:pt x="205" y="512"/>
                  </a:lnTo>
                  <a:lnTo>
                    <a:pt x="200" y="507"/>
                  </a:lnTo>
                  <a:lnTo>
                    <a:pt x="200" y="483"/>
                  </a:lnTo>
                  <a:lnTo>
                    <a:pt x="177" y="483"/>
                  </a:lnTo>
                  <a:lnTo>
                    <a:pt x="177" y="507"/>
                  </a:lnTo>
                  <a:lnTo>
                    <a:pt x="175" y="512"/>
                  </a:lnTo>
                  <a:lnTo>
                    <a:pt x="74" y="512"/>
                  </a:lnTo>
                  <a:lnTo>
                    <a:pt x="71" y="507"/>
                  </a:lnTo>
                  <a:lnTo>
                    <a:pt x="71" y="483"/>
                  </a:lnTo>
                  <a:lnTo>
                    <a:pt x="27" y="483"/>
                  </a:lnTo>
                  <a:lnTo>
                    <a:pt x="22" y="480"/>
                  </a:lnTo>
                  <a:lnTo>
                    <a:pt x="22" y="423"/>
                  </a:lnTo>
                  <a:lnTo>
                    <a:pt x="4" y="423"/>
                  </a:lnTo>
                  <a:lnTo>
                    <a:pt x="0" y="418"/>
                  </a:lnTo>
                  <a:lnTo>
                    <a:pt x="0" y="243"/>
                  </a:lnTo>
                  <a:lnTo>
                    <a:pt x="4" y="238"/>
                  </a:lnTo>
                  <a:lnTo>
                    <a:pt x="22" y="238"/>
                  </a:lnTo>
                  <a:lnTo>
                    <a:pt x="22" y="181"/>
                  </a:lnTo>
                  <a:lnTo>
                    <a:pt x="27" y="176"/>
                  </a:lnTo>
                  <a:lnTo>
                    <a:pt x="71" y="176"/>
                  </a:lnTo>
                  <a:lnTo>
                    <a:pt x="71" y="154"/>
                  </a:lnTo>
                  <a:lnTo>
                    <a:pt x="74" y="150"/>
                  </a:lnTo>
                  <a:lnTo>
                    <a:pt x="150" y="150"/>
                  </a:lnTo>
                  <a:lnTo>
                    <a:pt x="154" y="154"/>
                  </a:lnTo>
                  <a:lnTo>
                    <a:pt x="154" y="176"/>
                  </a:lnTo>
                  <a:lnTo>
                    <a:pt x="175" y="176"/>
                  </a:lnTo>
                  <a:lnTo>
                    <a:pt x="175" y="32"/>
                  </a:lnTo>
                  <a:lnTo>
                    <a:pt x="154" y="32"/>
                  </a:lnTo>
                  <a:lnTo>
                    <a:pt x="150" y="27"/>
                  </a:lnTo>
                  <a:lnTo>
                    <a:pt x="150" y="4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0" name="Freeform 36"/>
            <p:cNvSpPr/>
            <p:nvPr/>
          </p:nvSpPr>
          <p:spPr>
            <a:xfrm>
              <a:off x="3278" y="2773"/>
              <a:ext cx="51" cy="79"/>
            </a:xfrm>
            <a:custGeom>
              <a:avLst/>
              <a:gdLst>
                <a:gd name="txL" fmla="*/ 0 w 230"/>
                <a:gd name="txT" fmla="*/ 0 h 354"/>
                <a:gd name="txR" fmla="*/ 230 w 230"/>
                <a:gd name="txB" fmla="*/ 354 h 35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30" h="354">
                  <a:moveTo>
                    <a:pt x="127" y="148"/>
                  </a:moveTo>
                  <a:lnTo>
                    <a:pt x="149" y="148"/>
                  </a:lnTo>
                  <a:lnTo>
                    <a:pt x="149" y="260"/>
                  </a:lnTo>
                  <a:lnTo>
                    <a:pt x="127" y="260"/>
                  </a:lnTo>
                  <a:lnTo>
                    <a:pt x="124" y="265"/>
                  </a:lnTo>
                  <a:lnTo>
                    <a:pt x="124" y="289"/>
                  </a:lnTo>
                  <a:lnTo>
                    <a:pt x="54" y="289"/>
                  </a:lnTo>
                  <a:lnTo>
                    <a:pt x="54" y="209"/>
                  </a:lnTo>
                  <a:lnTo>
                    <a:pt x="72" y="209"/>
                  </a:lnTo>
                  <a:lnTo>
                    <a:pt x="75" y="205"/>
                  </a:lnTo>
                  <a:lnTo>
                    <a:pt x="75" y="179"/>
                  </a:lnTo>
                  <a:lnTo>
                    <a:pt x="124" y="179"/>
                  </a:lnTo>
                  <a:lnTo>
                    <a:pt x="127" y="174"/>
                  </a:lnTo>
                  <a:lnTo>
                    <a:pt x="127" y="148"/>
                  </a:lnTo>
                  <a:close/>
                  <a:moveTo>
                    <a:pt x="54" y="0"/>
                  </a:moveTo>
                  <a:lnTo>
                    <a:pt x="175" y="0"/>
                  </a:lnTo>
                  <a:lnTo>
                    <a:pt x="179" y="4"/>
                  </a:lnTo>
                  <a:lnTo>
                    <a:pt x="179" y="22"/>
                  </a:lnTo>
                  <a:lnTo>
                    <a:pt x="202" y="22"/>
                  </a:lnTo>
                  <a:lnTo>
                    <a:pt x="207" y="27"/>
                  </a:lnTo>
                  <a:lnTo>
                    <a:pt x="207" y="322"/>
                  </a:lnTo>
                  <a:lnTo>
                    <a:pt x="225" y="322"/>
                  </a:lnTo>
                  <a:lnTo>
                    <a:pt x="229" y="327"/>
                  </a:lnTo>
                  <a:lnTo>
                    <a:pt x="229" y="348"/>
                  </a:lnTo>
                  <a:lnTo>
                    <a:pt x="225" y="353"/>
                  </a:lnTo>
                  <a:lnTo>
                    <a:pt x="179" y="353"/>
                  </a:lnTo>
                  <a:lnTo>
                    <a:pt x="175" y="348"/>
                  </a:lnTo>
                  <a:lnTo>
                    <a:pt x="175" y="327"/>
                  </a:lnTo>
                  <a:lnTo>
                    <a:pt x="153" y="327"/>
                  </a:lnTo>
                  <a:lnTo>
                    <a:pt x="149" y="322"/>
                  </a:lnTo>
                  <a:lnTo>
                    <a:pt x="149" y="294"/>
                  </a:lnTo>
                  <a:lnTo>
                    <a:pt x="127" y="294"/>
                  </a:lnTo>
                  <a:lnTo>
                    <a:pt x="127" y="322"/>
                  </a:lnTo>
                  <a:lnTo>
                    <a:pt x="124" y="327"/>
                  </a:lnTo>
                  <a:lnTo>
                    <a:pt x="101" y="327"/>
                  </a:lnTo>
                  <a:lnTo>
                    <a:pt x="101" y="348"/>
                  </a:lnTo>
                  <a:lnTo>
                    <a:pt x="98" y="353"/>
                  </a:lnTo>
                  <a:lnTo>
                    <a:pt x="26" y="353"/>
                  </a:lnTo>
                  <a:lnTo>
                    <a:pt x="23" y="348"/>
                  </a:lnTo>
                  <a:lnTo>
                    <a:pt x="23" y="327"/>
                  </a:lnTo>
                  <a:lnTo>
                    <a:pt x="4" y="327"/>
                  </a:lnTo>
                  <a:lnTo>
                    <a:pt x="0" y="322"/>
                  </a:lnTo>
                  <a:lnTo>
                    <a:pt x="0" y="209"/>
                  </a:lnTo>
                  <a:lnTo>
                    <a:pt x="4" y="205"/>
                  </a:lnTo>
                  <a:lnTo>
                    <a:pt x="23" y="205"/>
                  </a:lnTo>
                  <a:lnTo>
                    <a:pt x="23" y="179"/>
                  </a:lnTo>
                  <a:lnTo>
                    <a:pt x="26" y="174"/>
                  </a:lnTo>
                  <a:lnTo>
                    <a:pt x="50" y="174"/>
                  </a:lnTo>
                  <a:lnTo>
                    <a:pt x="50" y="148"/>
                  </a:lnTo>
                  <a:lnTo>
                    <a:pt x="54" y="143"/>
                  </a:lnTo>
                  <a:lnTo>
                    <a:pt x="98" y="143"/>
                  </a:lnTo>
                  <a:lnTo>
                    <a:pt x="98" y="118"/>
                  </a:lnTo>
                  <a:lnTo>
                    <a:pt x="101" y="115"/>
                  </a:lnTo>
                  <a:lnTo>
                    <a:pt x="149" y="115"/>
                  </a:lnTo>
                  <a:lnTo>
                    <a:pt x="149" y="60"/>
                  </a:lnTo>
                  <a:lnTo>
                    <a:pt x="127" y="60"/>
                  </a:lnTo>
                  <a:lnTo>
                    <a:pt x="124" y="55"/>
                  </a:lnTo>
                  <a:lnTo>
                    <a:pt x="124" y="27"/>
                  </a:lnTo>
                  <a:lnTo>
                    <a:pt x="75" y="27"/>
                  </a:lnTo>
                  <a:lnTo>
                    <a:pt x="75" y="83"/>
                  </a:lnTo>
                  <a:lnTo>
                    <a:pt x="72" y="87"/>
                  </a:lnTo>
                  <a:lnTo>
                    <a:pt x="26" y="87"/>
                  </a:lnTo>
                  <a:lnTo>
                    <a:pt x="23" y="83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50" y="22"/>
                  </a:lnTo>
                  <a:lnTo>
                    <a:pt x="50" y="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1" name="Freeform 37"/>
            <p:cNvSpPr/>
            <p:nvPr/>
          </p:nvSpPr>
          <p:spPr>
            <a:xfrm>
              <a:off x="3348" y="2773"/>
              <a:ext cx="37" cy="79"/>
            </a:xfrm>
            <a:custGeom>
              <a:avLst/>
              <a:gdLst>
                <a:gd name="txL" fmla="*/ 0 w 168"/>
                <a:gd name="txT" fmla="*/ 0 h 354"/>
                <a:gd name="txR" fmla="*/ 168 w 168"/>
                <a:gd name="txB" fmla="*/ 354 h 35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68" h="354">
                  <a:moveTo>
                    <a:pt x="0" y="0"/>
                  </a:moveTo>
                  <a:lnTo>
                    <a:pt x="66" y="0"/>
                  </a:lnTo>
                  <a:lnTo>
                    <a:pt x="71" y="4"/>
                  </a:lnTo>
                  <a:lnTo>
                    <a:pt x="71" y="55"/>
                  </a:lnTo>
                  <a:lnTo>
                    <a:pt x="93" y="55"/>
                  </a:lnTo>
                  <a:lnTo>
                    <a:pt x="93" y="27"/>
                  </a:lnTo>
                  <a:lnTo>
                    <a:pt x="97" y="22"/>
                  </a:lnTo>
                  <a:lnTo>
                    <a:pt x="116" y="22"/>
                  </a:lnTo>
                  <a:lnTo>
                    <a:pt x="116" y="4"/>
                  </a:lnTo>
                  <a:lnTo>
                    <a:pt x="119" y="0"/>
                  </a:lnTo>
                  <a:lnTo>
                    <a:pt x="164" y="0"/>
                  </a:lnTo>
                  <a:lnTo>
                    <a:pt x="167" y="4"/>
                  </a:lnTo>
                  <a:lnTo>
                    <a:pt x="167" y="83"/>
                  </a:lnTo>
                  <a:lnTo>
                    <a:pt x="164" y="87"/>
                  </a:lnTo>
                  <a:lnTo>
                    <a:pt x="119" y="87"/>
                  </a:lnTo>
                  <a:lnTo>
                    <a:pt x="116" y="83"/>
                  </a:lnTo>
                  <a:lnTo>
                    <a:pt x="116" y="60"/>
                  </a:lnTo>
                  <a:lnTo>
                    <a:pt x="97" y="60"/>
                  </a:lnTo>
                  <a:lnTo>
                    <a:pt x="97" y="83"/>
                  </a:lnTo>
                  <a:lnTo>
                    <a:pt x="93" y="87"/>
                  </a:lnTo>
                  <a:lnTo>
                    <a:pt x="71" y="87"/>
                  </a:lnTo>
                  <a:lnTo>
                    <a:pt x="71" y="322"/>
                  </a:lnTo>
                  <a:lnTo>
                    <a:pt x="93" y="322"/>
                  </a:lnTo>
                  <a:lnTo>
                    <a:pt x="97" y="327"/>
                  </a:lnTo>
                  <a:lnTo>
                    <a:pt x="97" y="348"/>
                  </a:lnTo>
                  <a:lnTo>
                    <a:pt x="93" y="353"/>
                  </a:lnTo>
                  <a:lnTo>
                    <a:pt x="0" y="353"/>
                  </a:lnTo>
                  <a:lnTo>
                    <a:pt x="0" y="348"/>
                  </a:lnTo>
                  <a:lnTo>
                    <a:pt x="0" y="327"/>
                  </a:lnTo>
                  <a:lnTo>
                    <a:pt x="0" y="322"/>
                  </a:lnTo>
                  <a:lnTo>
                    <a:pt x="23" y="322"/>
                  </a:lnTo>
                  <a:lnTo>
                    <a:pt x="23" y="27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2" name="Freeform 38"/>
            <p:cNvSpPr/>
            <p:nvPr/>
          </p:nvSpPr>
          <p:spPr>
            <a:xfrm>
              <a:off x="3400" y="2737"/>
              <a:ext cx="56" cy="115"/>
            </a:xfrm>
            <a:custGeom>
              <a:avLst/>
              <a:gdLst>
                <a:gd name="txL" fmla="*/ 0 w 252"/>
                <a:gd name="txT" fmla="*/ 0 h 513"/>
                <a:gd name="txR" fmla="*/ 252 w 252"/>
                <a:gd name="txB" fmla="*/ 513 h 51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52" h="513">
                  <a:moveTo>
                    <a:pt x="99" y="181"/>
                  </a:moveTo>
                  <a:lnTo>
                    <a:pt x="148" y="181"/>
                  </a:lnTo>
                  <a:lnTo>
                    <a:pt x="148" y="209"/>
                  </a:lnTo>
                  <a:lnTo>
                    <a:pt x="151" y="214"/>
                  </a:lnTo>
                  <a:lnTo>
                    <a:pt x="172" y="214"/>
                  </a:lnTo>
                  <a:lnTo>
                    <a:pt x="172" y="448"/>
                  </a:lnTo>
                  <a:lnTo>
                    <a:pt x="151" y="448"/>
                  </a:lnTo>
                  <a:lnTo>
                    <a:pt x="148" y="453"/>
                  </a:lnTo>
                  <a:lnTo>
                    <a:pt x="148" y="480"/>
                  </a:lnTo>
                  <a:lnTo>
                    <a:pt x="99" y="480"/>
                  </a:lnTo>
                  <a:lnTo>
                    <a:pt x="99" y="453"/>
                  </a:lnTo>
                  <a:lnTo>
                    <a:pt x="95" y="448"/>
                  </a:lnTo>
                  <a:lnTo>
                    <a:pt x="75" y="448"/>
                  </a:lnTo>
                  <a:lnTo>
                    <a:pt x="75" y="423"/>
                  </a:lnTo>
                  <a:lnTo>
                    <a:pt x="70" y="418"/>
                  </a:lnTo>
                  <a:lnTo>
                    <a:pt x="52" y="418"/>
                  </a:lnTo>
                  <a:lnTo>
                    <a:pt x="52" y="243"/>
                  </a:lnTo>
                  <a:lnTo>
                    <a:pt x="70" y="243"/>
                  </a:lnTo>
                  <a:lnTo>
                    <a:pt x="75" y="238"/>
                  </a:lnTo>
                  <a:lnTo>
                    <a:pt x="75" y="214"/>
                  </a:lnTo>
                  <a:lnTo>
                    <a:pt x="95" y="214"/>
                  </a:lnTo>
                  <a:lnTo>
                    <a:pt x="99" y="209"/>
                  </a:lnTo>
                  <a:lnTo>
                    <a:pt x="99" y="181"/>
                  </a:lnTo>
                  <a:close/>
                  <a:moveTo>
                    <a:pt x="151" y="0"/>
                  </a:moveTo>
                  <a:lnTo>
                    <a:pt x="225" y="0"/>
                  </a:lnTo>
                  <a:lnTo>
                    <a:pt x="229" y="4"/>
                  </a:lnTo>
                  <a:lnTo>
                    <a:pt x="229" y="480"/>
                  </a:lnTo>
                  <a:lnTo>
                    <a:pt x="247" y="480"/>
                  </a:lnTo>
                  <a:lnTo>
                    <a:pt x="251" y="483"/>
                  </a:lnTo>
                  <a:lnTo>
                    <a:pt x="251" y="507"/>
                  </a:lnTo>
                  <a:lnTo>
                    <a:pt x="247" y="512"/>
                  </a:lnTo>
                  <a:lnTo>
                    <a:pt x="201" y="512"/>
                  </a:lnTo>
                  <a:lnTo>
                    <a:pt x="198" y="507"/>
                  </a:lnTo>
                  <a:lnTo>
                    <a:pt x="198" y="483"/>
                  </a:lnTo>
                  <a:lnTo>
                    <a:pt x="175" y="483"/>
                  </a:lnTo>
                  <a:lnTo>
                    <a:pt x="175" y="507"/>
                  </a:lnTo>
                  <a:lnTo>
                    <a:pt x="172" y="512"/>
                  </a:lnTo>
                  <a:lnTo>
                    <a:pt x="75" y="512"/>
                  </a:lnTo>
                  <a:lnTo>
                    <a:pt x="70" y="507"/>
                  </a:lnTo>
                  <a:lnTo>
                    <a:pt x="70" y="483"/>
                  </a:lnTo>
                  <a:lnTo>
                    <a:pt x="26" y="483"/>
                  </a:lnTo>
                  <a:lnTo>
                    <a:pt x="21" y="480"/>
                  </a:lnTo>
                  <a:lnTo>
                    <a:pt x="21" y="423"/>
                  </a:lnTo>
                  <a:lnTo>
                    <a:pt x="2" y="423"/>
                  </a:lnTo>
                  <a:lnTo>
                    <a:pt x="0" y="418"/>
                  </a:lnTo>
                  <a:lnTo>
                    <a:pt x="0" y="243"/>
                  </a:lnTo>
                  <a:lnTo>
                    <a:pt x="2" y="238"/>
                  </a:lnTo>
                  <a:lnTo>
                    <a:pt x="21" y="238"/>
                  </a:lnTo>
                  <a:lnTo>
                    <a:pt x="21" y="181"/>
                  </a:lnTo>
                  <a:lnTo>
                    <a:pt x="26" y="176"/>
                  </a:lnTo>
                  <a:lnTo>
                    <a:pt x="70" y="176"/>
                  </a:lnTo>
                  <a:lnTo>
                    <a:pt x="70" y="154"/>
                  </a:lnTo>
                  <a:lnTo>
                    <a:pt x="75" y="150"/>
                  </a:lnTo>
                  <a:lnTo>
                    <a:pt x="148" y="150"/>
                  </a:lnTo>
                  <a:lnTo>
                    <a:pt x="151" y="154"/>
                  </a:lnTo>
                  <a:lnTo>
                    <a:pt x="151" y="176"/>
                  </a:lnTo>
                  <a:lnTo>
                    <a:pt x="172" y="176"/>
                  </a:lnTo>
                  <a:lnTo>
                    <a:pt x="172" y="32"/>
                  </a:lnTo>
                  <a:lnTo>
                    <a:pt x="151" y="32"/>
                  </a:lnTo>
                  <a:lnTo>
                    <a:pt x="148" y="27"/>
                  </a:lnTo>
                  <a:lnTo>
                    <a:pt x="148" y="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3" name="Freeform 39"/>
            <p:cNvSpPr/>
            <p:nvPr/>
          </p:nvSpPr>
          <p:spPr>
            <a:xfrm>
              <a:off x="3486" y="2843"/>
              <a:ext cx="13" cy="31"/>
            </a:xfrm>
            <a:custGeom>
              <a:avLst/>
              <a:gdLst>
                <a:gd name="txL" fmla="*/ 0 w 63"/>
                <a:gd name="txT" fmla="*/ 0 h 142"/>
                <a:gd name="txR" fmla="*/ 63 w 63"/>
                <a:gd name="txB" fmla="*/ 142 h 14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3" h="142">
                  <a:moveTo>
                    <a:pt x="0" y="0"/>
                  </a:moveTo>
                  <a:lnTo>
                    <a:pt x="39" y="0"/>
                  </a:lnTo>
                  <a:lnTo>
                    <a:pt x="42" y="0"/>
                  </a:lnTo>
                  <a:lnTo>
                    <a:pt x="42" y="27"/>
                  </a:lnTo>
                  <a:lnTo>
                    <a:pt x="60" y="27"/>
                  </a:lnTo>
                  <a:lnTo>
                    <a:pt x="62" y="32"/>
                  </a:lnTo>
                  <a:lnTo>
                    <a:pt x="62" y="111"/>
                  </a:lnTo>
                  <a:lnTo>
                    <a:pt x="60" y="115"/>
                  </a:lnTo>
                  <a:lnTo>
                    <a:pt x="42" y="115"/>
                  </a:lnTo>
                  <a:lnTo>
                    <a:pt x="42" y="136"/>
                  </a:lnTo>
                  <a:lnTo>
                    <a:pt x="39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18" y="111"/>
                  </a:lnTo>
                  <a:lnTo>
                    <a:pt x="18" y="88"/>
                  </a:lnTo>
                  <a:lnTo>
                    <a:pt x="21" y="83"/>
                  </a:lnTo>
                  <a:lnTo>
                    <a:pt x="39" y="83"/>
                  </a:lnTo>
                  <a:lnTo>
                    <a:pt x="39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4" name="Freeform 40"/>
            <p:cNvSpPr/>
            <p:nvPr/>
          </p:nvSpPr>
          <p:spPr>
            <a:xfrm>
              <a:off x="3559" y="2737"/>
              <a:ext cx="85" cy="115"/>
            </a:xfrm>
            <a:custGeom>
              <a:avLst/>
              <a:gdLst>
                <a:gd name="txL" fmla="*/ 0 w 380"/>
                <a:gd name="txT" fmla="*/ 0 h 513"/>
                <a:gd name="txR" fmla="*/ 380 w 380"/>
                <a:gd name="txB" fmla="*/ 513 h 51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0" h="513">
                  <a:moveTo>
                    <a:pt x="135" y="0"/>
                  </a:moveTo>
                  <a:lnTo>
                    <a:pt x="294" y="0"/>
                  </a:lnTo>
                  <a:lnTo>
                    <a:pt x="298" y="4"/>
                  </a:lnTo>
                  <a:lnTo>
                    <a:pt x="298" y="27"/>
                  </a:lnTo>
                  <a:lnTo>
                    <a:pt x="351" y="27"/>
                  </a:lnTo>
                  <a:lnTo>
                    <a:pt x="351" y="4"/>
                  </a:lnTo>
                  <a:lnTo>
                    <a:pt x="353" y="0"/>
                  </a:lnTo>
                  <a:lnTo>
                    <a:pt x="376" y="0"/>
                  </a:lnTo>
                  <a:lnTo>
                    <a:pt x="379" y="4"/>
                  </a:lnTo>
                  <a:lnTo>
                    <a:pt x="379" y="150"/>
                  </a:lnTo>
                  <a:lnTo>
                    <a:pt x="376" y="154"/>
                  </a:lnTo>
                  <a:lnTo>
                    <a:pt x="353" y="154"/>
                  </a:lnTo>
                  <a:lnTo>
                    <a:pt x="351" y="150"/>
                  </a:lnTo>
                  <a:lnTo>
                    <a:pt x="351" y="95"/>
                  </a:lnTo>
                  <a:lnTo>
                    <a:pt x="328" y="95"/>
                  </a:lnTo>
                  <a:lnTo>
                    <a:pt x="322" y="90"/>
                  </a:lnTo>
                  <a:lnTo>
                    <a:pt x="322" y="62"/>
                  </a:lnTo>
                  <a:lnTo>
                    <a:pt x="273" y="62"/>
                  </a:lnTo>
                  <a:lnTo>
                    <a:pt x="270" y="59"/>
                  </a:lnTo>
                  <a:lnTo>
                    <a:pt x="270" y="32"/>
                  </a:lnTo>
                  <a:lnTo>
                    <a:pt x="164" y="32"/>
                  </a:lnTo>
                  <a:lnTo>
                    <a:pt x="164" y="59"/>
                  </a:lnTo>
                  <a:lnTo>
                    <a:pt x="160" y="62"/>
                  </a:lnTo>
                  <a:lnTo>
                    <a:pt x="135" y="62"/>
                  </a:lnTo>
                  <a:lnTo>
                    <a:pt x="135" y="90"/>
                  </a:lnTo>
                  <a:lnTo>
                    <a:pt x="131" y="95"/>
                  </a:lnTo>
                  <a:lnTo>
                    <a:pt x="82" y="95"/>
                  </a:lnTo>
                  <a:lnTo>
                    <a:pt x="82" y="150"/>
                  </a:lnTo>
                  <a:lnTo>
                    <a:pt x="78" y="154"/>
                  </a:lnTo>
                  <a:lnTo>
                    <a:pt x="58" y="154"/>
                  </a:lnTo>
                  <a:lnTo>
                    <a:pt x="58" y="359"/>
                  </a:lnTo>
                  <a:lnTo>
                    <a:pt x="78" y="359"/>
                  </a:lnTo>
                  <a:lnTo>
                    <a:pt x="82" y="364"/>
                  </a:lnTo>
                  <a:lnTo>
                    <a:pt x="82" y="418"/>
                  </a:lnTo>
                  <a:lnTo>
                    <a:pt x="131" y="418"/>
                  </a:lnTo>
                  <a:lnTo>
                    <a:pt x="135" y="423"/>
                  </a:lnTo>
                  <a:lnTo>
                    <a:pt x="135" y="448"/>
                  </a:lnTo>
                  <a:lnTo>
                    <a:pt x="188" y="448"/>
                  </a:lnTo>
                  <a:lnTo>
                    <a:pt x="192" y="453"/>
                  </a:lnTo>
                  <a:lnTo>
                    <a:pt x="192" y="480"/>
                  </a:lnTo>
                  <a:lnTo>
                    <a:pt x="270" y="480"/>
                  </a:lnTo>
                  <a:lnTo>
                    <a:pt x="270" y="453"/>
                  </a:lnTo>
                  <a:lnTo>
                    <a:pt x="273" y="448"/>
                  </a:lnTo>
                  <a:lnTo>
                    <a:pt x="322" y="448"/>
                  </a:lnTo>
                  <a:lnTo>
                    <a:pt x="322" y="423"/>
                  </a:lnTo>
                  <a:lnTo>
                    <a:pt x="328" y="418"/>
                  </a:lnTo>
                  <a:lnTo>
                    <a:pt x="351" y="418"/>
                  </a:lnTo>
                  <a:lnTo>
                    <a:pt x="351" y="394"/>
                  </a:lnTo>
                  <a:lnTo>
                    <a:pt x="353" y="390"/>
                  </a:lnTo>
                  <a:lnTo>
                    <a:pt x="376" y="390"/>
                  </a:lnTo>
                  <a:lnTo>
                    <a:pt x="379" y="394"/>
                  </a:lnTo>
                  <a:lnTo>
                    <a:pt x="379" y="418"/>
                  </a:lnTo>
                  <a:lnTo>
                    <a:pt x="376" y="423"/>
                  </a:lnTo>
                  <a:lnTo>
                    <a:pt x="353" y="423"/>
                  </a:lnTo>
                  <a:lnTo>
                    <a:pt x="353" y="480"/>
                  </a:lnTo>
                  <a:lnTo>
                    <a:pt x="351" y="483"/>
                  </a:lnTo>
                  <a:lnTo>
                    <a:pt x="298" y="483"/>
                  </a:lnTo>
                  <a:lnTo>
                    <a:pt x="298" y="507"/>
                  </a:lnTo>
                  <a:lnTo>
                    <a:pt x="294" y="512"/>
                  </a:lnTo>
                  <a:lnTo>
                    <a:pt x="135" y="512"/>
                  </a:lnTo>
                  <a:lnTo>
                    <a:pt x="131" y="507"/>
                  </a:lnTo>
                  <a:lnTo>
                    <a:pt x="131" y="483"/>
                  </a:lnTo>
                  <a:lnTo>
                    <a:pt x="82" y="483"/>
                  </a:lnTo>
                  <a:lnTo>
                    <a:pt x="78" y="480"/>
                  </a:lnTo>
                  <a:lnTo>
                    <a:pt x="78" y="453"/>
                  </a:lnTo>
                  <a:lnTo>
                    <a:pt x="58" y="453"/>
                  </a:lnTo>
                  <a:lnTo>
                    <a:pt x="54" y="448"/>
                  </a:lnTo>
                  <a:lnTo>
                    <a:pt x="54" y="423"/>
                  </a:lnTo>
                  <a:lnTo>
                    <a:pt x="28" y="423"/>
                  </a:lnTo>
                  <a:lnTo>
                    <a:pt x="24" y="418"/>
                  </a:lnTo>
                  <a:lnTo>
                    <a:pt x="24" y="364"/>
                  </a:lnTo>
                  <a:lnTo>
                    <a:pt x="4" y="364"/>
                  </a:lnTo>
                  <a:lnTo>
                    <a:pt x="0" y="3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24" y="150"/>
                  </a:lnTo>
                  <a:lnTo>
                    <a:pt x="24" y="95"/>
                  </a:lnTo>
                  <a:lnTo>
                    <a:pt x="28" y="90"/>
                  </a:lnTo>
                  <a:lnTo>
                    <a:pt x="54" y="90"/>
                  </a:lnTo>
                  <a:lnTo>
                    <a:pt x="54" y="62"/>
                  </a:lnTo>
                  <a:lnTo>
                    <a:pt x="58" y="59"/>
                  </a:lnTo>
                  <a:lnTo>
                    <a:pt x="78" y="59"/>
                  </a:lnTo>
                  <a:lnTo>
                    <a:pt x="78" y="32"/>
                  </a:lnTo>
                  <a:lnTo>
                    <a:pt x="82" y="27"/>
                  </a:lnTo>
                  <a:lnTo>
                    <a:pt x="131" y="27"/>
                  </a:lnTo>
                  <a:lnTo>
                    <a:pt x="131" y="4"/>
                  </a:lnTo>
                  <a:lnTo>
                    <a:pt x="135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5" name="Freeform 41"/>
            <p:cNvSpPr/>
            <p:nvPr/>
          </p:nvSpPr>
          <p:spPr>
            <a:xfrm>
              <a:off x="3665" y="2773"/>
              <a:ext cx="57" cy="79"/>
            </a:xfrm>
            <a:custGeom>
              <a:avLst/>
              <a:gdLst>
                <a:gd name="txL" fmla="*/ 0 w 256"/>
                <a:gd name="txT" fmla="*/ 0 h 354"/>
                <a:gd name="txR" fmla="*/ 256 w 256"/>
                <a:gd name="txB" fmla="*/ 354 h 35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56" h="354">
                  <a:moveTo>
                    <a:pt x="102" y="27"/>
                  </a:moveTo>
                  <a:lnTo>
                    <a:pt x="151" y="27"/>
                  </a:lnTo>
                  <a:lnTo>
                    <a:pt x="151" y="55"/>
                  </a:lnTo>
                  <a:lnTo>
                    <a:pt x="154" y="60"/>
                  </a:lnTo>
                  <a:lnTo>
                    <a:pt x="175" y="60"/>
                  </a:lnTo>
                  <a:lnTo>
                    <a:pt x="175" y="83"/>
                  </a:lnTo>
                  <a:lnTo>
                    <a:pt x="177" y="87"/>
                  </a:lnTo>
                  <a:lnTo>
                    <a:pt x="201" y="87"/>
                  </a:lnTo>
                  <a:lnTo>
                    <a:pt x="201" y="260"/>
                  </a:lnTo>
                  <a:lnTo>
                    <a:pt x="177" y="260"/>
                  </a:lnTo>
                  <a:lnTo>
                    <a:pt x="175" y="265"/>
                  </a:lnTo>
                  <a:lnTo>
                    <a:pt x="175" y="289"/>
                  </a:lnTo>
                  <a:lnTo>
                    <a:pt x="154" y="289"/>
                  </a:lnTo>
                  <a:lnTo>
                    <a:pt x="151" y="294"/>
                  </a:lnTo>
                  <a:lnTo>
                    <a:pt x="151" y="322"/>
                  </a:lnTo>
                  <a:lnTo>
                    <a:pt x="102" y="322"/>
                  </a:lnTo>
                  <a:lnTo>
                    <a:pt x="102" y="294"/>
                  </a:lnTo>
                  <a:lnTo>
                    <a:pt x="97" y="289"/>
                  </a:lnTo>
                  <a:lnTo>
                    <a:pt x="75" y="289"/>
                  </a:lnTo>
                  <a:lnTo>
                    <a:pt x="75" y="265"/>
                  </a:lnTo>
                  <a:lnTo>
                    <a:pt x="72" y="260"/>
                  </a:lnTo>
                  <a:lnTo>
                    <a:pt x="54" y="260"/>
                  </a:lnTo>
                  <a:lnTo>
                    <a:pt x="54" y="87"/>
                  </a:lnTo>
                  <a:lnTo>
                    <a:pt x="72" y="87"/>
                  </a:lnTo>
                  <a:lnTo>
                    <a:pt x="75" y="83"/>
                  </a:lnTo>
                  <a:lnTo>
                    <a:pt x="75" y="60"/>
                  </a:lnTo>
                  <a:lnTo>
                    <a:pt x="97" y="60"/>
                  </a:lnTo>
                  <a:lnTo>
                    <a:pt x="102" y="55"/>
                  </a:lnTo>
                  <a:lnTo>
                    <a:pt x="102" y="27"/>
                  </a:lnTo>
                  <a:close/>
                  <a:moveTo>
                    <a:pt x="75" y="0"/>
                  </a:moveTo>
                  <a:lnTo>
                    <a:pt x="175" y="0"/>
                  </a:lnTo>
                  <a:lnTo>
                    <a:pt x="177" y="4"/>
                  </a:lnTo>
                  <a:lnTo>
                    <a:pt x="177" y="22"/>
                  </a:lnTo>
                  <a:lnTo>
                    <a:pt x="229" y="22"/>
                  </a:lnTo>
                  <a:lnTo>
                    <a:pt x="234" y="27"/>
                  </a:lnTo>
                  <a:lnTo>
                    <a:pt x="234" y="83"/>
                  </a:lnTo>
                  <a:lnTo>
                    <a:pt x="251" y="83"/>
                  </a:lnTo>
                  <a:lnTo>
                    <a:pt x="255" y="87"/>
                  </a:lnTo>
                  <a:lnTo>
                    <a:pt x="255" y="260"/>
                  </a:lnTo>
                  <a:lnTo>
                    <a:pt x="251" y="265"/>
                  </a:lnTo>
                  <a:lnTo>
                    <a:pt x="234" y="265"/>
                  </a:lnTo>
                  <a:lnTo>
                    <a:pt x="234" y="322"/>
                  </a:lnTo>
                  <a:lnTo>
                    <a:pt x="229" y="327"/>
                  </a:lnTo>
                  <a:lnTo>
                    <a:pt x="177" y="327"/>
                  </a:lnTo>
                  <a:lnTo>
                    <a:pt x="177" y="348"/>
                  </a:lnTo>
                  <a:lnTo>
                    <a:pt x="175" y="353"/>
                  </a:lnTo>
                  <a:lnTo>
                    <a:pt x="75" y="353"/>
                  </a:lnTo>
                  <a:lnTo>
                    <a:pt x="72" y="348"/>
                  </a:lnTo>
                  <a:lnTo>
                    <a:pt x="72" y="327"/>
                  </a:lnTo>
                  <a:lnTo>
                    <a:pt x="27" y="327"/>
                  </a:lnTo>
                  <a:lnTo>
                    <a:pt x="22" y="322"/>
                  </a:lnTo>
                  <a:lnTo>
                    <a:pt x="22" y="265"/>
                  </a:lnTo>
                  <a:lnTo>
                    <a:pt x="4" y="265"/>
                  </a:lnTo>
                  <a:lnTo>
                    <a:pt x="0" y="260"/>
                  </a:lnTo>
                  <a:lnTo>
                    <a:pt x="0" y="87"/>
                  </a:lnTo>
                  <a:lnTo>
                    <a:pt x="4" y="83"/>
                  </a:lnTo>
                  <a:lnTo>
                    <a:pt x="22" y="83"/>
                  </a:lnTo>
                  <a:lnTo>
                    <a:pt x="22" y="27"/>
                  </a:lnTo>
                  <a:lnTo>
                    <a:pt x="27" y="22"/>
                  </a:lnTo>
                  <a:lnTo>
                    <a:pt x="72" y="22"/>
                  </a:lnTo>
                  <a:lnTo>
                    <a:pt x="72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6" name="Freeform 42"/>
            <p:cNvSpPr/>
            <p:nvPr/>
          </p:nvSpPr>
          <p:spPr>
            <a:xfrm>
              <a:off x="3745" y="2773"/>
              <a:ext cx="65" cy="79"/>
            </a:xfrm>
            <a:custGeom>
              <a:avLst/>
              <a:gdLst>
                <a:gd name="txL" fmla="*/ 0 w 292"/>
                <a:gd name="txT" fmla="*/ 0 h 354"/>
                <a:gd name="txR" fmla="*/ 292 w 292"/>
                <a:gd name="txB" fmla="*/ 354 h 35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92" h="354">
                  <a:moveTo>
                    <a:pt x="2" y="0"/>
                  </a:moveTo>
                  <a:lnTo>
                    <a:pt x="74" y="0"/>
                  </a:lnTo>
                  <a:lnTo>
                    <a:pt x="77" y="4"/>
                  </a:lnTo>
                  <a:lnTo>
                    <a:pt x="77" y="55"/>
                  </a:lnTo>
                  <a:lnTo>
                    <a:pt x="102" y="55"/>
                  </a:lnTo>
                  <a:lnTo>
                    <a:pt x="102" y="27"/>
                  </a:lnTo>
                  <a:lnTo>
                    <a:pt x="105" y="22"/>
                  </a:lnTo>
                  <a:lnTo>
                    <a:pt x="130" y="22"/>
                  </a:lnTo>
                  <a:lnTo>
                    <a:pt x="130" y="4"/>
                  </a:lnTo>
                  <a:lnTo>
                    <a:pt x="133" y="0"/>
                  </a:lnTo>
                  <a:lnTo>
                    <a:pt x="209" y="0"/>
                  </a:lnTo>
                  <a:lnTo>
                    <a:pt x="214" y="4"/>
                  </a:lnTo>
                  <a:lnTo>
                    <a:pt x="214" y="22"/>
                  </a:lnTo>
                  <a:lnTo>
                    <a:pt x="239" y="22"/>
                  </a:lnTo>
                  <a:lnTo>
                    <a:pt x="242" y="27"/>
                  </a:lnTo>
                  <a:lnTo>
                    <a:pt x="242" y="55"/>
                  </a:lnTo>
                  <a:lnTo>
                    <a:pt x="268" y="55"/>
                  </a:lnTo>
                  <a:lnTo>
                    <a:pt x="268" y="60"/>
                  </a:lnTo>
                  <a:lnTo>
                    <a:pt x="268" y="322"/>
                  </a:lnTo>
                  <a:lnTo>
                    <a:pt x="287" y="322"/>
                  </a:lnTo>
                  <a:lnTo>
                    <a:pt x="291" y="327"/>
                  </a:lnTo>
                  <a:lnTo>
                    <a:pt x="291" y="348"/>
                  </a:lnTo>
                  <a:lnTo>
                    <a:pt x="287" y="353"/>
                  </a:lnTo>
                  <a:lnTo>
                    <a:pt x="188" y="353"/>
                  </a:lnTo>
                  <a:lnTo>
                    <a:pt x="184" y="348"/>
                  </a:lnTo>
                  <a:lnTo>
                    <a:pt x="184" y="327"/>
                  </a:lnTo>
                  <a:lnTo>
                    <a:pt x="188" y="322"/>
                  </a:lnTo>
                  <a:lnTo>
                    <a:pt x="209" y="322"/>
                  </a:lnTo>
                  <a:lnTo>
                    <a:pt x="209" y="87"/>
                  </a:lnTo>
                  <a:lnTo>
                    <a:pt x="188" y="87"/>
                  </a:lnTo>
                  <a:lnTo>
                    <a:pt x="184" y="83"/>
                  </a:lnTo>
                  <a:lnTo>
                    <a:pt x="184" y="60"/>
                  </a:lnTo>
                  <a:lnTo>
                    <a:pt x="105" y="60"/>
                  </a:lnTo>
                  <a:lnTo>
                    <a:pt x="105" y="83"/>
                  </a:lnTo>
                  <a:lnTo>
                    <a:pt x="102" y="87"/>
                  </a:lnTo>
                  <a:lnTo>
                    <a:pt x="77" y="87"/>
                  </a:lnTo>
                  <a:lnTo>
                    <a:pt x="77" y="322"/>
                  </a:lnTo>
                  <a:lnTo>
                    <a:pt x="102" y="322"/>
                  </a:lnTo>
                  <a:lnTo>
                    <a:pt x="105" y="327"/>
                  </a:lnTo>
                  <a:lnTo>
                    <a:pt x="105" y="348"/>
                  </a:lnTo>
                  <a:lnTo>
                    <a:pt x="102" y="353"/>
                  </a:lnTo>
                  <a:lnTo>
                    <a:pt x="2" y="353"/>
                  </a:lnTo>
                  <a:lnTo>
                    <a:pt x="0" y="348"/>
                  </a:lnTo>
                  <a:lnTo>
                    <a:pt x="0" y="327"/>
                  </a:lnTo>
                  <a:lnTo>
                    <a:pt x="2" y="322"/>
                  </a:lnTo>
                  <a:lnTo>
                    <a:pt x="23" y="322"/>
                  </a:lnTo>
                  <a:lnTo>
                    <a:pt x="23" y="27"/>
                  </a:lnTo>
                  <a:lnTo>
                    <a:pt x="2" y="27"/>
                  </a:lnTo>
                  <a:lnTo>
                    <a:pt x="0" y="22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7" name="Freeform 43"/>
            <p:cNvSpPr/>
            <p:nvPr/>
          </p:nvSpPr>
          <p:spPr>
            <a:xfrm>
              <a:off x="3824" y="2773"/>
              <a:ext cx="46" cy="79"/>
            </a:xfrm>
            <a:custGeom>
              <a:avLst/>
              <a:gdLst>
                <a:gd name="txL" fmla="*/ 0 w 208"/>
                <a:gd name="txT" fmla="*/ 0 h 354"/>
                <a:gd name="txR" fmla="*/ 208 w 208"/>
                <a:gd name="txB" fmla="*/ 354 h 35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8" h="354">
                  <a:moveTo>
                    <a:pt x="55" y="0"/>
                  </a:moveTo>
                  <a:lnTo>
                    <a:pt x="179" y="0"/>
                  </a:lnTo>
                  <a:lnTo>
                    <a:pt x="182" y="4"/>
                  </a:lnTo>
                  <a:lnTo>
                    <a:pt x="182" y="83"/>
                  </a:lnTo>
                  <a:lnTo>
                    <a:pt x="179" y="87"/>
                  </a:lnTo>
                  <a:lnTo>
                    <a:pt x="155" y="87"/>
                  </a:lnTo>
                  <a:lnTo>
                    <a:pt x="150" y="83"/>
                  </a:lnTo>
                  <a:lnTo>
                    <a:pt x="150" y="60"/>
                  </a:lnTo>
                  <a:lnTo>
                    <a:pt x="130" y="60"/>
                  </a:lnTo>
                  <a:lnTo>
                    <a:pt x="127" y="55"/>
                  </a:lnTo>
                  <a:lnTo>
                    <a:pt x="127" y="27"/>
                  </a:lnTo>
                  <a:lnTo>
                    <a:pt x="76" y="27"/>
                  </a:lnTo>
                  <a:lnTo>
                    <a:pt x="76" y="55"/>
                  </a:lnTo>
                  <a:lnTo>
                    <a:pt x="72" y="60"/>
                  </a:lnTo>
                  <a:lnTo>
                    <a:pt x="55" y="60"/>
                  </a:lnTo>
                  <a:lnTo>
                    <a:pt x="55" y="83"/>
                  </a:lnTo>
                  <a:lnTo>
                    <a:pt x="72" y="83"/>
                  </a:lnTo>
                  <a:lnTo>
                    <a:pt x="76" y="87"/>
                  </a:lnTo>
                  <a:lnTo>
                    <a:pt x="76" y="115"/>
                  </a:lnTo>
                  <a:lnTo>
                    <a:pt x="98" y="115"/>
                  </a:lnTo>
                  <a:lnTo>
                    <a:pt x="103" y="118"/>
                  </a:lnTo>
                  <a:lnTo>
                    <a:pt x="103" y="143"/>
                  </a:lnTo>
                  <a:lnTo>
                    <a:pt x="150" y="143"/>
                  </a:lnTo>
                  <a:lnTo>
                    <a:pt x="155" y="148"/>
                  </a:lnTo>
                  <a:lnTo>
                    <a:pt x="155" y="174"/>
                  </a:lnTo>
                  <a:lnTo>
                    <a:pt x="179" y="174"/>
                  </a:lnTo>
                  <a:lnTo>
                    <a:pt x="182" y="179"/>
                  </a:lnTo>
                  <a:lnTo>
                    <a:pt x="182" y="205"/>
                  </a:lnTo>
                  <a:lnTo>
                    <a:pt x="203" y="205"/>
                  </a:lnTo>
                  <a:lnTo>
                    <a:pt x="207" y="209"/>
                  </a:lnTo>
                  <a:lnTo>
                    <a:pt x="207" y="289"/>
                  </a:lnTo>
                  <a:lnTo>
                    <a:pt x="203" y="294"/>
                  </a:lnTo>
                  <a:lnTo>
                    <a:pt x="182" y="294"/>
                  </a:lnTo>
                  <a:lnTo>
                    <a:pt x="182" y="322"/>
                  </a:lnTo>
                  <a:lnTo>
                    <a:pt x="179" y="327"/>
                  </a:lnTo>
                  <a:lnTo>
                    <a:pt x="130" y="327"/>
                  </a:lnTo>
                  <a:lnTo>
                    <a:pt x="130" y="348"/>
                  </a:lnTo>
                  <a:lnTo>
                    <a:pt x="127" y="353"/>
                  </a:lnTo>
                  <a:lnTo>
                    <a:pt x="2" y="353"/>
                  </a:lnTo>
                  <a:lnTo>
                    <a:pt x="0" y="348"/>
                  </a:lnTo>
                  <a:lnTo>
                    <a:pt x="0" y="265"/>
                  </a:lnTo>
                  <a:lnTo>
                    <a:pt x="2" y="260"/>
                  </a:lnTo>
                  <a:lnTo>
                    <a:pt x="24" y="260"/>
                  </a:lnTo>
                  <a:lnTo>
                    <a:pt x="27" y="265"/>
                  </a:lnTo>
                  <a:lnTo>
                    <a:pt x="27" y="289"/>
                  </a:lnTo>
                  <a:lnTo>
                    <a:pt x="50" y="289"/>
                  </a:lnTo>
                  <a:lnTo>
                    <a:pt x="55" y="294"/>
                  </a:lnTo>
                  <a:lnTo>
                    <a:pt x="55" y="322"/>
                  </a:lnTo>
                  <a:lnTo>
                    <a:pt x="127" y="322"/>
                  </a:lnTo>
                  <a:lnTo>
                    <a:pt x="127" y="294"/>
                  </a:lnTo>
                  <a:lnTo>
                    <a:pt x="130" y="289"/>
                  </a:lnTo>
                  <a:lnTo>
                    <a:pt x="150" y="289"/>
                  </a:lnTo>
                  <a:lnTo>
                    <a:pt x="150" y="238"/>
                  </a:lnTo>
                  <a:lnTo>
                    <a:pt x="130" y="238"/>
                  </a:lnTo>
                  <a:lnTo>
                    <a:pt x="127" y="234"/>
                  </a:lnTo>
                  <a:lnTo>
                    <a:pt x="127" y="209"/>
                  </a:lnTo>
                  <a:lnTo>
                    <a:pt x="76" y="209"/>
                  </a:lnTo>
                  <a:lnTo>
                    <a:pt x="72" y="205"/>
                  </a:lnTo>
                  <a:lnTo>
                    <a:pt x="72" y="179"/>
                  </a:lnTo>
                  <a:lnTo>
                    <a:pt x="27" y="179"/>
                  </a:lnTo>
                  <a:lnTo>
                    <a:pt x="24" y="174"/>
                  </a:lnTo>
                  <a:lnTo>
                    <a:pt x="24" y="118"/>
                  </a:lnTo>
                  <a:lnTo>
                    <a:pt x="2" y="118"/>
                  </a:lnTo>
                  <a:lnTo>
                    <a:pt x="0" y="115"/>
                  </a:lnTo>
                  <a:lnTo>
                    <a:pt x="0" y="60"/>
                  </a:lnTo>
                  <a:lnTo>
                    <a:pt x="2" y="55"/>
                  </a:lnTo>
                  <a:lnTo>
                    <a:pt x="24" y="55"/>
                  </a:lnTo>
                  <a:lnTo>
                    <a:pt x="24" y="27"/>
                  </a:lnTo>
                  <a:lnTo>
                    <a:pt x="27" y="22"/>
                  </a:lnTo>
                  <a:lnTo>
                    <a:pt x="50" y="22"/>
                  </a:lnTo>
                  <a:lnTo>
                    <a:pt x="50" y="4"/>
                  </a:lnTo>
                  <a:lnTo>
                    <a:pt x="55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8" name="Freeform 44"/>
            <p:cNvSpPr/>
            <p:nvPr/>
          </p:nvSpPr>
          <p:spPr>
            <a:xfrm>
              <a:off x="3886" y="2737"/>
              <a:ext cx="20" cy="115"/>
            </a:xfrm>
            <a:custGeom>
              <a:avLst/>
              <a:gdLst>
                <a:gd name="txL" fmla="*/ 0 w 94"/>
                <a:gd name="txT" fmla="*/ 0 h 513"/>
                <a:gd name="txR" fmla="*/ 94 w 94"/>
                <a:gd name="txB" fmla="*/ 513 h 51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94" h="513">
                  <a:moveTo>
                    <a:pt x="0" y="150"/>
                  </a:moveTo>
                  <a:lnTo>
                    <a:pt x="66" y="150"/>
                  </a:lnTo>
                  <a:lnTo>
                    <a:pt x="68" y="154"/>
                  </a:lnTo>
                  <a:lnTo>
                    <a:pt x="68" y="480"/>
                  </a:lnTo>
                  <a:lnTo>
                    <a:pt x="89" y="480"/>
                  </a:lnTo>
                  <a:lnTo>
                    <a:pt x="93" y="483"/>
                  </a:lnTo>
                  <a:lnTo>
                    <a:pt x="93" y="507"/>
                  </a:lnTo>
                  <a:lnTo>
                    <a:pt x="89" y="512"/>
                  </a:lnTo>
                  <a:lnTo>
                    <a:pt x="0" y="512"/>
                  </a:lnTo>
                  <a:lnTo>
                    <a:pt x="0" y="507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22" y="480"/>
                  </a:lnTo>
                  <a:lnTo>
                    <a:pt x="22" y="181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54"/>
                  </a:lnTo>
                  <a:lnTo>
                    <a:pt x="0" y="150"/>
                  </a:lnTo>
                  <a:close/>
                  <a:moveTo>
                    <a:pt x="25" y="0"/>
                  </a:moveTo>
                  <a:lnTo>
                    <a:pt x="66" y="0"/>
                  </a:lnTo>
                  <a:lnTo>
                    <a:pt x="68" y="4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25" y="62"/>
                  </a:lnTo>
                  <a:lnTo>
                    <a:pt x="22" y="59"/>
                  </a:lnTo>
                  <a:lnTo>
                    <a:pt x="22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9" name="Freeform 45"/>
            <p:cNvSpPr/>
            <p:nvPr/>
          </p:nvSpPr>
          <p:spPr>
            <a:xfrm>
              <a:off x="3930" y="2773"/>
              <a:ext cx="46" cy="79"/>
            </a:xfrm>
            <a:custGeom>
              <a:avLst/>
              <a:gdLst>
                <a:gd name="txL" fmla="*/ 0 w 208"/>
                <a:gd name="txT" fmla="*/ 0 h 354"/>
                <a:gd name="txR" fmla="*/ 208 w 208"/>
                <a:gd name="txB" fmla="*/ 354 h 35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8" h="354">
                  <a:moveTo>
                    <a:pt x="53" y="0"/>
                  </a:moveTo>
                  <a:lnTo>
                    <a:pt x="179" y="0"/>
                  </a:lnTo>
                  <a:lnTo>
                    <a:pt x="183" y="4"/>
                  </a:lnTo>
                  <a:lnTo>
                    <a:pt x="183" y="83"/>
                  </a:lnTo>
                  <a:lnTo>
                    <a:pt x="179" y="87"/>
                  </a:lnTo>
                  <a:lnTo>
                    <a:pt x="154" y="87"/>
                  </a:lnTo>
                  <a:lnTo>
                    <a:pt x="150" y="83"/>
                  </a:lnTo>
                  <a:lnTo>
                    <a:pt x="150" y="60"/>
                  </a:lnTo>
                  <a:lnTo>
                    <a:pt x="130" y="60"/>
                  </a:lnTo>
                  <a:lnTo>
                    <a:pt x="126" y="55"/>
                  </a:lnTo>
                  <a:lnTo>
                    <a:pt x="126" y="27"/>
                  </a:lnTo>
                  <a:lnTo>
                    <a:pt x="76" y="27"/>
                  </a:lnTo>
                  <a:lnTo>
                    <a:pt x="76" y="55"/>
                  </a:lnTo>
                  <a:lnTo>
                    <a:pt x="72" y="60"/>
                  </a:lnTo>
                  <a:lnTo>
                    <a:pt x="53" y="60"/>
                  </a:lnTo>
                  <a:lnTo>
                    <a:pt x="53" y="83"/>
                  </a:lnTo>
                  <a:lnTo>
                    <a:pt x="72" y="83"/>
                  </a:lnTo>
                  <a:lnTo>
                    <a:pt x="76" y="87"/>
                  </a:lnTo>
                  <a:lnTo>
                    <a:pt x="76" y="115"/>
                  </a:lnTo>
                  <a:lnTo>
                    <a:pt x="98" y="115"/>
                  </a:lnTo>
                  <a:lnTo>
                    <a:pt x="102" y="118"/>
                  </a:lnTo>
                  <a:lnTo>
                    <a:pt x="102" y="143"/>
                  </a:lnTo>
                  <a:lnTo>
                    <a:pt x="150" y="143"/>
                  </a:lnTo>
                  <a:lnTo>
                    <a:pt x="154" y="148"/>
                  </a:lnTo>
                  <a:lnTo>
                    <a:pt x="154" y="174"/>
                  </a:lnTo>
                  <a:lnTo>
                    <a:pt x="179" y="174"/>
                  </a:lnTo>
                  <a:lnTo>
                    <a:pt x="183" y="179"/>
                  </a:lnTo>
                  <a:lnTo>
                    <a:pt x="183" y="205"/>
                  </a:lnTo>
                  <a:lnTo>
                    <a:pt x="203" y="205"/>
                  </a:lnTo>
                  <a:lnTo>
                    <a:pt x="207" y="209"/>
                  </a:lnTo>
                  <a:lnTo>
                    <a:pt x="207" y="289"/>
                  </a:lnTo>
                  <a:lnTo>
                    <a:pt x="203" y="294"/>
                  </a:lnTo>
                  <a:lnTo>
                    <a:pt x="183" y="294"/>
                  </a:lnTo>
                  <a:lnTo>
                    <a:pt x="183" y="322"/>
                  </a:lnTo>
                  <a:lnTo>
                    <a:pt x="179" y="327"/>
                  </a:lnTo>
                  <a:lnTo>
                    <a:pt x="130" y="327"/>
                  </a:lnTo>
                  <a:lnTo>
                    <a:pt x="130" y="348"/>
                  </a:lnTo>
                  <a:lnTo>
                    <a:pt x="126" y="353"/>
                  </a:lnTo>
                  <a:lnTo>
                    <a:pt x="3" y="353"/>
                  </a:lnTo>
                  <a:lnTo>
                    <a:pt x="0" y="348"/>
                  </a:lnTo>
                  <a:lnTo>
                    <a:pt x="0" y="265"/>
                  </a:lnTo>
                  <a:lnTo>
                    <a:pt x="3" y="260"/>
                  </a:lnTo>
                  <a:lnTo>
                    <a:pt x="23" y="260"/>
                  </a:lnTo>
                  <a:lnTo>
                    <a:pt x="28" y="265"/>
                  </a:lnTo>
                  <a:lnTo>
                    <a:pt x="28" y="289"/>
                  </a:lnTo>
                  <a:lnTo>
                    <a:pt x="51" y="289"/>
                  </a:lnTo>
                  <a:lnTo>
                    <a:pt x="53" y="294"/>
                  </a:lnTo>
                  <a:lnTo>
                    <a:pt x="53" y="322"/>
                  </a:lnTo>
                  <a:lnTo>
                    <a:pt x="126" y="322"/>
                  </a:lnTo>
                  <a:lnTo>
                    <a:pt x="126" y="294"/>
                  </a:lnTo>
                  <a:lnTo>
                    <a:pt x="130" y="289"/>
                  </a:lnTo>
                  <a:lnTo>
                    <a:pt x="150" y="289"/>
                  </a:lnTo>
                  <a:lnTo>
                    <a:pt x="150" y="238"/>
                  </a:lnTo>
                  <a:lnTo>
                    <a:pt x="130" y="238"/>
                  </a:lnTo>
                  <a:lnTo>
                    <a:pt x="126" y="234"/>
                  </a:lnTo>
                  <a:lnTo>
                    <a:pt x="126" y="209"/>
                  </a:lnTo>
                  <a:lnTo>
                    <a:pt x="76" y="209"/>
                  </a:lnTo>
                  <a:lnTo>
                    <a:pt x="72" y="205"/>
                  </a:lnTo>
                  <a:lnTo>
                    <a:pt x="72" y="179"/>
                  </a:lnTo>
                  <a:lnTo>
                    <a:pt x="28" y="179"/>
                  </a:lnTo>
                  <a:lnTo>
                    <a:pt x="23" y="174"/>
                  </a:lnTo>
                  <a:lnTo>
                    <a:pt x="23" y="118"/>
                  </a:lnTo>
                  <a:lnTo>
                    <a:pt x="3" y="118"/>
                  </a:lnTo>
                  <a:lnTo>
                    <a:pt x="0" y="115"/>
                  </a:lnTo>
                  <a:lnTo>
                    <a:pt x="0" y="60"/>
                  </a:lnTo>
                  <a:lnTo>
                    <a:pt x="3" y="55"/>
                  </a:lnTo>
                  <a:lnTo>
                    <a:pt x="23" y="55"/>
                  </a:lnTo>
                  <a:lnTo>
                    <a:pt x="23" y="27"/>
                  </a:lnTo>
                  <a:lnTo>
                    <a:pt x="28" y="22"/>
                  </a:lnTo>
                  <a:lnTo>
                    <a:pt x="51" y="22"/>
                  </a:lnTo>
                  <a:lnTo>
                    <a:pt x="51" y="4"/>
                  </a:lnTo>
                  <a:lnTo>
                    <a:pt x="53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0" name="Freeform 46"/>
            <p:cNvSpPr/>
            <p:nvPr/>
          </p:nvSpPr>
          <p:spPr>
            <a:xfrm>
              <a:off x="3985" y="2751"/>
              <a:ext cx="39" cy="101"/>
            </a:xfrm>
            <a:custGeom>
              <a:avLst/>
              <a:gdLst>
                <a:gd name="txL" fmla="*/ 0 w 177"/>
                <a:gd name="txT" fmla="*/ 0 h 451"/>
                <a:gd name="txR" fmla="*/ 177 w 177"/>
                <a:gd name="txB" fmla="*/ 451 h 45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77" h="451">
                  <a:moveTo>
                    <a:pt x="78" y="0"/>
                  </a:moveTo>
                  <a:lnTo>
                    <a:pt x="97" y="0"/>
                  </a:lnTo>
                  <a:lnTo>
                    <a:pt x="101" y="4"/>
                  </a:lnTo>
                  <a:lnTo>
                    <a:pt x="101" y="90"/>
                  </a:lnTo>
                  <a:lnTo>
                    <a:pt x="171" y="90"/>
                  </a:lnTo>
                  <a:lnTo>
                    <a:pt x="176" y="95"/>
                  </a:lnTo>
                  <a:lnTo>
                    <a:pt x="176" y="115"/>
                  </a:lnTo>
                  <a:lnTo>
                    <a:pt x="171" y="120"/>
                  </a:lnTo>
                  <a:lnTo>
                    <a:pt x="101" y="120"/>
                  </a:lnTo>
                  <a:lnTo>
                    <a:pt x="101" y="417"/>
                  </a:lnTo>
                  <a:lnTo>
                    <a:pt x="148" y="417"/>
                  </a:lnTo>
                  <a:lnTo>
                    <a:pt x="148" y="390"/>
                  </a:lnTo>
                  <a:lnTo>
                    <a:pt x="152" y="385"/>
                  </a:lnTo>
                  <a:lnTo>
                    <a:pt x="171" y="385"/>
                  </a:lnTo>
                  <a:lnTo>
                    <a:pt x="176" y="390"/>
                  </a:lnTo>
                  <a:lnTo>
                    <a:pt x="176" y="417"/>
                  </a:lnTo>
                  <a:lnTo>
                    <a:pt x="171" y="419"/>
                  </a:lnTo>
                  <a:lnTo>
                    <a:pt x="152" y="419"/>
                  </a:lnTo>
                  <a:lnTo>
                    <a:pt x="152" y="445"/>
                  </a:lnTo>
                  <a:lnTo>
                    <a:pt x="148" y="450"/>
                  </a:lnTo>
                  <a:lnTo>
                    <a:pt x="78" y="450"/>
                  </a:lnTo>
                  <a:lnTo>
                    <a:pt x="74" y="445"/>
                  </a:lnTo>
                  <a:lnTo>
                    <a:pt x="74" y="419"/>
                  </a:lnTo>
                  <a:lnTo>
                    <a:pt x="52" y="419"/>
                  </a:lnTo>
                  <a:lnTo>
                    <a:pt x="49" y="417"/>
                  </a:lnTo>
                  <a:lnTo>
                    <a:pt x="49" y="120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95"/>
                  </a:lnTo>
                  <a:lnTo>
                    <a:pt x="0" y="90"/>
                  </a:lnTo>
                  <a:lnTo>
                    <a:pt x="22" y="90"/>
                  </a:lnTo>
                  <a:lnTo>
                    <a:pt x="22" y="64"/>
                  </a:lnTo>
                  <a:lnTo>
                    <a:pt x="27" y="59"/>
                  </a:lnTo>
                  <a:lnTo>
                    <a:pt x="49" y="59"/>
                  </a:lnTo>
                  <a:lnTo>
                    <a:pt x="49" y="30"/>
                  </a:lnTo>
                  <a:lnTo>
                    <a:pt x="52" y="25"/>
                  </a:lnTo>
                  <a:lnTo>
                    <a:pt x="74" y="25"/>
                  </a:lnTo>
                  <a:lnTo>
                    <a:pt x="74" y="4"/>
                  </a:lnTo>
                  <a:lnTo>
                    <a:pt x="78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1" name="Freeform 47"/>
            <p:cNvSpPr/>
            <p:nvPr/>
          </p:nvSpPr>
          <p:spPr>
            <a:xfrm>
              <a:off x="4036" y="2773"/>
              <a:ext cx="51" cy="79"/>
            </a:xfrm>
            <a:custGeom>
              <a:avLst/>
              <a:gdLst>
                <a:gd name="txL" fmla="*/ 0 w 230"/>
                <a:gd name="txT" fmla="*/ 0 h 354"/>
                <a:gd name="txR" fmla="*/ 230 w 230"/>
                <a:gd name="txB" fmla="*/ 354 h 35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30" h="354">
                  <a:moveTo>
                    <a:pt x="74" y="27"/>
                  </a:moveTo>
                  <a:lnTo>
                    <a:pt x="149" y="27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74" y="60"/>
                  </a:lnTo>
                  <a:lnTo>
                    <a:pt x="174" y="115"/>
                  </a:lnTo>
                  <a:lnTo>
                    <a:pt x="53" y="115"/>
                  </a:lnTo>
                  <a:lnTo>
                    <a:pt x="53" y="60"/>
                  </a:lnTo>
                  <a:lnTo>
                    <a:pt x="72" y="60"/>
                  </a:lnTo>
                  <a:lnTo>
                    <a:pt x="74" y="55"/>
                  </a:lnTo>
                  <a:lnTo>
                    <a:pt x="74" y="27"/>
                  </a:lnTo>
                  <a:close/>
                  <a:moveTo>
                    <a:pt x="74" y="0"/>
                  </a:moveTo>
                  <a:lnTo>
                    <a:pt x="174" y="0"/>
                  </a:lnTo>
                  <a:lnTo>
                    <a:pt x="179" y="4"/>
                  </a:lnTo>
                  <a:lnTo>
                    <a:pt x="179" y="22"/>
                  </a:lnTo>
                  <a:lnTo>
                    <a:pt x="202" y="22"/>
                  </a:lnTo>
                  <a:lnTo>
                    <a:pt x="206" y="27"/>
                  </a:lnTo>
                  <a:lnTo>
                    <a:pt x="206" y="55"/>
                  </a:lnTo>
                  <a:lnTo>
                    <a:pt x="224" y="55"/>
                  </a:lnTo>
                  <a:lnTo>
                    <a:pt x="229" y="60"/>
                  </a:lnTo>
                  <a:lnTo>
                    <a:pt x="229" y="143"/>
                  </a:lnTo>
                  <a:lnTo>
                    <a:pt x="224" y="148"/>
                  </a:lnTo>
                  <a:lnTo>
                    <a:pt x="53" y="148"/>
                  </a:lnTo>
                  <a:lnTo>
                    <a:pt x="53" y="234"/>
                  </a:lnTo>
                  <a:lnTo>
                    <a:pt x="72" y="234"/>
                  </a:lnTo>
                  <a:lnTo>
                    <a:pt x="74" y="238"/>
                  </a:lnTo>
                  <a:lnTo>
                    <a:pt x="74" y="260"/>
                  </a:lnTo>
                  <a:lnTo>
                    <a:pt x="98" y="260"/>
                  </a:lnTo>
                  <a:lnTo>
                    <a:pt x="101" y="265"/>
                  </a:lnTo>
                  <a:lnTo>
                    <a:pt x="101" y="289"/>
                  </a:lnTo>
                  <a:lnTo>
                    <a:pt x="202" y="289"/>
                  </a:lnTo>
                  <a:lnTo>
                    <a:pt x="202" y="265"/>
                  </a:lnTo>
                  <a:lnTo>
                    <a:pt x="206" y="260"/>
                  </a:lnTo>
                  <a:lnTo>
                    <a:pt x="224" y="260"/>
                  </a:lnTo>
                  <a:lnTo>
                    <a:pt x="229" y="265"/>
                  </a:lnTo>
                  <a:lnTo>
                    <a:pt x="229" y="289"/>
                  </a:lnTo>
                  <a:lnTo>
                    <a:pt x="224" y="294"/>
                  </a:lnTo>
                  <a:lnTo>
                    <a:pt x="206" y="294"/>
                  </a:lnTo>
                  <a:lnTo>
                    <a:pt x="206" y="322"/>
                  </a:lnTo>
                  <a:lnTo>
                    <a:pt x="202" y="327"/>
                  </a:lnTo>
                  <a:lnTo>
                    <a:pt x="179" y="327"/>
                  </a:lnTo>
                  <a:lnTo>
                    <a:pt x="179" y="348"/>
                  </a:lnTo>
                  <a:lnTo>
                    <a:pt x="174" y="353"/>
                  </a:lnTo>
                  <a:lnTo>
                    <a:pt x="74" y="353"/>
                  </a:lnTo>
                  <a:lnTo>
                    <a:pt x="72" y="348"/>
                  </a:lnTo>
                  <a:lnTo>
                    <a:pt x="72" y="327"/>
                  </a:lnTo>
                  <a:lnTo>
                    <a:pt x="26" y="327"/>
                  </a:lnTo>
                  <a:lnTo>
                    <a:pt x="22" y="322"/>
                  </a:lnTo>
                  <a:lnTo>
                    <a:pt x="22" y="265"/>
                  </a:lnTo>
                  <a:lnTo>
                    <a:pt x="4" y="265"/>
                  </a:lnTo>
                  <a:lnTo>
                    <a:pt x="0" y="260"/>
                  </a:lnTo>
                  <a:lnTo>
                    <a:pt x="0" y="87"/>
                  </a:lnTo>
                  <a:lnTo>
                    <a:pt x="4" y="83"/>
                  </a:lnTo>
                  <a:lnTo>
                    <a:pt x="22" y="83"/>
                  </a:lnTo>
                  <a:lnTo>
                    <a:pt x="22" y="27"/>
                  </a:lnTo>
                  <a:lnTo>
                    <a:pt x="26" y="22"/>
                  </a:lnTo>
                  <a:lnTo>
                    <a:pt x="72" y="22"/>
                  </a:lnTo>
                  <a:lnTo>
                    <a:pt x="72" y="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2" name="Freeform 48"/>
            <p:cNvSpPr/>
            <p:nvPr/>
          </p:nvSpPr>
          <p:spPr>
            <a:xfrm>
              <a:off x="4106" y="2773"/>
              <a:ext cx="65" cy="79"/>
            </a:xfrm>
            <a:custGeom>
              <a:avLst/>
              <a:gdLst>
                <a:gd name="txL" fmla="*/ 0 w 292"/>
                <a:gd name="txT" fmla="*/ 0 h 354"/>
                <a:gd name="txR" fmla="*/ 292 w 292"/>
                <a:gd name="txB" fmla="*/ 354 h 35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92" h="354">
                  <a:moveTo>
                    <a:pt x="4" y="0"/>
                  </a:moveTo>
                  <a:lnTo>
                    <a:pt x="76" y="0"/>
                  </a:lnTo>
                  <a:lnTo>
                    <a:pt x="80" y="4"/>
                  </a:lnTo>
                  <a:lnTo>
                    <a:pt x="80" y="55"/>
                  </a:lnTo>
                  <a:lnTo>
                    <a:pt x="102" y="55"/>
                  </a:lnTo>
                  <a:lnTo>
                    <a:pt x="102" y="27"/>
                  </a:lnTo>
                  <a:lnTo>
                    <a:pt x="106" y="22"/>
                  </a:lnTo>
                  <a:lnTo>
                    <a:pt x="131" y="22"/>
                  </a:lnTo>
                  <a:lnTo>
                    <a:pt x="131" y="4"/>
                  </a:lnTo>
                  <a:lnTo>
                    <a:pt x="135" y="0"/>
                  </a:lnTo>
                  <a:lnTo>
                    <a:pt x="211" y="0"/>
                  </a:lnTo>
                  <a:lnTo>
                    <a:pt x="214" y="4"/>
                  </a:lnTo>
                  <a:lnTo>
                    <a:pt x="214" y="22"/>
                  </a:lnTo>
                  <a:lnTo>
                    <a:pt x="240" y="22"/>
                  </a:lnTo>
                  <a:lnTo>
                    <a:pt x="244" y="27"/>
                  </a:lnTo>
                  <a:lnTo>
                    <a:pt x="244" y="55"/>
                  </a:lnTo>
                  <a:lnTo>
                    <a:pt x="268" y="55"/>
                  </a:lnTo>
                  <a:lnTo>
                    <a:pt x="271" y="60"/>
                  </a:lnTo>
                  <a:lnTo>
                    <a:pt x="271" y="322"/>
                  </a:lnTo>
                  <a:lnTo>
                    <a:pt x="288" y="322"/>
                  </a:lnTo>
                  <a:lnTo>
                    <a:pt x="291" y="327"/>
                  </a:lnTo>
                  <a:lnTo>
                    <a:pt x="291" y="348"/>
                  </a:lnTo>
                  <a:lnTo>
                    <a:pt x="288" y="353"/>
                  </a:lnTo>
                  <a:lnTo>
                    <a:pt x="188" y="353"/>
                  </a:lnTo>
                  <a:lnTo>
                    <a:pt x="183" y="348"/>
                  </a:lnTo>
                  <a:lnTo>
                    <a:pt x="183" y="327"/>
                  </a:lnTo>
                  <a:lnTo>
                    <a:pt x="188" y="322"/>
                  </a:lnTo>
                  <a:lnTo>
                    <a:pt x="211" y="322"/>
                  </a:lnTo>
                  <a:lnTo>
                    <a:pt x="211" y="87"/>
                  </a:lnTo>
                  <a:lnTo>
                    <a:pt x="188" y="87"/>
                  </a:lnTo>
                  <a:lnTo>
                    <a:pt x="183" y="83"/>
                  </a:lnTo>
                  <a:lnTo>
                    <a:pt x="183" y="60"/>
                  </a:lnTo>
                  <a:lnTo>
                    <a:pt x="106" y="60"/>
                  </a:lnTo>
                  <a:lnTo>
                    <a:pt x="106" y="83"/>
                  </a:lnTo>
                  <a:lnTo>
                    <a:pt x="102" y="87"/>
                  </a:lnTo>
                  <a:lnTo>
                    <a:pt x="80" y="87"/>
                  </a:lnTo>
                  <a:lnTo>
                    <a:pt x="80" y="322"/>
                  </a:lnTo>
                  <a:lnTo>
                    <a:pt x="102" y="322"/>
                  </a:lnTo>
                  <a:lnTo>
                    <a:pt x="106" y="327"/>
                  </a:lnTo>
                  <a:lnTo>
                    <a:pt x="106" y="348"/>
                  </a:lnTo>
                  <a:lnTo>
                    <a:pt x="102" y="353"/>
                  </a:lnTo>
                  <a:lnTo>
                    <a:pt x="4" y="353"/>
                  </a:lnTo>
                  <a:lnTo>
                    <a:pt x="0" y="348"/>
                  </a:lnTo>
                  <a:lnTo>
                    <a:pt x="0" y="327"/>
                  </a:lnTo>
                  <a:lnTo>
                    <a:pt x="4" y="322"/>
                  </a:lnTo>
                  <a:lnTo>
                    <a:pt x="23" y="322"/>
                  </a:lnTo>
                  <a:lnTo>
                    <a:pt x="23" y="27"/>
                  </a:lnTo>
                  <a:lnTo>
                    <a:pt x="4" y="27"/>
                  </a:lnTo>
                  <a:lnTo>
                    <a:pt x="0" y="22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3" name="Freeform 49"/>
            <p:cNvSpPr/>
            <p:nvPr/>
          </p:nvSpPr>
          <p:spPr>
            <a:xfrm>
              <a:off x="4178" y="2751"/>
              <a:ext cx="39" cy="101"/>
            </a:xfrm>
            <a:custGeom>
              <a:avLst/>
              <a:gdLst>
                <a:gd name="txL" fmla="*/ 0 w 177"/>
                <a:gd name="txT" fmla="*/ 0 h 451"/>
                <a:gd name="txR" fmla="*/ 177 w 177"/>
                <a:gd name="txB" fmla="*/ 451 h 45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77" h="451">
                  <a:moveTo>
                    <a:pt x="79" y="0"/>
                  </a:moveTo>
                  <a:lnTo>
                    <a:pt x="97" y="0"/>
                  </a:lnTo>
                  <a:lnTo>
                    <a:pt x="101" y="4"/>
                  </a:lnTo>
                  <a:lnTo>
                    <a:pt x="101" y="90"/>
                  </a:lnTo>
                  <a:lnTo>
                    <a:pt x="173" y="90"/>
                  </a:lnTo>
                  <a:lnTo>
                    <a:pt x="176" y="95"/>
                  </a:lnTo>
                  <a:lnTo>
                    <a:pt x="176" y="115"/>
                  </a:lnTo>
                  <a:lnTo>
                    <a:pt x="173" y="120"/>
                  </a:lnTo>
                  <a:lnTo>
                    <a:pt x="101" y="120"/>
                  </a:lnTo>
                  <a:lnTo>
                    <a:pt x="101" y="417"/>
                  </a:lnTo>
                  <a:lnTo>
                    <a:pt x="149" y="417"/>
                  </a:lnTo>
                  <a:lnTo>
                    <a:pt x="149" y="390"/>
                  </a:lnTo>
                  <a:lnTo>
                    <a:pt x="152" y="385"/>
                  </a:lnTo>
                  <a:lnTo>
                    <a:pt x="173" y="385"/>
                  </a:lnTo>
                  <a:lnTo>
                    <a:pt x="176" y="390"/>
                  </a:lnTo>
                  <a:lnTo>
                    <a:pt x="176" y="417"/>
                  </a:lnTo>
                  <a:lnTo>
                    <a:pt x="173" y="419"/>
                  </a:lnTo>
                  <a:lnTo>
                    <a:pt x="152" y="419"/>
                  </a:lnTo>
                  <a:lnTo>
                    <a:pt x="152" y="445"/>
                  </a:lnTo>
                  <a:lnTo>
                    <a:pt x="149" y="450"/>
                  </a:lnTo>
                  <a:lnTo>
                    <a:pt x="79" y="450"/>
                  </a:lnTo>
                  <a:lnTo>
                    <a:pt x="75" y="445"/>
                  </a:lnTo>
                  <a:lnTo>
                    <a:pt x="75" y="419"/>
                  </a:lnTo>
                  <a:lnTo>
                    <a:pt x="52" y="419"/>
                  </a:lnTo>
                  <a:lnTo>
                    <a:pt x="50" y="417"/>
                  </a:lnTo>
                  <a:lnTo>
                    <a:pt x="50" y="120"/>
                  </a:lnTo>
                  <a:lnTo>
                    <a:pt x="1" y="120"/>
                  </a:lnTo>
                  <a:lnTo>
                    <a:pt x="0" y="115"/>
                  </a:lnTo>
                  <a:lnTo>
                    <a:pt x="0" y="95"/>
                  </a:lnTo>
                  <a:lnTo>
                    <a:pt x="1" y="90"/>
                  </a:lnTo>
                  <a:lnTo>
                    <a:pt x="23" y="90"/>
                  </a:lnTo>
                  <a:lnTo>
                    <a:pt x="23" y="64"/>
                  </a:lnTo>
                  <a:lnTo>
                    <a:pt x="27" y="59"/>
                  </a:lnTo>
                  <a:lnTo>
                    <a:pt x="50" y="59"/>
                  </a:lnTo>
                  <a:lnTo>
                    <a:pt x="50" y="30"/>
                  </a:lnTo>
                  <a:lnTo>
                    <a:pt x="52" y="25"/>
                  </a:lnTo>
                  <a:lnTo>
                    <a:pt x="75" y="25"/>
                  </a:lnTo>
                  <a:lnTo>
                    <a:pt x="75" y="4"/>
                  </a:lnTo>
                  <a:lnTo>
                    <a:pt x="79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047" name="Group 50"/>
          <p:cNvGrpSpPr/>
          <p:nvPr/>
        </p:nvGrpSpPr>
        <p:grpSpPr>
          <a:xfrm>
            <a:off x="4876800" y="4649788"/>
            <a:ext cx="1589088" cy="141287"/>
            <a:chOff x="3072" y="2929"/>
            <a:chExt cx="1001" cy="89"/>
          </a:xfrm>
        </p:grpSpPr>
        <p:sp>
          <p:nvSpPr>
            <p:cNvPr id="172098" name="Freeform 51"/>
            <p:cNvSpPr/>
            <p:nvPr/>
          </p:nvSpPr>
          <p:spPr>
            <a:xfrm>
              <a:off x="3072" y="2929"/>
              <a:ext cx="169" cy="89"/>
            </a:xfrm>
            <a:custGeom>
              <a:avLst/>
              <a:gdLst>
                <a:gd name="txL" fmla="*/ 0 w 750"/>
                <a:gd name="txT" fmla="*/ 0 h 398"/>
                <a:gd name="txR" fmla="*/ 750 w 750"/>
                <a:gd name="txB" fmla="*/ 398 h 39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50" h="398">
                  <a:moveTo>
                    <a:pt x="231" y="24"/>
                  </a:moveTo>
                  <a:lnTo>
                    <a:pt x="516" y="24"/>
                  </a:lnTo>
                  <a:lnTo>
                    <a:pt x="516" y="45"/>
                  </a:lnTo>
                  <a:lnTo>
                    <a:pt x="524" y="49"/>
                  </a:lnTo>
                  <a:lnTo>
                    <a:pt x="574" y="49"/>
                  </a:lnTo>
                  <a:lnTo>
                    <a:pt x="574" y="70"/>
                  </a:lnTo>
                  <a:lnTo>
                    <a:pt x="582" y="70"/>
                  </a:lnTo>
                  <a:lnTo>
                    <a:pt x="624" y="70"/>
                  </a:lnTo>
                  <a:lnTo>
                    <a:pt x="624" y="133"/>
                  </a:lnTo>
                  <a:lnTo>
                    <a:pt x="582" y="133"/>
                  </a:lnTo>
                  <a:lnTo>
                    <a:pt x="574" y="137"/>
                  </a:lnTo>
                  <a:lnTo>
                    <a:pt x="574" y="157"/>
                  </a:lnTo>
                  <a:lnTo>
                    <a:pt x="524" y="157"/>
                  </a:lnTo>
                  <a:lnTo>
                    <a:pt x="516" y="161"/>
                  </a:lnTo>
                  <a:lnTo>
                    <a:pt x="516" y="183"/>
                  </a:lnTo>
                  <a:lnTo>
                    <a:pt x="231" y="183"/>
                  </a:lnTo>
                  <a:lnTo>
                    <a:pt x="231" y="24"/>
                  </a:lnTo>
                  <a:close/>
                  <a:moveTo>
                    <a:pt x="9" y="0"/>
                  </a:moveTo>
                  <a:lnTo>
                    <a:pt x="574" y="0"/>
                  </a:lnTo>
                  <a:lnTo>
                    <a:pt x="582" y="4"/>
                  </a:lnTo>
                  <a:lnTo>
                    <a:pt x="582" y="19"/>
                  </a:lnTo>
                  <a:lnTo>
                    <a:pt x="683" y="19"/>
                  </a:lnTo>
                  <a:lnTo>
                    <a:pt x="690" y="24"/>
                  </a:lnTo>
                  <a:lnTo>
                    <a:pt x="690" y="70"/>
                  </a:lnTo>
                  <a:lnTo>
                    <a:pt x="740" y="70"/>
                  </a:lnTo>
                  <a:lnTo>
                    <a:pt x="749" y="70"/>
                  </a:lnTo>
                  <a:lnTo>
                    <a:pt x="749" y="133"/>
                  </a:lnTo>
                  <a:lnTo>
                    <a:pt x="740" y="137"/>
                  </a:lnTo>
                  <a:lnTo>
                    <a:pt x="690" y="137"/>
                  </a:lnTo>
                  <a:lnTo>
                    <a:pt x="690" y="183"/>
                  </a:lnTo>
                  <a:lnTo>
                    <a:pt x="683" y="186"/>
                  </a:lnTo>
                  <a:lnTo>
                    <a:pt x="582" y="186"/>
                  </a:lnTo>
                  <a:lnTo>
                    <a:pt x="582" y="206"/>
                  </a:lnTo>
                  <a:lnTo>
                    <a:pt x="574" y="210"/>
                  </a:lnTo>
                  <a:lnTo>
                    <a:pt x="231" y="210"/>
                  </a:lnTo>
                  <a:lnTo>
                    <a:pt x="231" y="372"/>
                  </a:lnTo>
                  <a:lnTo>
                    <a:pt x="341" y="372"/>
                  </a:lnTo>
                  <a:lnTo>
                    <a:pt x="349" y="375"/>
                  </a:lnTo>
                  <a:lnTo>
                    <a:pt x="349" y="393"/>
                  </a:lnTo>
                  <a:lnTo>
                    <a:pt x="341" y="397"/>
                  </a:lnTo>
                  <a:lnTo>
                    <a:pt x="9" y="397"/>
                  </a:lnTo>
                  <a:lnTo>
                    <a:pt x="0" y="393"/>
                  </a:lnTo>
                  <a:lnTo>
                    <a:pt x="0" y="375"/>
                  </a:lnTo>
                  <a:lnTo>
                    <a:pt x="9" y="372"/>
                  </a:lnTo>
                  <a:lnTo>
                    <a:pt x="116" y="372"/>
                  </a:lnTo>
                  <a:lnTo>
                    <a:pt x="116" y="24"/>
                  </a:lnTo>
                  <a:lnTo>
                    <a:pt x="9" y="24"/>
                  </a:lnTo>
                  <a:lnTo>
                    <a:pt x="0" y="19"/>
                  </a:lnTo>
                  <a:lnTo>
                    <a:pt x="0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9" name="Freeform 52"/>
            <p:cNvSpPr/>
            <p:nvPr/>
          </p:nvSpPr>
          <p:spPr>
            <a:xfrm>
              <a:off x="3261" y="2958"/>
              <a:ext cx="87" cy="60"/>
            </a:xfrm>
            <a:custGeom>
              <a:avLst/>
              <a:gdLst>
                <a:gd name="txL" fmla="*/ 0 w 389"/>
                <a:gd name="txT" fmla="*/ 0 h 270"/>
                <a:gd name="txR" fmla="*/ 389 w 389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9" h="270">
                  <a:moveTo>
                    <a:pt x="4" y="0"/>
                  </a:moveTo>
                  <a:lnTo>
                    <a:pt x="156" y="0"/>
                  </a:lnTo>
                  <a:lnTo>
                    <a:pt x="165" y="0"/>
                  </a:lnTo>
                  <a:lnTo>
                    <a:pt x="165" y="36"/>
                  </a:lnTo>
                  <a:lnTo>
                    <a:pt x="213" y="36"/>
                  </a:lnTo>
                  <a:lnTo>
                    <a:pt x="213" y="15"/>
                  </a:lnTo>
                  <a:lnTo>
                    <a:pt x="223" y="11"/>
                  </a:lnTo>
                  <a:lnTo>
                    <a:pt x="268" y="11"/>
                  </a:lnTo>
                  <a:lnTo>
                    <a:pt x="268" y="0"/>
                  </a:lnTo>
                  <a:lnTo>
                    <a:pt x="275" y="0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61"/>
                  </a:lnTo>
                  <a:lnTo>
                    <a:pt x="378" y="65"/>
                  </a:lnTo>
                  <a:lnTo>
                    <a:pt x="275" y="65"/>
                  </a:lnTo>
                  <a:lnTo>
                    <a:pt x="268" y="61"/>
                  </a:lnTo>
                  <a:lnTo>
                    <a:pt x="268" y="40"/>
                  </a:lnTo>
                  <a:lnTo>
                    <a:pt x="223" y="40"/>
                  </a:lnTo>
                  <a:lnTo>
                    <a:pt x="223" y="61"/>
                  </a:lnTo>
                  <a:lnTo>
                    <a:pt x="213" y="65"/>
                  </a:lnTo>
                  <a:lnTo>
                    <a:pt x="165" y="65"/>
                  </a:lnTo>
                  <a:lnTo>
                    <a:pt x="165" y="244"/>
                  </a:lnTo>
                  <a:lnTo>
                    <a:pt x="213" y="244"/>
                  </a:lnTo>
                  <a:lnTo>
                    <a:pt x="223" y="246"/>
                  </a:lnTo>
                  <a:lnTo>
                    <a:pt x="223" y="265"/>
                  </a:lnTo>
                  <a:lnTo>
                    <a:pt x="213" y="269"/>
                  </a:lnTo>
                  <a:lnTo>
                    <a:pt x="4" y="269"/>
                  </a:lnTo>
                  <a:lnTo>
                    <a:pt x="0" y="265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53" y="244"/>
                  </a:lnTo>
                  <a:lnTo>
                    <a:pt x="53" y="15"/>
                  </a:lnTo>
                  <a:lnTo>
                    <a:pt x="4" y="15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0" name="Freeform 53"/>
            <p:cNvSpPr/>
            <p:nvPr/>
          </p:nvSpPr>
          <p:spPr>
            <a:xfrm>
              <a:off x="3372" y="2958"/>
              <a:ext cx="128" cy="60"/>
            </a:xfrm>
            <a:custGeom>
              <a:avLst/>
              <a:gdLst>
                <a:gd name="txL" fmla="*/ 0 w 569"/>
                <a:gd name="txT" fmla="*/ 0 h 270"/>
                <a:gd name="txR" fmla="*/ 569 w 569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69" h="270">
                  <a:moveTo>
                    <a:pt x="226" y="15"/>
                  </a:moveTo>
                  <a:lnTo>
                    <a:pt x="334" y="15"/>
                  </a:lnTo>
                  <a:lnTo>
                    <a:pt x="334" y="36"/>
                  </a:lnTo>
                  <a:lnTo>
                    <a:pt x="341" y="40"/>
                  </a:lnTo>
                  <a:lnTo>
                    <a:pt x="389" y="40"/>
                  </a:lnTo>
                  <a:lnTo>
                    <a:pt x="389" y="61"/>
                  </a:lnTo>
                  <a:lnTo>
                    <a:pt x="397" y="65"/>
                  </a:lnTo>
                  <a:lnTo>
                    <a:pt x="446" y="65"/>
                  </a:lnTo>
                  <a:lnTo>
                    <a:pt x="446" y="196"/>
                  </a:lnTo>
                  <a:lnTo>
                    <a:pt x="397" y="196"/>
                  </a:lnTo>
                  <a:lnTo>
                    <a:pt x="389" y="199"/>
                  </a:lnTo>
                  <a:lnTo>
                    <a:pt x="389" y="220"/>
                  </a:lnTo>
                  <a:lnTo>
                    <a:pt x="341" y="220"/>
                  </a:lnTo>
                  <a:lnTo>
                    <a:pt x="334" y="224"/>
                  </a:lnTo>
                  <a:lnTo>
                    <a:pt x="334" y="244"/>
                  </a:lnTo>
                  <a:lnTo>
                    <a:pt x="226" y="244"/>
                  </a:lnTo>
                  <a:lnTo>
                    <a:pt x="226" y="224"/>
                  </a:lnTo>
                  <a:lnTo>
                    <a:pt x="217" y="220"/>
                  </a:lnTo>
                  <a:lnTo>
                    <a:pt x="170" y="220"/>
                  </a:lnTo>
                  <a:lnTo>
                    <a:pt x="170" y="199"/>
                  </a:lnTo>
                  <a:lnTo>
                    <a:pt x="162" y="196"/>
                  </a:lnTo>
                  <a:lnTo>
                    <a:pt x="121" y="196"/>
                  </a:lnTo>
                  <a:lnTo>
                    <a:pt x="121" y="65"/>
                  </a:lnTo>
                  <a:lnTo>
                    <a:pt x="162" y="65"/>
                  </a:lnTo>
                  <a:lnTo>
                    <a:pt x="170" y="61"/>
                  </a:lnTo>
                  <a:lnTo>
                    <a:pt x="170" y="40"/>
                  </a:lnTo>
                  <a:lnTo>
                    <a:pt x="217" y="40"/>
                  </a:lnTo>
                  <a:lnTo>
                    <a:pt x="226" y="36"/>
                  </a:lnTo>
                  <a:lnTo>
                    <a:pt x="226" y="15"/>
                  </a:lnTo>
                  <a:close/>
                  <a:moveTo>
                    <a:pt x="170" y="0"/>
                  </a:moveTo>
                  <a:lnTo>
                    <a:pt x="389" y="0"/>
                  </a:lnTo>
                  <a:lnTo>
                    <a:pt x="397" y="0"/>
                  </a:lnTo>
                  <a:lnTo>
                    <a:pt x="397" y="11"/>
                  </a:lnTo>
                  <a:lnTo>
                    <a:pt x="506" y="11"/>
                  </a:lnTo>
                  <a:lnTo>
                    <a:pt x="514" y="15"/>
                  </a:lnTo>
                  <a:lnTo>
                    <a:pt x="514" y="61"/>
                  </a:lnTo>
                  <a:lnTo>
                    <a:pt x="560" y="61"/>
                  </a:lnTo>
                  <a:lnTo>
                    <a:pt x="568" y="65"/>
                  </a:lnTo>
                  <a:lnTo>
                    <a:pt x="568" y="196"/>
                  </a:lnTo>
                  <a:lnTo>
                    <a:pt x="560" y="199"/>
                  </a:lnTo>
                  <a:lnTo>
                    <a:pt x="514" y="199"/>
                  </a:lnTo>
                  <a:lnTo>
                    <a:pt x="514" y="244"/>
                  </a:lnTo>
                  <a:lnTo>
                    <a:pt x="506" y="246"/>
                  </a:lnTo>
                  <a:lnTo>
                    <a:pt x="397" y="246"/>
                  </a:lnTo>
                  <a:lnTo>
                    <a:pt x="397" y="265"/>
                  </a:lnTo>
                  <a:lnTo>
                    <a:pt x="389" y="269"/>
                  </a:lnTo>
                  <a:lnTo>
                    <a:pt x="170" y="269"/>
                  </a:lnTo>
                  <a:lnTo>
                    <a:pt x="162" y="265"/>
                  </a:lnTo>
                  <a:lnTo>
                    <a:pt x="162" y="246"/>
                  </a:lnTo>
                  <a:lnTo>
                    <a:pt x="62" y="246"/>
                  </a:lnTo>
                  <a:lnTo>
                    <a:pt x="53" y="244"/>
                  </a:lnTo>
                  <a:lnTo>
                    <a:pt x="53" y="199"/>
                  </a:lnTo>
                  <a:lnTo>
                    <a:pt x="9" y="199"/>
                  </a:lnTo>
                  <a:lnTo>
                    <a:pt x="0" y="196"/>
                  </a:lnTo>
                  <a:lnTo>
                    <a:pt x="0" y="65"/>
                  </a:lnTo>
                  <a:lnTo>
                    <a:pt x="9" y="61"/>
                  </a:lnTo>
                  <a:lnTo>
                    <a:pt x="53" y="61"/>
                  </a:lnTo>
                  <a:lnTo>
                    <a:pt x="53" y="15"/>
                  </a:lnTo>
                  <a:lnTo>
                    <a:pt x="62" y="11"/>
                  </a:lnTo>
                  <a:lnTo>
                    <a:pt x="162" y="11"/>
                  </a:lnTo>
                  <a:lnTo>
                    <a:pt x="162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1" name="Freeform 54"/>
            <p:cNvSpPr/>
            <p:nvPr/>
          </p:nvSpPr>
          <p:spPr>
            <a:xfrm>
              <a:off x="3541" y="2958"/>
              <a:ext cx="115" cy="60"/>
            </a:xfrm>
            <a:custGeom>
              <a:avLst/>
              <a:gdLst>
                <a:gd name="txL" fmla="*/ 0 w 512"/>
                <a:gd name="txT" fmla="*/ 0 h 270"/>
                <a:gd name="txR" fmla="*/ 512 w 512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12" h="270">
                  <a:moveTo>
                    <a:pt x="168" y="0"/>
                  </a:moveTo>
                  <a:lnTo>
                    <a:pt x="448" y="0"/>
                  </a:lnTo>
                  <a:lnTo>
                    <a:pt x="457" y="0"/>
                  </a:lnTo>
                  <a:lnTo>
                    <a:pt x="457" y="11"/>
                  </a:lnTo>
                  <a:lnTo>
                    <a:pt x="501" y="11"/>
                  </a:lnTo>
                  <a:lnTo>
                    <a:pt x="511" y="15"/>
                  </a:lnTo>
                  <a:lnTo>
                    <a:pt x="511" y="61"/>
                  </a:lnTo>
                  <a:lnTo>
                    <a:pt x="501" y="65"/>
                  </a:lnTo>
                  <a:lnTo>
                    <a:pt x="397" y="65"/>
                  </a:lnTo>
                  <a:lnTo>
                    <a:pt x="389" y="61"/>
                  </a:lnTo>
                  <a:lnTo>
                    <a:pt x="389" y="40"/>
                  </a:lnTo>
                  <a:lnTo>
                    <a:pt x="340" y="40"/>
                  </a:lnTo>
                  <a:lnTo>
                    <a:pt x="332" y="36"/>
                  </a:lnTo>
                  <a:lnTo>
                    <a:pt x="332" y="15"/>
                  </a:lnTo>
                  <a:lnTo>
                    <a:pt x="168" y="15"/>
                  </a:lnTo>
                  <a:lnTo>
                    <a:pt x="168" y="36"/>
                  </a:lnTo>
                  <a:lnTo>
                    <a:pt x="160" y="40"/>
                  </a:lnTo>
                  <a:lnTo>
                    <a:pt x="119" y="40"/>
                  </a:lnTo>
                  <a:lnTo>
                    <a:pt x="119" y="176"/>
                  </a:lnTo>
                  <a:lnTo>
                    <a:pt x="160" y="176"/>
                  </a:lnTo>
                  <a:lnTo>
                    <a:pt x="168" y="181"/>
                  </a:lnTo>
                  <a:lnTo>
                    <a:pt x="168" y="196"/>
                  </a:lnTo>
                  <a:lnTo>
                    <a:pt x="218" y="196"/>
                  </a:lnTo>
                  <a:lnTo>
                    <a:pt x="227" y="199"/>
                  </a:lnTo>
                  <a:lnTo>
                    <a:pt x="227" y="220"/>
                  </a:lnTo>
                  <a:lnTo>
                    <a:pt x="448" y="220"/>
                  </a:lnTo>
                  <a:lnTo>
                    <a:pt x="448" y="199"/>
                  </a:lnTo>
                  <a:lnTo>
                    <a:pt x="457" y="196"/>
                  </a:lnTo>
                  <a:lnTo>
                    <a:pt x="501" y="196"/>
                  </a:lnTo>
                  <a:lnTo>
                    <a:pt x="511" y="199"/>
                  </a:lnTo>
                  <a:lnTo>
                    <a:pt x="511" y="220"/>
                  </a:lnTo>
                  <a:lnTo>
                    <a:pt x="501" y="224"/>
                  </a:lnTo>
                  <a:lnTo>
                    <a:pt x="457" y="224"/>
                  </a:lnTo>
                  <a:lnTo>
                    <a:pt x="457" y="244"/>
                  </a:lnTo>
                  <a:lnTo>
                    <a:pt x="448" y="246"/>
                  </a:lnTo>
                  <a:lnTo>
                    <a:pt x="397" y="246"/>
                  </a:lnTo>
                  <a:lnTo>
                    <a:pt x="397" y="265"/>
                  </a:lnTo>
                  <a:lnTo>
                    <a:pt x="389" y="269"/>
                  </a:lnTo>
                  <a:lnTo>
                    <a:pt x="168" y="269"/>
                  </a:lnTo>
                  <a:lnTo>
                    <a:pt x="160" y="265"/>
                  </a:lnTo>
                  <a:lnTo>
                    <a:pt x="160" y="246"/>
                  </a:lnTo>
                  <a:lnTo>
                    <a:pt x="62" y="246"/>
                  </a:lnTo>
                  <a:lnTo>
                    <a:pt x="54" y="244"/>
                  </a:lnTo>
                  <a:lnTo>
                    <a:pt x="54" y="199"/>
                  </a:lnTo>
                  <a:lnTo>
                    <a:pt x="4" y="199"/>
                  </a:lnTo>
                  <a:lnTo>
                    <a:pt x="0" y="196"/>
                  </a:lnTo>
                  <a:lnTo>
                    <a:pt x="0" y="65"/>
                  </a:lnTo>
                  <a:lnTo>
                    <a:pt x="4" y="61"/>
                  </a:lnTo>
                  <a:lnTo>
                    <a:pt x="54" y="61"/>
                  </a:lnTo>
                  <a:lnTo>
                    <a:pt x="54" y="15"/>
                  </a:lnTo>
                  <a:lnTo>
                    <a:pt x="62" y="11"/>
                  </a:lnTo>
                  <a:lnTo>
                    <a:pt x="160" y="11"/>
                  </a:lnTo>
                  <a:lnTo>
                    <a:pt x="160" y="0"/>
                  </a:lnTo>
                  <a:lnTo>
                    <a:pt x="168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2" name="Freeform 55"/>
            <p:cNvSpPr/>
            <p:nvPr/>
          </p:nvSpPr>
          <p:spPr>
            <a:xfrm>
              <a:off x="3689" y="2958"/>
              <a:ext cx="115" cy="60"/>
            </a:xfrm>
            <a:custGeom>
              <a:avLst/>
              <a:gdLst>
                <a:gd name="txL" fmla="*/ 0 w 513"/>
                <a:gd name="txT" fmla="*/ 0 h 270"/>
                <a:gd name="txR" fmla="*/ 513 w 513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13" h="270">
                  <a:moveTo>
                    <a:pt x="169" y="15"/>
                  </a:moveTo>
                  <a:lnTo>
                    <a:pt x="335" y="15"/>
                  </a:lnTo>
                  <a:lnTo>
                    <a:pt x="335" y="36"/>
                  </a:lnTo>
                  <a:lnTo>
                    <a:pt x="342" y="40"/>
                  </a:lnTo>
                  <a:lnTo>
                    <a:pt x="391" y="40"/>
                  </a:lnTo>
                  <a:lnTo>
                    <a:pt x="391" y="82"/>
                  </a:lnTo>
                  <a:lnTo>
                    <a:pt x="122" y="82"/>
                  </a:lnTo>
                  <a:lnTo>
                    <a:pt x="122" y="40"/>
                  </a:lnTo>
                  <a:lnTo>
                    <a:pt x="162" y="40"/>
                  </a:lnTo>
                  <a:lnTo>
                    <a:pt x="169" y="36"/>
                  </a:lnTo>
                  <a:lnTo>
                    <a:pt x="169" y="15"/>
                  </a:lnTo>
                  <a:close/>
                  <a:moveTo>
                    <a:pt x="169" y="0"/>
                  </a:moveTo>
                  <a:lnTo>
                    <a:pt x="391" y="0"/>
                  </a:lnTo>
                  <a:lnTo>
                    <a:pt x="399" y="0"/>
                  </a:lnTo>
                  <a:lnTo>
                    <a:pt x="399" y="11"/>
                  </a:lnTo>
                  <a:lnTo>
                    <a:pt x="449" y="11"/>
                  </a:lnTo>
                  <a:lnTo>
                    <a:pt x="458" y="15"/>
                  </a:lnTo>
                  <a:lnTo>
                    <a:pt x="458" y="36"/>
                  </a:lnTo>
                  <a:lnTo>
                    <a:pt x="504" y="36"/>
                  </a:lnTo>
                  <a:lnTo>
                    <a:pt x="512" y="40"/>
                  </a:lnTo>
                  <a:lnTo>
                    <a:pt x="512" y="106"/>
                  </a:lnTo>
                  <a:lnTo>
                    <a:pt x="504" y="111"/>
                  </a:lnTo>
                  <a:lnTo>
                    <a:pt x="122" y="111"/>
                  </a:lnTo>
                  <a:lnTo>
                    <a:pt x="122" y="176"/>
                  </a:lnTo>
                  <a:lnTo>
                    <a:pt x="162" y="176"/>
                  </a:lnTo>
                  <a:lnTo>
                    <a:pt x="169" y="181"/>
                  </a:lnTo>
                  <a:lnTo>
                    <a:pt x="169" y="196"/>
                  </a:lnTo>
                  <a:lnTo>
                    <a:pt x="220" y="196"/>
                  </a:lnTo>
                  <a:lnTo>
                    <a:pt x="229" y="199"/>
                  </a:lnTo>
                  <a:lnTo>
                    <a:pt x="229" y="220"/>
                  </a:lnTo>
                  <a:lnTo>
                    <a:pt x="449" y="220"/>
                  </a:lnTo>
                  <a:lnTo>
                    <a:pt x="449" y="199"/>
                  </a:lnTo>
                  <a:lnTo>
                    <a:pt x="458" y="196"/>
                  </a:lnTo>
                  <a:lnTo>
                    <a:pt x="504" y="196"/>
                  </a:lnTo>
                  <a:lnTo>
                    <a:pt x="512" y="199"/>
                  </a:lnTo>
                  <a:lnTo>
                    <a:pt x="512" y="220"/>
                  </a:lnTo>
                  <a:lnTo>
                    <a:pt x="504" y="224"/>
                  </a:lnTo>
                  <a:lnTo>
                    <a:pt x="458" y="224"/>
                  </a:lnTo>
                  <a:lnTo>
                    <a:pt x="458" y="244"/>
                  </a:lnTo>
                  <a:lnTo>
                    <a:pt x="449" y="246"/>
                  </a:lnTo>
                  <a:lnTo>
                    <a:pt x="399" y="246"/>
                  </a:lnTo>
                  <a:lnTo>
                    <a:pt x="399" y="265"/>
                  </a:lnTo>
                  <a:lnTo>
                    <a:pt x="391" y="269"/>
                  </a:lnTo>
                  <a:lnTo>
                    <a:pt x="169" y="269"/>
                  </a:lnTo>
                  <a:lnTo>
                    <a:pt x="162" y="265"/>
                  </a:lnTo>
                  <a:lnTo>
                    <a:pt x="162" y="246"/>
                  </a:lnTo>
                  <a:lnTo>
                    <a:pt x="63" y="246"/>
                  </a:lnTo>
                  <a:lnTo>
                    <a:pt x="54" y="244"/>
                  </a:lnTo>
                  <a:lnTo>
                    <a:pt x="54" y="199"/>
                  </a:lnTo>
                  <a:lnTo>
                    <a:pt x="5" y="199"/>
                  </a:lnTo>
                  <a:lnTo>
                    <a:pt x="0" y="196"/>
                  </a:lnTo>
                  <a:lnTo>
                    <a:pt x="0" y="65"/>
                  </a:lnTo>
                  <a:lnTo>
                    <a:pt x="5" y="61"/>
                  </a:lnTo>
                  <a:lnTo>
                    <a:pt x="54" y="61"/>
                  </a:lnTo>
                  <a:lnTo>
                    <a:pt x="54" y="15"/>
                  </a:lnTo>
                  <a:lnTo>
                    <a:pt x="63" y="11"/>
                  </a:lnTo>
                  <a:lnTo>
                    <a:pt x="162" y="11"/>
                  </a:lnTo>
                  <a:lnTo>
                    <a:pt x="162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3" name="Freeform 56"/>
            <p:cNvSpPr/>
            <p:nvPr/>
          </p:nvSpPr>
          <p:spPr>
            <a:xfrm>
              <a:off x="3837" y="2958"/>
              <a:ext cx="105" cy="60"/>
            </a:xfrm>
            <a:custGeom>
              <a:avLst/>
              <a:gdLst>
                <a:gd name="txL" fmla="*/ 0 w 469"/>
                <a:gd name="txT" fmla="*/ 0 h 270"/>
                <a:gd name="txR" fmla="*/ 469 w 469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69" h="270">
                  <a:moveTo>
                    <a:pt x="125" y="0"/>
                  </a:moveTo>
                  <a:lnTo>
                    <a:pt x="403" y="0"/>
                  </a:lnTo>
                  <a:lnTo>
                    <a:pt x="411" y="0"/>
                  </a:lnTo>
                  <a:lnTo>
                    <a:pt x="411" y="61"/>
                  </a:lnTo>
                  <a:lnTo>
                    <a:pt x="403" y="65"/>
                  </a:lnTo>
                  <a:lnTo>
                    <a:pt x="350" y="65"/>
                  </a:lnTo>
                  <a:lnTo>
                    <a:pt x="341" y="61"/>
                  </a:lnTo>
                  <a:lnTo>
                    <a:pt x="341" y="40"/>
                  </a:lnTo>
                  <a:lnTo>
                    <a:pt x="293" y="40"/>
                  </a:lnTo>
                  <a:lnTo>
                    <a:pt x="284" y="36"/>
                  </a:lnTo>
                  <a:lnTo>
                    <a:pt x="284" y="15"/>
                  </a:lnTo>
                  <a:lnTo>
                    <a:pt x="174" y="15"/>
                  </a:lnTo>
                  <a:lnTo>
                    <a:pt x="174" y="36"/>
                  </a:lnTo>
                  <a:lnTo>
                    <a:pt x="165" y="40"/>
                  </a:lnTo>
                  <a:lnTo>
                    <a:pt x="125" y="40"/>
                  </a:lnTo>
                  <a:lnTo>
                    <a:pt x="125" y="61"/>
                  </a:lnTo>
                  <a:lnTo>
                    <a:pt x="165" y="61"/>
                  </a:lnTo>
                  <a:lnTo>
                    <a:pt x="174" y="65"/>
                  </a:lnTo>
                  <a:lnTo>
                    <a:pt x="174" y="82"/>
                  </a:lnTo>
                  <a:lnTo>
                    <a:pt x="223" y="82"/>
                  </a:lnTo>
                  <a:lnTo>
                    <a:pt x="233" y="86"/>
                  </a:lnTo>
                  <a:lnTo>
                    <a:pt x="233" y="106"/>
                  </a:lnTo>
                  <a:lnTo>
                    <a:pt x="341" y="106"/>
                  </a:lnTo>
                  <a:lnTo>
                    <a:pt x="350" y="111"/>
                  </a:lnTo>
                  <a:lnTo>
                    <a:pt x="350" y="129"/>
                  </a:lnTo>
                  <a:lnTo>
                    <a:pt x="403" y="129"/>
                  </a:lnTo>
                  <a:lnTo>
                    <a:pt x="411" y="134"/>
                  </a:lnTo>
                  <a:lnTo>
                    <a:pt x="411" y="154"/>
                  </a:lnTo>
                  <a:lnTo>
                    <a:pt x="459" y="154"/>
                  </a:lnTo>
                  <a:lnTo>
                    <a:pt x="468" y="158"/>
                  </a:lnTo>
                  <a:lnTo>
                    <a:pt x="468" y="220"/>
                  </a:lnTo>
                  <a:lnTo>
                    <a:pt x="459" y="224"/>
                  </a:lnTo>
                  <a:lnTo>
                    <a:pt x="411" y="224"/>
                  </a:lnTo>
                  <a:lnTo>
                    <a:pt x="411" y="244"/>
                  </a:lnTo>
                  <a:lnTo>
                    <a:pt x="403" y="246"/>
                  </a:lnTo>
                  <a:lnTo>
                    <a:pt x="293" y="246"/>
                  </a:lnTo>
                  <a:lnTo>
                    <a:pt x="293" y="265"/>
                  </a:lnTo>
                  <a:lnTo>
                    <a:pt x="284" y="269"/>
                  </a:lnTo>
                  <a:lnTo>
                    <a:pt x="4" y="269"/>
                  </a:lnTo>
                  <a:lnTo>
                    <a:pt x="0" y="265"/>
                  </a:lnTo>
                  <a:lnTo>
                    <a:pt x="0" y="199"/>
                  </a:lnTo>
                  <a:lnTo>
                    <a:pt x="4" y="196"/>
                  </a:lnTo>
                  <a:lnTo>
                    <a:pt x="56" y="196"/>
                  </a:lnTo>
                  <a:lnTo>
                    <a:pt x="67" y="199"/>
                  </a:lnTo>
                  <a:lnTo>
                    <a:pt x="67" y="220"/>
                  </a:lnTo>
                  <a:lnTo>
                    <a:pt x="116" y="220"/>
                  </a:lnTo>
                  <a:lnTo>
                    <a:pt x="125" y="224"/>
                  </a:lnTo>
                  <a:lnTo>
                    <a:pt x="125" y="244"/>
                  </a:lnTo>
                  <a:lnTo>
                    <a:pt x="284" y="244"/>
                  </a:lnTo>
                  <a:lnTo>
                    <a:pt x="284" y="224"/>
                  </a:lnTo>
                  <a:lnTo>
                    <a:pt x="293" y="220"/>
                  </a:lnTo>
                  <a:lnTo>
                    <a:pt x="341" y="220"/>
                  </a:lnTo>
                  <a:lnTo>
                    <a:pt x="341" y="181"/>
                  </a:lnTo>
                  <a:lnTo>
                    <a:pt x="293" y="181"/>
                  </a:lnTo>
                  <a:lnTo>
                    <a:pt x="284" y="176"/>
                  </a:lnTo>
                  <a:lnTo>
                    <a:pt x="284" y="158"/>
                  </a:lnTo>
                  <a:lnTo>
                    <a:pt x="174" y="158"/>
                  </a:lnTo>
                  <a:lnTo>
                    <a:pt x="165" y="154"/>
                  </a:lnTo>
                  <a:lnTo>
                    <a:pt x="165" y="134"/>
                  </a:lnTo>
                  <a:lnTo>
                    <a:pt x="67" y="134"/>
                  </a:lnTo>
                  <a:lnTo>
                    <a:pt x="56" y="129"/>
                  </a:lnTo>
                  <a:lnTo>
                    <a:pt x="56" y="86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56" y="36"/>
                  </a:lnTo>
                  <a:lnTo>
                    <a:pt x="56" y="15"/>
                  </a:lnTo>
                  <a:lnTo>
                    <a:pt x="67" y="11"/>
                  </a:lnTo>
                  <a:lnTo>
                    <a:pt x="116" y="11"/>
                  </a:lnTo>
                  <a:lnTo>
                    <a:pt x="116" y="0"/>
                  </a:lnTo>
                  <a:lnTo>
                    <a:pt x="125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4" name="Freeform 57"/>
            <p:cNvSpPr/>
            <p:nvPr/>
          </p:nvSpPr>
          <p:spPr>
            <a:xfrm>
              <a:off x="3969" y="2958"/>
              <a:ext cx="104" cy="60"/>
            </a:xfrm>
            <a:custGeom>
              <a:avLst/>
              <a:gdLst>
                <a:gd name="txL" fmla="*/ 0 w 464"/>
                <a:gd name="txT" fmla="*/ 0 h 270"/>
                <a:gd name="txR" fmla="*/ 464 w 464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64" h="270">
                  <a:moveTo>
                    <a:pt x="123" y="0"/>
                  </a:moveTo>
                  <a:lnTo>
                    <a:pt x="399" y="0"/>
                  </a:lnTo>
                  <a:lnTo>
                    <a:pt x="407" y="0"/>
                  </a:lnTo>
                  <a:lnTo>
                    <a:pt x="407" y="61"/>
                  </a:lnTo>
                  <a:lnTo>
                    <a:pt x="399" y="65"/>
                  </a:lnTo>
                  <a:lnTo>
                    <a:pt x="346" y="65"/>
                  </a:lnTo>
                  <a:lnTo>
                    <a:pt x="337" y="61"/>
                  </a:lnTo>
                  <a:lnTo>
                    <a:pt x="337" y="40"/>
                  </a:lnTo>
                  <a:lnTo>
                    <a:pt x="290" y="40"/>
                  </a:lnTo>
                  <a:lnTo>
                    <a:pt x="281" y="36"/>
                  </a:lnTo>
                  <a:lnTo>
                    <a:pt x="281" y="15"/>
                  </a:lnTo>
                  <a:lnTo>
                    <a:pt x="171" y="15"/>
                  </a:lnTo>
                  <a:lnTo>
                    <a:pt x="171" y="36"/>
                  </a:lnTo>
                  <a:lnTo>
                    <a:pt x="162" y="40"/>
                  </a:lnTo>
                  <a:lnTo>
                    <a:pt x="123" y="40"/>
                  </a:lnTo>
                  <a:lnTo>
                    <a:pt x="123" y="61"/>
                  </a:lnTo>
                  <a:lnTo>
                    <a:pt x="162" y="61"/>
                  </a:lnTo>
                  <a:lnTo>
                    <a:pt x="171" y="65"/>
                  </a:lnTo>
                  <a:lnTo>
                    <a:pt x="171" y="82"/>
                  </a:lnTo>
                  <a:lnTo>
                    <a:pt x="220" y="82"/>
                  </a:lnTo>
                  <a:lnTo>
                    <a:pt x="231" y="86"/>
                  </a:lnTo>
                  <a:lnTo>
                    <a:pt x="231" y="106"/>
                  </a:lnTo>
                  <a:lnTo>
                    <a:pt x="337" y="106"/>
                  </a:lnTo>
                  <a:lnTo>
                    <a:pt x="346" y="111"/>
                  </a:lnTo>
                  <a:lnTo>
                    <a:pt x="346" y="129"/>
                  </a:lnTo>
                  <a:lnTo>
                    <a:pt x="399" y="129"/>
                  </a:lnTo>
                  <a:lnTo>
                    <a:pt x="407" y="134"/>
                  </a:lnTo>
                  <a:lnTo>
                    <a:pt x="407" y="154"/>
                  </a:lnTo>
                  <a:lnTo>
                    <a:pt x="454" y="154"/>
                  </a:lnTo>
                  <a:lnTo>
                    <a:pt x="463" y="158"/>
                  </a:lnTo>
                  <a:lnTo>
                    <a:pt x="463" y="220"/>
                  </a:lnTo>
                  <a:lnTo>
                    <a:pt x="454" y="224"/>
                  </a:lnTo>
                  <a:lnTo>
                    <a:pt x="407" y="224"/>
                  </a:lnTo>
                  <a:lnTo>
                    <a:pt x="407" y="244"/>
                  </a:lnTo>
                  <a:lnTo>
                    <a:pt x="399" y="246"/>
                  </a:lnTo>
                  <a:lnTo>
                    <a:pt x="290" y="246"/>
                  </a:lnTo>
                  <a:lnTo>
                    <a:pt x="290" y="265"/>
                  </a:lnTo>
                  <a:lnTo>
                    <a:pt x="281" y="269"/>
                  </a:lnTo>
                  <a:lnTo>
                    <a:pt x="4" y="269"/>
                  </a:lnTo>
                  <a:lnTo>
                    <a:pt x="0" y="265"/>
                  </a:lnTo>
                  <a:lnTo>
                    <a:pt x="0" y="199"/>
                  </a:lnTo>
                  <a:lnTo>
                    <a:pt x="4" y="196"/>
                  </a:lnTo>
                  <a:lnTo>
                    <a:pt x="54" y="196"/>
                  </a:lnTo>
                  <a:lnTo>
                    <a:pt x="64" y="199"/>
                  </a:lnTo>
                  <a:lnTo>
                    <a:pt x="64" y="220"/>
                  </a:lnTo>
                  <a:lnTo>
                    <a:pt x="116" y="220"/>
                  </a:lnTo>
                  <a:lnTo>
                    <a:pt x="123" y="224"/>
                  </a:lnTo>
                  <a:lnTo>
                    <a:pt x="123" y="244"/>
                  </a:lnTo>
                  <a:lnTo>
                    <a:pt x="281" y="244"/>
                  </a:lnTo>
                  <a:lnTo>
                    <a:pt x="281" y="224"/>
                  </a:lnTo>
                  <a:lnTo>
                    <a:pt x="290" y="220"/>
                  </a:lnTo>
                  <a:lnTo>
                    <a:pt x="337" y="220"/>
                  </a:lnTo>
                  <a:lnTo>
                    <a:pt x="337" y="181"/>
                  </a:lnTo>
                  <a:lnTo>
                    <a:pt x="290" y="181"/>
                  </a:lnTo>
                  <a:lnTo>
                    <a:pt x="281" y="176"/>
                  </a:lnTo>
                  <a:lnTo>
                    <a:pt x="281" y="158"/>
                  </a:lnTo>
                  <a:lnTo>
                    <a:pt x="171" y="158"/>
                  </a:lnTo>
                  <a:lnTo>
                    <a:pt x="162" y="154"/>
                  </a:lnTo>
                  <a:lnTo>
                    <a:pt x="162" y="134"/>
                  </a:lnTo>
                  <a:lnTo>
                    <a:pt x="64" y="134"/>
                  </a:lnTo>
                  <a:lnTo>
                    <a:pt x="54" y="129"/>
                  </a:lnTo>
                  <a:lnTo>
                    <a:pt x="54" y="86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54" y="36"/>
                  </a:lnTo>
                  <a:lnTo>
                    <a:pt x="54" y="15"/>
                  </a:lnTo>
                  <a:lnTo>
                    <a:pt x="64" y="11"/>
                  </a:lnTo>
                  <a:lnTo>
                    <a:pt x="116" y="11"/>
                  </a:lnTo>
                  <a:lnTo>
                    <a:pt x="116" y="0"/>
                  </a:lnTo>
                  <a:lnTo>
                    <a:pt x="123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048" name="Group 58"/>
          <p:cNvGrpSpPr/>
          <p:nvPr/>
        </p:nvGrpSpPr>
        <p:grpSpPr>
          <a:xfrm>
            <a:off x="5622925" y="3506788"/>
            <a:ext cx="1377950" cy="217487"/>
            <a:chOff x="3542" y="2209"/>
            <a:chExt cx="868" cy="137"/>
          </a:xfrm>
        </p:grpSpPr>
        <p:sp>
          <p:nvSpPr>
            <p:cNvPr id="172087" name="Freeform 59"/>
            <p:cNvSpPr/>
            <p:nvPr/>
          </p:nvSpPr>
          <p:spPr>
            <a:xfrm>
              <a:off x="3542" y="2209"/>
              <a:ext cx="96" cy="137"/>
            </a:xfrm>
            <a:custGeom>
              <a:avLst/>
              <a:gdLst>
                <a:gd name="txL" fmla="*/ 0 w 429"/>
                <a:gd name="txT" fmla="*/ 0 h 610"/>
                <a:gd name="txR" fmla="*/ 429 w 429"/>
                <a:gd name="txB" fmla="*/ 610 h 61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29" h="610">
                  <a:moveTo>
                    <a:pt x="131" y="38"/>
                  </a:moveTo>
                  <a:lnTo>
                    <a:pt x="293" y="38"/>
                  </a:lnTo>
                  <a:lnTo>
                    <a:pt x="293" y="69"/>
                  </a:lnTo>
                  <a:lnTo>
                    <a:pt x="299" y="74"/>
                  </a:lnTo>
                  <a:lnTo>
                    <a:pt x="327" y="74"/>
                  </a:lnTo>
                  <a:lnTo>
                    <a:pt x="327" y="108"/>
                  </a:lnTo>
                  <a:lnTo>
                    <a:pt x="333" y="113"/>
                  </a:lnTo>
                  <a:lnTo>
                    <a:pt x="358" y="113"/>
                  </a:lnTo>
                  <a:lnTo>
                    <a:pt x="358" y="210"/>
                  </a:lnTo>
                  <a:lnTo>
                    <a:pt x="333" y="210"/>
                  </a:lnTo>
                  <a:lnTo>
                    <a:pt x="327" y="215"/>
                  </a:lnTo>
                  <a:lnTo>
                    <a:pt x="327" y="249"/>
                  </a:lnTo>
                  <a:lnTo>
                    <a:pt x="299" y="249"/>
                  </a:lnTo>
                  <a:lnTo>
                    <a:pt x="293" y="254"/>
                  </a:lnTo>
                  <a:lnTo>
                    <a:pt x="293" y="284"/>
                  </a:lnTo>
                  <a:lnTo>
                    <a:pt x="131" y="284"/>
                  </a:lnTo>
                  <a:lnTo>
                    <a:pt x="131" y="38"/>
                  </a:lnTo>
                  <a:close/>
                  <a:moveTo>
                    <a:pt x="4" y="0"/>
                  </a:moveTo>
                  <a:lnTo>
                    <a:pt x="327" y="0"/>
                  </a:lnTo>
                  <a:lnTo>
                    <a:pt x="333" y="4"/>
                  </a:lnTo>
                  <a:lnTo>
                    <a:pt x="333" y="33"/>
                  </a:lnTo>
                  <a:lnTo>
                    <a:pt x="392" y="33"/>
                  </a:lnTo>
                  <a:lnTo>
                    <a:pt x="395" y="38"/>
                  </a:lnTo>
                  <a:lnTo>
                    <a:pt x="395" y="108"/>
                  </a:lnTo>
                  <a:lnTo>
                    <a:pt x="423" y="108"/>
                  </a:lnTo>
                  <a:lnTo>
                    <a:pt x="428" y="113"/>
                  </a:lnTo>
                  <a:lnTo>
                    <a:pt x="428" y="210"/>
                  </a:lnTo>
                  <a:lnTo>
                    <a:pt x="423" y="215"/>
                  </a:lnTo>
                  <a:lnTo>
                    <a:pt x="395" y="215"/>
                  </a:lnTo>
                  <a:lnTo>
                    <a:pt x="395" y="284"/>
                  </a:lnTo>
                  <a:lnTo>
                    <a:pt x="392" y="289"/>
                  </a:lnTo>
                  <a:lnTo>
                    <a:pt x="333" y="289"/>
                  </a:lnTo>
                  <a:lnTo>
                    <a:pt x="333" y="322"/>
                  </a:lnTo>
                  <a:lnTo>
                    <a:pt x="327" y="327"/>
                  </a:lnTo>
                  <a:lnTo>
                    <a:pt x="131" y="327"/>
                  </a:lnTo>
                  <a:lnTo>
                    <a:pt x="131" y="572"/>
                  </a:lnTo>
                  <a:lnTo>
                    <a:pt x="194" y="572"/>
                  </a:lnTo>
                  <a:lnTo>
                    <a:pt x="199" y="575"/>
                  </a:lnTo>
                  <a:lnTo>
                    <a:pt x="199" y="603"/>
                  </a:lnTo>
                  <a:lnTo>
                    <a:pt x="194" y="609"/>
                  </a:lnTo>
                  <a:lnTo>
                    <a:pt x="4" y="609"/>
                  </a:lnTo>
                  <a:lnTo>
                    <a:pt x="0" y="603"/>
                  </a:lnTo>
                  <a:lnTo>
                    <a:pt x="0" y="575"/>
                  </a:lnTo>
                  <a:lnTo>
                    <a:pt x="4" y="572"/>
                  </a:lnTo>
                  <a:lnTo>
                    <a:pt x="65" y="572"/>
                  </a:lnTo>
                  <a:lnTo>
                    <a:pt x="65" y="38"/>
                  </a:lnTo>
                  <a:lnTo>
                    <a:pt x="4" y="38"/>
                  </a:lnTo>
                  <a:lnTo>
                    <a:pt x="0" y="33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8" name="Freeform 60"/>
            <p:cNvSpPr/>
            <p:nvPr/>
          </p:nvSpPr>
          <p:spPr>
            <a:xfrm>
              <a:off x="3653" y="2252"/>
              <a:ext cx="49" cy="94"/>
            </a:xfrm>
            <a:custGeom>
              <a:avLst/>
              <a:gdLst>
                <a:gd name="txL" fmla="*/ 0 w 221"/>
                <a:gd name="txT" fmla="*/ 0 h 420"/>
                <a:gd name="txR" fmla="*/ 221 w 221"/>
                <a:gd name="txB" fmla="*/ 420 h 42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1" h="420">
                  <a:moveTo>
                    <a:pt x="4" y="0"/>
                  </a:moveTo>
                  <a:lnTo>
                    <a:pt x="89" y="0"/>
                  </a:lnTo>
                  <a:lnTo>
                    <a:pt x="93" y="4"/>
                  </a:lnTo>
                  <a:lnTo>
                    <a:pt x="93" y="66"/>
                  </a:lnTo>
                  <a:lnTo>
                    <a:pt x="120" y="66"/>
                  </a:lnTo>
                  <a:lnTo>
                    <a:pt x="120" y="32"/>
                  </a:lnTo>
                  <a:lnTo>
                    <a:pt x="125" y="27"/>
                  </a:lnTo>
                  <a:lnTo>
                    <a:pt x="151" y="27"/>
                  </a:lnTo>
                  <a:lnTo>
                    <a:pt x="151" y="4"/>
                  </a:lnTo>
                  <a:lnTo>
                    <a:pt x="156" y="0"/>
                  </a:lnTo>
                  <a:lnTo>
                    <a:pt x="214" y="0"/>
                  </a:lnTo>
                  <a:lnTo>
                    <a:pt x="220" y="4"/>
                  </a:lnTo>
                  <a:lnTo>
                    <a:pt x="220" y="99"/>
                  </a:lnTo>
                  <a:lnTo>
                    <a:pt x="214" y="104"/>
                  </a:lnTo>
                  <a:lnTo>
                    <a:pt x="156" y="104"/>
                  </a:lnTo>
                  <a:lnTo>
                    <a:pt x="151" y="99"/>
                  </a:lnTo>
                  <a:lnTo>
                    <a:pt x="151" y="71"/>
                  </a:lnTo>
                  <a:lnTo>
                    <a:pt x="125" y="71"/>
                  </a:lnTo>
                  <a:lnTo>
                    <a:pt x="125" y="99"/>
                  </a:lnTo>
                  <a:lnTo>
                    <a:pt x="120" y="104"/>
                  </a:lnTo>
                  <a:lnTo>
                    <a:pt x="93" y="104"/>
                  </a:lnTo>
                  <a:lnTo>
                    <a:pt x="93" y="382"/>
                  </a:lnTo>
                  <a:lnTo>
                    <a:pt x="120" y="382"/>
                  </a:lnTo>
                  <a:lnTo>
                    <a:pt x="125" y="387"/>
                  </a:lnTo>
                  <a:lnTo>
                    <a:pt x="125" y="413"/>
                  </a:lnTo>
                  <a:lnTo>
                    <a:pt x="120" y="419"/>
                  </a:lnTo>
                  <a:lnTo>
                    <a:pt x="4" y="419"/>
                  </a:lnTo>
                  <a:lnTo>
                    <a:pt x="0" y="413"/>
                  </a:lnTo>
                  <a:lnTo>
                    <a:pt x="0" y="387"/>
                  </a:lnTo>
                  <a:lnTo>
                    <a:pt x="4" y="382"/>
                  </a:lnTo>
                  <a:lnTo>
                    <a:pt x="29" y="382"/>
                  </a:lnTo>
                  <a:lnTo>
                    <a:pt x="29" y="32"/>
                  </a:lnTo>
                  <a:lnTo>
                    <a:pt x="4" y="32"/>
                  </a:lnTo>
                  <a:lnTo>
                    <a:pt x="0" y="27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9" name="Freeform 61"/>
            <p:cNvSpPr/>
            <p:nvPr/>
          </p:nvSpPr>
          <p:spPr>
            <a:xfrm>
              <a:off x="3719" y="2252"/>
              <a:ext cx="65" cy="94"/>
            </a:xfrm>
            <a:custGeom>
              <a:avLst/>
              <a:gdLst>
                <a:gd name="txL" fmla="*/ 0 w 292"/>
                <a:gd name="txT" fmla="*/ 0 h 420"/>
                <a:gd name="txR" fmla="*/ 292 w 292"/>
                <a:gd name="txB" fmla="*/ 420 h 42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92" h="420">
                  <a:moveTo>
                    <a:pt x="94" y="32"/>
                  </a:moveTo>
                  <a:lnTo>
                    <a:pt x="188" y="32"/>
                  </a:lnTo>
                  <a:lnTo>
                    <a:pt x="188" y="66"/>
                  </a:lnTo>
                  <a:lnTo>
                    <a:pt x="194" y="71"/>
                  </a:lnTo>
                  <a:lnTo>
                    <a:pt x="221" y="71"/>
                  </a:lnTo>
                  <a:lnTo>
                    <a:pt x="221" y="137"/>
                  </a:lnTo>
                  <a:lnTo>
                    <a:pt x="68" y="137"/>
                  </a:lnTo>
                  <a:lnTo>
                    <a:pt x="68" y="71"/>
                  </a:lnTo>
                  <a:lnTo>
                    <a:pt x="89" y="71"/>
                  </a:lnTo>
                  <a:lnTo>
                    <a:pt x="94" y="66"/>
                  </a:lnTo>
                  <a:lnTo>
                    <a:pt x="94" y="32"/>
                  </a:lnTo>
                  <a:close/>
                  <a:moveTo>
                    <a:pt x="94" y="0"/>
                  </a:moveTo>
                  <a:lnTo>
                    <a:pt x="221" y="0"/>
                  </a:lnTo>
                  <a:lnTo>
                    <a:pt x="227" y="4"/>
                  </a:lnTo>
                  <a:lnTo>
                    <a:pt x="227" y="27"/>
                  </a:lnTo>
                  <a:lnTo>
                    <a:pt x="256" y="27"/>
                  </a:lnTo>
                  <a:lnTo>
                    <a:pt x="261" y="32"/>
                  </a:lnTo>
                  <a:lnTo>
                    <a:pt x="261" y="66"/>
                  </a:lnTo>
                  <a:lnTo>
                    <a:pt x="285" y="66"/>
                  </a:lnTo>
                  <a:lnTo>
                    <a:pt x="291" y="71"/>
                  </a:lnTo>
                  <a:lnTo>
                    <a:pt x="291" y="171"/>
                  </a:lnTo>
                  <a:lnTo>
                    <a:pt x="285" y="176"/>
                  </a:lnTo>
                  <a:lnTo>
                    <a:pt x="68" y="176"/>
                  </a:lnTo>
                  <a:lnTo>
                    <a:pt x="68" y="278"/>
                  </a:lnTo>
                  <a:lnTo>
                    <a:pt x="89" y="278"/>
                  </a:lnTo>
                  <a:lnTo>
                    <a:pt x="94" y="284"/>
                  </a:lnTo>
                  <a:lnTo>
                    <a:pt x="94" y="309"/>
                  </a:lnTo>
                  <a:lnTo>
                    <a:pt x="124" y="309"/>
                  </a:lnTo>
                  <a:lnTo>
                    <a:pt x="129" y="314"/>
                  </a:lnTo>
                  <a:lnTo>
                    <a:pt x="129" y="345"/>
                  </a:lnTo>
                  <a:lnTo>
                    <a:pt x="256" y="345"/>
                  </a:lnTo>
                  <a:lnTo>
                    <a:pt x="256" y="314"/>
                  </a:lnTo>
                  <a:lnTo>
                    <a:pt x="261" y="309"/>
                  </a:lnTo>
                  <a:lnTo>
                    <a:pt x="285" y="309"/>
                  </a:lnTo>
                  <a:lnTo>
                    <a:pt x="291" y="314"/>
                  </a:lnTo>
                  <a:lnTo>
                    <a:pt x="291" y="345"/>
                  </a:lnTo>
                  <a:lnTo>
                    <a:pt x="285" y="350"/>
                  </a:lnTo>
                  <a:lnTo>
                    <a:pt x="261" y="350"/>
                  </a:lnTo>
                  <a:lnTo>
                    <a:pt x="261" y="382"/>
                  </a:lnTo>
                  <a:lnTo>
                    <a:pt x="256" y="387"/>
                  </a:lnTo>
                  <a:lnTo>
                    <a:pt x="227" y="387"/>
                  </a:lnTo>
                  <a:lnTo>
                    <a:pt x="227" y="413"/>
                  </a:lnTo>
                  <a:lnTo>
                    <a:pt x="221" y="419"/>
                  </a:lnTo>
                  <a:lnTo>
                    <a:pt x="94" y="419"/>
                  </a:lnTo>
                  <a:lnTo>
                    <a:pt x="89" y="413"/>
                  </a:lnTo>
                  <a:lnTo>
                    <a:pt x="89" y="387"/>
                  </a:lnTo>
                  <a:lnTo>
                    <a:pt x="34" y="387"/>
                  </a:lnTo>
                  <a:lnTo>
                    <a:pt x="29" y="382"/>
                  </a:lnTo>
                  <a:lnTo>
                    <a:pt x="29" y="314"/>
                  </a:lnTo>
                  <a:lnTo>
                    <a:pt x="4" y="314"/>
                  </a:lnTo>
                  <a:lnTo>
                    <a:pt x="0" y="309"/>
                  </a:lnTo>
                  <a:lnTo>
                    <a:pt x="0" y="104"/>
                  </a:lnTo>
                  <a:lnTo>
                    <a:pt x="4" y="99"/>
                  </a:lnTo>
                  <a:lnTo>
                    <a:pt x="29" y="99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89" y="27"/>
                  </a:lnTo>
                  <a:lnTo>
                    <a:pt x="89" y="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0" name="Freeform 62"/>
            <p:cNvSpPr/>
            <p:nvPr/>
          </p:nvSpPr>
          <p:spPr>
            <a:xfrm>
              <a:off x="3806" y="2209"/>
              <a:ext cx="73" cy="137"/>
            </a:xfrm>
            <a:custGeom>
              <a:avLst/>
              <a:gdLst>
                <a:gd name="txL" fmla="*/ 0 w 328"/>
                <a:gd name="txT" fmla="*/ 0 h 610"/>
                <a:gd name="txR" fmla="*/ 328 w 328"/>
                <a:gd name="txB" fmla="*/ 610 h 61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8" h="610">
                  <a:moveTo>
                    <a:pt x="130" y="215"/>
                  </a:moveTo>
                  <a:lnTo>
                    <a:pt x="193" y="215"/>
                  </a:lnTo>
                  <a:lnTo>
                    <a:pt x="193" y="249"/>
                  </a:lnTo>
                  <a:lnTo>
                    <a:pt x="195" y="254"/>
                  </a:lnTo>
                  <a:lnTo>
                    <a:pt x="223" y="254"/>
                  </a:lnTo>
                  <a:lnTo>
                    <a:pt x="223" y="535"/>
                  </a:lnTo>
                  <a:lnTo>
                    <a:pt x="195" y="535"/>
                  </a:lnTo>
                  <a:lnTo>
                    <a:pt x="193" y="540"/>
                  </a:lnTo>
                  <a:lnTo>
                    <a:pt x="193" y="572"/>
                  </a:lnTo>
                  <a:lnTo>
                    <a:pt x="130" y="572"/>
                  </a:lnTo>
                  <a:lnTo>
                    <a:pt x="130" y="540"/>
                  </a:lnTo>
                  <a:lnTo>
                    <a:pt x="125" y="535"/>
                  </a:lnTo>
                  <a:lnTo>
                    <a:pt x="96" y="535"/>
                  </a:lnTo>
                  <a:lnTo>
                    <a:pt x="96" y="504"/>
                  </a:lnTo>
                  <a:lnTo>
                    <a:pt x="94" y="499"/>
                  </a:lnTo>
                  <a:lnTo>
                    <a:pt x="70" y="499"/>
                  </a:lnTo>
                  <a:lnTo>
                    <a:pt x="70" y="289"/>
                  </a:lnTo>
                  <a:lnTo>
                    <a:pt x="94" y="289"/>
                  </a:lnTo>
                  <a:lnTo>
                    <a:pt x="96" y="284"/>
                  </a:lnTo>
                  <a:lnTo>
                    <a:pt x="96" y="254"/>
                  </a:lnTo>
                  <a:lnTo>
                    <a:pt x="125" y="254"/>
                  </a:lnTo>
                  <a:lnTo>
                    <a:pt x="130" y="249"/>
                  </a:lnTo>
                  <a:lnTo>
                    <a:pt x="130" y="215"/>
                  </a:lnTo>
                  <a:close/>
                  <a:moveTo>
                    <a:pt x="195" y="0"/>
                  </a:moveTo>
                  <a:lnTo>
                    <a:pt x="290" y="0"/>
                  </a:lnTo>
                  <a:lnTo>
                    <a:pt x="296" y="4"/>
                  </a:lnTo>
                  <a:lnTo>
                    <a:pt x="296" y="572"/>
                  </a:lnTo>
                  <a:lnTo>
                    <a:pt x="321" y="572"/>
                  </a:lnTo>
                  <a:lnTo>
                    <a:pt x="327" y="575"/>
                  </a:lnTo>
                  <a:lnTo>
                    <a:pt x="327" y="603"/>
                  </a:lnTo>
                  <a:lnTo>
                    <a:pt x="321" y="609"/>
                  </a:lnTo>
                  <a:lnTo>
                    <a:pt x="262" y="609"/>
                  </a:lnTo>
                  <a:lnTo>
                    <a:pt x="257" y="603"/>
                  </a:lnTo>
                  <a:lnTo>
                    <a:pt x="257" y="575"/>
                  </a:lnTo>
                  <a:lnTo>
                    <a:pt x="228" y="575"/>
                  </a:lnTo>
                  <a:lnTo>
                    <a:pt x="228" y="603"/>
                  </a:lnTo>
                  <a:lnTo>
                    <a:pt x="223" y="609"/>
                  </a:lnTo>
                  <a:lnTo>
                    <a:pt x="96" y="609"/>
                  </a:lnTo>
                  <a:lnTo>
                    <a:pt x="94" y="603"/>
                  </a:lnTo>
                  <a:lnTo>
                    <a:pt x="94" y="575"/>
                  </a:lnTo>
                  <a:lnTo>
                    <a:pt x="35" y="575"/>
                  </a:lnTo>
                  <a:lnTo>
                    <a:pt x="30" y="572"/>
                  </a:lnTo>
                  <a:lnTo>
                    <a:pt x="30" y="504"/>
                  </a:lnTo>
                  <a:lnTo>
                    <a:pt x="4" y="504"/>
                  </a:lnTo>
                  <a:lnTo>
                    <a:pt x="0" y="499"/>
                  </a:lnTo>
                  <a:lnTo>
                    <a:pt x="0" y="289"/>
                  </a:lnTo>
                  <a:lnTo>
                    <a:pt x="4" y="284"/>
                  </a:lnTo>
                  <a:lnTo>
                    <a:pt x="30" y="284"/>
                  </a:lnTo>
                  <a:lnTo>
                    <a:pt x="30" y="215"/>
                  </a:lnTo>
                  <a:lnTo>
                    <a:pt x="35" y="210"/>
                  </a:lnTo>
                  <a:lnTo>
                    <a:pt x="94" y="210"/>
                  </a:lnTo>
                  <a:lnTo>
                    <a:pt x="94" y="184"/>
                  </a:lnTo>
                  <a:lnTo>
                    <a:pt x="96" y="180"/>
                  </a:lnTo>
                  <a:lnTo>
                    <a:pt x="193" y="180"/>
                  </a:lnTo>
                  <a:lnTo>
                    <a:pt x="195" y="184"/>
                  </a:lnTo>
                  <a:lnTo>
                    <a:pt x="195" y="210"/>
                  </a:lnTo>
                  <a:lnTo>
                    <a:pt x="223" y="210"/>
                  </a:lnTo>
                  <a:lnTo>
                    <a:pt x="223" y="38"/>
                  </a:lnTo>
                  <a:lnTo>
                    <a:pt x="195" y="38"/>
                  </a:lnTo>
                  <a:lnTo>
                    <a:pt x="193" y="33"/>
                  </a:lnTo>
                  <a:lnTo>
                    <a:pt x="193" y="4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1" name="Freeform 63"/>
            <p:cNvSpPr/>
            <p:nvPr/>
          </p:nvSpPr>
          <p:spPr>
            <a:xfrm>
              <a:off x="3905" y="2209"/>
              <a:ext cx="27" cy="137"/>
            </a:xfrm>
            <a:custGeom>
              <a:avLst/>
              <a:gdLst>
                <a:gd name="txL" fmla="*/ 0 w 124"/>
                <a:gd name="txT" fmla="*/ 0 h 610"/>
                <a:gd name="txR" fmla="*/ 124 w 124"/>
                <a:gd name="txB" fmla="*/ 610 h 61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24" h="610">
                  <a:moveTo>
                    <a:pt x="0" y="180"/>
                  </a:moveTo>
                  <a:lnTo>
                    <a:pt x="86" y="180"/>
                  </a:lnTo>
                  <a:lnTo>
                    <a:pt x="91" y="184"/>
                  </a:lnTo>
                  <a:lnTo>
                    <a:pt x="91" y="572"/>
                  </a:lnTo>
                  <a:lnTo>
                    <a:pt x="118" y="572"/>
                  </a:lnTo>
                  <a:lnTo>
                    <a:pt x="123" y="575"/>
                  </a:lnTo>
                  <a:lnTo>
                    <a:pt x="123" y="603"/>
                  </a:lnTo>
                  <a:lnTo>
                    <a:pt x="118" y="609"/>
                  </a:lnTo>
                  <a:lnTo>
                    <a:pt x="0" y="609"/>
                  </a:lnTo>
                  <a:lnTo>
                    <a:pt x="0" y="603"/>
                  </a:lnTo>
                  <a:lnTo>
                    <a:pt x="0" y="575"/>
                  </a:lnTo>
                  <a:lnTo>
                    <a:pt x="0" y="572"/>
                  </a:lnTo>
                  <a:lnTo>
                    <a:pt x="30" y="572"/>
                  </a:lnTo>
                  <a:lnTo>
                    <a:pt x="30" y="215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184"/>
                  </a:lnTo>
                  <a:lnTo>
                    <a:pt x="0" y="180"/>
                  </a:lnTo>
                  <a:close/>
                  <a:moveTo>
                    <a:pt x="33" y="0"/>
                  </a:moveTo>
                  <a:lnTo>
                    <a:pt x="86" y="0"/>
                  </a:lnTo>
                  <a:lnTo>
                    <a:pt x="91" y="4"/>
                  </a:lnTo>
                  <a:lnTo>
                    <a:pt x="91" y="69"/>
                  </a:lnTo>
                  <a:lnTo>
                    <a:pt x="86" y="74"/>
                  </a:lnTo>
                  <a:lnTo>
                    <a:pt x="33" y="74"/>
                  </a:lnTo>
                  <a:lnTo>
                    <a:pt x="30" y="69"/>
                  </a:lnTo>
                  <a:lnTo>
                    <a:pt x="3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2" name="Freeform 64"/>
            <p:cNvSpPr/>
            <p:nvPr/>
          </p:nvSpPr>
          <p:spPr>
            <a:xfrm>
              <a:off x="3960" y="2252"/>
              <a:ext cx="65" cy="94"/>
            </a:xfrm>
            <a:custGeom>
              <a:avLst/>
              <a:gdLst>
                <a:gd name="txL" fmla="*/ 0 w 292"/>
                <a:gd name="txT" fmla="*/ 0 h 420"/>
                <a:gd name="txR" fmla="*/ 292 w 292"/>
                <a:gd name="txB" fmla="*/ 420 h 42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92" h="420">
                  <a:moveTo>
                    <a:pt x="95" y="0"/>
                  </a:moveTo>
                  <a:lnTo>
                    <a:pt x="257" y="0"/>
                  </a:lnTo>
                  <a:lnTo>
                    <a:pt x="262" y="4"/>
                  </a:lnTo>
                  <a:lnTo>
                    <a:pt x="262" y="27"/>
                  </a:lnTo>
                  <a:lnTo>
                    <a:pt x="286" y="27"/>
                  </a:lnTo>
                  <a:lnTo>
                    <a:pt x="291" y="32"/>
                  </a:lnTo>
                  <a:lnTo>
                    <a:pt x="291" y="99"/>
                  </a:lnTo>
                  <a:lnTo>
                    <a:pt x="286" y="104"/>
                  </a:lnTo>
                  <a:lnTo>
                    <a:pt x="227" y="104"/>
                  </a:lnTo>
                  <a:lnTo>
                    <a:pt x="222" y="99"/>
                  </a:lnTo>
                  <a:lnTo>
                    <a:pt x="222" y="71"/>
                  </a:lnTo>
                  <a:lnTo>
                    <a:pt x="194" y="71"/>
                  </a:lnTo>
                  <a:lnTo>
                    <a:pt x="189" y="66"/>
                  </a:lnTo>
                  <a:lnTo>
                    <a:pt x="189" y="32"/>
                  </a:lnTo>
                  <a:lnTo>
                    <a:pt x="95" y="32"/>
                  </a:lnTo>
                  <a:lnTo>
                    <a:pt x="95" y="66"/>
                  </a:lnTo>
                  <a:lnTo>
                    <a:pt x="93" y="71"/>
                  </a:lnTo>
                  <a:lnTo>
                    <a:pt x="69" y="71"/>
                  </a:lnTo>
                  <a:lnTo>
                    <a:pt x="69" y="278"/>
                  </a:lnTo>
                  <a:lnTo>
                    <a:pt x="93" y="278"/>
                  </a:lnTo>
                  <a:lnTo>
                    <a:pt x="95" y="284"/>
                  </a:lnTo>
                  <a:lnTo>
                    <a:pt x="95" y="309"/>
                  </a:lnTo>
                  <a:lnTo>
                    <a:pt x="125" y="309"/>
                  </a:lnTo>
                  <a:lnTo>
                    <a:pt x="130" y="314"/>
                  </a:lnTo>
                  <a:lnTo>
                    <a:pt x="130" y="345"/>
                  </a:lnTo>
                  <a:lnTo>
                    <a:pt x="257" y="345"/>
                  </a:lnTo>
                  <a:lnTo>
                    <a:pt x="257" y="314"/>
                  </a:lnTo>
                  <a:lnTo>
                    <a:pt x="262" y="309"/>
                  </a:lnTo>
                  <a:lnTo>
                    <a:pt x="286" y="309"/>
                  </a:lnTo>
                  <a:lnTo>
                    <a:pt x="291" y="314"/>
                  </a:lnTo>
                  <a:lnTo>
                    <a:pt x="291" y="345"/>
                  </a:lnTo>
                  <a:lnTo>
                    <a:pt x="286" y="350"/>
                  </a:lnTo>
                  <a:lnTo>
                    <a:pt x="262" y="350"/>
                  </a:lnTo>
                  <a:lnTo>
                    <a:pt x="262" y="382"/>
                  </a:lnTo>
                  <a:lnTo>
                    <a:pt x="257" y="387"/>
                  </a:lnTo>
                  <a:lnTo>
                    <a:pt x="227" y="387"/>
                  </a:lnTo>
                  <a:lnTo>
                    <a:pt x="227" y="413"/>
                  </a:lnTo>
                  <a:lnTo>
                    <a:pt x="222" y="419"/>
                  </a:lnTo>
                  <a:lnTo>
                    <a:pt x="95" y="419"/>
                  </a:lnTo>
                  <a:lnTo>
                    <a:pt x="93" y="413"/>
                  </a:lnTo>
                  <a:lnTo>
                    <a:pt x="93" y="387"/>
                  </a:lnTo>
                  <a:lnTo>
                    <a:pt x="34" y="387"/>
                  </a:lnTo>
                  <a:lnTo>
                    <a:pt x="29" y="382"/>
                  </a:lnTo>
                  <a:lnTo>
                    <a:pt x="29" y="314"/>
                  </a:lnTo>
                  <a:lnTo>
                    <a:pt x="4" y="314"/>
                  </a:lnTo>
                  <a:lnTo>
                    <a:pt x="0" y="309"/>
                  </a:lnTo>
                  <a:lnTo>
                    <a:pt x="0" y="104"/>
                  </a:lnTo>
                  <a:lnTo>
                    <a:pt x="4" y="99"/>
                  </a:lnTo>
                  <a:lnTo>
                    <a:pt x="29" y="99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93" y="27"/>
                  </a:lnTo>
                  <a:lnTo>
                    <a:pt x="93" y="4"/>
                  </a:lnTo>
                  <a:lnTo>
                    <a:pt x="95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3" name="Freeform 65"/>
            <p:cNvSpPr/>
            <p:nvPr/>
          </p:nvSpPr>
          <p:spPr>
            <a:xfrm>
              <a:off x="4040" y="2226"/>
              <a:ext cx="50" cy="120"/>
            </a:xfrm>
            <a:custGeom>
              <a:avLst/>
              <a:gdLst>
                <a:gd name="txL" fmla="*/ 0 w 226"/>
                <a:gd name="txT" fmla="*/ 0 h 535"/>
                <a:gd name="txR" fmla="*/ 226 w 226"/>
                <a:gd name="txB" fmla="*/ 535 h 53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6" h="535">
                  <a:moveTo>
                    <a:pt x="101" y="0"/>
                  </a:moveTo>
                  <a:lnTo>
                    <a:pt x="125" y="0"/>
                  </a:lnTo>
                  <a:lnTo>
                    <a:pt x="130" y="4"/>
                  </a:lnTo>
                  <a:lnTo>
                    <a:pt x="130" y="108"/>
                  </a:lnTo>
                  <a:lnTo>
                    <a:pt x="221" y="108"/>
                  </a:lnTo>
                  <a:lnTo>
                    <a:pt x="225" y="113"/>
                  </a:lnTo>
                  <a:lnTo>
                    <a:pt x="225" y="139"/>
                  </a:lnTo>
                  <a:lnTo>
                    <a:pt x="221" y="144"/>
                  </a:lnTo>
                  <a:lnTo>
                    <a:pt x="130" y="144"/>
                  </a:lnTo>
                  <a:lnTo>
                    <a:pt x="130" y="497"/>
                  </a:lnTo>
                  <a:lnTo>
                    <a:pt x="190" y="497"/>
                  </a:lnTo>
                  <a:lnTo>
                    <a:pt x="190" y="465"/>
                  </a:lnTo>
                  <a:lnTo>
                    <a:pt x="195" y="460"/>
                  </a:lnTo>
                  <a:lnTo>
                    <a:pt x="221" y="460"/>
                  </a:lnTo>
                  <a:lnTo>
                    <a:pt x="225" y="465"/>
                  </a:lnTo>
                  <a:lnTo>
                    <a:pt x="225" y="497"/>
                  </a:lnTo>
                  <a:lnTo>
                    <a:pt x="221" y="501"/>
                  </a:lnTo>
                  <a:lnTo>
                    <a:pt x="195" y="501"/>
                  </a:lnTo>
                  <a:lnTo>
                    <a:pt x="195" y="528"/>
                  </a:lnTo>
                  <a:lnTo>
                    <a:pt x="190" y="534"/>
                  </a:lnTo>
                  <a:lnTo>
                    <a:pt x="101" y="534"/>
                  </a:lnTo>
                  <a:lnTo>
                    <a:pt x="95" y="528"/>
                  </a:lnTo>
                  <a:lnTo>
                    <a:pt x="95" y="501"/>
                  </a:lnTo>
                  <a:lnTo>
                    <a:pt x="67" y="501"/>
                  </a:lnTo>
                  <a:lnTo>
                    <a:pt x="63" y="497"/>
                  </a:lnTo>
                  <a:lnTo>
                    <a:pt x="63" y="144"/>
                  </a:lnTo>
                  <a:lnTo>
                    <a:pt x="4" y="144"/>
                  </a:lnTo>
                  <a:lnTo>
                    <a:pt x="0" y="139"/>
                  </a:lnTo>
                  <a:lnTo>
                    <a:pt x="0" y="113"/>
                  </a:lnTo>
                  <a:lnTo>
                    <a:pt x="4" y="108"/>
                  </a:lnTo>
                  <a:lnTo>
                    <a:pt x="30" y="108"/>
                  </a:lnTo>
                  <a:lnTo>
                    <a:pt x="30" y="77"/>
                  </a:lnTo>
                  <a:lnTo>
                    <a:pt x="36" y="72"/>
                  </a:lnTo>
                  <a:lnTo>
                    <a:pt x="63" y="72"/>
                  </a:lnTo>
                  <a:lnTo>
                    <a:pt x="63" y="38"/>
                  </a:lnTo>
                  <a:lnTo>
                    <a:pt x="67" y="33"/>
                  </a:lnTo>
                  <a:lnTo>
                    <a:pt x="95" y="33"/>
                  </a:lnTo>
                  <a:lnTo>
                    <a:pt x="95" y="4"/>
                  </a:lnTo>
                  <a:lnTo>
                    <a:pt x="101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4" name="Freeform 66"/>
            <p:cNvSpPr/>
            <p:nvPr/>
          </p:nvSpPr>
          <p:spPr>
            <a:xfrm>
              <a:off x="4103" y="2252"/>
              <a:ext cx="65" cy="94"/>
            </a:xfrm>
            <a:custGeom>
              <a:avLst/>
              <a:gdLst>
                <a:gd name="txL" fmla="*/ 0 w 292"/>
                <a:gd name="txT" fmla="*/ 0 h 420"/>
                <a:gd name="txR" fmla="*/ 292 w 292"/>
                <a:gd name="txB" fmla="*/ 420 h 42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92" h="420">
                  <a:moveTo>
                    <a:pt x="162" y="176"/>
                  </a:moveTo>
                  <a:lnTo>
                    <a:pt x="188" y="176"/>
                  </a:lnTo>
                  <a:lnTo>
                    <a:pt x="188" y="309"/>
                  </a:lnTo>
                  <a:lnTo>
                    <a:pt x="162" y="309"/>
                  </a:lnTo>
                  <a:lnTo>
                    <a:pt x="156" y="314"/>
                  </a:lnTo>
                  <a:lnTo>
                    <a:pt x="156" y="345"/>
                  </a:lnTo>
                  <a:lnTo>
                    <a:pt x="67" y="345"/>
                  </a:lnTo>
                  <a:lnTo>
                    <a:pt x="67" y="247"/>
                  </a:lnTo>
                  <a:lnTo>
                    <a:pt x="91" y="247"/>
                  </a:lnTo>
                  <a:lnTo>
                    <a:pt x="96" y="242"/>
                  </a:lnTo>
                  <a:lnTo>
                    <a:pt x="96" y="212"/>
                  </a:lnTo>
                  <a:lnTo>
                    <a:pt x="156" y="212"/>
                  </a:lnTo>
                  <a:lnTo>
                    <a:pt x="162" y="206"/>
                  </a:lnTo>
                  <a:lnTo>
                    <a:pt x="162" y="176"/>
                  </a:lnTo>
                  <a:close/>
                  <a:moveTo>
                    <a:pt x="67" y="0"/>
                  </a:moveTo>
                  <a:lnTo>
                    <a:pt x="221" y="0"/>
                  </a:lnTo>
                  <a:lnTo>
                    <a:pt x="227" y="4"/>
                  </a:lnTo>
                  <a:lnTo>
                    <a:pt x="227" y="27"/>
                  </a:lnTo>
                  <a:lnTo>
                    <a:pt x="258" y="27"/>
                  </a:lnTo>
                  <a:lnTo>
                    <a:pt x="261" y="32"/>
                  </a:lnTo>
                  <a:lnTo>
                    <a:pt x="261" y="382"/>
                  </a:lnTo>
                  <a:lnTo>
                    <a:pt x="287" y="382"/>
                  </a:lnTo>
                  <a:lnTo>
                    <a:pt x="291" y="387"/>
                  </a:lnTo>
                  <a:lnTo>
                    <a:pt x="291" y="413"/>
                  </a:lnTo>
                  <a:lnTo>
                    <a:pt x="287" y="419"/>
                  </a:lnTo>
                  <a:lnTo>
                    <a:pt x="227" y="419"/>
                  </a:lnTo>
                  <a:lnTo>
                    <a:pt x="221" y="413"/>
                  </a:lnTo>
                  <a:lnTo>
                    <a:pt x="221" y="387"/>
                  </a:lnTo>
                  <a:lnTo>
                    <a:pt x="194" y="387"/>
                  </a:lnTo>
                  <a:lnTo>
                    <a:pt x="188" y="382"/>
                  </a:lnTo>
                  <a:lnTo>
                    <a:pt x="188" y="350"/>
                  </a:lnTo>
                  <a:lnTo>
                    <a:pt x="162" y="350"/>
                  </a:lnTo>
                  <a:lnTo>
                    <a:pt x="162" y="382"/>
                  </a:lnTo>
                  <a:lnTo>
                    <a:pt x="156" y="387"/>
                  </a:lnTo>
                  <a:lnTo>
                    <a:pt x="130" y="387"/>
                  </a:lnTo>
                  <a:lnTo>
                    <a:pt x="130" y="413"/>
                  </a:lnTo>
                  <a:lnTo>
                    <a:pt x="124" y="419"/>
                  </a:lnTo>
                  <a:lnTo>
                    <a:pt x="33" y="419"/>
                  </a:lnTo>
                  <a:lnTo>
                    <a:pt x="29" y="413"/>
                  </a:lnTo>
                  <a:lnTo>
                    <a:pt x="29" y="387"/>
                  </a:lnTo>
                  <a:lnTo>
                    <a:pt x="4" y="387"/>
                  </a:lnTo>
                  <a:lnTo>
                    <a:pt x="0" y="382"/>
                  </a:lnTo>
                  <a:lnTo>
                    <a:pt x="0" y="247"/>
                  </a:lnTo>
                  <a:lnTo>
                    <a:pt x="4" y="242"/>
                  </a:lnTo>
                  <a:lnTo>
                    <a:pt x="29" y="242"/>
                  </a:lnTo>
                  <a:lnTo>
                    <a:pt x="29" y="212"/>
                  </a:lnTo>
                  <a:lnTo>
                    <a:pt x="33" y="206"/>
                  </a:lnTo>
                  <a:lnTo>
                    <a:pt x="64" y="206"/>
                  </a:lnTo>
                  <a:lnTo>
                    <a:pt x="64" y="176"/>
                  </a:lnTo>
                  <a:lnTo>
                    <a:pt x="67" y="171"/>
                  </a:lnTo>
                  <a:lnTo>
                    <a:pt x="124" y="171"/>
                  </a:lnTo>
                  <a:lnTo>
                    <a:pt x="124" y="140"/>
                  </a:lnTo>
                  <a:lnTo>
                    <a:pt x="130" y="137"/>
                  </a:lnTo>
                  <a:lnTo>
                    <a:pt x="188" y="137"/>
                  </a:lnTo>
                  <a:lnTo>
                    <a:pt x="188" y="71"/>
                  </a:lnTo>
                  <a:lnTo>
                    <a:pt x="162" y="71"/>
                  </a:lnTo>
                  <a:lnTo>
                    <a:pt x="156" y="66"/>
                  </a:lnTo>
                  <a:lnTo>
                    <a:pt x="156" y="32"/>
                  </a:lnTo>
                  <a:lnTo>
                    <a:pt x="96" y="32"/>
                  </a:lnTo>
                  <a:lnTo>
                    <a:pt x="96" y="99"/>
                  </a:lnTo>
                  <a:lnTo>
                    <a:pt x="91" y="104"/>
                  </a:lnTo>
                  <a:lnTo>
                    <a:pt x="33" y="104"/>
                  </a:lnTo>
                  <a:lnTo>
                    <a:pt x="29" y="99"/>
                  </a:lnTo>
                  <a:lnTo>
                    <a:pt x="29" y="32"/>
                  </a:lnTo>
                  <a:lnTo>
                    <a:pt x="33" y="27"/>
                  </a:lnTo>
                  <a:lnTo>
                    <a:pt x="64" y="27"/>
                  </a:lnTo>
                  <a:lnTo>
                    <a:pt x="64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5" name="Freeform 67"/>
            <p:cNvSpPr/>
            <p:nvPr/>
          </p:nvSpPr>
          <p:spPr>
            <a:xfrm>
              <a:off x="4190" y="2209"/>
              <a:ext cx="73" cy="137"/>
            </a:xfrm>
            <a:custGeom>
              <a:avLst/>
              <a:gdLst>
                <a:gd name="txL" fmla="*/ 0 w 327"/>
                <a:gd name="txT" fmla="*/ 0 h 610"/>
                <a:gd name="txR" fmla="*/ 327 w 327"/>
                <a:gd name="txB" fmla="*/ 610 h 61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7" h="610">
                  <a:moveTo>
                    <a:pt x="130" y="215"/>
                  </a:moveTo>
                  <a:lnTo>
                    <a:pt x="192" y="215"/>
                  </a:lnTo>
                  <a:lnTo>
                    <a:pt x="192" y="249"/>
                  </a:lnTo>
                  <a:lnTo>
                    <a:pt x="197" y="254"/>
                  </a:lnTo>
                  <a:lnTo>
                    <a:pt x="224" y="254"/>
                  </a:lnTo>
                  <a:lnTo>
                    <a:pt x="224" y="284"/>
                  </a:lnTo>
                  <a:lnTo>
                    <a:pt x="229" y="289"/>
                  </a:lnTo>
                  <a:lnTo>
                    <a:pt x="256" y="289"/>
                  </a:lnTo>
                  <a:lnTo>
                    <a:pt x="256" y="499"/>
                  </a:lnTo>
                  <a:lnTo>
                    <a:pt x="229" y="499"/>
                  </a:lnTo>
                  <a:lnTo>
                    <a:pt x="224" y="504"/>
                  </a:lnTo>
                  <a:lnTo>
                    <a:pt x="224" y="535"/>
                  </a:lnTo>
                  <a:lnTo>
                    <a:pt x="197" y="535"/>
                  </a:lnTo>
                  <a:lnTo>
                    <a:pt x="192" y="540"/>
                  </a:lnTo>
                  <a:lnTo>
                    <a:pt x="192" y="572"/>
                  </a:lnTo>
                  <a:lnTo>
                    <a:pt x="130" y="572"/>
                  </a:lnTo>
                  <a:lnTo>
                    <a:pt x="130" y="540"/>
                  </a:lnTo>
                  <a:lnTo>
                    <a:pt x="125" y="535"/>
                  </a:lnTo>
                  <a:lnTo>
                    <a:pt x="96" y="535"/>
                  </a:lnTo>
                  <a:lnTo>
                    <a:pt x="96" y="254"/>
                  </a:lnTo>
                  <a:lnTo>
                    <a:pt x="125" y="254"/>
                  </a:lnTo>
                  <a:lnTo>
                    <a:pt x="130" y="249"/>
                  </a:lnTo>
                  <a:lnTo>
                    <a:pt x="130" y="215"/>
                  </a:lnTo>
                  <a:close/>
                  <a:moveTo>
                    <a:pt x="4" y="0"/>
                  </a:moveTo>
                  <a:lnTo>
                    <a:pt x="92" y="0"/>
                  </a:lnTo>
                  <a:lnTo>
                    <a:pt x="96" y="4"/>
                  </a:lnTo>
                  <a:lnTo>
                    <a:pt x="96" y="210"/>
                  </a:lnTo>
                  <a:lnTo>
                    <a:pt x="125" y="210"/>
                  </a:lnTo>
                  <a:lnTo>
                    <a:pt x="125" y="184"/>
                  </a:lnTo>
                  <a:lnTo>
                    <a:pt x="130" y="180"/>
                  </a:lnTo>
                  <a:lnTo>
                    <a:pt x="224" y="180"/>
                  </a:lnTo>
                  <a:lnTo>
                    <a:pt x="229" y="184"/>
                  </a:lnTo>
                  <a:lnTo>
                    <a:pt x="229" y="210"/>
                  </a:lnTo>
                  <a:lnTo>
                    <a:pt x="290" y="210"/>
                  </a:lnTo>
                  <a:lnTo>
                    <a:pt x="295" y="215"/>
                  </a:lnTo>
                  <a:lnTo>
                    <a:pt x="295" y="284"/>
                  </a:lnTo>
                  <a:lnTo>
                    <a:pt x="320" y="284"/>
                  </a:lnTo>
                  <a:lnTo>
                    <a:pt x="326" y="289"/>
                  </a:lnTo>
                  <a:lnTo>
                    <a:pt x="326" y="499"/>
                  </a:lnTo>
                  <a:lnTo>
                    <a:pt x="320" y="504"/>
                  </a:lnTo>
                  <a:lnTo>
                    <a:pt x="295" y="504"/>
                  </a:lnTo>
                  <a:lnTo>
                    <a:pt x="295" y="572"/>
                  </a:lnTo>
                  <a:lnTo>
                    <a:pt x="290" y="575"/>
                  </a:lnTo>
                  <a:lnTo>
                    <a:pt x="229" y="575"/>
                  </a:lnTo>
                  <a:lnTo>
                    <a:pt x="229" y="603"/>
                  </a:lnTo>
                  <a:lnTo>
                    <a:pt x="224" y="609"/>
                  </a:lnTo>
                  <a:lnTo>
                    <a:pt x="96" y="609"/>
                  </a:lnTo>
                  <a:lnTo>
                    <a:pt x="92" y="603"/>
                  </a:lnTo>
                  <a:lnTo>
                    <a:pt x="92" y="575"/>
                  </a:lnTo>
                  <a:lnTo>
                    <a:pt x="70" y="575"/>
                  </a:lnTo>
                  <a:lnTo>
                    <a:pt x="70" y="603"/>
                  </a:lnTo>
                  <a:lnTo>
                    <a:pt x="64" y="609"/>
                  </a:lnTo>
                  <a:lnTo>
                    <a:pt x="35" y="609"/>
                  </a:lnTo>
                  <a:lnTo>
                    <a:pt x="29" y="603"/>
                  </a:lnTo>
                  <a:lnTo>
                    <a:pt x="29" y="38"/>
                  </a:lnTo>
                  <a:lnTo>
                    <a:pt x="4" y="38"/>
                  </a:lnTo>
                  <a:lnTo>
                    <a:pt x="0" y="33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6" name="Freeform 68"/>
            <p:cNvSpPr/>
            <p:nvPr/>
          </p:nvSpPr>
          <p:spPr>
            <a:xfrm>
              <a:off x="4290" y="2209"/>
              <a:ext cx="27" cy="137"/>
            </a:xfrm>
            <a:custGeom>
              <a:avLst/>
              <a:gdLst>
                <a:gd name="txL" fmla="*/ 0 w 124"/>
                <a:gd name="txT" fmla="*/ 0 h 610"/>
                <a:gd name="txR" fmla="*/ 124 w 124"/>
                <a:gd name="txB" fmla="*/ 610 h 61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24" h="610">
                  <a:moveTo>
                    <a:pt x="0" y="0"/>
                  </a:moveTo>
                  <a:lnTo>
                    <a:pt x="87" y="0"/>
                  </a:lnTo>
                  <a:lnTo>
                    <a:pt x="91" y="4"/>
                  </a:lnTo>
                  <a:lnTo>
                    <a:pt x="91" y="572"/>
                  </a:lnTo>
                  <a:lnTo>
                    <a:pt x="118" y="572"/>
                  </a:lnTo>
                  <a:lnTo>
                    <a:pt x="123" y="575"/>
                  </a:lnTo>
                  <a:lnTo>
                    <a:pt x="123" y="603"/>
                  </a:lnTo>
                  <a:lnTo>
                    <a:pt x="118" y="609"/>
                  </a:lnTo>
                  <a:lnTo>
                    <a:pt x="0" y="609"/>
                  </a:lnTo>
                  <a:lnTo>
                    <a:pt x="0" y="603"/>
                  </a:lnTo>
                  <a:lnTo>
                    <a:pt x="0" y="575"/>
                  </a:lnTo>
                  <a:lnTo>
                    <a:pt x="0" y="572"/>
                  </a:lnTo>
                  <a:lnTo>
                    <a:pt x="28" y="572"/>
                  </a:lnTo>
                  <a:lnTo>
                    <a:pt x="28" y="38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7" name="Freeform 69"/>
            <p:cNvSpPr/>
            <p:nvPr/>
          </p:nvSpPr>
          <p:spPr>
            <a:xfrm>
              <a:off x="4345" y="2252"/>
              <a:ext cx="65" cy="94"/>
            </a:xfrm>
            <a:custGeom>
              <a:avLst/>
              <a:gdLst>
                <a:gd name="txL" fmla="*/ 0 w 292"/>
                <a:gd name="txT" fmla="*/ 0 h 420"/>
                <a:gd name="txR" fmla="*/ 292 w 292"/>
                <a:gd name="txB" fmla="*/ 420 h 42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92" h="420">
                  <a:moveTo>
                    <a:pt x="96" y="32"/>
                  </a:moveTo>
                  <a:lnTo>
                    <a:pt x="190" y="32"/>
                  </a:lnTo>
                  <a:lnTo>
                    <a:pt x="190" y="66"/>
                  </a:lnTo>
                  <a:lnTo>
                    <a:pt x="194" y="71"/>
                  </a:lnTo>
                  <a:lnTo>
                    <a:pt x="222" y="71"/>
                  </a:lnTo>
                  <a:lnTo>
                    <a:pt x="222" y="137"/>
                  </a:lnTo>
                  <a:lnTo>
                    <a:pt x="69" y="137"/>
                  </a:lnTo>
                  <a:lnTo>
                    <a:pt x="69" y="71"/>
                  </a:lnTo>
                  <a:lnTo>
                    <a:pt x="92" y="71"/>
                  </a:lnTo>
                  <a:lnTo>
                    <a:pt x="96" y="66"/>
                  </a:lnTo>
                  <a:lnTo>
                    <a:pt x="96" y="32"/>
                  </a:lnTo>
                  <a:close/>
                  <a:moveTo>
                    <a:pt x="96" y="0"/>
                  </a:moveTo>
                  <a:lnTo>
                    <a:pt x="222" y="0"/>
                  </a:lnTo>
                  <a:lnTo>
                    <a:pt x="227" y="4"/>
                  </a:lnTo>
                  <a:lnTo>
                    <a:pt x="227" y="27"/>
                  </a:lnTo>
                  <a:lnTo>
                    <a:pt x="257" y="27"/>
                  </a:lnTo>
                  <a:lnTo>
                    <a:pt x="262" y="32"/>
                  </a:lnTo>
                  <a:lnTo>
                    <a:pt x="262" y="66"/>
                  </a:lnTo>
                  <a:lnTo>
                    <a:pt x="286" y="66"/>
                  </a:lnTo>
                  <a:lnTo>
                    <a:pt x="291" y="71"/>
                  </a:lnTo>
                  <a:lnTo>
                    <a:pt x="291" y="171"/>
                  </a:lnTo>
                  <a:lnTo>
                    <a:pt x="286" y="176"/>
                  </a:lnTo>
                  <a:lnTo>
                    <a:pt x="69" y="176"/>
                  </a:lnTo>
                  <a:lnTo>
                    <a:pt x="69" y="278"/>
                  </a:lnTo>
                  <a:lnTo>
                    <a:pt x="92" y="278"/>
                  </a:lnTo>
                  <a:lnTo>
                    <a:pt x="96" y="284"/>
                  </a:lnTo>
                  <a:lnTo>
                    <a:pt x="96" y="309"/>
                  </a:lnTo>
                  <a:lnTo>
                    <a:pt x="125" y="309"/>
                  </a:lnTo>
                  <a:lnTo>
                    <a:pt x="130" y="314"/>
                  </a:lnTo>
                  <a:lnTo>
                    <a:pt x="130" y="345"/>
                  </a:lnTo>
                  <a:lnTo>
                    <a:pt x="257" y="345"/>
                  </a:lnTo>
                  <a:lnTo>
                    <a:pt x="257" y="314"/>
                  </a:lnTo>
                  <a:lnTo>
                    <a:pt x="262" y="309"/>
                  </a:lnTo>
                  <a:lnTo>
                    <a:pt x="286" y="309"/>
                  </a:lnTo>
                  <a:lnTo>
                    <a:pt x="291" y="314"/>
                  </a:lnTo>
                  <a:lnTo>
                    <a:pt x="291" y="345"/>
                  </a:lnTo>
                  <a:lnTo>
                    <a:pt x="286" y="350"/>
                  </a:lnTo>
                  <a:lnTo>
                    <a:pt x="262" y="350"/>
                  </a:lnTo>
                  <a:lnTo>
                    <a:pt x="262" y="382"/>
                  </a:lnTo>
                  <a:lnTo>
                    <a:pt x="257" y="387"/>
                  </a:lnTo>
                  <a:lnTo>
                    <a:pt x="227" y="387"/>
                  </a:lnTo>
                  <a:lnTo>
                    <a:pt x="227" y="413"/>
                  </a:lnTo>
                  <a:lnTo>
                    <a:pt x="222" y="419"/>
                  </a:lnTo>
                  <a:lnTo>
                    <a:pt x="96" y="419"/>
                  </a:lnTo>
                  <a:lnTo>
                    <a:pt x="92" y="413"/>
                  </a:lnTo>
                  <a:lnTo>
                    <a:pt x="92" y="387"/>
                  </a:lnTo>
                  <a:lnTo>
                    <a:pt x="35" y="387"/>
                  </a:lnTo>
                  <a:lnTo>
                    <a:pt x="29" y="382"/>
                  </a:lnTo>
                  <a:lnTo>
                    <a:pt x="29" y="314"/>
                  </a:lnTo>
                  <a:lnTo>
                    <a:pt x="4" y="314"/>
                  </a:lnTo>
                  <a:lnTo>
                    <a:pt x="0" y="309"/>
                  </a:lnTo>
                  <a:lnTo>
                    <a:pt x="0" y="104"/>
                  </a:lnTo>
                  <a:lnTo>
                    <a:pt x="4" y="99"/>
                  </a:lnTo>
                  <a:lnTo>
                    <a:pt x="29" y="99"/>
                  </a:lnTo>
                  <a:lnTo>
                    <a:pt x="29" y="32"/>
                  </a:lnTo>
                  <a:lnTo>
                    <a:pt x="35" y="27"/>
                  </a:lnTo>
                  <a:lnTo>
                    <a:pt x="92" y="27"/>
                  </a:lnTo>
                  <a:lnTo>
                    <a:pt x="92" y="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049" name="Group 70"/>
          <p:cNvGrpSpPr/>
          <p:nvPr/>
        </p:nvGrpSpPr>
        <p:grpSpPr>
          <a:xfrm>
            <a:off x="5334000" y="3735388"/>
            <a:ext cx="1589088" cy="141287"/>
            <a:chOff x="3360" y="2353"/>
            <a:chExt cx="1001" cy="89"/>
          </a:xfrm>
        </p:grpSpPr>
        <p:sp>
          <p:nvSpPr>
            <p:cNvPr id="172080" name="Freeform 71"/>
            <p:cNvSpPr/>
            <p:nvPr/>
          </p:nvSpPr>
          <p:spPr>
            <a:xfrm>
              <a:off x="3360" y="2353"/>
              <a:ext cx="169" cy="89"/>
            </a:xfrm>
            <a:custGeom>
              <a:avLst/>
              <a:gdLst>
                <a:gd name="txL" fmla="*/ 0 w 750"/>
                <a:gd name="txT" fmla="*/ 0 h 398"/>
                <a:gd name="txR" fmla="*/ 750 w 750"/>
                <a:gd name="txB" fmla="*/ 398 h 39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50" h="398">
                  <a:moveTo>
                    <a:pt x="231" y="24"/>
                  </a:moveTo>
                  <a:lnTo>
                    <a:pt x="516" y="24"/>
                  </a:lnTo>
                  <a:lnTo>
                    <a:pt x="516" y="45"/>
                  </a:lnTo>
                  <a:lnTo>
                    <a:pt x="524" y="49"/>
                  </a:lnTo>
                  <a:lnTo>
                    <a:pt x="574" y="49"/>
                  </a:lnTo>
                  <a:lnTo>
                    <a:pt x="574" y="70"/>
                  </a:lnTo>
                  <a:lnTo>
                    <a:pt x="582" y="70"/>
                  </a:lnTo>
                  <a:lnTo>
                    <a:pt x="624" y="70"/>
                  </a:lnTo>
                  <a:lnTo>
                    <a:pt x="624" y="133"/>
                  </a:lnTo>
                  <a:lnTo>
                    <a:pt x="582" y="133"/>
                  </a:lnTo>
                  <a:lnTo>
                    <a:pt x="574" y="137"/>
                  </a:lnTo>
                  <a:lnTo>
                    <a:pt x="574" y="157"/>
                  </a:lnTo>
                  <a:lnTo>
                    <a:pt x="524" y="157"/>
                  </a:lnTo>
                  <a:lnTo>
                    <a:pt x="516" y="161"/>
                  </a:lnTo>
                  <a:lnTo>
                    <a:pt x="516" y="183"/>
                  </a:lnTo>
                  <a:lnTo>
                    <a:pt x="231" y="183"/>
                  </a:lnTo>
                  <a:lnTo>
                    <a:pt x="231" y="24"/>
                  </a:lnTo>
                  <a:close/>
                  <a:moveTo>
                    <a:pt x="9" y="0"/>
                  </a:moveTo>
                  <a:lnTo>
                    <a:pt x="574" y="0"/>
                  </a:lnTo>
                  <a:lnTo>
                    <a:pt x="582" y="4"/>
                  </a:lnTo>
                  <a:lnTo>
                    <a:pt x="582" y="19"/>
                  </a:lnTo>
                  <a:lnTo>
                    <a:pt x="683" y="19"/>
                  </a:lnTo>
                  <a:lnTo>
                    <a:pt x="690" y="24"/>
                  </a:lnTo>
                  <a:lnTo>
                    <a:pt x="690" y="70"/>
                  </a:lnTo>
                  <a:lnTo>
                    <a:pt x="740" y="70"/>
                  </a:lnTo>
                  <a:lnTo>
                    <a:pt x="749" y="70"/>
                  </a:lnTo>
                  <a:lnTo>
                    <a:pt x="749" y="133"/>
                  </a:lnTo>
                  <a:lnTo>
                    <a:pt x="740" y="137"/>
                  </a:lnTo>
                  <a:lnTo>
                    <a:pt x="690" y="137"/>
                  </a:lnTo>
                  <a:lnTo>
                    <a:pt x="690" y="183"/>
                  </a:lnTo>
                  <a:lnTo>
                    <a:pt x="683" y="186"/>
                  </a:lnTo>
                  <a:lnTo>
                    <a:pt x="582" y="186"/>
                  </a:lnTo>
                  <a:lnTo>
                    <a:pt x="582" y="206"/>
                  </a:lnTo>
                  <a:lnTo>
                    <a:pt x="574" y="210"/>
                  </a:lnTo>
                  <a:lnTo>
                    <a:pt x="231" y="210"/>
                  </a:lnTo>
                  <a:lnTo>
                    <a:pt x="231" y="372"/>
                  </a:lnTo>
                  <a:lnTo>
                    <a:pt x="341" y="372"/>
                  </a:lnTo>
                  <a:lnTo>
                    <a:pt x="349" y="375"/>
                  </a:lnTo>
                  <a:lnTo>
                    <a:pt x="349" y="393"/>
                  </a:lnTo>
                  <a:lnTo>
                    <a:pt x="341" y="397"/>
                  </a:lnTo>
                  <a:lnTo>
                    <a:pt x="9" y="397"/>
                  </a:lnTo>
                  <a:lnTo>
                    <a:pt x="0" y="393"/>
                  </a:lnTo>
                  <a:lnTo>
                    <a:pt x="0" y="375"/>
                  </a:lnTo>
                  <a:lnTo>
                    <a:pt x="9" y="372"/>
                  </a:lnTo>
                  <a:lnTo>
                    <a:pt x="116" y="372"/>
                  </a:lnTo>
                  <a:lnTo>
                    <a:pt x="116" y="24"/>
                  </a:lnTo>
                  <a:lnTo>
                    <a:pt x="9" y="24"/>
                  </a:lnTo>
                  <a:lnTo>
                    <a:pt x="0" y="19"/>
                  </a:lnTo>
                  <a:lnTo>
                    <a:pt x="0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1" name="Freeform 72"/>
            <p:cNvSpPr/>
            <p:nvPr/>
          </p:nvSpPr>
          <p:spPr>
            <a:xfrm>
              <a:off x="3549" y="2382"/>
              <a:ext cx="87" cy="60"/>
            </a:xfrm>
            <a:custGeom>
              <a:avLst/>
              <a:gdLst>
                <a:gd name="txL" fmla="*/ 0 w 389"/>
                <a:gd name="txT" fmla="*/ 0 h 270"/>
                <a:gd name="txR" fmla="*/ 389 w 389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9" h="270">
                  <a:moveTo>
                    <a:pt x="4" y="0"/>
                  </a:moveTo>
                  <a:lnTo>
                    <a:pt x="156" y="0"/>
                  </a:lnTo>
                  <a:lnTo>
                    <a:pt x="165" y="0"/>
                  </a:lnTo>
                  <a:lnTo>
                    <a:pt x="165" y="36"/>
                  </a:lnTo>
                  <a:lnTo>
                    <a:pt x="213" y="36"/>
                  </a:lnTo>
                  <a:lnTo>
                    <a:pt x="213" y="15"/>
                  </a:lnTo>
                  <a:lnTo>
                    <a:pt x="223" y="11"/>
                  </a:lnTo>
                  <a:lnTo>
                    <a:pt x="268" y="11"/>
                  </a:lnTo>
                  <a:lnTo>
                    <a:pt x="268" y="0"/>
                  </a:lnTo>
                  <a:lnTo>
                    <a:pt x="275" y="0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61"/>
                  </a:lnTo>
                  <a:lnTo>
                    <a:pt x="378" y="65"/>
                  </a:lnTo>
                  <a:lnTo>
                    <a:pt x="275" y="65"/>
                  </a:lnTo>
                  <a:lnTo>
                    <a:pt x="268" y="61"/>
                  </a:lnTo>
                  <a:lnTo>
                    <a:pt x="268" y="40"/>
                  </a:lnTo>
                  <a:lnTo>
                    <a:pt x="223" y="40"/>
                  </a:lnTo>
                  <a:lnTo>
                    <a:pt x="223" y="61"/>
                  </a:lnTo>
                  <a:lnTo>
                    <a:pt x="213" y="65"/>
                  </a:lnTo>
                  <a:lnTo>
                    <a:pt x="165" y="65"/>
                  </a:lnTo>
                  <a:lnTo>
                    <a:pt x="165" y="244"/>
                  </a:lnTo>
                  <a:lnTo>
                    <a:pt x="213" y="244"/>
                  </a:lnTo>
                  <a:lnTo>
                    <a:pt x="223" y="246"/>
                  </a:lnTo>
                  <a:lnTo>
                    <a:pt x="223" y="265"/>
                  </a:lnTo>
                  <a:lnTo>
                    <a:pt x="213" y="269"/>
                  </a:lnTo>
                  <a:lnTo>
                    <a:pt x="4" y="269"/>
                  </a:lnTo>
                  <a:lnTo>
                    <a:pt x="0" y="265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53" y="244"/>
                  </a:lnTo>
                  <a:lnTo>
                    <a:pt x="53" y="15"/>
                  </a:lnTo>
                  <a:lnTo>
                    <a:pt x="4" y="15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2" name="Freeform 73"/>
            <p:cNvSpPr/>
            <p:nvPr/>
          </p:nvSpPr>
          <p:spPr>
            <a:xfrm>
              <a:off x="3660" y="2382"/>
              <a:ext cx="128" cy="60"/>
            </a:xfrm>
            <a:custGeom>
              <a:avLst/>
              <a:gdLst>
                <a:gd name="txL" fmla="*/ 0 w 569"/>
                <a:gd name="txT" fmla="*/ 0 h 270"/>
                <a:gd name="txR" fmla="*/ 569 w 569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69" h="270">
                  <a:moveTo>
                    <a:pt x="226" y="15"/>
                  </a:moveTo>
                  <a:lnTo>
                    <a:pt x="334" y="15"/>
                  </a:lnTo>
                  <a:lnTo>
                    <a:pt x="334" y="36"/>
                  </a:lnTo>
                  <a:lnTo>
                    <a:pt x="341" y="40"/>
                  </a:lnTo>
                  <a:lnTo>
                    <a:pt x="389" y="40"/>
                  </a:lnTo>
                  <a:lnTo>
                    <a:pt x="389" y="61"/>
                  </a:lnTo>
                  <a:lnTo>
                    <a:pt x="397" y="65"/>
                  </a:lnTo>
                  <a:lnTo>
                    <a:pt x="446" y="65"/>
                  </a:lnTo>
                  <a:lnTo>
                    <a:pt x="446" y="196"/>
                  </a:lnTo>
                  <a:lnTo>
                    <a:pt x="397" y="196"/>
                  </a:lnTo>
                  <a:lnTo>
                    <a:pt x="389" y="199"/>
                  </a:lnTo>
                  <a:lnTo>
                    <a:pt x="389" y="220"/>
                  </a:lnTo>
                  <a:lnTo>
                    <a:pt x="341" y="220"/>
                  </a:lnTo>
                  <a:lnTo>
                    <a:pt x="334" y="224"/>
                  </a:lnTo>
                  <a:lnTo>
                    <a:pt x="334" y="244"/>
                  </a:lnTo>
                  <a:lnTo>
                    <a:pt x="226" y="244"/>
                  </a:lnTo>
                  <a:lnTo>
                    <a:pt x="226" y="224"/>
                  </a:lnTo>
                  <a:lnTo>
                    <a:pt x="217" y="220"/>
                  </a:lnTo>
                  <a:lnTo>
                    <a:pt x="170" y="220"/>
                  </a:lnTo>
                  <a:lnTo>
                    <a:pt x="170" y="199"/>
                  </a:lnTo>
                  <a:lnTo>
                    <a:pt x="162" y="196"/>
                  </a:lnTo>
                  <a:lnTo>
                    <a:pt x="121" y="196"/>
                  </a:lnTo>
                  <a:lnTo>
                    <a:pt x="121" y="65"/>
                  </a:lnTo>
                  <a:lnTo>
                    <a:pt x="162" y="65"/>
                  </a:lnTo>
                  <a:lnTo>
                    <a:pt x="170" y="61"/>
                  </a:lnTo>
                  <a:lnTo>
                    <a:pt x="170" y="40"/>
                  </a:lnTo>
                  <a:lnTo>
                    <a:pt x="217" y="40"/>
                  </a:lnTo>
                  <a:lnTo>
                    <a:pt x="226" y="36"/>
                  </a:lnTo>
                  <a:lnTo>
                    <a:pt x="226" y="15"/>
                  </a:lnTo>
                  <a:close/>
                  <a:moveTo>
                    <a:pt x="170" y="0"/>
                  </a:moveTo>
                  <a:lnTo>
                    <a:pt x="389" y="0"/>
                  </a:lnTo>
                  <a:lnTo>
                    <a:pt x="397" y="0"/>
                  </a:lnTo>
                  <a:lnTo>
                    <a:pt x="397" y="11"/>
                  </a:lnTo>
                  <a:lnTo>
                    <a:pt x="506" y="11"/>
                  </a:lnTo>
                  <a:lnTo>
                    <a:pt x="514" y="15"/>
                  </a:lnTo>
                  <a:lnTo>
                    <a:pt x="514" y="61"/>
                  </a:lnTo>
                  <a:lnTo>
                    <a:pt x="560" y="61"/>
                  </a:lnTo>
                  <a:lnTo>
                    <a:pt x="568" y="65"/>
                  </a:lnTo>
                  <a:lnTo>
                    <a:pt x="568" y="196"/>
                  </a:lnTo>
                  <a:lnTo>
                    <a:pt x="560" y="199"/>
                  </a:lnTo>
                  <a:lnTo>
                    <a:pt x="514" y="199"/>
                  </a:lnTo>
                  <a:lnTo>
                    <a:pt x="514" y="244"/>
                  </a:lnTo>
                  <a:lnTo>
                    <a:pt x="506" y="246"/>
                  </a:lnTo>
                  <a:lnTo>
                    <a:pt x="397" y="246"/>
                  </a:lnTo>
                  <a:lnTo>
                    <a:pt x="397" y="265"/>
                  </a:lnTo>
                  <a:lnTo>
                    <a:pt x="389" y="269"/>
                  </a:lnTo>
                  <a:lnTo>
                    <a:pt x="170" y="269"/>
                  </a:lnTo>
                  <a:lnTo>
                    <a:pt x="162" y="265"/>
                  </a:lnTo>
                  <a:lnTo>
                    <a:pt x="162" y="246"/>
                  </a:lnTo>
                  <a:lnTo>
                    <a:pt x="62" y="246"/>
                  </a:lnTo>
                  <a:lnTo>
                    <a:pt x="53" y="244"/>
                  </a:lnTo>
                  <a:lnTo>
                    <a:pt x="53" y="199"/>
                  </a:lnTo>
                  <a:lnTo>
                    <a:pt x="9" y="199"/>
                  </a:lnTo>
                  <a:lnTo>
                    <a:pt x="0" y="196"/>
                  </a:lnTo>
                  <a:lnTo>
                    <a:pt x="0" y="65"/>
                  </a:lnTo>
                  <a:lnTo>
                    <a:pt x="9" y="61"/>
                  </a:lnTo>
                  <a:lnTo>
                    <a:pt x="53" y="61"/>
                  </a:lnTo>
                  <a:lnTo>
                    <a:pt x="53" y="15"/>
                  </a:lnTo>
                  <a:lnTo>
                    <a:pt x="62" y="11"/>
                  </a:lnTo>
                  <a:lnTo>
                    <a:pt x="162" y="11"/>
                  </a:lnTo>
                  <a:lnTo>
                    <a:pt x="162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3" name="Freeform 74"/>
            <p:cNvSpPr/>
            <p:nvPr/>
          </p:nvSpPr>
          <p:spPr>
            <a:xfrm>
              <a:off x="3829" y="2382"/>
              <a:ext cx="115" cy="60"/>
            </a:xfrm>
            <a:custGeom>
              <a:avLst/>
              <a:gdLst>
                <a:gd name="txL" fmla="*/ 0 w 512"/>
                <a:gd name="txT" fmla="*/ 0 h 270"/>
                <a:gd name="txR" fmla="*/ 512 w 512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12" h="270">
                  <a:moveTo>
                    <a:pt x="168" y="0"/>
                  </a:moveTo>
                  <a:lnTo>
                    <a:pt x="448" y="0"/>
                  </a:lnTo>
                  <a:lnTo>
                    <a:pt x="457" y="0"/>
                  </a:lnTo>
                  <a:lnTo>
                    <a:pt x="457" y="11"/>
                  </a:lnTo>
                  <a:lnTo>
                    <a:pt x="501" y="11"/>
                  </a:lnTo>
                  <a:lnTo>
                    <a:pt x="511" y="15"/>
                  </a:lnTo>
                  <a:lnTo>
                    <a:pt x="511" y="61"/>
                  </a:lnTo>
                  <a:lnTo>
                    <a:pt x="501" y="65"/>
                  </a:lnTo>
                  <a:lnTo>
                    <a:pt x="397" y="65"/>
                  </a:lnTo>
                  <a:lnTo>
                    <a:pt x="389" y="61"/>
                  </a:lnTo>
                  <a:lnTo>
                    <a:pt x="389" y="40"/>
                  </a:lnTo>
                  <a:lnTo>
                    <a:pt x="340" y="40"/>
                  </a:lnTo>
                  <a:lnTo>
                    <a:pt x="332" y="36"/>
                  </a:lnTo>
                  <a:lnTo>
                    <a:pt x="332" y="15"/>
                  </a:lnTo>
                  <a:lnTo>
                    <a:pt x="168" y="15"/>
                  </a:lnTo>
                  <a:lnTo>
                    <a:pt x="168" y="36"/>
                  </a:lnTo>
                  <a:lnTo>
                    <a:pt x="160" y="40"/>
                  </a:lnTo>
                  <a:lnTo>
                    <a:pt x="119" y="40"/>
                  </a:lnTo>
                  <a:lnTo>
                    <a:pt x="119" y="176"/>
                  </a:lnTo>
                  <a:lnTo>
                    <a:pt x="160" y="176"/>
                  </a:lnTo>
                  <a:lnTo>
                    <a:pt x="168" y="181"/>
                  </a:lnTo>
                  <a:lnTo>
                    <a:pt x="168" y="196"/>
                  </a:lnTo>
                  <a:lnTo>
                    <a:pt x="218" y="196"/>
                  </a:lnTo>
                  <a:lnTo>
                    <a:pt x="227" y="199"/>
                  </a:lnTo>
                  <a:lnTo>
                    <a:pt x="227" y="220"/>
                  </a:lnTo>
                  <a:lnTo>
                    <a:pt x="448" y="220"/>
                  </a:lnTo>
                  <a:lnTo>
                    <a:pt x="448" y="199"/>
                  </a:lnTo>
                  <a:lnTo>
                    <a:pt x="457" y="196"/>
                  </a:lnTo>
                  <a:lnTo>
                    <a:pt x="501" y="196"/>
                  </a:lnTo>
                  <a:lnTo>
                    <a:pt x="511" y="199"/>
                  </a:lnTo>
                  <a:lnTo>
                    <a:pt x="511" y="220"/>
                  </a:lnTo>
                  <a:lnTo>
                    <a:pt x="501" y="224"/>
                  </a:lnTo>
                  <a:lnTo>
                    <a:pt x="457" y="224"/>
                  </a:lnTo>
                  <a:lnTo>
                    <a:pt x="457" y="244"/>
                  </a:lnTo>
                  <a:lnTo>
                    <a:pt x="448" y="246"/>
                  </a:lnTo>
                  <a:lnTo>
                    <a:pt x="397" y="246"/>
                  </a:lnTo>
                  <a:lnTo>
                    <a:pt x="397" y="265"/>
                  </a:lnTo>
                  <a:lnTo>
                    <a:pt x="389" y="269"/>
                  </a:lnTo>
                  <a:lnTo>
                    <a:pt x="168" y="269"/>
                  </a:lnTo>
                  <a:lnTo>
                    <a:pt x="160" y="265"/>
                  </a:lnTo>
                  <a:lnTo>
                    <a:pt x="160" y="246"/>
                  </a:lnTo>
                  <a:lnTo>
                    <a:pt x="62" y="246"/>
                  </a:lnTo>
                  <a:lnTo>
                    <a:pt x="54" y="244"/>
                  </a:lnTo>
                  <a:lnTo>
                    <a:pt x="54" y="199"/>
                  </a:lnTo>
                  <a:lnTo>
                    <a:pt x="4" y="199"/>
                  </a:lnTo>
                  <a:lnTo>
                    <a:pt x="0" y="196"/>
                  </a:lnTo>
                  <a:lnTo>
                    <a:pt x="0" y="65"/>
                  </a:lnTo>
                  <a:lnTo>
                    <a:pt x="4" y="61"/>
                  </a:lnTo>
                  <a:lnTo>
                    <a:pt x="54" y="61"/>
                  </a:lnTo>
                  <a:lnTo>
                    <a:pt x="54" y="15"/>
                  </a:lnTo>
                  <a:lnTo>
                    <a:pt x="62" y="11"/>
                  </a:lnTo>
                  <a:lnTo>
                    <a:pt x="160" y="11"/>
                  </a:lnTo>
                  <a:lnTo>
                    <a:pt x="160" y="0"/>
                  </a:lnTo>
                  <a:lnTo>
                    <a:pt x="168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4" name="Freeform 75"/>
            <p:cNvSpPr/>
            <p:nvPr/>
          </p:nvSpPr>
          <p:spPr>
            <a:xfrm>
              <a:off x="3977" y="2382"/>
              <a:ext cx="115" cy="60"/>
            </a:xfrm>
            <a:custGeom>
              <a:avLst/>
              <a:gdLst>
                <a:gd name="txL" fmla="*/ 0 w 513"/>
                <a:gd name="txT" fmla="*/ 0 h 270"/>
                <a:gd name="txR" fmla="*/ 513 w 513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13" h="270">
                  <a:moveTo>
                    <a:pt x="169" y="15"/>
                  </a:moveTo>
                  <a:lnTo>
                    <a:pt x="335" y="15"/>
                  </a:lnTo>
                  <a:lnTo>
                    <a:pt x="335" y="36"/>
                  </a:lnTo>
                  <a:lnTo>
                    <a:pt x="342" y="40"/>
                  </a:lnTo>
                  <a:lnTo>
                    <a:pt x="391" y="40"/>
                  </a:lnTo>
                  <a:lnTo>
                    <a:pt x="391" y="82"/>
                  </a:lnTo>
                  <a:lnTo>
                    <a:pt x="122" y="82"/>
                  </a:lnTo>
                  <a:lnTo>
                    <a:pt x="122" y="40"/>
                  </a:lnTo>
                  <a:lnTo>
                    <a:pt x="162" y="40"/>
                  </a:lnTo>
                  <a:lnTo>
                    <a:pt x="169" y="36"/>
                  </a:lnTo>
                  <a:lnTo>
                    <a:pt x="169" y="15"/>
                  </a:lnTo>
                  <a:close/>
                  <a:moveTo>
                    <a:pt x="169" y="0"/>
                  </a:moveTo>
                  <a:lnTo>
                    <a:pt x="391" y="0"/>
                  </a:lnTo>
                  <a:lnTo>
                    <a:pt x="399" y="0"/>
                  </a:lnTo>
                  <a:lnTo>
                    <a:pt x="399" y="11"/>
                  </a:lnTo>
                  <a:lnTo>
                    <a:pt x="449" y="11"/>
                  </a:lnTo>
                  <a:lnTo>
                    <a:pt x="458" y="15"/>
                  </a:lnTo>
                  <a:lnTo>
                    <a:pt x="458" y="36"/>
                  </a:lnTo>
                  <a:lnTo>
                    <a:pt x="504" y="36"/>
                  </a:lnTo>
                  <a:lnTo>
                    <a:pt x="512" y="40"/>
                  </a:lnTo>
                  <a:lnTo>
                    <a:pt x="512" y="106"/>
                  </a:lnTo>
                  <a:lnTo>
                    <a:pt x="504" y="111"/>
                  </a:lnTo>
                  <a:lnTo>
                    <a:pt x="122" y="111"/>
                  </a:lnTo>
                  <a:lnTo>
                    <a:pt x="122" y="176"/>
                  </a:lnTo>
                  <a:lnTo>
                    <a:pt x="162" y="176"/>
                  </a:lnTo>
                  <a:lnTo>
                    <a:pt x="169" y="181"/>
                  </a:lnTo>
                  <a:lnTo>
                    <a:pt x="169" y="196"/>
                  </a:lnTo>
                  <a:lnTo>
                    <a:pt x="220" y="196"/>
                  </a:lnTo>
                  <a:lnTo>
                    <a:pt x="229" y="199"/>
                  </a:lnTo>
                  <a:lnTo>
                    <a:pt x="229" y="220"/>
                  </a:lnTo>
                  <a:lnTo>
                    <a:pt x="449" y="220"/>
                  </a:lnTo>
                  <a:lnTo>
                    <a:pt x="449" y="199"/>
                  </a:lnTo>
                  <a:lnTo>
                    <a:pt x="458" y="196"/>
                  </a:lnTo>
                  <a:lnTo>
                    <a:pt x="504" y="196"/>
                  </a:lnTo>
                  <a:lnTo>
                    <a:pt x="512" y="199"/>
                  </a:lnTo>
                  <a:lnTo>
                    <a:pt x="512" y="220"/>
                  </a:lnTo>
                  <a:lnTo>
                    <a:pt x="504" y="224"/>
                  </a:lnTo>
                  <a:lnTo>
                    <a:pt x="458" y="224"/>
                  </a:lnTo>
                  <a:lnTo>
                    <a:pt x="458" y="244"/>
                  </a:lnTo>
                  <a:lnTo>
                    <a:pt x="449" y="246"/>
                  </a:lnTo>
                  <a:lnTo>
                    <a:pt x="399" y="246"/>
                  </a:lnTo>
                  <a:lnTo>
                    <a:pt x="399" y="265"/>
                  </a:lnTo>
                  <a:lnTo>
                    <a:pt x="391" y="269"/>
                  </a:lnTo>
                  <a:lnTo>
                    <a:pt x="169" y="269"/>
                  </a:lnTo>
                  <a:lnTo>
                    <a:pt x="162" y="265"/>
                  </a:lnTo>
                  <a:lnTo>
                    <a:pt x="162" y="246"/>
                  </a:lnTo>
                  <a:lnTo>
                    <a:pt x="63" y="246"/>
                  </a:lnTo>
                  <a:lnTo>
                    <a:pt x="54" y="244"/>
                  </a:lnTo>
                  <a:lnTo>
                    <a:pt x="54" y="199"/>
                  </a:lnTo>
                  <a:lnTo>
                    <a:pt x="5" y="199"/>
                  </a:lnTo>
                  <a:lnTo>
                    <a:pt x="0" y="196"/>
                  </a:lnTo>
                  <a:lnTo>
                    <a:pt x="0" y="65"/>
                  </a:lnTo>
                  <a:lnTo>
                    <a:pt x="5" y="61"/>
                  </a:lnTo>
                  <a:lnTo>
                    <a:pt x="54" y="61"/>
                  </a:lnTo>
                  <a:lnTo>
                    <a:pt x="54" y="15"/>
                  </a:lnTo>
                  <a:lnTo>
                    <a:pt x="63" y="11"/>
                  </a:lnTo>
                  <a:lnTo>
                    <a:pt x="162" y="11"/>
                  </a:lnTo>
                  <a:lnTo>
                    <a:pt x="162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5" name="Freeform 76"/>
            <p:cNvSpPr/>
            <p:nvPr/>
          </p:nvSpPr>
          <p:spPr>
            <a:xfrm>
              <a:off x="4125" y="2382"/>
              <a:ext cx="105" cy="60"/>
            </a:xfrm>
            <a:custGeom>
              <a:avLst/>
              <a:gdLst>
                <a:gd name="txL" fmla="*/ 0 w 469"/>
                <a:gd name="txT" fmla="*/ 0 h 270"/>
                <a:gd name="txR" fmla="*/ 469 w 469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69" h="270">
                  <a:moveTo>
                    <a:pt x="125" y="0"/>
                  </a:moveTo>
                  <a:lnTo>
                    <a:pt x="403" y="0"/>
                  </a:lnTo>
                  <a:lnTo>
                    <a:pt x="411" y="0"/>
                  </a:lnTo>
                  <a:lnTo>
                    <a:pt x="411" y="61"/>
                  </a:lnTo>
                  <a:lnTo>
                    <a:pt x="403" y="65"/>
                  </a:lnTo>
                  <a:lnTo>
                    <a:pt x="350" y="65"/>
                  </a:lnTo>
                  <a:lnTo>
                    <a:pt x="341" y="61"/>
                  </a:lnTo>
                  <a:lnTo>
                    <a:pt x="341" y="40"/>
                  </a:lnTo>
                  <a:lnTo>
                    <a:pt x="293" y="40"/>
                  </a:lnTo>
                  <a:lnTo>
                    <a:pt x="284" y="36"/>
                  </a:lnTo>
                  <a:lnTo>
                    <a:pt x="284" y="15"/>
                  </a:lnTo>
                  <a:lnTo>
                    <a:pt x="174" y="15"/>
                  </a:lnTo>
                  <a:lnTo>
                    <a:pt x="174" y="36"/>
                  </a:lnTo>
                  <a:lnTo>
                    <a:pt x="165" y="40"/>
                  </a:lnTo>
                  <a:lnTo>
                    <a:pt x="125" y="40"/>
                  </a:lnTo>
                  <a:lnTo>
                    <a:pt x="125" y="61"/>
                  </a:lnTo>
                  <a:lnTo>
                    <a:pt x="165" y="61"/>
                  </a:lnTo>
                  <a:lnTo>
                    <a:pt x="174" y="65"/>
                  </a:lnTo>
                  <a:lnTo>
                    <a:pt x="174" y="82"/>
                  </a:lnTo>
                  <a:lnTo>
                    <a:pt x="223" y="82"/>
                  </a:lnTo>
                  <a:lnTo>
                    <a:pt x="233" y="86"/>
                  </a:lnTo>
                  <a:lnTo>
                    <a:pt x="233" y="106"/>
                  </a:lnTo>
                  <a:lnTo>
                    <a:pt x="341" y="106"/>
                  </a:lnTo>
                  <a:lnTo>
                    <a:pt x="350" y="111"/>
                  </a:lnTo>
                  <a:lnTo>
                    <a:pt x="350" y="129"/>
                  </a:lnTo>
                  <a:lnTo>
                    <a:pt x="403" y="129"/>
                  </a:lnTo>
                  <a:lnTo>
                    <a:pt x="411" y="134"/>
                  </a:lnTo>
                  <a:lnTo>
                    <a:pt x="411" y="154"/>
                  </a:lnTo>
                  <a:lnTo>
                    <a:pt x="459" y="154"/>
                  </a:lnTo>
                  <a:lnTo>
                    <a:pt x="468" y="158"/>
                  </a:lnTo>
                  <a:lnTo>
                    <a:pt x="468" y="220"/>
                  </a:lnTo>
                  <a:lnTo>
                    <a:pt x="459" y="224"/>
                  </a:lnTo>
                  <a:lnTo>
                    <a:pt x="411" y="224"/>
                  </a:lnTo>
                  <a:lnTo>
                    <a:pt x="411" y="244"/>
                  </a:lnTo>
                  <a:lnTo>
                    <a:pt x="403" y="246"/>
                  </a:lnTo>
                  <a:lnTo>
                    <a:pt x="293" y="246"/>
                  </a:lnTo>
                  <a:lnTo>
                    <a:pt x="293" y="265"/>
                  </a:lnTo>
                  <a:lnTo>
                    <a:pt x="284" y="269"/>
                  </a:lnTo>
                  <a:lnTo>
                    <a:pt x="4" y="269"/>
                  </a:lnTo>
                  <a:lnTo>
                    <a:pt x="0" y="265"/>
                  </a:lnTo>
                  <a:lnTo>
                    <a:pt x="0" y="199"/>
                  </a:lnTo>
                  <a:lnTo>
                    <a:pt x="4" y="196"/>
                  </a:lnTo>
                  <a:lnTo>
                    <a:pt x="56" y="196"/>
                  </a:lnTo>
                  <a:lnTo>
                    <a:pt x="67" y="199"/>
                  </a:lnTo>
                  <a:lnTo>
                    <a:pt x="67" y="220"/>
                  </a:lnTo>
                  <a:lnTo>
                    <a:pt x="116" y="220"/>
                  </a:lnTo>
                  <a:lnTo>
                    <a:pt x="125" y="224"/>
                  </a:lnTo>
                  <a:lnTo>
                    <a:pt x="125" y="244"/>
                  </a:lnTo>
                  <a:lnTo>
                    <a:pt x="284" y="244"/>
                  </a:lnTo>
                  <a:lnTo>
                    <a:pt x="284" y="224"/>
                  </a:lnTo>
                  <a:lnTo>
                    <a:pt x="293" y="220"/>
                  </a:lnTo>
                  <a:lnTo>
                    <a:pt x="341" y="220"/>
                  </a:lnTo>
                  <a:lnTo>
                    <a:pt x="341" y="181"/>
                  </a:lnTo>
                  <a:lnTo>
                    <a:pt x="293" y="181"/>
                  </a:lnTo>
                  <a:lnTo>
                    <a:pt x="284" y="176"/>
                  </a:lnTo>
                  <a:lnTo>
                    <a:pt x="284" y="158"/>
                  </a:lnTo>
                  <a:lnTo>
                    <a:pt x="174" y="158"/>
                  </a:lnTo>
                  <a:lnTo>
                    <a:pt x="165" y="154"/>
                  </a:lnTo>
                  <a:lnTo>
                    <a:pt x="165" y="134"/>
                  </a:lnTo>
                  <a:lnTo>
                    <a:pt x="67" y="134"/>
                  </a:lnTo>
                  <a:lnTo>
                    <a:pt x="56" y="129"/>
                  </a:lnTo>
                  <a:lnTo>
                    <a:pt x="56" y="86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56" y="36"/>
                  </a:lnTo>
                  <a:lnTo>
                    <a:pt x="56" y="15"/>
                  </a:lnTo>
                  <a:lnTo>
                    <a:pt x="67" y="11"/>
                  </a:lnTo>
                  <a:lnTo>
                    <a:pt x="116" y="11"/>
                  </a:lnTo>
                  <a:lnTo>
                    <a:pt x="116" y="0"/>
                  </a:lnTo>
                  <a:lnTo>
                    <a:pt x="125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6" name="Freeform 77"/>
            <p:cNvSpPr/>
            <p:nvPr/>
          </p:nvSpPr>
          <p:spPr>
            <a:xfrm>
              <a:off x="4257" y="2382"/>
              <a:ext cx="104" cy="60"/>
            </a:xfrm>
            <a:custGeom>
              <a:avLst/>
              <a:gdLst>
                <a:gd name="txL" fmla="*/ 0 w 464"/>
                <a:gd name="txT" fmla="*/ 0 h 270"/>
                <a:gd name="txR" fmla="*/ 464 w 464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64" h="270">
                  <a:moveTo>
                    <a:pt x="123" y="0"/>
                  </a:moveTo>
                  <a:lnTo>
                    <a:pt x="399" y="0"/>
                  </a:lnTo>
                  <a:lnTo>
                    <a:pt x="407" y="0"/>
                  </a:lnTo>
                  <a:lnTo>
                    <a:pt x="407" y="61"/>
                  </a:lnTo>
                  <a:lnTo>
                    <a:pt x="399" y="65"/>
                  </a:lnTo>
                  <a:lnTo>
                    <a:pt x="346" y="65"/>
                  </a:lnTo>
                  <a:lnTo>
                    <a:pt x="337" y="61"/>
                  </a:lnTo>
                  <a:lnTo>
                    <a:pt x="337" y="40"/>
                  </a:lnTo>
                  <a:lnTo>
                    <a:pt x="290" y="40"/>
                  </a:lnTo>
                  <a:lnTo>
                    <a:pt x="281" y="36"/>
                  </a:lnTo>
                  <a:lnTo>
                    <a:pt x="281" y="15"/>
                  </a:lnTo>
                  <a:lnTo>
                    <a:pt x="171" y="15"/>
                  </a:lnTo>
                  <a:lnTo>
                    <a:pt x="171" y="36"/>
                  </a:lnTo>
                  <a:lnTo>
                    <a:pt x="162" y="40"/>
                  </a:lnTo>
                  <a:lnTo>
                    <a:pt x="123" y="40"/>
                  </a:lnTo>
                  <a:lnTo>
                    <a:pt x="123" y="61"/>
                  </a:lnTo>
                  <a:lnTo>
                    <a:pt x="162" y="61"/>
                  </a:lnTo>
                  <a:lnTo>
                    <a:pt x="171" y="65"/>
                  </a:lnTo>
                  <a:lnTo>
                    <a:pt x="171" y="82"/>
                  </a:lnTo>
                  <a:lnTo>
                    <a:pt x="220" y="82"/>
                  </a:lnTo>
                  <a:lnTo>
                    <a:pt x="231" y="86"/>
                  </a:lnTo>
                  <a:lnTo>
                    <a:pt x="231" y="106"/>
                  </a:lnTo>
                  <a:lnTo>
                    <a:pt x="337" y="106"/>
                  </a:lnTo>
                  <a:lnTo>
                    <a:pt x="346" y="111"/>
                  </a:lnTo>
                  <a:lnTo>
                    <a:pt x="346" y="129"/>
                  </a:lnTo>
                  <a:lnTo>
                    <a:pt x="399" y="129"/>
                  </a:lnTo>
                  <a:lnTo>
                    <a:pt x="407" y="134"/>
                  </a:lnTo>
                  <a:lnTo>
                    <a:pt x="407" y="154"/>
                  </a:lnTo>
                  <a:lnTo>
                    <a:pt x="454" y="154"/>
                  </a:lnTo>
                  <a:lnTo>
                    <a:pt x="463" y="158"/>
                  </a:lnTo>
                  <a:lnTo>
                    <a:pt x="463" y="220"/>
                  </a:lnTo>
                  <a:lnTo>
                    <a:pt x="454" y="224"/>
                  </a:lnTo>
                  <a:lnTo>
                    <a:pt x="407" y="224"/>
                  </a:lnTo>
                  <a:lnTo>
                    <a:pt x="407" y="244"/>
                  </a:lnTo>
                  <a:lnTo>
                    <a:pt x="399" y="246"/>
                  </a:lnTo>
                  <a:lnTo>
                    <a:pt x="290" y="246"/>
                  </a:lnTo>
                  <a:lnTo>
                    <a:pt x="290" y="265"/>
                  </a:lnTo>
                  <a:lnTo>
                    <a:pt x="281" y="269"/>
                  </a:lnTo>
                  <a:lnTo>
                    <a:pt x="4" y="269"/>
                  </a:lnTo>
                  <a:lnTo>
                    <a:pt x="0" y="265"/>
                  </a:lnTo>
                  <a:lnTo>
                    <a:pt x="0" y="199"/>
                  </a:lnTo>
                  <a:lnTo>
                    <a:pt x="4" y="196"/>
                  </a:lnTo>
                  <a:lnTo>
                    <a:pt x="54" y="196"/>
                  </a:lnTo>
                  <a:lnTo>
                    <a:pt x="64" y="199"/>
                  </a:lnTo>
                  <a:lnTo>
                    <a:pt x="64" y="220"/>
                  </a:lnTo>
                  <a:lnTo>
                    <a:pt x="116" y="220"/>
                  </a:lnTo>
                  <a:lnTo>
                    <a:pt x="123" y="224"/>
                  </a:lnTo>
                  <a:lnTo>
                    <a:pt x="123" y="244"/>
                  </a:lnTo>
                  <a:lnTo>
                    <a:pt x="281" y="244"/>
                  </a:lnTo>
                  <a:lnTo>
                    <a:pt x="281" y="224"/>
                  </a:lnTo>
                  <a:lnTo>
                    <a:pt x="290" y="220"/>
                  </a:lnTo>
                  <a:lnTo>
                    <a:pt x="337" y="220"/>
                  </a:lnTo>
                  <a:lnTo>
                    <a:pt x="337" y="181"/>
                  </a:lnTo>
                  <a:lnTo>
                    <a:pt x="290" y="181"/>
                  </a:lnTo>
                  <a:lnTo>
                    <a:pt x="281" y="176"/>
                  </a:lnTo>
                  <a:lnTo>
                    <a:pt x="281" y="158"/>
                  </a:lnTo>
                  <a:lnTo>
                    <a:pt x="171" y="158"/>
                  </a:lnTo>
                  <a:lnTo>
                    <a:pt x="162" y="154"/>
                  </a:lnTo>
                  <a:lnTo>
                    <a:pt x="162" y="134"/>
                  </a:lnTo>
                  <a:lnTo>
                    <a:pt x="64" y="134"/>
                  </a:lnTo>
                  <a:lnTo>
                    <a:pt x="54" y="129"/>
                  </a:lnTo>
                  <a:lnTo>
                    <a:pt x="54" y="86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54" y="36"/>
                  </a:lnTo>
                  <a:lnTo>
                    <a:pt x="54" y="15"/>
                  </a:lnTo>
                  <a:lnTo>
                    <a:pt x="64" y="11"/>
                  </a:lnTo>
                  <a:lnTo>
                    <a:pt x="116" y="11"/>
                  </a:lnTo>
                  <a:lnTo>
                    <a:pt x="116" y="0"/>
                  </a:lnTo>
                  <a:lnTo>
                    <a:pt x="123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050" name="Group 78"/>
          <p:cNvGrpSpPr/>
          <p:nvPr/>
        </p:nvGrpSpPr>
        <p:grpSpPr>
          <a:xfrm>
            <a:off x="6611938" y="2590800"/>
            <a:ext cx="1912937" cy="295275"/>
            <a:chOff x="4165" y="1632"/>
            <a:chExt cx="1205" cy="186"/>
          </a:xfrm>
        </p:grpSpPr>
        <p:sp>
          <p:nvSpPr>
            <p:cNvPr id="172059" name="Freeform 79"/>
            <p:cNvSpPr/>
            <p:nvPr/>
          </p:nvSpPr>
          <p:spPr>
            <a:xfrm>
              <a:off x="4165" y="1632"/>
              <a:ext cx="65" cy="143"/>
            </a:xfrm>
            <a:custGeom>
              <a:avLst/>
              <a:gdLst>
                <a:gd name="txL" fmla="*/ 0 w 293"/>
                <a:gd name="txT" fmla="*/ 0 h 636"/>
                <a:gd name="txR" fmla="*/ 293 w 293"/>
                <a:gd name="txB" fmla="*/ 636 h 63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93" h="636">
                  <a:moveTo>
                    <a:pt x="103" y="0"/>
                  </a:moveTo>
                  <a:lnTo>
                    <a:pt x="226" y="0"/>
                  </a:lnTo>
                  <a:lnTo>
                    <a:pt x="229" y="4"/>
                  </a:lnTo>
                  <a:lnTo>
                    <a:pt x="229" y="34"/>
                  </a:lnTo>
                  <a:lnTo>
                    <a:pt x="270" y="34"/>
                  </a:lnTo>
                  <a:lnTo>
                    <a:pt x="270" y="4"/>
                  </a:lnTo>
                  <a:lnTo>
                    <a:pt x="272" y="0"/>
                  </a:lnTo>
                  <a:lnTo>
                    <a:pt x="289" y="0"/>
                  </a:lnTo>
                  <a:lnTo>
                    <a:pt x="292" y="4"/>
                  </a:lnTo>
                  <a:lnTo>
                    <a:pt x="292" y="187"/>
                  </a:lnTo>
                  <a:lnTo>
                    <a:pt x="289" y="192"/>
                  </a:lnTo>
                  <a:lnTo>
                    <a:pt x="272" y="192"/>
                  </a:lnTo>
                  <a:lnTo>
                    <a:pt x="270" y="187"/>
                  </a:lnTo>
                  <a:lnTo>
                    <a:pt x="270" y="117"/>
                  </a:lnTo>
                  <a:lnTo>
                    <a:pt x="254" y="117"/>
                  </a:lnTo>
                  <a:lnTo>
                    <a:pt x="248" y="112"/>
                  </a:lnTo>
                  <a:lnTo>
                    <a:pt x="248" y="77"/>
                  </a:lnTo>
                  <a:lnTo>
                    <a:pt x="210" y="77"/>
                  </a:lnTo>
                  <a:lnTo>
                    <a:pt x="208" y="72"/>
                  </a:lnTo>
                  <a:lnTo>
                    <a:pt x="208" y="39"/>
                  </a:lnTo>
                  <a:lnTo>
                    <a:pt x="125" y="39"/>
                  </a:lnTo>
                  <a:lnTo>
                    <a:pt x="125" y="72"/>
                  </a:lnTo>
                  <a:lnTo>
                    <a:pt x="123" y="77"/>
                  </a:lnTo>
                  <a:lnTo>
                    <a:pt x="103" y="77"/>
                  </a:lnTo>
                  <a:lnTo>
                    <a:pt x="103" y="112"/>
                  </a:lnTo>
                  <a:lnTo>
                    <a:pt x="100" y="117"/>
                  </a:lnTo>
                  <a:lnTo>
                    <a:pt x="63" y="117"/>
                  </a:lnTo>
                  <a:lnTo>
                    <a:pt x="63" y="187"/>
                  </a:lnTo>
                  <a:lnTo>
                    <a:pt x="59" y="192"/>
                  </a:lnTo>
                  <a:lnTo>
                    <a:pt x="43" y="192"/>
                  </a:lnTo>
                  <a:lnTo>
                    <a:pt x="43" y="445"/>
                  </a:lnTo>
                  <a:lnTo>
                    <a:pt x="59" y="445"/>
                  </a:lnTo>
                  <a:lnTo>
                    <a:pt x="63" y="452"/>
                  </a:lnTo>
                  <a:lnTo>
                    <a:pt x="63" y="519"/>
                  </a:lnTo>
                  <a:lnTo>
                    <a:pt x="100" y="519"/>
                  </a:lnTo>
                  <a:lnTo>
                    <a:pt x="103" y="526"/>
                  </a:lnTo>
                  <a:lnTo>
                    <a:pt x="103" y="558"/>
                  </a:lnTo>
                  <a:lnTo>
                    <a:pt x="143" y="558"/>
                  </a:lnTo>
                  <a:lnTo>
                    <a:pt x="147" y="561"/>
                  </a:lnTo>
                  <a:lnTo>
                    <a:pt x="147" y="596"/>
                  </a:lnTo>
                  <a:lnTo>
                    <a:pt x="208" y="596"/>
                  </a:lnTo>
                  <a:lnTo>
                    <a:pt x="208" y="561"/>
                  </a:lnTo>
                  <a:lnTo>
                    <a:pt x="210" y="558"/>
                  </a:lnTo>
                  <a:lnTo>
                    <a:pt x="248" y="558"/>
                  </a:lnTo>
                  <a:lnTo>
                    <a:pt x="248" y="526"/>
                  </a:lnTo>
                  <a:lnTo>
                    <a:pt x="254" y="519"/>
                  </a:lnTo>
                  <a:lnTo>
                    <a:pt x="270" y="519"/>
                  </a:lnTo>
                  <a:lnTo>
                    <a:pt x="270" y="492"/>
                  </a:lnTo>
                  <a:lnTo>
                    <a:pt x="272" y="485"/>
                  </a:lnTo>
                  <a:lnTo>
                    <a:pt x="289" y="485"/>
                  </a:lnTo>
                  <a:lnTo>
                    <a:pt x="292" y="492"/>
                  </a:lnTo>
                  <a:lnTo>
                    <a:pt x="292" y="519"/>
                  </a:lnTo>
                  <a:lnTo>
                    <a:pt x="289" y="526"/>
                  </a:lnTo>
                  <a:lnTo>
                    <a:pt x="272" y="526"/>
                  </a:lnTo>
                  <a:lnTo>
                    <a:pt x="272" y="596"/>
                  </a:lnTo>
                  <a:lnTo>
                    <a:pt x="270" y="598"/>
                  </a:lnTo>
                  <a:lnTo>
                    <a:pt x="229" y="598"/>
                  </a:lnTo>
                  <a:lnTo>
                    <a:pt x="229" y="629"/>
                  </a:lnTo>
                  <a:lnTo>
                    <a:pt x="226" y="635"/>
                  </a:lnTo>
                  <a:lnTo>
                    <a:pt x="103" y="635"/>
                  </a:lnTo>
                  <a:lnTo>
                    <a:pt x="100" y="629"/>
                  </a:lnTo>
                  <a:lnTo>
                    <a:pt x="100" y="598"/>
                  </a:lnTo>
                  <a:lnTo>
                    <a:pt x="63" y="598"/>
                  </a:lnTo>
                  <a:lnTo>
                    <a:pt x="59" y="596"/>
                  </a:lnTo>
                  <a:lnTo>
                    <a:pt x="59" y="561"/>
                  </a:lnTo>
                  <a:lnTo>
                    <a:pt x="43" y="561"/>
                  </a:lnTo>
                  <a:lnTo>
                    <a:pt x="41" y="558"/>
                  </a:lnTo>
                  <a:lnTo>
                    <a:pt x="41" y="526"/>
                  </a:lnTo>
                  <a:lnTo>
                    <a:pt x="21" y="526"/>
                  </a:lnTo>
                  <a:lnTo>
                    <a:pt x="17" y="519"/>
                  </a:lnTo>
                  <a:lnTo>
                    <a:pt x="17" y="452"/>
                  </a:lnTo>
                  <a:lnTo>
                    <a:pt x="2" y="452"/>
                  </a:lnTo>
                  <a:lnTo>
                    <a:pt x="0" y="445"/>
                  </a:lnTo>
                  <a:lnTo>
                    <a:pt x="0" y="192"/>
                  </a:lnTo>
                  <a:lnTo>
                    <a:pt x="2" y="187"/>
                  </a:lnTo>
                  <a:lnTo>
                    <a:pt x="17" y="187"/>
                  </a:lnTo>
                  <a:lnTo>
                    <a:pt x="17" y="117"/>
                  </a:lnTo>
                  <a:lnTo>
                    <a:pt x="21" y="112"/>
                  </a:lnTo>
                  <a:lnTo>
                    <a:pt x="41" y="112"/>
                  </a:lnTo>
                  <a:lnTo>
                    <a:pt x="41" y="77"/>
                  </a:lnTo>
                  <a:lnTo>
                    <a:pt x="43" y="72"/>
                  </a:lnTo>
                  <a:lnTo>
                    <a:pt x="59" y="72"/>
                  </a:lnTo>
                  <a:lnTo>
                    <a:pt x="59" y="39"/>
                  </a:lnTo>
                  <a:lnTo>
                    <a:pt x="63" y="34"/>
                  </a:lnTo>
                  <a:lnTo>
                    <a:pt x="100" y="34"/>
                  </a:lnTo>
                  <a:lnTo>
                    <a:pt x="100" y="4"/>
                  </a:lnTo>
                  <a:lnTo>
                    <a:pt x="103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0" name="Freeform 80"/>
            <p:cNvSpPr/>
            <p:nvPr/>
          </p:nvSpPr>
          <p:spPr>
            <a:xfrm>
              <a:off x="4248" y="1676"/>
              <a:ext cx="43" cy="98"/>
            </a:xfrm>
            <a:custGeom>
              <a:avLst/>
              <a:gdLst>
                <a:gd name="txL" fmla="*/ 0 w 195"/>
                <a:gd name="txT" fmla="*/ 0 h 437"/>
                <a:gd name="txR" fmla="*/ 195 w 195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95" h="437">
                  <a:moveTo>
                    <a:pt x="77" y="34"/>
                  </a:moveTo>
                  <a:lnTo>
                    <a:pt x="114" y="34"/>
                  </a:lnTo>
                  <a:lnTo>
                    <a:pt x="114" y="69"/>
                  </a:lnTo>
                  <a:lnTo>
                    <a:pt x="118" y="74"/>
                  </a:lnTo>
                  <a:lnTo>
                    <a:pt x="133" y="74"/>
                  </a:lnTo>
                  <a:lnTo>
                    <a:pt x="133" y="104"/>
                  </a:lnTo>
                  <a:lnTo>
                    <a:pt x="135" y="109"/>
                  </a:lnTo>
                  <a:lnTo>
                    <a:pt x="153" y="109"/>
                  </a:lnTo>
                  <a:lnTo>
                    <a:pt x="153" y="322"/>
                  </a:lnTo>
                  <a:lnTo>
                    <a:pt x="135" y="322"/>
                  </a:lnTo>
                  <a:lnTo>
                    <a:pt x="133" y="327"/>
                  </a:lnTo>
                  <a:lnTo>
                    <a:pt x="133" y="358"/>
                  </a:lnTo>
                  <a:lnTo>
                    <a:pt x="118" y="358"/>
                  </a:lnTo>
                  <a:lnTo>
                    <a:pt x="114" y="365"/>
                  </a:lnTo>
                  <a:lnTo>
                    <a:pt x="114" y="399"/>
                  </a:lnTo>
                  <a:lnTo>
                    <a:pt x="77" y="399"/>
                  </a:lnTo>
                  <a:lnTo>
                    <a:pt x="77" y="365"/>
                  </a:lnTo>
                  <a:lnTo>
                    <a:pt x="73" y="358"/>
                  </a:lnTo>
                  <a:lnTo>
                    <a:pt x="56" y="358"/>
                  </a:lnTo>
                  <a:lnTo>
                    <a:pt x="56" y="327"/>
                  </a:lnTo>
                  <a:lnTo>
                    <a:pt x="54" y="322"/>
                  </a:lnTo>
                  <a:lnTo>
                    <a:pt x="39" y="322"/>
                  </a:lnTo>
                  <a:lnTo>
                    <a:pt x="39" y="109"/>
                  </a:lnTo>
                  <a:lnTo>
                    <a:pt x="54" y="109"/>
                  </a:lnTo>
                  <a:lnTo>
                    <a:pt x="56" y="104"/>
                  </a:lnTo>
                  <a:lnTo>
                    <a:pt x="56" y="74"/>
                  </a:lnTo>
                  <a:lnTo>
                    <a:pt x="73" y="74"/>
                  </a:lnTo>
                  <a:lnTo>
                    <a:pt x="77" y="69"/>
                  </a:lnTo>
                  <a:lnTo>
                    <a:pt x="77" y="34"/>
                  </a:lnTo>
                  <a:close/>
                  <a:moveTo>
                    <a:pt x="56" y="0"/>
                  </a:moveTo>
                  <a:lnTo>
                    <a:pt x="133" y="0"/>
                  </a:lnTo>
                  <a:lnTo>
                    <a:pt x="135" y="4"/>
                  </a:lnTo>
                  <a:lnTo>
                    <a:pt x="135" y="29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7" y="104"/>
                  </a:lnTo>
                  <a:lnTo>
                    <a:pt x="191" y="104"/>
                  </a:lnTo>
                  <a:lnTo>
                    <a:pt x="194" y="109"/>
                  </a:lnTo>
                  <a:lnTo>
                    <a:pt x="194" y="322"/>
                  </a:lnTo>
                  <a:lnTo>
                    <a:pt x="191" y="327"/>
                  </a:lnTo>
                  <a:lnTo>
                    <a:pt x="177" y="327"/>
                  </a:lnTo>
                  <a:lnTo>
                    <a:pt x="177" y="399"/>
                  </a:lnTo>
                  <a:lnTo>
                    <a:pt x="174" y="403"/>
                  </a:lnTo>
                  <a:lnTo>
                    <a:pt x="135" y="403"/>
                  </a:lnTo>
                  <a:lnTo>
                    <a:pt x="135" y="431"/>
                  </a:lnTo>
                  <a:lnTo>
                    <a:pt x="133" y="436"/>
                  </a:lnTo>
                  <a:lnTo>
                    <a:pt x="56" y="436"/>
                  </a:lnTo>
                  <a:lnTo>
                    <a:pt x="54" y="431"/>
                  </a:lnTo>
                  <a:lnTo>
                    <a:pt x="54" y="403"/>
                  </a:lnTo>
                  <a:lnTo>
                    <a:pt x="19" y="403"/>
                  </a:lnTo>
                  <a:lnTo>
                    <a:pt x="16" y="399"/>
                  </a:lnTo>
                  <a:lnTo>
                    <a:pt x="16" y="327"/>
                  </a:lnTo>
                  <a:lnTo>
                    <a:pt x="0" y="327"/>
                  </a:lnTo>
                  <a:lnTo>
                    <a:pt x="0" y="322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34"/>
                  </a:lnTo>
                  <a:lnTo>
                    <a:pt x="19" y="29"/>
                  </a:lnTo>
                  <a:lnTo>
                    <a:pt x="54" y="29"/>
                  </a:lnTo>
                  <a:lnTo>
                    <a:pt x="54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1" name="Freeform 81"/>
            <p:cNvSpPr/>
            <p:nvPr/>
          </p:nvSpPr>
          <p:spPr>
            <a:xfrm>
              <a:off x="4311" y="1676"/>
              <a:ext cx="50" cy="98"/>
            </a:xfrm>
            <a:custGeom>
              <a:avLst/>
              <a:gdLst>
                <a:gd name="txL" fmla="*/ 0 w 226"/>
                <a:gd name="txT" fmla="*/ 0 h 437"/>
                <a:gd name="txR" fmla="*/ 226 w 226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6" h="437">
                  <a:moveTo>
                    <a:pt x="2" y="0"/>
                  </a:moveTo>
                  <a:lnTo>
                    <a:pt x="55" y="0"/>
                  </a:lnTo>
                  <a:lnTo>
                    <a:pt x="59" y="4"/>
                  </a:lnTo>
                  <a:lnTo>
                    <a:pt x="59" y="69"/>
                  </a:lnTo>
                  <a:lnTo>
                    <a:pt x="77" y="69"/>
                  </a:lnTo>
                  <a:lnTo>
                    <a:pt x="77" y="34"/>
                  </a:lnTo>
                  <a:lnTo>
                    <a:pt x="81" y="29"/>
                  </a:lnTo>
                  <a:lnTo>
                    <a:pt x="100" y="29"/>
                  </a:lnTo>
                  <a:lnTo>
                    <a:pt x="100" y="4"/>
                  </a:lnTo>
                  <a:lnTo>
                    <a:pt x="102" y="0"/>
                  </a:lnTo>
                  <a:lnTo>
                    <a:pt x="162" y="0"/>
                  </a:lnTo>
                  <a:lnTo>
                    <a:pt x="165" y="4"/>
                  </a:lnTo>
                  <a:lnTo>
                    <a:pt x="165" y="29"/>
                  </a:lnTo>
                  <a:lnTo>
                    <a:pt x="184" y="29"/>
                  </a:lnTo>
                  <a:lnTo>
                    <a:pt x="187" y="34"/>
                  </a:lnTo>
                  <a:lnTo>
                    <a:pt x="187" y="69"/>
                  </a:lnTo>
                  <a:lnTo>
                    <a:pt x="207" y="69"/>
                  </a:lnTo>
                  <a:lnTo>
                    <a:pt x="209" y="74"/>
                  </a:lnTo>
                  <a:lnTo>
                    <a:pt x="209" y="399"/>
                  </a:lnTo>
                  <a:lnTo>
                    <a:pt x="222" y="399"/>
                  </a:lnTo>
                  <a:lnTo>
                    <a:pt x="225" y="403"/>
                  </a:lnTo>
                  <a:lnTo>
                    <a:pt x="225" y="431"/>
                  </a:lnTo>
                  <a:lnTo>
                    <a:pt x="222" y="436"/>
                  </a:lnTo>
                  <a:lnTo>
                    <a:pt x="145" y="436"/>
                  </a:lnTo>
                  <a:lnTo>
                    <a:pt x="141" y="431"/>
                  </a:lnTo>
                  <a:lnTo>
                    <a:pt x="141" y="403"/>
                  </a:lnTo>
                  <a:lnTo>
                    <a:pt x="145" y="399"/>
                  </a:lnTo>
                  <a:lnTo>
                    <a:pt x="162" y="399"/>
                  </a:lnTo>
                  <a:lnTo>
                    <a:pt x="162" y="109"/>
                  </a:lnTo>
                  <a:lnTo>
                    <a:pt x="145" y="109"/>
                  </a:lnTo>
                  <a:lnTo>
                    <a:pt x="141" y="104"/>
                  </a:lnTo>
                  <a:lnTo>
                    <a:pt x="141" y="74"/>
                  </a:lnTo>
                  <a:lnTo>
                    <a:pt x="81" y="74"/>
                  </a:lnTo>
                  <a:lnTo>
                    <a:pt x="81" y="104"/>
                  </a:lnTo>
                  <a:lnTo>
                    <a:pt x="77" y="109"/>
                  </a:lnTo>
                  <a:lnTo>
                    <a:pt x="59" y="109"/>
                  </a:lnTo>
                  <a:lnTo>
                    <a:pt x="59" y="399"/>
                  </a:lnTo>
                  <a:lnTo>
                    <a:pt x="77" y="399"/>
                  </a:lnTo>
                  <a:lnTo>
                    <a:pt x="81" y="403"/>
                  </a:lnTo>
                  <a:lnTo>
                    <a:pt x="81" y="431"/>
                  </a:lnTo>
                  <a:lnTo>
                    <a:pt x="77" y="436"/>
                  </a:lnTo>
                  <a:lnTo>
                    <a:pt x="2" y="436"/>
                  </a:lnTo>
                  <a:lnTo>
                    <a:pt x="0" y="431"/>
                  </a:lnTo>
                  <a:lnTo>
                    <a:pt x="0" y="403"/>
                  </a:lnTo>
                  <a:lnTo>
                    <a:pt x="2" y="399"/>
                  </a:lnTo>
                  <a:lnTo>
                    <a:pt x="17" y="399"/>
                  </a:lnTo>
                  <a:lnTo>
                    <a:pt x="17" y="34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2" name="Freeform 82"/>
            <p:cNvSpPr/>
            <p:nvPr/>
          </p:nvSpPr>
          <p:spPr>
            <a:xfrm>
              <a:off x="4367" y="1650"/>
              <a:ext cx="29" cy="124"/>
            </a:xfrm>
            <a:custGeom>
              <a:avLst/>
              <a:gdLst>
                <a:gd name="txL" fmla="*/ 0 w 134"/>
                <a:gd name="txT" fmla="*/ 0 h 552"/>
                <a:gd name="txR" fmla="*/ 134 w 134"/>
                <a:gd name="txB" fmla="*/ 552 h 55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34" h="552">
                  <a:moveTo>
                    <a:pt x="58" y="0"/>
                  </a:moveTo>
                  <a:lnTo>
                    <a:pt x="74" y="0"/>
                  </a:lnTo>
                  <a:lnTo>
                    <a:pt x="77" y="4"/>
                  </a:lnTo>
                  <a:lnTo>
                    <a:pt x="77" y="111"/>
                  </a:lnTo>
                  <a:lnTo>
                    <a:pt x="130" y="111"/>
                  </a:lnTo>
                  <a:lnTo>
                    <a:pt x="133" y="117"/>
                  </a:lnTo>
                  <a:lnTo>
                    <a:pt x="133" y="142"/>
                  </a:lnTo>
                  <a:lnTo>
                    <a:pt x="130" y="147"/>
                  </a:lnTo>
                  <a:lnTo>
                    <a:pt x="77" y="147"/>
                  </a:lnTo>
                  <a:lnTo>
                    <a:pt x="77" y="513"/>
                  </a:lnTo>
                  <a:lnTo>
                    <a:pt x="113" y="513"/>
                  </a:lnTo>
                  <a:lnTo>
                    <a:pt x="113" y="480"/>
                  </a:lnTo>
                  <a:lnTo>
                    <a:pt x="116" y="474"/>
                  </a:lnTo>
                  <a:lnTo>
                    <a:pt x="130" y="474"/>
                  </a:lnTo>
                  <a:lnTo>
                    <a:pt x="133" y="480"/>
                  </a:lnTo>
                  <a:lnTo>
                    <a:pt x="133" y="513"/>
                  </a:lnTo>
                  <a:lnTo>
                    <a:pt x="130" y="516"/>
                  </a:lnTo>
                  <a:lnTo>
                    <a:pt x="116" y="516"/>
                  </a:lnTo>
                  <a:lnTo>
                    <a:pt x="116" y="546"/>
                  </a:lnTo>
                  <a:lnTo>
                    <a:pt x="113" y="551"/>
                  </a:lnTo>
                  <a:lnTo>
                    <a:pt x="58" y="551"/>
                  </a:lnTo>
                  <a:lnTo>
                    <a:pt x="55" y="546"/>
                  </a:lnTo>
                  <a:lnTo>
                    <a:pt x="55" y="516"/>
                  </a:lnTo>
                  <a:lnTo>
                    <a:pt x="38" y="516"/>
                  </a:lnTo>
                  <a:lnTo>
                    <a:pt x="38" y="513"/>
                  </a:lnTo>
                  <a:lnTo>
                    <a:pt x="38" y="147"/>
                  </a:lnTo>
                  <a:lnTo>
                    <a:pt x="0" y="147"/>
                  </a:lnTo>
                  <a:lnTo>
                    <a:pt x="0" y="142"/>
                  </a:lnTo>
                  <a:lnTo>
                    <a:pt x="0" y="117"/>
                  </a:lnTo>
                  <a:lnTo>
                    <a:pt x="0" y="111"/>
                  </a:lnTo>
                  <a:lnTo>
                    <a:pt x="17" y="111"/>
                  </a:lnTo>
                  <a:lnTo>
                    <a:pt x="17" y="79"/>
                  </a:lnTo>
                  <a:lnTo>
                    <a:pt x="20" y="74"/>
                  </a:lnTo>
                  <a:lnTo>
                    <a:pt x="38" y="74"/>
                  </a:lnTo>
                  <a:lnTo>
                    <a:pt x="38" y="39"/>
                  </a:lnTo>
                  <a:lnTo>
                    <a:pt x="38" y="33"/>
                  </a:lnTo>
                  <a:lnTo>
                    <a:pt x="55" y="33"/>
                  </a:lnTo>
                  <a:lnTo>
                    <a:pt x="55" y="4"/>
                  </a:lnTo>
                  <a:lnTo>
                    <a:pt x="58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3" name="Freeform 83"/>
            <p:cNvSpPr/>
            <p:nvPr/>
          </p:nvSpPr>
          <p:spPr>
            <a:xfrm>
              <a:off x="4408" y="1632"/>
              <a:ext cx="14" cy="143"/>
            </a:xfrm>
            <a:custGeom>
              <a:avLst/>
              <a:gdLst>
                <a:gd name="txL" fmla="*/ 0 w 67"/>
                <a:gd name="txT" fmla="*/ 0 h 636"/>
                <a:gd name="txR" fmla="*/ 67 w 67"/>
                <a:gd name="txB" fmla="*/ 636 h 63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7" h="636">
                  <a:moveTo>
                    <a:pt x="0" y="187"/>
                  </a:moveTo>
                  <a:lnTo>
                    <a:pt x="48" y="187"/>
                  </a:lnTo>
                  <a:lnTo>
                    <a:pt x="48" y="192"/>
                  </a:lnTo>
                  <a:lnTo>
                    <a:pt x="48" y="596"/>
                  </a:lnTo>
                  <a:lnTo>
                    <a:pt x="65" y="596"/>
                  </a:lnTo>
                  <a:lnTo>
                    <a:pt x="66" y="598"/>
                  </a:lnTo>
                  <a:lnTo>
                    <a:pt x="66" y="629"/>
                  </a:lnTo>
                  <a:lnTo>
                    <a:pt x="65" y="635"/>
                  </a:lnTo>
                  <a:lnTo>
                    <a:pt x="0" y="635"/>
                  </a:lnTo>
                  <a:lnTo>
                    <a:pt x="0" y="629"/>
                  </a:lnTo>
                  <a:lnTo>
                    <a:pt x="0" y="598"/>
                  </a:lnTo>
                  <a:lnTo>
                    <a:pt x="0" y="596"/>
                  </a:lnTo>
                  <a:lnTo>
                    <a:pt x="15" y="596"/>
                  </a:lnTo>
                  <a:lnTo>
                    <a:pt x="15" y="225"/>
                  </a:lnTo>
                  <a:lnTo>
                    <a:pt x="0" y="225"/>
                  </a:lnTo>
                  <a:lnTo>
                    <a:pt x="0" y="220"/>
                  </a:lnTo>
                  <a:lnTo>
                    <a:pt x="0" y="192"/>
                  </a:lnTo>
                  <a:lnTo>
                    <a:pt x="0" y="187"/>
                  </a:lnTo>
                  <a:close/>
                  <a:moveTo>
                    <a:pt x="16" y="0"/>
                  </a:moveTo>
                  <a:lnTo>
                    <a:pt x="48" y="0"/>
                  </a:lnTo>
                  <a:lnTo>
                    <a:pt x="48" y="4"/>
                  </a:lnTo>
                  <a:lnTo>
                    <a:pt x="48" y="72"/>
                  </a:lnTo>
                  <a:lnTo>
                    <a:pt x="48" y="77"/>
                  </a:lnTo>
                  <a:lnTo>
                    <a:pt x="16" y="77"/>
                  </a:lnTo>
                  <a:lnTo>
                    <a:pt x="15" y="72"/>
                  </a:lnTo>
                  <a:lnTo>
                    <a:pt x="15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4" name="Freeform 84"/>
            <p:cNvSpPr/>
            <p:nvPr/>
          </p:nvSpPr>
          <p:spPr>
            <a:xfrm>
              <a:off x="4442" y="1676"/>
              <a:ext cx="50" cy="98"/>
            </a:xfrm>
            <a:custGeom>
              <a:avLst/>
              <a:gdLst>
                <a:gd name="txL" fmla="*/ 0 w 226"/>
                <a:gd name="txT" fmla="*/ 0 h 437"/>
                <a:gd name="txR" fmla="*/ 226 w 226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6" h="437">
                  <a:moveTo>
                    <a:pt x="2" y="0"/>
                  </a:moveTo>
                  <a:lnTo>
                    <a:pt x="58" y="0"/>
                  </a:lnTo>
                  <a:lnTo>
                    <a:pt x="59" y="4"/>
                  </a:lnTo>
                  <a:lnTo>
                    <a:pt x="59" y="69"/>
                  </a:lnTo>
                  <a:lnTo>
                    <a:pt x="77" y="69"/>
                  </a:lnTo>
                  <a:lnTo>
                    <a:pt x="77" y="34"/>
                  </a:lnTo>
                  <a:lnTo>
                    <a:pt x="81" y="29"/>
                  </a:lnTo>
                  <a:lnTo>
                    <a:pt x="99" y="29"/>
                  </a:lnTo>
                  <a:lnTo>
                    <a:pt x="99" y="4"/>
                  </a:lnTo>
                  <a:lnTo>
                    <a:pt x="101" y="0"/>
                  </a:lnTo>
                  <a:lnTo>
                    <a:pt x="162" y="0"/>
                  </a:lnTo>
                  <a:lnTo>
                    <a:pt x="165" y="4"/>
                  </a:lnTo>
                  <a:lnTo>
                    <a:pt x="165" y="29"/>
                  </a:lnTo>
                  <a:lnTo>
                    <a:pt x="187" y="29"/>
                  </a:lnTo>
                  <a:lnTo>
                    <a:pt x="190" y="34"/>
                  </a:lnTo>
                  <a:lnTo>
                    <a:pt x="190" y="69"/>
                  </a:lnTo>
                  <a:lnTo>
                    <a:pt x="206" y="69"/>
                  </a:lnTo>
                  <a:lnTo>
                    <a:pt x="209" y="74"/>
                  </a:lnTo>
                  <a:lnTo>
                    <a:pt x="209" y="399"/>
                  </a:lnTo>
                  <a:lnTo>
                    <a:pt x="222" y="399"/>
                  </a:lnTo>
                  <a:lnTo>
                    <a:pt x="225" y="403"/>
                  </a:lnTo>
                  <a:lnTo>
                    <a:pt x="225" y="431"/>
                  </a:lnTo>
                  <a:lnTo>
                    <a:pt x="222" y="436"/>
                  </a:lnTo>
                  <a:lnTo>
                    <a:pt x="145" y="436"/>
                  </a:lnTo>
                  <a:lnTo>
                    <a:pt x="142" y="431"/>
                  </a:lnTo>
                  <a:lnTo>
                    <a:pt x="142" y="403"/>
                  </a:lnTo>
                  <a:lnTo>
                    <a:pt x="145" y="399"/>
                  </a:lnTo>
                  <a:lnTo>
                    <a:pt x="162" y="399"/>
                  </a:lnTo>
                  <a:lnTo>
                    <a:pt x="162" y="109"/>
                  </a:lnTo>
                  <a:lnTo>
                    <a:pt x="145" y="109"/>
                  </a:lnTo>
                  <a:lnTo>
                    <a:pt x="142" y="104"/>
                  </a:lnTo>
                  <a:lnTo>
                    <a:pt x="142" y="74"/>
                  </a:lnTo>
                  <a:lnTo>
                    <a:pt x="81" y="74"/>
                  </a:lnTo>
                  <a:lnTo>
                    <a:pt x="81" y="104"/>
                  </a:lnTo>
                  <a:lnTo>
                    <a:pt x="77" y="109"/>
                  </a:lnTo>
                  <a:lnTo>
                    <a:pt x="59" y="109"/>
                  </a:lnTo>
                  <a:lnTo>
                    <a:pt x="59" y="399"/>
                  </a:lnTo>
                  <a:lnTo>
                    <a:pt x="77" y="399"/>
                  </a:lnTo>
                  <a:lnTo>
                    <a:pt x="81" y="403"/>
                  </a:lnTo>
                  <a:lnTo>
                    <a:pt x="81" y="431"/>
                  </a:lnTo>
                  <a:lnTo>
                    <a:pt x="77" y="436"/>
                  </a:lnTo>
                  <a:lnTo>
                    <a:pt x="2" y="436"/>
                  </a:lnTo>
                  <a:lnTo>
                    <a:pt x="0" y="431"/>
                  </a:lnTo>
                  <a:lnTo>
                    <a:pt x="0" y="403"/>
                  </a:lnTo>
                  <a:lnTo>
                    <a:pt x="2" y="399"/>
                  </a:lnTo>
                  <a:lnTo>
                    <a:pt x="16" y="399"/>
                  </a:lnTo>
                  <a:lnTo>
                    <a:pt x="16" y="34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5" name="Freeform 85"/>
            <p:cNvSpPr/>
            <p:nvPr/>
          </p:nvSpPr>
          <p:spPr>
            <a:xfrm>
              <a:off x="4505" y="1676"/>
              <a:ext cx="50" cy="98"/>
            </a:xfrm>
            <a:custGeom>
              <a:avLst/>
              <a:gdLst>
                <a:gd name="txL" fmla="*/ 0 w 226"/>
                <a:gd name="txT" fmla="*/ 0 h 437"/>
                <a:gd name="txR" fmla="*/ 226 w 226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6" h="437">
                  <a:moveTo>
                    <a:pt x="2" y="0"/>
                  </a:moveTo>
                  <a:lnTo>
                    <a:pt x="59" y="0"/>
                  </a:lnTo>
                  <a:lnTo>
                    <a:pt x="60" y="4"/>
                  </a:lnTo>
                  <a:lnTo>
                    <a:pt x="60" y="322"/>
                  </a:lnTo>
                  <a:lnTo>
                    <a:pt x="77" y="322"/>
                  </a:lnTo>
                  <a:lnTo>
                    <a:pt x="79" y="327"/>
                  </a:lnTo>
                  <a:lnTo>
                    <a:pt x="79" y="358"/>
                  </a:lnTo>
                  <a:lnTo>
                    <a:pt x="141" y="358"/>
                  </a:lnTo>
                  <a:lnTo>
                    <a:pt x="141" y="327"/>
                  </a:lnTo>
                  <a:lnTo>
                    <a:pt x="144" y="322"/>
                  </a:lnTo>
                  <a:lnTo>
                    <a:pt x="162" y="322"/>
                  </a:lnTo>
                  <a:lnTo>
                    <a:pt x="162" y="34"/>
                  </a:lnTo>
                  <a:lnTo>
                    <a:pt x="144" y="34"/>
                  </a:lnTo>
                  <a:lnTo>
                    <a:pt x="141" y="29"/>
                  </a:lnTo>
                  <a:lnTo>
                    <a:pt x="141" y="4"/>
                  </a:lnTo>
                  <a:lnTo>
                    <a:pt x="144" y="0"/>
                  </a:lnTo>
                  <a:lnTo>
                    <a:pt x="206" y="0"/>
                  </a:lnTo>
                  <a:lnTo>
                    <a:pt x="207" y="4"/>
                  </a:lnTo>
                  <a:lnTo>
                    <a:pt x="207" y="399"/>
                  </a:lnTo>
                  <a:lnTo>
                    <a:pt x="220" y="399"/>
                  </a:lnTo>
                  <a:lnTo>
                    <a:pt x="225" y="403"/>
                  </a:lnTo>
                  <a:lnTo>
                    <a:pt x="225" y="431"/>
                  </a:lnTo>
                  <a:lnTo>
                    <a:pt x="220" y="436"/>
                  </a:lnTo>
                  <a:lnTo>
                    <a:pt x="164" y="436"/>
                  </a:lnTo>
                  <a:lnTo>
                    <a:pt x="162" y="431"/>
                  </a:lnTo>
                  <a:lnTo>
                    <a:pt x="162" y="365"/>
                  </a:lnTo>
                  <a:lnTo>
                    <a:pt x="144" y="365"/>
                  </a:lnTo>
                  <a:lnTo>
                    <a:pt x="144" y="399"/>
                  </a:lnTo>
                  <a:lnTo>
                    <a:pt x="141" y="403"/>
                  </a:lnTo>
                  <a:lnTo>
                    <a:pt x="125" y="403"/>
                  </a:lnTo>
                  <a:lnTo>
                    <a:pt x="125" y="431"/>
                  </a:lnTo>
                  <a:lnTo>
                    <a:pt x="123" y="436"/>
                  </a:lnTo>
                  <a:lnTo>
                    <a:pt x="60" y="436"/>
                  </a:lnTo>
                  <a:lnTo>
                    <a:pt x="59" y="431"/>
                  </a:lnTo>
                  <a:lnTo>
                    <a:pt x="59" y="403"/>
                  </a:lnTo>
                  <a:lnTo>
                    <a:pt x="43" y="403"/>
                  </a:lnTo>
                  <a:lnTo>
                    <a:pt x="39" y="399"/>
                  </a:lnTo>
                  <a:lnTo>
                    <a:pt x="39" y="365"/>
                  </a:lnTo>
                  <a:lnTo>
                    <a:pt x="20" y="365"/>
                  </a:lnTo>
                  <a:lnTo>
                    <a:pt x="17" y="358"/>
                  </a:lnTo>
                  <a:lnTo>
                    <a:pt x="17" y="34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6" name="Freeform 86"/>
            <p:cNvSpPr/>
            <p:nvPr/>
          </p:nvSpPr>
          <p:spPr>
            <a:xfrm>
              <a:off x="4567" y="1676"/>
              <a:ext cx="43" cy="98"/>
            </a:xfrm>
            <a:custGeom>
              <a:avLst/>
              <a:gdLst>
                <a:gd name="txL" fmla="*/ 0 w 195"/>
                <a:gd name="txT" fmla="*/ 0 h 437"/>
                <a:gd name="txR" fmla="*/ 195 w 195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95" h="437">
                  <a:moveTo>
                    <a:pt x="77" y="34"/>
                  </a:moveTo>
                  <a:lnTo>
                    <a:pt x="114" y="34"/>
                  </a:lnTo>
                  <a:lnTo>
                    <a:pt x="114" y="69"/>
                  </a:lnTo>
                  <a:lnTo>
                    <a:pt x="117" y="74"/>
                  </a:lnTo>
                  <a:lnTo>
                    <a:pt x="131" y="74"/>
                  </a:lnTo>
                  <a:lnTo>
                    <a:pt x="131" y="104"/>
                  </a:lnTo>
                  <a:lnTo>
                    <a:pt x="133" y="109"/>
                  </a:lnTo>
                  <a:lnTo>
                    <a:pt x="152" y="109"/>
                  </a:lnTo>
                  <a:lnTo>
                    <a:pt x="152" y="322"/>
                  </a:lnTo>
                  <a:lnTo>
                    <a:pt x="133" y="322"/>
                  </a:lnTo>
                  <a:lnTo>
                    <a:pt x="131" y="327"/>
                  </a:lnTo>
                  <a:lnTo>
                    <a:pt x="131" y="358"/>
                  </a:lnTo>
                  <a:lnTo>
                    <a:pt x="117" y="358"/>
                  </a:lnTo>
                  <a:lnTo>
                    <a:pt x="114" y="365"/>
                  </a:lnTo>
                  <a:lnTo>
                    <a:pt x="114" y="399"/>
                  </a:lnTo>
                  <a:lnTo>
                    <a:pt x="77" y="399"/>
                  </a:lnTo>
                  <a:lnTo>
                    <a:pt x="77" y="365"/>
                  </a:lnTo>
                  <a:lnTo>
                    <a:pt x="74" y="358"/>
                  </a:lnTo>
                  <a:lnTo>
                    <a:pt x="57" y="358"/>
                  </a:lnTo>
                  <a:lnTo>
                    <a:pt x="57" y="327"/>
                  </a:lnTo>
                  <a:lnTo>
                    <a:pt x="53" y="322"/>
                  </a:lnTo>
                  <a:lnTo>
                    <a:pt x="40" y="322"/>
                  </a:lnTo>
                  <a:lnTo>
                    <a:pt x="40" y="109"/>
                  </a:lnTo>
                  <a:lnTo>
                    <a:pt x="53" y="109"/>
                  </a:lnTo>
                  <a:lnTo>
                    <a:pt x="57" y="104"/>
                  </a:lnTo>
                  <a:lnTo>
                    <a:pt x="57" y="74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7" y="34"/>
                  </a:lnTo>
                  <a:close/>
                  <a:moveTo>
                    <a:pt x="57" y="0"/>
                  </a:moveTo>
                  <a:lnTo>
                    <a:pt x="131" y="0"/>
                  </a:lnTo>
                  <a:lnTo>
                    <a:pt x="133" y="4"/>
                  </a:lnTo>
                  <a:lnTo>
                    <a:pt x="133" y="29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7" y="104"/>
                  </a:lnTo>
                  <a:lnTo>
                    <a:pt x="190" y="104"/>
                  </a:lnTo>
                  <a:lnTo>
                    <a:pt x="194" y="109"/>
                  </a:lnTo>
                  <a:lnTo>
                    <a:pt x="194" y="322"/>
                  </a:lnTo>
                  <a:lnTo>
                    <a:pt x="190" y="327"/>
                  </a:lnTo>
                  <a:lnTo>
                    <a:pt x="177" y="327"/>
                  </a:lnTo>
                  <a:lnTo>
                    <a:pt x="177" y="399"/>
                  </a:lnTo>
                  <a:lnTo>
                    <a:pt x="174" y="403"/>
                  </a:lnTo>
                  <a:lnTo>
                    <a:pt x="133" y="403"/>
                  </a:lnTo>
                  <a:lnTo>
                    <a:pt x="133" y="431"/>
                  </a:lnTo>
                  <a:lnTo>
                    <a:pt x="131" y="436"/>
                  </a:lnTo>
                  <a:lnTo>
                    <a:pt x="57" y="436"/>
                  </a:lnTo>
                  <a:lnTo>
                    <a:pt x="53" y="431"/>
                  </a:lnTo>
                  <a:lnTo>
                    <a:pt x="53" y="403"/>
                  </a:lnTo>
                  <a:lnTo>
                    <a:pt x="19" y="403"/>
                  </a:lnTo>
                  <a:lnTo>
                    <a:pt x="14" y="399"/>
                  </a:lnTo>
                  <a:lnTo>
                    <a:pt x="14" y="327"/>
                  </a:lnTo>
                  <a:lnTo>
                    <a:pt x="0" y="327"/>
                  </a:lnTo>
                  <a:lnTo>
                    <a:pt x="0" y="322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14" y="104"/>
                  </a:lnTo>
                  <a:lnTo>
                    <a:pt x="14" y="34"/>
                  </a:lnTo>
                  <a:lnTo>
                    <a:pt x="19" y="29"/>
                  </a:lnTo>
                  <a:lnTo>
                    <a:pt x="53" y="29"/>
                  </a:lnTo>
                  <a:lnTo>
                    <a:pt x="53" y="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7" name="Freeform 87"/>
            <p:cNvSpPr/>
            <p:nvPr/>
          </p:nvSpPr>
          <p:spPr>
            <a:xfrm>
              <a:off x="4629" y="1676"/>
              <a:ext cx="50" cy="98"/>
            </a:xfrm>
            <a:custGeom>
              <a:avLst/>
              <a:gdLst>
                <a:gd name="txL" fmla="*/ 0 w 226"/>
                <a:gd name="txT" fmla="*/ 0 h 437"/>
                <a:gd name="txR" fmla="*/ 226 w 226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6" h="437">
                  <a:moveTo>
                    <a:pt x="2" y="0"/>
                  </a:moveTo>
                  <a:lnTo>
                    <a:pt x="57" y="0"/>
                  </a:lnTo>
                  <a:lnTo>
                    <a:pt x="62" y="4"/>
                  </a:lnTo>
                  <a:lnTo>
                    <a:pt x="62" y="322"/>
                  </a:lnTo>
                  <a:lnTo>
                    <a:pt x="78" y="322"/>
                  </a:lnTo>
                  <a:lnTo>
                    <a:pt x="81" y="327"/>
                  </a:lnTo>
                  <a:lnTo>
                    <a:pt x="81" y="358"/>
                  </a:lnTo>
                  <a:lnTo>
                    <a:pt x="143" y="358"/>
                  </a:lnTo>
                  <a:lnTo>
                    <a:pt x="143" y="327"/>
                  </a:lnTo>
                  <a:lnTo>
                    <a:pt x="146" y="322"/>
                  </a:lnTo>
                  <a:lnTo>
                    <a:pt x="163" y="322"/>
                  </a:lnTo>
                  <a:lnTo>
                    <a:pt x="163" y="34"/>
                  </a:lnTo>
                  <a:lnTo>
                    <a:pt x="146" y="34"/>
                  </a:lnTo>
                  <a:lnTo>
                    <a:pt x="143" y="29"/>
                  </a:lnTo>
                  <a:lnTo>
                    <a:pt x="143" y="4"/>
                  </a:lnTo>
                  <a:lnTo>
                    <a:pt x="146" y="0"/>
                  </a:lnTo>
                  <a:lnTo>
                    <a:pt x="206" y="0"/>
                  </a:lnTo>
                  <a:lnTo>
                    <a:pt x="211" y="4"/>
                  </a:lnTo>
                  <a:lnTo>
                    <a:pt x="211" y="399"/>
                  </a:lnTo>
                  <a:lnTo>
                    <a:pt x="222" y="399"/>
                  </a:lnTo>
                  <a:lnTo>
                    <a:pt x="225" y="403"/>
                  </a:lnTo>
                  <a:lnTo>
                    <a:pt x="225" y="431"/>
                  </a:lnTo>
                  <a:lnTo>
                    <a:pt x="222" y="436"/>
                  </a:lnTo>
                  <a:lnTo>
                    <a:pt x="166" y="436"/>
                  </a:lnTo>
                  <a:lnTo>
                    <a:pt x="163" y="431"/>
                  </a:lnTo>
                  <a:lnTo>
                    <a:pt x="163" y="365"/>
                  </a:lnTo>
                  <a:lnTo>
                    <a:pt x="146" y="365"/>
                  </a:lnTo>
                  <a:lnTo>
                    <a:pt x="146" y="399"/>
                  </a:lnTo>
                  <a:lnTo>
                    <a:pt x="143" y="403"/>
                  </a:lnTo>
                  <a:lnTo>
                    <a:pt x="126" y="403"/>
                  </a:lnTo>
                  <a:lnTo>
                    <a:pt x="126" y="431"/>
                  </a:lnTo>
                  <a:lnTo>
                    <a:pt x="121" y="436"/>
                  </a:lnTo>
                  <a:lnTo>
                    <a:pt x="62" y="436"/>
                  </a:lnTo>
                  <a:lnTo>
                    <a:pt x="57" y="431"/>
                  </a:lnTo>
                  <a:lnTo>
                    <a:pt x="57" y="403"/>
                  </a:lnTo>
                  <a:lnTo>
                    <a:pt x="43" y="403"/>
                  </a:lnTo>
                  <a:lnTo>
                    <a:pt x="40" y="399"/>
                  </a:lnTo>
                  <a:lnTo>
                    <a:pt x="40" y="365"/>
                  </a:lnTo>
                  <a:lnTo>
                    <a:pt x="21" y="365"/>
                  </a:lnTo>
                  <a:lnTo>
                    <a:pt x="17" y="358"/>
                  </a:lnTo>
                  <a:lnTo>
                    <a:pt x="17" y="34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8" name="Freeform 88"/>
            <p:cNvSpPr/>
            <p:nvPr/>
          </p:nvSpPr>
          <p:spPr>
            <a:xfrm>
              <a:off x="4691" y="1676"/>
              <a:ext cx="34" cy="98"/>
            </a:xfrm>
            <a:custGeom>
              <a:avLst/>
              <a:gdLst>
                <a:gd name="txL" fmla="*/ 0 w 155"/>
                <a:gd name="txT" fmla="*/ 0 h 437"/>
                <a:gd name="txR" fmla="*/ 155 w 155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55" h="437">
                  <a:moveTo>
                    <a:pt x="39" y="0"/>
                  </a:moveTo>
                  <a:lnTo>
                    <a:pt x="132" y="0"/>
                  </a:lnTo>
                  <a:lnTo>
                    <a:pt x="134" y="4"/>
                  </a:lnTo>
                  <a:lnTo>
                    <a:pt x="134" y="104"/>
                  </a:lnTo>
                  <a:lnTo>
                    <a:pt x="132" y="109"/>
                  </a:lnTo>
                  <a:lnTo>
                    <a:pt x="114" y="109"/>
                  </a:lnTo>
                  <a:lnTo>
                    <a:pt x="111" y="104"/>
                  </a:lnTo>
                  <a:lnTo>
                    <a:pt x="111" y="74"/>
                  </a:lnTo>
                  <a:lnTo>
                    <a:pt x="96" y="74"/>
                  </a:lnTo>
                  <a:lnTo>
                    <a:pt x="94" y="69"/>
                  </a:lnTo>
                  <a:lnTo>
                    <a:pt x="94" y="34"/>
                  </a:lnTo>
                  <a:lnTo>
                    <a:pt x="55" y="34"/>
                  </a:lnTo>
                  <a:lnTo>
                    <a:pt x="55" y="69"/>
                  </a:lnTo>
                  <a:lnTo>
                    <a:pt x="53" y="74"/>
                  </a:lnTo>
                  <a:lnTo>
                    <a:pt x="39" y="74"/>
                  </a:lnTo>
                  <a:lnTo>
                    <a:pt x="39" y="104"/>
                  </a:lnTo>
                  <a:lnTo>
                    <a:pt x="53" y="104"/>
                  </a:lnTo>
                  <a:lnTo>
                    <a:pt x="55" y="109"/>
                  </a:lnTo>
                  <a:lnTo>
                    <a:pt x="55" y="141"/>
                  </a:lnTo>
                  <a:lnTo>
                    <a:pt x="71" y="141"/>
                  </a:lnTo>
                  <a:lnTo>
                    <a:pt x="75" y="146"/>
                  </a:lnTo>
                  <a:lnTo>
                    <a:pt x="75" y="177"/>
                  </a:lnTo>
                  <a:lnTo>
                    <a:pt x="111" y="177"/>
                  </a:lnTo>
                  <a:lnTo>
                    <a:pt x="114" y="184"/>
                  </a:lnTo>
                  <a:lnTo>
                    <a:pt x="114" y="216"/>
                  </a:lnTo>
                  <a:lnTo>
                    <a:pt x="132" y="216"/>
                  </a:lnTo>
                  <a:lnTo>
                    <a:pt x="134" y="221"/>
                  </a:lnTo>
                  <a:lnTo>
                    <a:pt x="134" y="252"/>
                  </a:lnTo>
                  <a:lnTo>
                    <a:pt x="151" y="252"/>
                  </a:lnTo>
                  <a:lnTo>
                    <a:pt x="154" y="259"/>
                  </a:lnTo>
                  <a:lnTo>
                    <a:pt x="154" y="358"/>
                  </a:lnTo>
                  <a:lnTo>
                    <a:pt x="151" y="365"/>
                  </a:lnTo>
                  <a:lnTo>
                    <a:pt x="134" y="365"/>
                  </a:lnTo>
                  <a:lnTo>
                    <a:pt x="134" y="399"/>
                  </a:lnTo>
                  <a:lnTo>
                    <a:pt x="132" y="403"/>
                  </a:lnTo>
                  <a:lnTo>
                    <a:pt x="96" y="403"/>
                  </a:lnTo>
                  <a:lnTo>
                    <a:pt x="96" y="431"/>
                  </a:lnTo>
                  <a:lnTo>
                    <a:pt x="94" y="436"/>
                  </a:lnTo>
                  <a:lnTo>
                    <a:pt x="0" y="436"/>
                  </a:lnTo>
                  <a:lnTo>
                    <a:pt x="0" y="431"/>
                  </a:lnTo>
                  <a:lnTo>
                    <a:pt x="0" y="327"/>
                  </a:lnTo>
                  <a:lnTo>
                    <a:pt x="0" y="322"/>
                  </a:lnTo>
                  <a:lnTo>
                    <a:pt x="16" y="322"/>
                  </a:lnTo>
                  <a:lnTo>
                    <a:pt x="19" y="327"/>
                  </a:lnTo>
                  <a:lnTo>
                    <a:pt x="19" y="358"/>
                  </a:lnTo>
                  <a:lnTo>
                    <a:pt x="37" y="358"/>
                  </a:lnTo>
                  <a:lnTo>
                    <a:pt x="39" y="365"/>
                  </a:lnTo>
                  <a:lnTo>
                    <a:pt x="39" y="399"/>
                  </a:lnTo>
                  <a:lnTo>
                    <a:pt x="94" y="399"/>
                  </a:lnTo>
                  <a:lnTo>
                    <a:pt x="94" y="365"/>
                  </a:lnTo>
                  <a:lnTo>
                    <a:pt x="96" y="358"/>
                  </a:lnTo>
                  <a:lnTo>
                    <a:pt x="111" y="358"/>
                  </a:lnTo>
                  <a:lnTo>
                    <a:pt x="111" y="297"/>
                  </a:lnTo>
                  <a:lnTo>
                    <a:pt x="96" y="297"/>
                  </a:lnTo>
                  <a:lnTo>
                    <a:pt x="94" y="290"/>
                  </a:lnTo>
                  <a:lnTo>
                    <a:pt x="94" y="259"/>
                  </a:lnTo>
                  <a:lnTo>
                    <a:pt x="55" y="259"/>
                  </a:lnTo>
                  <a:lnTo>
                    <a:pt x="53" y="252"/>
                  </a:lnTo>
                  <a:lnTo>
                    <a:pt x="53" y="221"/>
                  </a:lnTo>
                  <a:lnTo>
                    <a:pt x="19" y="221"/>
                  </a:lnTo>
                  <a:lnTo>
                    <a:pt x="16" y="216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14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16" y="69"/>
                  </a:lnTo>
                  <a:lnTo>
                    <a:pt x="16" y="34"/>
                  </a:lnTo>
                  <a:lnTo>
                    <a:pt x="19" y="29"/>
                  </a:lnTo>
                  <a:lnTo>
                    <a:pt x="37" y="29"/>
                  </a:lnTo>
                  <a:lnTo>
                    <a:pt x="37" y="4"/>
                  </a:lnTo>
                  <a:lnTo>
                    <a:pt x="39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9" name="Freeform 89"/>
            <p:cNvSpPr/>
            <p:nvPr/>
          </p:nvSpPr>
          <p:spPr>
            <a:xfrm>
              <a:off x="4740" y="1632"/>
              <a:ext cx="15" cy="143"/>
            </a:xfrm>
            <a:custGeom>
              <a:avLst/>
              <a:gdLst>
                <a:gd name="txL" fmla="*/ 0 w 72"/>
                <a:gd name="txT" fmla="*/ 0 h 636"/>
                <a:gd name="txR" fmla="*/ 72 w 72"/>
                <a:gd name="txB" fmla="*/ 636 h 63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2" h="636">
                  <a:moveTo>
                    <a:pt x="0" y="0"/>
                  </a:moveTo>
                  <a:lnTo>
                    <a:pt x="51" y="0"/>
                  </a:lnTo>
                  <a:lnTo>
                    <a:pt x="54" y="4"/>
                  </a:lnTo>
                  <a:lnTo>
                    <a:pt x="54" y="596"/>
                  </a:lnTo>
                  <a:lnTo>
                    <a:pt x="68" y="596"/>
                  </a:lnTo>
                  <a:lnTo>
                    <a:pt x="71" y="598"/>
                  </a:lnTo>
                  <a:lnTo>
                    <a:pt x="71" y="629"/>
                  </a:lnTo>
                  <a:lnTo>
                    <a:pt x="68" y="635"/>
                  </a:lnTo>
                  <a:lnTo>
                    <a:pt x="0" y="635"/>
                  </a:lnTo>
                  <a:lnTo>
                    <a:pt x="0" y="629"/>
                  </a:lnTo>
                  <a:lnTo>
                    <a:pt x="0" y="598"/>
                  </a:lnTo>
                  <a:lnTo>
                    <a:pt x="0" y="596"/>
                  </a:lnTo>
                  <a:lnTo>
                    <a:pt x="16" y="596"/>
                  </a:lnTo>
                  <a:lnTo>
                    <a:pt x="16" y="39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0" name="Freeform 90"/>
            <p:cNvSpPr/>
            <p:nvPr/>
          </p:nvSpPr>
          <p:spPr>
            <a:xfrm>
              <a:off x="4769" y="1676"/>
              <a:ext cx="48" cy="142"/>
            </a:xfrm>
            <a:custGeom>
              <a:avLst/>
              <a:gdLst>
                <a:gd name="txL" fmla="*/ 0 w 217"/>
                <a:gd name="txT" fmla="*/ 0 h 631"/>
                <a:gd name="txR" fmla="*/ 217 w 217"/>
                <a:gd name="txB" fmla="*/ 631 h 63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7" h="631">
                  <a:moveTo>
                    <a:pt x="2" y="0"/>
                  </a:moveTo>
                  <a:lnTo>
                    <a:pt x="75" y="0"/>
                  </a:lnTo>
                  <a:lnTo>
                    <a:pt x="78" y="4"/>
                  </a:lnTo>
                  <a:lnTo>
                    <a:pt x="78" y="28"/>
                  </a:lnTo>
                  <a:lnTo>
                    <a:pt x="75" y="34"/>
                  </a:lnTo>
                  <a:lnTo>
                    <a:pt x="59" y="34"/>
                  </a:lnTo>
                  <a:lnTo>
                    <a:pt x="59" y="106"/>
                  </a:lnTo>
                  <a:lnTo>
                    <a:pt x="75" y="106"/>
                  </a:lnTo>
                  <a:lnTo>
                    <a:pt x="78" y="112"/>
                  </a:lnTo>
                  <a:lnTo>
                    <a:pt x="78" y="219"/>
                  </a:lnTo>
                  <a:lnTo>
                    <a:pt x="96" y="219"/>
                  </a:lnTo>
                  <a:lnTo>
                    <a:pt x="97" y="224"/>
                  </a:lnTo>
                  <a:lnTo>
                    <a:pt x="97" y="327"/>
                  </a:lnTo>
                  <a:lnTo>
                    <a:pt x="113" y="327"/>
                  </a:lnTo>
                  <a:lnTo>
                    <a:pt x="113" y="300"/>
                  </a:lnTo>
                  <a:lnTo>
                    <a:pt x="117" y="293"/>
                  </a:lnTo>
                  <a:lnTo>
                    <a:pt x="136" y="293"/>
                  </a:lnTo>
                  <a:lnTo>
                    <a:pt x="136" y="185"/>
                  </a:lnTo>
                  <a:lnTo>
                    <a:pt x="139" y="180"/>
                  </a:lnTo>
                  <a:lnTo>
                    <a:pt x="155" y="180"/>
                  </a:lnTo>
                  <a:lnTo>
                    <a:pt x="155" y="34"/>
                  </a:lnTo>
                  <a:lnTo>
                    <a:pt x="139" y="34"/>
                  </a:lnTo>
                  <a:lnTo>
                    <a:pt x="136" y="28"/>
                  </a:lnTo>
                  <a:lnTo>
                    <a:pt x="136" y="4"/>
                  </a:lnTo>
                  <a:lnTo>
                    <a:pt x="139" y="0"/>
                  </a:lnTo>
                  <a:lnTo>
                    <a:pt x="213" y="0"/>
                  </a:lnTo>
                  <a:lnTo>
                    <a:pt x="216" y="4"/>
                  </a:lnTo>
                  <a:lnTo>
                    <a:pt x="216" y="28"/>
                  </a:lnTo>
                  <a:lnTo>
                    <a:pt x="213" y="34"/>
                  </a:lnTo>
                  <a:lnTo>
                    <a:pt x="197" y="34"/>
                  </a:lnTo>
                  <a:lnTo>
                    <a:pt x="197" y="69"/>
                  </a:lnTo>
                  <a:lnTo>
                    <a:pt x="195" y="74"/>
                  </a:lnTo>
                  <a:lnTo>
                    <a:pt x="178" y="74"/>
                  </a:lnTo>
                  <a:lnTo>
                    <a:pt x="178" y="180"/>
                  </a:lnTo>
                  <a:lnTo>
                    <a:pt x="175" y="185"/>
                  </a:lnTo>
                  <a:lnTo>
                    <a:pt x="157" y="185"/>
                  </a:lnTo>
                  <a:lnTo>
                    <a:pt x="157" y="293"/>
                  </a:lnTo>
                  <a:lnTo>
                    <a:pt x="155" y="300"/>
                  </a:lnTo>
                  <a:lnTo>
                    <a:pt x="139" y="300"/>
                  </a:lnTo>
                  <a:lnTo>
                    <a:pt x="139" y="402"/>
                  </a:lnTo>
                  <a:lnTo>
                    <a:pt x="136" y="407"/>
                  </a:lnTo>
                  <a:lnTo>
                    <a:pt x="117" y="407"/>
                  </a:lnTo>
                  <a:lnTo>
                    <a:pt x="117" y="478"/>
                  </a:lnTo>
                  <a:lnTo>
                    <a:pt x="113" y="483"/>
                  </a:lnTo>
                  <a:lnTo>
                    <a:pt x="97" y="483"/>
                  </a:lnTo>
                  <a:lnTo>
                    <a:pt x="97" y="555"/>
                  </a:lnTo>
                  <a:lnTo>
                    <a:pt x="96" y="560"/>
                  </a:lnTo>
                  <a:lnTo>
                    <a:pt x="78" y="560"/>
                  </a:lnTo>
                  <a:lnTo>
                    <a:pt x="78" y="586"/>
                  </a:lnTo>
                  <a:lnTo>
                    <a:pt x="75" y="593"/>
                  </a:lnTo>
                  <a:lnTo>
                    <a:pt x="59" y="593"/>
                  </a:lnTo>
                  <a:lnTo>
                    <a:pt x="59" y="625"/>
                  </a:lnTo>
                  <a:lnTo>
                    <a:pt x="56" y="630"/>
                  </a:lnTo>
                  <a:lnTo>
                    <a:pt x="2" y="630"/>
                  </a:lnTo>
                  <a:lnTo>
                    <a:pt x="0" y="625"/>
                  </a:lnTo>
                  <a:lnTo>
                    <a:pt x="0" y="560"/>
                  </a:lnTo>
                  <a:lnTo>
                    <a:pt x="2" y="555"/>
                  </a:lnTo>
                  <a:lnTo>
                    <a:pt x="56" y="555"/>
                  </a:lnTo>
                  <a:lnTo>
                    <a:pt x="56" y="524"/>
                  </a:lnTo>
                  <a:lnTo>
                    <a:pt x="59" y="518"/>
                  </a:lnTo>
                  <a:lnTo>
                    <a:pt x="75" y="518"/>
                  </a:lnTo>
                  <a:lnTo>
                    <a:pt x="75" y="444"/>
                  </a:lnTo>
                  <a:lnTo>
                    <a:pt x="78" y="440"/>
                  </a:lnTo>
                  <a:lnTo>
                    <a:pt x="96" y="440"/>
                  </a:lnTo>
                  <a:lnTo>
                    <a:pt x="96" y="407"/>
                  </a:lnTo>
                  <a:lnTo>
                    <a:pt x="78" y="407"/>
                  </a:lnTo>
                  <a:lnTo>
                    <a:pt x="75" y="402"/>
                  </a:lnTo>
                  <a:lnTo>
                    <a:pt x="75" y="333"/>
                  </a:lnTo>
                  <a:lnTo>
                    <a:pt x="59" y="333"/>
                  </a:lnTo>
                  <a:lnTo>
                    <a:pt x="56" y="327"/>
                  </a:lnTo>
                  <a:lnTo>
                    <a:pt x="56" y="224"/>
                  </a:lnTo>
                  <a:lnTo>
                    <a:pt x="41" y="224"/>
                  </a:lnTo>
                  <a:lnTo>
                    <a:pt x="38" y="219"/>
                  </a:lnTo>
                  <a:lnTo>
                    <a:pt x="38" y="112"/>
                  </a:lnTo>
                  <a:lnTo>
                    <a:pt x="19" y="112"/>
                  </a:lnTo>
                  <a:lnTo>
                    <a:pt x="16" y="106"/>
                  </a:lnTo>
                  <a:lnTo>
                    <a:pt x="16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1" name="Freeform 91"/>
            <p:cNvSpPr/>
            <p:nvPr/>
          </p:nvSpPr>
          <p:spPr>
            <a:xfrm>
              <a:off x="4867" y="1632"/>
              <a:ext cx="15" cy="143"/>
            </a:xfrm>
            <a:custGeom>
              <a:avLst/>
              <a:gdLst>
                <a:gd name="txL" fmla="*/ 0 w 72"/>
                <a:gd name="txT" fmla="*/ 0 h 636"/>
                <a:gd name="txR" fmla="*/ 72 w 72"/>
                <a:gd name="txB" fmla="*/ 636 h 63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2" h="636">
                  <a:moveTo>
                    <a:pt x="0" y="187"/>
                  </a:moveTo>
                  <a:lnTo>
                    <a:pt x="52" y="187"/>
                  </a:lnTo>
                  <a:lnTo>
                    <a:pt x="54" y="192"/>
                  </a:lnTo>
                  <a:lnTo>
                    <a:pt x="54" y="596"/>
                  </a:lnTo>
                  <a:lnTo>
                    <a:pt x="70" y="596"/>
                  </a:lnTo>
                  <a:lnTo>
                    <a:pt x="71" y="598"/>
                  </a:lnTo>
                  <a:lnTo>
                    <a:pt x="71" y="629"/>
                  </a:lnTo>
                  <a:lnTo>
                    <a:pt x="70" y="635"/>
                  </a:lnTo>
                  <a:lnTo>
                    <a:pt x="0" y="635"/>
                  </a:lnTo>
                  <a:lnTo>
                    <a:pt x="0" y="629"/>
                  </a:lnTo>
                  <a:lnTo>
                    <a:pt x="0" y="598"/>
                  </a:lnTo>
                  <a:lnTo>
                    <a:pt x="0" y="596"/>
                  </a:lnTo>
                  <a:lnTo>
                    <a:pt x="16" y="596"/>
                  </a:lnTo>
                  <a:lnTo>
                    <a:pt x="16" y="225"/>
                  </a:lnTo>
                  <a:lnTo>
                    <a:pt x="0" y="225"/>
                  </a:lnTo>
                  <a:lnTo>
                    <a:pt x="0" y="220"/>
                  </a:lnTo>
                  <a:lnTo>
                    <a:pt x="0" y="192"/>
                  </a:lnTo>
                  <a:lnTo>
                    <a:pt x="0" y="187"/>
                  </a:lnTo>
                  <a:close/>
                  <a:moveTo>
                    <a:pt x="20" y="0"/>
                  </a:moveTo>
                  <a:lnTo>
                    <a:pt x="52" y="0"/>
                  </a:lnTo>
                  <a:lnTo>
                    <a:pt x="54" y="4"/>
                  </a:lnTo>
                  <a:lnTo>
                    <a:pt x="54" y="72"/>
                  </a:lnTo>
                  <a:lnTo>
                    <a:pt x="52" y="77"/>
                  </a:lnTo>
                  <a:lnTo>
                    <a:pt x="20" y="77"/>
                  </a:lnTo>
                  <a:lnTo>
                    <a:pt x="16" y="72"/>
                  </a:lnTo>
                  <a:lnTo>
                    <a:pt x="16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2" name="Freeform 92"/>
            <p:cNvSpPr/>
            <p:nvPr/>
          </p:nvSpPr>
          <p:spPr>
            <a:xfrm>
              <a:off x="4902" y="1676"/>
              <a:ext cx="84" cy="98"/>
            </a:xfrm>
            <a:custGeom>
              <a:avLst/>
              <a:gdLst>
                <a:gd name="txL" fmla="*/ 0 w 376"/>
                <a:gd name="txT" fmla="*/ 0 h 437"/>
                <a:gd name="txR" fmla="*/ 376 w 376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76" h="437">
                  <a:moveTo>
                    <a:pt x="2" y="0"/>
                  </a:moveTo>
                  <a:lnTo>
                    <a:pt x="58" y="0"/>
                  </a:lnTo>
                  <a:lnTo>
                    <a:pt x="63" y="4"/>
                  </a:lnTo>
                  <a:lnTo>
                    <a:pt x="63" y="69"/>
                  </a:lnTo>
                  <a:lnTo>
                    <a:pt x="82" y="69"/>
                  </a:lnTo>
                  <a:lnTo>
                    <a:pt x="82" y="34"/>
                  </a:lnTo>
                  <a:lnTo>
                    <a:pt x="84" y="29"/>
                  </a:lnTo>
                  <a:lnTo>
                    <a:pt x="102" y="29"/>
                  </a:lnTo>
                  <a:lnTo>
                    <a:pt x="102" y="4"/>
                  </a:lnTo>
                  <a:lnTo>
                    <a:pt x="104" y="0"/>
                  </a:lnTo>
                  <a:lnTo>
                    <a:pt x="165" y="0"/>
                  </a:lnTo>
                  <a:lnTo>
                    <a:pt x="169" y="4"/>
                  </a:lnTo>
                  <a:lnTo>
                    <a:pt x="169" y="29"/>
                  </a:lnTo>
                  <a:lnTo>
                    <a:pt x="185" y="29"/>
                  </a:lnTo>
                  <a:lnTo>
                    <a:pt x="190" y="34"/>
                  </a:lnTo>
                  <a:lnTo>
                    <a:pt x="190" y="69"/>
                  </a:lnTo>
                  <a:lnTo>
                    <a:pt x="227" y="69"/>
                  </a:lnTo>
                  <a:lnTo>
                    <a:pt x="227" y="34"/>
                  </a:lnTo>
                  <a:lnTo>
                    <a:pt x="231" y="29"/>
                  </a:lnTo>
                  <a:lnTo>
                    <a:pt x="249" y="29"/>
                  </a:lnTo>
                  <a:lnTo>
                    <a:pt x="249" y="4"/>
                  </a:lnTo>
                  <a:lnTo>
                    <a:pt x="251" y="0"/>
                  </a:lnTo>
                  <a:lnTo>
                    <a:pt x="315" y="0"/>
                  </a:lnTo>
                  <a:lnTo>
                    <a:pt x="318" y="4"/>
                  </a:lnTo>
                  <a:lnTo>
                    <a:pt x="318" y="29"/>
                  </a:lnTo>
                  <a:lnTo>
                    <a:pt x="337" y="29"/>
                  </a:lnTo>
                  <a:lnTo>
                    <a:pt x="340" y="34"/>
                  </a:lnTo>
                  <a:lnTo>
                    <a:pt x="340" y="69"/>
                  </a:lnTo>
                  <a:lnTo>
                    <a:pt x="356" y="69"/>
                  </a:lnTo>
                  <a:lnTo>
                    <a:pt x="358" y="74"/>
                  </a:lnTo>
                  <a:lnTo>
                    <a:pt x="358" y="399"/>
                  </a:lnTo>
                  <a:lnTo>
                    <a:pt x="372" y="399"/>
                  </a:lnTo>
                  <a:lnTo>
                    <a:pt x="375" y="403"/>
                  </a:lnTo>
                  <a:lnTo>
                    <a:pt x="375" y="431"/>
                  </a:lnTo>
                  <a:lnTo>
                    <a:pt x="372" y="436"/>
                  </a:lnTo>
                  <a:lnTo>
                    <a:pt x="294" y="436"/>
                  </a:lnTo>
                  <a:lnTo>
                    <a:pt x="291" y="431"/>
                  </a:lnTo>
                  <a:lnTo>
                    <a:pt x="291" y="403"/>
                  </a:lnTo>
                  <a:lnTo>
                    <a:pt x="294" y="399"/>
                  </a:lnTo>
                  <a:lnTo>
                    <a:pt x="315" y="399"/>
                  </a:lnTo>
                  <a:lnTo>
                    <a:pt x="315" y="109"/>
                  </a:lnTo>
                  <a:lnTo>
                    <a:pt x="294" y="109"/>
                  </a:lnTo>
                  <a:lnTo>
                    <a:pt x="291" y="104"/>
                  </a:lnTo>
                  <a:lnTo>
                    <a:pt x="291" y="74"/>
                  </a:lnTo>
                  <a:lnTo>
                    <a:pt x="231" y="74"/>
                  </a:lnTo>
                  <a:lnTo>
                    <a:pt x="231" y="104"/>
                  </a:lnTo>
                  <a:lnTo>
                    <a:pt x="227" y="109"/>
                  </a:lnTo>
                  <a:lnTo>
                    <a:pt x="212" y="109"/>
                  </a:lnTo>
                  <a:lnTo>
                    <a:pt x="212" y="399"/>
                  </a:lnTo>
                  <a:lnTo>
                    <a:pt x="227" y="399"/>
                  </a:lnTo>
                  <a:lnTo>
                    <a:pt x="231" y="403"/>
                  </a:lnTo>
                  <a:lnTo>
                    <a:pt x="231" y="431"/>
                  </a:lnTo>
                  <a:lnTo>
                    <a:pt x="227" y="436"/>
                  </a:lnTo>
                  <a:lnTo>
                    <a:pt x="148" y="436"/>
                  </a:lnTo>
                  <a:lnTo>
                    <a:pt x="144" y="431"/>
                  </a:lnTo>
                  <a:lnTo>
                    <a:pt x="144" y="403"/>
                  </a:lnTo>
                  <a:lnTo>
                    <a:pt x="148" y="399"/>
                  </a:lnTo>
                  <a:lnTo>
                    <a:pt x="165" y="399"/>
                  </a:lnTo>
                  <a:lnTo>
                    <a:pt x="165" y="109"/>
                  </a:lnTo>
                  <a:lnTo>
                    <a:pt x="148" y="109"/>
                  </a:lnTo>
                  <a:lnTo>
                    <a:pt x="144" y="104"/>
                  </a:lnTo>
                  <a:lnTo>
                    <a:pt x="144" y="74"/>
                  </a:lnTo>
                  <a:lnTo>
                    <a:pt x="84" y="74"/>
                  </a:lnTo>
                  <a:lnTo>
                    <a:pt x="84" y="104"/>
                  </a:lnTo>
                  <a:lnTo>
                    <a:pt x="82" y="109"/>
                  </a:lnTo>
                  <a:lnTo>
                    <a:pt x="63" y="109"/>
                  </a:lnTo>
                  <a:lnTo>
                    <a:pt x="63" y="399"/>
                  </a:lnTo>
                  <a:lnTo>
                    <a:pt x="82" y="399"/>
                  </a:lnTo>
                  <a:lnTo>
                    <a:pt x="84" y="403"/>
                  </a:lnTo>
                  <a:lnTo>
                    <a:pt x="84" y="431"/>
                  </a:lnTo>
                  <a:lnTo>
                    <a:pt x="82" y="436"/>
                  </a:lnTo>
                  <a:lnTo>
                    <a:pt x="2" y="436"/>
                  </a:lnTo>
                  <a:lnTo>
                    <a:pt x="0" y="431"/>
                  </a:lnTo>
                  <a:lnTo>
                    <a:pt x="0" y="403"/>
                  </a:lnTo>
                  <a:lnTo>
                    <a:pt x="2" y="399"/>
                  </a:lnTo>
                  <a:lnTo>
                    <a:pt x="16" y="399"/>
                  </a:lnTo>
                  <a:lnTo>
                    <a:pt x="16" y="34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3" name="Freeform 93"/>
            <p:cNvSpPr/>
            <p:nvPr/>
          </p:nvSpPr>
          <p:spPr>
            <a:xfrm>
              <a:off x="4999" y="1676"/>
              <a:ext cx="43" cy="142"/>
            </a:xfrm>
            <a:custGeom>
              <a:avLst/>
              <a:gdLst>
                <a:gd name="txL" fmla="*/ 0 w 195"/>
                <a:gd name="txT" fmla="*/ 0 h 631"/>
                <a:gd name="txR" fmla="*/ 195 w 195"/>
                <a:gd name="txB" fmla="*/ 631 h 63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95" h="631">
                  <a:moveTo>
                    <a:pt x="76" y="34"/>
                  </a:moveTo>
                  <a:lnTo>
                    <a:pt x="114" y="34"/>
                  </a:lnTo>
                  <a:lnTo>
                    <a:pt x="114" y="69"/>
                  </a:lnTo>
                  <a:lnTo>
                    <a:pt x="117" y="74"/>
                  </a:lnTo>
                  <a:lnTo>
                    <a:pt x="133" y="74"/>
                  </a:lnTo>
                  <a:lnTo>
                    <a:pt x="133" y="106"/>
                  </a:lnTo>
                  <a:lnTo>
                    <a:pt x="135" y="112"/>
                  </a:lnTo>
                  <a:lnTo>
                    <a:pt x="153" y="112"/>
                  </a:lnTo>
                  <a:lnTo>
                    <a:pt x="153" y="327"/>
                  </a:lnTo>
                  <a:lnTo>
                    <a:pt x="135" y="327"/>
                  </a:lnTo>
                  <a:lnTo>
                    <a:pt x="133" y="333"/>
                  </a:lnTo>
                  <a:lnTo>
                    <a:pt x="133" y="365"/>
                  </a:lnTo>
                  <a:lnTo>
                    <a:pt x="117" y="365"/>
                  </a:lnTo>
                  <a:lnTo>
                    <a:pt x="114" y="370"/>
                  </a:lnTo>
                  <a:lnTo>
                    <a:pt x="114" y="402"/>
                  </a:lnTo>
                  <a:lnTo>
                    <a:pt x="76" y="402"/>
                  </a:lnTo>
                  <a:lnTo>
                    <a:pt x="76" y="370"/>
                  </a:lnTo>
                  <a:lnTo>
                    <a:pt x="73" y="365"/>
                  </a:lnTo>
                  <a:lnTo>
                    <a:pt x="56" y="365"/>
                  </a:lnTo>
                  <a:lnTo>
                    <a:pt x="56" y="74"/>
                  </a:lnTo>
                  <a:lnTo>
                    <a:pt x="73" y="74"/>
                  </a:lnTo>
                  <a:lnTo>
                    <a:pt x="76" y="69"/>
                  </a:lnTo>
                  <a:lnTo>
                    <a:pt x="76" y="34"/>
                  </a:lnTo>
                  <a:close/>
                  <a:moveTo>
                    <a:pt x="0" y="0"/>
                  </a:moveTo>
                  <a:lnTo>
                    <a:pt x="53" y="0"/>
                  </a:lnTo>
                  <a:lnTo>
                    <a:pt x="56" y="4"/>
                  </a:lnTo>
                  <a:lnTo>
                    <a:pt x="56" y="28"/>
                  </a:lnTo>
                  <a:lnTo>
                    <a:pt x="73" y="28"/>
                  </a:lnTo>
                  <a:lnTo>
                    <a:pt x="73" y="4"/>
                  </a:lnTo>
                  <a:lnTo>
                    <a:pt x="76" y="0"/>
                  </a:lnTo>
                  <a:lnTo>
                    <a:pt x="133" y="0"/>
                  </a:lnTo>
                  <a:lnTo>
                    <a:pt x="135" y="4"/>
                  </a:lnTo>
                  <a:lnTo>
                    <a:pt x="135" y="28"/>
                  </a:lnTo>
                  <a:lnTo>
                    <a:pt x="174" y="28"/>
                  </a:lnTo>
                  <a:lnTo>
                    <a:pt x="177" y="34"/>
                  </a:lnTo>
                  <a:lnTo>
                    <a:pt x="177" y="106"/>
                  </a:lnTo>
                  <a:lnTo>
                    <a:pt x="191" y="106"/>
                  </a:lnTo>
                  <a:lnTo>
                    <a:pt x="194" y="112"/>
                  </a:lnTo>
                  <a:lnTo>
                    <a:pt x="194" y="327"/>
                  </a:lnTo>
                  <a:lnTo>
                    <a:pt x="191" y="333"/>
                  </a:lnTo>
                  <a:lnTo>
                    <a:pt x="177" y="333"/>
                  </a:lnTo>
                  <a:lnTo>
                    <a:pt x="177" y="402"/>
                  </a:lnTo>
                  <a:lnTo>
                    <a:pt x="174" y="407"/>
                  </a:lnTo>
                  <a:lnTo>
                    <a:pt x="135" y="407"/>
                  </a:lnTo>
                  <a:lnTo>
                    <a:pt x="135" y="440"/>
                  </a:lnTo>
                  <a:lnTo>
                    <a:pt x="133" y="444"/>
                  </a:lnTo>
                  <a:lnTo>
                    <a:pt x="76" y="444"/>
                  </a:lnTo>
                  <a:lnTo>
                    <a:pt x="73" y="440"/>
                  </a:lnTo>
                  <a:lnTo>
                    <a:pt x="73" y="407"/>
                  </a:lnTo>
                  <a:lnTo>
                    <a:pt x="56" y="407"/>
                  </a:lnTo>
                  <a:lnTo>
                    <a:pt x="56" y="586"/>
                  </a:lnTo>
                  <a:lnTo>
                    <a:pt x="73" y="586"/>
                  </a:lnTo>
                  <a:lnTo>
                    <a:pt x="76" y="593"/>
                  </a:lnTo>
                  <a:lnTo>
                    <a:pt x="76" y="625"/>
                  </a:lnTo>
                  <a:lnTo>
                    <a:pt x="73" y="630"/>
                  </a:lnTo>
                  <a:lnTo>
                    <a:pt x="0" y="630"/>
                  </a:lnTo>
                  <a:lnTo>
                    <a:pt x="0" y="625"/>
                  </a:lnTo>
                  <a:lnTo>
                    <a:pt x="0" y="593"/>
                  </a:lnTo>
                  <a:lnTo>
                    <a:pt x="0" y="586"/>
                  </a:lnTo>
                  <a:lnTo>
                    <a:pt x="16" y="586"/>
                  </a:lnTo>
                  <a:lnTo>
                    <a:pt x="16" y="34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4" name="Freeform 94"/>
            <p:cNvSpPr/>
            <p:nvPr/>
          </p:nvSpPr>
          <p:spPr>
            <a:xfrm>
              <a:off x="5062" y="1676"/>
              <a:ext cx="27" cy="98"/>
            </a:xfrm>
            <a:custGeom>
              <a:avLst/>
              <a:gdLst>
                <a:gd name="txL" fmla="*/ 0 w 124"/>
                <a:gd name="txT" fmla="*/ 0 h 437"/>
                <a:gd name="txR" fmla="*/ 124 w 124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24" h="437">
                  <a:moveTo>
                    <a:pt x="0" y="0"/>
                  </a:moveTo>
                  <a:lnTo>
                    <a:pt x="50" y="0"/>
                  </a:lnTo>
                  <a:lnTo>
                    <a:pt x="52" y="4"/>
                  </a:lnTo>
                  <a:lnTo>
                    <a:pt x="52" y="69"/>
                  </a:lnTo>
                  <a:lnTo>
                    <a:pt x="67" y="69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85" y="29"/>
                  </a:lnTo>
                  <a:lnTo>
                    <a:pt x="85" y="4"/>
                  </a:lnTo>
                  <a:lnTo>
                    <a:pt x="88" y="0"/>
                  </a:lnTo>
                  <a:lnTo>
                    <a:pt x="120" y="0"/>
                  </a:lnTo>
                  <a:lnTo>
                    <a:pt x="123" y="4"/>
                  </a:lnTo>
                  <a:lnTo>
                    <a:pt x="123" y="104"/>
                  </a:lnTo>
                  <a:lnTo>
                    <a:pt x="120" y="109"/>
                  </a:lnTo>
                  <a:lnTo>
                    <a:pt x="88" y="109"/>
                  </a:lnTo>
                  <a:lnTo>
                    <a:pt x="85" y="104"/>
                  </a:lnTo>
                  <a:lnTo>
                    <a:pt x="85" y="74"/>
                  </a:lnTo>
                  <a:lnTo>
                    <a:pt x="70" y="74"/>
                  </a:lnTo>
                  <a:lnTo>
                    <a:pt x="70" y="104"/>
                  </a:lnTo>
                  <a:lnTo>
                    <a:pt x="67" y="109"/>
                  </a:lnTo>
                  <a:lnTo>
                    <a:pt x="52" y="109"/>
                  </a:lnTo>
                  <a:lnTo>
                    <a:pt x="52" y="399"/>
                  </a:lnTo>
                  <a:lnTo>
                    <a:pt x="67" y="399"/>
                  </a:lnTo>
                  <a:lnTo>
                    <a:pt x="70" y="403"/>
                  </a:lnTo>
                  <a:lnTo>
                    <a:pt x="70" y="431"/>
                  </a:lnTo>
                  <a:lnTo>
                    <a:pt x="67" y="436"/>
                  </a:lnTo>
                  <a:lnTo>
                    <a:pt x="0" y="436"/>
                  </a:lnTo>
                  <a:lnTo>
                    <a:pt x="0" y="431"/>
                  </a:lnTo>
                  <a:lnTo>
                    <a:pt x="0" y="403"/>
                  </a:lnTo>
                  <a:lnTo>
                    <a:pt x="0" y="399"/>
                  </a:lnTo>
                  <a:lnTo>
                    <a:pt x="16" y="399"/>
                  </a:lnTo>
                  <a:lnTo>
                    <a:pt x="16" y="34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5" name="Freeform 95"/>
            <p:cNvSpPr/>
            <p:nvPr/>
          </p:nvSpPr>
          <p:spPr>
            <a:xfrm>
              <a:off x="5101" y="1676"/>
              <a:ext cx="43" cy="98"/>
            </a:xfrm>
            <a:custGeom>
              <a:avLst/>
              <a:gdLst>
                <a:gd name="txL" fmla="*/ 0 w 195"/>
                <a:gd name="txT" fmla="*/ 0 h 437"/>
                <a:gd name="txR" fmla="*/ 195 w 195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95" h="437">
                  <a:moveTo>
                    <a:pt x="77" y="34"/>
                  </a:moveTo>
                  <a:lnTo>
                    <a:pt x="114" y="34"/>
                  </a:lnTo>
                  <a:lnTo>
                    <a:pt x="114" y="69"/>
                  </a:lnTo>
                  <a:lnTo>
                    <a:pt x="117" y="74"/>
                  </a:lnTo>
                  <a:lnTo>
                    <a:pt x="132" y="74"/>
                  </a:lnTo>
                  <a:lnTo>
                    <a:pt x="132" y="104"/>
                  </a:lnTo>
                  <a:lnTo>
                    <a:pt x="136" y="109"/>
                  </a:lnTo>
                  <a:lnTo>
                    <a:pt x="152" y="109"/>
                  </a:lnTo>
                  <a:lnTo>
                    <a:pt x="152" y="322"/>
                  </a:lnTo>
                  <a:lnTo>
                    <a:pt x="136" y="322"/>
                  </a:lnTo>
                  <a:lnTo>
                    <a:pt x="132" y="327"/>
                  </a:lnTo>
                  <a:lnTo>
                    <a:pt x="132" y="358"/>
                  </a:lnTo>
                  <a:lnTo>
                    <a:pt x="117" y="358"/>
                  </a:lnTo>
                  <a:lnTo>
                    <a:pt x="114" y="365"/>
                  </a:lnTo>
                  <a:lnTo>
                    <a:pt x="114" y="399"/>
                  </a:lnTo>
                  <a:lnTo>
                    <a:pt x="77" y="399"/>
                  </a:lnTo>
                  <a:lnTo>
                    <a:pt x="77" y="365"/>
                  </a:lnTo>
                  <a:lnTo>
                    <a:pt x="74" y="358"/>
                  </a:lnTo>
                  <a:lnTo>
                    <a:pt x="57" y="358"/>
                  </a:lnTo>
                  <a:lnTo>
                    <a:pt x="57" y="327"/>
                  </a:lnTo>
                  <a:lnTo>
                    <a:pt x="53" y="322"/>
                  </a:lnTo>
                  <a:lnTo>
                    <a:pt x="40" y="322"/>
                  </a:lnTo>
                  <a:lnTo>
                    <a:pt x="40" y="109"/>
                  </a:lnTo>
                  <a:lnTo>
                    <a:pt x="53" y="109"/>
                  </a:lnTo>
                  <a:lnTo>
                    <a:pt x="57" y="104"/>
                  </a:lnTo>
                  <a:lnTo>
                    <a:pt x="57" y="74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7" y="34"/>
                  </a:lnTo>
                  <a:close/>
                  <a:moveTo>
                    <a:pt x="57" y="0"/>
                  </a:moveTo>
                  <a:lnTo>
                    <a:pt x="132" y="0"/>
                  </a:lnTo>
                  <a:lnTo>
                    <a:pt x="136" y="4"/>
                  </a:lnTo>
                  <a:lnTo>
                    <a:pt x="136" y="29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7" y="104"/>
                  </a:lnTo>
                  <a:lnTo>
                    <a:pt x="191" y="104"/>
                  </a:lnTo>
                  <a:lnTo>
                    <a:pt x="194" y="109"/>
                  </a:lnTo>
                  <a:lnTo>
                    <a:pt x="194" y="322"/>
                  </a:lnTo>
                  <a:lnTo>
                    <a:pt x="191" y="327"/>
                  </a:lnTo>
                  <a:lnTo>
                    <a:pt x="177" y="327"/>
                  </a:lnTo>
                  <a:lnTo>
                    <a:pt x="177" y="399"/>
                  </a:lnTo>
                  <a:lnTo>
                    <a:pt x="174" y="403"/>
                  </a:lnTo>
                  <a:lnTo>
                    <a:pt x="136" y="403"/>
                  </a:lnTo>
                  <a:lnTo>
                    <a:pt x="136" y="431"/>
                  </a:lnTo>
                  <a:lnTo>
                    <a:pt x="132" y="436"/>
                  </a:lnTo>
                  <a:lnTo>
                    <a:pt x="57" y="436"/>
                  </a:lnTo>
                  <a:lnTo>
                    <a:pt x="53" y="431"/>
                  </a:lnTo>
                  <a:lnTo>
                    <a:pt x="53" y="403"/>
                  </a:lnTo>
                  <a:lnTo>
                    <a:pt x="20" y="403"/>
                  </a:lnTo>
                  <a:lnTo>
                    <a:pt x="17" y="399"/>
                  </a:lnTo>
                  <a:lnTo>
                    <a:pt x="17" y="327"/>
                  </a:lnTo>
                  <a:lnTo>
                    <a:pt x="0" y="327"/>
                  </a:lnTo>
                  <a:lnTo>
                    <a:pt x="0" y="322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17" y="104"/>
                  </a:lnTo>
                  <a:lnTo>
                    <a:pt x="17" y="34"/>
                  </a:lnTo>
                  <a:lnTo>
                    <a:pt x="20" y="29"/>
                  </a:lnTo>
                  <a:lnTo>
                    <a:pt x="53" y="29"/>
                  </a:lnTo>
                  <a:lnTo>
                    <a:pt x="53" y="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6" name="Freeform 96"/>
            <p:cNvSpPr/>
            <p:nvPr/>
          </p:nvSpPr>
          <p:spPr>
            <a:xfrm>
              <a:off x="5160" y="1676"/>
              <a:ext cx="48" cy="98"/>
            </a:xfrm>
            <a:custGeom>
              <a:avLst/>
              <a:gdLst>
                <a:gd name="txL" fmla="*/ 0 w 217"/>
                <a:gd name="txT" fmla="*/ 0 h 437"/>
                <a:gd name="txR" fmla="*/ 217 w 217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7" h="437">
                  <a:moveTo>
                    <a:pt x="2" y="0"/>
                  </a:moveTo>
                  <a:lnTo>
                    <a:pt x="72" y="0"/>
                  </a:lnTo>
                  <a:lnTo>
                    <a:pt x="76" y="4"/>
                  </a:lnTo>
                  <a:lnTo>
                    <a:pt x="76" y="29"/>
                  </a:lnTo>
                  <a:lnTo>
                    <a:pt x="72" y="34"/>
                  </a:lnTo>
                  <a:lnTo>
                    <a:pt x="59" y="34"/>
                  </a:lnTo>
                  <a:lnTo>
                    <a:pt x="59" y="104"/>
                  </a:lnTo>
                  <a:lnTo>
                    <a:pt x="72" y="104"/>
                  </a:lnTo>
                  <a:lnTo>
                    <a:pt x="76" y="109"/>
                  </a:lnTo>
                  <a:lnTo>
                    <a:pt x="76" y="216"/>
                  </a:lnTo>
                  <a:lnTo>
                    <a:pt x="94" y="216"/>
                  </a:lnTo>
                  <a:lnTo>
                    <a:pt x="97" y="221"/>
                  </a:lnTo>
                  <a:lnTo>
                    <a:pt x="97" y="322"/>
                  </a:lnTo>
                  <a:lnTo>
                    <a:pt x="115" y="322"/>
                  </a:lnTo>
                  <a:lnTo>
                    <a:pt x="115" y="297"/>
                  </a:lnTo>
                  <a:lnTo>
                    <a:pt x="118" y="290"/>
                  </a:lnTo>
                  <a:lnTo>
                    <a:pt x="136" y="290"/>
                  </a:lnTo>
                  <a:lnTo>
                    <a:pt x="136" y="184"/>
                  </a:lnTo>
                  <a:lnTo>
                    <a:pt x="136" y="177"/>
                  </a:lnTo>
                  <a:lnTo>
                    <a:pt x="152" y="177"/>
                  </a:lnTo>
                  <a:lnTo>
                    <a:pt x="152" y="34"/>
                  </a:lnTo>
                  <a:lnTo>
                    <a:pt x="136" y="34"/>
                  </a:lnTo>
                  <a:lnTo>
                    <a:pt x="136" y="29"/>
                  </a:lnTo>
                  <a:lnTo>
                    <a:pt x="136" y="4"/>
                  </a:lnTo>
                  <a:lnTo>
                    <a:pt x="136" y="0"/>
                  </a:lnTo>
                  <a:lnTo>
                    <a:pt x="212" y="0"/>
                  </a:lnTo>
                  <a:lnTo>
                    <a:pt x="216" y="4"/>
                  </a:lnTo>
                  <a:lnTo>
                    <a:pt x="216" y="29"/>
                  </a:lnTo>
                  <a:lnTo>
                    <a:pt x="212" y="34"/>
                  </a:lnTo>
                  <a:lnTo>
                    <a:pt x="198" y="34"/>
                  </a:lnTo>
                  <a:lnTo>
                    <a:pt x="198" y="69"/>
                  </a:lnTo>
                  <a:lnTo>
                    <a:pt x="195" y="74"/>
                  </a:lnTo>
                  <a:lnTo>
                    <a:pt x="177" y="74"/>
                  </a:lnTo>
                  <a:lnTo>
                    <a:pt x="177" y="177"/>
                  </a:lnTo>
                  <a:lnTo>
                    <a:pt x="174" y="184"/>
                  </a:lnTo>
                  <a:lnTo>
                    <a:pt x="155" y="184"/>
                  </a:lnTo>
                  <a:lnTo>
                    <a:pt x="155" y="290"/>
                  </a:lnTo>
                  <a:lnTo>
                    <a:pt x="152" y="297"/>
                  </a:lnTo>
                  <a:lnTo>
                    <a:pt x="136" y="297"/>
                  </a:lnTo>
                  <a:lnTo>
                    <a:pt x="136" y="399"/>
                  </a:lnTo>
                  <a:lnTo>
                    <a:pt x="136" y="403"/>
                  </a:lnTo>
                  <a:lnTo>
                    <a:pt x="118" y="403"/>
                  </a:lnTo>
                  <a:lnTo>
                    <a:pt x="118" y="431"/>
                  </a:lnTo>
                  <a:lnTo>
                    <a:pt x="115" y="436"/>
                  </a:lnTo>
                  <a:lnTo>
                    <a:pt x="97" y="436"/>
                  </a:lnTo>
                  <a:lnTo>
                    <a:pt x="94" y="431"/>
                  </a:lnTo>
                  <a:lnTo>
                    <a:pt x="94" y="403"/>
                  </a:lnTo>
                  <a:lnTo>
                    <a:pt x="76" y="403"/>
                  </a:lnTo>
                  <a:lnTo>
                    <a:pt x="72" y="399"/>
                  </a:lnTo>
                  <a:lnTo>
                    <a:pt x="72" y="327"/>
                  </a:lnTo>
                  <a:lnTo>
                    <a:pt x="59" y="327"/>
                  </a:lnTo>
                  <a:lnTo>
                    <a:pt x="57" y="322"/>
                  </a:lnTo>
                  <a:lnTo>
                    <a:pt x="57" y="221"/>
                  </a:lnTo>
                  <a:lnTo>
                    <a:pt x="42" y="221"/>
                  </a:lnTo>
                  <a:lnTo>
                    <a:pt x="38" y="216"/>
                  </a:lnTo>
                  <a:lnTo>
                    <a:pt x="38" y="109"/>
                  </a:lnTo>
                  <a:lnTo>
                    <a:pt x="18" y="109"/>
                  </a:lnTo>
                  <a:lnTo>
                    <a:pt x="16" y="104"/>
                  </a:lnTo>
                  <a:lnTo>
                    <a:pt x="16" y="34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7" name="Freeform 97"/>
            <p:cNvSpPr/>
            <p:nvPr/>
          </p:nvSpPr>
          <p:spPr>
            <a:xfrm>
              <a:off x="5226" y="1632"/>
              <a:ext cx="15" cy="143"/>
            </a:xfrm>
            <a:custGeom>
              <a:avLst/>
              <a:gdLst>
                <a:gd name="txL" fmla="*/ 0 w 72"/>
                <a:gd name="txT" fmla="*/ 0 h 636"/>
                <a:gd name="txR" fmla="*/ 72 w 72"/>
                <a:gd name="txB" fmla="*/ 636 h 63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2" h="636">
                  <a:moveTo>
                    <a:pt x="0" y="187"/>
                  </a:moveTo>
                  <a:lnTo>
                    <a:pt x="51" y="187"/>
                  </a:lnTo>
                  <a:lnTo>
                    <a:pt x="53" y="192"/>
                  </a:lnTo>
                  <a:lnTo>
                    <a:pt x="53" y="596"/>
                  </a:lnTo>
                  <a:lnTo>
                    <a:pt x="67" y="596"/>
                  </a:lnTo>
                  <a:lnTo>
                    <a:pt x="71" y="598"/>
                  </a:lnTo>
                  <a:lnTo>
                    <a:pt x="71" y="629"/>
                  </a:lnTo>
                  <a:lnTo>
                    <a:pt x="67" y="635"/>
                  </a:lnTo>
                  <a:lnTo>
                    <a:pt x="0" y="635"/>
                  </a:lnTo>
                  <a:lnTo>
                    <a:pt x="0" y="629"/>
                  </a:lnTo>
                  <a:lnTo>
                    <a:pt x="0" y="598"/>
                  </a:lnTo>
                  <a:lnTo>
                    <a:pt x="0" y="596"/>
                  </a:lnTo>
                  <a:lnTo>
                    <a:pt x="17" y="596"/>
                  </a:lnTo>
                  <a:lnTo>
                    <a:pt x="17" y="225"/>
                  </a:lnTo>
                  <a:lnTo>
                    <a:pt x="0" y="225"/>
                  </a:lnTo>
                  <a:lnTo>
                    <a:pt x="0" y="220"/>
                  </a:lnTo>
                  <a:lnTo>
                    <a:pt x="0" y="192"/>
                  </a:lnTo>
                  <a:lnTo>
                    <a:pt x="0" y="187"/>
                  </a:lnTo>
                  <a:close/>
                  <a:moveTo>
                    <a:pt x="20" y="0"/>
                  </a:moveTo>
                  <a:lnTo>
                    <a:pt x="51" y="0"/>
                  </a:lnTo>
                  <a:lnTo>
                    <a:pt x="53" y="4"/>
                  </a:lnTo>
                  <a:lnTo>
                    <a:pt x="53" y="72"/>
                  </a:lnTo>
                  <a:lnTo>
                    <a:pt x="51" y="77"/>
                  </a:lnTo>
                  <a:lnTo>
                    <a:pt x="20" y="77"/>
                  </a:lnTo>
                  <a:lnTo>
                    <a:pt x="17" y="72"/>
                  </a:lnTo>
                  <a:lnTo>
                    <a:pt x="17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8" name="Freeform 98"/>
            <p:cNvSpPr/>
            <p:nvPr/>
          </p:nvSpPr>
          <p:spPr>
            <a:xfrm>
              <a:off x="5261" y="1676"/>
              <a:ext cx="50" cy="98"/>
            </a:xfrm>
            <a:custGeom>
              <a:avLst/>
              <a:gdLst>
                <a:gd name="txL" fmla="*/ 0 w 225"/>
                <a:gd name="txT" fmla="*/ 0 h 437"/>
                <a:gd name="txR" fmla="*/ 225 w 225"/>
                <a:gd name="txB" fmla="*/ 437 h 43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5" h="437">
                  <a:moveTo>
                    <a:pt x="2" y="0"/>
                  </a:moveTo>
                  <a:lnTo>
                    <a:pt x="57" y="0"/>
                  </a:lnTo>
                  <a:lnTo>
                    <a:pt x="61" y="4"/>
                  </a:lnTo>
                  <a:lnTo>
                    <a:pt x="61" y="69"/>
                  </a:lnTo>
                  <a:lnTo>
                    <a:pt x="80" y="69"/>
                  </a:lnTo>
                  <a:lnTo>
                    <a:pt x="80" y="34"/>
                  </a:lnTo>
                  <a:lnTo>
                    <a:pt x="82" y="29"/>
                  </a:lnTo>
                  <a:lnTo>
                    <a:pt x="99" y="29"/>
                  </a:lnTo>
                  <a:lnTo>
                    <a:pt x="99" y="4"/>
                  </a:lnTo>
                  <a:lnTo>
                    <a:pt x="103" y="0"/>
                  </a:lnTo>
                  <a:lnTo>
                    <a:pt x="164" y="0"/>
                  </a:lnTo>
                  <a:lnTo>
                    <a:pt x="166" y="4"/>
                  </a:lnTo>
                  <a:lnTo>
                    <a:pt x="166" y="29"/>
                  </a:lnTo>
                  <a:lnTo>
                    <a:pt x="185" y="29"/>
                  </a:lnTo>
                  <a:lnTo>
                    <a:pt x="189" y="34"/>
                  </a:lnTo>
                  <a:lnTo>
                    <a:pt x="189" y="69"/>
                  </a:lnTo>
                  <a:lnTo>
                    <a:pt x="206" y="69"/>
                  </a:lnTo>
                  <a:lnTo>
                    <a:pt x="210" y="74"/>
                  </a:lnTo>
                  <a:lnTo>
                    <a:pt x="210" y="399"/>
                  </a:lnTo>
                  <a:lnTo>
                    <a:pt x="221" y="399"/>
                  </a:lnTo>
                  <a:lnTo>
                    <a:pt x="224" y="403"/>
                  </a:lnTo>
                  <a:lnTo>
                    <a:pt x="224" y="431"/>
                  </a:lnTo>
                  <a:lnTo>
                    <a:pt x="221" y="436"/>
                  </a:lnTo>
                  <a:lnTo>
                    <a:pt x="146" y="436"/>
                  </a:lnTo>
                  <a:lnTo>
                    <a:pt x="143" y="431"/>
                  </a:lnTo>
                  <a:lnTo>
                    <a:pt x="143" y="403"/>
                  </a:lnTo>
                  <a:lnTo>
                    <a:pt x="146" y="399"/>
                  </a:lnTo>
                  <a:lnTo>
                    <a:pt x="164" y="399"/>
                  </a:lnTo>
                  <a:lnTo>
                    <a:pt x="164" y="109"/>
                  </a:lnTo>
                  <a:lnTo>
                    <a:pt x="146" y="109"/>
                  </a:lnTo>
                  <a:lnTo>
                    <a:pt x="143" y="104"/>
                  </a:lnTo>
                  <a:lnTo>
                    <a:pt x="143" y="74"/>
                  </a:lnTo>
                  <a:lnTo>
                    <a:pt x="82" y="74"/>
                  </a:lnTo>
                  <a:lnTo>
                    <a:pt x="82" y="104"/>
                  </a:lnTo>
                  <a:lnTo>
                    <a:pt x="80" y="109"/>
                  </a:lnTo>
                  <a:lnTo>
                    <a:pt x="61" y="109"/>
                  </a:lnTo>
                  <a:lnTo>
                    <a:pt x="61" y="399"/>
                  </a:lnTo>
                  <a:lnTo>
                    <a:pt x="80" y="399"/>
                  </a:lnTo>
                  <a:lnTo>
                    <a:pt x="82" y="403"/>
                  </a:lnTo>
                  <a:lnTo>
                    <a:pt x="82" y="431"/>
                  </a:lnTo>
                  <a:lnTo>
                    <a:pt x="80" y="436"/>
                  </a:lnTo>
                  <a:lnTo>
                    <a:pt x="2" y="436"/>
                  </a:lnTo>
                  <a:lnTo>
                    <a:pt x="0" y="431"/>
                  </a:lnTo>
                  <a:lnTo>
                    <a:pt x="0" y="403"/>
                  </a:lnTo>
                  <a:lnTo>
                    <a:pt x="2" y="399"/>
                  </a:lnTo>
                  <a:lnTo>
                    <a:pt x="17" y="399"/>
                  </a:lnTo>
                  <a:lnTo>
                    <a:pt x="17" y="34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9" name="Freeform 99"/>
            <p:cNvSpPr/>
            <p:nvPr/>
          </p:nvSpPr>
          <p:spPr>
            <a:xfrm>
              <a:off x="5323" y="1676"/>
              <a:ext cx="47" cy="142"/>
            </a:xfrm>
            <a:custGeom>
              <a:avLst/>
              <a:gdLst>
                <a:gd name="txL" fmla="*/ 0 w 213"/>
                <a:gd name="txT" fmla="*/ 0 h 631"/>
                <a:gd name="txR" fmla="*/ 213 w 213"/>
                <a:gd name="txB" fmla="*/ 631 h 63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3" h="631">
                  <a:moveTo>
                    <a:pt x="76" y="34"/>
                  </a:moveTo>
                  <a:lnTo>
                    <a:pt x="114" y="34"/>
                  </a:lnTo>
                  <a:lnTo>
                    <a:pt x="114" y="69"/>
                  </a:lnTo>
                  <a:lnTo>
                    <a:pt x="118" y="74"/>
                  </a:lnTo>
                  <a:lnTo>
                    <a:pt x="134" y="74"/>
                  </a:lnTo>
                  <a:lnTo>
                    <a:pt x="134" y="219"/>
                  </a:lnTo>
                  <a:lnTo>
                    <a:pt x="118" y="219"/>
                  </a:lnTo>
                  <a:lnTo>
                    <a:pt x="114" y="224"/>
                  </a:lnTo>
                  <a:lnTo>
                    <a:pt x="114" y="255"/>
                  </a:lnTo>
                  <a:lnTo>
                    <a:pt x="76" y="255"/>
                  </a:lnTo>
                  <a:lnTo>
                    <a:pt x="76" y="224"/>
                  </a:lnTo>
                  <a:lnTo>
                    <a:pt x="73" y="219"/>
                  </a:lnTo>
                  <a:lnTo>
                    <a:pt x="58" y="219"/>
                  </a:lnTo>
                  <a:lnTo>
                    <a:pt x="58" y="74"/>
                  </a:lnTo>
                  <a:lnTo>
                    <a:pt x="73" y="74"/>
                  </a:lnTo>
                  <a:lnTo>
                    <a:pt x="76" y="69"/>
                  </a:lnTo>
                  <a:lnTo>
                    <a:pt x="76" y="34"/>
                  </a:lnTo>
                  <a:close/>
                  <a:moveTo>
                    <a:pt x="58" y="444"/>
                  </a:moveTo>
                  <a:lnTo>
                    <a:pt x="175" y="444"/>
                  </a:lnTo>
                  <a:lnTo>
                    <a:pt x="175" y="478"/>
                  </a:lnTo>
                  <a:lnTo>
                    <a:pt x="178" y="483"/>
                  </a:lnTo>
                  <a:lnTo>
                    <a:pt x="196" y="483"/>
                  </a:lnTo>
                  <a:lnTo>
                    <a:pt x="196" y="518"/>
                  </a:lnTo>
                  <a:lnTo>
                    <a:pt x="178" y="518"/>
                  </a:lnTo>
                  <a:lnTo>
                    <a:pt x="175" y="524"/>
                  </a:lnTo>
                  <a:lnTo>
                    <a:pt x="175" y="555"/>
                  </a:lnTo>
                  <a:lnTo>
                    <a:pt x="138" y="555"/>
                  </a:lnTo>
                  <a:lnTo>
                    <a:pt x="134" y="560"/>
                  </a:lnTo>
                  <a:lnTo>
                    <a:pt x="134" y="586"/>
                  </a:lnTo>
                  <a:lnTo>
                    <a:pt x="76" y="586"/>
                  </a:lnTo>
                  <a:lnTo>
                    <a:pt x="76" y="560"/>
                  </a:lnTo>
                  <a:lnTo>
                    <a:pt x="73" y="555"/>
                  </a:lnTo>
                  <a:lnTo>
                    <a:pt x="40" y="555"/>
                  </a:lnTo>
                  <a:lnTo>
                    <a:pt x="40" y="483"/>
                  </a:lnTo>
                  <a:lnTo>
                    <a:pt x="55" y="483"/>
                  </a:lnTo>
                  <a:lnTo>
                    <a:pt x="58" y="478"/>
                  </a:lnTo>
                  <a:lnTo>
                    <a:pt x="58" y="444"/>
                  </a:lnTo>
                  <a:close/>
                  <a:moveTo>
                    <a:pt x="58" y="0"/>
                  </a:moveTo>
                  <a:lnTo>
                    <a:pt x="196" y="0"/>
                  </a:lnTo>
                  <a:lnTo>
                    <a:pt x="198" y="4"/>
                  </a:lnTo>
                  <a:lnTo>
                    <a:pt x="198" y="28"/>
                  </a:lnTo>
                  <a:lnTo>
                    <a:pt x="196" y="34"/>
                  </a:lnTo>
                  <a:lnTo>
                    <a:pt x="156" y="34"/>
                  </a:lnTo>
                  <a:lnTo>
                    <a:pt x="156" y="69"/>
                  </a:lnTo>
                  <a:lnTo>
                    <a:pt x="175" y="69"/>
                  </a:lnTo>
                  <a:lnTo>
                    <a:pt x="178" y="74"/>
                  </a:lnTo>
                  <a:lnTo>
                    <a:pt x="178" y="219"/>
                  </a:lnTo>
                  <a:lnTo>
                    <a:pt x="175" y="224"/>
                  </a:lnTo>
                  <a:lnTo>
                    <a:pt x="156" y="224"/>
                  </a:lnTo>
                  <a:lnTo>
                    <a:pt x="156" y="255"/>
                  </a:lnTo>
                  <a:lnTo>
                    <a:pt x="154" y="262"/>
                  </a:lnTo>
                  <a:lnTo>
                    <a:pt x="138" y="262"/>
                  </a:lnTo>
                  <a:lnTo>
                    <a:pt x="138" y="293"/>
                  </a:lnTo>
                  <a:lnTo>
                    <a:pt x="134" y="300"/>
                  </a:lnTo>
                  <a:lnTo>
                    <a:pt x="76" y="300"/>
                  </a:lnTo>
                  <a:lnTo>
                    <a:pt x="76" y="327"/>
                  </a:lnTo>
                  <a:lnTo>
                    <a:pt x="73" y="333"/>
                  </a:lnTo>
                  <a:lnTo>
                    <a:pt x="58" y="333"/>
                  </a:lnTo>
                  <a:lnTo>
                    <a:pt x="58" y="365"/>
                  </a:lnTo>
                  <a:lnTo>
                    <a:pt x="154" y="365"/>
                  </a:lnTo>
                  <a:lnTo>
                    <a:pt x="156" y="370"/>
                  </a:lnTo>
                  <a:lnTo>
                    <a:pt x="156" y="402"/>
                  </a:lnTo>
                  <a:lnTo>
                    <a:pt x="196" y="402"/>
                  </a:lnTo>
                  <a:lnTo>
                    <a:pt x="198" y="407"/>
                  </a:lnTo>
                  <a:lnTo>
                    <a:pt x="198" y="440"/>
                  </a:lnTo>
                  <a:lnTo>
                    <a:pt x="209" y="440"/>
                  </a:lnTo>
                  <a:lnTo>
                    <a:pt x="212" y="444"/>
                  </a:lnTo>
                  <a:lnTo>
                    <a:pt x="212" y="555"/>
                  </a:lnTo>
                  <a:lnTo>
                    <a:pt x="209" y="560"/>
                  </a:lnTo>
                  <a:lnTo>
                    <a:pt x="198" y="560"/>
                  </a:lnTo>
                  <a:lnTo>
                    <a:pt x="198" y="586"/>
                  </a:lnTo>
                  <a:lnTo>
                    <a:pt x="196" y="593"/>
                  </a:lnTo>
                  <a:lnTo>
                    <a:pt x="156" y="593"/>
                  </a:lnTo>
                  <a:lnTo>
                    <a:pt x="156" y="625"/>
                  </a:lnTo>
                  <a:lnTo>
                    <a:pt x="154" y="630"/>
                  </a:lnTo>
                  <a:lnTo>
                    <a:pt x="40" y="630"/>
                  </a:lnTo>
                  <a:lnTo>
                    <a:pt x="37" y="625"/>
                  </a:lnTo>
                  <a:lnTo>
                    <a:pt x="37" y="593"/>
                  </a:lnTo>
                  <a:lnTo>
                    <a:pt x="2" y="593"/>
                  </a:lnTo>
                  <a:lnTo>
                    <a:pt x="0" y="586"/>
                  </a:lnTo>
                  <a:lnTo>
                    <a:pt x="0" y="483"/>
                  </a:lnTo>
                  <a:lnTo>
                    <a:pt x="2" y="478"/>
                  </a:lnTo>
                  <a:lnTo>
                    <a:pt x="16" y="478"/>
                  </a:lnTo>
                  <a:lnTo>
                    <a:pt x="16" y="444"/>
                  </a:lnTo>
                  <a:lnTo>
                    <a:pt x="19" y="440"/>
                  </a:lnTo>
                  <a:lnTo>
                    <a:pt x="37" y="440"/>
                  </a:lnTo>
                  <a:lnTo>
                    <a:pt x="37" y="407"/>
                  </a:lnTo>
                  <a:lnTo>
                    <a:pt x="19" y="407"/>
                  </a:lnTo>
                  <a:lnTo>
                    <a:pt x="16" y="402"/>
                  </a:lnTo>
                  <a:lnTo>
                    <a:pt x="16" y="333"/>
                  </a:lnTo>
                  <a:lnTo>
                    <a:pt x="19" y="327"/>
                  </a:lnTo>
                  <a:lnTo>
                    <a:pt x="37" y="327"/>
                  </a:lnTo>
                  <a:lnTo>
                    <a:pt x="37" y="224"/>
                  </a:lnTo>
                  <a:lnTo>
                    <a:pt x="19" y="224"/>
                  </a:lnTo>
                  <a:lnTo>
                    <a:pt x="16" y="219"/>
                  </a:lnTo>
                  <a:lnTo>
                    <a:pt x="16" y="74"/>
                  </a:lnTo>
                  <a:lnTo>
                    <a:pt x="19" y="69"/>
                  </a:lnTo>
                  <a:lnTo>
                    <a:pt x="37" y="69"/>
                  </a:lnTo>
                  <a:lnTo>
                    <a:pt x="37" y="34"/>
                  </a:lnTo>
                  <a:lnTo>
                    <a:pt x="40" y="28"/>
                  </a:lnTo>
                  <a:lnTo>
                    <a:pt x="55" y="28"/>
                  </a:lnTo>
                  <a:lnTo>
                    <a:pt x="5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051" name="Group 100"/>
          <p:cNvGrpSpPr/>
          <p:nvPr/>
        </p:nvGrpSpPr>
        <p:grpSpPr>
          <a:xfrm>
            <a:off x="6324600" y="2897188"/>
            <a:ext cx="1436688" cy="141287"/>
            <a:chOff x="3984" y="1825"/>
            <a:chExt cx="905" cy="89"/>
          </a:xfrm>
        </p:grpSpPr>
        <p:sp>
          <p:nvSpPr>
            <p:cNvPr id="172052" name="Freeform 101"/>
            <p:cNvSpPr/>
            <p:nvPr/>
          </p:nvSpPr>
          <p:spPr>
            <a:xfrm>
              <a:off x="3984" y="1825"/>
              <a:ext cx="152" cy="89"/>
            </a:xfrm>
            <a:custGeom>
              <a:avLst/>
              <a:gdLst>
                <a:gd name="txL" fmla="*/ 0 w 676"/>
                <a:gd name="txT" fmla="*/ 0 h 398"/>
                <a:gd name="txR" fmla="*/ 676 w 676"/>
                <a:gd name="txB" fmla="*/ 398 h 39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76" h="398">
                  <a:moveTo>
                    <a:pt x="208" y="24"/>
                  </a:moveTo>
                  <a:lnTo>
                    <a:pt x="466" y="24"/>
                  </a:lnTo>
                  <a:lnTo>
                    <a:pt x="466" y="45"/>
                  </a:lnTo>
                  <a:lnTo>
                    <a:pt x="473" y="49"/>
                  </a:lnTo>
                  <a:lnTo>
                    <a:pt x="517" y="49"/>
                  </a:lnTo>
                  <a:lnTo>
                    <a:pt x="517" y="70"/>
                  </a:lnTo>
                  <a:lnTo>
                    <a:pt x="525" y="70"/>
                  </a:lnTo>
                  <a:lnTo>
                    <a:pt x="563" y="70"/>
                  </a:lnTo>
                  <a:lnTo>
                    <a:pt x="563" y="132"/>
                  </a:lnTo>
                  <a:lnTo>
                    <a:pt x="525" y="132"/>
                  </a:lnTo>
                  <a:lnTo>
                    <a:pt x="517" y="137"/>
                  </a:lnTo>
                  <a:lnTo>
                    <a:pt x="517" y="157"/>
                  </a:lnTo>
                  <a:lnTo>
                    <a:pt x="473" y="157"/>
                  </a:lnTo>
                  <a:lnTo>
                    <a:pt x="466" y="161"/>
                  </a:lnTo>
                  <a:lnTo>
                    <a:pt x="466" y="182"/>
                  </a:lnTo>
                  <a:lnTo>
                    <a:pt x="208" y="182"/>
                  </a:lnTo>
                  <a:lnTo>
                    <a:pt x="208" y="24"/>
                  </a:lnTo>
                  <a:close/>
                  <a:moveTo>
                    <a:pt x="4" y="0"/>
                  </a:moveTo>
                  <a:lnTo>
                    <a:pt x="517" y="0"/>
                  </a:lnTo>
                  <a:lnTo>
                    <a:pt x="525" y="4"/>
                  </a:lnTo>
                  <a:lnTo>
                    <a:pt x="525" y="19"/>
                  </a:lnTo>
                  <a:lnTo>
                    <a:pt x="615" y="19"/>
                  </a:lnTo>
                  <a:lnTo>
                    <a:pt x="622" y="24"/>
                  </a:lnTo>
                  <a:lnTo>
                    <a:pt x="622" y="70"/>
                  </a:lnTo>
                  <a:lnTo>
                    <a:pt x="667" y="70"/>
                  </a:lnTo>
                  <a:lnTo>
                    <a:pt x="675" y="70"/>
                  </a:lnTo>
                  <a:lnTo>
                    <a:pt x="675" y="132"/>
                  </a:lnTo>
                  <a:lnTo>
                    <a:pt x="667" y="137"/>
                  </a:lnTo>
                  <a:lnTo>
                    <a:pt x="622" y="137"/>
                  </a:lnTo>
                  <a:lnTo>
                    <a:pt x="622" y="182"/>
                  </a:lnTo>
                  <a:lnTo>
                    <a:pt x="615" y="186"/>
                  </a:lnTo>
                  <a:lnTo>
                    <a:pt x="525" y="186"/>
                  </a:lnTo>
                  <a:lnTo>
                    <a:pt x="525" y="206"/>
                  </a:lnTo>
                  <a:lnTo>
                    <a:pt x="517" y="210"/>
                  </a:lnTo>
                  <a:lnTo>
                    <a:pt x="208" y="210"/>
                  </a:lnTo>
                  <a:lnTo>
                    <a:pt x="208" y="372"/>
                  </a:lnTo>
                  <a:lnTo>
                    <a:pt x="306" y="372"/>
                  </a:lnTo>
                  <a:lnTo>
                    <a:pt x="313" y="373"/>
                  </a:lnTo>
                  <a:lnTo>
                    <a:pt x="313" y="393"/>
                  </a:lnTo>
                  <a:lnTo>
                    <a:pt x="306" y="397"/>
                  </a:lnTo>
                  <a:lnTo>
                    <a:pt x="4" y="397"/>
                  </a:lnTo>
                  <a:lnTo>
                    <a:pt x="0" y="393"/>
                  </a:lnTo>
                  <a:lnTo>
                    <a:pt x="0" y="373"/>
                  </a:lnTo>
                  <a:lnTo>
                    <a:pt x="4" y="372"/>
                  </a:lnTo>
                  <a:lnTo>
                    <a:pt x="103" y="372"/>
                  </a:lnTo>
                  <a:lnTo>
                    <a:pt x="103" y="24"/>
                  </a:lnTo>
                  <a:lnTo>
                    <a:pt x="4" y="24"/>
                  </a:lnTo>
                  <a:lnTo>
                    <a:pt x="0" y="19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3" name="Freeform 102"/>
            <p:cNvSpPr/>
            <p:nvPr/>
          </p:nvSpPr>
          <p:spPr>
            <a:xfrm>
              <a:off x="4154" y="1854"/>
              <a:ext cx="78" cy="60"/>
            </a:xfrm>
            <a:custGeom>
              <a:avLst/>
              <a:gdLst>
                <a:gd name="txL" fmla="*/ 0 w 349"/>
                <a:gd name="txT" fmla="*/ 0 h 270"/>
                <a:gd name="txR" fmla="*/ 349 w 349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49" h="270">
                  <a:moveTo>
                    <a:pt x="4" y="0"/>
                  </a:moveTo>
                  <a:lnTo>
                    <a:pt x="140" y="0"/>
                  </a:lnTo>
                  <a:lnTo>
                    <a:pt x="148" y="0"/>
                  </a:lnTo>
                  <a:lnTo>
                    <a:pt x="148" y="36"/>
                  </a:lnTo>
                  <a:lnTo>
                    <a:pt x="192" y="36"/>
                  </a:lnTo>
                  <a:lnTo>
                    <a:pt x="192" y="15"/>
                  </a:lnTo>
                  <a:lnTo>
                    <a:pt x="199" y="11"/>
                  </a:lnTo>
                  <a:lnTo>
                    <a:pt x="240" y="11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340" y="0"/>
                  </a:lnTo>
                  <a:lnTo>
                    <a:pt x="348" y="0"/>
                  </a:lnTo>
                  <a:lnTo>
                    <a:pt x="348" y="60"/>
                  </a:lnTo>
                  <a:lnTo>
                    <a:pt x="340" y="64"/>
                  </a:lnTo>
                  <a:lnTo>
                    <a:pt x="246" y="64"/>
                  </a:lnTo>
                  <a:lnTo>
                    <a:pt x="240" y="60"/>
                  </a:lnTo>
                  <a:lnTo>
                    <a:pt x="240" y="40"/>
                  </a:lnTo>
                  <a:lnTo>
                    <a:pt x="199" y="40"/>
                  </a:lnTo>
                  <a:lnTo>
                    <a:pt x="199" y="60"/>
                  </a:lnTo>
                  <a:lnTo>
                    <a:pt x="192" y="64"/>
                  </a:lnTo>
                  <a:lnTo>
                    <a:pt x="148" y="64"/>
                  </a:lnTo>
                  <a:lnTo>
                    <a:pt x="148" y="244"/>
                  </a:lnTo>
                  <a:lnTo>
                    <a:pt x="192" y="244"/>
                  </a:lnTo>
                  <a:lnTo>
                    <a:pt x="199" y="250"/>
                  </a:lnTo>
                  <a:lnTo>
                    <a:pt x="199" y="265"/>
                  </a:lnTo>
                  <a:lnTo>
                    <a:pt x="192" y="269"/>
                  </a:lnTo>
                  <a:lnTo>
                    <a:pt x="4" y="269"/>
                  </a:lnTo>
                  <a:lnTo>
                    <a:pt x="0" y="265"/>
                  </a:lnTo>
                  <a:lnTo>
                    <a:pt x="0" y="250"/>
                  </a:lnTo>
                  <a:lnTo>
                    <a:pt x="4" y="244"/>
                  </a:lnTo>
                  <a:lnTo>
                    <a:pt x="48" y="244"/>
                  </a:lnTo>
                  <a:lnTo>
                    <a:pt x="48" y="15"/>
                  </a:lnTo>
                  <a:lnTo>
                    <a:pt x="4" y="15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4" name="Freeform 103"/>
            <p:cNvSpPr/>
            <p:nvPr/>
          </p:nvSpPr>
          <p:spPr>
            <a:xfrm>
              <a:off x="4255" y="1854"/>
              <a:ext cx="115" cy="60"/>
            </a:xfrm>
            <a:custGeom>
              <a:avLst/>
              <a:gdLst>
                <a:gd name="txL" fmla="*/ 0 w 513"/>
                <a:gd name="txT" fmla="*/ 0 h 270"/>
                <a:gd name="txR" fmla="*/ 513 w 513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13" h="270">
                  <a:moveTo>
                    <a:pt x="206" y="15"/>
                  </a:moveTo>
                  <a:lnTo>
                    <a:pt x="301" y="15"/>
                  </a:lnTo>
                  <a:lnTo>
                    <a:pt x="301" y="36"/>
                  </a:lnTo>
                  <a:lnTo>
                    <a:pt x="307" y="40"/>
                  </a:lnTo>
                  <a:lnTo>
                    <a:pt x="352" y="40"/>
                  </a:lnTo>
                  <a:lnTo>
                    <a:pt x="352" y="60"/>
                  </a:lnTo>
                  <a:lnTo>
                    <a:pt x="358" y="64"/>
                  </a:lnTo>
                  <a:lnTo>
                    <a:pt x="402" y="64"/>
                  </a:lnTo>
                  <a:lnTo>
                    <a:pt x="402" y="196"/>
                  </a:lnTo>
                  <a:lnTo>
                    <a:pt x="358" y="196"/>
                  </a:lnTo>
                  <a:lnTo>
                    <a:pt x="352" y="200"/>
                  </a:lnTo>
                  <a:lnTo>
                    <a:pt x="352" y="220"/>
                  </a:lnTo>
                  <a:lnTo>
                    <a:pt x="307" y="220"/>
                  </a:lnTo>
                  <a:lnTo>
                    <a:pt x="301" y="224"/>
                  </a:lnTo>
                  <a:lnTo>
                    <a:pt x="301" y="244"/>
                  </a:lnTo>
                  <a:lnTo>
                    <a:pt x="206" y="244"/>
                  </a:lnTo>
                  <a:lnTo>
                    <a:pt x="206" y="224"/>
                  </a:lnTo>
                  <a:lnTo>
                    <a:pt x="198" y="220"/>
                  </a:lnTo>
                  <a:lnTo>
                    <a:pt x="152" y="220"/>
                  </a:lnTo>
                  <a:lnTo>
                    <a:pt x="152" y="200"/>
                  </a:lnTo>
                  <a:lnTo>
                    <a:pt x="145" y="196"/>
                  </a:lnTo>
                  <a:lnTo>
                    <a:pt x="111" y="196"/>
                  </a:lnTo>
                  <a:lnTo>
                    <a:pt x="111" y="64"/>
                  </a:lnTo>
                  <a:lnTo>
                    <a:pt x="145" y="64"/>
                  </a:lnTo>
                  <a:lnTo>
                    <a:pt x="152" y="60"/>
                  </a:lnTo>
                  <a:lnTo>
                    <a:pt x="152" y="40"/>
                  </a:lnTo>
                  <a:lnTo>
                    <a:pt x="198" y="40"/>
                  </a:lnTo>
                  <a:lnTo>
                    <a:pt x="206" y="36"/>
                  </a:lnTo>
                  <a:lnTo>
                    <a:pt x="206" y="15"/>
                  </a:lnTo>
                  <a:close/>
                  <a:moveTo>
                    <a:pt x="152" y="0"/>
                  </a:moveTo>
                  <a:lnTo>
                    <a:pt x="352" y="0"/>
                  </a:lnTo>
                  <a:lnTo>
                    <a:pt x="358" y="0"/>
                  </a:lnTo>
                  <a:lnTo>
                    <a:pt x="358" y="11"/>
                  </a:lnTo>
                  <a:lnTo>
                    <a:pt x="456" y="11"/>
                  </a:lnTo>
                  <a:lnTo>
                    <a:pt x="464" y="15"/>
                  </a:lnTo>
                  <a:lnTo>
                    <a:pt x="464" y="60"/>
                  </a:lnTo>
                  <a:lnTo>
                    <a:pt x="506" y="60"/>
                  </a:lnTo>
                  <a:lnTo>
                    <a:pt x="512" y="64"/>
                  </a:lnTo>
                  <a:lnTo>
                    <a:pt x="512" y="196"/>
                  </a:lnTo>
                  <a:lnTo>
                    <a:pt x="506" y="200"/>
                  </a:lnTo>
                  <a:lnTo>
                    <a:pt x="464" y="200"/>
                  </a:lnTo>
                  <a:lnTo>
                    <a:pt x="464" y="244"/>
                  </a:lnTo>
                  <a:lnTo>
                    <a:pt x="456" y="250"/>
                  </a:lnTo>
                  <a:lnTo>
                    <a:pt x="358" y="250"/>
                  </a:lnTo>
                  <a:lnTo>
                    <a:pt x="358" y="265"/>
                  </a:lnTo>
                  <a:lnTo>
                    <a:pt x="352" y="269"/>
                  </a:lnTo>
                  <a:lnTo>
                    <a:pt x="152" y="269"/>
                  </a:lnTo>
                  <a:lnTo>
                    <a:pt x="145" y="265"/>
                  </a:lnTo>
                  <a:lnTo>
                    <a:pt x="145" y="250"/>
                  </a:lnTo>
                  <a:lnTo>
                    <a:pt x="56" y="250"/>
                  </a:lnTo>
                  <a:lnTo>
                    <a:pt x="48" y="244"/>
                  </a:lnTo>
                  <a:lnTo>
                    <a:pt x="48" y="200"/>
                  </a:lnTo>
                  <a:lnTo>
                    <a:pt x="4" y="200"/>
                  </a:lnTo>
                  <a:lnTo>
                    <a:pt x="0" y="196"/>
                  </a:lnTo>
                  <a:lnTo>
                    <a:pt x="0" y="64"/>
                  </a:lnTo>
                  <a:lnTo>
                    <a:pt x="4" y="60"/>
                  </a:lnTo>
                  <a:lnTo>
                    <a:pt x="48" y="60"/>
                  </a:lnTo>
                  <a:lnTo>
                    <a:pt x="48" y="15"/>
                  </a:lnTo>
                  <a:lnTo>
                    <a:pt x="56" y="11"/>
                  </a:lnTo>
                  <a:lnTo>
                    <a:pt x="145" y="11"/>
                  </a:lnTo>
                  <a:lnTo>
                    <a:pt x="145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5" name="Freeform 104"/>
            <p:cNvSpPr/>
            <p:nvPr/>
          </p:nvSpPr>
          <p:spPr>
            <a:xfrm>
              <a:off x="4408" y="1854"/>
              <a:ext cx="104" cy="60"/>
            </a:xfrm>
            <a:custGeom>
              <a:avLst/>
              <a:gdLst>
                <a:gd name="txL" fmla="*/ 0 w 464"/>
                <a:gd name="txT" fmla="*/ 0 h 270"/>
                <a:gd name="txR" fmla="*/ 464 w 464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64" h="270">
                  <a:moveTo>
                    <a:pt x="155" y="0"/>
                  </a:moveTo>
                  <a:lnTo>
                    <a:pt x="407" y="0"/>
                  </a:lnTo>
                  <a:lnTo>
                    <a:pt x="414" y="0"/>
                  </a:lnTo>
                  <a:lnTo>
                    <a:pt x="414" y="11"/>
                  </a:lnTo>
                  <a:lnTo>
                    <a:pt x="455" y="11"/>
                  </a:lnTo>
                  <a:lnTo>
                    <a:pt x="463" y="15"/>
                  </a:lnTo>
                  <a:lnTo>
                    <a:pt x="463" y="60"/>
                  </a:lnTo>
                  <a:lnTo>
                    <a:pt x="455" y="64"/>
                  </a:lnTo>
                  <a:lnTo>
                    <a:pt x="360" y="64"/>
                  </a:lnTo>
                  <a:lnTo>
                    <a:pt x="352" y="60"/>
                  </a:lnTo>
                  <a:lnTo>
                    <a:pt x="352" y="40"/>
                  </a:lnTo>
                  <a:lnTo>
                    <a:pt x="309" y="40"/>
                  </a:lnTo>
                  <a:lnTo>
                    <a:pt x="300" y="36"/>
                  </a:lnTo>
                  <a:lnTo>
                    <a:pt x="300" y="15"/>
                  </a:lnTo>
                  <a:lnTo>
                    <a:pt x="155" y="15"/>
                  </a:lnTo>
                  <a:lnTo>
                    <a:pt x="155" y="36"/>
                  </a:lnTo>
                  <a:lnTo>
                    <a:pt x="147" y="40"/>
                  </a:lnTo>
                  <a:lnTo>
                    <a:pt x="110" y="40"/>
                  </a:lnTo>
                  <a:lnTo>
                    <a:pt x="110" y="177"/>
                  </a:lnTo>
                  <a:lnTo>
                    <a:pt x="147" y="177"/>
                  </a:lnTo>
                  <a:lnTo>
                    <a:pt x="155" y="181"/>
                  </a:lnTo>
                  <a:lnTo>
                    <a:pt x="155" y="196"/>
                  </a:lnTo>
                  <a:lnTo>
                    <a:pt x="198" y="196"/>
                  </a:lnTo>
                  <a:lnTo>
                    <a:pt x="206" y="200"/>
                  </a:lnTo>
                  <a:lnTo>
                    <a:pt x="206" y="220"/>
                  </a:lnTo>
                  <a:lnTo>
                    <a:pt x="407" y="220"/>
                  </a:lnTo>
                  <a:lnTo>
                    <a:pt x="407" y="200"/>
                  </a:lnTo>
                  <a:lnTo>
                    <a:pt x="414" y="196"/>
                  </a:lnTo>
                  <a:lnTo>
                    <a:pt x="455" y="196"/>
                  </a:lnTo>
                  <a:lnTo>
                    <a:pt x="463" y="200"/>
                  </a:lnTo>
                  <a:lnTo>
                    <a:pt x="463" y="220"/>
                  </a:lnTo>
                  <a:lnTo>
                    <a:pt x="455" y="224"/>
                  </a:lnTo>
                  <a:lnTo>
                    <a:pt x="414" y="224"/>
                  </a:lnTo>
                  <a:lnTo>
                    <a:pt x="414" y="244"/>
                  </a:lnTo>
                  <a:lnTo>
                    <a:pt x="407" y="250"/>
                  </a:lnTo>
                  <a:lnTo>
                    <a:pt x="360" y="250"/>
                  </a:lnTo>
                  <a:lnTo>
                    <a:pt x="360" y="265"/>
                  </a:lnTo>
                  <a:lnTo>
                    <a:pt x="352" y="269"/>
                  </a:lnTo>
                  <a:lnTo>
                    <a:pt x="155" y="269"/>
                  </a:lnTo>
                  <a:lnTo>
                    <a:pt x="147" y="265"/>
                  </a:lnTo>
                  <a:lnTo>
                    <a:pt x="147" y="250"/>
                  </a:lnTo>
                  <a:lnTo>
                    <a:pt x="56" y="250"/>
                  </a:lnTo>
                  <a:lnTo>
                    <a:pt x="48" y="244"/>
                  </a:lnTo>
                  <a:lnTo>
                    <a:pt x="48" y="200"/>
                  </a:lnTo>
                  <a:lnTo>
                    <a:pt x="5" y="200"/>
                  </a:lnTo>
                  <a:lnTo>
                    <a:pt x="0" y="196"/>
                  </a:lnTo>
                  <a:lnTo>
                    <a:pt x="0" y="64"/>
                  </a:lnTo>
                  <a:lnTo>
                    <a:pt x="5" y="60"/>
                  </a:lnTo>
                  <a:lnTo>
                    <a:pt x="48" y="60"/>
                  </a:lnTo>
                  <a:lnTo>
                    <a:pt x="48" y="15"/>
                  </a:lnTo>
                  <a:lnTo>
                    <a:pt x="56" y="11"/>
                  </a:lnTo>
                  <a:lnTo>
                    <a:pt x="147" y="11"/>
                  </a:lnTo>
                  <a:lnTo>
                    <a:pt x="147" y="0"/>
                  </a:lnTo>
                  <a:lnTo>
                    <a:pt x="155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6" name="Freeform 105"/>
            <p:cNvSpPr/>
            <p:nvPr/>
          </p:nvSpPr>
          <p:spPr>
            <a:xfrm>
              <a:off x="4542" y="1854"/>
              <a:ext cx="104" cy="60"/>
            </a:xfrm>
            <a:custGeom>
              <a:avLst/>
              <a:gdLst>
                <a:gd name="txL" fmla="*/ 0 w 464"/>
                <a:gd name="txT" fmla="*/ 0 h 270"/>
                <a:gd name="txR" fmla="*/ 464 w 464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64" h="270">
                  <a:moveTo>
                    <a:pt x="154" y="15"/>
                  </a:moveTo>
                  <a:lnTo>
                    <a:pt x="302" y="15"/>
                  </a:lnTo>
                  <a:lnTo>
                    <a:pt x="302" y="36"/>
                  </a:lnTo>
                  <a:lnTo>
                    <a:pt x="309" y="40"/>
                  </a:lnTo>
                  <a:lnTo>
                    <a:pt x="354" y="40"/>
                  </a:lnTo>
                  <a:lnTo>
                    <a:pt x="354" y="82"/>
                  </a:lnTo>
                  <a:lnTo>
                    <a:pt x="110" y="82"/>
                  </a:lnTo>
                  <a:lnTo>
                    <a:pt x="110" y="40"/>
                  </a:lnTo>
                  <a:lnTo>
                    <a:pt x="147" y="40"/>
                  </a:lnTo>
                  <a:lnTo>
                    <a:pt x="154" y="36"/>
                  </a:lnTo>
                  <a:lnTo>
                    <a:pt x="154" y="15"/>
                  </a:lnTo>
                  <a:close/>
                  <a:moveTo>
                    <a:pt x="154" y="0"/>
                  </a:moveTo>
                  <a:lnTo>
                    <a:pt x="354" y="0"/>
                  </a:lnTo>
                  <a:lnTo>
                    <a:pt x="361" y="0"/>
                  </a:lnTo>
                  <a:lnTo>
                    <a:pt x="361" y="11"/>
                  </a:lnTo>
                  <a:lnTo>
                    <a:pt x="407" y="11"/>
                  </a:lnTo>
                  <a:lnTo>
                    <a:pt x="415" y="15"/>
                  </a:lnTo>
                  <a:lnTo>
                    <a:pt x="415" y="36"/>
                  </a:lnTo>
                  <a:lnTo>
                    <a:pt x="455" y="36"/>
                  </a:lnTo>
                  <a:lnTo>
                    <a:pt x="463" y="40"/>
                  </a:lnTo>
                  <a:lnTo>
                    <a:pt x="463" y="106"/>
                  </a:lnTo>
                  <a:lnTo>
                    <a:pt x="455" y="111"/>
                  </a:lnTo>
                  <a:lnTo>
                    <a:pt x="110" y="111"/>
                  </a:lnTo>
                  <a:lnTo>
                    <a:pt x="110" y="177"/>
                  </a:lnTo>
                  <a:lnTo>
                    <a:pt x="147" y="177"/>
                  </a:lnTo>
                  <a:lnTo>
                    <a:pt x="154" y="181"/>
                  </a:lnTo>
                  <a:lnTo>
                    <a:pt x="154" y="196"/>
                  </a:lnTo>
                  <a:lnTo>
                    <a:pt x="199" y="196"/>
                  </a:lnTo>
                  <a:lnTo>
                    <a:pt x="206" y="200"/>
                  </a:lnTo>
                  <a:lnTo>
                    <a:pt x="206" y="220"/>
                  </a:lnTo>
                  <a:lnTo>
                    <a:pt x="407" y="220"/>
                  </a:lnTo>
                  <a:lnTo>
                    <a:pt x="407" y="200"/>
                  </a:lnTo>
                  <a:lnTo>
                    <a:pt x="415" y="196"/>
                  </a:lnTo>
                  <a:lnTo>
                    <a:pt x="455" y="196"/>
                  </a:lnTo>
                  <a:lnTo>
                    <a:pt x="463" y="200"/>
                  </a:lnTo>
                  <a:lnTo>
                    <a:pt x="463" y="220"/>
                  </a:lnTo>
                  <a:lnTo>
                    <a:pt x="455" y="224"/>
                  </a:lnTo>
                  <a:lnTo>
                    <a:pt x="415" y="224"/>
                  </a:lnTo>
                  <a:lnTo>
                    <a:pt x="415" y="244"/>
                  </a:lnTo>
                  <a:lnTo>
                    <a:pt x="407" y="250"/>
                  </a:lnTo>
                  <a:lnTo>
                    <a:pt x="361" y="250"/>
                  </a:lnTo>
                  <a:lnTo>
                    <a:pt x="361" y="265"/>
                  </a:lnTo>
                  <a:lnTo>
                    <a:pt x="354" y="269"/>
                  </a:lnTo>
                  <a:lnTo>
                    <a:pt x="154" y="269"/>
                  </a:lnTo>
                  <a:lnTo>
                    <a:pt x="147" y="265"/>
                  </a:lnTo>
                  <a:lnTo>
                    <a:pt x="147" y="250"/>
                  </a:lnTo>
                  <a:lnTo>
                    <a:pt x="56" y="250"/>
                  </a:lnTo>
                  <a:lnTo>
                    <a:pt x="48" y="244"/>
                  </a:lnTo>
                  <a:lnTo>
                    <a:pt x="48" y="200"/>
                  </a:lnTo>
                  <a:lnTo>
                    <a:pt x="4" y="200"/>
                  </a:lnTo>
                  <a:lnTo>
                    <a:pt x="0" y="196"/>
                  </a:lnTo>
                  <a:lnTo>
                    <a:pt x="0" y="64"/>
                  </a:lnTo>
                  <a:lnTo>
                    <a:pt x="4" y="60"/>
                  </a:lnTo>
                  <a:lnTo>
                    <a:pt x="48" y="60"/>
                  </a:lnTo>
                  <a:lnTo>
                    <a:pt x="48" y="15"/>
                  </a:lnTo>
                  <a:lnTo>
                    <a:pt x="56" y="11"/>
                  </a:lnTo>
                  <a:lnTo>
                    <a:pt x="147" y="11"/>
                  </a:lnTo>
                  <a:lnTo>
                    <a:pt x="147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7" name="Freeform 106"/>
            <p:cNvSpPr/>
            <p:nvPr/>
          </p:nvSpPr>
          <p:spPr>
            <a:xfrm>
              <a:off x="4676" y="1854"/>
              <a:ext cx="94" cy="60"/>
            </a:xfrm>
            <a:custGeom>
              <a:avLst/>
              <a:gdLst>
                <a:gd name="txL" fmla="*/ 0 w 420"/>
                <a:gd name="txT" fmla="*/ 0 h 270"/>
                <a:gd name="txR" fmla="*/ 420 w 420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20" h="270">
                  <a:moveTo>
                    <a:pt x="111" y="0"/>
                  </a:moveTo>
                  <a:lnTo>
                    <a:pt x="361" y="0"/>
                  </a:lnTo>
                  <a:lnTo>
                    <a:pt x="368" y="0"/>
                  </a:lnTo>
                  <a:lnTo>
                    <a:pt x="368" y="60"/>
                  </a:lnTo>
                  <a:lnTo>
                    <a:pt x="361" y="64"/>
                  </a:lnTo>
                  <a:lnTo>
                    <a:pt x="313" y="64"/>
                  </a:lnTo>
                  <a:lnTo>
                    <a:pt x="306" y="60"/>
                  </a:lnTo>
                  <a:lnTo>
                    <a:pt x="306" y="40"/>
                  </a:lnTo>
                  <a:lnTo>
                    <a:pt x="261" y="40"/>
                  </a:lnTo>
                  <a:lnTo>
                    <a:pt x="254" y="36"/>
                  </a:lnTo>
                  <a:lnTo>
                    <a:pt x="254" y="15"/>
                  </a:lnTo>
                  <a:lnTo>
                    <a:pt x="156" y="15"/>
                  </a:lnTo>
                  <a:lnTo>
                    <a:pt x="156" y="36"/>
                  </a:lnTo>
                  <a:lnTo>
                    <a:pt x="148" y="40"/>
                  </a:lnTo>
                  <a:lnTo>
                    <a:pt x="111" y="40"/>
                  </a:lnTo>
                  <a:lnTo>
                    <a:pt x="111" y="60"/>
                  </a:lnTo>
                  <a:lnTo>
                    <a:pt x="148" y="60"/>
                  </a:lnTo>
                  <a:lnTo>
                    <a:pt x="156" y="64"/>
                  </a:lnTo>
                  <a:lnTo>
                    <a:pt x="156" y="82"/>
                  </a:lnTo>
                  <a:lnTo>
                    <a:pt x="200" y="82"/>
                  </a:lnTo>
                  <a:lnTo>
                    <a:pt x="210" y="86"/>
                  </a:lnTo>
                  <a:lnTo>
                    <a:pt x="210" y="106"/>
                  </a:lnTo>
                  <a:lnTo>
                    <a:pt x="306" y="106"/>
                  </a:lnTo>
                  <a:lnTo>
                    <a:pt x="313" y="111"/>
                  </a:lnTo>
                  <a:lnTo>
                    <a:pt x="313" y="130"/>
                  </a:lnTo>
                  <a:lnTo>
                    <a:pt x="361" y="130"/>
                  </a:lnTo>
                  <a:lnTo>
                    <a:pt x="368" y="134"/>
                  </a:lnTo>
                  <a:lnTo>
                    <a:pt x="368" y="154"/>
                  </a:lnTo>
                  <a:lnTo>
                    <a:pt x="411" y="154"/>
                  </a:lnTo>
                  <a:lnTo>
                    <a:pt x="419" y="158"/>
                  </a:lnTo>
                  <a:lnTo>
                    <a:pt x="419" y="220"/>
                  </a:lnTo>
                  <a:lnTo>
                    <a:pt x="411" y="224"/>
                  </a:lnTo>
                  <a:lnTo>
                    <a:pt x="368" y="224"/>
                  </a:lnTo>
                  <a:lnTo>
                    <a:pt x="368" y="244"/>
                  </a:lnTo>
                  <a:lnTo>
                    <a:pt x="361" y="250"/>
                  </a:lnTo>
                  <a:lnTo>
                    <a:pt x="261" y="250"/>
                  </a:lnTo>
                  <a:lnTo>
                    <a:pt x="261" y="265"/>
                  </a:lnTo>
                  <a:lnTo>
                    <a:pt x="254" y="269"/>
                  </a:lnTo>
                  <a:lnTo>
                    <a:pt x="4" y="269"/>
                  </a:lnTo>
                  <a:lnTo>
                    <a:pt x="0" y="265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49" y="196"/>
                  </a:lnTo>
                  <a:lnTo>
                    <a:pt x="57" y="200"/>
                  </a:lnTo>
                  <a:lnTo>
                    <a:pt x="57" y="220"/>
                  </a:lnTo>
                  <a:lnTo>
                    <a:pt x="103" y="220"/>
                  </a:lnTo>
                  <a:lnTo>
                    <a:pt x="111" y="224"/>
                  </a:lnTo>
                  <a:lnTo>
                    <a:pt x="111" y="244"/>
                  </a:lnTo>
                  <a:lnTo>
                    <a:pt x="254" y="244"/>
                  </a:lnTo>
                  <a:lnTo>
                    <a:pt x="254" y="224"/>
                  </a:lnTo>
                  <a:lnTo>
                    <a:pt x="261" y="220"/>
                  </a:lnTo>
                  <a:lnTo>
                    <a:pt x="306" y="220"/>
                  </a:lnTo>
                  <a:lnTo>
                    <a:pt x="306" y="181"/>
                  </a:lnTo>
                  <a:lnTo>
                    <a:pt x="261" y="181"/>
                  </a:lnTo>
                  <a:lnTo>
                    <a:pt x="254" y="177"/>
                  </a:lnTo>
                  <a:lnTo>
                    <a:pt x="254" y="158"/>
                  </a:lnTo>
                  <a:lnTo>
                    <a:pt x="156" y="158"/>
                  </a:lnTo>
                  <a:lnTo>
                    <a:pt x="148" y="154"/>
                  </a:lnTo>
                  <a:lnTo>
                    <a:pt x="148" y="134"/>
                  </a:lnTo>
                  <a:lnTo>
                    <a:pt x="57" y="134"/>
                  </a:lnTo>
                  <a:lnTo>
                    <a:pt x="49" y="130"/>
                  </a:lnTo>
                  <a:lnTo>
                    <a:pt x="49" y="86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49" y="36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103" y="11"/>
                  </a:lnTo>
                  <a:lnTo>
                    <a:pt x="103" y="0"/>
                  </a:lnTo>
                  <a:lnTo>
                    <a:pt x="111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8" name="Freeform 107"/>
            <p:cNvSpPr/>
            <p:nvPr/>
          </p:nvSpPr>
          <p:spPr>
            <a:xfrm>
              <a:off x="4795" y="1854"/>
              <a:ext cx="94" cy="60"/>
            </a:xfrm>
            <a:custGeom>
              <a:avLst/>
              <a:gdLst>
                <a:gd name="txL" fmla="*/ 0 w 420"/>
                <a:gd name="txT" fmla="*/ 0 h 270"/>
                <a:gd name="txR" fmla="*/ 420 w 420"/>
                <a:gd name="txB" fmla="*/ 270 h 27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20" h="270">
                  <a:moveTo>
                    <a:pt x="111" y="0"/>
                  </a:moveTo>
                  <a:lnTo>
                    <a:pt x="361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361" y="64"/>
                  </a:lnTo>
                  <a:lnTo>
                    <a:pt x="313" y="64"/>
                  </a:lnTo>
                  <a:lnTo>
                    <a:pt x="306" y="60"/>
                  </a:lnTo>
                  <a:lnTo>
                    <a:pt x="306" y="40"/>
                  </a:lnTo>
                  <a:lnTo>
                    <a:pt x="261" y="40"/>
                  </a:lnTo>
                  <a:lnTo>
                    <a:pt x="254" y="36"/>
                  </a:lnTo>
                  <a:lnTo>
                    <a:pt x="254" y="15"/>
                  </a:lnTo>
                  <a:lnTo>
                    <a:pt x="156" y="15"/>
                  </a:lnTo>
                  <a:lnTo>
                    <a:pt x="156" y="36"/>
                  </a:lnTo>
                  <a:lnTo>
                    <a:pt x="148" y="40"/>
                  </a:lnTo>
                  <a:lnTo>
                    <a:pt x="111" y="40"/>
                  </a:lnTo>
                  <a:lnTo>
                    <a:pt x="111" y="60"/>
                  </a:lnTo>
                  <a:lnTo>
                    <a:pt x="148" y="60"/>
                  </a:lnTo>
                  <a:lnTo>
                    <a:pt x="156" y="64"/>
                  </a:lnTo>
                  <a:lnTo>
                    <a:pt x="156" y="82"/>
                  </a:lnTo>
                  <a:lnTo>
                    <a:pt x="201" y="82"/>
                  </a:lnTo>
                  <a:lnTo>
                    <a:pt x="210" y="86"/>
                  </a:lnTo>
                  <a:lnTo>
                    <a:pt x="210" y="106"/>
                  </a:lnTo>
                  <a:lnTo>
                    <a:pt x="306" y="106"/>
                  </a:lnTo>
                  <a:lnTo>
                    <a:pt x="313" y="111"/>
                  </a:lnTo>
                  <a:lnTo>
                    <a:pt x="313" y="130"/>
                  </a:lnTo>
                  <a:lnTo>
                    <a:pt x="361" y="130"/>
                  </a:lnTo>
                  <a:lnTo>
                    <a:pt x="369" y="134"/>
                  </a:lnTo>
                  <a:lnTo>
                    <a:pt x="369" y="154"/>
                  </a:lnTo>
                  <a:lnTo>
                    <a:pt x="412" y="154"/>
                  </a:lnTo>
                  <a:lnTo>
                    <a:pt x="419" y="158"/>
                  </a:lnTo>
                  <a:lnTo>
                    <a:pt x="419" y="220"/>
                  </a:lnTo>
                  <a:lnTo>
                    <a:pt x="412" y="224"/>
                  </a:lnTo>
                  <a:lnTo>
                    <a:pt x="369" y="224"/>
                  </a:lnTo>
                  <a:lnTo>
                    <a:pt x="369" y="244"/>
                  </a:lnTo>
                  <a:lnTo>
                    <a:pt x="361" y="250"/>
                  </a:lnTo>
                  <a:lnTo>
                    <a:pt x="261" y="250"/>
                  </a:lnTo>
                  <a:lnTo>
                    <a:pt x="261" y="265"/>
                  </a:lnTo>
                  <a:lnTo>
                    <a:pt x="254" y="269"/>
                  </a:lnTo>
                  <a:lnTo>
                    <a:pt x="4" y="269"/>
                  </a:lnTo>
                  <a:lnTo>
                    <a:pt x="0" y="265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50" y="196"/>
                  </a:lnTo>
                  <a:lnTo>
                    <a:pt x="57" y="200"/>
                  </a:lnTo>
                  <a:lnTo>
                    <a:pt x="57" y="220"/>
                  </a:lnTo>
                  <a:lnTo>
                    <a:pt x="103" y="220"/>
                  </a:lnTo>
                  <a:lnTo>
                    <a:pt x="111" y="224"/>
                  </a:lnTo>
                  <a:lnTo>
                    <a:pt x="111" y="244"/>
                  </a:lnTo>
                  <a:lnTo>
                    <a:pt x="254" y="244"/>
                  </a:lnTo>
                  <a:lnTo>
                    <a:pt x="254" y="224"/>
                  </a:lnTo>
                  <a:lnTo>
                    <a:pt x="261" y="220"/>
                  </a:lnTo>
                  <a:lnTo>
                    <a:pt x="306" y="220"/>
                  </a:lnTo>
                  <a:lnTo>
                    <a:pt x="306" y="181"/>
                  </a:lnTo>
                  <a:lnTo>
                    <a:pt x="261" y="181"/>
                  </a:lnTo>
                  <a:lnTo>
                    <a:pt x="254" y="177"/>
                  </a:lnTo>
                  <a:lnTo>
                    <a:pt x="254" y="158"/>
                  </a:lnTo>
                  <a:lnTo>
                    <a:pt x="156" y="158"/>
                  </a:lnTo>
                  <a:lnTo>
                    <a:pt x="148" y="154"/>
                  </a:lnTo>
                  <a:lnTo>
                    <a:pt x="148" y="134"/>
                  </a:lnTo>
                  <a:lnTo>
                    <a:pt x="57" y="134"/>
                  </a:lnTo>
                  <a:lnTo>
                    <a:pt x="50" y="130"/>
                  </a:lnTo>
                  <a:lnTo>
                    <a:pt x="50" y="86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50" y="36"/>
                  </a:lnTo>
                  <a:lnTo>
                    <a:pt x="50" y="15"/>
                  </a:lnTo>
                  <a:lnTo>
                    <a:pt x="57" y="11"/>
                  </a:lnTo>
                  <a:lnTo>
                    <a:pt x="103" y="11"/>
                  </a:lnTo>
                  <a:lnTo>
                    <a:pt x="103" y="0"/>
                  </a:lnTo>
                  <a:lnTo>
                    <a:pt x="111" y="0"/>
                  </a:lnTo>
                </a:path>
              </a:pathLst>
            </a:custGeom>
            <a:solidFill>
              <a:srgbClr val="0000CC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08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Level 1: (Initial)</a:t>
            </a:r>
          </a:p>
        </p:txBody>
      </p:sp>
      <p:sp>
        <p:nvSpPr>
          <p:cNvPr id="174084" name="Rectangle 2"/>
          <p:cNvSpPr>
            <a:spLocks noGrp="1"/>
          </p:cNvSpPr>
          <p:nvPr>
            <p:ph idx="1"/>
          </p:nvPr>
        </p:nvSpPr>
        <p:spPr>
          <a:xfrm>
            <a:off x="685800" y="1701800"/>
            <a:ext cx="7761288" cy="4308475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Organization operates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without any formalized process or project plans</a:t>
            </a:r>
          </a:p>
          <a:p>
            <a:pPr>
              <a:spcBef>
                <a:spcPts val="815"/>
              </a:spcBef>
            </a:pPr>
            <a:r>
              <a:rPr lang="en-GB" altLang="en-US" sz="4000" dirty="0"/>
              <a:t>An organization at this level is characterized by 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ad hoc and often  chaotic activities.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613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Level 1: (Initial)</a:t>
            </a:r>
          </a:p>
        </p:txBody>
      </p:sp>
      <p:sp>
        <p:nvSpPr>
          <p:cNvPr id="176132" name="Rectangle 2"/>
          <p:cNvSpPr>
            <a:spLocks noGrp="1"/>
          </p:cNvSpPr>
          <p:nvPr>
            <p:ph idx="1"/>
          </p:nvPr>
        </p:nvSpPr>
        <p:spPr>
          <a:xfrm>
            <a:off x="685800" y="1798638"/>
            <a:ext cx="7761288" cy="428783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Software production processes are not defined,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>
                <a:solidFill>
                  <a:srgbClr val="0000CC"/>
                </a:solidFill>
              </a:rPr>
              <a:t>different engineers follow their own process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development efforts become chaotic. 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The success of projects depend on individual efforts and heroics.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817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Level 2: (Repeatable)</a:t>
            </a:r>
          </a:p>
        </p:txBody>
      </p:sp>
      <p:sp>
        <p:nvSpPr>
          <p:cNvPr id="178180" name="Rectangle 2"/>
          <p:cNvSpPr>
            <a:spLocks noGrp="1"/>
          </p:cNvSpPr>
          <p:nvPr>
            <p:ph idx="1"/>
          </p:nvPr>
        </p:nvSpPr>
        <p:spPr>
          <a:xfrm>
            <a:off x="685800" y="1600200"/>
            <a:ext cx="7761288" cy="5659438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165"/>
              </a:spcBef>
            </a:pPr>
            <a:r>
              <a:rPr lang="en-GB" altLang="en-US" sz="3600" dirty="0"/>
              <a:t>Basic project management practices 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/>
              <a:t>tracking cost, schedule, and functionality are followed.  </a:t>
            </a:r>
          </a:p>
          <a:p>
            <a:pPr>
              <a:spcBef>
                <a:spcPts val="165"/>
              </a:spcBef>
            </a:pPr>
            <a:r>
              <a:rPr lang="en-GB" altLang="en-US" sz="3600" dirty="0">
                <a:solidFill>
                  <a:srgbClr val="0000CC"/>
                </a:solidFill>
              </a:rPr>
              <a:t>Size and cost estimation techniques 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>
                <a:solidFill>
                  <a:srgbClr val="0000CC"/>
                </a:solidFill>
              </a:rPr>
              <a:t>function point analysis, COCOMO, etc. used.  </a:t>
            </a:r>
          </a:p>
          <a:p>
            <a:pPr>
              <a:spcBef>
                <a:spcPts val="75"/>
              </a:spcBef>
            </a:pPr>
            <a:r>
              <a:rPr lang="en-GB" altLang="en-US" dirty="0"/>
              <a:t>Production process is ad hoc 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/>
              <a:t>not formally defined</a:t>
            </a:r>
          </a:p>
          <a:p>
            <a:pPr lvl="1">
              <a:spcBef>
                <a:spcPts val="100"/>
              </a:spcBef>
            </a:pPr>
            <a:r>
              <a:rPr lang="en-GB" altLang="en-US" sz="3200" dirty="0"/>
              <a:t>also not documented.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022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Level 3: (Defined)</a:t>
            </a:r>
          </a:p>
        </p:txBody>
      </p:sp>
      <p:sp>
        <p:nvSpPr>
          <p:cNvPr id="180228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365"/>
              </a:spcBef>
            </a:pPr>
            <a:r>
              <a:rPr lang="en-GB" altLang="en-US" sz="4400" dirty="0"/>
              <a:t>Management and development activities: </a:t>
            </a:r>
          </a:p>
          <a:p>
            <a:pPr lvl="1">
              <a:spcBef>
                <a:spcPts val="325"/>
              </a:spcBef>
            </a:pPr>
            <a:r>
              <a:rPr lang="en-GB" altLang="en-US" sz="4000" dirty="0">
                <a:solidFill>
                  <a:srgbClr val="0000CC"/>
                </a:solidFill>
              </a:rPr>
              <a:t>defined and documented.</a:t>
            </a:r>
          </a:p>
          <a:p>
            <a:pPr lvl="1">
              <a:spcBef>
                <a:spcPts val="325"/>
              </a:spcBef>
            </a:pPr>
            <a:r>
              <a:rPr lang="en-GB" altLang="en-US" sz="4000" dirty="0"/>
              <a:t>Common organization-wide understanding of activities, roles, and responsibilities.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89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227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Level 3: (Defined)</a:t>
            </a:r>
          </a:p>
        </p:txBody>
      </p:sp>
      <p:sp>
        <p:nvSpPr>
          <p:cNvPr id="182276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140"/>
              </a:spcBef>
            </a:pPr>
            <a:r>
              <a:rPr lang="en-GB" altLang="en-US" sz="4400" dirty="0"/>
              <a:t>The process though defined, </a:t>
            </a:r>
          </a:p>
          <a:p>
            <a:pPr lvl="1">
              <a:spcBef>
                <a:spcPts val="125"/>
              </a:spcBef>
            </a:pPr>
            <a:r>
              <a:rPr lang="en-GB" altLang="en-US" sz="4000" dirty="0"/>
              <a:t>process and product qualities are not measured. </a:t>
            </a:r>
          </a:p>
          <a:p>
            <a:pPr>
              <a:spcBef>
                <a:spcPts val="140"/>
              </a:spcBef>
            </a:pPr>
            <a:r>
              <a:rPr lang="en-GB" altLang="en-US" sz="4400" dirty="0">
                <a:solidFill>
                  <a:srgbClr val="0000CC"/>
                </a:solidFill>
              </a:rPr>
              <a:t>ISO 9001 aims at achieving this level.</a:t>
            </a:r>
            <a:r>
              <a:rPr lang="en-GB" altLang="en-US" sz="44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Reusability</a:t>
            </a:r>
          </a:p>
        </p:txBody>
      </p:sp>
      <p:sp>
        <p:nvSpPr>
          <p:cNvPr id="21508" name="Rectangle 2"/>
          <p:cNvSpPr>
            <a:spLocks noGrp="1"/>
          </p:cNvSpPr>
          <p:nvPr>
            <p:ph idx="1"/>
          </p:nvPr>
        </p:nvSpPr>
        <p:spPr>
          <a:xfrm>
            <a:off x="685800" y="1906588"/>
            <a:ext cx="7764463" cy="4106862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400" dirty="0"/>
              <a:t>A software product has good reusability, </a:t>
            </a:r>
          </a:p>
          <a:p>
            <a:pPr lvl="1">
              <a:spcBef>
                <a:spcPts val="725"/>
              </a:spcBef>
            </a:pPr>
            <a:r>
              <a:rPr lang="en-GB" altLang="en-US" sz="4000" dirty="0"/>
              <a:t>if  different modules of the product can easily be reused to develop new products.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90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2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Level 4: (Managed)</a:t>
            </a:r>
          </a:p>
        </p:txBody>
      </p:sp>
      <p:sp>
        <p:nvSpPr>
          <p:cNvPr id="184324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165"/>
              </a:spcBef>
            </a:pPr>
            <a:r>
              <a:rPr lang="en-GB" altLang="en-US" dirty="0">
                <a:solidFill>
                  <a:srgbClr val="0000CC"/>
                </a:solidFill>
              </a:rPr>
              <a:t>Quantitative quality goals for products are set.</a:t>
            </a:r>
          </a:p>
          <a:p>
            <a:pPr>
              <a:spcBef>
                <a:spcPts val="165"/>
              </a:spcBef>
            </a:pPr>
            <a:r>
              <a:rPr lang="en-GB" altLang="en-US" dirty="0"/>
              <a:t>Software process and product quality metrics are collected:</a:t>
            </a:r>
            <a:r>
              <a:rPr lang="en-GB" altLang="en-US" sz="2800" dirty="0"/>
              <a:t>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91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637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Level 4: (Managed)</a:t>
            </a:r>
          </a:p>
        </p:txBody>
      </p:sp>
      <p:sp>
        <p:nvSpPr>
          <p:cNvPr id="186372" name="Rectangle 2"/>
          <p:cNvSpPr>
            <a:spLocks noGrp="1"/>
          </p:cNvSpPr>
          <p:nvPr>
            <p:ph idx="1"/>
          </p:nvPr>
        </p:nvSpPr>
        <p:spPr>
          <a:xfrm>
            <a:off x="685800" y="18303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Organization sets quantitative quality goals</a:t>
            </a:r>
          </a:p>
          <a:p>
            <a:pPr>
              <a:spcBef>
                <a:spcPts val="815"/>
              </a:spcBef>
            </a:pPr>
            <a:r>
              <a:rPr lang="en-GB" altLang="en-US" sz="4000" dirty="0"/>
              <a:t>World-wide about 100 organizations assessed at this level.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92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841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Level 5: (Optimizing)</a:t>
            </a:r>
          </a:p>
        </p:txBody>
      </p:sp>
      <p:sp>
        <p:nvSpPr>
          <p:cNvPr id="188420" name="Rectangle 2"/>
          <p:cNvSpPr>
            <a:spLocks noGrp="1"/>
          </p:cNvSpPr>
          <p:nvPr>
            <p:ph idx="1"/>
          </p:nvPr>
        </p:nvSpPr>
        <p:spPr>
          <a:xfrm>
            <a:off x="685800" y="1912938"/>
            <a:ext cx="7761288" cy="455453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325"/>
              </a:spcBef>
            </a:pPr>
            <a:r>
              <a:rPr lang="en-GB" altLang="en-US" sz="3600" dirty="0"/>
              <a:t>Statistics collected from process and product measurements are analyzed:</a:t>
            </a:r>
          </a:p>
          <a:p>
            <a:pPr lvl="1">
              <a:spcBef>
                <a:spcPts val="290"/>
              </a:spcBef>
            </a:pPr>
            <a:r>
              <a:rPr lang="en-GB" altLang="en-US" sz="3200" dirty="0">
                <a:solidFill>
                  <a:srgbClr val="3333FF"/>
                </a:solidFill>
              </a:rPr>
              <a:t>continuous process improvement based on the measurements.</a:t>
            </a:r>
          </a:p>
          <a:p>
            <a:pPr lvl="2">
              <a:spcBef>
                <a:spcPts val="290"/>
              </a:spcBef>
            </a:pPr>
            <a:r>
              <a:rPr lang="en-GB" altLang="en-US" sz="2800" dirty="0"/>
              <a:t>Known types of defects are prevented from recurring by tuning the process</a:t>
            </a:r>
          </a:p>
          <a:p>
            <a:pPr lvl="2">
              <a:spcBef>
                <a:spcPts val="290"/>
              </a:spcBef>
            </a:pPr>
            <a:r>
              <a:rPr lang="en-GB" altLang="en-US" sz="2800" dirty="0"/>
              <a:t>lessons learned from specific projects incorporated into the process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046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Level 5: (Optimizing)</a:t>
            </a:r>
          </a:p>
        </p:txBody>
      </p:sp>
      <p:sp>
        <p:nvSpPr>
          <p:cNvPr id="190468" name="Rectangle 2"/>
          <p:cNvSpPr>
            <a:spLocks noGrp="1"/>
          </p:cNvSpPr>
          <p:nvPr>
            <p:ph idx="1"/>
          </p:nvPr>
        </p:nvSpPr>
        <p:spPr>
          <a:xfrm>
            <a:off x="685800" y="1993900"/>
            <a:ext cx="7761288" cy="4321175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3600" dirty="0"/>
              <a:t>Identify  best software engineering practices and innovations: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 tools, methods, or process are identified</a:t>
            </a:r>
          </a:p>
          <a:p>
            <a:pPr lvl="1">
              <a:spcBef>
                <a:spcPts val="650"/>
              </a:spcBef>
            </a:pPr>
            <a:r>
              <a:rPr lang="en-GB" altLang="en-US" sz="3200" dirty="0"/>
              <a:t>transferred throughout the organization</a:t>
            </a:r>
          </a:p>
          <a:p>
            <a:pPr>
              <a:spcBef>
                <a:spcPts val="925"/>
              </a:spcBef>
            </a:pPr>
            <a:r>
              <a:rPr lang="en-GB" altLang="en-US" dirty="0">
                <a:solidFill>
                  <a:srgbClr val="0000CC"/>
                </a:solidFill>
              </a:rPr>
              <a:t>World-wide about 50 organizations have been assessed at this level.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94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2515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465"/>
              </a:spcBef>
            </a:pPr>
            <a:r>
              <a:rPr lang="en-GB" altLang="en-US" dirty="0"/>
              <a:t>Key Process Areas</a:t>
            </a:r>
          </a:p>
        </p:txBody>
      </p:sp>
      <p:sp>
        <p:nvSpPr>
          <p:cNvPr id="192516" name="Rectangle 2"/>
          <p:cNvSpPr>
            <a:spLocks noGrp="1"/>
          </p:cNvSpPr>
          <p:nvPr>
            <p:ph idx="1"/>
          </p:nvPr>
        </p:nvSpPr>
        <p:spPr>
          <a:xfrm>
            <a:off x="685800" y="19827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Each level is associated with a key process area (KPA) identifies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where an organization at the previous level must focus to reach this level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95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563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Level 2 KPAs</a:t>
            </a:r>
          </a:p>
        </p:txBody>
      </p:sp>
      <p:sp>
        <p:nvSpPr>
          <p:cNvPr id="194564" name="Rectangle 2"/>
          <p:cNvSpPr>
            <a:spLocks noGrp="1"/>
          </p:cNvSpPr>
          <p:nvPr>
            <p:ph idx="1"/>
          </p:nvPr>
        </p:nvSpPr>
        <p:spPr>
          <a:xfrm>
            <a:off x="685800" y="2058988"/>
            <a:ext cx="7761288" cy="4103687"/>
          </a:xfrm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Software project planning</a:t>
            </a:r>
          </a:p>
          <a:p>
            <a:pPr lvl="1">
              <a:spcBef>
                <a:spcPts val="725"/>
              </a:spcBef>
            </a:pPr>
            <a:r>
              <a:rPr lang="en-GB" altLang="en-US" sz="3600" dirty="0"/>
              <a:t>Size, cost, schedule.</a:t>
            </a:r>
          </a:p>
          <a:p>
            <a:pPr lvl="1">
              <a:spcBef>
                <a:spcPts val="650"/>
              </a:spcBef>
            </a:pPr>
            <a:r>
              <a:rPr lang="en-GB" altLang="en-US" sz="3600" dirty="0"/>
              <a:t>project monitoring </a:t>
            </a:r>
          </a:p>
          <a:p>
            <a:pPr>
              <a:spcBef>
                <a:spcPts val="725"/>
              </a:spcBef>
            </a:pPr>
            <a:r>
              <a:rPr lang="en-GB" altLang="en-US" sz="4000" dirty="0"/>
              <a:t>Configuration management</a:t>
            </a:r>
          </a:p>
          <a:p>
            <a:pPr>
              <a:spcBef>
                <a:spcPts val="725"/>
              </a:spcBef>
            </a:pPr>
            <a:r>
              <a:rPr lang="en-GB" altLang="en-US" sz="4000" dirty="0"/>
              <a:t>Subcontract management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96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6611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015"/>
              </a:spcBef>
            </a:pPr>
            <a:r>
              <a:rPr lang="en-GB" altLang="en-US" sz="4400" dirty="0"/>
              <a:t>Level 3 KPAs</a:t>
            </a:r>
          </a:p>
        </p:txBody>
      </p:sp>
      <p:sp>
        <p:nvSpPr>
          <p:cNvPr id="196612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815"/>
              </a:spcBef>
            </a:pPr>
            <a:r>
              <a:rPr lang="en-GB" altLang="en-US" sz="4000" dirty="0"/>
              <a:t>Process definition and documentation</a:t>
            </a:r>
          </a:p>
          <a:p>
            <a:pPr>
              <a:spcBef>
                <a:spcPts val="815"/>
              </a:spcBef>
            </a:pPr>
            <a:r>
              <a:rPr lang="en-GB" altLang="en-US" sz="4000" dirty="0"/>
              <a:t>Reviews</a:t>
            </a:r>
          </a:p>
          <a:p>
            <a:pPr>
              <a:spcBef>
                <a:spcPts val="815"/>
              </a:spcBef>
            </a:pPr>
            <a:r>
              <a:rPr lang="en-GB" altLang="en-US" sz="4000" dirty="0"/>
              <a:t>Training program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8659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Level 4 KPAs</a:t>
            </a:r>
          </a:p>
        </p:txBody>
      </p:sp>
      <p:sp>
        <p:nvSpPr>
          <p:cNvPr id="198660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25"/>
              </a:spcBef>
            </a:pPr>
            <a:r>
              <a:rPr lang="en-GB" altLang="en-US" sz="4400" dirty="0"/>
              <a:t>Quantitative measurements</a:t>
            </a:r>
          </a:p>
          <a:p>
            <a:pPr>
              <a:spcBef>
                <a:spcPts val="925"/>
              </a:spcBef>
            </a:pPr>
            <a:r>
              <a:rPr lang="en-GB" altLang="en-US" sz="4400" dirty="0"/>
              <a:t>Process management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98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0707" name="Rectangle 1"/>
          <p:cNvSpPr>
            <a:spLocks noGrp="1"/>
          </p:cNvSpPr>
          <p:nvPr>
            <p:ph type="title"/>
          </p:nvPr>
        </p:nvSpPr>
        <p:spPr>
          <a:xfrm>
            <a:off x="1150938" y="336550"/>
            <a:ext cx="7781925" cy="1131888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150"/>
              </a:spcBef>
            </a:pPr>
            <a:r>
              <a:rPr lang="en-GB" altLang="en-US" sz="4800" dirty="0"/>
              <a:t>Level 5 KPAs</a:t>
            </a:r>
          </a:p>
        </p:txBody>
      </p:sp>
      <p:sp>
        <p:nvSpPr>
          <p:cNvPr id="200708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25"/>
              </a:spcBef>
            </a:pPr>
            <a:r>
              <a:rPr lang="en-GB" altLang="en-US" sz="4000" dirty="0"/>
              <a:t>Defect prevention</a:t>
            </a:r>
          </a:p>
          <a:p>
            <a:pPr>
              <a:spcBef>
                <a:spcPts val="725"/>
              </a:spcBef>
            </a:pPr>
            <a:r>
              <a:rPr lang="en-GB" altLang="en-US" sz="4000" dirty="0"/>
              <a:t>Technology change management</a:t>
            </a:r>
          </a:p>
          <a:p>
            <a:pPr>
              <a:spcBef>
                <a:spcPts val="725"/>
              </a:spcBef>
            </a:pPr>
            <a:r>
              <a:rPr lang="en-GB" altLang="en-US" sz="4000" dirty="0"/>
              <a:t>Process change management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99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2755" name="Rectangle 1"/>
          <p:cNvSpPr>
            <a:spLocks noGrp="1"/>
          </p:cNvSpPr>
          <p:nvPr>
            <p:ph type="title"/>
          </p:nvPr>
        </p:nvSpPr>
        <p:spPr>
          <a:xfrm>
            <a:off x="406400" y="-115887"/>
            <a:ext cx="7761288" cy="1265237"/>
          </a:xfrm>
          <a:ln/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725"/>
              </a:spcBef>
            </a:pPr>
            <a:r>
              <a:rPr lang="en-GB" altLang="en-US" sz="3200" dirty="0"/>
              <a:t>Shortcomings of CMM</a:t>
            </a:r>
          </a:p>
        </p:txBody>
      </p:sp>
      <p:sp>
        <p:nvSpPr>
          <p:cNvPr id="202756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8000" tIns="46800" rIns="18000" bIns="46800" anchor="t" anchorCtr="0"/>
          <a:lstStyle/>
          <a:p>
            <a:pPr marL="742950" indent="-742950" algn="just">
              <a:spcBef>
                <a:spcPts val="550"/>
              </a:spcBef>
              <a:buFont typeface="Monotype Sorts" pitchFamily="2" charset="2"/>
              <a:buAutoNum type="arabicPeriod"/>
            </a:pPr>
            <a:r>
              <a:rPr lang="en-GB" altLang="en-US" dirty="0"/>
              <a:t>Focuses on what needs to improve but does not guide about how to improve.</a:t>
            </a:r>
          </a:p>
          <a:p>
            <a:pPr marL="742950" indent="-742950" algn="just">
              <a:spcBef>
                <a:spcPts val="550"/>
              </a:spcBef>
              <a:buFont typeface="Monotype Sorts" pitchFamily="2" charset="2"/>
              <a:buAutoNum type="arabicPeriod"/>
            </a:pPr>
            <a:endParaRPr lang="en-GB" altLang="en-US" sz="1000" dirty="0"/>
          </a:p>
          <a:p>
            <a:pPr marL="742950" indent="-742950" algn="just">
              <a:spcBef>
                <a:spcPts val="550"/>
              </a:spcBef>
              <a:buFont typeface="Monotype Sorts" pitchFamily="2" charset="2"/>
              <a:buAutoNum type="arabicPeriod"/>
            </a:pPr>
            <a:r>
              <a:rPr lang="en-GB" altLang="en-US" dirty="0"/>
              <a:t>Thicker documentations and longer meetings are required</a:t>
            </a:r>
          </a:p>
          <a:p>
            <a:pPr marL="742950" indent="-742950" algn="just">
              <a:spcBef>
                <a:spcPts val="550"/>
              </a:spcBef>
              <a:buFont typeface="Monotype Sorts" pitchFamily="2" charset="2"/>
              <a:buAutoNum type="arabicPeriod"/>
            </a:pPr>
            <a:endParaRPr lang="en-GB" altLang="en-US" sz="1000" dirty="0"/>
          </a:p>
          <a:p>
            <a:pPr marL="742950" indent="-742950" algn="just">
              <a:spcBef>
                <a:spcPts val="550"/>
              </a:spcBef>
              <a:buFont typeface="Monotype Sorts" pitchFamily="2" charset="2"/>
              <a:buAutoNum type="arabicPeriod"/>
            </a:pPr>
            <a:r>
              <a:rPr lang="en-GB" altLang="en-US" dirty="0"/>
              <a:t>Getting an accurate measure of an organization’s current maturity level is also an issue</a:t>
            </a:r>
            <a:r>
              <a:rPr lang="en-GB" altLang="en-US" sz="36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160</TotalTime>
  <Words>4251</Words>
  <Application>Microsoft Office PowerPoint</Application>
  <PresentationFormat>On-screen Show (4:3)</PresentationFormat>
  <Paragraphs>761</Paragraphs>
  <Slides>126</Slides>
  <Notes>124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4" baseType="lpstr">
      <vt:lpstr>Arial</vt:lpstr>
      <vt:lpstr>Arial Black</vt:lpstr>
      <vt:lpstr>Monotype Sorts</vt:lpstr>
      <vt:lpstr>Symbol</vt:lpstr>
      <vt:lpstr>Tahoma</vt:lpstr>
      <vt:lpstr>times</vt:lpstr>
      <vt:lpstr>Times New Roman</vt:lpstr>
      <vt:lpstr>Contemporary Portrait</vt:lpstr>
      <vt:lpstr>Introduction</vt:lpstr>
      <vt:lpstr>Fitness of purpose</vt:lpstr>
      <vt:lpstr>Fitness of purpose</vt:lpstr>
      <vt:lpstr>Introduction</vt:lpstr>
      <vt:lpstr>Introduction</vt:lpstr>
      <vt:lpstr>Modern view of quality</vt:lpstr>
      <vt:lpstr>Correctness</vt:lpstr>
      <vt:lpstr>Portability</vt:lpstr>
      <vt:lpstr>Reusability</vt:lpstr>
      <vt:lpstr>Usability</vt:lpstr>
      <vt:lpstr>Maintainability</vt:lpstr>
      <vt:lpstr>MCCall’s Model</vt:lpstr>
      <vt:lpstr>PowerPoint Presentation</vt:lpstr>
      <vt:lpstr>Software Quality Management System</vt:lpstr>
      <vt:lpstr>Quality system</vt:lpstr>
      <vt:lpstr>PowerPoint Presentation</vt:lpstr>
      <vt:lpstr>Quality system</vt:lpstr>
      <vt:lpstr>Quality System Activities:</vt:lpstr>
      <vt:lpstr>Quality system</vt:lpstr>
      <vt:lpstr>Quality system</vt:lpstr>
      <vt:lpstr>Evolution of Quality Systems</vt:lpstr>
      <vt:lpstr>Evolution of Quality Systems</vt:lpstr>
      <vt:lpstr>Evolution of Quality Systems</vt:lpstr>
      <vt:lpstr>Evolution of Quality Systems</vt:lpstr>
      <vt:lpstr>Quality control (QC)</vt:lpstr>
      <vt:lpstr>Quality control (QC)</vt:lpstr>
      <vt:lpstr>Quality assurance</vt:lpstr>
      <vt:lpstr>Quality assurance</vt:lpstr>
      <vt:lpstr>Total quality management (TQM)</vt:lpstr>
      <vt:lpstr>Business Process reengineering</vt:lpstr>
      <vt:lpstr>Business Process reengineering</vt:lpstr>
      <vt:lpstr>Total quality management (TQM)</vt:lpstr>
      <vt:lpstr>ISO 9000</vt:lpstr>
      <vt:lpstr>What is ISO 9000 Certification?</vt:lpstr>
      <vt:lpstr>What is ISO 9000 Certification?</vt:lpstr>
      <vt:lpstr>ISO 9000</vt:lpstr>
      <vt:lpstr>ISO 9000</vt:lpstr>
      <vt:lpstr>ISO 9001:</vt:lpstr>
      <vt:lpstr>ISO 9002:</vt:lpstr>
      <vt:lpstr>ISO 9003</vt:lpstr>
      <vt:lpstr>ISO 9000 for Software Industry</vt:lpstr>
      <vt:lpstr>Software vs. other industries</vt:lpstr>
      <vt:lpstr>Software vs. other industries</vt:lpstr>
      <vt:lpstr>Software vs. other industries</vt:lpstr>
      <vt:lpstr>Software vs. other industries</vt:lpstr>
      <vt:lpstr>ISO 9000 Part-3</vt:lpstr>
      <vt:lpstr>Why Get ISO 9000 Certification?</vt:lpstr>
      <vt:lpstr>Why Get ISO 9000 Certification?</vt:lpstr>
      <vt:lpstr>Why Get ISO 9000 Certification?</vt:lpstr>
      <vt:lpstr>Why Get ISO 9000 Certification?</vt:lpstr>
      <vt:lpstr>How to Get ISO 9000 Certification?</vt:lpstr>
      <vt:lpstr>How to Get ISO 9000 Certification?</vt:lpstr>
      <vt:lpstr>How to Get ISO 9000 Certification?</vt:lpstr>
      <vt:lpstr>How to Get ISO 9000 Certification?</vt:lpstr>
      <vt:lpstr>How to Get ISO 9000 Certification?</vt:lpstr>
      <vt:lpstr>ISO 9000 Certification</vt:lpstr>
      <vt:lpstr>Summary of ISO 9001 Requirements</vt:lpstr>
      <vt:lpstr>Management responsibility(4.1)</vt:lpstr>
      <vt:lpstr>Quality system (4.2) and contract reviews (4.3):</vt:lpstr>
      <vt:lpstr>Design control (4.4):</vt:lpstr>
      <vt:lpstr>Design control (4.4):</vt:lpstr>
      <vt:lpstr>Document control (4.5):</vt:lpstr>
      <vt:lpstr>Purchasing (4.6):</vt:lpstr>
      <vt:lpstr>Purchaser Supplied Products (4.7):</vt:lpstr>
      <vt:lpstr>Product Identification (4.8):</vt:lpstr>
      <vt:lpstr>Process Control (4.9) :</vt:lpstr>
      <vt:lpstr>Inspection and Testing (4.10) :</vt:lpstr>
      <vt:lpstr>Inspection, measuring and test equipment(4.11):</vt:lpstr>
      <vt:lpstr>Control of nonconforming product (4.13) :</vt:lpstr>
      <vt:lpstr>Corrective Action (4.14) :</vt:lpstr>
      <vt:lpstr>Handling (4.15) and Quality audits (4.17):</vt:lpstr>
      <vt:lpstr>Training (4.18) :</vt:lpstr>
      <vt:lpstr>Salient features of ISO 9001 requirements:</vt:lpstr>
      <vt:lpstr>Salient features of ISO 9001 requirements:</vt:lpstr>
      <vt:lpstr>Shortcomings of ISO 9001 Certification (1)</vt:lpstr>
      <vt:lpstr>Shortcomings of ISO 9001 Certification (6)</vt:lpstr>
      <vt:lpstr>SEI Capability Maturity Model</vt:lpstr>
      <vt:lpstr>SEI Capability Maturity Model</vt:lpstr>
      <vt:lpstr>SEI Capability Maturity Model</vt:lpstr>
      <vt:lpstr>SEI Capability Maturity Model</vt:lpstr>
      <vt:lpstr>Capability Evaluation</vt:lpstr>
      <vt:lpstr>Software Process Assessment</vt:lpstr>
      <vt:lpstr>SEI Capability Maturity Model</vt:lpstr>
      <vt:lpstr>SEI Capability Maturity Model</vt:lpstr>
      <vt:lpstr>Level 1: (Initial)</vt:lpstr>
      <vt:lpstr>Level 1: (Initial)</vt:lpstr>
      <vt:lpstr>Level 2: (Repeatable)</vt:lpstr>
      <vt:lpstr>Level 3: (Defined)</vt:lpstr>
      <vt:lpstr>Level 3: (Defined)</vt:lpstr>
      <vt:lpstr>Level 4: (Managed)</vt:lpstr>
      <vt:lpstr>Level 4: (Managed)</vt:lpstr>
      <vt:lpstr>Level 5: (Optimizing)</vt:lpstr>
      <vt:lpstr>Level 5: (Optimizing)</vt:lpstr>
      <vt:lpstr>Key Process Areas</vt:lpstr>
      <vt:lpstr>Level 2 KPAs</vt:lpstr>
      <vt:lpstr>Level 3 KPAs</vt:lpstr>
      <vt:lpstr>Level 4 KPAs</vt:lpstr>
      <vt:lpstr>Level 5 KPAs</vt:lpstr>
      <vt:lpstr>Shortcomings of CMM</vt:lpstr>
      <vt:lpstr>Comparison between ISO 9001 and SEI CMM</vt:lpstr>
      <vt:lpstr>Comparison between ISO 9001 and SEI CMM</vt:lpstr>
      <vt:lpstr>Comparison between ISO 9001 and SEI CMM</vt:lpstr>
      <vt:lpstr>CMMI</vt:lpstr>
      <vt:lpstr>Remarks on Quality Model Usage</vt:lpstr>
      <vt:lpstr>Small Organizations</vt:lpstr>
      <vt:lpstr>Small Organizations</vt:lpstr>
      <vt:lpstr>Small Organizations</vt:lpstr>
      <vt:lpstr>Personal Software Process (PSP)</vt:lpstr>
      <vt:lpstr>Personal Software Process (PSP)</vt:lpstr>
      <vt:lpstr>Personal Software Process (PSP)</vt:lpstr>
      <vt:lpstr>Time Management</vt:lpstr>
      <vt:lpstr>Personal Software Process (PSP)</vt:lpstr>
      <vt:lpstr>PSP-Planning</vt:lpstr>
      <vt:lpstr>PSP-Design</vt:lpstr>
      <vt:lpstr>PSP-Code</vt:lpstr>
      <vt:lpstr>PSP-Compile</vt:lpstr>
      <vt:lpstr>PSP-Test/Postmortem</vt:lpstr>
      <vt:lpstr>Personal Software Process (PSP)</vt:lpstr>
      <vt:lpstr>Six Sigma</vt:lpstr>
      <vt:lpstr>Six Sigma</vt:lpstr>
      <vt:lpstr>Six Sigma Methodologies</vt:lpstr>
      <vt:lpstr>Summary</vt:lpstr>
      <vt:lpstr>Summary</vt:lpstr>
      <vt:lpstr>Summary</vt:lpstr>
      <vt:lpstr>Summary</vt:lpstr>
      <vt:lpstr>Current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          (Lecture 14)</dc:title>
  <dc:creator>Vicky</dc:creator>
  <cp:lastModifiedBy>SHREY GARG</cp:lastModifiedBy>
  <cp:revision>21</cp:revision>
  <cp:lastPrinted>2023-05-02T14:27:20Z</cp:lastPrinted>
  <dcterms:created xsi:type="dcterms:W3CDTF">2023-05-02T14:27:20Z</dcterms:created>
  <dcterms:modified xsi:type="dcterms:W3CDTF">2023-05-21T10:04:34Z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1033-5.0.0.7908</vt:lpwstr>
  </property>
</Properties>
</file>