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72" r:id="rId3"/>
    <p:sldId id="265" r:id="rId4"/>
    <p:sldId id="266" r:id="rId5"/>
    <p:sldId id="267" r:id="rId6"/>
    <p:sldId id="268" r:id="rId7"/>
    <p:sldId id="269" r:id="rId8"/>
    <p:sldId id="271" r:id="rId9"/>
    <p:sldId id="270"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p:cNvPicPr>
          <p:nvPr/>
        </p:nvPicPr>
        <p:blipFill>
          <a:blip r:embed="rId2">
            <a:clrChange>
              <a:clrFrom>
                <a:srgbClr val="C0C0C0"/>
              </a:clrFrom>
              <a:clrTo>
                <a:srgbClr val="C0C0C0">
                  <a:alpha val="0"/>
                </a:srgbClr>
              </a:clrTo>
            </a:clrChange>
          </a:blip>
          <a:stretch>
            <a:fillRect/>
          </a:stretch>
        </p:blipFill>
        <p:spPr>
          <a:xfrm>
            <a:off x="1219200" y="1828800"/>
            <a:ext cx="10972800" cy="384175"/>
          </a:xfrm>
          <a:prstGeom prst="rect">
            <a:avLst/>
          </a:prstGeom>
          <a:noFill/>
          <a:ln w="9525">
            <a:noFill/>
          </a:ln>
        </p:spPr>
      </p:pic>
      <p:sp>
        <p:nvSpPr>
          <p:cNvPr id="183298" name="Rectangle 2"/>
          <p:cNvSpPr>
            <a:spLocks noGrp="1" noChangeArrowheads="1"/>
          </p:cNvSpPr>
          <p:nvPr>
            <p:ph type="ctrTitle"/>
          </p:nvPr>
        </p:nvSpPr>
        <p:spPr>
          <a:xfrm>
            <a:off x="1219200" y="685800"/>
            <a:ext cx="10295467" cy="1143000"/>
          </a:xfrm>
        </p:spPr>
        <p:txBody>
          <a:bodyPr/>
          <a:lstStyle>
            <a:lvl1pPr>
              <a:defRPr/>
            </a:lvl1pPr>
          </a:lstStyle>
          <a:p>
            <a:pPr lvl="0"/>
            <a:r>
              <a:rPr lang="en-US" altLang="en-US" noProof="0"/>
              <a:t>Click to edit Master title style</a:t>
            </a:r>
          </a:p>
        </p:txBody>
      </p:sp>
      <p:sp>
        <p:nvSpPr>
          <p:cNvPr id="183299" name="Rectangle 3"/>
          <p:cNvSpPr>
            <a:spLocks noGrp="1" noChangeArrowheads="1"/>
          </p:cNvSpPr>
          <p:nvPr>
            <p:ph type="subTitle" idx="1"/>
          </p:nvPr>
        </p:nvSpPr>
        <p:spPr>
          <a:xfrm>
            <a:off x="2844800" y="3886200"/>
            <a:ext cx="8534400" cy="1771650"/>
          </a:xfrm>
        </p:spPr>
        <p:txBody>
          <a:bodyPr/>
          <a:lstStyle>
            <a:lvl1pPr marL="0" indent="0">
              <a:buFont typeface="Monotype Sorts" pitchFamily="1" charset="2"/>
              <a:buNone/>
              <a:defRPr>
                <a:latin typeface="Arial Black" panose="020B0A04020102020204" pitchFamily="34" charset="0"/>
              </a:defRPr>
            </a:lvl1pPr>
          </a:lstStyle>
          <a:p>
            <a:pPr lvl="0"/>
            <a:r>
              <a:rPr lang="en-US" altLang="en-US" noProof="0"/>
              <a:t>Click to edit Master subtitle style</a:t>
            </a:r>
          </a:p>
        </p:txBody>
      </p:sp>
      <p:sp>
        <p:nvSpPr>
          <p:cNvPr id="3" name="Date Placeholder 4"/>
          <p:cNvSpPr>
            <a:spLocks noGrp="1" noChangeArrowheads="1"/>
          </p:cNvSpPr>
          <p:nvPr>
            <p:ph type="dt" sz="half" idx="2"/>
          </p:nvPr>
        </p:nvSpPr>
        <p:spPr bwMode="auto">
          <a:xfrm>
            <a:off x="948267" y="6229350"/>
            <a:ext cx="2573867" cy="514350"/>
          </a:xfrm>
          <a:prstGeom prst="rect">
            <a:avLst/>
          </a:prstGeom>
        </p:spPr>
        <p:txBody>
          <a:bodyPr vert="horz" wrap="square" lIns="91440" tIns="45720" rIns="91440" bIns="45720" numCol="1" anchor="b" anchorCtr="0" compatLnSpc="1"/>
          <a:lstStyle>
            <a:lvl1pPr>
              <a:defRPr>
                <a:solidFill>
                  <a:srgbClr val="5E574E"/>
                </a:solidFill>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
        <p:nvSpPr>
          <p:cNvPr id="4" name="Footer Placeholder 5"/>
          <p:cNvSpPr>
            <a:spLocks noGrp="1" noChangeArrowheads="1"/>
          </p:cNvSpPr>
          <p:nvPr>
            <p:ph type="ftr" sz="quarter" idx="3"/>
          </p:nvPr>
        </p:nvSpPr>
        <p:spPr bwMode="auto">
          <a:xfrm>
            <a:off x="4199467" y="6229350"/>
            <a:ext cx="3793067" cy="514350"/>
          </a:xfrm>
          <a:prstGeom prst="rect">
            <a:avLst/>
          </a:prstGeom>
        </p:spPr>
        <p:txBody>
          <a:bodyPr vert="horz" wrap="square" lIns="91440" tIns="45720" rIns="91440" bIns="45720" numCol="1" anchor="b" anchorCtr="0" compatLnSpc="1"/>
          <a:lstStyle>
            <a:lvl1pPr>
              <a:defRPr>
                <a:solidFill>
                  <a:srgbClr val="5E574E"/>
                </a:solidFill>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
        <p:nvSpPr>
          <p:cNvPr id="5" name="Slide Number Placeholder 6"/>
          <p:cNvSpPr>
            <a:spLocks noGrp="1" noChangeArrowheads="1"/>
          </p:cNvSpPr>
          <p:nvPr>
            <p:ph type="sldNum" sz="quarter" idx="4"/>
          </p:nvPr>
        </p:nvSpPr>
        <p:spPr bwMode="auto">
          <a:xfrm>
            <a:off x="8805333" y="6229350"/>
            <a:ext cx="2438400" cy="514350"/>
          </a:xfrm>
          <a:prstGeom prst="rect">
            <a:avLst/>
          </a:prstGeom>
        </p:spPr>
        <p:txBody>
          <a:bodyPr vert="horz" wrap="square" lIns="91440" tIns="45720" rIns="91440" bIns="45720" numCol="1" anchor="b" anchorCtr="0" compatLnSpc="1"/>
          <a:lstStyle/>
          <a:p>
            <a:pPr algn="r">
              <a:spcBef>
                <a:spcPct val="50000"/>
              </a:spcBef>
              <a:buNone/>
            </a:pPr>
            <a:fld id="{9A0DB2DC-4C9A-4742-B13C-FB6460FD3503}" type="slidenum">
              <a:rPr lang="en-US" altLang="en-US" dirty="0">
                <a:solidFill>
                  <a:srgbClr val="5E574E"/>
                </a:solidFill>
                <a:latin typeface="Arial" panose="020B0604020202020204" pitchFamily="34" charset="0"/>
              </a:rPr>
              <a:t>‹#›</a:t>
            </a:fld>
            <a:endParaRPr lang="en-US" altLang="en-US" dirty="0">
              <a:solidFill>
                <a:srgbClr val="5E574E"/>
              </a:solidFill>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1467" y="228600"/>
            <a:ext cx="2743200" cy="58293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41867" y="228600"/>
            <a:ext cx="8026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885950"/>
            <a:ext cx="5350933"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Online Image Placeholder 3"/>
          <p:cNvSpPr>
            <a:spLocks noGrp="1"/>
          </p:cNvSpPr>
          <p:nvPr>
            <p:ph type="clipArt" sz="half" idx="2"/>
          </p:nvPr>
        </p:nvSpPr>
        <p:spPr>
          <a:xfrm>
            <a:off x="6163733" y="1885950"/>
            <a:ext cx="5350933" cy="41719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endParaRPr kumimoji="1"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885950"/>
            <a:ext cx="5350933"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3733" y="1885950"/>
            <a:ext cx="5350933"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1" charset="2"/>
              <a:buNone/>
              <a:defRPr/>
            </a:pPr>
            <a:endParaRPr kumimoji="1"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41867" y="228600"/>
            <a:ext cx="10363200" cy="1143000"/>
          </a:xfrm>
          <a:prstGeom prst="rect">
            <a:avLst/>
          </a:prstGeom>
          <a:noFill/>
          <a:ln w="9525">
            <a:noFill/>
          </a:ln>
        </p:spPr>
        <p:txBody>
          <a:bodyPr anchor="b" anchorCtr="0"/>
          <a:lstStyle/>
          <a:p>
            <a:pPr lvl="0"/>
            <a:r>
              <a:rPr lang="en-US" altLang="en-US" dirty="0"/>
              <a:t>Click to edit Master title style</a:t>
            </a:r>
          </a:p>
        </p:txBody>
      </p:sp>
      <p:sp>
        <p:nvSpPr>
          <p:cNvPr id="1027" name="Rectangle 3"/>
          <p:cNvSpPr>
            <a:spLocks noGrp="1"/>
          </p:cNvSpPr>
          <p:nvPr>
            <p:ph type="body" idx="1"/>
          </p:nvPr>
        </p:nvSpPr>
        <p:spPr>
          <a:xfrm>
            <a:off x="609600" y="1885950"/>
            <a:ext cx="10905067" cy="417195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82276" name="Rectangle 4"/>
          <p:cNvSpPr>
            <a:spLocks noGrp="1" noChangeArrowheads="1"/>
          </p:cNvSpPr>
          <p:nvPr>
            <p:ph type="dt" sz="half" idx="2"/>
          </p:nvPr>
        </p:nvSpPr>
        <p:spPr bwMode="auto">
          <a:xfrm>
            <a:off x="575733" y="6229350"/>
            <a:ext cx="2540000" cy="457200"/>
          </a:xfrm>
          <a:prstGeom prst="rect">
            <a:avLst/>
          </a:prstGeom>
          <a:noFill/>
          <a:ln>
            <a:noFill/>
          </a:ln>
        </p:spPr>
        <p:txBody>
          <a:bodyPr vert="horz" wrap="square" lIns="91440" tIns="45720" rIns="91440" bIns="45720" numCol="1" anchor="b" anchorCtr="0" compatLnSpc="1"/>
          <a:lstStyle>
            <a:lvl1pPr>
              <a:spcBef>
                <a:spcPct val="50000"/>
              </a:spcBef>
              <a:defRPr sz="1400">
                <a:solidFill>
                  <a:schemeClr val="bg2"/>
                </a:solidFill>
                <a:latin typeface="Arial" panose="020B0604020202020204" pitchFamily="34" charset="0"/>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182277" name="Rectangle 5"/>
          <p:cNvSpPr>
            <a:spLocks noGrp="1" noChangeArrowheads="1"/>
          </p:cNvSpPr>
          <p:nvPr>
            <p:ph type="ftr" sz="quarter" idx="3"/>
          </p:nvPr>
        </p:nvSpPr>
        <p:spPr bwMode="auto">
          <a:xfrm>
            <a:off x="4165600" y="6229350"/>
            <a:ext cx="3860800" cy="457200"/>
          </a:xfrm>
          <a:prstGeom prst="rect">
            <a:avLst/>
          </a:prstGeom>
          <a:noFill/>
          <a:ln>
            <a:noFill/>
          </a:ln>
        </p:spPr>
        <p:txBody>
          <a:bodyPr vert="horz" wrap="square" lIns="91440" tIns="45720" rIns="91440" bIns="45720" numCol="1" anchor="b" anchorCtr="0" compatLnSpc="1"/>
          <a:lstStyle>
            <a:lvl1pPr algn="ctr">
              <a:spcBef>
                <a:spcPct val="50000"/>
              </a:spcBef>
              <a:defRPr sz="1400">
                <a:solidFill>
                  <a:schemeClr val="bg2"/>
                </a:solidFill>
                <a:latin typeface="Arial" panose="020B0604020202020204" pitchFamily="34" charset="0"/>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182278" name="Rectangle 6"/>
          <p:cNvSpPr>
            <a:spLocks noGrp="1" noChangeArrowheads="1"/>
          </p:cNvSpPr>
          <p:nvPr>
            <p:ph type="sldNum" sz="quarter" idx="4"/>
          </p:nvPr>
        </p:nvSpPr>
        <p:spPr bwMode="auto">
          <a:xfrm>
            <a:off x="8974667" y="6229350"/>
            <a:ext cx="2540000" cy="457200"/>
          </a:xfrm>
          <a:prstGeom prst="rect">
            <a:avLst/>
          </a:prstGeom>
          <a:noFill/>
          <a:ln>
            <a:noFill/>
          </a:ln>
        </p:spPr>
        <p:txBody>
          <a:bodyPr vert="horz" wrap="square" lIns="91440" tIns="45720" rIns="91440" bIns="45720" numCol="1" anchor="b" anchorCtr="0" compatLnSpc="1"/>
          <a:lstStyle>
            <a:lvl1pPr algn="r">
              <a:defRPr sz="1400">
                <a:solidFill>
                  <a:schemeClr val="bg2"/>
                </a:solidFill>
                <a:latin typeface="Arial" panose="020B0604020202020204" pitchFamily="34" charset="0"/>
              </a:defRPr>
            </a:lvl1pPr>
          </a:lstStyle>
          <a:p>
            <a:pPr lvl="0">
              <a:spcBef>
                <a:spcPct val="50000"/>
              </a:spcBef>
              <a:buNone/>
            </a:pPr>
            <a:fld id="{9A0DB2DC-4C9A-4742-B13C-FB6460FD3503}" type="slidenum">
              <a:rPr lang="en-US" altLang="en-US" dirty="0"/>
              <a:t>‹#›</a:t>
            </a:fld>
            <a:endParaRPr lang="en-US" altLang="en-US" dirty="0">
              <a:latin typeface="Times" panose="00000500000000020000" pitchFamily="1" charset="0"/>
            </a:endParaRPr>
          </a:p>
        </p:txBody>
      </p:sp>
      <p:pic>
        <p:nvPicPr>
          <p:cNvPr id="1031" name="Picture 7"/>
          <p:cNvPicPr>
            <a:picLocks noChangeAspect="1"/>
          </p:cNvPicPr>
          <p:nvPr/>
        </p:nvPicPr>
        <p:blipFill>
          <a:blip r:embed="rId14">
            <a:clrChange>
              <a:clrFrom>
                <a:srgbClr val="C0C0C0"/>
              </a:clrFrom>
              <a:clrTo>
                <a:srgbClr val="C0C0C0">
                  <a:alpha val="0"/>
                </a:srgbClr>
              </a:clrTo>
            </a:clrChange>
          </a:blip>
          <a:stretch>
            <a:fillRect/>
          </a:stretch>
        </p:blipFill>
        <p:spPr>
          <a:xfrm>
            <a:off x="1219200" y="1314450"/>
            <a:ext cx="10972800" cy="3841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000" kern="12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anose="020B0A04020102020204" pitchFamily="34" charset="0"/>
        </a:defRPr>
      </a:lvl2pPr>
      <a:lvl3pPr algn="l" rtl="0" eaLnBrk="0" fontAlgn="base" hangingPunct="0">
        <a:spcBef>
          <a:spcPct val="0"/>
        </a:spcBef>
        <a:spcAft>
          <a:spcPct val="0"/>
        </a:spcAft>
        <a:defRPr kumimoji="1" sz="4000">
          <a:solidFill>
            <a:schemeClr val="tx2"/>
          </a:solidFill>
          <a:latin typeface="Arial Black" panose="020B0A04020102020204" pitchFamily="34" charset="0"/>
        </a:defRPr>
      </a:lvl3pPr>
      <a:lvl4pPr algn="l" rtl="0" eaLnBrk="0" fontAlgn="base" hangingPunct="0">
        <a:spcBef>
          <a:spcPct val="0"/>
        </a:spcBef>
        <a:spcAft>
          <a:spcPct val="0"/>
        </a:spcAft>
        <a:defRPr kumimoji="1" sz="4000">
          <a:solidFill>
            <a:schemeClr val="tx2"/>
          </a:solidFill>
          <a:latin typeface="Arial Black" panose="020B0A04020102020204" pitchFamily="34" charset="0"/>
        </a:defRPr>
      </a:lvl4pPr>
      <a:lvl5pPr algn="l" rtl="0" eaLnBrk="0" fontAlgn="base" hangingPunct="0">
        <a:spcBef>
          <a:spcPct val="0"/>
        </a:spcBef>
        <a:spcAft>
          <a:spcPct val="0"/>
        </a:spcAft>
        <a:defRPr kumimoji="1" sz="40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40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40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40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40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1" charset="2"/>
        <a:buChar char="z"/>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1" charset="2"/>
        <a:buChar char="y"/>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Font typeface="Monotype Sorts" pitchFamily="1" charset="2"/>
        <a:buChar char="x"/>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91440" tIns="45720" rIns="91440" bIns="45720" numCol="1" anchor="t" anchorCtr="0" compatLnSpc="1">
            <a:normAutofit/>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Monotype Sorts" pitchFamily="1" charset="2"/>
              <a:buNone/>
              <a:defRPr/>
            </a:pPr>
            <a:r>
              <a:rPr kumimoji="1" lang="en-US" altLang="en-IN" sz="7200" b="1" i="0" u="none" strike="noStrike" kern="1200" cap="none" spc="0" normalizeH="0" baseline="0" noProof="0" dirty="0">
                <a:ln>
                  <a:noFill/>
                </a:ln>
                <a:solidFill>
                  <a:schemeClr val="tx1"/>
                </a:solidFill>
                <a:effectLst/>
                <a:uLnTx/>
                <a:uFillTx/>
                <a:latin typeface="+mn-lt"/>
                <a:ea typeface="+mn-ea"/>
                <a:cs typeface="+mn-cs"/>
              </a:rPr>
              <a:t>AGILE AND SCRUM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DIFFERENCES</a:t>
            </a:r>
          </a:p>
        </p:txBody>
      </p:sp>
      <p:sp>
        <p:nvSpPr>
          <p:cNvPr id="3" name="Content Placeholder 2"/>
          <p:cNvSpPr>
            <a:spLocks noGrp="1"/>
          </p:cNvSpPr>
          <p:nvPr>
            <p:ph idx="1"/>
          </p:nvPr>
        </p:nvSpPr>
        <p:spPr/>
        <p:txBody>
          <a:bodyPr/>
          <a:lstStyle/>
          <a:p>
            <a:r>
              <a:rPr lang="en-US"/>
              <a:t>Agile is a continuous iteration of development and testing in the software development process whereas Scrum is an Agile process to focus on delivering the business value in the shortest time.</a:t>
            </a:r>
          </a:p>
          <a:p>
            <a:r>
              <a:rPr lang="en-US"/>
              <a:t>Agile methodology delivers the software on a regular basis for feedback while Scrum delivers the software after each sprint.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255" y="723265"/>
            <a:ext cx="10905067" cy="4171950"/>
          </a:xfrm>
        </p:spPr>
        <p:txBody>
          <a:bodyPr/>
          <a:lstStyle/>
          <a:p>
            <a:endParaRPr lang="en-US"/>
          </a:p>
          <a:p>
            <a:r>
              <a:rPr lang="en-US">
                <a:sym typeface="+mn-ea"/>
              </a:rPr>
              <a:t>In the Agile process, leadership plays a vital role; on the other hand, Scrum fosters a self-organizing, cross-functional team.</a:t>
            </a:r>
            <a:endParaRPr lang="en-US"/>
          </a:p>
          <a:p>
            <a:r>
              <a:rPr lang="en-US">
                <a:sym typeface="+mn-ea"/>
              </a:rPr>
              <a:t>Agile involves collaborations and face-to-face interactions between the members of various cross-functional teams whereas Scrum collaboration is achieved in daily stand up meetings.</a:t>
            </a:r>
            <a:endParaRPr lang="en-US"/>
          </a:p>
          <a:p>
            <a:r>
              <a:rPr lang="en-US">
                <a:sym typeface="+mn-ea"/>
              </a:rPr>
              <a:t>In Agile process design and execution should be kept simple whereas in Scrum process design and execution can be innovative and experimental.</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p:txBody>
          <a:bodyPr vert="horz" wrap="square" lIns="91440" tIns="45720" rIns="91440" bIns="45720" anchor="b" anchorCtr="0"/>
          <a:lstStyle/>
          <a:p>
            <a:pPr algn="ctr"/>
            <a:r>
              <a:rPr lang="en-US" altLang="en-IN" b="1" dirty="0"/>
              <a:t>AGILE</a:t>
            </a:r>
          </a:p>
        </p:txBody>
      </p:sp>
      <p:sp>
        <p:nvSpPr>
          <p:cNvPr id="3" name="Content Placeholder 2"/>
          <p:cNvSpPr>
            <a:spLocks noGrp="1"/>
          </p:cNvSpPr>
          <p:nvPr>
            <p:ph idx="1"/>
          </p:nvPr>
        </p:nvSpPr>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000" b="1" i="0" u="none" strike="noStrike" kern="1200" cap="none" spc="0" normalizeH="0" baseline="0" noProof="0" dirty="0">
                <a:ln>
                  <a:noFill/>
                </a:ln>
                <a:solidFill>
                  <a:schemeClr val="tx1"/>
                </a:solidFill>
                <a:effectLst/>
                <a:uLnTx/>
                <a:uFillTx/>
                <a:latin typeface="+mn-lt"/>
                <a:ea typeface="+mn-ea"/>
                <a:cs typeface="+mn-cs"/>
              </a:rPr>
              <a:t>Agile is an iterative and incremental approach to software development methodology.</a:t>
            </a:r>
          </a:p>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1" charset="2"/>
              <a:buChar char="z"/>
              <a:defRPr/>
            </a:pPr>
            <a:r>
              <a:rPr kumimoji="1" lang="en-IN" sz="3000" b="1" i="0" u="none" strike="noStrike" kern="1200" cap="none" spc="0" normalizeH="0" baseline="0" noProof="0" dirty="0">
                <a:ln>
                  <a:noFill/>
                </a:ln>
                <a:solidFill>
                  <a:schemeClr val="tx1"/>
                </a:solidFill>
                <a:effectLst/>
                <a:uLnTx/>
                <a:uFillTx/>
                <a:latin typeface="+mn-lt"/>
                <a:ea typeface="+mn-ea"/>
                <a:cs typeface="+mn-cs"/>
              </a:rPr>
              <a:t>The agile software development model was proposed in the mid-1990s to overcome the serious shortcomings of the waterfall model of development identified above. The agile model was primarily designed to help a project to adapt to change requests quickly.</a:t>
            </a:r>
            <a:r>
              <a:rPr kumimoji="1" lang="en-US" altLang="en-IN" sz="3000" b="1" i="0" u="none" strike="noStrike" kern="1200" cap="none" spc="0" normalizeH="0" baseline="0" noProof="0" dirty="0">
                <a:ln>
                  <a:noFill/>
                </a:ln>
                <a:solidFill>
                  <a:schemeClr val="tx1"/>
                </a:solidFill>
                <a:effectLst/>
                <a:uLnTx/>
                <a:uFillTx/>
                <a:latin typeface="+mn-lt"/>
                <a:ea typeface="+mn-ea"/>
                <a:cs typeface="+mn-cs"/>
              </a:rPr>
              <a:t> </a:t>
            </a:r>
            <a:r>
              <a:rPr kumimoji="1" lang="en-IN" sz="3000" b="1" i="0" u="none" strike="noStrike" kern="1200" cap="none" spc="0" normalizeH="0" baseline="0" noProof="0" dirty="0">
                <a:ln>
                  <a:noFill/>
                </a:ln>
                <a:solidFill>
                  <a:schemeClr val="tx1"/>
                </a:solidFill>
                <a:effectLst/>
                <a:uLnTx/>
                <a:uFillTx/>
                <a:latin typeface="+mn-lt"/>
                <a:ea typeface="+mn-ea"/>
                <a:cs typeface="+mn-cs"/>
              </a:rPr>
              <a:t>Thus, a major aim of the agile models is to facilitate quick project completion.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50" y="168275"/>
            <a:ext cx="10904855" cy="6108065"/>
          </a:xfrm>
        </p:spPr>
        <p:txBody>
          <a:bodyPr/>
          <a:lstStyle/>
          <a:p>
            <a:endParaRPr lang="en-US" sz="2400" dirty="0"/>
          </a:p>
          <a:p>
            <a:endParaRPr lang="en-US" sz="2400" dirty="0"/>
          </a:p>
          <a:p>
            <a:pPr marL="0" indent="0">
              <a:buNone/>
            </a:pPr>
            <a:endParaRPr lang="en-US" sz="2400" dirty="0"/>
          </a:p>
          <a:p>
            <a:r>
              <a:rPr lang="en-US" sz="2400" dirty="0"/>
              <a:t>Agile model is being used as an umbrella term to refer to a group of development processes. These processes share certain common characteristics, but do have certain subtle differences among themselves</a:t>
            </a:r>
          </a:p>
          <a:p>
            <a:r>
              <a:rPr lang="en-US" sz="2400" dirty="0" err="1"/>
              <a:t>Atern</a:t>
            </a:r>
            <a:r>
              <a:rPr lang="en-US" sz="2400" dirty="0"/>
              <a:t> (formerly DSDM) </a:t>
            </a:r>
          </a:p>
          <a:p>
            <a:r>
              <a:rPr lang="en-US" sz="2400" dirty="0"/>
              <a:t>Feature-driven development </a:t>
            </a:r>
          </a:p>
          <a:p>
            <a:r>
              <a:rPr lang="en-US" sz="2400" dirty="0"/>
              <a:t>Scrum </a:t>
            </a:r>
          </a:p>
          <a:p>
            <a:r>
              <a:rPr lang="en-US" sz="2400" dirty="0"/>
              <a:t>Extreme programming (XP) </a:t>
            </a:r>
          </a:p>
          <a:p>
            <a:r>
              <a:rPr lang="en-US" sz="2400" dirty="0"/>
              <a:t>Lean development Unified process</a:t>
            </a:r>
          </a:p>
          <a:p>
            <a:r>
              <a:rPr lang="en-US" sz="2400" dirty="0"/>
              <a:t>Crystal</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Agile manifesto</a:t>
            </a:r>
          </a:p>
        </p:txBody>
      </p:sp>
      <p:sp>
        <p:nvSpPr>
          <p:cNvPr id="3" name="Content Placeholder 2"/>
          <p:cNvSpPr>
            <a:spLocks noGrp="1"/>
          </p:cNvSpPr>
          <p:nvPr>
            <p:ph idx="1"/>
          </p:nvPr>
        </p:nvSpPr>
        <p:spPr>
          <a:xfrm>
            <a:off x="643890" y="1731010"/>
            <a:ext cx="10904855" cy="4829810"/>
          </a:xfrm>
        </p:spPr>
        <p:txBody>
          <a:bodyPr/>
          <a:lstStyle/>
          <a:p>
            <a:endParaRPr lang="en-US" sz="2800"/>
          </a:p>
          <a:p>
            <a:r>
              <a:rPr lang="en-US" sz="2800"/>
              <a:t>Working software over comprehensive documentation.</a:t>
            </a:r>
          </a:p>
          <a:p>
            <a:r>
              <a:rPr lang="en-US" sz="2800"/>
              <a:t>Frequent delivery of incremental versions of the software to the customer in intervals of few weeks.</a:t>
            </a:r>
          </a:p>
          <a:p>
            <a:r>
              <a:rPr lang="en-US" sz="2800"/>
              <a:t>Requirement change requests from the customer are encouraged and are efficiently incorporated.</a:t>
            </a:r>
          </a:p>
          <a:p>
            <a:r>
              <a:rPr lang="en-US" sz="2800"/>
              <a:t>Face-to-face communication rather than through exchange of formal documents.</a:t>
            </a:r>
          </a:p>
          <a:p>
            <a:r>
              <a:rPr lang="en-US" sz="2800"/>
              <a:t>Agile development projects usually deploy pair programming.</a:t>
            </a:r>
          </a:p>
          <a:p>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SCRUM</a:t>
            </a:r>
          </a:p>
        </p:txBody>
      </p:sp>
      <p:sp>
        <p:nvSpPr>
          <p:cNvPr id="3" name="Content Placeholder 2"/>
          <p:cNvSpPr>
            <a:spLocks noGrp="1"/>
          </p:cNvSpPr>
          <p:nvPr>
            <p:ph idx="1"/>
          </p:nvPr>
        </p:nvSpPr>
        <p:spPr/>
        <p:txBody>
          <a:bodyPr/>
          <a:lstStyle/>
          <a:p>
            <a:endParaRPr lang="en-US"/>
          </a:p>
          <a:p>
            <a:r>
              <a:rPr lang="en-US"/>
              <a:t>Entire work is divided into small parts that can incrementally be developed and delivered over time boxes. These time boxes are called sprints.</a:t>
            </a:r>
          </a:p>
          <a:p>
            <a:r>
              <a:rPr lang="en-US"/>
              <a:t>At the end of each sprint, the stakeholders meet to assess the developed software increment. The stakeholders may suggest any changes and improvements to the developed software that they might feel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ROLES AND RESPONSIBILITIES</a:t>
            </a:r>
          </a:p>
        </p:txBody>
      </p:sp>
      <p:sp>
        <p:nvSpPr>
          <p:cNvPr id="3" name="Content Placeholder 2"/>
          <p:cNvSpPr>
            <a:spLocks noGrp="1"/>
          </p:cNvSpPr>
          <p:nvPr>
            <p:ph idx="1"/>
          </p:nvPr>
        </p:nvSpPr>
        <p:spPr/>
        <p:txBody>
          <a:bodyPr/>
          <a:lstStyle/>
          <a:p>
            <a:endParaRPr lang="en-US"/>
          </a:p>
          <a:p>
            <a:r>
              <a:rPr lang="en-US"/>
              <a:t>Product owner: Represents customer’s perspective</a:t>
            </a:r>
          </a:p>
          <a:p>
            <a:r>
              <a:rPr lang="en-US"/>
              <a:t>Scrum master: acts as project manager</a:t>
            </a:r>
          </a:p>
          <a:p>
            <a:r>
              <a:rPr lang="en-US"/>
              <a:t>Team member:  team members with expertise in different areas</a:t>
            </a:r>
          </a:p>
          <a:p>
            <a:pPr marL="0" indent="0">
              <a:buNone/>
            </a:pPr>
            <a:r>
              <a:rPr lang="en-US"/>
              <a:t>	Self-organising team</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Sprint artifacts</a:t>
            </a:r>
          </a:p>
        </p:txBody>
      </p:sp>
      <p:sp>
        <p:nvSpPr>
          <p:cNvPr id="3" name="Content Placeholder 2"/>
          <p:cNvSpPr>
            <a:spLocks noGrp="1"/>
          </p:cNvSpPr>
          <p:nvPr>
            <p:ph idx="1"/>
          </p:nvPr>
        </p:nvSpPr>
        <p:spPr/>
        <p:txBody>
          <a:bodyPr/>
          <a:lstStyle/>
          <a:p>
            <a:endParaRPr lang="en-US"/>
          </a:p>
          <a:p>
            <a:r>
              <a:rPr lang="en-US"/>
              <a:t>Product backlog(dynamic document -lists all features yet to be developed)</a:t>
            </a:r>
          </a:p>
          <a:p>
            <a:r>
              <a:rPr lang="en-US"/>
              <a:t>Sprint backlog(lists tasks identified and committed by team to develop and complete during sprint)</a:t>
            </a:r>
          </a:p>
          <a:p>
            <a:r>
              <a:rPr lang="en-US"/>
              <a:t>Sprint burndown chart(tool to visualize progress made &amp; work remaining  to be undertaken on a daily basis)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Sprint burndown chart</a:t>
            </a:r>
          </a:p>
        </p:txBody>
      </p:sp>
      <p:pic>
        <p:nvPicPr>
          <p:cNvPr id="4" name="Picture 3" descr="unnamed"/>
          <p:cNvPicPr>
            <a:picLocks noChangeAspect="1"/>
          </p:cNvPicPr>
          <p:nvPr/>
        </p:nvPicPr>
        <p:blipFill>
          <a:blip r:embed="rId2"/>
          <a:stretch>
            <a:fillRect/>
          </a:stretch>
        </p:blipFill>
        <p:spPr>
          <a:xfrm>
            <a:off x="1977390" y="1562735"/>
            <a:ext cx="8168640" cy="5112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Ceremonies</a:t>
            </a:r>
          </a:p>
        </p:txBody>
      </p:sp>
      <p:sp>
        <p:nvSpPr>
          <p:cNvPr id="3" name="Content Placeholder 2"/>
          <p:cNvSpPr>
            <a:spLocks noGrp="1"/>
          </p:cNvSpPr>
          <p:nvPr>
            <p:ph idx="1"/>
          </p:nvPr>
        </p:nvSpPr>
        <p:spPr>
          <a:xfrm>
            <a:off x="609600" y="1885950"/>
            <a:ext cx="10904855" cy="4829810"/>
          </a:xfrm>
        </p:spPr>
        <p:txBody>
          <a:bodyPr/>
          <a:lstStyle/>
          <a:p>
            <a:r>
              <a:rPr lang="en-US"/>
              <a:t>Sprint Planning(Team members commit to develop and deliver certain features , out of those listed in the product backlog)</a:t>
            </a:r>
          </a:p>
          <a:p>
            <a:r>
              <a:rPr lang="en-US"/>
              <a:t>Daily scrum(short stand up meeting conducted daily to review status of progress achieved and major issues being faced daily)</a:t>
            </a:r>
          </a:p>
          <a:p>
            <a:r>
              <a:rPr lang="en-US"/>
              <a:t>Sprint review meeting(at the end of each sprint; team demonstrates new functionality developed during the sprint just completed and feedback collected)</a:t>
            </a:r>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altLang="en-US" sz="2400" b="0" i="0" u="none" strike="noStrike" cap="none" normalizeH="0" baseline="0" smtClean="0">
            <a:ln>
              <a:noFill/>
            </a:ln>
            <a:solidFill>
              <a:schemeClr val="tx1"/>
            </a:solidFill>
            <a:effectLst/>
            <a:latin typeface="Times" panose="00000500000000020000"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altLang="en-US" sz="2400" b="0" i="0" u="none" strike="noStrike" cap="none" normalizeH="0" baseline="0" smtClean="0">
            <a:ln>
              <a:noFill/>
            </a:ln>
            <a:solidFill>
              <a:schemeClr val="tx1"/>
            </a:solidFill>
            <a:effectLst/>
            <a:latin typeface="Times" panose="00000500000000020000" pitchFamily="1"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Monotype Sorts</vt:lpstr>
      <vt:lpstr>Tahoma</vt:lpstr>
      <vt:lpstr>Times</vt:lpstr>
      <vt:lpstr>Contemporary Portrait</vt:lpstr>
      <vt:lpstr>PowerPoint Presentation</vt:lpstr>
      <vt:lpstr>AGILE</vt:lpstr>
      <vt:lpstr>PowerPoint Presentation</vt:lpstr>
      <vt:lpstr>Agile manifesto</vt:lpstr>
      <vt:lpstr>SCRUM</vt:lpstr>
      <vt:lpstr>KEY ROLES AND RESPONSIBILITIES</vt:lpstr>
      <vt:lpstr>Sprint artifacts</vt:lpstr>
      <vt:lpstr>Sprint burndown chart</vt:lpstr>
      <vt:lpstr>Scrum Ceremonies</vt:lpstr>
      <vt:lpstr>KEY DIFFERENCES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ranvirsingh</dc:creator>
  <cp:lastModifiedBy>SHREY GARG</cp:lastModifiedBy>
  <cp:revision>4</cp:revision>
  <dcterms:created xsi:type="dcterms:W3CDTF">2023-04-27T17:19:14Z</dcterms:created>
  <dcterms:modified xsi:type="dcterms:W3CDTF">2023-05-13T08:31:05Z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1033-5.0.0.7908</vt:lpwstr>
  </property>
</Properties>
</file>