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81" r:id="rId2"/>
    <p:sldId id="482" r:id="rId3"/>
    <p:sldId id="483" r:id="rId4"/>
    <p:sldId id="484" r:id="rId5"/>
    <p:sldId id="492" r:id="rId6"/>
    <p:sldId id="493" r:id="rId7"/>
    <p:sldId id="494" r:id="rId8"/>
    <p:sldId id="495" r:id="rId9"/>
    <p:sldId id="496" r:id="rId10"/>
    <p:sldId id="497" r:id="rId11"/>
    <p:sldId id="498" r:id="rId12"/>
    <p:sldId id="499" r:id="rId13"/>
    <p:sldId id="270" r:id="rId14"/>
    <p:sldId id="261" r:id="rId15"/>
    <p:sldId id="271" r:id="rId16"/>
    <p:sldId id="257" r:id="rId17"/>
    <p:sldId id="258" r:id="rId18"/>
    <p:sldId id="259" r:id="rId19"/>
    <p:sldId id="260" r:id="rId20"/>
    <p:sldId id="262" r:id="rId21"/>
    <p:sldId id="263" r:id="rId22"/>
    <p:sldId id="264" r:id="rId23"/>
    <p:sldId id="265" r:id="rId24"/>
    <p:sldId id="266" r:id="rId25"/>
    <p:sldId id="267" r:id="rId26"/>
    <p:sldId id="268" r:id="rId27"/>
    <p:sldId id="269" r:id="rId28"/>
    <p:sldId id="500" r:id="rId29"/>
    <p:sldId id="501" r:id="rId30"/>
    <p:sldId id="502" r:id="rId31"/>
    <p:sldId id="503" r:id="rId32"/>
    <p:sldId id="504" r:id="rId33"/>
    <p:sldId id="505" r:id="rId34"/>
    <p:sldId id="506" r:id="rId35"/>
    <p:sldId id="507" r:id="rId36"/>
    <p:sldId id="508" r:id="rId37"/>
    <p:sldId id="509" r:id="rId38"/>
    <p:sldId id="510" r:id="rId39"/>
    <p:sldId id="511" r:id="rId40"/>
    <p:sldId id="512" r:id="rId41"/>
    <p:sldId id="513" r:id="rId42"/>
    <p:sldId id="514" r:id="rId43"/>
    <p:sldId id="515" r:id="rId44"/>
    <p:sldId id="516" r:id="rId45"/>
    <p:sldId id="517" r:id="rId46"/>
    <p:sldId id="518" r:id="rId47"/>
    <p:sldId id="519" r:id="rId48"/>
    <p:sldId id="520" r:id="rId49"/>
    <p:sldId id="521" r:id="rId50"/>
    <p:sldId id="522" r:id="rId51"/>
    <p:sldId id="523" r:id="rId52"/>
    <p:sldId id="524" r:id="rId53"/>
    <p:sldId id="525" r:id="rId54"/>
    <p:sldId id="526" r:id="rId55"/>
    <p:sldId id="527"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6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73E4C-9718-48CA-B89A-4E39A2512B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D6AFB56-976C-46BA-BFAC-73A17841AA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DFE84CD-3686-437E-952A-5385D23946C9}"/>
              </a:ext>
            </a:extLst>
          </p:cNvPr>
          <p:cNvSpPr>
            <a:spLocks noGrp="1"/>
          </p:cNvSpPr>
          <p:nvPr>
            <p:ph type="dt" sz="half" idx="10"/>
          </p:nvPr>
        </p:nvSpPr>
        <p:spPr/>
        <p:txBody>
          <a:bodyPr/>
          <a:lstStyle/>
          <a:p>
            <a:fld id="{7D0FCE97-2BC8-4569-95D6-90D37E32597B}" type="datetimeFigureOut">
              <a:rPr lang="en-IN" smtClean="0"/>
              <a:t>24-11-2020</a:t>
            </a:fld>
            <a:endParaRPr lang="en-IN"/>
          </a:p>
        </p:txBody>
      </p:sp>
      <p:sp>
        <p:nvSpPr>
          <p:cNvPr id="5" name="Footer Placeholder 4">
            <a:extLst>
              <a:ext uri="{FF2B5EF4-FFF2-40B4-BE49-F238E27FC236}">
                <a16:creationId xmlns:a16="http://schemas.microsoft.com/office/drawing/2014/main" id="{03D18213-18A6-491E-ACA8-1BE7E2BAE6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81F481-C5B6-4BFB-AC91-FCED851582C4}"/>
              </a:ext>
            </a:extLst>
          </p:cNvPr>
          <p:cNvSpPr>
            <a:spLocks noGrp="1"/>
          </p:cNvSpPr>
          <p:nvPr>
            <p:ph type="sldNum" sz="quarter" idx="12"/>
          </p:nvPr>
        </p:nvSpPr>
        <p:spPr/>
        <p:txBody>
          <a:bodyPr/>
          <a:lstStyle/>
          <a:p>
            <a:fld id="{40AB093A-3D43-4967-890C-FC9DD3008313}" type="slidenum">
              <a:rPr lang="en-IN" smtClean="0"/>
              <a:t>‹#›</a:t>
            </a:fld>
            <a:endParaRPr lang="en-IN"/>
          </a:p>
        </p:txBody>
      </p:sp>
    </p:spTree>
    <p:extLst>
      <p:ext uri="{BB962C8B-B14F-4D97-AF65-F5344CB8AC3E}">
        <p14:creationId xmlns:p14="http://schemas.microsoft.com/office/powerpoint/2010/main" val="3391344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9BC8F-6B43-4604-A6A5-96F793F32D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EB1BBF-4E98-44A8-BE5A-89CD6EA40B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F7968F-2788-42B0-B64C-A49CF6708B5D}"/>
              </a:ext>
            </a:extLst>
          </p:cNvPr>
          <p:cNvSpPr>
            <a:spLocks noGrp="1"/>
          </p:cNvSpPr>
          <p:nvPr>
            <p:ph type="dt" sz="half" idx="10"/>
          </p:nvPr>
        </p:nvSpPr>
        <p:spPr/>
        <p:txBody>
          <a:bodyPr/>
          <a:lstStyle/>
          <a:p>
            <a:fld id="{7D0FCE97-2BC8-4569-95D6-90D37E32597B}" type="datetimeFigureOut">
              <a:rPr lang="en-IN" smtClean="0"/>
              <a:t>24-11-2020</a:t>
            </a:fld>
            <a:endParaRPr lang="en-IN"/>
          </a:p>
        </p:txBody>
      </p:sp>
      <p:sp>
        <p:nvSpPr>
          <p:cNvPr id="5" name="Footer Placeholder 4">
            <a:extLst>
              <a:ext uri="{FF2B5EF4-FFF2-40B4-BE49-F238E27FC236}">
                <a16:creationId xmlns:a16="http://schemas.microsoft.com/office/drawing/2014/main" id="{1D9263CC-3DDE-43F9-8B1E-92FA0574FF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B7010C-EAA7-4289-A84B-1DDA29474815}"/>
              </a:ext>
            </a:extLst>
          </p:cNvPr>
          <p:cNvSpPr>
            <a:spLocks noGrp="1"/>
          </p:cNvSpPr>
          <p:nvPr>
            <p:ph type="sldNum" sz="quarter" idx="12"/>
          </p:nvPr>
        </p:nvSpPr>
        <p:spPr/>
        <p:txBody>
          <a:bodyPr/>
          <a:lstStyle/>
          <a:p>
            <a:fld id="{40AB093A-3D43-4967-890C-FC9DD3008313}" type="slidenum">
              <a:rPr lang="en-IN" smtClean="0"/>
              <a:t>‹#›</a:t>
            </a:fld>
            <a:endParaRPr lang="en-IN"/>
          </a:p>
        </p:txBody>
      </p:sp>
    </p:spTree>
    <p:extLst>
      <p:ext uri="{BB962C8B-B14F-4D97-AF65-F5344CB8AC3E}">
        <p14:creationId xmlns:p14="http://schemas.microsoft.com/office/powerpoint/2010/main" val="2168480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A7E042-51CA-4C1F-ABF9-4E121AF69F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C59B47-AD6B-47A0-BDCC-119FD01CB0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E8F164-09EA-45FC-98A9-F8A2EBE331F3}"/>
              </a:ext>
            </a:extLst>
          </p:cNvPr>
          <p:cNvSpPr>
            <a:spLocks noGrp="1"/>
          </p:cNvSpPr>
          <p:nvPr>
            <p:ph type="dt" sz="half" idx="10"/>
          </p:nvPr>
        </p:nvSpPr>
        <p:spPr/>
        <p:txBody>
          <a:bodyPr/>
          <a:lstStyle/>
          <a:p>
            <a:fld id="{7D0FCE97-2BC8-4569-95D6-90D37E32597B}" type="datetimeFigureOut">
              <a:rPr lang="en-IN" smtClean="0"/>
              <a:t>24-11-2020</a:t>
            </a:fld>
            <a:endParaRPr lang="en-IN"/>
          </a:p>
        </p:txBody>
      </p:sp>
      <p:sp>
        <p:nvSpPr>
          <p:cNvPr id="5" name="Footer Placeholder 4">
            <a:extLst>
              <a:ext uri="{FF2B5EF4-FFF2-40B4-BE49-F238E27FC236}">
                <a16:creationId xmlns:a16="http://schemas.microsoft.com/office/drawing/2014/main" id="{E56D0B33-5FA9-49DF-A275-54CD0F85F4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C4CE33-E162-48A1-AB6A-DB0709637D90}"/>
              </a:ext>
            </a:extLst>
          </p:cNvPr>
          <p:cNvSpPr>
            <a:spLocks noGrp="1"/>
          </p:cNvSpPr>
          <p:nvPr>
            <p:ph type="sldNum" sz="quarter" idx="12"/>
          </p:nvPr>
        </p:nvSpPr>
        <p:spPr/>
        <p:txBody>
          <a:bodyPr/>
          <a:lstStyle/>
          <a:p>
            <a:fld id="{40AB093A-3D43-4967-890C-FC9DD3008313}" type="slidenum">
              <a:rPr lang="en-IN" smtClean="0"/>
              <a:t>‹#›</a:t>
            </a:fld>
            <a:endParaRPr lang="en-IN"/>
          </a:p>
        </p:txBody>
      </p:sp>
    </p:spTree>
    <p:extLst>
      <p:ext uri="{BB962C8B-B14F-4D97-AF65-F5344CB8AC3E}">
        <p14:creationId xmlns:p14="http://schemas.microsoft.com/office/powerpoint/2010/main" val="791080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35FC2-4945-46FD-A419-15BAA79480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F9AFC4-4A51-4951-9786-DF5E2C04FD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3CC1BC-FB50-458A-B6B9-996CFA43DD5A}"/>
              </a:ext>
            </a:extLst>
          </p:cNvPr>
          <p:cNvSpPr>
            <a:spLocks noGrp="1"/>
          </p:cNvSpPr>
          <p:nvPr>
            <p:ph type="dt" sz="half" idx="10"/>
          </p:nvPr>
        </p:nvSpPr>
        <p:spPr/>
        <p:txBody>
          <a:bodyPr/>
          <a:lstStyle/>
          <a:p>
            <a:fld id="{7D0FCE97-2BC8-4569-95D6-90D37E32597B}" type="datetimeFigureOut">
              <a:rPr lang="en-IN" smtClean="0"/>
              <a:t>24-11-2020</a:t>
            </a:fld>
            <a:endParaRPr lang="en-IN"/>
          </a:p>
        </p:txBody>
      </p:sp>
      <p:sp>
        <p:nvSpPr>
          <p:cNvPr id="5" name="Footer Placeholder 4">
            <a:extLst>
              <a:ext uri="{FF2B5EF4-FFF2-40B4-BE49-F238E27FC236}">
                <a16:creationId xmlns:a16="http://schemas.microsoft.com/office/drawing/2014/main" id="{512AC453-F654-4856-AED6-A3FC947570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F063BA-DF38-4A20-9809-EC929647D0E5}"/>
              </a:ext>
            </a:extLst>
          </p:cNvPr>
          <p:cNvSpPr>
            <a:spLocks noGrp="1"/>
          </p:cNvSpPr>
          <p:nvPr>
            <p:ph type="sldNum" sz="quarter" idx="12"/>
          </p:nvPr>
        </p:nvSpPr>
        <p:spPr/>
        <p:txBody>
          <a:bodyPr/>
          <a:lstStyle/>
          <a:p>
            <a:fld id="{40AB093A-3D43-4967-890C-FC9DD3008313}" type="slidenum">
              <a:rPr lang="en-IN" smtClean="0"/>
              <a:t>‹#›</a:t>
            </a:fld>
            <a:endParaRPr lang="en-IN"/>
          </a:p>
        </p:txBody>
      </p:sp>
    </p:spTree>
    <p:extLst>
      <p:ext uri="{BB962C8B-B14F-4D97-AF65-F5344CB8AC3E}">
        <p14:creationId xmlns:p14="http://schemas.microsoft.com/office/powerpoint/2010/main" val="4187524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58985-F399-4DA6-BFA4-58664DE4A2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851B14C-588A-41FB-8955-8A384F3605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0D5E33-6459-4685-8B33-812B236F9643}"/>
              </a:ext>
            </a:extLst>
          </p:cNvPr>
          <p:cNvSpPr>
            <a:spLocks noGrp="1"/>
          </p:cNvSpPr>
          <p:nvPr>
            <p:ph type="dt" sz="half" idx="10"/>
          </p:nvPr>
        </p:nvSpPr>
        <p:spPr/>
        <p:txBody>
          <a:bodyPr/>
          <a:lstStyle/>
          <a:p>
            <a:fld id="{7D0FCE97-2BC8-4569-95D6-90D37E32597B}" type="datetimeFigureOut">
              <a:rPr lang="en-IN" smtClean="0"/>
              <a:t>24-11-2020</a:t>
            </a:fld>
            <a:endParaRPr lang="en-IN"/>
          </a:p>
        </p:txBody>
      </p:sp>
      <p:sp>
        <p:nvSpPr>
          <p:cNvPr id="5" name="Footer Placeholder 4">
            <a:extLst>
              <a:ext uri="{FF2B5EF4-FFF2-40B4-BE49-F238E27FC236}">
                <a16:creationId xmlns:a16="http://schemas.microsoft.com/office/drawing/2014/main" id="{187D88A7-4889-4A55-921B-65CADD093F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CF8653-D890-4B30-875C-C60B12B59F43}"/>
              </a:ext>
            </a:extLst>
          </p:cNvPr>
          <p:cNvSpPr>
            <a:spLocks noGrp="1"/>
          </p:cNvSpPr>
          <p:nvPr>
            <p:ph type="sldNum" sz="quarter" idx="12"/>
          </p:nvPr>
        </p:nvSpPr>
        <p:spPr/>
        <p:txBody>
          <a:bodyPr/>
          <a:lstStyle/>
          <a:p>
            <a:fld id="{40AB093A-3D43-4967-890C-FC9DD3008313}" type="slidenum">
              <a:rPr lang="en-IN" smtClean="0"/>
              <a:t>‹#›</a:t>
            </a:fld>
            <a:endParaRPr lang="en-IN"/>
          </a:p>
        </p:txBody>
      </p:sp>
    </p:spTree>
    <p:extLst>
      <p:ext uri="{BB962C8B-B14F-4D97-AF65-F5344CB8AC3E}">
        <p14:creationId xmlns:p14="http://schemas.microsoft.com/office/powerpoint/2010/main" val="4220953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DD646-4C53-47F1-BCD9-334F61B26A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A8ECB6-0049-4932-BA34-F312B3719D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EDDF831-AB45-42A5-8A0B-5B704BA716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60AC69-5B75-4288-98D0-95A5D1028C37}"/>
              </a:ext>
            </a:extLst>
          </p:cNvPr>
          <p:cNvSpPr>
            <a:spLocks noGrp="1"/>
          </p:cNvSpPr>
          <p:nvPr>
            <p:ph type="dt" sz="half" idx="10"/>
          </p:nvPr>
        </p:nvSpPr>
        <p:spPr/>
        <p:txBody>
          <a:bodyPr/>
          <a:lstStyle/>
          <a:p>
            <a:fld id="{7D0FCE97-2BC8-4569-95D6-90D37E32597B}" type="datetimeFigureOut">
              <a:rPr lang="en-IN" smtClean="0"/>
              <a:t>24-11-2020</a:t>
            </a:fld>
            <a:endParaRPr lang="en-IN"/>
          </a:p>
        </p:txBody>
      </p:sp>
      <p:sp>
        <p:nvSpPr>
          <p:cNvPr id="6" name="Footer Placeholder 5">
            <a:extLst>
              <a:ext uri="{FF2B5EF4-FFF2-40B4-BE49-F238E27FC236}">
                <a16:creationId xmlns:a16="http://schemas.microsoft.com/office/drawing/2014/main" id="{9B83CAB0-C495-4C4D-A284-D438721334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819BA5-ADDB-4BB0-A27C-9BFC074E57C3}"/>
              </a:ext>
            </a:extLst>
          </p:cNvPr>
          <p:cNvSpPr>
            <a:spLocks noGrp="1"/>
          </p:cNvSpPr>
          <p:nvPr>
            <p:ph type="sldNum" sz="quarter" idx="12"/>
          </p:nvPr>
        </p:nvSpPr>
        <p:spPr/>
        <p:txBody>
          <a:bodyPr/>
          <a:lstStyle/>
          <a:p>
            <a:fld id="{40AB093A-3D43-4967-890C-FC9DD3008313}" type="slidenum">
              <a:rPr lang="en-IN" smtClean="0"/>
              <a:t>‹#›</a:t>
            </a:fld>
            <a:endParaRPr lang="en-IN"/>
          </a:p>
        </p:txBody>
      </p:sp>
    </p:spTree>
    <p:extLst>
      <p:ext uri="{BB962C8B-B14F-4D97-AF65-F5344CB8AC3E}">
        <p14:creationId xmlns:p14="http://schemas.microsoft.com/office/powerpoint/2010/main" val="3086889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7A3A6-F55D-424E-AFE0-578544CEF50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AA4E4F-7338-4D64-A801-6D0B1CA28A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D082EA-7983-4061-8E30-9F55EAAC82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8FC1E2-BE5C-44B5-9FF2-D6AAA18E3C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044EC8-12F2-4903-B189-9FEA323AD3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9675A38-664E-479F-90E1-0109C50F97C3}"/>
              </a:ext>
            </a:extLst>
          </p:cNvPr>
          <p:cNvSpPr>
            <a:spLocks noGrp="1"/>
          </p:cNvSpPr>
          <p:nvPr>
            <p:ph type="dt" sz="half" idx="10"/>
          </p:nvPr>
        </p:nvSpPr>
        <p:spPr/>
        <p:txBody>
          <a:bodyPr/>
          <a:lstStyle/>
          <a:p>
            <a:fld id="{7D0FCE97-2BC8-4569-95D6-90D37E32597B}" type="datetimeFigureOut">
              <a:rPr lang="en-IN" smtClean="0"/>
              <a:t>24-11-2020</a:t>
            </a:fld>
            <a:endParaRPr lang="en-IN"/>
          </a:p>
        </p:txBody>
      </p:sp>
      <p:sp>
        <p:nvSpPr>
          <p:cNvPr id="8" name="Footer Placeholder 7">
            <a:extLst>
              <a:ext uri="{FF2B5EF4-FFF2-40B4-BE49-F238E27FC236}">
                <a16:creationId xmlns:a16="http://schemas.microsoft.com/office/drawing/2014/main" id="{243D1F98-3293-4A1B-A1EA-9B6833CF9D0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CB99797-ED19-4F90-B11A-E1636DC09320}"/>
              </a:ext>
            </a:extLst>
          </p:cNvPr>
          <p:cNvSpPr>
            <a:spLocks noGrp="1"/>
          </p:cNvSpPr>
          <p:nvPr>
            <p:ph type="sldNum" sz="quarter" idx="12"/>
          </p:nvPr>
        </p:nvSpPr>
        <p:spPr/>
        <p:txBody>
          <a:bodyPr/>
          <a:lstStyle/>
          <a:p>
            <a:fld id="{40AB093A-3D43-4967-890C-FC9DD3008313}" type="slidenum">
              <a:rPr lang="en-IN" smtClean="0"/>
              <a:t>‹#›</a:t>
            </a:fld>
            <a:endParaRPr lang="en-IN"/>
          </a:p>
        </p:txBody>
      </p:sp>
    </p:spTree>
    <p:extLst>
      <p:ext uri="{BB962C8B-B14F-4D97-AF65-F5344CB8AC3E}">
        <p14:creationId xmlns:p14="http://schemas.microsoft.com/office/powerpoint/2010/main" val="2725262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AEC4C-DD26-406D-AD8A-4890BC68D0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61852FF-0534-4296-B05E-A3BCA5FD845D}"/>
              </a:ext>
            </a:extLst>
          </p:cNvPr>
          <p:cNvSpPr>
            <a:spLocks noGrp="1"/>
          </p:cNvSpPr>
          <p:nvPr>
            <p:ph type="dt" sz="half" idx="10"/>
          </p:nvPr>
        </p:nvSpPr>
        <p:spPr/>
        <p:txBody>
          <a:bodyPr/>
          <a:lstStyle/>
          <a:p>
            <a:fld id="{7D0FCE97-2BC8-4569-95D6-90D37E32597B}" type="datetimeFigureOut">
              <a:rPr lang="en-IN" smtClean="0"/>
              <a:t>24-11-2020</a:t>
            </a:fld>
            <a:endParaRPr lang="en-IN"/>
          </a:p>
        </p:txBody>
      </p:sp>
      <p:sp>
        <p:nvSpPr>
          <p:cNvPr id="4" name="Footer Placeholder 3">
            <a:extLst>
              <a:ext uri="{FF2B5EF4-FFF2-40B4-BE49-F238E27FC236}">
                <a16:creationId xmlns:a16="http://schemas.microsoft.com/office/drawing/2014/main" id="{8175D72C-E8E0-4655-AFF8-703510B4D48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158DD91-F9E5-4C86-9B5B-44378774280B}"/>
              </a:ext>
            </a:extLst>
          </p:cNvPr>
          <p:cNvSpPr>
            <a:spLocks noGrp="1"/>
          </p:cNvSpPr>
          <p:nvPr>
            <p:ph type="sldNum" sz="quarter" idx="12"/>
          </p:nvPr>
        </p:nvSpPr>
        <p:spPr/>
        <p:txBody>
          <a:bodyPr/>
          <a:lstStyle/>
          <a:p>
            <a:fld id="{40AB093A-3D43-4967-890C-FC9DD3008313}" type="slidenum">
              <a:rPr lang="en-IN" smtClean="0"/>
              <a:t>‹#›</a:t>
            </a:fld>
            <a:endParaRPr lang="en-IN"/>
          </a:p>
        </p:txBody>
      </p:sp>
    </p:spTree>
    <p:extLst>
      <p:ext uri="{BB962C8B-B14F-4D97-AF65-F5344CB8AC3E}">
        <p14:creationId xmlns:p14="http://schemas.microsoft.com/office/powerpoint/2010/main" val="2255373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DF637E-D329-4827-91BF-CB1BF3CB2E39}"/>
              </a:ext>
            </a:extLst>
          </p:cNvPr>
          <p:cNvSpPr>
            <a:spLocks noGrp="1"/>
          </p:cNvSpPr>
          <p:nvPr>
            <p:ph type="dt" sz="half" idx="10"/>
          </p:nvPr>
        </p:nvSpPr>
        <p:spPr/>
        <p:txBody>
          <a:bodyPr/>
          <a:lstStyle/>
          <a:p>
            <a:fld id="{7D0FCE97-2BC8-4569-95D6-90D37E32597B}" type="datetimeFigureOut">
              <a:rPr lang="en-IN" smtClean="0"/>
              <a:t>24-11-2020</a:t>
            </a:fld>
            <a:endParaRPr lang="en-IN"/>
          </a:p>
        </p:txBody>
      </p:sp>
      <p:sp>
        <p:nvSpPr>
          <p:cNvPr id="3" name="Footer Placeholder 2">
            <a:extLst>
              <a:ext uri="{FF2B5EF4-FFF2-40B4-BE49-F238E27FC236}">
                <a16:creationId xmlns:a16="http://schemas.microsoft.com/office/drawing/2014/main" id="{538098A2-64CD-4820-BD4E-5412040D319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F42BAB-D14D-41E6-8423-DE540960F47B}"/>
              </a:ext>
            </a:extLst>
          </p:cNvPr>
          <p:cNvSpPr>
            <a:spLocks noGrp="1"/>
          </p:cNvSpPr>
          <p:nvPr>
            <p:ph type="sldNum" sz="quarter" idx="12"/>
          </p:nvPr>
        </p:nvSpPr>
        <p:spPr/>
        <p:txBody>
          <a:bodyPr/>
          <a:lstStyle/>
          <a:p>
            <a:fld id="{40AB093A-3D43-4967-890C-FC9DD3008313}" type="slidenum">
              <a:rPr lang="en-IN" smtClean="0"/>
              <a:t>‹#›</a:t>
            </a:fld>
            <a:endParaRPr lang="en-IN"/>
          </a:p>
        </p:txBody>
      </p:sp>
    </p:spTree>
    <p:extLst>
      <p:ext uri="{BB962C8B-B14F-4D97-AF65-F5344CB8AC3E}">
        <p14:creationId xmlns:p14="http://schemas.microsoft.com/office/powerpoint/2010/main" val="34054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8D6BF-9A1F-4A18-8519-86717BB22C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22C41B9-260C-4676-AE8D-D318F72CC1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FE8616-6FA6-459A-B1AB-EEECFA21A9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11BBEF-7140-41AD-9DBD-5F497BC6AAFA}"/>
              </a:ext>
            </a:extLst>
          </p:cNvPr>
          <p:cNvSpPr>
            <a:spLocks noGrp="1"/>
          </p:cNvSpPr>
          <p:nvPr>
            <p:ph type="dt" sz="half" idx="10"/>
          </p:nvPr>
        </p:nvSpPr>
        <p:spPr/>
        <p:txBody>
          <a:bodyPr/>
          <a:lstStyle/>
          <a:p>
            <a:fld id="{7D0FCE97-2BC8-4569-95D6-90D37E32597B}" type="datetimeFigureOut">
              <a:rPr lang="en-IN" smtClean="0"/>
              <a:t>24-11-2020</a:t>
            </a:fld>
            <a:endParaRPr lang="en-IN"/>
          </a:p>
        </p:txBody>
      </p:sp>
      <p:sp>
        <p:nvSpPr>
          <p:cNvPr id="6" name="Footer Placeholder 5">
            <a:extLst>
              <a:ext uri="{FF2B5EF4-FFF2-40B4-BE49-F238E27FC236}">
                <a16:creationId xmlns:a16="http://schemas.microsoft.com/office/drawing/2014/main" id="{69732CE8-1B64-493D-924D-2EF89B22FC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CDD7B6-E12A-412F-A01F-8B2171DE8F81}"/>
              </a:ext>
            </a:extLst>
          </p:cNvPr>
          <p:cNvSpPr>
            <a:spLocks noGrp="1"/>
          </p:cNvSpPr>
          <p:nvPr>
            <p:ph type="sldNum" sz="quarter" idx="12"/>
          </p:nvPr>
        </p:nvSpPr>
        <p:spPr/>
        <p:txBody>
          <a:bodyPr/>
          <a:lstStyle/>
          <a:p>
            <a:fld id="{40AB093A-3D43-4967-890C-FC9DD3008313}" type="slidenum">
              <a:rPr lang="en-IN" smtClean="0"/>
              <a:t>‹#›</a:t>
            </a:fld>
            <a:endParaRPr lang="en-IN"/>
          </a:p>
        </p:txBody>
      </p:sp>
    </p:spTree>
    <p:extLst>
      <p:ext uri="{BB962C8B-B14F-4D97-AF65-F5344CB8AC3E}">
        <p14:creationId xmlns:p14="http://schemas.microsoft.com/office/powerpoint/2010/main" val="2439111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E1FBA-055F-4012-985C-0C3241304B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74CD03A-7A96-4E17-8535-482D4D915E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52E7FDF-07B3-4FDA-BCA3-7896677025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629447-4247-4FBA-B26E-0C5A30E1E555}"/>
              </a:ext>
            </a:extLst>
          </p:cNvPr>
          <p:cNvSpPr>
            <a:spLocks noGrp="1"/>
          </p:cNvSpPr>
          <p:nvPr>
            <p:ph type="dt" sz="half" idx="10"/>
          </p:nvPr>
        </p:nvSpPr>
        <p:spPr/>
        <p:txBody>
          <a:bodyPr/>
          <a:lstStyle/>
          <a:p>
            <a:fld id="{7D0FCE97-2BC8-4569-95D6-90D37E32597B}" type="datetimeFigureOut">
              <a:rPr lang="en-IN" smtClean="0"/>
              <a:t>24-11-2020</a:t>
            </a:fld>
            <a:endParaRPr lang="en-IN"/>
          </a:p>
        </p:txBody>
      </p:sp>
      <p:sp>
        <p:nvSpPr>
          <p:cNvPr id="6" name="Footer Placeholder 5">
            <a:extLst>
              <a:ext uri="{FF2B5EF4-FFF2-40B4-BE49-F238E27FC236}">
                <a16:creationId xmlns:a16="http://schemas.microsoft.com/office/drawing/2014/main" id="{7F4A9B66-2014-4EA2-8307-3EB9D46FCF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A194D1-0BE2-4EED-B6B6-A2720B25C53C}"/>
              </a:ext>
            </a:extLst>
          </p:cNvPr>
          <p:cNvSpPr>
            <a:spLocks noGrp="1"/>
          </p:cNvSpPr>
          <p:nvPr>
            <p:ph type="sldNum" sz="quarter" idx="12"/>
          </p:nvPr>
        </p:nvSpPr>
        <p:spPr/>
        <p:txBody>
          <a:bodyPr/>
          <a:lstStyle/>
          <a:p>
            <a:fld id="{40AB093A-3D43-4967-890C-FC9DD3008313}" type="slidenum">
              <a:rPr lang="en-IN" smtClean="0"/>
              <a:t>‹#›</a:t>
            </a:fld>
            <a:endParaRPr lang="en-IN"/>
          </a:p>
        </p:txBody>
      </p:sp>
    </p:spTree>
    <p:extLst>
      <p:ext uri="{BB962C8B-B14F-4D97-AF65-F5344CB8AC3E}">
        <p14:creationId xmlns:p14="http://schemas.microsoft.com/office/powerpoint/2010/main" val="3264864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092409-549F-4302-AB21-41F60C9B94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D6A622-06A7-42B2-901F-FCAF6DE3AB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3776E9-CE4C-4018-BD87-65455F2C85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0FCE97-2BC8-4569-95D6-90D37E32597B}" type="datetimeFigureOut">
              <a:rPr lang="en-IN" smtClean="0"/>
              <a:t>24-11-2020</a:t>
            </a:fld>
            <a:endParaRPr lang="en-IN"/>
          </a:p>
        </p:txBody>
      </p:sp>
      <p:sp>
        <p:nvSpPr>
          <p:cNvPr id="5" name="Footer Placeholder 4">
            <a:extLst>
              <a:ext uri="{FF2B5EF4-FFF2-40B4-BE49-F238E27FC236}">
                <a16:creationId xmlns:a16="http://schemas.microsoft.com/office/drawing/2014/main" id="{A40D11D7-A1F8-454A-AF88-DF086933C9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86CE357-C4D6-44E8-A3D2-6B2F0954EE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B093A-3D43-4967-890C-FC9DD3008313}" type="slidenum">
              <a:rPr lang="en-IN" smtClean="0"/>
              <a:t>‹#›</a:t>
            </a:fld>
            <a:endParaRPr lang="en-IN"/>
          </a:p>
        </p:txBody>
      </p:sp>
    </p:spTree>
    <p:extLst>
      <p:ext uri="{BB962C8B-B14F-4D97-AF65-F5344CB8AC3E}">
        <p14:creationId xmlns:p14="http://schemas.microsoft.com/office/powerpoint/2010/main" val="4183791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7277F771-F5F3-430F-9E91-47146914C7F6}"/>
              </a:ext>
            </a:extLst>
          </p:cNvPr>
          <p:cNvSpPr>
            <a:spLocks noChangeArrowheads="1"/>
          </p:cNvSpPr>
          <p:nvPr/>
        </p:nvSpPr>
        <p:spPr bwMode="auto">
          <a:xfrm>
            <a:off x="9300590" y="1905001"/>
            <a:ext cx="1346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dirty="0">
                <a:solidFill>
                  <a:srgbClr val="FF0000"/>
                </a:solidFill>
                <a:latin typeface="Roboto"/>
                <a:cs typeface="Times New Roman" panose="02020603050405020304" pitchFamily="18" charset="0"/>
              </a:rPr>
              <a:t>GATE 2013</a:t>
            </a:r>
            <a:endParaRPr lang="en-US" altLang="en-US" b="1" dirty="0">
              <a:solidFill>
                <a:srgbClr val="FF0000"/>
              </a:solidFill>
            </a:endParaRPr>
          </a:p>
        </p:txBody>
      </p:sp>
      <p:pic>
        <p:nvPicPr>
          <p:cNvPr id="27651" name="Picture 2">
            <a:extLst>
              <a:ext uri="{FF2B5EF4-FFF2-40B4-BE49-F238E27FC236}">
                <a16:creationId xmlns:a16="http://schemas.microsoft.com/office/drawing/2014/main" id="{25808272-788A-49EF-BBE6-DFF614B294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1371600"/>
            <a:ext cx="7677013" cy="368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5BED34-63C8-48D6-94D9-4CF365F0CE6E}"/>
              </a:ext>
            </a:extLst>
          </p:cNvPr>
          <p:cNvSpPr txBox="1"/>
          <p:nvPr/>
        </p:nvSpPr>
        <p:spPr>
          <a:xfrm>
            <a:off x="3810000" y="3244334"/>
            <a:ext cx="4572000" cy="523220"/>
          </a:xfrm>
          <a:prstGeom prst="rect">
            <a:avLst/>
          </a:prstGeom>
          <a:noFill/>
        </p:spPr>
        <p:txBody>
          <a:bodyPr wrap="square">
            <a:spAutoFit/>
          </a:bodyPr>
          <a:lstStyle/>
          <a:p>
            <a:r>
              <a:rPr lang="en-IN" sz="2800" dirty="0">
                <a:solidFill>
                  <a:srgbClr val="1A1A1A"/>
                </a:solidFill>
                <a:latin typeface="Arial" panose="020B0604020202020204" pitchFamily="34" charset="0"/>
              </a:rPr>
              <a:t>Answer: Option C</a:t>
            </a:r>
            <a:endParaRPr lang="en-IN" sz="2800" dirty="0"/>
          </a:p>
        </p:txBody>
      </p:sp>
    </p:spTree>
    <p:extLst>
      <p:ext uri="{BB962C8B-B14F-4D97-AF65-F5344CB8AC3E}">
        <p14:creationId xmlns:p14="http://schemas.microsoft.com/office/powerpoint/2010/main" val="4079877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3FF7C-B8DA-4A7B-B2F1-EE6D4A607FAF}"/>
              </a:ext>
            </a:extLst>
          </p:cNvPr>
          <p:cNvSpPr txBox="1"/>
          <p:nvPr/>
        </p:nvSpPr>
        <p:spPr>
          <a:xfrm>
            <a:off x="1524000" y="304801"/>
            <a:ext cx="9144000" cy="3108543"/>
          </a:xfrm>
          <a:prstGeom prst="rect">
            <a:avLst/>
          </a:prstGeom>
          <a:noFill/>
        </p:spPr>
        <p:txBody>
          <a:bodyPr wrap="square">
            <a:spAutoFit/>
          </a:bodyPr>
          <a:lstStyle/>
          <a:p>
            <a:pPr algn="l" fontAlgn="base"/>
            <a:r>
              <a:rPr lang="en-US" sz="2800" b="1" dirty="0">
                <a:solidFill>
                  <a:srgbClr val="1A1A1A"/>
                </a:solidFill>
                <a:latin typeface="inherit"/>
              </a:rPr>
              <a:t>A resistor of 3 </a:t>
            </a:r>
            <a:r>
              <a:rPr lang="en-US" sz="2800" b="1" dirty="0" err="1">
                <a:solidFill>
                  <a:srgbClr val="1A1A1A"/>
                </a:solidFill>
                <a:latin typeface="inherit"/>
              </a:rPr>
              <a:t>kΩ</a:t>
            </a:r>
            <a:r>
              <a:rPr lang="en-US" sz="2800" b="1" dirty="0">
                <a:solidFill>
                  <a:srgbClr val="1A1A1A"/>
                </a:solidFill>
                <a:latin typeface="inherit"/>
              </a:rPr>
              <a:t>, a 0.05 </a:t>
            </a:r>
            <a:r>
              <a:rPr lang="en-US" sz="2800" b="1" dirty="0" err="1">
                <a:solidFill>
                  <a:srgbClr val="1A1A1A"/>
                </a:solidFill>
                <a:latin typeface="inherit"/>
              </a:rPr>
              <a:t>μF</a:t>
            </a:r>
            <a:r>
              <a:rPr lang="en-US" sz="2800" b="1" dirty="0">
                <a:solidFill>
                  <a:srgbClr val="1A1A1A"/>
                </a:solidFill>
                <a:latin typeface="inherit"/>
              </a:rPr>
              <a:t> capacitor, and a 120 </a:t>
            </a:r>
            <a:r>
              <a:rPr lang="en-US" sz="2800" b="1" dirty="0" err="1">
                <a:solidFill>
                  <a:srgbClr val="1A1A1A"/>
                </a:solidFill>
                <a:latin typeface="inherit"/>
              </a:rPr>
              <a:t>mH</a:t>
            </a:r>
            <a:r>
              <a:rPr lang="en-US" sz="2800" b="1" dirty="0">
                <a:solidFill>
                  <a:srgbClr val="1A1A1A"/>
                </a:solidFill>
                <a:latin typeface="inherit"/>
              </a:rPr>
              <a:t> coil are in series across a 5 kHz, 20 V ac source. What is the impedance, expressed in polar form?</a:t>
            </a:r>
            <a:br>
              <a:rPr lang="en-US" sz="2800" dirty="0"/>
            </a:br>
            <a:r>
              <a:rPr lang="en-US" sz="2800" dirty="0">
                <a:solidFill>
                  <a:srgbClr val="1A1A1A"/>
                </a:solidFill>
                <a:latin typeface="georgia" panose="02040502050405020303" pitchFamily="18" charset="0"/>
              </a:rPr>
              <a:t>(A) 636 Ω</a:t>
            </a:r>
            <a:endParaRPr lang="en-US" sz="2800" dirty="0">
              <a:solidFill>
                <a:srgbClr val="1A1A1A"/>
              </a:solidFill>
              <a:latin typeface="Arial" panose="020B0604020202020204" pitchFamily="34" charset="0"/>
            </a:endParaRPr>
          </a:p>
          <a:p>
            <a:pPr algn="l" fontAlgn="base"/>
            <a:r>
              <a:rPr lang="en-US" sz="2800" dirty="0">
                <a:solidFill>
                  <a:srgbClr val="1A1A1A"/>
                </a:solidFill>
                <a:latin typeface="georgia" panose="02040502050405020303" pitchFamily="18" charset="0"/>
              </a:rPr>
              <a:t>(B) 3,769 Ω</a:t>
            </a:r>
            <a:endParaRPr lang="en-US" sz="2800" dirty="0">
              <a:solidFill>
                <a:srgbClr val="1A1A1A"/>
              </a:solidFill>
              <a:latin typeface="Arial" panose="020B0604020202020204" pitchFamily="34" charset="0"/>
            </a:endParaRPr>
          </a:p>
          <a:p>
            <a:pPr algn="l" fontAlgn="base"/>
            <a:r>
              <a:rPr lang="en-US" sz="2800" dirty="0">
                <a:solidFill>
                  <a:srgbClr val="1A1A1A"/>
                </a:solidFill>
                <a:latin typeface="georgia" panose="02040502050405020303" pitchFamily="18" charset="0"/>
              </a:rPr>
              <a:t>(C) 433 Ω</a:t>
            </a:r>
            <a:endParaRPr lang="en-US" sz="2800" dirty="0">
              <a:solidFill>
                <a:srgbClr val="1A1A1A"/>
              </a:solidFill>
              <a:latin typeface="Arial" panose="020B0604020202020204" pitchFamily="34" charset="0"/>
            </a:endParaRPr>
          </a:p>
          <a:p>
            <a:pPr algn="l" fontAlgn="base"/>
            <a:r>
              <a:rPr lang="en-US" sz="2800" dirty="0">
                <a:solidFill>
                  <a:srgbClr val="1A1A1A"/>
                </a:solidFill>
                <a:latin typeface="georgia" panose="02040502050405020303" pitchFamily="18" charset="0"/>
              </a:rPr>
              <a:t>(D) 4,337 Ω</a:t>
            </a:r>
            <a:endParaRPr lang="en-US" sz="2800" dirty="0">
              <a:solidFill>
                <a:srgbClr val="1A1A1A"/>
              </a:solidFill>
              <a:latin typeface="Arial" panose="020B0604020202020204" pitchFamily="34" charset="0"/>
            </a:endParaRPr>
          </a:p>
        </p:txBody>
      </p:sp>
    </p:spTree>
    <p:extLst>
      <p:ext uri="{BB962C8B-B14F-4D97-AF65-F5344CB8AC3E}">
        <p14:creationId xmlns:p14="http://schemas.microsoft.com/office/powerpoint/2010/main" val="2281345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368CD6-8472-4339-8669-2D7F8DB89282}"/>
              </a:ext>
            </a:extLst>
          </p:cNvPr>
          <p:cNvSpPr txBox="1"/>
          <p:nvPr/>
        </p:nvSpPr>
        <p:spPr>
          <a:xfrm>
            <a:off x="3810000" y="2967335"/>
            <a:ext cx="4572000" cy="923330"/>
          </a:xfrm>
          <a:prstGeom prst="rect">
            <a:avLst/>
          </a:prstGeom>
          <a:noFill/>
        </p:spPr>
        <p:txBody>
          <a:bodyPr wrap="square">
            <a:spAutoFit/>
          </a:bodyPr>
          <a:lstStyle/>
          <a:p>
            <a:pPr algn="l" fontAlgn="base"/>
            <a:r>
              <a:rPr lang="en-IN" dirty="0">
                <a:solidFill>
                  <a:srgbClr val="1A1A1A"/>
                </a:solidFill>
                <a:latin typeface="Arial" panose="020B0604020202020204" pitchFamily="34" charset="0"/>
              </a:rPr>
              <a:t>Answer: Option D</a:t>
            </a:r>
          </a:p>
          <a:p>
            <a:br>
              <a:rPr lang="en-IN" dirty="0"/>
            </a:br>
            <a:endParaRPr lang="en-IN" dirty="0"/>
          </a:p>
        </p:txBody>
      </p:sp>
    </p:spTree>
    <p:extLst>
      <p:ext uri="{BB962C8B-B14F-4D97-AF65-F5344CB8AC3E}">
        <p14:creationId xmlns:p14="http://schemas.microsoft.com/office/powerpoint/2010/main" val="2012522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6BB36A-EFDC-4A61-8A85-9BFB728E2C7A}"/>
              </a:ext>
            </a:extLst>
          </p:cNvPr>
          <p:cNvSpPr txBox="1"/>
          <p:nvPr/>
        </p:nvSpPr>
        <p:spPr>
          <a:xfrm>
            <a:off x="3048000" y="2690336"/>
            <a:ext cx="6096000" cy="1477328"/>
          </a:xfrm>
          <a:prstGeom prst="rect">
            <a:avLst/>
          </a:prstGeom>
          <a:noFill/>
        </p:spPr>
        <p:txBody>
          <a:bodyPr wrap="square">
            <a:spAutoFit/>
          </a:bodyPr>
          <a:lstStyle/>
          <a:p>
            <a:pPr algn="l"/>
            <a:r>
              <a:rPr lang="en-US" b="1" i="0" dirty="0">
                <a:solidFill>
                  <a:srgbClr val="3C4043"/>
                </a:solidFill>
                <a:effectLst/>
                <a:latin typeface="Roboto"/>
              </a:rPr>
              <a:t> A transformer transforms</a:t>
            </a:r>
            <a:endParaRPr lang="en-US" b="0" i="0" dirty="0">
              <a:solidFill>
                <a:srgbClr val="3C4043"/>
              </a:solidFill>
              <a:effectLst/>
              <a:latin typeface="Roboto"/>
            </a:endParaRPr>
          </a:p>
          <a:p>
            <a:pPr algn="l"/>
            <a:r>
              <a:rPr lang="en-US" b="0" i="0" dirty="0">
                <a:solidFill>
                  <a:srgbClr val="3C4043"/>
                </a:solidFill>
                <a:effectLst/>
                <a:latin typeface="Roboto"/>
              </a:rPr>
              <a:t>(a) voltage </a:t>
            </a:r>
          </a:p>
          <a:p>
            <a:pPr algn="l"/>
            <a:r>
              <a:rPr lang="en-US" b="0" i="0" dirty="0">
                <a:solidFill>
                  <a:srgbClr val="3C4043"/>
                </a:solidFill>
                <a:effectLst/>
                <a:latin typeface="Roboto"/>
              </a:rPr>
              <a:t>(b) current</a:t>
            </a:r>
          </a:p>
          <a:p>
            <a:pPr algn="l"/>
            <a:r>
              <a:rPr lang="en-US" b="0" i="0" dirty="0">
                <a:solidFill>
                  <a:srgbClr val="3C4043"/>
                </a:solidFill>
                <a:effectLst/>
                <a:latin typeface="Roboto"/>
              </a:rPr>
              <a:t>(c) power </a:t>
            </a:r>
          </a:p>
          <a:p>
            <a:pPr algn="l"/>
            <a:r>
              <a:rPr lang="en-US" b="0" i="0" dirty="0">
                <a:solidFill>
                  <a:srgbClr val="3C4043"/>
                </a:solidFill>
                <a:effectLst/>
                <a:latin typeface="Roboto"/>
              </a:rPr>
              <a:t>(d) frequency</a:t>
            </a:r>
          </a:p>
        </p:txBody>
      </p:sp>
    </p:spTree>
    <p:extLst>
      <p:ext uri="{BB962C8B-B14F-4D97-AF65-F5344CB8AC3E}">
        <p14:creationId xmlns:p14="http://schemas.microsoft.com/office/powerpoint/2010/main" val="3156869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174FCF-2490-4E82-A05A-4D761BDE2FDC}"/>
              </a:ext>
            </a:extLst>
          </p:cNvPr>
          <p:cNvSpPr txBox="1"/>
          <p:nvPr/>
        </p:nvSpPr>
        <p:spPr>
          <a:xfrm>
            <a:off x="1066800" y="770662"/>
            <a:ext cx="6096000" cy="1754326"/>
          </a:xfrm>
          <a:prstGeom prst="rect">
            <a:avLst/>
          </a:prstGeom>
          <a:noFill/>
        </p:spPr>
        <p:txBody>
          <a:bodyPr wrap="square">
            <a:spAutoFit/>
          </a:bodyPr>
          <a:lstStyle/>
          <a:p>
            <a:pPr algn="l"/>
            <a:r>
              <a:rPr lang="en-US" b="1" i="0" dirty="0">
                <a:solidFill>
                  <a:srgbClr val="3C4043"/>
                </a:solidFill>
                <a:effectLst/>
                <a:latin typeface="Roboto"/>
              </a:rPr>
              <a:t>1.  Which of the following does not change in a transformer ?</a:t>
            </a:r>
            <a:endParaRPr lang="en-US" b="0" i="0" dirty="0">
              <a:solidFill>
                <a:srgbClr val="3C4043"/>
              </a:solidFill>
              <a:effectLst/>
              <a:latin typeface="Roboto"/>
            </a:endParaRPr>
          </a:p>
          <a:p>
            <a:pPr algn="l"/>
            <a:r>
              <a:rPr lang="en-US" b="0" i="0" dirty="0">
                <a:solidFill>
                  <a:srgbClr val="3C4043"/>
                </a:solidFill>
                <a:effectLst/>
                <a:latin typeface="Roboto"/>
              </a:rPr>
              <a:t>(a)  Current </a:t>
            </a:r>
          </a:p>
          <a:p>
            <a:pPr algn="l"/>
            <a:r>
              <a:rPr lang="en-US" b="0" i="0" dirty="0">
                <a:solidFill>
                  <a:srgbClr val="3C4043"/>
                </a:solidFill>
                <a:effectLst/>
                <a:latin typeface="Roboto"/>
              </a:rPr>
              <a:t>(b) Voltage</a:t>
            </a:r>
          </a:p>
          <a:p>
            <a:pPr algn="l"/>
            <a:r>
              <a:rPr lang="en-US" b="0" i="0" dirty="0">
                <a:solidFill>
                  <a:srgbClr val="3C4043"/>
                </a:solidFill>
                <a:effectLst/>
                <a:latin typeface="Roboto"/>
              </a:rPr>
              <a:t>(c) Frequency </a:t>
            </a:r>
          </a:p>
          <a:p>
            <a:pPr algn="l"/>
            <a:r>
              <a:rPr lang="en-US" b="0" i="0" dirty="0">
                <a:solidFill>
                  <a:srgbClr val="3C4043"/>
                </a:solidFill>
                <a:effectLst/>
                <a:latin typeface="Roboto"/>
              </a:rPr>
              <a:t>(d) All of the above</a:t>
            </a:r>
          </a:p>
        </p:txBody>
      </p:sp>
    </p:spTree>
    <p:extLst>
      <p:ext uri="{BB962C8B-B14F-4D97-AF65-F5344CB8AC3E}">
        <p14:creationId xmlns:p14="http://schemas.microsoft.com/office/powerpoint/2010/main" val="3630628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5B2A3C-348F-4E20-A545-72FA641D0F4A}"/>
              </a:ext>
            </a:extLst>
          </p:cNvPr>
          <p:cNvSpPr txBox="1"/>
          <p:nvPr/>
        </p:nvSpPr>
        <p:spPr>
          <a:xfrm>
            <a:off x="3048000" y="2413338"/>
            <a:ext cx="6096000" cy="2031325"/>
          </a:xfrm>
          <a:prstGeom prst="rect">
            <a:avLst/>
          </a:prstGeom>
          <a:noFill/>
        </p:spPr>
        <p:txBody>
          <a:bodyPr wrap="square">
            <a:spAutoFit/>
          </a:bodyPr>
          <a:lstStyle/>
          <a:p>
            <a:pPr algn="l"/>
            <a:r>
              <a:rPr lang="en-US" b="1" i="0" dirty="0">
                <a:solidFill>
                  <a:srgbClr val="3C4043"/>
                </a:solidFill>
                <a:effectLst/>
                <a:latin typeface="Roboto"/>
              </a:rPr>
              <a:t>A transformer cannot raise or lower the voltage of a D.C. supply because</a:t>
            </a:r>
            <a:endParaRPr lang="en-US" b="0" i="0" dirty="0">
              <a:solidFill>
                <a:srgbClr val="3C4043"/>
              </a:solidFill>
              <a:effectLst/>
              <a:latin typeface="Roboto"/>
            </a:endParaRPr>
          </a:p>
          <a:p>
            <a:pPr algn="l"/>
            <a:r>
              <a:rPr lang="en-US" b="0" i="0" dirty="0">
                <a:solidFill>
                  <a:srgbClr val="3C4043"/>
                </a:solidFill>
                <a:effectLst/>
                <a:latin typeface="Roboto"/>
              </a:rPr>
              <a:t>(a) there is no need to change the D.C. voltage</a:t>
            </a:r>
          </a:p>
          <a:p>
            <a:pPr algn="l"/>
            <a:r>
              <a:rPr lang="en-US" b="0" i="0" dirty="0">
                <a:solidFill>
                  <a:srgbClr val="3C4043"/>
                </a:solidFill>
                <a:effectLst/>
                <a:latin typeface="Roboto"/>
              </a:rPr>
              <a:t>(b) a D.C. circuit has more losses</a:t>
            </a:r>
          </a:p>
          <a:p>
            <a:pPr algn="l"/>
            <a:r>
              <a:rPr lang="en-US" b="0" i="0" dirty="0">
                <a:solidFill>
                  <a:srgbClr val="3C4043"/>
                </a:solidFill>
                <a:effectLst/>
                <a:latin typeface="Roboto"/>
              </a:rPr>
              <a:t>(c) Faraday's laws of electromagnetic induction are not valid since the rate of change of flux is zero</a:t>
            </a:r>
          </a:p>
          <a:p>
            <a:pPr algn="l"/>
            <a:r>
              <a:rPr lang="en-US" b="0" i="0" dirty="0">
                <a:solidFill>
                  <a:srgbClr val="3C4043"/>
                </a:solidFill>
                <a:effectLst/>
                <a:latin typeface="Roboto"/>
              </a:rPr>
              <a:t>(d) none of the above</a:t>
            </a:r>
          </a:p>
        </p:txBody>
      </p:sp>
    </p:spTree>
    <p:extLst>
      <p:ext uri="{BB962C8B-B14F-4D97-AF65-F5344CB8AC3E}">
        <p14:creationId xmlns:p14="http://schemas.microsoft.com/office/powerpoint/2010/main" val="2617091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B011C7-266F-4A48-84B9-3983E98FE0B0}"/>
              </a:ext>
            </a:extLst>
          </p:cNvPr>
          <p:cNvSpPr txBox="1"/>
          <p:nvPr/>
        </p:nvSpPr>
        <p:spPr>
          <a:xfrm>
            <a:off x="3048000" y="2551837"/>
            <a:ext cx="6096000" cy="1754326"/>
          </a:xfrm>
          <a:prstGeom prst="rect">
            <a:avLst/>
          </a:prstGeom>
          <a:noFill/>
        </p:spPr>
        <p:txBody>
          <a:bodyPr wrap="square">
            <a:spAutoFit/>
          </a:bodyPr>
          <a:lstStyle/>
          <a:p>
            <a:pPr algn="l"/>
            <a:r>
              <a:rPr lang="en-US" b="1" i="0" dirty="0">
                <a:solidFill>
                  <a:srgbClr val="3C4043"/>
                </a:solidFill>
                <a:effectLst/>
                <a:latin typeface="Roboto"/>
              </a:rPr>
              <a:t>2.  In a transformer the energy is conveyed from primary to secondary</a:t>
            </a:r>
            <a:endParaRPr lang="en-US" b="0" i="0" dirty="0">
              <a:solidFill>
                <a:srgbClr val="3C4043"/>
              </a:solidFill>
              <a:effectLst/>
              <a:latin typeface="Roboto"/>
            </a:endParaRPr>
          </a:p>
          <a:p>
            <a:pPr algn="l"/>
            <a:r>
              <a:rPr lang="en-US" b="0" i="0" dirty="0">
                <a:solidFill>
                  <a:srgbClr val="3C4043"/>
                </a:solidFill>
                <a:effectLst/>
                <a:latin typeface="Roboto"/>
              </a:rPr>
              <a:t>(a) through cooling coil</a:t>
            </a:r>
          </a:p>
          <a:p>
            <a:pPr algn="l"/>
            <a:r>
              <a:rPr lang="en-US" b="0" i="0" dirty="0">
                <a:solidFill>
                  <a:srgbClr val="3C4043"/>
                </a:solidFill>
                <a:effectLst/>
                <a:latin typeface="Roboto"/>
              </a:rPr>
              <a:t>(b) through air</a:t>
            </a:r>
          </a:p>
          <a:p>
            <a:pPr algn="l"/>
            <a:r>
              <a:rPr lang="en-US" b="0" i="0" dirty="0">
                <a:solidFill>
                  <a:srgbClr val="3C4043"/>
                </a:solidFill>
                <a:effectLst/>
                <a:latin typeface="Roboto"/>
              </a:rPr>
              <a:t>(c) by the flux</a:t>
            </a:r>
          </a:p>
          <a:p>
            <a:pPr algn="l"/>
            <a:r>
              <a:rPr lang="en-US" b="0" i="0" dirty="0">
                <a:solidFill>
                  <a:srgbClr val="3C4043"/>
                </a:solidFill>
                <a:effectLst/>
                <a:latin typeface="Roboto"/>
              </a:rPr>
              <a:t>(d) none of the above</a:t>
            </a:r>
          </a:p>
        </p:txBody>
      </p:sp>
    </p:spTree>
    <p:extLst>
      <p:ext uri="{BB962C8B-B14F-4D97-AF65-F5344CB8AC3E}">
        <p14:creationId xmlns:p14="http://schemas.microsoft.com/office/powerpoint/2010/main" val="3896104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898B9C-E94A-4AEA-B737-7492E87DA5A6}"/>
              </a:ext>
            </a:extLst>
          </p:cNvPr>
          <p:cNvSpPr txBox="1"/>
          <p:nvPr/>
        </p:nvSpPr>
        <p:spPr>
          <a:xfrm>
            <a:off x="990600" y="1023461"/>
            <a:ext cx="6096000" cy="1477328"/>
          </a:xfrm>
          <a:prstGeom prst="rect">
            <a:avLst/>
          </a:prstGeom>
          <a:noFill/>
        </p:spPr>
        <p:txBody>
          <a:bodyPr wrap="square">
            <a:spAutoFit/>
          </a:bodyPr>
          <a:lstStyle/>
          <a:p>
            <a:pPr algn="l"/>
            <a:r>
              <a:rPr lang="en-US" b="1" i="0" dirty="0">
                <a:solidFill>
                  <a:srgbClr val="3C4043"/>
                </a:solidFill>
                <a:effectLst/>
                <a:latin typeface="Roboto"/>
              </a:rPr>
              <a:t>3. A transformer core is laminated to</a:t>
            </a:r>
            <a:endParaRPr lang="en-US" b="0" i="0" dirty="0">
              <a:solidFill>
                <a:srgbClr val="3C4043"/>
              </a:solidFill>
              <a:effectLst/>
              <a:latin typeface="Roboto"/>
            </a:endParaRPr>
          </a:p>
          <a:p>
            <a:pPr algn="l"/>
            <a:r>
              <a:rPr lang="en-US" b="0" i="0" dirty="0">
                <a:solidFill>
                  <a:srgbClr val="3C4043"/>
                </a:solidFill>
                <a:effectLst/>
                <a:latin typeface="Roboto"/>
              </a:rPr>
              <a:t>(a) reduce hysteresis loss</a:t>
            </a:r>
          </a:p>
          <a:p>
            <a:pPr algn="l"/>
            <a:r>
              <a:rPr lang="en-US" b="0" i="0" dirty="0">
                <a:solidFill>
                  <a:srgbClr val="3C4043"/>
                </a:solidFill>
                <a:effectLst/>
                <a:latin typeface="Roboto"/>
              </a:rPr>
              <a:t>(b) reduce eddy current losses</a:t>
            </a:r>
          </a:p>
          <a:p>
            <a:pPr algn="l"/>
            <a:r>
              <a:rPr lang="en-US" b="0" i="0" dirty="0">
                <a:solidFill>
                  <a:srgbClr val="3C4043"/>
                </a:solidFill>
                <a:effectLst/>
                <a:latin typeface="Roboto"/>
              </a:rPr>
              <a:t>(c) reduce copper losses</a:t>
            </a:r>
          </a:p>
          <a:p>
            <a:pPr algn="l"/>
            <a:r>
              <a:rPr lang="en-US" b="0" i="0" dirty="0">
                <a:solidFill>
                  <a:srgbClr val="3C4043"/>
                </a:solidFill>
                <a:effectLst/>
                <a:latin typeface="Roboto"/>
              </a:rPr>
              <a:t>(d) reduce all above losses</a:t>
            </a:r>
          </a:p>
        </p:txBody>
      </p:sp>
    </p:spTree>
    <p:extLst>
      <p:ext uri="{BB962C8B-B14F-4D97-AF65-F5344CB8AC3E}">
        <p14:creationId xmlns:p14="http://schemas.microsoft.com/office/powerpoint/2010/main" val="98716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A7AD13-5E85-4A13-9E8F-2B1313DB0CF1}"/>
              </a:ext>
            </a:extLst>
          </p:cNvPr>
          <p:cNvSpPr txBox="1"/>
          <p:nvPr/>
        </p:nvSpPr>
        <p:spPr>
          <a:xfrm>
            <a:off x="3048000" y="2551837"/>
            <a:ext cx="6096000" cy="1754326"/>
          </a:xfrm>
          <a:prstGeom prst="rect">
            <a:avLst/>
          </a:prstGeom>
          <a:noFill/>
        </p:spPr>
        <p:txBody>
          <a:bodyPr wrap="square">
            <a:spAutoFit/>
          </a:bodyPr>
          <a:lstStyle/>
          <a:p>
            <a:pPr algn="l"/>
            <a:r>
              <a:rPr lang="en-US" b="0" i="0" dirty="0">
                <a:solidFill>
                  <a:srgbClr val="3C4043"/>
                </a:solidFill>
                <a:effectLst/>
                <a:latin typeface="Roboto"/>
              </a:rPr>
              <a:t>4. The degree of mechanical vibrations produced by the laminations of a transformer depends on</a:t>
            </a:r>
          </a:p>
          <a:p>
            <a:pPr algn="l"/>
            <a:r>
              <a:rPr lang="en-US" b="0" i="0" dirty="0">
                <a:solidFill>
                  <a:srgbClr val="3C4043"/>
                </a:solidFill>
                <a:effectLst/>
                <a:latin typeface="Roboto"/>
              </a:rPr>
              <a:t>(a) tightness of clamping</a:t>
            </a:r>
          </a:p>
          <a:p>
            <a:pPr algn="l"/>
            <a:r>
              <a:rPr lang="en-US" b="0" i="0" dirty="0">
                <a:solidFill>
                  <a:srgbClr val="3C4043"/>
                </a:solidFill>
                <a:effectLst/>
                <a:latin typeface="Roboto"/>
              </a:rPr>
              <a:t>(b) gauge of laminations</a:t>
            </a:r>
          </a:p>
          <a:p>
            <a:pPr algn="l"/>
            <a:r>
              <a:rPr lang="en-US" b="0" i="0" dirty="0">
                <a:solidFill>
                  <a:srgbClr val="3C4043"/>
                </a:solidFill>
                <a:effectLst/>
                <a:latin typeface="Roboto"/>
              </a:rPr>
              <a:t>(c) size of laminations</a:t>
            </a:r>
          </a:p>
          <a:p>
            <a:pPr algn="l"/>
            <a:r>
              <a:rPr lang="en-US" b="0" i="0" dirty="0">
                <a:solidFill>
                  <a:srgbClr val="3C4043"/>
                </a:solidFill>
                <a:effectLst/>
                <a:latin typeface="Roboto"/>
              </a:rPr>
              <a:t>(d)     all of the above</a:t>
            </a:r>
          </a:p>
        </p:txBody>
      </p:sp>
    </p:spTree>
    <p:extLst>
      <p:ext uri="{BB962C8B-B14F-4D97-AF65-F5344CB8AC3E}">
        <p14:creationId xmlns:p14="http://schemas.microsoft.com/office/powerpoint/2010/main" val="1546083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536492-F284-4B88-BEA8-DD641F6840F7}"/>
              </a:ext>
            </a:extLst>
          </p:cNvPr>
          <p:cNvSpPr txBox="1"/>
          <p:nvPr/>
        </p:nvSpPr>
        <p:spPr>
          <a:xfrm>
            <a:off x="3048000" y="2551837"/>
            <a:ext cx="6096000" cy="1754326"/>
          </a:xfrm>
          <a:prstGeom prst="rect">
            <a:avLst/>
          </a:prstGeom>
          <a:noFill/>
        </p:spPr>
        <p:txBody>
          <a:bodyPr wrap="square">
            <a:spAutoFit/>
          </a:bodyPr>
          <a:lstStyle/>
          <a:p>
            <a:pPr algn="l"/>
            <a:r>
              <a:rPr lang="en-US" b="1" i="0" dirty="0">
                <a:solidFill>
                  <a:srgbClr val="3C4043"/>
                </a:solidFill>
                <a:effectLst/>
                <a:latin typeface="Roboto"/>
              </a:rPr>
              <a:t>The path of a magnetic flux in a transformer should have</a:t>
            </a:r>
            <a:endParaRPr lang="en-US" b="0" i="0" dirty="0">
              <a:solidFill>
                <a:srgbClr val="3C4043"/>
              </a:solidFill>
              <a:effectLst/>
              <a:latin typeface="Roboto"/>
            </a:endParaRPr>
          </a:p>
          <a:p>
            <a:pPr algn="l"/>
            <a:r>
              <a:rPr lang="en-US" b="0" i="0" dirty="0">
                <a:solidFill>
                  <a:srgbClr val="3C4043"/>
                </a:solidFill>
                <a:effectLst/>
                <a:latin typeface="Roboto"/>
              </a:rPr>
              <a:t>(a) high resistance </a:t>
            </a:r>
          </a:p>
          <a:p>
            <a:pPr algn="l"/>
            <a:r>
              <a:rPr lang="en-US" b="0" i="0" dirty="0">
                <a:solidFill>
                  <a:srgbClr val="3C4043"/>
                </a:solidFill>
                <a:effectLst/>
                <a:latin typeface="Roboto"/>
              </a:rPr>
              <a:t>(b) high reluctance </a:t>
            </a:r>
          </a:p>
          <a:p>
            <a:pPr algn="l"/>
            <a:r>
              <a:rPr lang="en-US" b="0" i="0" dirty="0">
                <a:solidFill>
                  <a:srgbClr val="3C4043"/>
                </a:solidFill>
                <a:effectLst/>
                <a:latin typeface="Roboto"/>
              </a:rPr>
              <a:t>(c) low resistance  </a:t>
            </a:r>
          </a:p>
          <a:p>
            <a:pPr algn="l"/>
            <a:r>
              <a:rPr lang="en-US" b="0" i="0" dirty="0">
                <a:solidFill>
                  <a:srgbClr val="3C4043"/>
                </a:solidFill>
                <a:effectLst/>
                <a:latin typeface="Roboto"/>
              </a:rPr>
              <a:t>(d) low reluctance</a:t>
            </a:r>
          </a:p>
        </p:txBody>
      </p:sp>
    </p:spTree>
    <p:extLst>
      <p:ext uri="{BB962C8B-B14F-4D97-AF65-F5344CB8AC3E}">
        <p14:creationId xmlns:p14="http://schemas.microsoft.com/office/powerpoint/2010/main" val="2194800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5D83089-2536-47B1-9959-0349E2B93B9A}"/>
              </a:ext>
            </a:extLst>
          </p:cNvPr>
          <p:cNvGraphicFramePr>
            <a:graphicFrameLocks noGrp="1"/>
          </p:cNvGraphicFramePr>
          <p:nvPr/>
        </p:nvGraphicFramePr>
        <p:xfrm>
          <a:off x="5368925" y="2408239"/>
          <a:ext cx="1422400" cy="1108075"/>
        </p:xfrm>
        <a:graphic>
          <a:graphicData uri="http://schemas.openxmlformats.org/drawingml/2006/table">
            <a:tbl>
              <a:tblPr firstRow="1" bandRow="1">
                <a:tableStyleId>{5C22544A-7EE6-4342-B048-85BDC9FD1C3A}</a:tableStyleId>
              </a:tblPr>
              <a:tblGrid>
                <a:gridCol w="1422400">
                  <a:extLst>
                    <a:ext uri="{9D8B030D-6E8A-4147-A177-3AD203B41FA5}">
                      <a16:colId xmlns:a16="http://schemas.microsoft.com/office/drawing/2014/main" val="20000"/>
                    </a:ext>
                  </a:extLst>
                </a:gridCol>
              </a:tblGrid>
              <a:tr h="1108075">
                <a:tc>
                  <a:txBody>
                    <a:bodyPr/>
                    <a:lstStyle/>
                    <a:p>
                      <a:r>
                        <a:rPr lang="en-US" sz="2200" dirty="0"/>
                        <a:t>     </a:t>
                      </a:r>
                    </a:p>
                    <a:p>
                      <a:r>
                        <a:rPr lang="en-US" sz="2200" dirty="0"/>
                        <a:t>Answer--3</a:t>
                      </a:r>
                      <a:endParaRPr lang="en-IN" sz="2200" dirty="0"/>
                    </a:p>
                  </a:txBody>
                  <a:tcPr marL="68627" marR="68627" marT="45676" marB="45676"/>
                </a:tc>
                <a:extLst>
                  <a:ext uri="{0D108BD9-81ED-4DB2-BD59-A6C34878D82A}">
                    <a16:rowId xmlns:a16="http://schemas.microsoft.com/office/drawing/2014/main" val="10000"/>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27D1F0-6324-434C-8D1A-1EAEA48F024F}"/>
              </a:ext>
            </a:extLst>
          </p:cNvPr>
          <p:cNvSpPr txBox="1"/>
          <p:nvPr/>
        </p:nvSpPr>
        <p:spPr>
          <a:xfrm>
            <a:off x="3048000" y="2690336"/>
            <a:ext cx="6096000" cy="1477328"/>
          </a:xfrm>
          <a:prstGeom prst="rect">
            <a:avLst/>
          </a:prstGeom>
          <a:noFill/>
        </p:spPr>
        <p:txBody>
          <a:bodyPr wrap="square">
            <a:spAutoFit/>
          </a:bodyPr>
          <a:lstStyle/>
          <a:p>
            <a:pPr algn="l"/>
            <a:r>
              <a:rPr lang="en-US" b="1" i="0" dirty="0">
                <a:solidFill>
                  <a:srgbClr val="3C4043"/>
                </a:solidFill>
                <a:effectLst/>
                <a:latin typeface="Roboto"/>
              </a:rPr>
              <a:t>No-load on a transformer is carried out to determine</a:t>
            </a:r>
            <a:endParaRPr lang="en-US" b="0" i="0" dirty="0">
              <a:solidFill>
                <a:srgbClr val="3C4043"/>
              </a:solidFill>
              <a:effectLst/>
              <a:latin typeface="Roboto"/>
            </a:endParaRPr>
          </a:p>
          <a:p>
            <a:pPr algn="l"/>
            <a:r>
              <a:rPr lang="en-US" b="0" i="0" dirty="0">
                <a:solidFill>
                  <a:srgbClr val="3C4043"/>
                </a:solidFill>
                <a:effectLst/>
                <a:latin typeface="Roboto"/>
              </a:rPr>
              <a:t>(a) copper loss</a:t>
            </a:r>
          </a:p>
          <a:p>
            <a:pPr algn="l"/>
            <a:r>
              <a:rPr lang="en-US" b="0" i="0" dirty="0">
                <a:solidFill>
                  <a:srgbClr val="3C4043"/>
                </a:solidFill>
                <a:effectLst/>
                <a:latin typeface="Roboto"/>
              </a:rPr>
              <a:t>(b) </a:t>
            </a:r>
            <a:r>
              <a:rPr lang="en-US" b="0" i="0" dirty="0" err="1">
                <a:solidFill>
                  <a:srgbClr val="3C4043"/>
                </a:solidFill>
                <a:effectLst/>
                <a:latin typeface="Roboto"/>
              </a:rPr>
              <a:t>magnetising</a:t>
            </a:r>
            <a:r>
              <a:rPr lang="en-US" b="0" i="0" dirty="0">
                <a:solidFill>
                  <a:srgbClr val="3C4043"/>
                </a:solidFill>
                <a:effectLst/>
                <a:latin typeface="Roboto"/>
              </a:rPr>
              <a:t> current</a:t>
            </a:r>
          </a:p>
          <a:p>
            <a:pPr algn="l"/>
            <a:r>
              <a:rPr lang="en-US" b="0" i="0" dirty="0">
                <a:solidFill>
                  <a:srgbClr val="3C4043"/>
                </a:solidFill>
                <a:effectLst/>
                <a:latin typeface="Roboto"/>
              </a:rPr>
              <a:t>(c) </a:t>
            </a:r>
            <a:r>
              <a:rPr lang="en-US" b="0" i="0" dirty="0" err="1">
                <a:solidFill>
                  <a:srgbClr val="3C4043"/>
                </a:solidFill>
                <a:effectLst/>
                <a:latin typeface="Roboto"/>
              </a:rPr>
              <a:t>magnetising</a:t>
            </a:r>
            <a:r>
              <a:rPr lang="en-US" b="0" i="0" dirty="0">
                <a:solidFill>
                  <a:srgbClr val="3C4043"/>
                </a:solidFill>
                <a:effectLst/>
                <a:latin typeface="Roboto"/>
              </a:rPr>
              <a:t> current and loss</a:t>
            </a:r>
          </a:p>
          <a:p>
            <a:pPr algn="l"/>
            <a:r>
              <a:rPr lang="en-US" b="0" i="0" dirty="0">
                <a:solidFill>
                  <a:srgbClr val="3C4043"/>
                </a:solidFill>
                <a:effectLst/>
                <a:latin typeface="Roboto"/>
              </a:rPr>
              <a:t>(d) efficiency of the transformer</a:t>
            </a:r>
          </a:p>
        </p:txBody>
      </p:sp>
    </p:spTree>
    <p:extLst>
      <p:ext uri="{BB962C8B-B14F-4D97-AF65-F5344CB8AC3E}">
        <p14:creationId xmlns:p14="http://schemas.microsoft.com/office/powerpoint/2010/main" val="1793119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C8189E-F351-45D4-AD37-941D618DF40C}"/>
              </a:ext>
            </a:extLst>
          </p:cNvPr>
          <p:cNvSpPr txBox="1"/>
          <p:nvPr/>
        </p:nvSpPr>
        <p:spPr>
          <a:xfrm>
            <a:off x="3048000" y="2551837"/>
            <a:ext cx="6096000" cy="1754326"/>
          </a:xfrm>
          <a:prstGeom prst="rect">
            <a:avLst/>
          </a:prstGeom>
          <a:noFill/>
        </p:spPr>
        <p:txBody>
          <a:bodyPr wrap="square">
            <a:spAutoFit/>
          </a:bodyPr>
          <a:lstStyle/>
          <a:p>
            <a:pPr algn="l"/>
            <a:r>
              <a:rPr lang="en-US" b="1" i="0" dirty="0" err="1">
                <a:solidFill>
                  <a:srgbClr val="3C4043"/>
                </a:solidFill>
                <a:effectLst/>
                <a:latin typeface="Roboto"/>
              </a:rPr>
              <a:t>Sumpner's</a:t>
            </a:r>
            <a:r>
              <a:rPr lang="en-US" b="1" i="0" dirty="0">
                <a:solidFill>
                  <a:srgbClr val="3C4043"/>
                </a:solidFill>
                <a:effectLst/>
                <a:latin typeface="Roboto"/>
              </a:rPr>
              <a:t> test is conducted on trans-formers to determine </a:t>
            </a:r>
            <a:endParaRPr lang="en-US" b="0" i="0" dirty="0">
              <a:solidFill>
                <a:srgbClr val="3C4043"/>
              </a:solidFill>
              <a:effectLst/>
              <a:latin typeface="Roboto"/>
            </a:endParaRPr>
          </a:p>
          <a:p>
            <a:pPr algn="l"/>
            <a:r>
              <a:rPr lang="en-US" b="0" i="0" dirty="0">
                <a:solidFill>
                  <a:srgbClr val="3C4043"/>
                </a:solidFill>
                <a:effectLst/>
                <a:latin typeface="Roboto"/>
              </a:rPr>
              <a:t>(a)     temperature      </a:t>
            </a:r>
          </a:p>
          <a:p>
            <a:pPr algn="l"/>
            <a:r>
              <a:rPr lang="en-US" b="0" i="0" dirty="0">
                <a:solidFill>
                  <a:srgbClr val="3C4043"/>
                </a:solidFill>
                <a:effectLst/>
                <a:latin typeface="Roboto"/>
              </a:rPr>
              <a:t>(b)     stray losses</a:t>
            </a:r>
          </a:p>
          <a:p>
            <a:pPr algn="l"/>
            <a:r>
              <a:rPr lang="en-US" b="0" i="0" dirty="0">
                <a:solidFill>
                  <a:srgbClr val="3C4043"/>
                </a:solidFill>
                <a:effectLst/>
                <a:latin typeface="Roboto"/>
              </a:rPr>
              <a:t>(c) all-day efficiency</a:t>
            </a:r>
          </a:p>
          <a:p>
            <a:pPr algn="l"/>
            <a:r>
              <a:rPr lang="en-US" b="0" i="0" dirty="0">
                <a:solidFill>
                  <a:srgbClr val="3C4043"/>
                </a:solidFill>
                <a:effectLst/>
                <a:latin typeface="Roboto"/>
              </a:rPr>
              <a:t>(d) none of the above</a:t>
            </a:r>
          </a:p>
        </p:txBody>
      </p:sp>
    </p:spTree>
    <p:extLst>
      <p:ext uri="{BB962C8B-B14F-4D97-AF65-F5344CB8AC3E}">
        <p14:creationId xmlns:p14="http://schemas.microsoft.com/office/powerpoint/2010/main" val="1997632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8B7768-7691-4288-A061-B1DBFBC893C3}"/>
              </a:ext>
            </a:extLst>
          </p:cNvPr>
          <p:cNvSpPr txBox="1"/>
          <p:nvPr/>
        </p:nvSpPr>
        <p:spPr>
          <a:xfrm>
            <a:off x="3048000" y="2690336"/>
            <a:ext cx="6096000" cy="1477328"/>
          </a:xfrm>
          <a:prstGeom prst="rect">
            <a:avLst/>
          </a:prstGeom>
          <a:noFill/>
        </p:spPr>
        <p:txBody>
          <a:bodyPr wrap="square">
            <a:spAutoFit/>
          </a:bodyPr>
          <a:lstStyle/>
          <a:p>
            <a:pPr algn="l"/>
            <a:r>
              <a:rPr lang="en-US" b="1" i="0" dirty="0">
                <a:solidFill>
                  <a:srgbClr val="3C4043"/>
                </a:solidFill>
                <a:effectLst/>
                <a:latin typeface="Roboto"/>
              </a:rPr>
              <a:t>The efficiency of a transformer will be maximum when</a:t>
            </a:r>
            <a:endParaRPr lang="en-US" b="0" i="0" dirty="0">
              <a:solidFill>
                <a:srgbClr val="3C4043"/>
              </a:solidFill>
              <a:effectLst/>
              <a:latin typeface="Roboto"/>
            </a:endParaRPr>
          </a:p>
          <a:p>
            <a:pPr algn="l"/>
            <a:r>
              <a:rPr lang="en-US" b="0" i="0" dirty="0">
                <a:solidFill>
                  <a:srgbClr val="3C4043"/>
                </a:solidFill>
                <a:effectLst/>
                <a:latin typeface="Roboto"/>
              </a:rPr>
              <a:t>(a) copper losses = hysteresis losses </a:t>
            </a:r>
          </a:p>
          <a:p>
            <a:pPr algn="l"/>
            <a:r>
              <a:rPr lang="en-US" b="0" i="0" dirty="0">
                <a:solidFill>
                  <a:srgbClr val="3C4043"/>
                </a:solidFill>
                <a:effectLst/>
                <a:latin typeface="Roboto"/>
              </a:rPr>
              <a:t>(b) hysteresis losses = eddy current losses </a:t>
            </a:r>
          </a:p>
          <a:p>
            <a:pPr algn="l"/>
            <a:r>
              <a:rPr lang="en-US" b="0" i="0" dirty="0">
                <a:solidFill>
                  <a:srgbClr val="3C4043"/>
                </a:solidFill>
                <a:effectLst/>
                <a:latin typeface="Roboto"/>
              </a:rPr>
              <a:t>(c) eddy current losses = copper losses</a:t>
            </a:r>
          </a:p>
          <a:p>
            <a:pPr algn="l"/>
            <a:r>
              <a:rPr lang="en-US" b="0" i="0" dirty="0">
                <a:solidFill>
                  <a:srgbClr val="3C4043"/>
                </a:solidFill>
                <a:effectLst/>
                <a:latin typeface="Roboto"/>
              </a:rPr>
              <a:t>(d) copper losses = iron losses</a:t>
            </a:r>
          </a:p>
        </p:txBody>
      </p:sp>
    </p:spTree>
    <p:extLst>
      <p:ext uri="{BB962C8B-B14F-4D97-AF65-F5344CB8AC3E}">
        <p14:creationId xmlns:p14="http://schemas.microsoft.com/office/powerpoint/2010/main" val="261247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0613D0-3A3B-4E35-B7A7-77B95B1D0F17}"/>
              </a:ext>
            </a:extLst>
          </p:cNvPr>
          <p:cNvSpPr txBox="1"/>
          <p:nvPr/>
        </p:nvSpPr>
        <p:spPr>
          <a:xfrm>
            <a:off x="3048000" y="2551837"/>
            <a:ext cx="6096000" cy="1754326"/>
          </a:xfrm>
          <a:prstGeom prst="rect">
            <a:avLst/>
          </a:prstGeom>
          <a:noFill/>
        </p:spPr>
        <p:txBody>
          <a:bodyPr wrap="square">
            <a:spAutoFit/>
          </a:bodyPr>
          <a:lstStyle/>
          <a:p>
            <a:pPr algn="l"/>
            <a:r>
              <a:rPr lang="en-US" b="1" i="0" dirty="0">
                <a:solidFill>
                  <a:srgbClr val="3C4043"/>
                </a:solidFill>
                <a:effectLst/>
                <a:latin typeface="Roboto"/>
              </a:rPr>
              <a:t>The purpose of providing an iron core in a transformer is to</a:t>
            </a:r>
            <a:endParaRPr lang="en-US" b="0" i="0" dirty="0">
              <a:solidFill>
                <a:srgbClr val="3C4043"/>
              </a:solidFill>
              <a:effectLst/>
              <a:latin typeface="Roboto"/>
            </a:endParaRPr>
          </a:p>
          <a:p>
            <a:pPr algn="l"/>
            <a:r>
              <a:rPr lang="en-US" b="0" i="0" dirty="0">
                <a:solidFill>
                  <a:srgbClr val="3C4043"/>
                </a:solidFill>
                <a:effectLst/>
                <a:latin typeface="Roboto"/>
              </a:rPr>
              <a:t>(a) provide support to windings </a:t>
            </a:r>
          </a:p>
          <a:p>
            <a:pPr algn="l"/>
            <a:r>
              <a:rPr lang="en-US" b="0" i="0" dirty="0">
                <a:solidFill>
                  <a:srgbClr val="3C4043"/>
                </a:solidFill>
                <a:effectLst/>
                <a:latin typeface="Roboto"/>
              </a:rPr>
              <a:t>(b) reduce hysteresis loss </a:t>
            </a:r>
          </a:p>
          <a:p>
            <a:pPr algn="l"/>
            <a:r>
              <a:rPr lang="en-US" b="0" i="0" dirty="0">
                <a:solidFill>
                  <a:srgbClr val="3C4043"/>
                </a:solidFill>
                <a:effectLst/>
                <a:latin typeface="Roboto"/>
              </a:rPr>
              <a:t>(c) decrease the reluctance of the magnetic path</a:t>
            </a:r>
          </a:p>
          <a:p>
            <a:pPr algn="l"/>
            <a:r>
              <a:rPr lang="en-US" b="0" i="0" dirty="0">
                <a:solidFill>
                  <a:srgbClr val="3C4043"/>
                </a:solidFill>
                <a:effectLst/>
                <a:latin typeface="Roboto"/>
              </a:rPr>
              <a:t>(d) reduce eddy current losses</a:t>
            </a:r>
          </a:p>
        </p:txBody>
      </p:sp>
    </p:spTree>
    <p:extLst>
      <p:ext uri="{BB962C8B-B14F-4D97-AF65-F5344CB8AC3E}">
        <p14:creationId xmlns:p14="http://schemas.microsoft.com/office/powerpoint/2010/main" val="2669998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7EAF6E-F633-47B1-904E-6351849AAF39}"/>
              </a:ext>
            </a:extLst>
          </p:cNvPr>
          <p:cNvSpPr txBox="1"/>
          <p:nvPr/>
        </p:nvSpPr>
        <p:spPr>
          <a:xfrm>
            <a:off x="3048000" y="2551837"/>
            <a:ext cx="6096000" cy="1754326"/>
          </a:xfrm>
          <a:prstGeom prst="rect">
            <a:avLst/>
          </a:prstGeom>
          <a:noFill/>
        </p:spPr>
        <p:txBody>
          <a:bodyPr wrap="square">
            <a:spAutoFit/>
          </a:bodyPr>
          <a:lstStyle/>
          <a:p>
            <a:pPr algn="l"/>
            <a:r>
              <a:rPr lang="en-US" b="1" i="0" dirty="0">
                <a:solidFill>
                  <a:srgbClr val="3C4043"/>
                </a:solidFill>
                <a:effectLst/>
                <a:latin typeface="Roboto"/>
              </a:rPr>
              <a:t>Which of the following is not a part of transformer installation ?</a:t>
            </a:r>
            <a:endParaRPr lang="en-US" b="0" i="0" dirty="0">
              <a:solidFill>
                <a:srgbClr val="3C4043"/>
              </a:solidFill>
              <a:effectLst/>
              <a:latin typeface="Roboto"/>
            </a:endParaRPr>
          </a:p>
          <a:p>
            <a:pPr algn="l"/>
            <a:r>
              <a:rPr lang="en-US" b="0" i="0" dirty="0">
                <a:solidFill>
                  <a:srgbClr val="3C4043"/>
                </a:solidFill>
                <a:effectLst/>
                <a:latin typeface="Roboto"/>
              </a:rPr>
              <a:t>(a) Conservator      </a:t>
            </a:r>
          </a:p>
          <a:p>
            <a:pPr algn="l"/>
            <a:r>
              <a:rPr lang="en-US" b="0" i="0" dirty="0">
                <a:solidFill>
                  <a:srgbClr val="3C4043"/>
                </a:solidFill>
                <a:effectLst/>
                <a:latin typeface="Roboto"/>
              </a:rPr>
              <a:t>(b) Breather </a:t>
            </a:r>
          </a:p>
          <a:p>
            <a:pPr algn="l"/>
            <a:r>
              <a:rPr lang="en-US" b="0" i="0" dirty="0">
                <a:solidFill>
                  <a:srgbClr val="3C4043"/>
                </a:solidFill>
                <a:effectLst/>
                <a:latin typeface="Roboto"/>
              </a:rPr>
              <a:t>(c) Buchholz relay </a:t>
            </a:r>
          </a:p>
          <a:p>
            <a:pPr algn="l"/>
            <a:r>
              <a:rPr lang="en-US" b="0" i="0" dirty="0">
                <a:solidFill>
                  <a:srgbClr val="3C4043"/>
                </a:solidFill>
                <a:effectLst/>
                <a:latin typeface="Roboto"/>
              </a:rPr>
              <a:t>(d) Exciter</a:t>
            </a:r>
          </a:p>
        </p:txBody>
      </p:sp>
    </p:spTree>
    <p:extLst>
      <p:ext uri="{BB962C8B-B14F-4D97-AF65-F5344CB8AC3E}">
        <p14:creationId xmlns:p14="http://schemas.microsoft.com/office/powerpoint/2010/main" val="2394948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0A0E03-30B0-4740-A595-7C02816FA9AF}"/>
              </a:ext>
            </a:extLst>
          </p:cNvPr>
          <p:cNvSpPr txBox="1"/>
          <p:nvPr/>
        </p:nvSpPr>
        <p:spPr>
          <a:xfrm>
            <a:off x="3048000" y="2551837"/>
            <a:ext cx="6096000" cy="1754326"/>
          </a:xfrm>
          <a:prstGeom prst="rect">
            <a:avLst/>
          </a:prstGeom>
          <a:noFill/>
        </p:spPr>
        <p:txBody>
          <a:bodyPr wrap="square">
            <a:spAutoFit/>
          </a:bodyPr>
          <a:lstStyle/>
          <a:p>
            <a:pPr algn="l"/>
            <a:r>
              <a:rPr lang="en-US" b="1" i="0" dirty="0">
                <a:solidFill>
                  <a:srgbClr val="3C4043"/>
                </a:solidFill>
                <a:effectLst/>
                <a:latin typeface="Roboto"/>
              </a:rPr>
              <a:t>While conducting short-circuit test on a transformer the following side is short circuited</a:t>
            </a:r>
            <a:endParaRPr lang="en-US" b="0" i="0" dirty="0">
              <a:solidFill>
                <a:srgbClr val="3C4043"/>
              </a:solidFill>
              <a:effectLst/>
              <a:latin typeface="Roboto"/>
            </a:endParaRPr>
          </a:p>
          <a:p>
            <a:pPr algn="l"/>
            <a:r>
              <a:rPr lang="en-US" b="0" i="0" dirty="0">
                <a:solidFill>
                  <a:srgbClr val="3C4043"/>
                </a:solidFill>
                <a:effectLst/>
                <a:latin typeface="Roboto"/>
              </a:rPr>
              <a:t>(a) High voltage side</a:t>
            </a:r>
          </a:p>
          <a:p>
            <a:pPr algn="l"/>
            <a:r>
              <a:rPr lang="en-US" b="0" i="0" dirty="0">
                <a:solidFill>
                  <a:srgbClr val="3C4043"/>
                </a:solidFill>
                <a:effectLst/>
                <a:latin typeface="Roboto"/>
              </a:rPr>
              <a:t>(b) Low voltage side</a:t>
            </a:r>
          </a:p>
          <a:p>
            <a:pPr algn="l"/>
            <a:r>
              <a:rPr lang="en-US" b="0" i="0" dirty="0">
                <a:solidFill>
                  <a:srgbClr val="3C4043"/>
                </a:solidFill>
                <a:effectLst/>
                <a:latin typeface="Roboto"/>
              </a:rPr>
              <a:t>(c) Primary side     </a:t>
            </a:r>
          </a:p>
          <a:p>
            <a:pPr algn="l"/>
            <a:r>
              <a:rPr lang="en-US" b="0" i="0" dirty="0">
                <a:solidFill>
                  <a:srgbClr val="3C4043"/>
                </a:solidFill>
                <a:effectLst/>
                <a:latin typeface="Roboto"/>
              </a:rPr>
              <a:t>(d)     Secondary side </a:t>
            </a:r>
          </a:p>
        </p:txBody>
      </p:sp>
    </p:spTree>
    <p:extLst>
      <p:ext uri="{BB962C8B-B14F-4D97-AF65-F5344CB8AC3E}">
        <p14:creationId xmlns:p14="http://schemas.microsoft.com/office/powerpoint/2010/main" val="2256501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EA830D-72D2-433E-BDC0-472BEA2F45F5}"/>
              </a:ext>
            </a:extLst>
          </p:cNvPr>
          <p:cNvSpPr txBox="1"/>
          <p:nvPr/>
        </p:nvSpPr>
        <p:spPr>
          <a:xfrm>
            <a:off x="3048000" y="2551837"/>
            <a:ext cx="6096000" cy="1754326"/>
          </a:xfrm>
          <a:prstGeom prst="rect">
            <a:avLst/>
          </a:prstGeom>
          <a:noFill/>
        </p:spPr>
        <p:txBody>
          <a:bodyPr wrap="square">
            <a:spAutoFit/>
          </a:bodyPr>
          <a:lstStyle/>
          <a:p>
            <a:pPr algn="l"/>
            <a:r>
              <a:rPr lang="en-US" sz="1800" b="0" i="0" dirty="0">
                <a:solidFill>
                  <a:srgbClr val="3A3A3A"/>
                </a:solidFill>
                <a:effectLst/>
                <a:latin typeface="helvetica" panose="020B0604020202020204" pitchFamily="34" charset="0"/>
              </a:rPr>
              <a:t>he essential condition for parallel operation of two single-phase transformer is that they should have the same</a:t>
            </a:r>
            <a:endParaRPr lang="en-US" b="0" i="0" dirty="0">
              <a:solidFill>
                <a:srgbClr val="3A3A3A"/>
              </a:solidFill>
              <a:effectLst/>
              <a:latin typeface="-apple-system"/>
            </a:endParaRPr>
          </a:p>
          <a:p>
            <a:pPr algn="l">
              <a:buFont typeface="+mj-lt"/>
              <a:buAutoNum type="arabicPeriod"/>
            </a:pPr>
            <a:r>
              <a:rPr lang="en-US" sz="1800" b="0" i="0" dirty="0">
                <a:solidFill>
                  <a:srgbClr val="3A3A3A"/>
                </a:solidFill>
                <a:effectLst/>
                <a:latin typeface="helvetica" panose="020B0604020202020204" pitchFamily="34" charset="0"/>
              </a:rPr>
              <a:t>KVA Rating</a:t>
            </a:r>
            <a:endParaRPr lang="en-US" b="0" i="0" dirty="0">
              <a:solidFill>
                <a:srgbClr val="3A3A3A"/>
              </a:solidFill>
              <a:effectLst/>
              <a:latin typeface="-apple-system"/>
            </a:endParaRPr>
          </a:p>
          <a:p>
            <a:pPr algn="l">
              <a:buFont typeface="+mj-lt"/>
              <a:buAutoNum type="arabicPeriod"/>
            </a:pPr>
            <a:r>
              <a:rPr lang="en-US" sz="1800" b="0" i="0" dirty="0">
                <a:solidFill>
                  <a:srgbClr val="3A3A3A"/>
                </a:solidFill>
                <a:effectLst/>
                <a:latin typeface="helvetica" panose="020B0604020202020204" pitchFamily="34" charset="0"/>
              </a:rPr>
              <a:t>Turn Ratio</a:t>
            </a:r>
            <a:endParaRPr lang="en-US" b="0" i="0" dirty="0">
              <a:solidFill>
                <a:srgbClr val="3A3A3A"/>
              </a:solidFill>
              <a:effectLst/>
              <a:latin typeface="-apple-system"/>
            </a:endParaRPr>
          </a:p>
          <a:p>
            <a:pPr algn="l">
              <a:buFont typeface="+mj-lt"/>
              <a:buAutoNum type="arabicPeriod"/>
            </a:pPr>
            <a:r>
              <a:rPr lang="en-US" sz="1800" b="0" i="0" dirty="0">
                <a:solidFill>
                  <a:srgbClr val="3A3A3A"/>
                </a:solidFill>
                <a:effectLst/>
                <a:latin typeface="helvetica" panose="020B0604020202020204" pitchFamily="34" charset="0"/>
              </a:rPr>
              <a:t>Polarity</a:t>
            </a:r>
            <a:endParaRPr lang="en-US" b="0" i="0" dirty="0">
              <a:solidFill>
                <a:srgbClr val="3A3A3A"/>
              </a:solidFill>
              <a:effectLst/>
              <a:latin typeface="-apple-system"/>
            </a:endParaRPr>
          </a:p>
          <a:p>
            <a:pPr algn="l">
              <a:buFont typeface="+mj-lt"/>
              <a:buAutoNum type="arabicPeriod"/>
            </a:pPr>
            <a:r>
              <a:rPr lang="en-US" sz="1800" b="0" i="0" dirty="0">
                <a:solidFill>
                  <a:srgbClr val="3A3A3A"/>
                </a:solidFill>
                <a:effectLst/>
                <a:latin typeface="helvetica" panose="020B0604020202020204" pitchFamily="34" charset="0"/>
              </a:rPr>
              <a:t>Both 2 &amp; 3</a:t>
            </a:r>
            <a:endParaRPr lang="en-US" b="0" i="0" dirty="0">
              <a:solidFill>
                <a:srgbClr val="3A3A3A"/>
              </a:solidFill>
              <a:effectLst/>
              <a:latin typeface="-apple-system"/>
            </a:endParaRPr>
          </a:p>
        </p:txBody>
      </p:sp>
    </p:spTree>
    <p:extLst>
      <p:ext uri="{BB962C8B-B14F-4D97-AF65-F5344CB8AC3E}">
        <p14:creationId xmlns:p14="http://schemas.microsoft.com/office/powerpoint/2010/main" val="1101665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59921B-79D3-45C4-AA3E-58ACC98F5D72}"/>
              </a:ext>
            </a:extLst>
          </p:cNvPr>
          <p:cNvSpPr txBox="1"/>
          <p:nvPr/>
        </p:nvSpPr>
        <p:spPr>
          <a:xfrm>
            <a:off x="3048000" y="1997839"/>
            <a:ext cx="6096000" cy="2862322"/>
          </a:xfrm>
          <a:prstGeom prst="rect">
            <a:avLst/>
          </a:prstGeom>
          <a:noFill/>
        </p:spPr>
        <p:txBody>
          <a:bodyPr wrap="square">
            <a:spAutoFit/>
          </a:bodyPr>
          <a:lstStyle/>
          <a:p>
            <a:pPr algn="l"/>
            <a:r>
              <a:rPr lang="en-US" sz="1800" b="1" i="0" dirty="0">
                <a:solidFill>
                  <a:srgbClr val="FF6600"/>
                </a:solidFill>
                <a:effectLst/>
                <a:latin typeface="helvetica" panose="020B0604020202020204" pitchFamily="34" charset="0"/>
              </a:rPr>
              <a:t>Both 2 &amp; 3</a:t>
            </a:r>
            <a:r>
              <a:rPr lang="en-US" sz="1800" b="0" i="0" dirty="0">
                <a:solidFill>
                  <a:srgbClr val="FF6600"/>
                </a:solidFill>
                <a:effectLst/>
                <a:latin typeface="helvetica" panose="020B0604020202020204" pitchFamily="34" charset="0"/>
              </a:rPr>
              <a:t> </a:t>
            </a:r>
            <a:endParaRPr lang="en-US" b="0" i="0" dirty="0">
              <a:solidFill>
                <a:srgbClr val="3A3A3A"/>
              </a:solidFill>
              <a:effectLst/>
              <a:latin typeface="-apple-system"/>
            </a:endParaRPr>
          </a:p>
          <a:p>
            <a:pPr algn="l"/>
            <a:r>
              <a:rPr lang="en-US" sz="1800" b="1" i="0" dirty="0">
                <a:solidFill>
                  <a:srgbClr val="FF6600"/>
                </a:solidFill>
                <a:effectLst/>
                <a:latin typeface="helvetica" panose="020B0604020202020204" pitchFamily="34" charset="0"/>
              </a:rPr>
              <a:t>Explanation</a:t>
            </a:r>
            <a:r>
              <a:rPr lang="en-US" sz="1800" b="1" i="0" dirty="0">
                <a:solidFill>
                  <a:srgbClr val="3A3A3A"/>
                </a:solidFill>
                <a:effectLst/>
                <a:latin typeface="helvetica" panose="020B0604020202020204" pitchFamily="34" charset="0"/>
              </a:rPr>
              <a:t>:</a:t>
            </a:r>
            <a:endParaRPr lang="en-US" b="0" i="0" dirty="0">
              <a:solidFill>
                <a:srgbClr val="3A3A3A"/>
              </a:solidFill>
              <a:effectLst/>
              <a:latin typeface="-apple-system"/>
            </a:endParaRPr>
          </a:p>
          <a:p>
            <a:pPr algn="l">
              <a:buFont typeface="Arial" panose="020B0604020202020204" pitchFamily="34" charset="0"/>
              <a:buChar char="•"/>
            </a:pPr>
            <a:r>
              <a:rPr lang="en-US" sz="1800" b="0" i="0" dirty="0">
                <a:solidFill>
                  <a:srgbClr val="3A3A3A"/>
                </a:solidFill>
                <a:effectLst/>
                <a:latin typeface="helvetica" panose="020B0604020202020204" pitchFamily="34" charset="0"/>
              </a:rPr>
              <a:t>The same turns ratio are required so that the open-circuit secondary voltages of the transformers are closely matched in order to avoid excessive circulating currents when the parallel connections are made.</a:t>
            </a:r>
            <a:endParaRPr lang="en-US" b="0" i="0" dirty="0">
              <a:solidFill>
                <a:srgbClr val="3A3A3A"/>
              </a:solidFill>
              <a:effectLst/>
              <a:latin typeface="-apple-system"/>
            </a:endParaRPr>
          </a:p>
          <a:p>
            <a:pPr algn="l">
              <a:buFont typeface="Arial" panose="020B0604020202020204" pitchFamily="34" charset="0"/>
              <a:buChar char="•"/>
            </a:pPr>
            <a:r>
              <a:rPr lang="en-US" sz="1800" b="0" i="0" dirty="0">
                <a:solidFill>
                  <a:srgbClr val="3A3A3A"/>
                </a:solidFill>
                <a:effectLst/>
                <a:latin typeface="helvetica" panose="020B0604020202020204" pitchFamily="34" charset="0"/>
              </a:rPr>
              <a:t>If the transformers are connected with different polarities then the two emf’s induced in the secondary winding which are in parallel, will produce a short circuit current between both transformers.</a:t>
            </a:r>
            <a:endParaRPr lang="en-US" b="0" i="0" dirty="0">
              <a:solidFill>
                <a:srgbClr val="3A3A3A"/>
              </a:solidFill>
              <a:effectLst/>
              <a:latin typeface="-apple-system"/>
            </a:endParaRPr>
          </a:p>
        </p:txBody>
      </p:sp>
    </p:spTree>
    <p:extLst>
      <p:ext uri="{BB962C8B-B14F-4D97-AF65-F5344CB8AC3E}">
        <p14:creationId xmlns:p14="http://schemas.microsoft.com/office/powerpoint/2010/main" val="12660629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F9A7EC-28B5-43AD-8B42-5B24DA38B2BA}"/>
              </a:ext>
            </a:extLst>
          </p:cNvPr>
          <p:cNvSpPr txBox="1"/>
          <p:nvPr/>
        </p:nvSpPr>
        <p:spPr>
          <a:xfrm>
            <a:off x="3048000" y="2551837"/>
            <a:ext cx="6096000" cy="1754326"/>
          </a:xfrm>
          <a:prstGeom prst="rect">
            <a:avLst/>
          </a:prstGeom>
          <a:noFill/>
        </p:spPr>
        <p:txBody>
          <a:bodyPr wrap="square">
            <a:spAutoFit/>
          </a:bodyPr>
          <a:lstStyle/>
          <a:p>
            <a:pPr algn="l"/>
            <a:r>
              <a:rPr lang="en-US" sz="1800" b="0" i="0" dirty="0">
                <a:solidFill>
                  <a:srgbClr val="3A3A3A"/>
                </a:solidFill>
                <a:effectLst/>
                <a:latin typeface="helvetica" panose="020B0604020202020204" pitchFamily="34" charset="0"/>
              </a:rPr>
              <a:t>A transformer has negative voltage regulation when its load power factor is</a:t>
            </a:r>
            <a:endParaRPr lang="en-US" b="0" i="0" dirty="0">
              <a:solidFill>
                <a:srgbClr val="3A3A3A"/>
              </a:solidFill>
              <a:effectLst/>
              <a:latin typeface="-apple-system"/>
            </a:endParaRPr>
          </a:p>
          <a:p>
            <a:pPr algn="l">
              <a:buFont typeface="+mj-lt"/>
              <a:buAutoNum type="arabicPeriod"/>
            </a:pPr>
            <a:r>
              <a:rPr lang="en-US" sz="1800" b="0" i="0" dirty="0">
                <a:solidFill>
                  <a:srgbClr val="3A3A3A"/>
                </a:solidFill>
                <a:effectLst/>
                <a:latin typeface="helvetica" panose="020B0604020202020204" pitchFamily="34" charset="0"/>
              </a:rPr>
              <a:t>Lagging</a:t>
            </a:r>
            <a:endParaRPr lang="en-US" b="0" i="0" dirty="0">
              <a:solidFill>
                <a:srgbClr val="3A3A3A"/>
              </a:solidFill>
              <a:effectLst/>
              <a:latin typeface="-apple-system"/>
            </a:endParaRPr>
          </a:p>
          <a:p>
            <a:pPr algn="l">
              <a:buFont typeface="+mj-lt"/>
              <a:buAutoNum type="arabicPeriod"/>
            </a:pPr>
            <a:r>
              <a:rPr lang="en-US" sz="1800" b="0" i="0" dirty="0">
                <a:solidFill>
                  <a:srgbClr val="3A3A3A"/>
                </a:solidFill>
                <a:effectLst/>
                <a:latin typeface="helvetica" panose="020B0604020202020204" pitchFamily="34" charset="0"/>
              </a:rPr>
              <a:t>Leading</a:t>
            </a:r>
            <a:endParaRPr lang="en-US" b="0" i="0" dirty="0">
              <a:solidFill>
                <a:srgbClr val="3A3A3A"/>
              </a:solidFill>
              <a:effectLst/>
              <a:latin typeface="-apple-system"/>
            </a:endParaRPr>
          </a:p>
          <a:p>
            <a:pPr algn="l">
              <a:buFont typeface="+mj-lt"/>
              <a:buAutoNum type="arabicPeriod"/>
            </a:pPr>
            <a:r>
              <a:rPr lang="en-US" sz="1800" b="0" i="0" dirty="0">
                <a:solidFill>
                  <a:srgbClr val="3A3A3A"/>
                </a:solidFill>
                <a:effectLst/>
                <a:latin typeface="helvetica" panose="020B0604020202020204" pitchFamily="34" charset="0"/>
              </a:rPr>
              <a:t>Unity</a:t>
            </a:r>
            <a:endParaRPr lang="en-US" b="0" i="0" dirty="0">
              <a:solidFill>
                <a:srgbClr val="3A3A3A"/>
              </a:solidFill>
              <a:effectLst/>
              <a:latin typeface="-apple-system"/>
            </a:endParaRPr>
          </a:p>
          <a:p>
            <a:pPr algn="l">
              <a:buFont typeface="+mj-lt"/>
              <a:buAutoNum type="arabicPeriod"/>
            </a:pPr>
            <a:r>
              <a:rPr lang="en-US" sz="1800" b="0" i="0" dirty="0">
                <a:solidFill>
                  <a:srgbClr val="3A3A3A"/>
                </a:solidFill>
                <a:effectLst/>
                <a:latin typeface="helvetica" panose="020B0604020202020204" pitchFamily="34" charset="0"/>
              </a:rPr>
              <a:t>Any of the above</a:t>
            </a:r>
            <a:endParaRPr lang="en-US" b="0" i="0" dirty="0">
              <a:solidFill>
                <a:srgbClr val="3A3A3A"/>
              </a:solidFill>
              <a:effectLst/>
              <a:latin typeface="-apple-system"/>
            </a:endParaRPr>
          </a:p>
        </p:txBody>
      </p:sp>
    </p:spTree>
    <p:extLst>
      <p:ext uri="{BB962C8B-B14F-4D97-AF65-F5344CB8AC3E}">
        <p14:creationId xmlns:p14="http://schemas.microsoft.com/office/powerpoint/2010/main" val="42235151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9A1A5C-0D0B-4C96-8154-8C27DB7D02BA}"/>
              </a:ext>
            </a:extLst>
          </p:cNvPr>
          <p:cNvSpPr txBox="1"/>
          <p:nvPr/>
        </p:nvSpPr>
        <p:spPr>
          <a:xfrm>
            <a:off x="3048000" y="2274838"/>
            <a:ext cx="6096000" cy="2308324"/>
          </a:xfrm>
          <a:prstGeom prst="rect">
            <a:avLst/>
          </a:prstGeom>
          <a:noFill/>
        </p:spPr>
        <p:txBody>
          <a:bodyPr wrap="square">
            <a:spAutoFit/>
          </a:bodyPr>
          <a:lstStyle/>
          <a:p>
            <a:pPr algn="l"/>
            <a:r>
              <a:rPr lang="en-US" sz="1800" b="1" i="0" dirty="0">
                <a:solidFill>
                  <a:srgbClr val="FF6600"/>
                </a:solidFill>
                <a:effectLst/>
                <a:latin typeface="helvetica" panose="020B0604020202020204" pitchFamily="34" charset="0"/>
              </a:rPr>
              <a:t>Leading</a:t>
            </a:r>
            <a:endParaRPr lang="en-US" b="0" i="0" dirty="0">
              <a:solidFill>
                <a:srgbClr val="3A3A3A"/>
              </a:solidFill>
              <a:effectLst/>
              <a:latin typeface="-apple-system"/>
            </a:endParaRPr>
          </a:p>
          <a:p>
            <a:pPr algn="l"/>
            <a:r>
              <a:rPr lang="en-US" sz="1800" b="1" i="0" dirty="0">
                <a:solidFill>
                  <a:srgbClr val="FF6600"/>
                </a:solidFill>
                <a:effectLst/>
                <a:latin typeface="helvetica" panose="020B0604020202020204" pitchFamily="34" charset="0"/>
              </a:rPr>
              <a:t>Explanation:</a:t>
            </a:r>
            <a:endParaRPr lang="en-US" b="0" i="0" dirty="0">
              <a:solidFill>
                <a:srgbClr val="3A3A3A"/>
              </a:solidFill>
              <a:effectLst/>
              <a:latin typeface="-apple-system"/>
            </a:endParaRPr>
          </a:p>
          <a:p>
            <a:pPr algn="l">
              <a:buFont typeface="Arial" panose="020B0604020202020204" pitchFamily="34" charset="0"/>
              <a:buChar char="•"/>
            </a:pPr>
            <a:r>
              <a:rPr lang="en-US" sz="1800" b="0" i="0" dirty="0">
                <a:solidFill>
                  <a:srgbClr val="3A3A3A"/>
                </a:solidFill>
                <a:effectLst/>
                <a:latin typeface="helvetica" panose="020B0604020202020204" pitchFamily="34" charset="0"/>
              </a:rPr>
              <a:t>For leading power factor load, the secondary voltage increases slightly with an increase in the load current. Thus for leading power factor loads, the regulation is negative (raise in voltage as load current increases)</a:t>
            </a:r>
            <a:endParaRPr lang="en-US" b="0" i="0" dirty="0">
              <a:solidFill>
                <a:srgbClr val="3A3A3A"/>
              </a:solidFill>
              <a:effectLst/>
              <a:latin typeface="-apple-system"/>
            </a:endParaRPr>
          </a:p>
          <a:p>
            <a:pPr algn="l">
              <a:buFont typeface="Arial" panose="020B0604020202020204" pitchFamily="34" charset="0"/>
              <a:buChar char="•"/>
            </a:pPr>
            <a:r>
              <a:rPr lang="en-US" sz="1800" b="0" i="0" dirty="0">
                <a:solidFill>
                  <a:srgbClr val="3A3A3A"/>
                </a:solidFill>
                <a:effectLst/>
                <a:latin typeface="helvetica" panose="020B0604020202020204" pitchFamily="34" charset="0"/>
              </a:rPr>
              <a:t>When load is of the capacitive type, </a:t>
            </a:r>
            <a:r>
              <a:rPr lang="en-US" sz="1800" b="1" i="0" dirty="0">
                <a:solidFill>
                  <a:srgbClr val="3A3A3A"/>
                </a:solidFill>
                <a:effectLst/>
                <a:latin typeface="helvetica" panose="020B0604020202020204" pitchFamily="34" charset="0"/>
              </a:rPr>
              <a:t>V</a:t>
            </a:r>
            <a:r>
              <a:rPr lang="en-US" sz="1800" b="1" i="0" baseline="-25000" dirty="0">
                <a:solidFill>
                  <a:srgbClr val="3A3A3A"/>
                </a:solidFill>
                <a:effectLst/>
                <a:latin typeface="helvetica" panose="020B0604020202020204" pitchFamily="34" charset="0"/>
              </a:rPr>
              <a:t>2</a:t>
            </a:r>
            <a:r>
              <a:rPr lang="en-US" sz="1800" b="1" i="0" dirty="0">
                <a:solidFill>
                  <a:srgbClr val="3A3A3A"/>
                </a:solidFill>
                <a:effectLst/>
                <a:latin typeface="helvetica" panose="020B0604020202020204" pitchFamily="34" charset="0"/>
              </a:rPr>
              <a:t> &gt; E</a:t>
            </a:r>
            <a:r>
              <a:rPr lang="en-US" sz="1800" b="1" i="0" baseline="-25000" dirty="0">
                <a:solidFill>
                  <a:srgbClr val="3A3A3A"/>
                </a:solidFill>
                <a:effectLst/>
                <a:latin typeface="helvetica" panose="020B0604020202020204" pitchFamily="34" charset="0"/>
              </a:rPr>
              <a:t>2</a:t>
            </a:r>
            <a:r>
              <a:rPr lang="en-US" sz="1800" b="0" i="0" dirty="0">
                <a:solidFill>
                  <a:srgbClr val="3A3A3A"/>
                </a:solidFill>
                <a:effectLst/>
                <a:latin typeface="helvetica" panose="020B0604020202020204" pitchFamily="34" charset="0"/>
              </a:rPr>
              <a:t> &amp; hence, regulation becomes negative.</a:t>
            </a:r>
            <a:endParaRPr lang="en-US" b="0" i="0" dirty="0">
              <a:solidFill>
                <a:srgbClr val="3A3A3A"/>
              </a:solidFill>
              <a:effectLst/>
              <a:latin typeface="-apple-system"/>
            </a:endParaRPr>
          </a:p>
        </p:txBody>
      </p:sp>
    </p:spTree>
    <p:extLst>
      <p:ext uri="{BB962C8B-B14F-4D97-AF65-F5344CB8AC3E}">
        <p14:creationId xmlns:p14="http://schemas.microsoft.com/office/powerpoint/2010/main" val="2772713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a:extLst>
              <a:ext uri="{FF2B5EF4-FFF2-40B4-BE49-F238E27FC236}">
                <a16:creationId xmlns:a16="http://schemas.microsoft.com/office/drawing/2014/main" id="{F2A38A41-CC0D-4711-AD61-84B7549670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0726" y="962025"/>
            <a:ext cx="3757613" cy="209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699" name="Picture 4">
            <a:extLst>
              <a:ext uri="{FF2B5EF4-FFF2-40B4-BE49-F238E27FC236}">
                <a16:creationId xmlns:a16="http://schemas.microsoft.com/office/drawing/2014/main" id="{FA4AD2EC-B9B7-486F-819C-1523A6B820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4963" y="911226"/>
            <a:ext cx="3556000"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0" name="Rectangle 4">
            <a:extLst>
              <a:ext uri="{FF2B5EF4-FFF2-40B4-BE49-F238E27FC236}">
                <a16:creationId xmlns:a16="http://schemas.microsoft.com/office/drawing/2014/main" id="{656B031F-AABF-40A0-B2C2-711BF44329A2}"/>
              </a:ext>
            </a:extLst>
          </p:cNvPr>
          <p:cNvSpPr>
            <a:spLocks noChangeArrowheads="1"/>
          </p:cNvSpPr>
          <p:nvPr/>
        </p:nvSpPr>
        <p:spPr bwMode="auto">
          <a:xfrm>
            <a:off x="9448801" y="23813"/>
            <a:ext cx="10699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dirty="0">
                <a:solidFill>
                  <a:srgbClr val="FF0000"/>
                </a:solidFill>
                <a:latin typeface="Roboto"/>
                <a:cs typeface="Times New Roman" panose="02020603050405020304" pitchFamily="18" charset="0"/>
              </a:rPr>
              <a:t>GATE</a:t>
            </a:r>
            <a:endParaRPr lang="en-US" altLang="en-US" b="1" dirty="0">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D1FDCE-2CA9-4A54-80E7-801123270383}"/>
              </a:ext>
            </a:extLst>
          </p:cNvPr>
          <p:cNvSpPr txBox="1"/>
          <p:nvPr/>
        </p:nvSpPr>
        <p:spPr>
          <a:xfrm>
            <a:off x="3048000" y="2551837"/>
            <a:ext cx="6096000" cy="1754326"/>
          </a:xfrm>
          <a:prstGeom prst="rect">
            <a:avLst/>
          </a:prstGeom>
          <a:noFill/>
        </p:spPr>
        <p:txBody>
          <a:bodyPr wrap="square">
            <a:spAutoFit/>
          </a:bodyPr>
          <a:lstStyle/>
          <a:p>
            <a:pPr algn="l"/>
            <a:r>
              <a:rPr lang="en-US" sz="1800" b="0" i="0" dirty="0">
                <a:solidFill>
                  <a:srgbClr val="3A3A3A"/>
                </a:solidFill>
                <a:effectLst/>
                <a:latin typeface="helvetica" panose="020B0604020202020204" pitchFamily="34" charset="0"/>
              </a:rPr>
              <a:t> The main purpose of performing short circuit test in a transformer is to measure its</a:t>
            </a:r>
            <a:endParaRPr lang="en-US" b="0" i="0" dirty="0">
              <a:solidFill>
                <a:srgbClr val="3A3A3A"/>
              </a:solidFill>
              <a:effectLst/>
              <a:latin typeface="-apple-system"/>
            </a:endParaRPr>
          </a:p>
          <a:p>
            <a:pPr algn="l">
              <a:buFont typeface="+mj-lt"/>
              <a:buAutoNum type="arabicPeriod"/>
            </a:pPr>
            <a:r>
              <a:rPr lang="en-US" sz="1800" b="0" i="0" dirty="0">
                <a:solidFill>
                  <a:srgbClr val="3A3A3A"/>
                </a:solidFill>
                <a:effectLst/>
                <a:latin typeface="helvetica" panose="020B0604020202020204" pitchFamily="34" charset="0"/>
              </a:rPr>
              <a:t>Copper loss</a:t>
            </a:r>
            <a:endParaRPr lang="en-US" b="0" i="0" dirty="0">
              <a:solidFill>
                <a:srgbClr val="3A3A3A"/>
              </a:solidFill>
              <a:effectLst/>
              <a:latin typeface="-apple-system"/>
            </a:endParaRPr>
          </a:p>
          <a:p>
            <a:pPr algn="l">
              <a:buFont typeface="+mj-lt"/>
              <a:buAutoNum type="arabicPeriod"/>
            </a:pPr>
            <a:r>
              <a:rPr lang="en-US" sz="1800" b="0" i="0" dirty="0">
                <a:solidFill>
                  <a:srgbClr val="3A3A3A"/>
                </a:solidFill>
                <a:effectLst/>
                <a:latin typeface="helvetica" panose="020B0604020202020204" pitchFamily="34" charset="0"/>
              </a:rPr>
              <a:t>Core loss</a:t>
            </a:r>
            <a:endParaRPr lang="en-US" b="0" i="0" dirty="0">
              <a:solidFill>
                <a:srgbClr val="3A3A3A"/>
              </a:solidFill>
              <a:effectLst/>
              <a:latin typeface="-apple-system"/>
            </a:endParaRPr>
          </a:p>
          <a:p>
            <a:pPr algn="l">
              <a:buFont typeface="+mj-lt"/>
              <a:buAutoNum type="arabicPeriod"/>
            </a:pPr>
            <a:r>
              <a:rPr lang="en-US" sz="1800" b="0" i="0" dirty="0">
                <a:solidFill>
                  <a:srgbClr val="3A3A3A"/>
                </a:solidFill>
                <a:effectLst/>
                <a:latin typeface="helvetica" panose="020B0604020202020204" pitchFamily="34" charset="0"/>
              </a:rPr>
              <a:t>Insulation Resistance</a:t>
            </a:r>
            <a:endParaRPr lang="en-US" b="0" i="0" dirty="0">
              <a:solidFill>
                <a:srgbClr val="3A3A3A"/>
              </a:solidFill>
              <a:effectLst/>
              <a:latin typeface="-apple-system"/>
            </a:endParaRPr>
          </a:p>
          <a:p>
            <a:pPr algn="l">
              <a:buFont typeface="+mj-lt"/>
              <a:buAutoNum type="arabicPeriod"/>
            </a:pPr>
            <a:r>
              <a:rPr lang="en-US" sz="1800" b="0" i="0" dirty="0">
                <a:solidFill>
                  <a:srgbClr val="3A3A3A"/>
                </a:solidFill>
                <a:effectLst/>
                <a:latin typeface="helvetica" panose="020B0604020202020204" pitchFamily="34" charset="0"/>
              </a:rPr>
              <a:t>Total loss</a:t>
            </a:r>
            <a:endParaRPr lang="en-US" b="0" i="0" dirty="0">
              <a:solidFill>
                <a:srgbClr val="3A3A3A"/>
              </a:solidFill>
              <a:effectLst/>
              <a:latin typeface="-apple-system"/>
            </a:endParaRPr>
          </a:p>
        </p:txBody>
      </p:sp>
    </p:spTree>
    <p:extLst>
      <p:ext uri="{BB962C8B-B14F-4D97-AF65-F5344CB8AC3E}">
        <p14:creationId xmlns:p14="http://schemas.microsoft.com/office/powerpoint/2010/main" val="1465846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837BD3-CE20-4018-96FC-9B7F049B7DF2}"/>
              </a:ext>
            </a:extLst>
          </p:cNvPr>
          <p:cNvSpPr txBox="1"/>
          <p:nvPr/>
        </p:nvSpPr>
        <p:spPr>
          <a:xfrm>
            <a:off x="3048000" y="1859340"/>
            <a:ext cx="6096000" cy="3139321"/>
          </a:xfrm>
          <a:prstGeom prst="rect">
            <a:avLst/>
          </a:prstGeom>
          <a:noFill/>
        </p:spPr>
        <p:txBody>
          <a:bodyPr wrap="square">
            <a:spAutoFit/>
          </a:bodyPr>
          <a:lstStyle/>
          <a:p>
            <a:pPr algn="l"/>
            <a:r>
              <a:rPr lang="en-US" sz="1800" b="1" i="0" dirty="0">
                <a:solidFill>
                  <a:srgbClr val="FF6600"/>
                </a:solidFill>
                <a:effectLst/>
                <a:latin typeface="helvetica" panose="020B0604020202020204" pitchFamily="34" charset="0"/>
              </a:rPr>
              <a:t>Copper Loss</a:t>
            </a:r>
            <a:endParaRPr lang="en-US" b="0" i="0" dirty="0">
              <a:solidFill>
                <a:srgbClr val="3A3A3A"/>
              </a:solidFill>
              <a:effectLst/>
              <a:latin typeface="-apple-system"/>
            </a:endParaRPr>
          </a:p>
          <a:p>
            <a:pPr algn="l"/>
            <a:r>
              <a:rPr lang="en-US" sz="1800" b="1" i="0" dirty="0">
                <a:solidFill>
                  <a:srgbClr val="FF6600"/>
                </a:solidFill>
                <a:effectLst/>
                <a:latin typeface="helvetica" panose="020B0604020202020204" pitchFamily="34" charset="0"/>
              </a:rPr>
              <a:t>Explanation:</a:t>
            </a:r>
            <a:endParaRPr lang="en-US" b="0" i="0" dirty="0">
              <a:solidFill>
                <a:srgbClr val="3A3A3A"/>
              </a:solidFill>
              <a:effectLst/>
              <a:latin typeface="-apple-system"/>
            </a:endParaRPr>
          </a:p>
          <a:p>
            <a:pPr algn="l">
              <a:buFont typeface="Arial" panose="020B0604020202020204" pitchFamily="34" charset="0"/>
              <a:buChar char="•"/>
            </a:pPr>
            <a:r>
              <a:rPr lang="en-US" sz="1800" b="0" i="0" dirty="0">
                <a:solidFill>
                  <a:srgbClr val="3A3A3A"/>
                </a:solidFill>
                <a:effectLst/>
                <a:latin typeface="helvetica" panose="020B0604020202020204" pitchFamily="34" charset="0"/>
              </a:rPr>
              <a:t>Short circuit test is conducted to find the copper loss.</a:t>
            </a:r>
            <a:endParaRPr lang="en-US" b="0" i="0" dirty="0">
              <a:solidFill>
                <a:srgbClr val="3A3A3A"/>
              </a:solidFill>
              <a:effectLst/>
              <a:latin typeface="-apple-system"/>
            </a:endParaRPr>
          </a:p>
          <a:p>
            <a:pPr algn="l">
              <a:buFont typeface="Arial" panose="020B0604020202020204" pitchFamily="34" charset="0"/>
              <a:buChar char="•"/>
            </a:pPr>
            <a:r>
              <a:rPr lang="en-US" sz="1800" b="0" i="0" dirty="0">
                <a:solidFill>
                  <a:srgbClr val="3A3A3A"/>
                </a:solidFill>
                <a:effectLst/>
                <a:latin typeface="helvetica" panose="020B0604020202020204" pitchFamily="34" charset="0"/>
              </a:rPr>
              <a:t>It is calculated under the assumption that core loss is neglected.</a:t>
            </a:r>
            <a:endParaRPr lang="en-US" b="0" i="0" dirty="0">
              <a:solidFill>
                <a:srgbClr val="3A3A3A"/>
              </a:solidFill>
              <a:effectLst/>
              <a:latin typeface="-apple-system"/>
            </a:endParaRPr>
          </a:p>
          <a:p>
            <a:pPr algn="l">
              <a:buFont typeface="Arial" panose="020B0604020202020204" pitchFamily="34" charset="0"/>
              <a:buChar char="•"/>
            </a:pPr>
            <a:r>
              <a:rPr lang="en-US" sz="1800" b="0" i="0" dirty="0">
                <a:solidFill>
                  <a:srgbClr val="3A3A3A"/>
                </a:solidFill>
                <a:effectLst/>
                <a:latin typeface="helvetica" panose="020B0604020202020204" pitchFamily="34" charset="0"/>
              </a:rPr>
              <a:t>When SC test is conducted on the LV side it would require a larger voltage to get the rated current.</a:t>
            </a:r>
            <a:endParaRPr lang="en-US" b="0" i="0" dirty="0">
              <a:solidFill>
                <a:srgbClr val="3A3A3A"/>
              </a:solidFill>
              <a:effectLst/>
              <a:latin typeface="-apple-system"/>
            </a:endParaRPr>
          </a:p>
          <a:p>
            <a:pPr algn="l">
              <a:buFont typeface="Arial" panose="020B0604020202020204" pitchFamily="34" charset="0"/>
              <a:buChar char="•"/>
            </a:pPr>
            <a:r>
              <a:rPr lang="en-US" sz="1800" b="0" i="0" dirty="0">
                <a:solidFill>
                  <a:srgbClr val="3A3A3A"/>
                </a:solidFill>
                <a:effectLst/>
                <a:latin typeface="helvetica" panose="020B0604020202020204" pitchFamily="34" charset="0"/>
              </a:rPr>
              <a:t>Hence core loss cannot be neglected in this case and wattmeter doesn’t give the copper loss alone.</a:t>
            </a:r>
            <a:endParaRPr lang="en-US" b="0" i="0" dirty="0">
              <a:solidFill>
                <a:srgbClr val="3A3A3A"/>
              </a:solidFill>
              <a:effectLst/>
              <a:latin typeface="-apple-system"/>
            </a:endParaRPr>
          </a:p>
          <a:p>
            <a:pPr algn="l">
              <a:buFont typeface="Arial" panose="020B0604020202020204" pitchFamily="34" charset="0"/>
              <a:buChar char="•"/>
            </a:pPr>
            <a:r>
              <a:rPr lang="en-US" sz="1800" b="0" i="0" dirty="0">
                <a:solidFill>
                  <a:srgbClr val="3A3A3A"/>
                </a:solidFill>
                <a:effectLst/>
                <a:latin typeface="helvetica" panose="020B0604020202020204" pitchFamily="34" charset="0"/>
              </a:rPr>
              <a:t>Therefore to get accurate results that test is done on the HV side.</a:t>
            </a:r>
            <a:endParaRPr lang="en-US" b="0" i="0" dirty="0">
              <a:solidFill>
                <a:srgbClr val="3A3A3A"/>
              </a:solidFill>
              <a:effectLst/>
              <a:latin typeface="-apple-system"/>
            </a:endParaRPr>
          </a:p>
        </p:txBody>
      </p:sp>
    </p:spTree>
    <p:extLst>
      <p:ext uri="{BB962C8B-B14F-4D97-AF65-F5344CB8AC3E}">
        <p14:creationId xmlns:p14="http://schemas.microsoft.com/office/powerpoint/2010/main" val="23318690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E42795-F2FF-4B01-A258-A510B6563501}"/>
              </a:ext>
            </a:extLst>
          </p:cNvPr>
          <p:cNvSpPr txBox="1"/>
          <p:nvPr/>
        </p:nvSpPr>
        <p:spPr>
          <a:xfrm>
            <a:off x="3048000" y="2551837"/>
            <a:ext cx="6096000" cy="1754326"/>
          </a:xfrm>
          <a:prstGeom prst="rect">
            <a:avLst/>
          </a:prstGeom>
          <a:noFill/>
        </p:spPr>
        <p:txBody>
          <a:bodyPr wrap="square">
            <a:spAutoFit/>
          </a:bodyPr>
          <a:lstStyle/>
          <a:p>
            <a:pPr algn="l"/>
            <a:r>
              <a:rPr lang="en-US" sz="1800" b="0" i="0" dirty="0">
                <a:solidFill>
                  <a:srgbClr val="3A3A3A"/>
                </a:solidFill>
                <a:effectLst/>
                <a:latin typeface="helvetica" panose="020B0604020202020204" pitchFamily="34" charset="0"/>
              </a:rPr>
              <a:t>Which of the following loss in a transformer is zero even at full load</a:t>
            </a:r>
            <a:endParaRPr lang="en-US" b="0" i="0" dirty="0">
              <a:solidFill>
                <a:srgbClr val="3A3A3A"/>
              </a:solidFill>
              <a:effectLst/>
              <a:latin typeface="-apple-system"/>
            </a:endParaRPr>
          </a:p>
          <a:p>
            <a:pPr algn="l">
              <a:buFont typeface="+mj-lt"/>
              <a:buAutoNum type="arabicPeriod"/>
            </a:pPr>
            <a:r>
              <a:rPr lang="en-US" sz="1800" b="0" i="0" dirty="0">
                <a:solidFill>
                  <a:srgbClr val="3A3A3A"/>
                </a:solidFill>
                <a:effectLst/>
                <a:latin typeface="helvetica" panose="020B0604020202020204" pitchFamily="34" charset="0"/>
              </a:rPr>
              <a:t>Eddy current loss</a:t>
            </a:r>
            <a:endParaRPr lang="en-US" b="0" i="0" dirty="0">
              <a:solidFill>
                <a:srgbClr val="3A3A3A"/>
              </a:solidFill>
              <a:effectLst/>
              <a:latin typeface="-apple-system"/>
            </a:endParaRPr>
          </a:p>
          <a:p>
            <a:pPr algn="l">
              <a:buFont typeface="+mj-lt"/>
              <a:buAutoNum type="arabicPeriod"/>
            </a:pPr>
            <a:r>
              <a:rPr lang="en-US" sz="1800" b="0" i="0" dirty="0">
                <a:solidFill>
                  <a:srgbClr val="3A3A3A"/>
                </a:solidFill>
                <a:effectLst/>
                <a:latin typeface="helvetica" panose="020B0604020202020204" pitchFamily="34" charset="0"/>
              </a:rPr>
              <a:t>Core loss</a:t>
            </a:r>
            <a:endParaRPr lang="en-US" b="0" i="0" dirty="0">
              <a:solidFill>
                <a:srgbClr val="3A3A3A"/>
              </a:solidFill>
              <a:effectLst/>
              <a:latin typeface="-apple-system"/>
            </a:endParaRPr>
          </a:p>
          <a:p>
            <a:pPr algn="l">
              <a:buFont typeface="+mj-lt"/>
              <a:buAutoNum type="arabicPeriod"/>
            </a:pPr>
            <a:r>
              <a:rPr lang="en-US" sz="1800" b="0" i="0" dirty="0">
                <a:solidFill>
                  <a:srgbClr val="3A3A3A"/>
                </a:solidFill>
                <a:effectLst/>
                <a:latin typeface="helvetica" panose="020B0604020202020204" pitchFamily="34" charset="0"/>
              </a:rPr>
              <a:t>Copper loss</a:t>
            </a:r>
            <a:endParaRPr lang="en-US" b="0" i="0" dirty="0">
              <a:solidFill>
                <a:srgbClr val="3A3A3A"/>
              </a:solidFill>
              <a:effectLst/>
              <a:latin typeface="-apple-system"/>
            </a:endParaRPr>
          </a:p>
          <a:p>
            <a:pPr algn="l">
              <a:buFont typeface="+mj-lt"/>
              <a:buAutoNum type="arabicPeriod"/>
            </a:pPr>
            <a:r>
              <a:rPr lang="en-US" sz="1800" b="0" i="0" dirty="0">
                <a:solidFill>
                  <a:srgbClr val="3A3A3A"/>
                </a:solidFill>
                <a:effectLst/>
                <a:latin typeface="helvetica" panose="020B0604020202020204" pitchFamily="34" charset="0"/>
              </a:rPr>
              <a:t>Friction loss</a:t>
            </a:r>
            <a:endParaRPr lang="en-US" b="0" i="0" dirty="0">
              <a:solidFill>
                <a:srgbClr val="3A3A3A"/>
              </a:solidFill>
              <a:effectLst/>
              <a:latin typeface="-apple-system"/>
            </a:endParaRPr>
          </a:p>
        </p:txBody>
      </p:sp>
    </p:spTree>
    <p:extLst>
      <p:ext uri="{BB962C8B-B14F-4D97-AF65-F5344CB8AC3E}">
        <p14:creationId xmlns:p14="http://schemas.microsoft.com/office/powerpoint/2010/main" val="3205173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555C37-3AD6-4B54-86DF-86E6F69C4CE6}"/>
              </a:ext>
            </a:extLst>
          </p:cNvPr>
          <p:cNvSpPr txBox="1"/>
          <p:nvPr/>
        </p:nvSpPr>
        <p:spPr>
          <a:xfrm>
            <a:off x="3048000" y="2690336"/>
            <a:ext cx="6096000" cy="1477328"/>
          </a:xfrm>
          <a:prstGeom prst="rect">
            <a:avLst/>
          </a:prstGeom>
          <a:noFill/>
        </p:spPr>
        <p:txBody>
          <a:bodyPr wrap="square">
            <a:spAutoFit/>
          </a:bodyPr>
          <a:lstStyle/>
          <a:p>
            <a:pPr algn="l"/>
            <a:r>
              <a:rPr lang="en-US" sz="1800" b="1" i="0" dirty="0">
                <a:solidFill>
                  <a:srgbClr val="FF6600"/>
                </a:solidFill>
                <a:effectLst/>
                <a:latin typeface="helvetica" panose="020B0604020202020204" pitchFamily="34" charset="0"/>
              </a:rPr>
              <a:t>Friction loss</a:t>
            </a:r>
            <a:endParaRPr lang="en-US" b="0" i="0" dirty="0">
              <a:solidFill>
                <a:srgbClr val="3A3A3A"/>
              </a:solidFill>
              <a:effectLst/>
              <a:latin typeface="-apple-system"/>
            </a:endParaRPr>
          </a:p>
          <a:p>
            <a:pPr algn="l"/>
            <a:r>
              <a:rPr lang="en-US" sz="1800" b="1" i="0" dirty="0">
                <a:solidFill>
                  <a:srgbClr val="FF6600"/>
                </a:solidFill>
                <a:effectLst/>
                <a:latin typeface="helvetica" panose="020B0604020202020204" pitchFamily="34" charset="0"/>
              </a:rPr>
              <a:t>Explanation:</a:t>
            </a:r>
            <a:r>
              <a:rPr lang="en-US" sz="1800" b="0" i="0" dirty="0">
                <a:solidFill>
                  <a:srgbClr val="3A3A3A"/>
                </a:solidFill>
                <a:effectLst/>
                <a:latin typeface="helvetica" panose="020B0604020202020204" pitchFamily="34" charset="0"/>
              </a:rPr>
              <a:t> Since the transformer is a static device so there is no moving part as a generator or motor therefore, there is no friction loss.</a:t>
            </a:r>
            <a:endParaRPr lang="en-US" b="0" i="0" dirty="0">
              <a:solidFill>
                <a:srgbClr val="3A3A3A"/>
              </a:solidFill>
              <a:effectLst/>
              <a:latin typeface="-apple-system"/>
            </a:endParaRPr>
          </a:p>
          <a:p>
            <a:pPr algn="l"/>
            <a:r>
              <a:rPr lang="en-US" b="0" i="0" dirty="0">
                <a:solidFill>
                  <a:srgbClr val="3A3A3A"/>
                </a:solidFill>
                <a:effectLst/>
                <a:latin typeface="-apple-system"/>
              </a:rPr>
              <a:t> </a:t>
            </a:r>
          </a:p>
        </p:txBody>
      </p:sp>
    </p:spTree>
    <p:extLst>
      <p:ext uri="{BB962C8B-B14F-4D97-AF65-F5344CB8AC3E}">
        <p14:creationId xmlns:p14="http://schemas.microsoft.com/office/powerpoint/2010/main" val="14939194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F214F7-5168-4610-8270-056716342FE7}"/>
              </a:ext>
            </a:extLst>
          </p:cNvPr>
          <p:cNvSpPr txBox="1"/>
          <p:nvPr/>
        </p:nvSpPr>
        <p:spPr>
          <a:xfrm>
            <a:off x="3048000" y="2551837"/>
            <a:ext cx="6096000" cy="1754326"/>
          </a:xfrm>
          <a:prstGeom prst="rect">
            <a:avLst/>
          </a:prstGeom>
          <a:noFill/>
        </p:spPr>
        <p:txBody>
          <a:bodyPr wrap="square">
            <a:spAutoFit/>
          </a:bodyPr>
          <a:lstStyle/>
          <a:p>
            <a:pPr algn="l"/>
            <a:r>
              <a:rPr lang="en-US" sz="1800" b="0" i="0" dirty="0">
                <a:solidFill>
                  <a:srgbClr val="3A3A3A"/>
                </a:solidFill>
                <a:effectLst/>
                <a:latin typeface="helvetica" panose="020B0604020202020204" pitchFamily="34" charset="0"/>
              </a:rPr>
              <a:t>In a transformer the resistance between its primary and secondary is</a:t>
            </a:r>
            <a:endParaRPr lang="en-US" b="0" i="0" dirty="0">
              <a:solidFill>
                <a:srgbClr val="3A3A3A"/>
              </a:solidFill>
              <a:effectLst/>
              <a:latin typeface="-apple-system"/>
            </a:endParaRPr>
          </a:p>
          <a:p>
            <a:pPr algn="l">
              <a:buFont typeface="+mj-lt"/>
              <a:buAutoNum type="arabicPeriod"/>
            </a:pPr>
            <a:r>
              <a:rPr lang="en-US" sz="1800" b="0" i="0" dirty="0">
                <a:solidFill>
                  <a:srgbClr val="3A3A3A"/>
                </a:solidFill>
                <a:effectLst/>
                <a:latin typeface="helvetica" panose="020B0604020202020204" pitchFamily="34" charset="0"/>
              </a:rPr>
              <a:t>Zero</a:t>
            </a:r>
            <a:endParaRPr lang="en-US" b="0" i="0" dirty="0">
              <a:solidFill>
                <a:srgbClr val="3A3A3A"/>
              </a:solidFill>
              <a:effectLst/>
              <a:latin typeface="-apple-system"/>
            </a:endParaRPr>
          </a:p>
          <a:p>
            <a:pPr algn="l">
              <a:buFont typeface="+mj-lt"/>
              <a:buAutoNum type="arabicPeriod"/>
            </a:pPr>
            <a:r>
              <a:rPr lang="en-US" sz="1800" b="0" i="0" dirty="0">
                <a:solidFill>
                  <a:srgbClr val="3A3A3A"/>
                </a:solidFill>
                <a:effectLst/>
                <a:latin typeface="helvetica" panose="020B0604020202020204" pitchFamily="34" charset="0"/>
              </a:rPr>
              <a:t>Infinite</a:t>
            </a:r>
            <a:endParaRPr lang="en-US" b="0" i="0" dirty="0">
              <a:solidFill>
                <a:srgbClr val="3A3A3A"/>
              </a:solidFill>
              <a:effectLst/>
              <a:latin typeface="-apple-system"/>
            </a:endParaRPr>
          </a:p>
          <a:p>
            <a:pPr algn="l">
              <a:buFont typeface="+mj-lt"/>
              <a:buAutoNum type="arabicPeriod"/>
            </a:pPr>
            <a:r>
              <a:rPr lang="en-US" sz="1800" b="0" i="0" dirty="0">
                <a:solidFill>
                  <a:srgbClr val="3A3A3A"/>
                </a:solidFill>
                <a:effectLst/>
                <a:latin typeface="helvetica" panose="020B0604020202020204" pitchFamily="34" charset="0"/>
              </a:rPr>
              <a:t>1000 ohm</a:t>
            </a:r>
            <a:endParaRPr lang="en-US" b="0" i="0" dirty="0">
              <a:solidFill>
                <a:srgbClr val="3A3A3A"/>
              </a:solidFill>
              <a:effectLst/>
              <a:latin typeface="-apple-system"/>
            </a:endParaRPr>
          </a:p>
          <a:p>
            <a:pPr algn="l">
              <a:buFont typeface="+mj-lt"/>
              <a:buAutoNum type="arabicPeriod"/>
            </a:pPr>
            <a:r>
              <a:rPr lang="en-US" sz="1800" b="0" i="0" dirty="0">
                <a:solidFill>
                  <a:srgbClr val="3A3A3A"/>
                </a:solidFill>
                <a:effectLst/>
                <a:latin typeface="helvetica" panose="020B0604020202020204" pitchFamily="34" charset="0"/>
              </a:rPr>
              <a:t>100 ohm</a:t>
            </a:r>
            <a:endParaRPr lang="en-US" b="0" i="0" dirty="0">
              <a:solidFill>
                <a:srgbClr val="3A3A3A"/>
              </a:solidFill>
              <a:effectLst/>
              <a:latin typeface="-apple-system"/>
            </a:endParaRPr>
          </a:p>
        </p:txBody>
      </p:sp>
    </p:spTree>
    <p:extLst>
      <p:ext uri="{BB962C8B-B14F-4D97-AF65-F5344CB8AC3E}">
        <p14:creationId xmlns:p14="http://schemas.microsoft.com/office/powerpoint/2010/main" val="42789946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1EAC04-ACCD-4B59-A0AB-4CA326C2D836}"/>
              </a:ext>
            </a:extLst>
          </p:cNvPr>
          <p:cNvSpPr txBox="1"/>
          <p:nvPr/>
        </p:nvSpPr>
        <p:spPr>
          <a:xfrm>
            <a:off x="3048000" y="2413338"/>
            <a:ext cx="6096000" cy="2031325"/>
          </a:xfrm>
          <a:prstGeom prst="rect">
            <a:avLst/>
          </a:prstGeom>
          <a:noFill/>
        </p:spPr>
        <p:txBody>
          <a:bodyPr wrap="square">
            <a:spAutoFit/>
          </a:bodyPr>
          <a:lstStyle/>
          <a:p>
            <a:pPr algn="l"/>
            <a:r>
              <a:rPr lang="en-US" sz="1800" b="1" i="0" dirty="0">
                <a:solidFill>
                  <a:srgbClr val="FF6600"/>
                </a:solidFill>
                <a:effectLst/>
                <a:latin typeface="helvetica" panose="020B0604020202020204" pitchFamily="34" charset="0"/>
              </a:rPr>
              <a:t>Infinite</a:t>
            </a:r>
            <a:endParaRPr lang="en-US" b="0" i="0" dirty="0">
              <a:solidFill>
                <a:srgbClr val="3A3A3A"/>
              </a:solidFill>
              <a:effectLst/>
              <a:latin typeface="-apple-system"/>
            </a:endParaRPr>
          </a:p>
          <a:p>
            <a:pPr algn="l"/>
            <a:r>
              <a:rPr lang="en-US" sz="1800" b="1" i="0" dirty="0">
                <a:solidFill>
                  <a:srgbClr val="FF6600"/>
                </a:solidFill>
                <a:effectLst/>
                <a:latin typeface="helvetica" panose="020B0604020202020204" pitchFamily="34" charset="0"/>
              </a:rPr>
              <a:t>Explanation:</a:t>
            </a:r>
            <a:r>
              <a:rPr lang="en-US" sz="1800" b="0" i="0" dirty="0">
                <a:solidFill>
                  <a:srgbClr val="3A3A3A"/>
                </a:solidFill>
                <a:effectLst/>
                <a:latin typeface="helvetica" panose="020B0604020202020204" pitchFamily="34" charset="0"/>
              </a:rPr>
              <a:t> In a transformer, the coils are not electrically connected therefore the resistance is ideally infinite.</a:t>
            </a:r>
            <a:r>
              <a:rPr lang="en-US" sz="1800" b="1" i="0" dirty="0">
                <a:solidFill>
                  <a:srgbClr val="3A3A3A"/>
                </a:solidFill>
                <a:effectLst/>
                <a:latin typeface="helvetica" panose="020B0604020202020204" pitchFamily="34" charset="0"/>
              </a:rPr>
              <a:t> BUT</a:t>
            </a:r>
            <a:r>
              <a:rPr lang="en-US" sz="1800" b="0" i="0" dirty="0">
                <a:solidFill>
                  <a:srgbClr val="3A3A3A"/>
                </a:solidFill>
                <a:effectLst/>
                <a:latin typeface="helvetica" panose="020B0604020202020204" pitchFamily="34" charset="0"/>
              </a:rPr>
              <a:t> an auto transformer does the same using a single coil as primary with one or more taps for secondary in different parts of the coil. In this case, the resistance will ideally be ZERO, or a short-circuit if you will.</a:t>
            </a:r>
            <a:endParaRPr lang="en-US" b="0" i="0" dirty="0">
              <a:solidFill>
                <a:srgbClr val="3A3A3A"/>
              </a:solidFill>
              <a:effectLst/>
              <a:latin typeface="-apple-system"/>
            </a:endParaRPr>
          </a:p>
        </p:txBody>
      </p:sp>
    </p:spTree>
    <p:extLst>
      <p:ext uri="{BB962C8B-B14F-4D97-AF65-F5344CB8AC3E}">
        <p14:creationId xmlns:p14="http://schemas.microsoft.com/office/powerpoint/2010/main" val="11559003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BFD220-B131-4AAA-8EFC-236865ED99CF}"/>
              </a:ext>
            </a:extLst>
          </p:cNvPr>
          <p:cNvSpPr txBox="1"/>
          <p:nvPr/>
        </p:nvSpPr>
        <p:spPr>
          <a:xfrm>
            <a:off x="3048000" y="2690336"/>
            <a:ext cx="6096000" cy="1477328"/>
          </a:xfrm>
          <a:prstGeom prst="rect">
            <a:avLst/>
          </a:prstGeom>
          <a:noFill/>
        </p:spPr>
        <p:txBody>
          <a:bodyPr wrap="square">
            <a:spAutoFit/>
          </a:bodyPr>
          <a:lstStyle/>
          <a:p>
            <a:pPr algn="l"/>
            <a:r>
              <a:rPr lang="en-US" sz="1800" b="0" i="0" dirty="0">
                <a:solidFill>
                  <a:srgbClr val="3A3A3A"/>
                </a:solidFill>
                <a:effectLst/>
                <a:latin typeface="helvetica" panose="020B0604020202020204" pitchFamily="34" charset="0"/>
              </a:rPr>
              <a:t>The transformer ratings are usually expressed in terms of</a:t>
            </a:r>
            <a:endParaRPr lang="en-US" b="0" i="0" dirty="0">
              <a:solidFill>
                <a:srgbClr val="3A3A3A"/>
              </a:solidFill>
              <a:effectLst/>
              <a:latin typeface="-apple-system"/>
            </a:endParaRPr>
          </a:p>
          <a:p>
            <a:pPr algn="l">
              <a:buFont typeface="+mj-lt"/>
              <a:buAutoNum type="arabicPeriod"/>
            </a:pPr>
            <a:r>
              <a:rPr lang="en-US" sz="1800" b="0" i="0" dirty="0">
                <a:solidFill>
                  <a:srgbClr val="3A3A3A"/>
                </a:solidFill>
                <a:effectLst/>
                <a:latin typeface="helvetica" panose="020B0604020202020204" pitchFamily="34" charset="0"/>
              </a:rPr>
              <a:t>KW</a:t>
            </a:r>
            <a:endParaRPr lang="en-US" b="0" i="0" dirty="0">
              <a:solidFill>
                <a:srgbClr val="3A3A3A"/>
              </a:solidFill>
              <a:effectLst/>
              <a:latin typeface="-apple-system"/>
            </a:endParaRPr>
          </a:p>
          <a:p>
            <a:pPr algn="l">
              <a:buFont typeface="+mj-lt"/>
              <a:buAutoNum type="arabicPeriod"/>
            </a:pPr>
            <a:r>
              <a:rPr lang="en-US" sz="1800" b="0" i="0" dirty="0">
                <a:solidFill>
                  <a:srgbClr val="3A3A3A"/>
                </a:solidFill>
                <a:effectLst/>
                <a:latin typeface="helvetica" panose="020B0604020202020204" pitchFamily="34" charset="0"/>
              </a:rPr>
              <a:t>KVAR</a:t>
            </a:r>
            <a:endParaRPr lang="en-US" b="0" i="0" dirty="0">
              <a:solidFill>
                <a:srgbClr val="3A3A3A"/>
              </a:solidFill>
              <a:effectLst/>
              <a:latin typeface="-apple-system"/>
            </a:endParaRPr>
          </a:p>
          <a:p>
            <a:pPr algn="l">
              <a:buFont typeface="+mj-lt"/>
              <a:buAutoNum type="arabicPeriod"/>
            </a:pPr>
            <a:r>
              <a:rPr lang="en-US" sz="1800" b="0" i="0" dirty="0">
                <a:solidFill>
                  <a:srgbClr val="3A3A3A"/>
                </a:solidFill>
                <a:effectLst/>
                <a:latin typeface="helvetica" panose="020B0604020202020204" pitchFamily="34" charset="0"/>
              </a:rPr>
              <a:t>KVA</a:t>
            </a:r>
            <a:endParaRPr lang="en-US" b="0" i="0" dirty="0">
              <a:solidFill>
                <a:srgbClr val="3A3A3A"/>
              </a:solidFill>
              <a:effectLst/>
              <a:latin typeface="-apple-system"/>
            </a:endParaRPr>
          </a:p>
          <a:p>
            <a:pPr algn="l">
              <a:buFont typeface="+mj-lt"/>
              <a:buAutoNum type="arabicPeriod"/>
            </a:pPr>
            <a:r>
              <a:rPr lang="en-US" sz="1800" b="0" i="0" dirty="0">
                <a:solidFill>
                  <a:srgbClr val="3A3A3A"/>
                </a:solidFill>
                <a:effectLst/>
                <a:latin typeface="helvetica" panose="020B0604020202020204" pitchFamily="34" charset="0"/>
              </a:rPr>
              <a:t>Volts</a:t>
            </a:r>
            <a:endParaRPr lang="en-US" b="0" i="0" dirty="0">
              <a:solidFill>
                <a:srgbClr val="3A3A3A"/>
              </a:solidFill>
              <a:effectLst/>
              <a:latin typeface="-apple-system"/>
            </a:endParaRPr>
          </a:p>
        </p:txBody>
      </p:sp>
    </p:spTree>
    <p:extLst>
      <p:ext uri="{BB962C8B-B14F-4D97-AF65-F5344CB8AC3E}">
        <p14:creationId xmlns:p14="http://schemas.microsoft.com/office/powerpoint/2010/main" val="3903448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890231-CA4E-4C5D-B2FB-33913F030E8D}"/>
              </a:ext>
            </a:extLst>
          </p:cNvPr>
          <p:cNvSpPr txBox="1"/>
          <p:nvPr/>
        </p:nvSpPr>
        <p:spPr>
          <a:xfrm>
            <a:off x="3048000" y="3244334"/>
            <a:ext cx="6096000" cy="369332"/>
          </a:xfrm>
          <a:prstGeom prst="rect">
            <a:avLst/>
          </a:prstGeom>
          <a:noFill/>
        </p:spPr>
        <p:txBody>
          <a:bodyPr wrap="square">
            <a:spAutoFit/>
          </a:bodyPr>
          <a:lstStyle/>
          <a:p>
            <a:r>
              <a:rPr lang="en-IN" b="1" i="0" dirty="0">
                <a:solidFill>
                  <a:srgbClr val="FF6600"/>
                </a:solidFill>
                <a:effectLst/>
                <a:latin typeface="helvetica" panose="020B0604020202020204" pitchFamily="34" charset="0"/>
              </a:rPr>
              <a:t>KVA</a:t>
            </a:r>
            <a:endParaRPr lang="en-IN" dirty="0"/>
          </a:p>
        </p:txBody>
      </p:sp>
    </p:spTree>
    <p:extLst>
      <p:ext uri="{BB962C8B-B14F-4D97-AF65-F5344CB8AC3E}">
        <p14:creationId xmlns:p14="http://schemas.microsoft.com/office/powerpoint/2010/main" val="19866138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4F4FAC-04EC-4551-A9B9-B039A2003E85}"/>
              </a:ext>
            </a:extLst>
          </p:cNvPr>
          <p:cNvSpPr txBox="1"/>
          <p:nvPr/>
        </p:nvSpPr>
        <p:spPr>
          <a:xfrm>
            <a:off x="3048000" y="2551837"/>
            <a:ext cx="6096000" cy="1754326"/>
          </a:xfrm>
          <a:prstGeom prst="rect">
            <a:avLst/>
          </a:prstGeom>
          <a:noFill/>
        </p:spPr>
        <p:txBody>
          <a:bodyPr wrap="square">
            <a:spAutoFit/>
          </a:bodyPr>
          <a:lstStyle/>
          <a:p>
            <a:pPr algn="l"/>
            <a:r>
              <a:rPr lang="en-US" sz="1800" b="0" i="0" dirty="0">
                <a:solidFill>
                  <a:srgbClr val="3A3A3A"/>
                </a:solidFill>
                <a:effectLst/>
                <a:latin typeface="helvetica" panose="020B0604020202020204" pitchFamily="34" charset="0"/>
              </a:rPr>
              <a:t>Which winding in a transformer has more number of turns?</a:t>
            </a:r>
            <a:endParaRPr lang="en-US" b="0" i="0" dirty="0">
              <a:solidFill>
                <a:srgbClr val="3A3A3A"/>
              </a:solidFill>
              <a:effectLst/>
              <a:latin typeface="-apple-system"/>
            </a:endParaRPr>
          </a:p>
          <a:p>
            <a:pPr algn="l">
              <a:buFont typeface="+mj-lt"/>
              <a:buAutoNum type="arabicPeriod"/>
            </a:pPr>
            <a:r>
              <a:rPr lang="en-US" sz="1800" b="0" i="0" dirty="0">
                <a:solidFill>
                  <a:srgbClr val="3A3A3A"/>
                </a:solidFill>
                <a:effectLst/>
                <a:latin typeface="helvetica" panose="020B0604020202020204" pitchFamily="34" charset="0"/>
              </a:rPr>
              <a:t>Secondary winding</a:t>
            </a:r>
            <a:endParaRPr lang="en-US" b="0" i="0" dirty="0">
              <a:solidFill>
                <a:srgbClr val="3A3A3A"/>
              </a:solidFill>
              <a:effectLst/>
              <a:latin typeface="-apple-system"/>
            </a:endParaRPr>
          </a:p>
          <a:p>
            <a:pPr algn="l">
              <a:buFont typeface="+mj-lt"/>
              <a:buAutoNum type="arabicPeriod"/>
            </a:pPr>
            <a:r>
              <a:rPr lang="en-US" sz="1800" b="0" i="0" dirty="0">
                <a:solidFill>
                  <a:srgbClr val="3A3A3A"/>
                </a:solidFill>
                <a:effectLst/>
                <a:latin typeface="helvetica" panose="020B0604020202020204" pitchFamily="34" charset="0"/>
              </a:rPr>
              <a:t>primary winding</a:t>
            </a:r>
            <a:endParaRPr lang="en-US" b="0" i="0" dirty="0">
              <a:solidFill>
                <a:srgbClr val="3A3A3A"/>
              </a:solidFill>
              <a:effectLst/>
              <a:latin typeface="-apple-system"/>
            </a:endParaRPr>
          </a:p>
          <a:p>
            <a:pPr algn="l">
              <a:buFont typeface="+mj-lt"/>
              <a:buAutoNum type="arabicPeriod"/>
            </a:pPr>
            <a:r>
              <a:rPr lang="en-US" sz="1800" b="0" i="0" dirty="0">
                <a:solidFill>
                  <a:srgbClr val="3A3A3A"/>
                </a:solidFill>
                <a:effectLst/>
                <a:latin typeface="helvetica" panose="020B0604020202020204" pitchFamily="34" charset="0"/>
              </a:rPr>
              <a:t>High voltage winding</a:t>
            </a:r>
            <a:endParaRPr lang="en-US" b="0" i="0" dirty="0">
              <a:solidFill>
                <a:srgbClr val="3A3A3A"/>
              </a:solidFill>
              <a:effectLst/>
              <a:latin typeface="-apple-system"/>
            </a:endParaRPr>
          </a:p>
          <a:p>
            <a:pPr algn="l">
              <a:buFont typeface="+mj-lt"/>
              <a:buAutoNum type="arabicPeriod"/>
            </a:pPr>
            <a:r>
              <a:rPr lang="en-US" sz="1800" b="0" i="0" dirty="0">
                <a:solidFill>
                  <a:srgbClr val="3A3A3A"/>
                </a:solidFill>
                <a:effectLst/>
                <a:latin typeface="helvetica" panose="020B0604020202020204" pitchFamily="34" charset="0"/>
              </a:rPr>
              <a:t>Low voltage winding</a:t>
            </a:r>
            <a:endParaRPr lang="en-US" b="0" i="0" dirty="0">
              <a:solidFill>
                <a:srgbClr val="3A3A3A"/>
              </a:solidFill>
              <a:effectLst/>
              <a:latin typeface="-apple-system"/>
            </a:endParaRPr>
          </a:p>
        </p:txBody>
      </p:sp>
    </p:spTree>
    <p:extLst>
      <p:ext uri="{BB962C8B-B14F-4D97-AF65-F5344CB8AC3E}">
        <p14:creationId xmlns:p14="http://schemas.microsoft.com/office/powerpoint/2010/main" val="30252968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494177-1C6F-4BC0-8C0F-2A4A279DBCB1}"/>
              </a:ext>
            </a:extLst>
          </p:cNvPr>
          <p:cNvSpPr txBox="1"/>
          <p:nvPr/>
        </p:nvSpPr>
        <p:spPr>
          <a:xfrm>
            <a:off x="3048000" y="2136339"/>
            <a:ext cx="6096000" cy="2585323"/>
          </a:xfrm>
          <a:prstGeom prst="rect">
            <a:avLst/>
          </a:prstGeom>
          <a:noFill/>
        </p:spPr>
        <p:txBody>
          <a:bodyPr wrap="square">
            <a:spAutoFit/>
          </a:bodyPr>
          <a:lstStyle/>
          <a:p>
            <a:pPr algn="l"/>
            <a:r>
              <a:rPr lang="en-US" sz="1800" b="1" i="0" dirty="0">
                <a:solidFill>
                  <a:srgbClr val="FF6600"/>
                </a:solidFill>
                <a:effectLst/>
                <a:latin typeface="helvetica" panose="020B0604020202020204" pitchFamily="34" charset="0"/>
              </a:rPr>
              <a:t>High Voltage Winding</a:t>
            </a:r>
            <a:br>
              <a:rPr lang="en-US" sz="1800" b="1" i="0" dirty="0">
                <a:solidFill>
                  <a:srgbClr val="FF6600"/>
                </a:solidFill>
                <a:effectLst/>
                <a:latin typeface="helvetica" panose="020B0604020202020204" pitchFamily="34" charset="0"/>
              </a:rPr>
            </a:br>
            <a:endParaRPr lang="en-US" b="0" i="0" dirty="0">
              <a:solidFill>
                <a:srgbClr val="3A3A3A"/>
              </a:solidFill>
              <a:effectLst/>
              <a:latin typeface="-apple-system"/>
            </a:endParaRPr>
          </a:p>
          <a:p>
            <a:pPr algn="l"/>
            <a:r>
              <a:rPr lang="en-US" sz="1800" b="1" i="0" dirty="0">
                <a:solidFill>
                  <a:srgbClr val="FF6600"/>
                </a:solidFill>
                <a:effectLst/>
                <a:latin typeface="helvetica" panose="020B0604020202020204" pitchFamily="34" charset="0"/>
              </a:rPr>
              <a:t>Explanation:</a:t>
            </a:r>
            <a:endParaRPr lang="en-US" b="0" i="0" dirty="0">
              <a:solidFill>
                <a:srgbClr val="3A3A3A"/>
              </a:solidFill>
              <a:effectLst/>
              <a:latin typeface="-apple-system"/>
            </a:endParaRPr>
          </a:p>
          <a:p>
            <a:pPr algn="l">
              <a:buFont typeface="Arial" panose="020B0604020202020204" pitchFamily="34" charset="0"/>
              <a:buChar char="•"/>
            </a:pPr>
            <a:r>
              <a:rPr lang="en-US" sz="1800" b="0" i="0" dirty="0">
                <a:solidFill>
                  <a:srgbClr val="3A3A3A"/>
                </a:solidFill>
                <a:effectLst/>
                <a:latin typeface="helvetica" panose="020B0604020202020204" pitchFamily="34" charset="0"/>
              </a:rPr>
              <a:t>High voltage winding have more turns but they carry less current then Low voltage winding transformer.</a:t>
            </a:r>
            <a:endParaRPr lang="en-US" b="0" i="0" dirty="0">
              <a:solidFill>
                <a:srgbClr val="3A3A3A"/>
              </a:solidFill>
              <a:effectLst/>
              <a:latin typeface="-apple-system"/>
            </a:endParaRPr>
          </a:p>
          <a:p>
            <a:pPr algn="l">
              <a:buFont typeface="Arial" panose="020B0604020202020204" pitchFamily="34" charset="0"/>
              <a:buChar char="•"/>
            </a:pPr>
            <a:r>
              <a:rPr lang="en-US" sz="1800" b="0" i="0" dirty="0">
                <a:solidFill>
                  <a:srgbClr val="3A3A3A"/>
                </a:solidFill>
                <a:effectLst/>
                <a:latin typeface="helvetica" panose="020B0604020202020204" pitchFamily="34" charset="0"/>
              </a:rPr>
              <a:t>If the input power is given to the HV side, then the voltage is</a:t>
            </a:r>
            <a:r>
              <a:rPr lang="en-US" sz="1800" b="1" i="0" dirty="0">
                <a:solidFill>
                  <a:srgbClr val="3A3A3A"/>
                </a:solidFill>
                <a:effectLst/>
                <a:latin typeface="helvetica" panose="020B0604020202020204" pitchFamily="34" charset="0"/>
              </a:rPr>
              <a:t> stepped down.</a:t>
            </a:r>
            <a:endParaRPr lang="en-US" b="0" i="0" dirty="0">
              <a:solidFill>
                <a:srgbClr val="3A3A3A"/>
              </a:solidFill>
              <a:effectLst/>
              <a:latin typeface="-apple-system"/>
            </a:endParaRPr>
          </a:p>
          <a:p>
            <a:pPr algn="l">
              <a:buFont typeface="Arial" panose="020B0604020202020204" pitchFamily="34" charset="0"/>
              <a:buChar char="•"/>
            </a:pPr>
            <a:r>
              <a:rPr lang="en-US" sz="1800" b="0" i="0" dirty="0">
                <a:solidFill>
                  <a:srgbClr val="3A3A3A"/>
                </a:solidFill>
                <a:effectLst/>
                <a:latin typeface="helvetica" panose="020B0604020202020204" pitchFamily="34" charset="0"/>
              </a:rPr>
              <a:t>Similarly, if input power is given to LV side – the Voltage is </a:t>
            </a:r>
            <a:r>
              <a:rPr lang="en-US" sz="1800" b="1" i="0" dirty="0">
                <a:solidFill>
                  <a:srgbClr val="3A3A3A"/>
                </a:solidFill>
                <a:effectLst/>
                <a:latin typeface="helvetica" panose="020B0604020202020204" pitchFamily="34" charset="0"/>
              </a:rPr>
              <a:t>stepped up</a:t>
            </a:r>
            <a:r>
              <a:rPr lang="en-US" sz="1800" b="0" i="0" dirty="0">
                <a:solidFill>
                  <a:srgbClr val="3A3A3A"/>
                </a:solidFill>
                <a:effectLst/>
                <a:latin typeface="helvetica" panose="020B0604020202020204" pitchFamily="34" charset="0"/>
              </a:rPr>
              <a:t>.</a:t>
            </a:r>
            <a:endParaRPr lang="en-US" b="0" i="0" dirty="0">
              <a:solidFill>
                <a:srgbClr val="3A3A3A"/>
              </a:solidFill>
              <a:effectLst/>
              <a:latin typeface="-apple-system"/>
            </a:endParaRPr>
          </a:p>
        </p:txBody>
      </p:sp>
    </p:spTree>
    <p:extLst>
      <p:ext uri="{BB962C8B-B14F-4D97-AF65-F5344CB8AC3E}">
        <p14:creationId xmlns:p14="http://schemas.microsoft.com/office/powerpoint/2010/main" val="1512448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C1EB70B-92A8-4D7E-ABC2-8A4AF0E3D113}"/>
              </a:ext>
            </a:extLst>
          </p:cNvPr>
          <p:cNvGraphicFramePr>
            <a:graphicFrameLocks noGrp="1"/>
          </p:cNvGraphicFramePr>
          <p:nvPr/>
        </p:nvGraphicFramePr>
        <p:xfrm>
          <a:off x="3224213" y="1117600"/>
          <a:ext cx="1420812" cy="2103438"/>
        </p:xfrm>
        <a:graphic>
          <a:graphicData uri="http://schemas.openxmlformats.org/drawingml/2006/table">
            <a:tbl>
              <a:tblPr firstRow="1" bandRow="1">
                <a:tableStyleId>{5C22544A-7EE6-4342-B048-85BDC9FD1C3A}</a:tableStyleId>
              </a:tblPr>
              <a:tblGrid>
                <a:gridCol w="1420812">
                  <a:extLst>
                    <a:ext uri="{9D8B030D-6E8A-4147-A177-3AD203B41FA5}">
                      <a16:colId xmlns:a16="http://schemas.microsoft.com/office/drawing/2014/main" val="20000"/>
                    </a:ext>
                  </a:extLst>
                </a:gridCol>
              </a:tblGrid>
              <a:tr h="2103438">
                <a:tc>
                  <a:txBody>
                    <a:bodyPr/>
                    <a:lstStyle/>
                    <a:p>
                      <a:r>
                        <a:rPr lang="en-US" sz="2200" dirty="0"/>
                        <a:t>     </a:t>
                      </a:r>
                    </a:p>
                    <a:p>
                      <a:r>
                        <a:rPr lang="en-US" sz="2200" dirty="0"/>
                        <a:t>Answer</a:t>
                      </a:r>
                      <a:r>
                        <a:rPr lang="en-US" sz="2200" baseline="0" dirty="0"/>
                        <a:t>1</a:t>
                      </a:r>
                    </a:p>
                    <a:p>
                      <a:endParaRPr lang="en-US" sz="2200" baseline="0" dirty="0"/>
                    </a:p>
                    <a:p>
                      <a:r>
                        <a:rPr lang="en-US" sz="2200" dirty="0"/>
                        <a:t>R=100 Ohm</a:t>
                      </a:r>
                    </a:p>
                    <a:p>
                      <a:r>
                        <a:rPr lang="en-US" sz="2200" dirty="0"/>
                        <a:t>L= 1 </a:t>
                      </a:r>
                      <a:r>
                        <a:rPr lang="en-US" sz="2200" dirty="0" err="1"/>
                        <a:t>mH</a:t>
                      </a:r>
                      <a:endParaRPr lang="en-IN" sz="2200" dirty="0"/>
                    </a:p>
                  </a:txBody>
                  <a:tcPr marL="68551" marR="68551" marT="45727" marB="45727"/>
                </a:tc>
                <a:extLst>
                  <a:ext uri="{0D108BD9-81ED-4DB2-BD59-A6C34878D82A}">
                    <a16:rowId xmlns:a16="http://schemas.microsoft.com/office/drawing/2014/main" val="10000"/>
                  </a:ext>
                </a:extLst>
              </a:tr>
            </a:tbl>
          </a:graphicData>
        </a:graphic>
      </p:graphicFrame>
      <p:graphicFrame>
        <p:nvGraphicFramePr>
          <p:cNvPr id="5" name="Table 4">
            <a:extLst>
              <a:ext uri="{FF2B5EF4-FFF2-40B4-BE49-F238E27FC236}">
                <a16:creationId xmlns:a16="http://schemas.microsoft.com/office/drawing/2014/main" id="{658ACA3E-10A9-4DFC-BE1C-E470B361B104}"/>
              </a:ext>
            </a:extLst>
          </p:cNvPr>
          <p:cNvGraphicFramePr>
            <a:graphicFrameLocks noGrp="1"/>
          </p:cNvGraphicFramePr>
          <p:nvPr/>
        </p:nvGraphicFramePr>
        <p:xfrm>
          <a:off x="8315326" y="1270001"/>
          <a:ext cx="1420813" cy="1109663"/>
        </p:xfrm>
        <a:graphic>
          <a:graphicData uri="http://schemas.openxmlformats.org/drawingml/2006/table">
            <a:tbl>
              <a:tblPr firstRow="1" bandRow="1">
                <a:tableStyleId>{5C22544A-7EE6-4342-B048-85BDC9FD1C3A}</a:tableStyleId>
              </a:tblPr>
              <a:tblGrid>
                <a:gridCol w="1420813">
                  <a:extLst>
                    <a:ext uri="{9D8B030D-6E8A-4147-A177-3AD203B41FA5}">
                      <a16:colId xmlns:a16="http://schemas.microsoft.com/office/drawing/2014/main" val="20000"/>
                    </a:ext>
                  </a:extLst>
                </a:gridCol>
              </a:tblGrid>
              <a:tr h="1109663">
                <a:tc>
                  <a:txBody>
                    <a:bodyPr/>
                    <a:lstStyle/>
                    <a:p>
                      <a:r>
                        <a:rPr lang="en-US" sz="2200" dirty="0"/>
                        <a:t>     </a:t>
                      </a:r>
                    </a:p>
                    <a:p>
                      <a:r>
                        <a:rPr lang="en-US" sz="2200" dirty="0"/>
                        <a:t>Answer</a:t>
                      </a:r>
                      <a:r>
                        <a:rPr lang="en-US" sz="2200" baseline="0" dirty="0"/>
                        <a:t> 3</a:t>
                      </a:r>
                      <a:r>
                        <a:rPr lang="en-US" sz="2200" dirty="0"/>
                        <a:t>--d</a:t>
                      </a:r>
                      <a:endParaRPr lang="en-IN" sz="2200" dirty="0"/>
                    </a:p>
                  </a:txBody>
                  <a:tcPr marL="68551" marR="68551" marT="45742" marB="45742"/>
                </a:tc>
                <a:extLst>
                  <a:ext uri="{0D108BD9-81ED-4DB2-BD59-A6C34878D82A}">
                    <a16:rowId xmlns:a16="http://schemas.microsoft.com/office/drawing/2014/main" val="10000"/>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B8A7DA-DE80-468B-8565-FBE073B4F9FA}"/>
              </a:ext>
            </a:extLst>
          </p:cNvPr>
          <p:cNvSpPr txBox="1"/>
          <p:nvPr/>
        </p:nvSpPr>
        <p:spPr>
          <a:xfrm>
            <a:off x="3048000" y="2551837"/>
            <a:ext cx="6096000" cy="1754326"/>
          </a:xfrm>
          <a:prstGeom prst="rect">
            <a:avLst/>
          </a:prstGeom>
          <a:noFill/>
        </p:spPr>
        <p:txBody>
          <a:bodyPr wrap="square">
            <a:spAutoFit/>
          </a:bodyPr>
          <a:lstStyle/>
          <a:p>
            <a:pPr algn="l"/>
            <a:r>
              <a:rPr lang="en-US" b="0" i="0" dirty="0">
                <a:solidFill>
                  <a:srgbClr val="000000"/>
                </a:solidFill>
                <a:effectLst/>
                <a:latin typeface="Arial" panose="020B0604020202020204" pitchFamily="34" charset="0"/>
              </a:rPr>
              <a:t> ..... rectifier needs four diodes.</a:t>
            </a:r>
          </a:p>
          <a:p>
            <a:pPr algn="l"/>
            <a:br>
              <a:rPr lang="en-US" dirty="0"/>
            </a:b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A.Bridge</a:t>
            </a:r>
            <a:endParaRPr lang="en-US" b="0" i="0" dirty="0">
              <a:solidFill>
                <a:srgbClr val="000000"/>
              </a:solidFill>
              <a:effectLst/>
              <a:latin typeface="Arial" panose="020B0604020202020204" pitchFamily="34" charset="0"/>
            </a:endParaRPr>
          </a:p>
          <a:p>
            <a:pPr algn="l"/>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B.Half</a:t>
            </a:r>
            <a:endParaRPr lang="en-US" b="0" i="0" dirty="0">
              <a:solidFill>
                <a:srgbClr val="000000"/>
              </a:solidFill>
              <a:effectLst/>
              <a:latin typeface="Arial" panose="020B0604020202020204" pitchFamily="34" charset="0"/>
            </a:endParaRPr>
          </a:p>
          <a:p>
            <a:pPr algn="l"/>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C.Centre</a:t>
            </a:r>
            <a:r>
              <a:rPr lang="en-US" b="0" i="0" dirty="0">
                <a:solidFill>
                  <a:srgbClr val="000000"/>
                </a:solidFill>
                <a:effectLst/>
                <a:latin typeface="Arial" panose="020B0604020202020204" pitchFamily="34" charset="0"/>
              </a:rPr>
              <a:t>-tap full wave</a:t>
            </a:r>
          </a:p>
          <a:p>
            <a:pPr algn="l"/>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D.None</a:t>
            </a:r>
            <a:r>
              <a:rPr lang="en-US" b="0" i="0" dirty="0">
                <a:solidFill>
                  <a:srgbClr val="000000"/>
                </a:solidFill>
                <a:effectLst/>
                <a:latin typeface="Arial" panose="020B0604020202020204" pitchFamily="34" charset="0"/>
              </a:rPr>
              <a:t> of the above</a:t>
            </a:r>
          </a:p>
        </p:txBody>
      </p:sp>
    </p:spTree>
    <p:extLst>
      <p:ext uri="{BB962C8B-B14F-4D97-AF65-F5344CB8AC3E}">
        <p14:creationId xmlns:p14="http://schemas.microsoft.com/office/powerpoint/2010/main" val="13500025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978AE3-BA3E-4346-8232-D49A8D3A3F8E}"/>
              </a:ext>
            </a:extLst>
          </p:cNvPr>
          <p:cNvSpPr txBox="1"/>
          <p:nvPr/>
        </p:nvSpPr>
        <p:spPr>
          <a:xfrm>
            <a:off x="3048000" y="3244334"/>
            <a:ext cx="6096000" cy="369332"/>
          </a:xfrm>
          <a:prstGeom prst="rect">
            <a:avLst/>
          </a:prstGeom>
          <a:noFill/>
        </p:spPr>
        <p:txBody>
          <a:bodyPr wrap="square">
            <a:spAutoFit/>
          </a:bodyPr>
          <a:lstStyle/>
          <a:p>
            <a:r>
              <a:rPr lang="en-IN" b="0" i="0" dirty="0" err="1">
                <a:solidFill>
                  <a:srgbClr val="008000"/>
                </a:solidFill>
                <a:effectLst/>
                <a:latin typeface="Verdana" panose="020B0604030504040204" pitchFamily="34" charset="0"/>
              </a:rPr>
              <a:t>A.Bridge</a:t>
            </a:r>
            <a:endParaRPr lang="en-IN" dirty="0"/>
          </a:p>
        </p:txBody>
      </p:sp>
    </p:spTree>
    <p:extLst>
      <p:ext uri="{BB962C8B-B14F-4D97-AF65-F5344CB8AC3E}">
        <p14:creationId xmlns:p14="http://schemas.microsoft.com/office/powerpoint/2010/main" val="34540970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BDDC87-FA1E-4BEB-9795-58E142132037}"/>
              </a:ext>
            </a:extLst>
          </p:cNvPr>
          <p:cNvSpPr txBox="1"/>
          <p:nvPr/>
        </p:nvSpPr>
        <p:spPr>
          <a:xfrm>
            <a:off x="3048000" y="2274838"/>
            <a:ext cx="6096000" cy="2308324"/>
          </a:xfrm>
          <a:prstGeom prst="rect">
            <a:avLst/>
          </a:prstGeom>
          <a:noFill/>
        </p:spPr>
        <p:txBody>
          <a:bodyPr wrap="square">
            <a:spAutoFit/>
          </a:bodyPr>
          <a:lstStyle/>
          <a:p>
            <a:pPr algn="l"/>
            <a:r>
              <a:rPr lang="en-US" dirty="0">
                <a:solidFill>
                  <a:srgbClr val="000000"/>
                </a:solidFill>
                <a:latin typeface="Arial" panose="020B0604020202020204" pitchFamily="34" charset="0"/>
              </a:rPr>
              <a:t>I</a:t>
            </a:r>
            <a:r>
              <a:rPr lang="en-US" b="0" i="0" dirty="0">
                <a:solidFill>
                  <a:srgbClr val="000000"/>
                </a:solidFill>
                <a:effectLst/>
                <a:latin typeface="Arial" panose="020B0604020202020204" pitchFamily="34" charset="0"/>
              </a:rPr>
              <a:t>n LED, light is emitted because</a:t>
            </a:r>
          </a:p>
          <a:p>
            <a:pPr algn="l"/>
            <a:br>
              <a:rPr lang="en-US" dirty="0"/>
            </a:b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A.Light</a:t>
            </a:r>
            <a:r>
              <a:rPr lang="en-US" b="0" i="0" dirty="0">
                <a:solidFill>
                  <a:srgbClr val="000000"/>
                </a:solidFill>
                <a:effectLst/>
                <a:latin typeface="Arial" panose="020B0604020202020204" pitchFamily="34" charset="0"/>
              </a:rPr>
              <a:t> falls on LED</a:t>
            </a:r>
            <a:r>
              <a:rPr lang="en-US" b="0" i="0" baseline="30000" dirty="0">
                <a:solidFill>
                  <a:srgbClr val="000000"/>
                </a:solidFill>
                <a:effectLst/>
                <a:latin typeface="Arial" panose="020B0604020202020204" pitchFamily="34" charset="0"/>
              </a:rPr>
              <a:t>3</a:t>
            </a:r>
            <a:endParaRPr lang="en-US" b="0" i="0" dirty="0">
              <a:solidFill>
                <a:srgbClr val="000000"/>
              </a:solidFill>
              <a:effectLst/>
              <a:latin typeface="Arial" panose="020B0604020202020204" pitchFamily="34" charset="0"/>
            </a:endParaRPr>
          </a:p>
          <a:p>
            <a:pPr algn="l"/>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B.Diode</a:t>
            </a:r>
            <a:r>
              <a:rPr lang="en-US" b="0" i="0" dirty="0">
                <a:solidFill>
                  <a:srgbClr val="000000"/>
                </a:solidFill>
                <a:effectLst/>
                <a:latin typeface="Arial" panose="020B0604020202020204" pitchFamily="34" charset="0"/>
              </a:rPr>
              <a:t> emits light when heated</a:t>
            </a:r>
          </a:p>
          <a:p>
            <a:pPr algn="l"/>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C.Recombination</a:t>
            </a:r>
            <a:r>
              <a:rPr lang="en-US" b="0" i="0" dirty="0">
                <a:solidFill>
                  <a:srgbClr val="000000"/>
                </a:solidFill>
                <a:effectLst/>
                <a:latin typeface="Arial" panose="020B0604020202020204" pitchFamily="34" charset="0"/>
              </a:rPr>
              <a:t> of charges takes place</a:t>
            </a:r>
          </a:p>
          <a:p>
            <a:pPr algn="l"/>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D.Any</a:t>
            </a:r>
            <a:r>
              <a:rPr lang="en-US" b="0" i="0" dirty="0">
                <a:solidFill>
                  <a:srgbClr val="000000"/>
                </a:solidFill>
                <a:effectLst/>
                <a:latin typeface="Arial" panose="020B0604020202020204" pitchFamily="34" charset="0"/>
              </a:rPr>
              <a:t> of the above</a:t>
            </a:r>
          </a:p>
          <a:p>
            <a:br>
              <a:rPr lang="en-US" dirty="0"/>
            </a:br>
            <a:endParaRPr lang="en-IN" dirty="0"/>
          </a:p>
        </p:txBody>
      </p:sp>
    </p:spTree>
    <p:extLst>
      <p:ext uri="{BB962C8B-B14F-4D97-AF65-F5344CB8AC3E}">
        <p14:creationId xmlns:p14="http://schemas.microsoft.com/office/powerpoint/2010/main" val="16678510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7DA038-65D5-48D1-91B0-6333381AD7F0}"/>
              </a:ext>
            </a:extLst>
          </p:cNvPr>
          <p:cNvSpPr txBox="1"/>
          <p:nvPr/>
        </p:nvSpPr>
        <p:spPr>
          <a:xfrm>
            <a:off x="3048000" y="3244334"/>
            <a:ext cx="6096000" cy="369332"/>
          </a:xfrm>
          <a:prstGeom prst="rect">
            <a:avLst/>
          </a:prstGeom>
          <a:noFill/>
        </p:spPr>
        <p:txBody>
          <a:bodyPr wrap="square">
            <a:spAutoFit/>
          </a:bodyPr>
          <a:lstStyle/>
          <a:p>
            <a:r>
              <a:rPr lang="en-US" b="0" i="0" dirty="0" err="1">
                <a:solidFill>
                  <a:srgbClr val="008000"/>
                </a:solidFill>
                <a:effectLst/>
                <a:latin typeface="Verdana" panose="020B0604030504040204" pitchFamily="34" charset="0"/>
              </a:rPr>
              <a:t>C.Recombination</a:t>
            </a:r>
            <a:r>
              <a:rPr lang="en-US" b="0" i="0" dirty="0">
                <a:solidFill>
                  <a:srgbClr val="008000"/>
                </a:solidFill>
                <a:effectLst/>
                <a:latin typeface="Verdana" panose="020B0604030504040204" pitchFamily="34" charset="0"/>
              </a:rPr>
              <a:t> of charges takes place</a:t>
            </a:r>
            <a:endParaRPr lang="en-IN" dirty="0"/>
          </a:p>
        </p:txBody>
      </p:sp>
    </p:spTree>
    <p:extLst>
      <p:ext uri="{BB962C8B-B14F-4D97-AF65-F5344CB8AC3E}">
        <p14:creationId xmlns:p14="http://schemas.microsoft.com/office/powerpoint/2010/main" val="20281898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538243-6698-465E-9B0A-0DD8A2FAEF65}"/>
              </a:ext>
            </a:extLst>
          </p:cNvPr>
          <p:cNvSpPr txBox="1"/>
          <p:nvPr/>
        </p:nvSpPr>
        <p:spPr>
          <a:xfrm>
            <a:off x="3048000" y="2413338"/>
            <a:ext cx="6096000" cy="2031325"/>
          </a:xfrm>
          <a:prstGeom prst="rect">
            <a:avLst/>
          </a:prstGeom>
          <a:noFill/>
        </p:spPr>
        <p:txBody>
          <a:bodyPr wrap="square">
            <a:spAutoFit/>
          </a:bodyPr>
          <a:lstStyle/>
          <a:p>
            <a:pPr algn="l"/>
            <a:r>
              <a:rPr lang="en-US" b="0" i="0" dirty="0">
                <a:solidFill>
                  <a:srgbClr val="000000"/>
                </a:solidFill>
                <a:effectLst/>
                <a:latin typeface="Arial" panose="020B0604020202020204" pitchFamily="34" charset="0"/>
              </a:rPr>
              <a:t>The best value of rectification efficiency for a full wave (unfiltered) rectifier could be around</a:t>
            </a:r>
          </a:p>
          <a:p>
            <a:pPr algn="l"/>
            <a:br>
              <a:rPr lang="en-US" dirty="0"/>
            </a:br>
            <a:r>
              <a:rPr lang="en-US" b="0" i="0" dirty="0">
                <a:solidFill>
                  <a:srgbClr val="000000"/>
                </a:solidFill>
                <a:effectLst/>
                <a:latin typeface="Arial" panose="020B0604020202020204" pitchFamily="34" charset="0"/>
              </a:rPr>
              <a:t>   A.50 percent</a:t>
            </a:r>
          </a:p>
          <a:p>
            <a:pPr algn="l"/>
            <a:r>
              <a:rPr lang="en-US" b="0" i="0" dirty="0">
                <a:solidFill>
                  <a:srgbClr val="000000"/>
                </a:solidFill>
                <a:effectLst/>
                <a:latin typeface="Arial" panose="020B0604020202020204" pitchFamily="34" charset="0"/>
              </a:rPr>
              <a:t>   B.65 percent</a:t>
            </a:r>
          </a:p>
          <a:p>
            <a:pPr algn="l"/>
            <a:r>
              <a:rPr lang="en-US" b="0" i="0" dirty="0">
                <a:solidFill>
                  <a:srgbClr val="000000"/>
                </a:solidFill>
                <a:effectLst/>
                <a:latin typeface="Arial" panose="020B0604020202020204" pitchFamily="34" charset="0"/>
              </a:rPr>
              <a:t>   C.80 percent</a:t>
            </a:r>
          </a:p>
          <a:p>
            <a:pPr algn="l"/>
            <a:r>
              <a:rPr lang="en-US" b="0" i="0" dirty="0">
                <a:solidFill>
                  <a:srgbClr val="000000"/>
                </a:solidFill>
                <a:effectLst/>
                <a:latin typeface="Arial" panose="020B0604020202020204" pitchFamily="34" charset="0"/>
              </a:rPr>
              <a:t>   D.95 percent</a:t>
            </a:r>
          </a:p>
        </p:txBody>
      </p:sp>
    </p:spTree>
    <p:extLst>
      <p:ext uri="{BB962C8B-B14F-4D97-AF65-F5344CB8AC3E}">
        <p14:creationId xmlns:p14="http://schemas.microsoft.com/office/powerpoint/2010/main" val="14531010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014045-A76B-46FE-983A-84F0B0E73C4A}"/>
              </a:ext>
            </a:extLst>
          </p:cNvPr>
          <p:cNvSpPr txBox="1"/>
          <p:nvPr/>
        </p:nvSpPr>
        <p:spPr>
          <a:xfrm>
            <a:off x="3048000" y="3244334"/>
            <a:ext cx="6096000" cy="369332"/>
          </a:xfrm>
          <a:prstGeom prst="rect">
            <a:avLst/>
          </a:prstGeom>
          <a:noFill/>
        </p:spPr>
        <p:txBody>
          <a:bodyPr wrap="square">
            <a:spAutoFit/>
          </a:bodyPr>
          <a:lstStyle/>
          <a:p>
            <a:r>
              <a:rPr lang="en-IN" b="0" i="0" dirty="0">
                <a:solidFill>
                  <a:srgbClr val="008000"/>
                </a:solidFill>
                <a:effectLst/>
                <a:latin typeface="Verdana" panose="020B0604030504040204" pitchFamily="34" charset="0"/>
              </a:rPr>
              <a:t>C.80 percent</a:t>
            </a:r>
            <a:endParaRPr lang="en-IN" dirty="0"/>
          </a:p>
        </p:txBody>
      </p:sp>
    </p:spTree>
    <p:extLst>
      <p:ext uri="{BB962C8B-B14F-4D97-AF65-F5344CB8AC3E}">
        <p14:creationId xmlns:p14="http://schemas.microsoft.com/office/powerpoint/2010/main" val="38513376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FBE715-5281-4161-A80F-4DE01F0788DB}"/>
              </a:ext>
            </a:extLst>
          </p:cNvPr>
          <p:cNvSpPr txBox="1"/>
          <p:nvPr/>
        </p:nvSpPr>
        <p:spPr>
          <a:xfrm>
            <a:off x="3048000" y="2551837"/>
            <a:ext cx="6096000" cy="1754326"/>
          </a:xfrm>
          <a:prstGeom prst="rect">
            <a:avLst/>
          </a:prstGeom>
          <a:noFill/>
        </p:spPr>
        <p:txBody>
          <a:bodyPr wrap="square">
            <a:spAutoFit/>
          </a:bodyPr>
          <a:lstStyle/>
          <a:p>
            <a:pPr algn="l"/>
            <a:r>
              <a:rPr lang="en-IN" b="0" i="0" dirty="0">
                <a:solidFill>
                  <a:srgbClr val="000000"/>
                </a:solidFill>
                <a:effectLst/>
                <a:latin typeface="Arial" panose="020B0604020202020204" pitchFamily="34" charset="0"/>
              </a:rPr>
              <a:t>A reverse-biased P-N junction has</a:t>
            </a:r>
          </a:p>
          <a:p>
            <a:pPr algn="l"/>
            <a:br>
              <a:rPr lang="en-IN" dirty="0"/>
            </a:br>
            <a:r>
              <a:rPr lang="en-IN" b="0" i="0" dirty="0">
                <a:solidFill>
                  <a:srgbClr val="000000"/>
                </a:solidFill>
                <a:effectLst/>
                <a:latin typeface="Arial" panose="020B0604020202020204" pitchFamily="34" charset="0"/>
              </a:rPr>
              <a:t>   </a:t>
            </a:r>
            <a:r>
              <a:rPr lang="en-IN" b="0" i="0" dirty="0" err="1">
                <a:solidFill>
                  <a:srgbClr val="000000"/>
                </a:solidFill>
                <a:effectLst/>
                <a:latin typeface="Arial" panose="020B0604020202020204" pitchFamily="34" charset="0"/>
              </a:rPr>
              <a:t>A.All</a:t>
            </a:r>
            <a:r>
              <a:rPr lang="en-IN" b="0" i="0" dirty="0">
                <a:solidFill>
                  <a:srgbClr val="000000"/>
                </a:solidFill>
                <a:effectLst/>
                <a:latin typeface="Arial" panose="020B0604020202020204" pitchFamily="34" charset="0"/>
              </a:rPr>
              <a:t> most zero current</a:t>
            </a:r>
          </a:p>
          <a:p>
            <a:pPr algn="l"/>
            <a:r>
              <a:rPr lang="en-IN" b="0" i="0" dirty="0">
                <a:solidFill>
                  <a:srgbClr val="000000"/>
                </a:solidFill>
                <a:effectLst/>
                <a:latin typeface="Arial" panose="020B0604020202020204" pitchFamily="34" charset="0"/>
              </a:rPr>
              <a:t>   B.A net electron current</a:t>
            </a:r>
          </a:p>
          <a:p>
            <a:pPr algn="l"/>
            <a:r>
              <a:rPr lang="en-IN" b="0" i="0" dirty="0">
                <a:solidFill>
                  <a:srgbClr val="000000"/>
                </a:solidFill>
                <a:effectLst/>
                <a:latin typeface="Arial" panose="020B0604020202020204" pitchFamily="34" charset="0"/>
              </a:rPr>
              <a:t>   C.A net hole current</a:t>
            </a:r>
          </a:p>
          <a:p>
            <a:pPr algn="l"/>
            <a:r>
              <a:rPr lang="en-IN" b="0" i="0" dirty="0">
                <a:solidFill>
                  <a:srgbClr val="000000"/>
                </a:solidFill>
                <a:effectLst/>
                <a:latin typeface="Arial" panose="020B0604020202020204" pitchFamily="34" charset="0"/>
              </a:rPr>
              <a:t>   D.A very narrow depletion layer</a:t>
            </a:r>
          </a:p>
        </p:txBody>
      </p:sp>
    </p:spTree>
    <p:extLst>
      <p:ext uri="{BB962C8B-B14F-4D97-AF65-F5344CB8AC3E}">
        <p14:creationId xmlns:p14="http://schemas.microsoft.com/office/powerpoint/2010/main" val="37013578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AECF11-8F68-42A6-AF6C-FC917A157742}"/>
              </a:ext>
            </a:extLst>
          </p:cNvPr>
          <p:cNvSpPr txBox="1"/>
          <p:nvPr/>
        </p:nvSpPr>
        <p:spPr>
          <a:xfrm>
            <a:off x="3048000" y="3244334"/>
            <a:ext cx="6096000" cy="369332"/>
          </a:xfrm>
          <a:prstGeom prst="rect">
            <a:avLst/>
          </a:prstGeom>
          <a:noFill/>
        </p:spPr>
        <p:txBody>
          <a:bodyPr wrap="square">
            <a:spAutoFit/>
          </a:bodyPr>
          <a:lstStyle/>
          <a:p>
            <a:r>
              <a:rPr lang="en-US" b="0" i="0" dirty="0" err="1">
                <a:solidFill>
                  <a:srgbClr val="008000"/>
                </a:solidFill>
                <a:effectLst/>
                <a:latin typeface="Verdana" panose="020B0604030504040204" pitchFamily="34" charset="0"/>
              </a:rPr>
              <a:t>A.All</a:t>
            </a:r>
            <a:r>
              <a:rPr lang="en-US" b="0" i="0" dirty="0">
                <a:solidFill>
                  <a:srgbClr val="008000"/>
                </a:solidFill>
                <a:effectLst/>
                <a:latin typeface="Verdana" panose="020B0604030504040204" pitchFamily="34" charset="0"/>
              </a:rPr>
              <a:t> most zero current</a:t>
            </a:r>
            <a:endParaRPr lang="en-IN" dirty="0"/>
          </a:p>
        </p:txBody>
      </p:sp>
    </p:spTree>
    <p:extLst>
      <p:ext uri="{BB962C8B-B14F-4D97-AF65-F5344CB8AC3E}">
        <p14:creationId xmlns:p14="http://schemas.microsoft.com/office/powerpoint/2010/main" val="1630118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28B958-7CDE-490B-AE17-02D37E4C168D}"/>
              </a:ext>
            </a:extLst>
          </p:cNvPr>
          <p:cNvSpPr txBox="1"/>
          <p:nvPr/>
        </p:nvSpPr>
        <p:spPr>
          <a:xfrm>
            <a:off x="3048000" y="2551837"/>
            <a:ext cx="6096000" cy="1754326"/>
          </a:xfrm>
          <a:prstGeom prst="rect">
            <a:avLst/>
          </a:prstGeom>
          <a:noFill/>
        </p:spPr>
        <p:txBody>
          <a:bodyPr wrap="square">
            <a:spAutoFit/>
          </a:bodyPr>
          <a:lstStyle/>
          <a:p>
            <a:pPr algn="l"/>
            <a:r>
              <a:rPr lang="en-US" b="0" i="0" dirty="0">
                <a:solidFill>
                  <a:srgbClr val="000000"/>
                </a:solidFill>
                <a:effectLst/>
                <a:latin typeface="Arial" panose="020B0604020202020204" pitchFamily="34" charset="0"/>
              </a:rPr>
              <a:t>A </a:t>
            </a:r>
            <a:r>
              <a:rPr lang="en-US" b="0" i="0" dirty="0" err="1">
                <a:solidFill>
                  <a:srgbClr val="000000"/>
                </a:solidFill>
                <a:effectLst/>
                <a:latin typeface="Arial" panose="020B0604020202020204" pitchFamily="34" charset="0"/>
              </a:rPr>
              <a:t>zener</a:t>
            </a:r>
            <a:r>
              <a:rPr lang="en-US" b="0" i="0" dirty="0">
                <a:solidFill>
                  <a:srgbClr val="000000"/>
                </a:solidFill>
                <a:effectLst/>
                <a:latin typeface="Arial" panose="020B0604020202020204" pitchFamily="34" charset="0"/>
              </a:rPr>
              <a:t> diode when biased correctly</a:t>
            </a:r>
          </a:p>
          <a:p>
            <a:pPr algn="l"/>
            <a:br>
              <a:rPr lang="en-US" dirty="0"/>
            </a:b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A.Never</a:t>
            </a:r>
            <a:r>
              <a:rPr lang="en-US" b="0" i="0" dirty="0">
                <a:solidFill>
                  <a:srgbClr val="000000"/>
                </a:solidFill>
                <a:effectLst/>
                <a:latin typeface="Arial" panose="020B0604020202020204" pitchFamily="34" charset="0"/>
              </a:rPr>
              <a:t> overheats</a:t>
            </a:r>
          </a:p>
          <a:p>
            <a:pPr algn="l"/>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B.Acts</a:t>
            </a:r>
            <a:r>
              <a:rPr lang="en-US" b="0" i="0" dirty="0">
                <a:solidFill>
                  <a:srgbClr val="000000"/>
                </a:solidFill>
                <a:effectLst/>
                <a:latin typeface="Arial" panose="020B0604020202020204" pitchFamily="34" charset="0"/>
              </a:rPr>
              <a:t> as a fixed resistance</a:t>
            </a:r>
          </a:p>
          <a:p>
            <a:pPr algn="l"/>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C.Has</a:t>
            </a:r>
            <a:r>
              <a:rPr lang="en-US" b="0" i="0" dirty="0">
                <a:solidFill>
                  <a:srgbClr val="000000"/>
                </a:solidFill>
                <a:effectLst/>
                <a:latin typeface="Arial" panose="020B0604020202020204" pitchFamily="34" charset="0"/>
              </a:rPr>
              <a:t> a constant voltage across it</a:t>
            </a:r>
          </a:p>
          <a:p>
            <a:pPr algn="l"/>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D.Has</a:t>
            </a:r>
            <a:r>
              <a:rPr lang="en-US" b="0" i="0" dirty="0">
                <a:solidFill>
                  <a:srgbClr val="000000"/>
                </a:solidFill>
                <a:effectLst/>
                <a:latin typeface="Arial" panose="020B0604020202020204" pitchFamily="34" charset="0"/>
              </a:rPr>
              <a:t> a constant current passing through it</a:t>
            </a:r>
          </a:p>
        </p:txBody>
      </p:sp>
    </p:spTree>
    <p:extLst>
      <p:ext uri="{BB962C8B-B14F-4D97-AF65-F5344CB8AC3E}">
        <p14:creationId xmlns:p14="http://schemas.microsoft.com/office/powerpoint/2010/main" val="240631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F5A17B-5606-4749-83A2-855F5A0B13A2}"/>
              </a:ext>
            </a:extLst>
          </p:cNvPr>
          <p:cNvSpPr txBox="1"/>
          <p:nvPr/>
        </p:nvSpPr>
        <p:spPr>
          <a:xfrm>
            <a:off x="3048000" y="3244334"/>
            <a:ext cx="6096000" cy="369332"/>
          </a:xfrm>
          <a:prstGeom prst="rect">
            <a:avLst/>
          </a:prstGeom>
          <a:noFill/>
        </p:spPr>
        <p:txBody>
          <a:bodyPr wrap="square">
            <a:spAutoFit/>
          </a:bodyPr>
          <a:lstStyle/>
          <a:p>
            <a:r>
              <a:rPr lang="en-US" b="0" i="0" dirty="0" err="1">
                <a:solidFill>
                  <a:srgbClr val="008000"/>
                </a:solidFill>
                <a:effectLst/>
                <a:latin typeface="Verdana" panose="020B0604030504040204" pitchFamily="34" charset="0"/>
              </a:rPr>
              <a:t>C.Has</a:t>
            </a:r>
            <a:r>
              <a:rPr lang="en-US" b="0" i="0" dirty="0">
                <a:solidFill>
                  <a:srgbClr val="008000"/>
                </a:solidFill>
                <a:effectLst/>
                <a:latin typeface="Verdana" panose="020B0604030504040204" pitchFamily="34" charset="0"/>
              </a:rPr>
              <a:t> a constant voltage across it</a:t>
            </a:r>
            <a:endParaRPr lang="en-IN" dirty="0"/>
          </a:p>
        </p:txBody>
      </p:sp>
    </p:spTree>
    <p:extLst>
      <p:ext uri="{BB962C8B-B14F-4D97-AF65-F5344CB8AC3E}">
        <p14:creationId xmlns:p14="http://schemas.microsoft.com/office/powerpoint/2010/main" val="3609304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8DA3D5-C23B-47E5-BE4F-50C3D8BEA032}"/>
              </a:ext>
            </a:extLst>
          </p:cNvPr>
          <p:cNvSpPr txBox="1"/>
          <p:nvPr/>
        </p:nvSpPr>
        <p:spPr>
          <a:xfrm>
            <a:off x="1524000" y="533401"/>
            <a:ext cx="9144000" cy="3108543"/>
          </a:xfrm>
          <a:prstGeom prst="rect">
            <a:avLst/>
          </a:prstGeom>
          <a:noFill/>
        </p:spPr>
        <p:txBody>
          <a:bodyPr wrap="square">
            <a:spAutoFit/>
          </a:bodyPr>
          <a:lstStyle/>
          <a:p>
            <a:pPr algn="l" fontAlgn="base"/>
            <a:r>
              <a:rPr lang="en-US" sz="2800" b="1" dirty="0">
                <a:latin typeface="inherit"/>
              </a:rPr>
              <a:t> A 9 </a:t>
            </a:r>
            <a:r>
              <a:rPr lang="en-US" sz="2800" b="1" dirty="0" err="1">
                <a:latin typeface="inherit"/>
              </a:rPr>
              <a:t>mH</a:t>
            </a:r>
            <a:r>
              <a:rPr lang="en-US" sz="2800" b="1" dirty="0">
                <a:latin typeface="inherit"/>
              </a:rPr>
              <a:t> coil is in parallel with a 0.015 </a:t>
            </a:r>
            <a:r>
              <a:rPr lang="en-US" sz="2800" b="1" dirty="0" err="1">
                <a:latin typeface="inherit"/>
              </a:rPr>
              <a:t>μF</a:t>
            </a:r>
            <a:r>
              <a:rPr lang="en-US" sz="2800" b="1" dirty="0">
                <a:latin typeface="inherit"/>
              </a:rPr>
              <a:t> capacitor across an 18 kHz ac source. The coil's internal resistance </a:t>
            </a:r>
            <a:r>
              <a:rPr lang="en-US" sz="2800" b="1" i="1" dirty="0">
                <a:latin typeface="inherit"/>
              </a:rPr>
              <a:t>R</a:t>
            </a:r>
            <a:r>
              <a:rPr lang="en-US" sz="2800" b="1" i="1" baseline="-25000" dirty="0">
                <a:latin typeface="inherit"/>
              </a:rPr>
              <a:t>W</a:t>
            </a:r>
            <a:r>
              <a:rPr lang="en-US" sz="2800" b="1" dirty="0">
                <a:latin typeface="inherit"/>
              </a:rPr>
              <a:t>, is 60 Ω. The circuit impedance is</a:t>
            </a:r>
            <a:br>
              <a:rPr lang="en-US" sz="2800" dirty="0"/>
            </a:br>
            <a:r>
              <a:rPr lang="en-US" sz="2800" dirty="0">
                <a:latin typeface="georgia" panose="02040502050405020303" pitchFamily="18" charset="0"/>
              </a:rPr>
              <a:t>(A) 17,340 Ω</a:t>
            </a:r>
            <a:endParaRPr lang="en-US" sz="2800" dirty="0">
              <a:latin typeface="Arial" panose="020B0604020202020204" pitchFamily="34" charset="0"/>
            </a:endParaRPr>
          </a:p>
          <a:p>
            <a:pPr algn="l" fontAlgn="base"/>
            <a:r>
              <a:rPr lang="en-US" sz="2800" dirty="0">
                <a:latin typeface="georgia" panose="02040502050405020303" pitchFamily="18" charset="0"/>
              </a:rPr>
              <a:t>(B) 1,734 Ω</a:t>
            </a:r>
            <a:endParaRPr lang="en-US" sz="2800" dirty="0">
              <a:latin typeface="Arial" panose="020B0604020202020204" pitchFamily="34" charset="0"/>
            </a:endParaRPr>
          </a:p>
          <a:p>
            <a:pPr algn="l" fontAlgn="base"/>
            <a:r>
              <a:rPr lang="en-US" sz="2800" dirty="0">
                <a:latin typeface="georgia" panose="02040502050405020303" pitchFamily="18" charset="0"/>
              </a:rPr>
              <a:t>(C) 290 Ω</a:t>
            </a:r>
            <a:endParaRPr lang="en-US" sz="2800" dirty="0">
              <a:latin typeface="Arial" panose="020B0604020202020204" pitchFamily="34" charset="0"/>
            </a:endParaRPr>
          </a:p>
          <a:p>
            <a:pPr algn="l" fontAlgn="base"/>
            <a:r>
              <a:rPr lang="en-US" sz="2800" dirty="0">
                <a:latin typeface="georgia" panose="02040502050405020303" pitchFamily="18" charset="0"/>
              </a:rPr>
              <a:t>(D) 1,018 Ω</a:t>
            </a:r>
            <a:endParaRPr lang="en-US" sz="2800" dirty="0">
              <a:latin typeface="Arial" panose="020B0604020202020204" pitchFamily="34" charset="0"/>
            </a:endParaRPr>
          </a:p>
        </p:txBody>
      </p:sp>
    </p:spTree>
    <p:extLst>
      <p:ext uri="{BB962C8B-B14F-4D97-AF65-F5344CB8AC3E}">
        <p14:creationId xmlns:p14="http://schemas.microsoft.com/office/powerpoint/2010/main" val="8258338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957ABC-5A40-4638-9868-D1B4D88D5257}"/>
              </a:ext>
            </a:extLst>
          </p:cNvPr>
          <p:cNvSpPr txBox="1"/>
          <p:nvPr/>
        </p:nvSpPr>
        <p:spPr>
          <a:xfrm>
            <a:off x="3048000" y="2413338"/>
            <a:ext cx="6096000" cy="2031325"/>
          </a:xfrm>
          <a:prstGeom prst="rect">
            <a:avLst/>
          </a:prstGeom>
          <a:noFill/>
        </p:spPr>
        <p:txBody>
          <a:bodyPr wrap="square">
            <a:spAutoFit/>
          </a:bodyPr>
          <a:lstStyle/>
          <a:p>
            <a:pPr algn="l"/>
            <a:r>
              <a:rPr lang="en-US" b="0" i="0" dirty="0">
                <a:solidFill>
                  <a:srgbClr val="000000"/>
                </a:solidFill>
                <a:effectLst/>
                <a:latin typeface="Arial" panose="020B0604020202020204" pitchFamily="34" charset="0"/>
              </a:rPr>
              <a:t>The peak inverse voltage (PIV) is applied across a diode when it is</a:t>
            </a:r>
          </a:p>
          <a:p>
            <a:pPr algn="l"/>
            <a:br>
              <a:rPr lang="en-US" dirty="0"/>
            </a:b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A.Forward</a:t>
            </a:r>
            <a:r>
              <a:rPr lang="en-US" b="0" i="0" dirty="0">
                <a:solidFill>
                  <a:srgbClr val="000000"/>
                </a:solidFill>
                <a:effectLst/>
                <a:latin typeface="Arial" panose="020B0604020202020204" pitchFamily="34" charset="0"/>
              </a:rPr>
              <a:t>-biased</a:t>
            </a:r>
          </a:p>
          <a:p>
            <a:pPr algn="l"/>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B.Reversed</a:t>
            </a:r>
            <a:r>
              <a:rPr lang="en-US" b="0" i="0" dirty="0">
                <a:solidFill>
                  <a:srgbClr val="000000"/>
                </a:solidFill>
                <a:effectLst/>
                <a:latin typeface="Arial" panose="020B0604020202020204" pitchFamily="34" charset="0"/>
              </a:rPr>
              <a:t>-biased</a:t>
            </a:r>
          </a:p>
          <a:p>
            <a:pPr algn="l"/>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C.On</a:t>
            </a:r>
            <a:r>
              <a:rPr lang="en-US" b="0" i="0" dirty="0">
                <a:solidFill>
                  <a:srgbClr val="000000"/>
                </a:solidFill>
                <a:effectLst/>
                <a:latin typeface="Arial" panose="020B0604020202020204" pitchFamily="34" charset="0"/>
              </a:rPr>
              <a:t> a heat sink</a:t>
            </a:r>
          </a:p>
          <a:p>
            <a:pPr algn="l"/>
            <a:r>
              <a:rPr lang="en-US" b="0" i="0" dirty="0">
                <a:solidFill>
                  <a:srgbClr val="000000"/>
                </a:solidFill>
                <a:effectLst/>
                <a:latin typeface="Arial" panose="020B0604020202020204" pitchFamily="34" charset="0"/>
              </a:rPr>
              <a:t>   D.ON</a:t>
            </a:r>
          </a:p>
        </p:txBody>
      </p:sp>
    </p:spTree>
    <p:extLst>
      <p:ext uri="{BB962C8B-B14F-4D97-AF65-F5344CB8AC3E}">
        <p14:creationId xmlns:p14="http://schemas.microsoft.com/office/powerpoint/2010/main" val="36728810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2B9D0B-2D0C-4A81-A73E-C04A8FF2E293}"/>
              </a:ext>
            </a:extLst>
          </p:cNvPr>
          <p:cNvSpPr txBox="1"/>
          <p:nvPr/>
        </p:nvSpPr>
        <p:spPr>
          <a:xfrm>
            <a:off x="3048000" y="3244334"/>
            <a:ext cx="6096000" cy="369332"/>
          </a:xfrm>
          <a:prstGeom prst="rect">
            <a:avLst/>
          </a:prstGeom>
          <a:noFill/>
        </p:spPr>
        <p:txBody>
          <a:bodyPr wrap="square">
            <a:spAutoFit/>
          </a:bodyPr>
          <a:lstStyle/>
          <a:p>
            <a:r>
              <a:rPr lang="en-IN" b="0" i="0" dirty="0" err="1">
                <a:solidFill>
                  <a:srgbClr val="008000"/>
                </a:solidFill>
                <a:effectLst/>
                <a:latin typeface="Arial" panose="020B0604020202020204" pitchFamily="34" charset="0"/>
              </a:rPr>
              <a:t>B.Reversed</a:t>
            </a:r>
            <a:r>
              <a:rPr lang="en-IN" b="0" i="0" dirty="0">
                <a:solidFill>
                  <a:srgbClr val="008000"/>
                </a:solidFill>
                <a:effectLst/>
                <a:latin typeface="Arial" panose="020B0604020202020204" pitchFamily="34" charset="0"/>
              </a:rPr>
              <a:t>-biased</a:t>
            </a:r>
            <a:endParaRPr lang="en-IN" dirty="0"/>
          </a:p>
        </p:txBody>
      </p:sp>
    </p:spTree>
    <p:extLst>
      <p:ext uri="{BB962C8B-B14F-4D97-AF65-F5344CB8AC3E}">
        <p14:creationId xmlns:p14="http://schemas.microsoft.com/office/powerpoint/2010/main" val="14562217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3A71A5-DD46-4A9F-8221-9073CEBD5A66}"/>
              </a:ext>
            </a:extLst>
          </p:cNvPr>
          <p:cNvSpPr txBox="1"/>
          <p:nvPr/>
        </p:nvSpPr>
        <p:spPr>
          <a:xfrm>
            <a:off x="3048000" y="2551837"/>
            <a:ext cx="6096000" cy="1754326"/>
          </a:xfrm>
          <a:prstGeom prst="rect">
            <a:avLst/>
          </a:prstGeom>
          <a:noFill/>
        </p:spPr>
        <p:txBody>
          <a:bodyPr wrap="square">
            <a:spAutoFit/>
          </a:bodyPr>
          <a:lstStyle/>
          <a:p>
            <a:pPr algn="l"/>
            <a:r>
              <a:rPr lang="en-US" b="0" i="0" dirty="0">
                <a:solidFill>
                  <a:srgbClr val="000000"/>
                </a:solidFill>
                <a:effectLst/>
                <a:latin typeface="Arial" panose="020B0604020202020204" pitchFamily="34" charset="0"/>
              </a:rPr>
              <a:t>In a P-N junction barrier potential is caused by</a:t>
            </a:r>
          </a:p>
          <a:p>
            <a:pPr algn="l"/>
            <a:br>
              <a:rPr lang="en-US" dirty="0"/>
            </a:b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A.Flow</a:t>
            </a:r>
            <a:r>
              <a:rPr lang="en-US" b="0" i="0" dirty="0">
                <a:solidFill>
                  <a:srgbClr val="000000"/>
                </a:solidFill>
                <a:effectLst/>
                <a:latin typeface="Arial" panose="020B0604020202020204" pitchFamily="34" charset="0"/>
              </a:rPr>
              <a:t> of drift current</a:t>
            </a:r>
          </a:p>
          <a:p>
            <a:pPr algn="l"/>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B.Thermally</a:t>
            </a:r>
            <a:r>
              <a:rPr lang="en-US" b="0" i="0" dirty="0">
                <a:solidFill>
                  <a:srgbClr val="000000"/>
                </a:solidFill>
                <a:effectLst/>
                <a:latin typeface="Arial" panose="020B0604020202020204" pitchFamily="34" charset="0"/>
              </a:rPr>
              <a:t>-generated electrons and holes</a:t>
            </a:r>
          </a:p>
          <a:p>
            <a:pPr algn="l"/>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C.Diffusion</a:t>
            </a:r>
            <a:r>
              <a:rPr lang="en-US" b="0" i="0" dirty="0">
                <a:solidFill>
                  <a:srgbClr val="000000"/>
                </a:solidFill>
                <a:effectLst/>
                <a:latin typeface="Arial" panose="020B0604020202020204" pitchFamily="34" charset="0"/>
              </a:rPr>
              <a:t> of majority carries across the junction</a:t>
            </a:r>
          </a:p>
          <a:p>
            <a:pPr algn="l"/>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D.Migration</a:t>
            </a:r>
            <a:r>
              <a:rPr lang="en-US" b="0" i="0" dirty="0">
                <a:solidFill>
                  <a:srgbClr val="000000"/>
                </a:solidFill>
                <a:effectLst/>
                <a:latin typeface="Arial" panose="020B0604020202020204" pitchFamily="34" charset="0"/>
              </a:rPr>
              <a:t> of minority carries across the junction</a:t>
            </a:r>
          </a:p>
        </p:txBody>
      </p:sp>
    </p:spTree>
    <p:extLst>
      <p:ext uri="{BB962C8B-B14F-4D97-AF65-F5344CB8AC3E}">
        <p14:creationId xmlns:p14="http://schemas.microsoft.com/office/powerpoint/2010/main" val="8389328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1BD3C4-D364-427A-971E-75B06C8B62A2}"/>
              </a:ext>
            </a:extLst>
          </p:cNvPr>
          <p:cNvSpPr txBox="1"/>
          <p:nvPr/>
        </p:nvSpPr>
        <p:spPr>
          <a:xfrm>
            <a:off x="3048000" y="3244334"/>
            <a:ext cx="6096000" cy="369332"/>
          </a:xfrm>
          <a:prstGeom prst="rect">
            <a:avLst/>
          </a:prstGeom>
          <a:noFill/>
        </p:spPr>
        <p:txBody>
          <a:bodyPr wrap="square">
            <a:spAutoFit/>
          </a:bodyPr>
          <a:lstStyle/>
          <a:p>
            <a:r>
              <a:rPr lang="en-US" b="0" i="0" dirty="0" err="1">
                <a:solidFill>
                  <a:srgbClr val="008000"/>
                </a:solidFill>
                <a:effectLst/>
                <a:latin typeface="Verdana" panose="020B0604030504040204" pitchFamily="34" charset="0"/>
              </a:rPr>
              <a:t>C.Diffusion</a:t>
            </a:r>
            <a:r>
              <a:rPr lang="en-US" b="0" i="0" dirty="0">
                <a:solidFill>
                  <a:srgbClr val="008000"/>
                </a:solidFill>
                <a:effectLst/>
                <a:latin typeface="Verdana" panose="020B0604030504040204" pitchFamily="34" charset="0"/>
              </a:rPr>
              <a:t> of majority carries across the junction</a:t>
            </a:r>
            <a:endParaRPr lang="en-IN" dirty="0"/>
          </a:p>
        </p:txBody>
      </p:sp>
    </p:spTree>
    <p:extLst>
      <p:ext uri="{BB962C8B-B14F-4D97-AF65-F5344CB8AC3E}">
        <p14:creationId xmlns:p14="http://schemas.microsoft.com/office/powerpoint/2010/main" val="37061475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2619E4-5E99-46DC-983A-FFE17947F19B}"/>
              </a:ext>
            </a:extLst>
          </p:cNvPr>
          <p:cNvSpPr txBox="1"/>
          <p:nvPr/>
        </p:nvSpPr>
        <p:spPr>
          <a:xfrm>
            <a:off x="790575" y="1038226"/>
            <a:ext cx="8353425" cy="1754326"/>
          </a:xfrm>
          <a:prstGeom prst="rect">
            <a:avLst/>
          </a:prstGeom>
          <a:noFill/>
        </p:spPr>
        <p:txBody>
          <a:bodyPr wrap="square">
            <a:spAutoFit/>
          </a:bodyPr>
          <a:lstStyle/>
          <a:p>
            <a:pPr algn="l"/>
            <a:r>
              <a:rPr lang="en-US" b="0" i="0" dirty="0">
                <a:solidFill>
                  <a:srgbClr val="000000"/>
                </a:solidFill>
                <a:effectLst/>
                <a:latin typeface="Arial" panose="020B0604020202020204" pitchFamily="34" charset="0"/>
              </a:rPr>
              <a:t>When some voltage in applied to an intrinsic semiconductor at room temperature</a:t>
            </a:r>
          </a:p>
          <a:p>
            <a:pPr algn="l"/>
            <a:br>
              <a:rPr lang="en-US" dirty="0"/>
            </a:b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A.Electrons</a:t>
            </a:r>
            <a:r>
              <a:rPr lang="en-US" b="0" i="0" dirty="0">
                <a:solidFill>
                  <a:srgbClr val="000000"/>
                </a:solidFill>
                <a:effectLst/>
                <a:latin typeface="Arial" panose="020B0604020202020204" pitchFamily="34" charset="0"/>
              </a:rPr>
              <a:t> move to positive terminal and holes move to negative terminal</a:t>
            </a:r>
          </a:p>
          <a:p>
            <a:pPr algn="l"/>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B.Electrons</a:t>
            </a:r>
            <a:r>
              <a:rPr lang="en-US" b="0" i="0" dirty="0">
                <a:solidFill>
                  <a:srgbClr val="000000"/>
                </a:solidFill>
                <a:effectLst/>
                <a:latin typeface="Arial" panose="020B0604020202020204" pitchFamily="34" charset="0"/>
              </a:rPr>
              <a:t> move to negative terminal and holes move to positive terminal</a:t>
            </a:r>
          </a:p>
          <a:p>
            <a:pPr algn="l"/>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C.Both</a:t>
            </a:r>
            <a:r>
              <a:rPr lang="en-US" b="0" i="0" dirty="0">
                <a:solidFill>
                  <a:srgbClr val="000000"/>
                </a:solidFill>
                <a:effectLst/>
                <a:latin typeface="Arial" panose="020B0604020202020204" pitchFamily="34" charset="0"/>
              </a:rPr>
              <a:t> holes as well as electrons move to negative terminal</a:t>
            </a:r>
          </a:p>
          <a:p>
            <a:pPr algn="l"/>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D.Both</a:t>
            </a:r>
            <a:r>
              <a:rPr lang="en-US" b="0" i="0" dirty="0">
                <a:solidFill>
                  <a:srgbClr val="000000"/>
                </a:solidFill>
                <a:effectLst/>
                <a:latin typeface="Arial" panose="020B0604020202020204" pitchFamily="34" charset="0"/>
              </a:rPr>
              <a:t> holes as well as electrons move to positive terminal</a:t>
            </a:r>
          </a:p>
        </p:txBody>
      </p:sp>
    </p:spTree>
    <p:extLst>
      <p:ext uri="{BB962C8B-B14F-4D97-AF65-F5344CB8AC3E}">
        <p14:creationId xmlns:p14="http://schemas.microsoft.com/office/powerpoint/2010/main" val="1345535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BA26F2-CA46-47C6-AB38-F7BBA5C77271}"/>
              </a:ext>
            </a:extLst>
          </p:cNvPr>
          <p:cNvSpPr txBox="1"/>
          <p:nvPr/>
        </p:nvSpPr>
        <p:spPr>
          <a:xfrm>
            <a:off x="3048000" y="3105835"/>
            <a:ext cx="6096000" cy="646331"/>
          </a:xfrm>
          <a:prstGeom prst="rect">
            <a:avLst/>
          </a:prstGeom>
          <a:noFill/>
        </p:spPr>
        <p:txBody>
          <a:bodyPr wrap="square">
            <a:spAutoFit/>
          </a:bodyPr>
          <a:lstStyle/>
          <a:p>
            <a:r>
              <a:rPr lang="en-US" b="0" i="0">
                <a:solidFill>
                  <a:srgbClr val="008000"/>
                </a:solidFill>
                <a:effectLst/>
                <a:latin typeface="Verdana" panose="020B0604030504040204" pitchFamily="34" charset="0"/>
              </a:rPr>
              <a:t>A.Electrons</a:t>
            </a:r>
            <a:r>
              <a:rPr lang="en-US" b="0" i="0" dirty="0">
                <a:solidFill>
                  <a:srgbClr val="008000"/>
                </a:solidFill>
                <a:effectLst/>
                <a:latin typeface="Verdana" panose="020B0604030504040204" pitchFamily="34" charset="0"/>
              </a:rPr>
              <a:t> move to positive terminal and holes move to negative terminal</a:t>
            </a:r>
            <a:endParaRPr lang="en-IN" dirty="0"/>
          </a:p>
        </p:txBody>
      </p:sp>
    </p:spTree>
    <p:extLst>
      <p:ext uri="{BB962C8B-B14F-4D97-AF65-F5344CB8AC3E}">
        <p14:creationId xmlns:p14="http://schemas.microsoft.com/office/powerpoint/2010/main" val="392162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3B4A89-BFC1-43AF-AA90-1F8F07756D25}"/>
              </a:ext>
            </a:extLst>
          </p:cNvPr>
          <p:cNvSpPr txBox="1"/>
          <p:nvPr/>
        </p:nvSpPr>
        <p:spPr>
          <a:xfrm>
            <a:off x="3810000" y="3244334"/>
            <a:ext cx="4572000" cy="523220"/>
          </a:xfrm>
          <a:prstGeom prst="rect">
            <a:avLst/>
          </a:prstGeom>
          <a:noFill/>
        </p:spPr>
        <p:txBody>
          <a:bodyPr wrap="square">
            <a:spAutoFit/>
          </a:bodyPr>
          <a:lstStyle/>
          <a:p>
            <a:r>
              <a:rPr lang="en-IN" sz="2800" dirty="0">
                <a:latin typeface="Arial" panose="020B0604020202020204" pitchFamily="34" charset="0"/>
              </a:rPr>
              <a:t>Answer: Option A</a:t>
            </a:r>
            <a:endParaRPr lang="en-IN" sz="2800" dirty="0"/>
          </a:p>
        </p:txBody>
      </p:sp>
    </p:spTree>
    <p:extLst>
      <p:ext uri="{BB962C8B-B14F-4D97-AF65-F5344CB8AC3E}">
        <p14:creationId xmlns:p14="http://schemas.microsoft.com/office/powerpoint/2010/main" val="3987167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255625-3D22-48B8-9F03-6000057E7930}"/>
              </a:ext>
            </a:extLst>
          </p:cNvPr>
          <p:cNvSpPr txBox="1"/>
          <p:nvPr/>
        </p:nvSpPr>
        <p:spPr>
          <a:xfrm>
            <a:off x="1600200" y="609601"/>
            <a:ext cx="9067800" cy="3108543"/>
          </a:xfrm>
          <a:prstGeom prst="rect">
            <a:avLst/>
          </a:prstGeom>
          <a:noFill/>
        </p:spPr>
        <p:txBody>
          <a:bodyPr wrap="square">
            <a:spAutoFit/>
          </a:bodyPr>
          <a:lstStyle/>
          <a:p>
            <a:pPr algn="l" fontAlgn="base"/>
            <a:r>
              <a:rPr lang="en-US" sz="2800" b="1" dirty="0">
                <a:latin typeface="inherit"/>
              </a:rPr>
              <a:t>A resonant circuit has a lower critical frequency of 7 kHz and an upper critical frequency of 13 kHz. The bandwidth of the circuit is</a:t>
            </a:r>
            <a:br>
              <a:rPr lang="en-US" sz="2800" dirty="0"/>
            </a:br>
            <a:r>
              <a:rPr lang="en-US" sz="2800" dirty="0">
                <a:latin typeface="georgia" panose="02040502050405020303" pitchFamily="18" charset="0"/>
              </a:rPr>
              <a:t>(A) 7 kHz</a:t>
            </a:r>
            <a:endParaRPr lang="en-US" sz="2800" dirty="0">
              <a:latin typeface="Arial" panose="020B0604020202020204" pitchFamily="34" charset="0"/>
            </a:endParaRPr>
          </a:p>
          <a:p>
            <a:pPr algn="l" fontAlgn="base"/>
            <a:r>
              <a:rPr lang="en-US" sz="2800" dirty="0">
                <a:latin typeface="georgia" panose="02040502050405020303" pitchFamily="18" charset="0"/>
              </a:rPr>
              <a:t>(B) 13 kHz</a:t>
            </a:r>
            <a:endParaRPr lang="en-US" sz="2800" dirty="0">
              <a:latin typeface="Arial" panose="020B0604020202020204" pitchFamily="34" charset="0"/>
            </a:endParaRPr>
          </a:p>
          <a:p>
            <a:pPr algn="l" fontAlgn="base"/>
            <a:r>
              <a:rPr lang="en-US" sz="2800" dirty="0">
                <a:latin typeface="georgia" panose="02040502050405020303" pitchFamily="18" charset="0"/>
              </a:rPr>
              <a:t>(C) 20 kHz</a:t>
            </a:r>
            <a:endParaRPr lang="en-US" sz="2800" dirty="0">
              <a:latin typeface="Arial" panose="020B0604020202020204" pitchFamily="34" charset="0"/>
            </a:endParaRPr>
          </a:p>
          <a:p>
            <a:pPr algn="l" fontAlgn="base"/>
            <a:r>
              <a:rPr lang="en-US" sz="2800" dirty="0">
                <a:latin typeface="georgia" panose="02040502050405020303" pitchFamily="18" charset="0"/>
              </a:rPr>
              <a:t>(D) 4 kHz</a:t>
            </a:r>
            <a:endParaRPr lang="en-US" sz="2800" dirty="0">
              <a:latin typeface="Arial" panose="020B0604020202020204" pitchFamily="34" charset="0"/>
            </a:endParaRPr>
          </a:p>
        </p:txBody>
      </p:sp>
    </p:spTree>
    <p:extLst>
      <p:ext uri="{BB962C8B-B14F-4D97-AF65-F5344CB8AC3E}">
        <p14:creationId xmlns:p14="http://schemas.microsoft.com/office/powerpoint/2010/main" val="2537836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605AE0-7E77-4923-8DC4-38D7F4BF5A1C}"/>
              </a:ext>
            </a:extLst>
          </p:cNvPr>
          <p:cNvSpPr txBox="1"/>
          <p:nvPr/>
        </p:nvSpPr>
        <p:spPr>
          <a:xfrm>
            <a:off x="3810000" y="3244334"/>
            <a:ext cx="4572000" cy="523220"/>
          </a:xfrm>
          <a:prstGeom prst="rect">
            <a:avLst/>
          </a:prstGeom>
          <a:noFill/>
        </p:spPr>
        <p:txBody>
          <a:bodyPr wrap="square">
            <a:spAutoFit/>
          </a:bodyPr>
          <a:lstStyle/>
          <a:p>
            <a:r>
              <a:rPr lang="en-IN" sz="2800" dirty="0">
                <a:solidFill>
                  <a:srgbClr val="1A1A1A"/>
                </a:solidFill>
                <a:latin typeface="Arial" panose="020B0604020202020204" pitchFamily="34" charset="0"/>
              </a:rPr>
              <a:t>Answer: Option D</a:t>
            </a:r>
            <a:endParaRPr lang="en-IN" sz="2800" dirty="0"/>
          </a:p>
        </p:txBody>
      </p:sp>
    </p:spTree>
    <p:extLst>
      <p:ext uri="{BB962C8B-B14F-4D97-AF65-F5344CB8AC3E}">
        <p14:creationId xmlns:p14="http://schemas.microsoft.com/office/powerpoint/2010/main" val="1353151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5C9070-4D03-4408-A660-AA96618840BD}"/>
              </a:ext>
            </a:extLst>
          </p:cNvPr>
          <p:cNvSpPr txBox="1"/>
          <p:nvPr/>
        </p:nvSpPr>
        <p:spPr>
          <a:xfrm>
            <a:off x="1676400" y="1066800"/>
            <a:ext cx="9144000" cy="3970318"/>
          </a:xfrm>
          <a:prstGeom prst="rect">
            <a:avLst/>
          </a:prstGeom>
          <a:noFill/>
        </p:spPr>
        <p:txBody>
          <a:bodyPr wrap="square">
            <a:spAutoFit/>
          </a:bodyPr>
          <a:lstStyle/>
          <a:p>
            <a:r>
              <a:rPr lang="en-US" sz="2800" b="1" dirty="0">
                <a:latin typeface="georgia" panose="02040502050405020303" pitchFamily="18" charset="0"/>
              </a:rPr>
              <a:t> A 200 Ω resistor, a coil with 30 Ω of reactance, and a capacitor of unknown reactance are in series across an ac source. The circuit is at resonance. Circuit impedance is</a:t>
            </a:r>
          </a:p>
          <a:p>
            <a:pPr algn="l" fontAlgn="base"/>
            <a:r>
              <a:rPr lang="en-US" sz="2800" dirty="0">
                <a:solidFill>
                  <a:srgbClr val="1A1A1A"/>
                </a:solidFill>
                <a:latin typeface="georgia" panose="02040502050405020303" pitchFamily="18" charset="0"/>
              </a:rPr>
              <a:t>(A) 230 Ω</a:t>
            </a:r>
            <a:endParaRPr lang="en-US" sz="2800" dirty="0">
              <a:solidFill>
                <a:srgbClr val="1A1A1A"/>
              </a:solidFill>
              <a:latin typeface="Arial" panose="020B0604020202020204" pitchFamily="34" charset="0"/>
            </a:endParaRPr>
          </a:p>
          <a:p>
            <a:pPr algn="l" fontAlgn="base"/>
            <a:r>
              <a:rPr lang="en-US" sz="2800" dirty="0">
                <a:solidFill>
                  <a:srgbClr val="1A1A1A"/>
                </a:solidFill>
                <a:latin typeface="georgia" panose="02040502050405020303" pitchFamily="18" charset="0"/>
              </a:rPr>
              <a:t>(B) 170 Ω</a:t>
            </a:r>
            <a:endParaRPr lang="en-US" sz="2800" dirty="0">
              <a:solidFill>
                <a:srgbClr val="1A1A1A"/>
              </a:solidFill>
              <a:latin typeface="Arial" panose="020B0604020202020204" pitchFamily="34" charset="0"/>
            </a:endParaRPr>
          </a:p>
          <a:p>
            <a:pPr algn="l" fontAlgn="base"/>
            <a:r>
              <a:rPr lang="en-US" sz="2800" dirty="0">
                <a:solidFill>
                  <a:srgbClr val="1A1A1A"/>
                </a:solidFill>
                <a:latin typeface="georgia" panose="02040502050405020303" pitchFamily="18" charset="0"/>
              </a:rPr>
              <a:t>(C) 200 Ω</a:t>
            </a:r>
            <a:endParaRPr lang="en-US" sz="2800" dirty="0">
              <a:solidFill>
                <a:srgbClr val="1A1A1A"/>
              </a:solidFill>
              <a:latin typeface="Arial" panose="020B0604020202020204" pitchFamily="34" charset="0"/>
            </a:endParaRPr>
          </a:p>
          <a:p>
            <a:pPr algn="l" fontAlgn="base"/>
            <a:r>
              <a:rPr lang="en-US" sz="2800" dirty="0">
                <a:solidFill>
                  <a:srgbClr val="1A1A1A"/>
                </a:solidFill>
                <a:latin typeface="georgia" panose="02040502050405020303" pitchFamily="18" charset="0"/>
              </a:rPr>
              <a:t>(D) Cannot be determined</a:t>
            </a:r>
            <a:endParaRPr lang="en-US" sz="2800" dirty="0">
              <a:solidFill>
                <a:srgbClr val="1A1A1A"/>
              </a:solidFill>
              <a:latin typeface="Arial" panose="020B0604020202020204" pitchFamily="34" charset="0"/>
            </a:endParaRPr>
          </a:p>
          <a:p>
            <a:endParaRPr lang="en-IN" sz="2800" dirty="0"/>
          </a:p>
        </p:txBody>
      </p:sp>
    </p:spTree>
    <p:extLst>
      <p:ext uri="{BB962C8B-B14F-4D97-AF65-F5344CB8AC3E}">
        <p14:creationId xmlns:p14="http://schemas.microsoft.com/office/powerpoint/2010/main" val="626862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1686</Words>
  <Application>Microsoft Office PowerPoint</Application>
  <PresentationFormat>Widescreen</PresentationFormat>
  <Paragraphs>208</Paragraphs>
  <Slides>55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-apple-system</vt:lpstr>
      <vt:lpstr>Arial</vt:lpstr>
      <vt:lpstr>Calibri</vt:lpstr>
      <vt:lpstr>Calibri Light</vt:lpstr>
      <vt:lpstr>Georgia</vt:lpstr>
      <vt:lpstr>helvetica</vt:lpstr>
      <vt:lpstr>inherit</vt:lpstr>
      <vt:lpstr>Roboto</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Yashika Saxena</dc:creator>
  <cp:lastModifiedBy>Yashika Saxena</cp:lastModifiedBy>
  <cp:revision>4</cp:revision>
  <dcterms:created xsi:type="dcterms:W3CDTF">2020-11-10T03:27:34Z</dcterms:created>
  <dcterms:modified xsi:type="dcterms:W3CDTF">2020-11-24T16:58:48Z</dcterms:modified>
</cp:coreProperties>
</file>