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7772400" cx="10058400"/>
  <p:notesSz cx="10058400" cy="7772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41" roundtripDataSignature="AMtx7miF8D6Pnj7Cup7dEhX2DUWEV5Q4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59275" cy="3889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697538" y="0"/>
            <a:ext cx="4359275" cy="38893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06475" y="3692525"/>
            <a:ext cx="8045450" cy="34972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7381875"/>
            <a:ext cx="4359275" cy="38893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697538" y="7381875"/>
            <a:ext cx="4359275" cy="38893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 name="Google Shape;48;p1: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0: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4" name="Google Shape;104;p10: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p11: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p12: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p13: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 name="Google Shape;139;p14: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5: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7" name="Google Shape;147;p15: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p16: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7: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17:notes"/>
          <p:cNvSpPr txBox="1"/>
          <p:nvPr>
            <p:ph idx="1" type="body"/>
          </p:nvPr>
        </p:nvSpPr>
        <p:spPr>
          <a:xfrm>
            <a:off x="1006475" y="3692525"/>
            <a:ext cx="8045450" cy="34972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8: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4" name="Google Shape;164;p18: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9: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p19: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 name="Google Shape;55;p2: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0: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6" name="Google Shape;176;p20: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1: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p21: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2: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0" name="Google Shape;190;p22: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3: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5" name="Google Shape;195;p23: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4: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1" name="Google Shape;201;p24: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5: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8" name="Google Shape;208;p25: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6: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5" name="Google Shape;215;p26: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7: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2" name="Google Shape;222;p27: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8: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9" name="Google Shape;229;p28: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9: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6" name="Google Shape;236;p29: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 name="Google Shape;62;p3: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0: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2" name="Google Shape;242;p30: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1: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31: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2: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4" name="Google Shape;254;p32: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3: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9" name="Google Shape;259;p33: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4: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6" name="Google Shape;266;p34: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5: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2" name="Google Shape;272;p35: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4:notes"/>
          <p:cNvSpPr txBox="1"/>
          <p:nvPr>
            <p:ph idx="1" type="body"/>
          </p:nvPr>
        </p:nvSpPr>
        <p:spPr>
          <a:xfrm>
            <a:off x="1006475" y="3692525"/>
            <a:ext cx="8045450" cy="34972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 name="Google Shape;74;p5: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9" name="Google Shape;79;p6: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4" name="Google Shape;84;p7: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9" name="Google Shape;89;p8: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9:notes"/>
          <p:cNvSpPr txBox="1"/>
          <p:nvPr>
            <p:ph idx="1" type="body"/>
          </p:nvPr>
        </p:nvSpPr>
        <p:spPr>
          <a:xfrm>
            <a:off x="1006475" y="3692525"/>
            <a:ext cx="8045450" cy="34972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 name="Google Shape;97;p9:notes"/>
          <p:cNvSpPr/>
          <p:nvPr>
            <p:ph idx="2" type="sldImg"/>
          </p:nvPr>
        </p:nvSpPr>
        <p:spPr>
          <a:xfrm>
            <a:off x="3143250" y="582613"/>
            <a:ext cx="3771900" cy="2914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lt1"/>
        </a:solidFill>
      </p:bgPr>
    </p:bg>
    <p:spTree>
      <p:nvGrpSpPr>
        <p:cNvPr id="16" name="Shape 16"/>
        <p:cNvGrpSpPr/>
        <p:nvPr/>
      </p:nvGrpSpPr>
      <p:grpSpPr>
        <a:xfrm>
          <a:off x="0" y="0"/>
          <a:ext cx="0" cy="0"/>
          <a:chOff x="0" y="0"/>
          <a:chExt cx="0" cy="0"/>
        </a:xfrm>
      </p:grpSpPr>
      <p:sp>
        <p:nvSpPr>
          <p:cNvPr id="17" name="Google Shape;17;p37"/>
          <p:cNvSpPr txBox="1"/>
          <p:nvPr>
            <p:ph type="title"/>
          </p:nvPr>
        </p:nvSpPr>
        <p:spPr>
          <a:xfrm>
            <a:off x="993775" y="725488"/>
            <a:ext cx="8070850" cy="13112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b="0" i="0" sz="4200">
                <a:solidFill>
                  <a:srgbClr val="006532"/>
                </a:solidFill>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37"/>
          <p:cNvSpPr txBox="1"/>
          <p:nvPr>
            <p:ph idx="1" type="body"/>
          </p:nvPr>
        </p:nvSpPr>
        <p:spPr>
          <a:xfrm>
            <a:off x="993775" y="1987550"/>
            <a:ext cx="8070850" cy="3867150"/>
          </a:xfrm>
          <a:prstGeom prst="rect">
            <a:avLst/>
          </a:prstGeom>
          <a:noFill/>
          <a:ln>
            <a:noFill/>
          </a:ln>
        </p:spPr>
        <p:txBody>
          <a:bodyPr anchorCtr="0" anchor="t" bIns="0" lIns="0" spcFirstLastPara="1" rIns="0" wrap="square" tIns="0">
            <a:spAutoFit/>
          </a:bodyPr>
          <a:lstStyle>
            <a:lvl1pPr indent="-431800" lvl="0" marL="457200" algn="l">
              <a:spcBef>
                <a:spcPts val="640"/>
              </a:spcBef>
              <a:spcAft>
                <a:spcPts val="0"/>
              </a:spcAft>
              <a:buClr>
                <a:schemeClr val="dk1"/>
              </a:buClr>
              <a:buSzPts val="3200"/>
              <a:buFont typeface="Calibri"/>
              <a:buChar char="•"/>
              <a:defRPr b="0" i="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37"/>
          <p:cNvSpPr txBox="1"/>
          <p:nvPr>
            <p:ph idx="11" type="ftr"/>
          </p:nvPr>
        </p:nvSpPr>
        <p:spPr>
          <a:xfrm>
            <a:off x="4068763" y="6746875"/>
            <a:ext cx="1919288" cy="3810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Clr>
                <a:schemeClr val="dk1"/>
              </a:buClr>
              <a:buSzPts val="1200"/>
              <a:buFont typeface="Times New Roman"/>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0" name="Google Shape;20;p37"/>
          <p:cNvSpPr txBox="1"/>
          <p:nvPr>
            <p:ph idx="10" type="dt"/>
          </p:nvPr>
        </p:nvSpPr>
        <p:spPr>
          <a:xfrm>
            <a:off x="503238" y="7227888"/>
            <a:ext cx="2312988" cy="38893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888888"/>
              </a:buClr>
              <a:buSzPts val="18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1" name="Google Shape;21;p37"/>
          <p:cNvSpPr txBox="1"/>
          <p:nvPr>
            <p:ph idx="12" type="sldNum"/>
          </p:nvPr>
        </p:nvSpPr>
        <p:spPr>
          <a:xfrm>
            <a:off x="7242175" y="7227888"/>
            <a:ext cx="2312988" cy="388938"/>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1pPr>
            <a:lvl2pPr indent="0" lvl="1"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2pPr>
            <a:lvl3pPr indent="0" lvl="2"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3pPr>
            <a:lvl4pPr indent="0" lvl="3"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4pPr>
            <a:lvl5pPr indent="0" lvl="4"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5pPr>
            <a:lvl6pPr indent="0" lvl="5"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6pPr>
            <a:lvl7pPr indent="0" lvl="6"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7pPr>
            <a:lvl8pPr indent="0" lvl="7"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8pPr>
            <a:lvl9pPr indent="0" lvl="8"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lt1"/>
        </a:solidFill>
      </p:bgPr>
    </p:bg>
    <p:spTree>
      <p:nvGrpSpPr>
        <p:cNvPr id="22" name="Shape 22"/>
        <p:cNvGrpSpPr/>
        <p:nvPr/>
      </p:nvGrpSpPr>
      <p:grpSpPr>
        <a:xfrm>
          <a:off x="0" y="0"/>
          <a:ext cx="0" cy="0"/>
          <a:chOff x="0" y="0"/>
          <a:chExt cx="0" cy="0"/>
        </a:xfrm>
      </p:grpSpPr>
      <p:sp>
        <p:nvSpPr>
          <p:cNvPr id="23" name="Google Shape;23;p38"/>
          <p:cNvSpPr txBox="1"/>
          <p:nvPr>
            <p:ph type="title"/>
          </p:nvPr>
        </p:nvSpPr>
        <p:spPr>
          <a:xfrm>
            <a:off x="993775" y="725488"/>
            <a:ext cx="8070850" cy="13112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b="0" i="0" sz="4200">
                <a:solidFill>
                  <a:srgbClr val="006532"/>
                </a:solidFill>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38"/>
          <p:cNvSpPr txBox="1"/>
          <p:nvPr>
            <p:ph idx="11" type="ftr"/>
          </p:nvPr>
        </p:nvSpPr>
        <p:spPr>
          <a:xfrm>
            <a:off x="4068763" y="6746875"/>
            <a:ext cx="1919288" cy="3810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Clr>
                <a:schemeClr val="dk1"/>
              </a:buClr>
              <a:buSzPts val="1200"/>
              <a:buFont typeface="Times New Roman"/>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5" name="Google Shape;25;p38"/>
          <p:cNvSpPr txBox="1"/>
          <p:nvPr>
            <p:ph idx="10" type="dt"/>
          </p:nvPr>
        </p:nvSpPr>
        <p:spPr>
          <a:xfrm>
            <a:off x="503238" y="7227888"/>
            <a:ext cx="2312988" cy="38893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888888"/>
              </a:buClr>
              <a:buSzPts val="18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6" name="Google Shape;26;p38"/>
          <p:cNvSpPr txBox="1"/>
          <p:nvPr>
            <p:ph idx="12" type="sldNum"/>
          </p:nvPr>
        </p:nvSpPr>
        <p:spPr>
          <a:xfrm>
            <a:off x="7242175" y="7227888"/>
            <a:ext cx="2312988" cy="388938"/>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1pPr>
            <a:lvl2pPr indent="0" lvl="1"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2pPr>
            <a:lvl3pPr indent="0" lvl="2"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3pPr>
            <a:lvl4pPr indent="0" lvl="3"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4pPr>
            <a:lvl5pPr indent="0" lvl="4"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5pPr>
            <a:lvl6pPr indent="0" lvl="5"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6pPr>
            <a:lvl7pPr indent="0" lvl="6"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7pPr>
            <a:lvl8pPr indent="0" lvl="7"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8pPr>
            <a:lvl9pPr indent="0" lvl="8"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27" name="Shape 27"/>
        <p:cNvGrpSpPr/>
        <p:nvPr/>
      </p:nvGrpSpPr>
      <p:grpSpPr>
        <a:xfrm>
          <a:off x="0" y="0"/>
          <a:ext cx="0" cy="0"/>
          <a:chOff x="0" y="0"/>
          <a:chExt cx="0" cy="0"/>
        </a:xfrm>
      </p:grpSpPr>
      <p:sp>
        <p:nvSpPr>
          <p:cNvPr id="28" name="Google Shape;28;p39"/>
          <p:cNvSpPr txBox="1"/>
          <p:nvPr>
            <p:ph type="ctrTitle"/>
          </p:nvPr>
        </p:nvSpPr>
        <p:spPr>
          <a:xfrm>
            <a:off x="992879" y="724915"/>
            <a:ext cx="8072641" cy="66548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b="0" i="0">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39"/>
          <p:cNvSpPr txBox="1"/>
          <p:nvPr>
            <p:ph idx="1" type="subTitle"/>
          </p:nvPr>
        </p:nvSpPr>
        <p:spPr>
          <a:xfrm>
            <a:off x="1508760" y="4352544"/>
            <a:ext cx="7040880" cy="1943100"/>
          </a:xfrm>
          <a:prstGeom prst="rect">
            <a:avLst/>
          </a:prstGeom>
          <a:noFill/>
          <a:ln>
            <a:noFill/>
          </a:ln>
        </p:spPr>
        <p:txBody>
          <a:bodyPr anchorCtr="0" anchor="t" bIns="0" lIns="0" spcFirstLastPara="1" rIns="0" wrap="square" tIns="0">
            <a:spAutoFit/>
          </a:bodyPr>
          <a:lstStyle>
            <a:lvl1pPr lvl="0" algn="l">
              <a:spcBef>
                <a:spcPts val="640"/>
              </a:spcBef>
              <a:spcAft>
                <a:spcPts val="0"/>
              </a:spcAft>
              <a:buClr>
                <a:schemeClr val="dk1"/>
              </a:buClr>
              <a:buSzPts val="3200"/>
              <a:buFont typeface="Calibri"/>
              <a:buChar char="•"/>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9"/>
          <p:cNvSpPr txBox="1"/>
          <p:nvPr>
            <p:ph idx="11" type="ftr"/>
          </p:nvPr>
        </p:nvSpPr>
        <p:spPr>
          <a:xfrm>
            <a:off x="4068763" y="6746875"/>
            <a:ext cx="1919288" cy="3810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Clr>
                <a:schemeClr val="dk1"/>
              </a:buClr>
              <a:buSzPts val="1200"/>
              <a:buFont typeface="Times New Roman"/>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1" name="Google Shape;31;p39"/>
          <p:cNvSpPr txBox="1"/>
          <p:nvPr>
            <p:ph idx="10" type="dt"/>
          </p:nvPr>
        </p:nvSpPr>
        <p:spPr>
          <a:xfrm>
            <a:off x="503238" y="7227888"/>
            <a:ext cx="2312988" cy="38893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888888"/>
              </a:buClr>
              <a:buSzPts val="18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2" name="Google Shape;32;p39"/>
          <p:cNvSpPr txBox="1"/>
          <p:nvPr>
            <p:ph idx="12" type="sldNum"/>
          </p:nvPr>
        </p:nvSpPr>
        <p:spPr>
          <a:xfrm>
            <a:off x="7242175" y="7227888"/>
            <a:ext cx="2312988" cy="388938"/>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1pPr>
            <a:lvl2pPr indent="0" lvl="1"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2pPr>
            <a:lvl3pPr indent="0" lvl="2"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3pPr>
            <a:lvl4pPr indent="0" lvl="3"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4pPr>
            <a:lvl5pPr indent="0" lvl="4"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5pPr>
            <a:lvl6pPr indent="0" lvl="5"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6pPr>
            <a:lvl7pPr indent="0" lvl="6"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7pPr>
            <a:lvl8pPr indent="0" lvl="7"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8pPr>
            <a:lvl9pPr indent="0" lvl="8"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33" name="Shape 33"/>
        <p:cNvGrpSpPr/>
        <p:nvPr/>
      </p:nvGrpSpPr>
      <p:grpSpPr>
        <a:xfrm>
          <a:off x="0" y="0"/>
          <a:ext cx="0" cy="0"/>
          <a:chOff x="0" y="0"/>
          <a:chExt cx="0" cy="0"/>
        </a:xfrm>
      </p:grpSpPr>
      <p:sp>
        <p:nvSpPr>
          <p:cNvPr id="34" name="Google Shape;34;p40"/>
          <p:cNvSpPr/>
          <p:nvPr/>
        </p:nvSpPr>
        <p:spPr>
          <a:xfrm>
            <a:off x="828675" y="676275"/>
            <a:ext cx="8239125" cy="619125"/>
          </a:xfrm>
          <a:custGeom>
            <a:rect b="b" l="l" r="r" t="t"/>
            <a:pathLst>
              <a:path extrusionOk="0" h="619125" w="8239125">
                <a:moveTo>
                  <a:pt x="8238744" y="19812"/>
                </a:moveTo>
                <a:lnTo>
                  <a:pt x="8238744" y="0"/>
                </a:lnTo>
                <a:lnTo>
                  <a:pt x="0" y="0"/>
                </a:lnTo>
                <a:lnTo>
                  <a:pt x="0" y="618744"/>
                </a:lnTo>
                <a:lnTo>
                  <a:pt x="9144" y="618744"/>
                </a:lnTo>
                <a:lnTo>
                  <a:pt x="9144" y="19812"/>
                </a:lnTo>
                <a:lnTo>
                  <a:pt x="19812" y="9144"/>
                </a:lnTo>
                <a:lnTo>
                  <a:pt x="19812" y="19812"/>
                </a:lnTo>
                <a:lnTo>
                  <a:pt x="8238744" y="19812"/>
                </a:lnTo>
                <a:close/>
              </a:path>
              <a:path extrusionOk="0" h="619125" w="8239125">
                <a:moveTo>
                  <a:pt x="19812" y="19812"/>
                </a:moveTo>
                <a:lnTo>
                  <a:pt x="19812" y="9144"/>
                </a:lnTo>
                <a:lnTo>
                  <a:pt x="9144" y="19812"/>
                </a:lnTo>
                <a:lnTo>
                  <a:pt x="19812" y="19812"/>
                </a:lnTo>
                <a:close/>
              </a:path>
              <a:path extrusionOk="0" h="619125" w="8239125">
                <a:moveTo>
                  <a:pt x="19812" y="618744"/>
                </a:moveTo>
                <a:lnTo>
                  <a:pt x="19812" y="19812"/>
                </a:lnTo>
                <a:lnTo>
                  <a:pt x="9144" y="19812"/>
                </a:lnTo>
                <a:lnTo>
                  <a:pt x="9144" y="618744"/>
                </a:lnTo>
                <a:lnTo>
                  <a:pt x="19812" y="618744"/>
                </a:lnTo>
                <a:close/>
              </a:path>
            </a:pathLst>
          </a:custGeom>
          <a:solidFill>
            <a:srgbClr val="CC9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40"/>
          <p:cNvSpPr/>
          <p:nvPr/>
        </p:nvSpPr>
        <p:spPr>
          <a:xfrm>
            <a:off x="914400" y="6629400"/>
            <a:ext cx="8229600" cy="0"/>
          </a:xfrm>
          <a:custGeom>
            <a:rect b="b" l="l" r="r" t="t"/>
            <a:pathLst>
              <a:path extrusionOk="0" h="120000" w="8229600">
                <a:moveTo>
                  <a:pt x="0" y="0"/>
                </a:moveTo>
                <a:lnTo>
                  <a:pt x="8229600" y="0"/>
                </a:lnTo>
              </a:path>
            </a:pathLst>
          </a:custGeom>
          <a:noFill/>
          <a:ln cap="flat" cmpd="sng" w="19800">
            <a:solidFill>
              <a:srgbClr val="CC98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 name="Google Shape;36;p40"/>
          <p:cNvSpPr txBox="1"/>
          <p:nvPr>
            <p:ph idx="11" type="ftr"/>
          </p:nvPr>
        </p:nvSpPr>
        <p:spPr>
          <a:xfrm>
            <a:off x="4068763" y="6746875"/>
            <a:ext cx="1919288" cy="3810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Clr>
                <a:schemeClr val="dk1"/>
              </a:buClr>
              <a:buSzPts val="1200"/>
              <a:buFont typeface="Times New Roman"/>
              <a:buNone/>
              <a:defRPr b="0" i="0" sz="12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7" name="Google Shape;37;p40"/>
          <p:cNvSpPr txBox="1"/>
          <p:nvPr>
            <p:ph idx="10" type="dt"/>
          </p:nvPr>
        </p:nvSpPr>
        <p:spPr>
          <a:xfrm>
            <a:off x="503238" y="7227888"/>
            <a:ext cx="2312988" cy="38893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888888"/>
              </a:buClr>
              <a:buSzPts val="1800"/>
              <a:buFont typeface="Calibri"/>
              <a:buNone/>
              <a:defRPr>
                <a:solidFill>
                  <a:srgbClr val="888888"/>
                </a:solidFill>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8" name="Google Shape;38;p40"/>
          <p:cNvSpPr txBox="1"/>
          <p:nvPr>
            <p:ph idx="12" type="sldNum"/>
          </p:nvPr>
        </p:nvSpPr>
        <p:spPr>
          <a:xfrm>
            <a:off x="7242175" y="7227888"/>
            <a:ext cx="2312988" cy="388938"/>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1pPr>
            <a:lvl2pPr indent="0" lvl="1"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2pPr>
            <a:lvl3pPr indent="0" lvl="2"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3pPr>
            <a:lvl4pPr indent="0" lvl="3"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4pPr>
            <a:lvl5pPr indent="0" lvl="4"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5pPr>
            <a:lvl6pPr indent="0" lvl="5"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6pPr>
            <a:lvl7pPr indent="0" lvl="6"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7pPr>
            <a:lvl8pPr indent="0" lvl="7"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8pPr>
            <a:lvl9pPr indent="0" lvl="8"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1"/>
        </a:solidFill>
      </p:bgPr>
    </p:bg>
    <p:spTree>
      <p:nvGrpSpPr>
        <p:cNvPr id="39" name="Shape 39"/>
        <p:cNvGrpSpPr/>
        <p:nvPr/>
      </p:nvGrpSpPr>
      <p:grpSpPr>
        <a:xfrm>
          <a:off x="0" y="0"/>
          <a:ext cx="0" cy="0"/>
          <a:chOff x="0" y="0"/>
          <a:chExt cx="0" cy="0"/>
        </a:xfrm>
      </p:grpSpPr>
      <p:sp>
        <p:nvSpPr>
          <p:cNvPr id="40" name="Google Shape;40;p41"/>
          <p:cNvSpPr txBox="1"/>
          <p:nvPr>
            <p:ph type="title"/>
          </p:nvPr>
        </p:nvSpPr>
        <p:spPr>
          <a:xfrm>
            <a:off x="993775" y="725488"/>
            <a:ext cx="8070850" cy="13112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b="0" i="0" sz="4200">
                <a:solidFill>
                  <a:srgbClr val="006532"/>
                </a:solidFill>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41"/>
          <p:cNvSpPr txBox="1"/>
          <p:nvPr>
            <p:ph idx="1" type="body"/>
          </p:nvPr>
        </p:nvSpPr>
        <p:spPr>
          <a:xfrm>
            <a:off x="502920" y="1787652"/>
            <a:ext cx="4375404" cy="5129784"/>
          </a:xfrm>
          <a:prstGeom prst="rect">
            <a:avLst/>
          </a:prstGeom>
          <a:noFill/>
          <a:ln>
            <a:noFill/>
          </a:ln>
        </p:spPr>
        <p:txBody>
          <a:bodyPr anchorCtr="0" anchor="t" bIns="0" lIns="0" spcFirstLastPara="1" rIns="0" wrap="square" tIns="0">
            <a:spAutoFit/>
          </a:bodyPr>
          <a:lstStyle>
            <a:lvl1pPr indent="-431800" lvl="0" marL="457200" algn="l">
              <a:spcBef>
                <a:spcPts val="640"/>
              </a:spcBef>
              <a:spcAft>
                <a:spcPts val="0"/>
              </a:spcAft>
              <a:buClr>
                <a:schemeClr val="dk1"/>
              </a:buClr>
              <a:buSzPts val="3200"/>
              <a:buFont typeface="Calibri"/>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41"/>
          <p:cNvSpPr txBox="1"/>
          <p:nvPr>
            <p:ph idx="2" type="body"/>
          </p:nvPr>
        </p:nvSpPr>
        <p:spPr>
          <a:xfrm>
            <a:off x="5180076" y="1787652"/>
            <a:ext cx="4375404" cy="5129784"/>
          </a:xfrm>
          <a:prstGeom prst="rect">
            <a:avLst/>
          </a:prstGeom>
          <a:noFill/>
          <a:ln>
            <a:noFill/>
          </a:ln>
        </p:spPr>
        <p:txBody>
          <a:bodyPr anchorCtr="0" anchor="t" bIns="0" lIns="0" spcFirstLastPara="1" rIns="0" wrap="square" tIns="0">
            <a:spAutoFit/>
          </a:bodyPr>
          <a:lstStyle>
            <a:lvl1pPr indent="-431800" lvl="0" marL="457200" algn="l">
              <a:spcBef>
                <a:spcPts val="640"/>
              </a:spcBef>
              <a:spcAft>
                <a:spcPts val="0"/>
              </a:spcAft>
              <a:buClr>
                <a:schemeClr val="dk1"/>
              </a:buClr>
              <a:buSzPts val="3200"/>
              <a:buFont typeface="Calibri"/>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41"/>
          <p:cNvSpPr txBox="1"/>
          <p:nvPr>
            <p:ph idx="11" type="ftr"/>
          </p:nvPr>
        </p:nvSpPr>
        <p:spPr>
          <a:xfrm>
            <a:off x="4068763" y="6746875"/>
            <a:ext cx="1919288" cy="3810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Clr>
                <a:schemeClr val="dk1"/>
              </a:buClr>
              <a:buSzPts val="1200"/>
              <a:buFont typeface="Times New Roman"/>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4" name="Google Shape;44;p41"/>
          <p:cNvSpPr txBox="1"/>
          <p:nvPr>
            <p:ph idx="10" type="dt"/>
          </p:nvPr>
        </p:nvSpPr>
        <p:spPr>
          <a:xfrm>
            <a:off x="503238" y="7227888"/>
            <a:ext cx="2312988" cy="38893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888888"/>
              </a:buClr>
              <a:buSzPts val="18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5" name="Google Shape;45;p41"/>
          <p:cNvSpPr txBox="1"/>
          <p:nvPr>
            <p:ph idx="12" type="sldNum"/>
          </p:nvPr>
        </p:nvSpPr>
        <p:spPr>
          <a:xfrm>
            <a:off x="7242175" y="7227888"/>
            <a:ext cx="2312988" cy="388938"/>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1pPr>
            <a:lvl2pPr indent="0" lvl="1"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2pPr>
            <a:lvl3pPr indent="0" lvl="2"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3pPr>
            <a:lvl4pPr indent="0" lvl="3"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4pPr>
            <a:lvl5pPr indent="0" lvl="4"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5pPr>
            <a:lvl6pPr indent="0" lvl="5"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6pPr>
            <a:lvl7pPr indent="0" lvl="6"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7pPr>
            <a:lvl8pPr indent="0" lvl="7"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8pPr>
            <a:lvl9pPr indent="0" lvl="8" marL="0" algn="r">
              <a:lnSpc>
                <a:spcPct val="100000"/>
              </a:lnSpc>
              <a:spcBef>
                <a:spcPts val="0"/>
              </a:spcBef>
              <a:spcAft>
                <a:spcPts val="0"/>
              </a:spcAft>
              <a:buClr>
                <a:srgbClr val="898989"/>
              </a:buClr>
              <a:buSzPts val="1800"/>
              <a:buFont typeface="Calibri"/>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p:nvPr/>
        </p:nvSpPr>
        <p:spPr>
          <a:xfrm>
            <a:off x="828675" y="676275"/>
            <a:ext cx="8239125" cy="619125"/>
          </a:xfrm>
          <a:custGeom>
            <a:rect b="b" l="l" r="r" t="t"/>
            <a:pathLst>
              <a:path extrusionOk="0" h="619125" w="8239125">
                <a:moveTo>
                  <a:pt x="8238744" y="19812"/>
                </a:moveTo>
                <a:lnTo>
                  <a:pt x="8238744" y="0"/>
                </a:lnTo>
                <a:lnTo>
                  <a:pt x="0" y="0"/>
                </a:lnTo>
                <a:lnTo>
                  <a:pt x="0" y="618744"/>
                </a:lnTo>
                <a:lnTo>
                  <a:pt x="9144" y="618744"/>
                </a:lnTo>
                <a:lnTo>
                  <a:pt x="9144" y="19812"/>
                </a:lnTo>
                <a:lnTo>
                  <a:pt x="19812" y="9144"/>
                </a:lnTo>
                <a:lnTo>
                  <a:pt x="19812" y="19812"/>
                </a:lnTo>
                <a:lnTo>
                  <a:pt x="8238744" y="19812"/>
                </a:lnTo>
                <a:close/>
              </a:path>
              <a:path extrusionOk="0" h="619125" w="8239125">
                <a:moveTo>
                  <a:pt x="19812" y="19812"/>
                </a:moveTo>
                <a:lnTo>
                  <a:pt x="19812" y="9144"/>
                </a:lnTo>
                <a:lnTo>
                  <a:pt x="9144" y="19812"/>
                </a:lnTo>
                <a:lnTo>
                  <a:pt x="19812" y="19812"/>
                </a:lnTo>
                <a:close/>
              </a:path>
              <a:path extrusionOk="0" h="619125" w="8239125">
                <a:moveTo>
                  <a:pt x="19812" y="618744"/>
                </a:moveTo>
                <a:lnTo>
                  <a:pt x="19812" y="19812"/>
                </a:lnTo>
                <a:lnTo>
                  <a:pt x="9144" y="19812"/>
                </a:lnTo>
                <a:lnTo>
                  <a:pt x="9144" y="618744"/>
                </a:lnTo>
                <a:lnTo>
                  <a:pt x="19812" y="618744"/>
                </a:lnTo>
                <a:close/>
              </a:path>
            </a:pathLst>
          </a:custGeom>
          <a:solidFill>
            <a:srgbClr val="CC9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36"/>
          <p:cNvSpPr txBox="1"/>
          <p:nvPr>
            <p:ph type="title"/>
          </p:nvPr>
        </p:nvSpPr>
        <p:spPr>
          <a:xfrm>
            <a:off x="993775" y="725488"/>
            <a:ext cx="8070850" cy="13112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9pPr>
          </a:lstStyle>
          <a:p/>
        </p:txBody>
      </p:sp>
      <p:sp>
        <p:nvSpPr>
          <p:cNvPr id="12" name="Google Shape;12;p36"/>
          <p:cNvSpPr txBox="1"/>
          <p:nvPr>
            <p:ph idx="1" type="body"/>
          </p:nvPr>
        </p:nvSpPr>
        <p:spPr>
          <a:xfrm>
            <a:off x="993775" y="1987550"/>
            <a:ext cx="8070850" cy="3867150"/>
          </a:xfrm>
          <a:prstGeom prst="rect">
            <a:avLst/>
          </a:prstGeom>
          <a:noFill/>
          <a:ln>
            <a:noFill/>
          </a:ln>
        </p:spPr>
        <p:txBody>
          <a:bodyPr anchorCtr="0" anchor="t" bIns="0" lIns="0" spcFirstLastPara="1" rIns="0" wrap="square" tIns="0">
            <a:spAutoFit/>
          </a:bodyPr>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20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20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20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2000" u="none" cap="none" strike="noStrike">
                <a:latin typeface="Calibri"/>
                <a:ea typeface="Calibri"/>
                <a:cs typeface="Calibri"/>
                <a:sym typeface="Calibri"/>
              </a:defRPr>
            </a:lvl9pPr>
          </a:lstStyle>
          <a:p/>
        </p:txBody>
      </p:sp>
      <p:sp>
        <p:nvSpPr>
          <p:cNvPr id="13" name="Google Shape;13;p36"/>
          <p:cNvSpPr txBox="1"/>
          <p:nvPr>
            <p:ph idx="11" type="ftr"/>
          </p:nvPr>
        </p:nvSpPr>
        <p:spPr>
          <a:xfrm>
            <a:off x="4068763" y="6746875"/>
            <a:ext cx="1919288" cy="381000"/>
          </a:xfrm>
          <a:prstGeom prst="rect">
            <a:avLst/>
          </a:prstGeom>
          <a:noFill/>
          <a:ln>
            <a:noFill/>
          </a:ln>
        </p:spPr>
        <p:txBody>
          <a:bodyPr anchorCtr="0" anchor="t" bIns="0" lIns="0" spcFirstLastPara="1" rIns="0" wrap="square" tIns="0">
            <a:spAutoFit/>
          </a:bodyPr>
          <a:lstStyle>
            <a:lvl1pPr lvl="0" marR="0" rtl="0" algn="ctr">
              <a:lnSpc>
                <a:spcPct val="114583"/>
              </a:lnSpc>
              <a:spcBef>
                <a:spcPts val="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36"/>
          <p:cNvSpPr txBox="1"/>
          <p:nvPr>
            <p:ph idx="10" type="dt"/>
          </p:nvPr>
        </p:nvSpPr>
        <p:spPr>
          <a:xfrm>
            <a:off x="503238" y="7227888"/>
            <a:ext cx="2312988" cy="38893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888888"/>
              </a:buClr>
              <a:buSzPts val="1800"/>
              <a:buFont typeface="Calibri"/>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36"/>
          <p:cNvSpPr txBox="1"/>
          <p:nvPr>
            <p:ph idx="12" type="sldNum"/>
          </p:nvPr>
        </p:nvSpPr>
        <p:spPr>
          <a:xfrm>
            <a:off x="7242175" y="7227888"/>
            <a:ext cx="2312988" cy="388938"/>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 name="Shape 49"/>
        <p:cNvGrpSpPr/>
        <p:nvPr/>
      </p:nvGrpSpPr>
      <p:grpSpPr>
        <a:xfrm>
          <a:off x="0" y="0"/>
          <a:ext cx="0" cy="0"/>
          <a:chOff x="0" y="0"/>
          <a:chExt cx="0" cy="0"/>
        </a:xfrm>
      </p:grpSpPr>
      <p:sp>
        <p:nvSpPr>
          <p:cNvPr id="50" name="Google Shape;50;p1"/>
          <p:cNvSpPr/>
          <p:nvPr/>
        </p:nvSpPr>
        <p:spPr>
          <a:xfrm>
            <a:off x="1054100" y="1663700"/>
            <a:ext cx="7937500" cy="927100"/>
          </a:xfrm>
          <a:custGeom>
            <a:rect b="b" l="l" r="r" t="t"/>
            <a:pathLst>
              <a:path extrusionOk="0" h="927100" w="7937500">
                <a:moveTo>
                  <a:pt x="7936992" y="25908"/>
                </a:moveTo>
                <a:lnTo>
                  <a:pt x="7936992" y="0"/>
                </a:lnTo>
                <a:lnTo>
                  <a:pt x="0" y="0"/>
                </a:lnTo>
                <a:lnTo>
                  <a:pt x="0" y="926592"/>
                </a:lnTo>
                <a:lnTo>
                  <a:pt x="12192" y="926592"/>
                </a:lnTo>
                <a:lnTo>
                  <a:pt x="12192" y="25908"/>
                </a:lnTo>
                <a:lnTo>
                  <a:pt x="25908" y="12192"/>
                </a:lnTo>
                <a:lnTo>
                  <a:pt x="25908" y="25908"/>
                </a:lnTo>
                <a:lnTo>
                  <a:pt x="7936992" y="25908"/>
                </a:lnTo>
                <a:close/>
              </a:path>
              <a:path extrusionOk="0" h="927100" w="7937500">
                <a:moveTo>
                  <a:pt x="25908" y="25908"/>
                </a:moveTo>
                <a:lnTo>
                  <a:pt x="25908" y="12192"/>
                </a:lnTo>
                <a:lnTo>
                  <a:pt x="12192" y="25908"/>
                </a:lnTo>
                <a:lnTo>
                  <a:pt x="25908" y="25908"/>
                </a:lnTo>
                <a:close/>
              </a:path>
              <a:path extrusionOk="0" h="927100" w="7937500">
                <a:moveTo>
                  <a:pt x="25908" y="926592"/>
                </a:moveTo>
                <a:lnTo>
                  <a:pt x="25908" y="25908"/>
                </a:lnTo>
                <a:lnTo>
                  <a:pt x="12192" y="25908"/>
                </a:lnTo>
                <a:lnTo>
                  <a:pt x="12192" y="926592"/>
                </a:lnTo>
                <a:lnTo>
                  <a:pt x="25908" y="926592"/>
                </a:lnTo>
                <a:close/>
              </a:path>
            </a:pathLst>
          </a:custGeom>
          <a:solidFill>
            <a:srgbClr val="CC9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51" name="Google Shape;51;p1"/>
          <p:cNvSpPr txBox="1"/>
          <p:nvPr>
            <p:ph type="title"/>
          </p:nvPr>
        </p:nvSpPr>
        <p:spPr>
          <a:xfrm>
            <a:off x="2590800" y="1905000"/>
            <a:ext cx="5105400" cy="84455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6532"/>
              </a:buClr>
              <a:buSzPts val="5400"/>
              <a:buFont typeface="Times New Roman"/>
              <a:buNone/>
            </a:pPr>
            <a:r>
              <a:rPr b="0" i="0" lang="en-US" sz="5400" u="none" cap="none" strike="noStrike">
                <a:solidFill>
                  <a:srgbClr val="006532"/>
                </a:solidFill>
                <a:latin typeface="Times New Roman"/>
                <a:ea typeface="Times New Roman"/>
                <a:cs typeface="Times New Roman"/>
                <a:sym typeface="Times New Roman"/>
              </a:rPr>
              <a:t>Basics of DBMS</a:t>
            </a:r>
            <a:endParaRPr b="0" i="0" sz="5400" u="none" cap="none" strike="noStrike">
              <a:solidFill>
                <a:srgbClr val="006532"/>
              </a:solidFill>
              <a:latin typeface="Times New Roman"/>
              <a:ea typeface="Times New Roman"/>
              <a:cs typeface="Times New Roman"/>
              <a:sym typeface="Times New Roman"/>
            </a:endParaRPr>
          </a:p>
        </p:txBody>
      </p:sp>
      <p:sp>
        <p:nvSpPr>
          <p:cNvPr id="52" name="Google Shape;52;p1"/>
          <p:cNvSpPr/>
          <p:nvPr/>
        </p:nvSpPr>
        <p:spPr>
          <a:xfrm>
            <a:off x="2438400" y="4419600"/>
            <a:ext cx="6511925" cy="0"/>
          </a:xfrm>
          <a:custGeom>
            <a:rect b="b" l="l" r="r" t="t"/>
            <a:pathLst>
              <a:path extrusionOk="0" h="120000" w="6512559">
                <a:moveTo>
                  <a:pt x="0" y="0"/>
                </a:moveTo>
                <a:lnTo>
                  <a:pt x="6512052"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0"/>
          <p:cNvSpPr txBox="1"/>
          <p:nvPr>
            <p:ph type="title"/>
          </p:nvPr>
        </p:nvSpPr>
        <p:spPr>
          <a:xfrm>
            <a:off x="993775" y="725488"/>
            <a:ext cx="7777163" cy="665163"/>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6532"/>
              </a:buClr>
              <a:buSzPts val="4200"/>
              <a:buFont typeface="Times New Roman"/>
              <a:buNone/>
            </a:pPr>
            <a:r>
              <a:rPr b="1" i="0" lang="en-US" sz="4200" u="none" cap="none" strike="noStrike">
                <a:solidFill>
                  <a:srgbClr val="006532"/>
                </a:solidFill>
                <a:latin typeface="Times New Roman"/>
                <a:ea typeface="Times New Roman"/>
                <a:cs typeface="Times New Roman"/>
                <a:sym typeface="Times New Roman"/>
              </a:rPr>
              <a:t>Manual database and its problems</a:t>
            </a:r>
            <a:endParaRPr/>
          </a:p>
        </p:txBody>
      </p:sp>
      <p:sp>
        <p:nvSpPr>
          <p:cNvPr id="107" name="Google Shape;107;p10"/>
          <p:cNvSpPr txBox="1"/>
          <p:nvPr/>
        </p:nvSpPr>
        <p:spPr>
          <a:xfrm>
            <a:off x="1069975" y="2232025"/>
            <a:ext cx="1619250" cy="390525"/>
          </a:xfrm>
          <a:prstGeom prst="rect">
            <a:avLst/>
          </a:prstGeom>
          <a:noFill/>
          <a:ln>
            <a:noFill/>
          </a:ln>
        </p:spPr>
        <p:txBody>
          <a:bodyPr anchorCtr="0" anchor="t" bIns="0" lIns="0" spcFirstLastPara="1" rIns="0" wrap="square" tIns="12700">
            <a:spAutoFit/>
          </a:bodyPr>
          <a:lstStyle/>
          <a:p>
            <a:pPr indent="-146304" lvl="0" marL="120015" marR="0" rtl="0" algn="l">
              <a:lnSpc>
                <a:spcPct val="100000"/>
              </a:lnSpc>
              <a:spcBef>
                <a:spcPts val="0"/>
              </a:spcBef>
              <a:spcAft>
                <a:spcPts val="0"/>
              </a:spcAft>
              <a:buClr>
                <a:schemeClr val="dk1"/>
              </a:buClr>
              <a:buSzPts val="2304"/>
              <a:buFont typeface="Arial"/>
              <a:buChar char="•"/>
            </a:pPr>
            <a:r>
              <a:rPr b="0" i="0" lang="en-US" sz="2400" u="none" cap="none">
                <a:solidFill>
                  <a:schemeClr val="dk1"/>
                </a:solidFill>
                <a:latin typeface="Times New Roman"/>
                <a:ea typeface="Times New Roman"/>
                <a:cs typeface="Times New Roman"/>
                <a:sym typeface="Times New Roman"/>
              </a:rPr>
              <a:t>Wastage	of</a:t>
            </a:r>
            <a:endParaRPr b="0" i="0" sz="2400" u="none" cap="none">
              <a:solidFill>
                <a:schemeClr val="dk1"/>
              </a:solidFill>
              <a:latin typeface="Times New Roman"/>
              <a:ea typeface="Times New Roman"/>
              <a:cs typeface="Times New Roman"/>
              <a:sym typeface="Times New Roman"/>
            </a:endParaRPr>
          </a:p>
        </p:txBody>
      </p:sp>
      <p:sp>
        <p:nvSpPr>
          <p:cNvPr id="108" name="Google Shape;108;p10"/>
          <p:cNvSpPr txBox="1"/>
          <p:nvPr/>
        </p:nvSpPr>
        <p:spPr>
          <a:xfrm>
            <a:off x="2870200" y="2232025"/>
            <a:ext cx="1320800" cy="3905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Times New Roman"/>
              <a:buNone/>
            </a:pPr>
            <a:r>
              <a:rPr b="0" i="0" lang="en-US" sz="2400" u="none" cap="none">
                <a:solidFill>
                  <a:schemeClr val="dk1"/>
                </a:solidFill>
                <a:latin typeface="Times New Roman"/>
                <a:ea typeface="Times New Roman"/>
                <a:cs typeface="Times New Roman"/>
                <a:sym typeface="Times New Roman"/>
              </a:rPr>
              <a:t>skills	and</a:t>
            </a:r>
            <a:endParaRPr b="0" i="0" sz="2400" u="none" cap="none">
              <a:solidFill>
                <a:schemeClr val="dk1"/>
              </a:solidFill>
              <a:latin typeface="Times New Roman"/>
              <a:ea typeface="Times New Roman"/>
              <a:cs typeface="Times New Roman"/>
              <a:sym typeface="Times New Roman"/>
            </a:endParaRPr>
          </a:p>
        </p:txBody>
      </p:sp>
      <p:sp>
        <p:nvSpPr>
          <p:cNvPr id="109" name="Google Shape;109;p10"/>
          <p:cNvSpPr txBox="1"/>
          <p:nvPr/>
        </p:nvSpPr>
        <p:spPr>
          <a:xfrm>
            <a:off x="4371975" y="2232025"/>
            <a:ext cx="1444625" cy="3905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Times New Roman"/>
              <a:buNone/>
            </a:pPr>
            <a:r>
              <a:rPr b="0" i="0" lang="en-US" sz="2400" u="none" cap="none">
                <a:solidFill>
                  <a:schemeClr val="dk1"/>
                </a:solidFill>
                <a:latin typeface="Times New Roman"/>
                <a:ea typeface="Times New Roman"/>
                <a:cs typeface="Times New Roman"/>
                <a:sym typeface="Times New Roman"/>
              </a:rPr>
              <a:t>intelligence</a:t>
            </a:r>
            <a:endParaRPr b="0" i="0" sz="2400" u="none" cap="none">
              <a:solidFill>
                <a:schemeClr val="dk1"/>
              </a:solidFill>
              <a:latin typeface="Times New Roman"/>
              <a:ea typeface="Times New Roman"/>
              <a:cs typeface="Times New Roman"/>
              <a:sym typeface="Times New Roman"/>
            </a:endParaRPr>
          </a:p>
        </p:txBody>
      </p:sp>
      <p:sp>
        <p:nvSpPr>
          <p:cNvPr id="110" name="Google Shape;110;p10"/>
          <p:cNvSpPr txBox="1"/>
          <p:nvPr/>
        </p:nvSpPr>
        <p:spPr>
          <a:xfrm>
            <a:off x="5999163" y="2232025"/>
            <a:ext cx="1319213" cy="3905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Times New Roman"/>
              <a:buNone/>
            </a:pPr>
            <a:r>
              <a:rPr b="0" i="0" lang="en-US" sz="2400" u="none" cap="none">
                <a:solidFill>
                  <a:schemeClr val="dk1"/>
                </a:solidFill>
                <a:latin typeface="Times New Roman"/>
                <a:ea typeface="Times New Roman"/>
                <a:cs typeface="Times New Roman"/>
                <a:sym typeface="Times New Roman"/>
              </a:rPr>
              <a:t>of	human</a:t>
            </a:r>
            <a:endParaRPr b="0" i="0" sz="2400" u="none" cap="none">
              <a:solidFill>
                <a:schemeClr val="dk1"/>
              </a:solidFill>
              <a:latin typeface="Times New Roman"/>
              <a:ea typeface="Times New Roman"/>
              <a:cs typeface="Times New Roman"/>
              <a:sym typeface="Times New Roman"/>
            </a:endParaRPr>
          </a:p>
        </p:txBody>
      </p:sp>
      <p:sp>
        <p:nvSpPr>
          <p:cNvPr id="111" name="Google Shape;111;p10"/>
          <p:cNvSpPr txBox="1"/>
          <p:nvPr/>
        </p:nvSpPr>
        <p:spPr>
          <a:xfrm>
            <a:off x="7500938" y="2232025"/>
            <a:ext cx="1335088" cy="3905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Times New Roman"/>
              <a:buNone/>
            </a:pPr>
            <a:r>
              <a:rPr b="0" i="0" lang="en-US" sz="2400" u="none" cap="none">
                <a:solidFill>
                  <a:schemeClr val="dk1"/>
                </a:solidFill>
                <a:latin typeface="Times New Roman"/>
                <a:ea typeface="Times New Roman"/>
                <a:cs typeface="Times New Roman"/>
                <a:sym typeface="Times New Roman"/>
              </a:rPr>
              <a:t>beings	on</a:t>
            </a:r>
            <a:endParaRPr b="0" i="0" sz="2400" u="none" cap="none">
              <a:solidFill>
                <a:schemeClr val="dk1"/>
              </a:solidFill>
              <a:latin typeface="Times New Roman"/>
              <a:ea typeface="Times New Roman"/>
              <a:cs typeface="Times New Roman"/>
              <a:sym typeface="Times New Roman"/>
            </a:endParaRPr>
          </a:p>
        </p:txBody>
      </p:sp>
      <p:sp>
        <p:nvSpPr>
          <p:cNvPr id="112" name="Google Shape;112;p10"/>
          <p:cNvSpPr txBox="1"/>
          <p:nvPr/>
        </p:nvSpPr>
        <p:spPr>
          <a:xfrm>
            <a:off x="1066800" y="2438400"/>
            <a:ext cx="2782800" cy="1122300"/>
          </a:xfrm>
          <a:prstGeom prst="rect">
            <a:avLst/>
          </a:prstGeom>
          <a:noFill/>
          <a:ln>
            <a:noFill/>
          </a:ln>
        </p:spPr>
        <p:txBody>
          <a:bodyPr anchorCtr="0" anchor="t" bIns="0" lIns="0" spcFirstLastPara="1" rIns="0" wrap="square" tIns="195575">
            <a:spAutoFit/>
          </a:bodyPr>
          <a:lstStyle/>
          <a:p>
            <a:pPr indent="0" lvl="0" marL="12700" marR="0" rtl="0" algn="l">
              <a:lnSpc>
                <a:spcPct val="100000"/>
              </a:lnSpc>
              <a:spcBef>
                <a:spcPts val="0"/>
              </a:spcBef>
              <a:spcAft>
                <a:spcPts val="0"/>
              </a:spcAft>
              <a:buClr>
                <a:schemeClr val="dk1"/>
              </a:buClr>
              <a:buSzPts val="2400"/>
              <a:buFont typeface="Times New Roman"/>
              <a:buNone/>
            </a:pPr>
            <a:r>
              <a:rPr b="0" i="0" lang="en-US" sz="2400" u="none" cap="none">
                <a:solidFill>
                  <a:schemeClr val="dk1"/>
                </a:solidFill>
                <a:latin typeface="Times New Roman"/>
                <a:ea typeface="Times New Roman"/>
                <a:cs typeface="Times New Roman"/>
                <a:sym typeface="Times New Roman"/>
              </a:rPr>
              <a:t>repetitive calculations.</a:t>
            </a:r>
            <a:endParaRPr b="0" i="0" sz="2400" u="none" cap="none">
              <a:solidFill>
                <a:schemeClr val="dk1"/>
              </a:solidFill>
              <a:latin typeface="Times New Roman"/>
              <a:ea typeface="Times New Roman"/>
              <a:cs typeface="Times New Roman"/>
              <a:sym typeface="Times New Roman"/>
            </a:endParaRPr>
          </a:p>
          <a:p>
            <a:pPr indent="-146304" lvl="0" marL="120015" marR="0" rtl="0" algn="l">
              <a:lnSpc>
                <a:spcPct val="100000"/>
              </a:lnSpc>
              <a:spcBef>
                <a:spcPts val="1440"/>
              </a:spcBef>
              <a:spcAft>
                <a:spcPts val="0"/>
              </a:spcAft>
              <a:buClr>
                <a:schemeClr val="dk1"/>
              </a:buClr>
              <a:buSzPts val="2304"/>
              <a:buFont typeface="Arial"/>
              <a:buChar char="•"/>
            </a:pPr>
            <a:r>
              <a:rPr b="0" i="0" lang="en-US" sz="2400" u="none" cap="none">
                <a:solidFill>
                  <a:schemeClr val="dk1"/>
                </a:solidFill>
                <a:latin typeface="Times New Roman"/>
                <a:ea typeface="Times New Roman"/>
                <a:cs typeface="Times New Roman"/>
                <a:sym typeface="Times New Roman"/>
              </a:rPr>
              <a:t>Error prone.</a:t>
            </a:r>
            <a:endParaRPr b="0" i="0" sz="2400" u="none" cap="none">
              <a:solidFill>
                <a:schemeClr val="dk1"/>
              </a:solidFill>
              <a:latin typeface="Times New Roman"/>
              <a:ea typeface="Times New Roman"/>
              <a:cs typeface="Times New Roman"/>
              <a:sym typeface="Times New Roman"/>
            </a:endParaRPr>
          </a:p>
        </p:txBody>
      </p:sp>
      <p:sp>
        <p:nvSpPr>
          <p:cNvPr id="113" name="Google Shape;113;p10"/>
          <p:cNvSpPr/>
          <p:nvPr/>
        </p:nvSpPr>
        <p:spPr>
          <a:xfrm>
            <a:off x="914400" y="6629400"/>
            <a:ext cx="8229600" cy="0"/>
          </a:xfrm>
          <a:custGeom>
            <a:rect b="b" l="l" r="r" t="t"/>
            <a:pathLst>
              <a:path extrusionOk="0" h="120000" w="8229600">
                <a:moveTo>
                  <a:pt x="0" y="0"/>
                </a:moveTo>
                <a:lnTo>
                  <a:pt x="8229600"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1"/>
          <p:cNvSpPr txBox="1"/>
          <p:nvPr>
            <p:ph type="title"/>
          </p:nvPr>
        </p:nvSpPr>
        <p:spPr>
          <a:xfrm>
            <a:off x="1222375" y="676275"/>
            <a:ext cx="5756275" cy="665163"/>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6532"/>
              </a:buClr>
              <a:buSzPts val="4200"/>
              <a:buFont typeface="Times New Roman"/>
              <a:buNone/>
            </a:pPr>
            <a:r>
              <a:rPr b="1" i="0" lang="en-US" sz="4200" u="none" cap="none" strike="noStrike">
                <a:solidFill>
                  <a:srgbClr val="006532"/>
                </a:solidFill>
                <a:latin typeface="Times New Roman"/>
                <a:ea typeface="Times New Roman"/>
                <a:cs typeface="Times New Roman"/>
                <a:sym typeface="Times New Roman"/>
              </a:rPr>
              <a:t>Database and Computers</a:t>
            </a:r>
            <a:endParaRPr/>
          </a:p>
        </p:txBody>
      </p:sp>
      <p:sp>
        <p:nvSpPr>
          <p:cNvPr id="119" name="Google Shape;119;p11"/>
          <p:cNvSpPr txBox="1"/>
          <p:nvPr/>
        </p:nvSpPr>
        <p:spPr>
          <a:xfrm>
            <a:off x="1146175" y="1744663"/>
            <a:ext cx="3498850" cy="1671638"/>
          </a:xfrm>
          <a:prstGeom prst="rect">
            <a:avLst/>
          </a:prstGeom>
          <a:noFill/>
          <a:ln>
            <a:noFill/>
          </a:ln>
        </p:spPr>
        <p:txBody>
          <a:bodyPr anchorCtr="0" anchor="t" bIns="0" lIns="0" spcFirstLastPara="1" rIns="0" wrap="square" tIns="195575">
            <a:spAutoFit/>
          </a:bodyPr>
          <a:lstStyle/>
          <a:p>
            <a:pPr indent="0" lvl="0" marL="12700" marR="0" rtl="0" algn="l">
              <a:lnSpc>
                <a:spcPct val="100000"/>
              </a:lnSpc>
              <a:spcBef>
                <a:spcPts val="0"/>
              </a:spcBef>
              <a:spcAft>
                <a:spcPts val="0"/>
              </a:spcAft>
              <a:buClr>
                <a:schemeClr val="dk1"/>
              </a:buClr>
              <a:buSzPts val="2400"/>
              <a:buFont typeface="Times New Roman"/>
              <a:buNone/>
            </a:pPr>
            <a:r>
              <a:rPr b="0" i="0" lang="en-US" sz="2400" u="none" cap="none">
                <a:solidFill>
                  <a:schemeClr val="dk1"/>
                </a:solidFill>
                <a:latin typeface="Times New Roman"/>
                <a:ea typeface="Times New Roman"/>
                <a:cs typeface="Times New Roman"/>
                <a:sym typeface="Times New Roman"/>
              </a:rPr>
              <a:t>•Large storage capacity</a:t>
            </a:r>
            <a:endParaRPr b="0" i="0" sz="2400" u="none" cap="none">
              <a:solidFill>
                <a:schemeClr val="dk1"/>
              </a:solidFill>
              <a:latin typeface="Times New Roman"/>
              <a:ea typeface="Times New Roman"/>
              <a:cs typeface="Times New Roman"/>
              <a:sym typeface="Times New Roman"/>
            </a:endParaRPr>
          </a:p>
          <a:p>
            <a:pPr indent="0" lvl="0" marL="12700" marR="0" rtl="0" algn="l">
              <a:lnSpc>
                <a:spcPct val="100000"/>
              </a:lnSpc>
              <a:spcBef>
                <a:spcPts val="1440"/>
              </a:spcBef>
              <a:spcAft>
                <a:spcPts val="0"/>
              </a:spcAft>
              <a:buClr>
                <a:schemeClr val="dk1"/>
              </a:buClr>
              <a:buSzPts val="2400"/>
              <a:buFont typeface="Times New Roman"/>
              <a:buNone/>
            </a:pPr>
            <a:r>
              <a:rPr b="0" i="0" lang="en-US" sz="2400" u="none" cap="none">
                <a:solidFill>
                  <a:schemeClr val="dk1"/>
                </a:solidFill>
                <a:latin typeface="Times New Roman"/>
                <a:ea typeface="Times New Roman"/>
                <a:cs typeface="Times New Roman"/>
                <a:sym typeface="Times New Roman"/>
              </a:rPr>
              <a:t>•It has high speed</a:t>
            </a:r>
            <a:endParaRPr b="0" i="0" sz="2400" u="none" cap="none">
              <a:solidFill>
                <a:schemeClr val="dk1"/>
              </a:solidFill>
              <a:latin typeface="Times New Roman"/>
              <a:ea typeface="Times New Roman"/>
              <a:cs typeface="Times New Roman"/>
              <a:sym typeface="Times New Roman"/>
            </a:endParaRPr>
          </a:p>
          <a:p>
            <a:pPr indent="0" lvl="0" marL="12700" marR="0" rtl="0" algn="l">
              <a:lnSpc>
                <a:spcPct val="100000"/>
              </a:lnSpc>
              <a:spcBef>
                <a:spcPts val="1440"/>
              </a:spcBef>
              <a:spcAft>
                <a:spcPts val="0"/>
              </a:spcAft>
              <a:buClr>
                <a:schemeClr val="dk1"/>
              </a:buClr>
              <a:buSzPts val="2400"/>
              <a:buFont typeface="Times New Roman"/>
              <a:buNone/>
            </a:pPr>
            <a:r>
              <a:rPr b="0" i="0" lang="en-US" sz="2400" u="none" cap="none">
                <a:solidFill>
                  <a:schemeClr val="dk1"/>
                </a:solidFill>
                <a:latin typeface="Times New Roman"/>
                <a:ea typeface="Times New Roman"/>
                <a:cs typeface="Times New Roman"/>
                <a:sym typeface="Times New Roman"/>
              </a:rPr>
              <a:t>•Computer is more accurate.</a:t>
            </a:r>
            <a:endParaRPr b="0" i="0" sz="2400" u="none" cap="none">
              <a:solidFill>
                <a:schemeClr val="dk1"/>
              </a:solidFill>
              <a:latin typeface="Times New Roman"/>
              <a:ea typeface="Times New Roman"/>
              <a:cs typeface="Times New Roman"/>
              <a:sym typeface="Times New Roman"/>
            </a:endParaRPr>
          </a:p>
        </p:txBody>
      </p:sp>
      <p:sp>
        <p:nvSpPr>
          <p:cNvPr id="120" name="Google Shape;120;p11"/>
          <p:cNvSpPr/>
          <p:nvPr/>
        </p:nvSpPr>
        <p:spPr>
          <a:xfrm>
            <a:off x="914400" y="6629400"/>
            <a:ext cx="8229600" cy="0"/>
          </a:xfrm>
          <a:custGeom>
            <a:rect b="b" l="l" r="r" t="t"/>
            <a:pathLst>
              <a:path extrusionOk="0" h="120000" w="8229600">
                <a:moveTo>
                  <a:pt x="0" y="0"/>
                </a:moveTo>
                <a:lnTo>
                  <a:pt x="8229600"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121" name="Google Shape;121;p11"/>
          <p:cNvSpPr txBox="1"/>
          <p:nvPr/>
        </p:nvSpPr>
        <p:spPr>
          <a:xfrm>
            <a:off x="1146175" y="5219700"/>
            <a:ext cx="7689850" cy="7556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•There are two approaches for storing data in computers such  as </a:t>
            </a:r>
            <a:r>
              <a:rPr b="1" i="0" lang="en-US" sz="2400" u="none">
                <a:solidFill>
                  <a:schemeClr val="dk1"/>
                </a:solidFill>
                <a:latin typeface="Times New Roman"/>
                <a:ea typeface="Times New Roman"/>
                <a:cs typeface="Times New Roman"/>
                <a:sym typeface="Times New Roman"/>
              </a:rPr>
              <a:t>File based approach and Database approach</a:t>
            </a:r>
            <a:r>
              <a:rPr b="0" i="0" lang="en-US" sz="2400" u="none">
                <a:solidFill>
                  <a:schemeClr val="dk1"/>
                </a:solidFill>
                <a:latin typeface="Times New Roman"/>
                <a:ea typeface="Times New Roman"/>
                <a:cs typeface="Times New Roman"/>
                <a:sym typeface="Times New Roman"/>
              </a:rPr>
              <a:t>.</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2"/>
          <p:cNvSpPr txBox="1"/>
          <p:nvPr>
            <p:ph type="title"/>
          </p:nvPr>
        </p:nvSpPr>
        <p:spPr>
          <a:xfrm>
            <a:off x="993775" y="725488"/>
            <a:ext cx="4743450" cy="665163"/>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6532"/>
              </a:buClr>
              <a:buSzPts val="4200"/>
              <a:buFont typeface="Times New Roman"/>
              <a:buNone/>
            </a:pPr>
            <a:r>
              <a:rPr b="1" i="0" lang="en-US" sz="4200" u="none" cap="none" strike="noStrike">
                <a:solidFill>
                  <a:srgbClr val="006532"/>
                </a:solidFill>
                <a:latin typeface="Times New Roman"/>
                <a:ea typeface="Times New Roman"/>
                <a:cs typeface="Times New Roman"/>
                <a:sym typeface="Times New Roman"/>
              </a:rPr>
              <a:t>File Based Approach</a:t>
            </a:r>
            <a:endParaRPr/>
          </a:p>
        </p:txBody>
      </p:sp>
      <p:sp>
        <p:nvSpPr>
          <p:cNvPr id="127" name="Google Shape;127;p12"/>
          <p:cNvSpPr/>
          <p:nvPr/>
        </p:nvSpPr>
        <p:spPr>
          <a:xfrm>
            <a:off x="457200" y="3886200"/>
            <a:ext cx="9144000" cy="3429000"/>
          </a:xfrm>
          <a:custGeom>
            <a:rect b="b" l="l" r="r" t="t"/>
            <a:pathLst>
              <a:path extrusionOk="0" h="3429000" w="9144000">
                <a:moveTo>
                  <a:pt x="0" y="3428999"/>
                </a:moveTo>
                <a:lnTo>
                  <a:pt x="9143999" y="3428999"/>
                </a:lnTo>
                <a:lnTo>
                  <a:pt x="9143999" y="0"/>
                </a:lnTo>
                <a:lnTo>
                  <a:pt x="0" y="0"/>
                </a:lnTo>
                <a:lnTo>
                  <a:pt x="0" y="342899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128" name="Google Shape;128;p12"/>
          <p:cNvSpPr/>
          <p:nvPr/>
        </p:nvSpPr>
        <p:spPr>
          <a:xfrm>
            <a:off x="914400" y="6629400"/>
            <a:ext cx="8229600" cy="0"/>
          </a:xfrm>
          <a:custGeom>
            <a:rect b="b" l="l" r="r" t="t"/>
            <a:pathLst>
              <a:path extrusionOk="0" h="120000" w="8229600">
                <a:moveTo>
                  <a:pt x="0" y="0"/>
                </a:moveTo>
                <a:lnTo>
                  <a:pt x="8229600"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129" name="Google Shape;129;p12"/>
          <p:cNvSpPr txBox="1"/>
          <p:nvPr/>
        </p:nvSpPr>
        <p:spPr>
          <a:xfrm>
            <a:off x="1222375" y="2308225"/>
            <a:ext cx="7537450" cy="3695700"/>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file system is a method for storing and organizing  computer files</a:t>
            </a:r>
            <a:endParaRPr/>
          </a:p>
          <a:p>
            <a:pPr indent="0" lvl="0" marL="12700" marR="0" rtl="0" algn="just">
              <a:lnSpc>
                <a:spcPct val="100000"/>
              </a:lnSpc>
              <a:spcBef>
                <a:spcPts val="144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File systems may use a storage device such as a hard disk or  CD-ROM and involve maintaining the physical location of  the files.</a:t>
            </a:r>
            <a:endParaRPr/>
          </a:p>
          <a:p>
            <a:pPr indent="0" lvl="0" marL="12700" marR="0" rtl="0" algn="just">
              <a:lnSpc>
                <a:spcPct val="100000"/>
              </a:lnSpc>
              <a:spcBef>
                <a:spcPts val="144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Programmers used programming languages such as COBOL,  C++ to write applications that directly accessed flat files to  perform data management services and provide information  for users.</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992188" y="728663"/>
            <a:ext cx="6007100" cy="1184275"/>
          </a:xfrm>
          <a:prstGeom prst="rect">
            <a:avLst/>
          </a:prstGeom>
          <a:noFill/>
          <a:ln>
            <a:noFill/>
          </a:ln>
        </p:spPr>
        <p:txBody>
          <a:bodyPr anchorCtr="0" anchor="t" bIns="0" lIns="0" spcFirstLastPara="1" rIns="0" wrap="square" tIns="12700">
            <a:spAutoFit/>
          </a:bodyPr>
          <a:lstStyle/>
          <a:p>
            <a:pPr indent="0" lvl="0" marL="12700" rtl="0" algn="ctr">
              <a:spcBef>
                <a:spcPts val="0"/>
              </a:spcBef>
              <a:spcAft>
                <a:spcPts val="0"/>
              </a:spcAft>
              <a:buNone/>
            </a:pPr>
            <a:r>
              <a:rPr b="1" lang="en-US" sz="3800">
                <a:solidFill>
                  <a:srgbClr val="006532"/>
                </a:solidFill>
                <a:latin typeface="Times New Roman"/>
                <a:ea typeface="Times New Roman"/>
                <a:cs typeface="Times New Roman"/>
                <a:sym typeface="Times New Roman"/>
              </a:rPr>
              <a:t>Limitations of the File-Based  Approach</a:t>
            </a:r>
            <a:endParaRPr sz="3800">
              <a:solidFill>
                <a:srgbClr val="006532"/>
              </a:solidFill>
              <a:latin typeface="Times New Roman"/>
              <a:ea typeface="Times New Roman"/>
              <a:cs typeface="Times New Roman"/>
              <a:sym typeface="Times New Roman"/>
            </a:endParaRPr>
          </a:p>
        </p:txBody>
      </p:sp>
      <p:sp>
        <p:nvSpPr>
          <p:cNvPr id="135" name="Google Shape;135;p13"/>
          <p:cNvSpPr/>
          <p:nvPr/>
        </p:nvSpPr>
        <p:spPr>
          <a:xfrm>
            <a:off x="914400" y="6629400"/>
            <a:ext cx="8229600" cy="0"/>
          </a:xfrm>
          <a:custGeom>
            <a:rect b="b" l="l" r="r" t="t"/>
            <a:pathLst>
              <a:path extrusionOk="0" h="120000" w="8229600">
                <a:moveTo>
                  <a:pt x="0" y="0"/>
                </a:moveTo>
                <a:lnTo>
                  <a:pt x="8229600"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136" name="Google Shape;136;p13"/>
          <p:cNvSpPr txBox="1"/>
          <p:nvPr/>
        </p:nvSpPr>
        <p:spPr>
          <a:xfrm>
            <a:off x="993775" y="1987550"/>
            <a:ext cx="7375525" cy="3323987"/>
          </a:xfrm>
          <a:prstGeom prst="rect">
            <a:avLst/>
          </a:prstGeom>
          <a:noFill/>
          <a:ln>
            <a:noFill/>
          </a:ln>
        </p:spPr>
        <p:txBody>
          <a:bodyPr anchorCtr="0" anchor="t" bIns="0" lIns="0" spcFirstLastPara="1" rIns="0" wrap="square" tIns="104125">
            <a:spAutoFit/>
          </a:bodyPr>
          <a:lstStyle/>
          <a:p>
            <a:pPr indent="-342900" lvl="0" marL="355600" marR="0" rtl="0" algn="l">
              <a:lnSpc>
                <a:spcPct val="100000"/>
              </a:lnSpc>
              <a:spcBef>
                <a:spcPts val="0"/>
              </a:spcBef>
              <a:spcAft>
                <a:spcPts val="0"/>
              </a:spcAft>
              <a:buClr>
                <a:srgbClr val="CC9900"/>
              </a:buClr>
              <a:buSzPts val="1950"/>
              <a:buFont typeface="Noto Sans Symbols"/>
              <a:buChar char="■"/>
            </a:pPr>
            <a:r>
              <a:rPr b="1" i="0" lang="en-US" sz="3000" u="none">
                <a:solidFill>
                  <a:schemeClr val="dk1"/>
                </a:solidFill>
                <a:latin typeface="Arial"/>
                <a:ea typeface="Arial"/>
                <a:cs typeface="Arial"/>
                <a:sym typeface="Arial"/>
              </a:rPr>
              <a:t>Data Redundancy and inconsistency</a:t>
            </a:r>
            <a:endParaRPr b="0" i="0" sz="3000" u="none">
              <a:solidFill>
                <a:schemeClr val="dk1"/>
              </a:solidFill>
              <a:latin typeface="Arial"/>
              <a:ea typeface="Arial"/>
              <a:cs typeface="Arial"/>
              <a:sym typeface="Arial"/>
            </a:endParaRPr>
          </a:p>
          <a:p>
            <a:pPr indent="-342900" lvl="0" marL="355600" marR="0" rtl="0" algn="l">
              <a:lnSpc>
                <a:spcPct val="100000"/>
              </a:lnSpc>
              <a:spcBef>
                <a:spcPts val="725"/>
              </a:spcBef>
              <a:spcAft>
                <a:spcPts val="0"/>
              </a:spcAft>
              <a:buClr>
                <a:srgbClr val="CC9900"/>
              </a:buClr>
              <a:buSzPts val="1950"/>
              <a:buFont typeface="Noto Sans Symbols"/>
              <a:buChar char="■"/>
            </a:pPr>
            <a:r>
              <a:rPr b="1" i="0" lang="en-US" sz="3000" u="none">
                <a:solidFill>
                  <a:schemeClr val="dk1"/>
                </a:solidFill>
                <a:latin typeface="Arial"/>
                <a:ea typeface="Arial"/>
                <a:cs typeface="Arial"/>
                <a:sym typeface="Arial"/>
              </a:rPr>
              <a:t>Difficulty in Accessing data</a:t>
            </a:r>
            <a:endParaRPr b="0" i="0" sz="3000" u="none">
              <a:solidFill>
                <a:schemeClr val="dk1"/>
              </a:solidFill>
              <a:latin typeface="Arial"/>
              <a:ea typeface="Arial"/>
              <a:cs typeface="Arial"/>
              <a:sym typeface="Arial"/>
            </a:endParaRPr>
          </a:p>
          <a:p>
            <a:pPr indent="-342900" lvl="0" marL="355600" marR="0" rtl="0" algn="l">
              <a:lnSpc>
                <a:spcPct val="100000"/>
              </a:lnSpc>
              <a:spcBef>
                <a:spcPts val="725"/>
              </a:spcBef>
              <a:spcAft>
                <a:spcPts val="0"/>
              </a:spcAft>
              <a:buClr>
                <a:srgbClr val="CC9900"/>
              </a:buClr>
              <a:buSzPts val="1950"/>
              <a:buFont typeface="Noto Sans Symbols"/>
              <a:buChar char="■"/>
            </a:pPr>
            <a:r>
              <a:rPr b="1" i="0" lang="en-US" sz="3000" u="none">
                <a:solidFill>
                  <a:schemeClr val="dk1"/>
                </a:solidFill>
                <a:latin typeface="Arial"/>
                <a:ea typeface="Arial"/>
                <a:cs typeface="Arial"/>
                <a:sym typeface="Arial"/>
              </a:rPr>
              <a:t>Data Isolation</a:t>
            </a:r>
            <a:endParaRPr b="0" i="0" sz="3000" u="none">
              <a:solidFill>
                <a:schemeClr val="dk1"/>
              </a:solidFill>
              <a:latin typeface="Arial"/>
              <a:ea typeface="Arial"/>
              <a:cs typeface="Arial"/>
              <a:sym typeface="Arial"/>
            </a:endParaRPr>
          </a:p>
          <a:p>
            <a:pPr indent="-342900" lvl="0" marL="355600" marR="0" rtl="0" algn="l">
              <a:lnSpc>
                <a:spcPct val="100000"/>
              </a:lnSpc>
              <a:spcBef>
                <a:spcPts val="725"/>
              </a:spcBef>
              <a:spcAft>
                <a:spcPts val="0"/>
              </a:spcAft>
              <a:buClr>
                <a:srgbClr val="CC9900"/>
              </a:buClr>
              <a:buSzPts val="1950"/>
              <a:buFont typeface="Noto Sans Symbols"/>
              <a:buChar char="■"/>
            </a:pPr>
            <a:r>
              <a:rPr b="1" i="0" lang="en-US" sz="3000" u="none">
                <a:solidFill>
                  <a:schemeClr val="dk1"/>
                </a:solidFill>
                <a:latin typeface="Arial"/>
                <a:ea typeface="Arial"/>
                <a:cs typeface="Arial"/>
                <a:sym typeface="Arial"/>
              </a:rPr>
              <a:t>Integrity problem</a:t>
            </a:r>
            <a:endParaRPr b="0" i="0" sz="3000" u="none">
              <a:solidFill>
                <a:schemeClr val="dk1"/>
              </a:solidFill>
              <a:latin typeface="Arial"/>
              <a:ea typeface="Arial"/>
              <a:cs typeface="Arial"/>
              <a:sym typeface="Arial"/>
            </a:endParaRPr>
          </a:p>
          <a:p>
            <a:pPr indent="-342900" lvl="0" marL="355600" marR="0" rtl="0" algn="l">
              <a:lnSpc>
                <a:spcPct val="100000"/>
              </a:lnSpc>
              <a:spcBef>
                <a:spcPts val="725"/>
              </a:spcBef>
              <a:spcAft>
                <a:spcPts val="0"/>
              </a:spcAft>
              <a:buClr>
                <a:srgbClr val="CC9900"/>
              </a:buClr>
              <a:buSzPts val="1950"/>
              <a:buFont typeface="Noto Sans Symbols"/>
              <a:buChar char="■"/>
            </a:pPr>
            <a:r>
              <a:rPr b="1" i="0" lang="en-US" sz="3000" u="none">
                <a:solidFill>
                  <a:schemeClr val="dk1"/>
                </a:solidFill>
                <a:latin typeface="Arial"/>
                <a:ea typeface="Arial"/>
                <a:cs typeface="Arial"/>
                <a:sym typeface="Arial"/>
              </a:rPr>
              <a:t>Atomicity problem</a:t>
            </a:r>
            <a:endParaRPr/>
          </a:p>
          <a:p>
            <a:pPr indent="-342900" lvl="0" marL="355600" marR="0" rtl="0" algn="l">
              <a:lnSpc>
                <a:spcPct val="100000"/>
              </a:lnSpc>
              <a:spcBef>
                <a:spcPts val="725"/>
              </a:spcBef>
              <a:spcAft>
                <a:spcPts val="0"/>
              </a:spcAft>
              <a:buClr>
                <a:srgbClr val="CC9900"/>
              </a:buClr>
              <a:buSzPts val="1950"/>
              <a:buFont typeface="Noto Sans Symbols"/>
              <a:buChar char="■"/>
            </a:pPr>
            <a:r>
              <a:rPr b="1" i="0" lang="en-US" sz="3000" u="none">
                <a:solidFill>
                  <a:schemeClr val="dk1"/>
                </a:solidFill>
                <a:latin typeface="Arial"/>
                <a:ea typeface="Arial"/>
                <a:cs typeface="Arial"/>
                <a:sym typeface="Arial"/>
              </a:rPr>
              <a:t>Concurrent Access anomalies</a:t>
            </a:r>
            <a:endParaRPr b="0" i="0" sz="3000" u="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993775" y="725488"/>
            <a:ext cx="4476750" cy="665163"/>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6532"/>
              </a:buClr>
              <a:buSzPts val="4200"/>
              <a:buFont typeface="Times New Roman"/>
              <a:buNone/>
            </a:pPr>
            <a:r>
              <a:rPr b="1" i="0" lang="en-US" sz="4200" u="none" cap="none" strike="noStrike">
                <a:solidFill>
                  <a:srgbClr val="006532"/>
                </a:solidFill>
                <a:latin typeface="Times New Roman"/>
                <a:ea typeface="Times New Roman"/>
                <a:cs typeface="Times New Roman"/>
                <a:sym typeface="Times New Roman"/>
              </a:rPr>
              <a:t>Database Approach</a:t>
            </a:r>
            <a:endParaRPr/>
          </a:p>
        </p:txBody>
      </p:sp>
      <p:sp>
        <p:nvSpPr>
          <p:cNvPr id="142" name="Google Shape;142;p14"/>
          <p:cNvSpPr/>
          <p:nvPr/>
        </p:nvSpPr>
        <p:spPr>
          <a:xfrm>
            <a:off x="457200" y="3886200"/>
            <a:ext cx="9144000" cy="3429000"/>
          </a:xfrm>
          <a:custGeom>
            <a:rect b="b" l="l" r="r" t="t"/>
            <a:pathLst>
              <a:path extrusionOk="0" h="3429000" w="9144000">
                <a:moveTo>
                  <a:pt x="0" y="3428999"/>
                </a:moveTo>
                <a:lnTo>
                  <a:pt x="9143999" y="3428999"/>
                </a:lnTo>
                <a:lnTo>
                  <a:pt x="9143999" y="0"/>
                </a:lnTo>
                <a:lnTo>
                  <a:pt x="0" y="0"/>
                </a:lnTo>
                <a:lnTo>
                  <a:pt x="0" y="342899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143" name="Google Shape;143;p14"/>
          <p:cNvSpPr/>
          <p:nvPr/>
        </p:nvSpPr>
        <p:spPr>
          <a:xfrm>
            <a:off x="914400" y="6629400"/>
            <a:ext cx="8229600" cy="0"/>
          </a:xfrm>
          <a:custGeom>
            <a:rect b="b" l="l" r="r" t="t"/>
            <a:pathLst>
              <a:path extrusionOk="0" h="120000" w="8229600">
                <a:moveTo>
                  <a:pt x="0" y="0"/>
                </a:moveTo>
                <a:lnTo>
                  <a:pt x="8229600"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144" name="Google Shape;144;p14"/>
          <p:cNvSpPr txBox="1"/>
          <p:nvPr/>
        </p:nvSpPr>
        <p:spPr>
          <a:xfrm>
            <a:off x="993775" y="2079625"/>
            <a:ext cx="7937500" cy="2320925"/>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CC9900"/>
              </a:buClr>
              <a:buSzPts val="1950"/>
              <a:buFont typeface="Noto Sans Symbols"/>
              <a:buChar char="■"/>
            </a:pPr>
            <a:r>
              <a:rPr b="0" i="0" lang="en-US" sz="3000" u="none">
                <a:solidFill>
                  <a:schemeClr val="dk1"/>
                </a:solidFill>
                <a:latin typeface="Times New Roman"/>
                <a:ea typeface="Times New Roman"/>
                <a:cs typeface="Times New Roman"/>
                <a:sym typeface="Times New Roman"/>
              </a:rPr>
              <a:t>A database is a computer based record  keeping system whose over all purpose is to  record and maintain information. The  database is a single, large repository of data,  which can be used simultaneously by many  departments and users.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993775" y="728663"/>
            <a:ext cx="6361113" cy="1184275"/>
          </a:xfrm>
          <a:prstGeom prst="rect">
            <a:avLst/>
          </a:prstGeom>
          <a:noFill/>
          <a:ln>
            <a:noFill/>
          </a:ln>
        </p:spPr>
        <p:txBody>
          <a:bodyPr anchorCtr="0" anchor="t" bIns="0" lIns="0" spcFirstLastPara="1" rIns="0" wrap="square" tIns="12700">
            <a:spAutoFit/>
          </a:bodyPr>
          <a:lstStyle/>
          <a:p>
            <a:pPr indent="0" lvl="0" marL="12700" rtl="0" algn="ctr">
              <a:spcBef>
                <a:spcPts val="0"/>
              </a:spcBef>
              <a:spcAft>
                <a:spcPts val="0"/>
              </a:spcAft>
              <a:buNone/>
            </a:pPr>
            <a:r>
              <a:rPr b="1" lang="en-US" sz="3800">
                <a:solidFill>
                  <a:srgbClr val="006532"/>
                </a:solidFill>
                <a:latin typeface="Times New Roman"/>
                <a:ea typeface="Times New Roman"/>
                <a:cs typeface="Times New Roman"/>
                <a:sym typeface="Times New Roman"/>
              </a:rPr>
              <a:t>Database Management System  (DBMS)</a:t>
            </a:r>
            <a:endParaRPr sz="3800">
              <a:solidFill>
                <a:srgbClr val="006532"/>
              </a:solidFill>
              <a:latin typeface="Times New Roman"/>
              <a:ea typeface="Times New Roman"/>
              <a:cs typeface="Times New Roman"/>
              <a:sym typeface="Times New Roman"/>
            </a:endParaRPr>
          </a:p>
        </p:txBody>
      </p:sp>
      <p:sp>
        <p:nvSpPr>
          <p:cNvPr id="150" name="Google Shape;150;p15"/>
          <p:cNvSpPr/>
          <p:nvPr/>
        </p:nvSpPr>
        <p:spPr>
          <a:xfrm>
            <a:off x="914400" y="6629400"/>
            <a:ext cx="8229600" cy="0"/>
          </a:xfrm>
          <a:custGeom>
            <a:rect b="b" l="l" r="r" t="t"/>
            <a:pathLst>
              <a:path extrusionOk="0" h="120000" w="8229600">
                <a:moveTo>
                  <a:pt x="0" y="0"/>
                </a:moveTo>
                <a:lnTo>
                  <a:pt x="8229600"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151" name="Google Shape;151;p15"/>
          <p:cNvSpPr txBox="1"/>
          <p:nvPr/>
        </p:nvSpPr>
        <p:spPr>
          <a:xfrm>
            <a:off x="993775" y="2001838"/>
            <a:ext cx="8032750" cy="2731770"/>
          </a:xfrm>
          <a:prstGeom prst="rect">
            <a:avLst/>
          </a:prstGeom>
          <a:noFill/>
          <a:ln>
            <a:noFill/>
          </a:ln>
        </p:spPr>
        <p:txBody>
          <a:bodyPr anchorCtr="0" anchor="t" bIns="0" lIns="0" spcFirstLastPara="1" rIns="0" wrap="square" tIns="92075">
            <a:spAutoFit/>
          </a:bodyPr>
          <a:lstStyle/>
          <a:p>
            <a:pPr indent="-342900" lvl="0" marL="355600" marR="0" rtl="0" algn="just">
              <a:lnSpc>
                <a:spcPct val="80000"/>
              </a:lnSpc>
              <a:spcBef>
                <a:spcPts val="0"/>
              </a:spcBef>
              <a:spcAft>
                <a:spcPts val="0"/>
              </a:spcAft>
              <a:buClr>
                <a:srgbClr val="CC9900"/>
              </a:buClr>
              <a:buSzPts val="1690"/>
              <a:buFont typeface="Noto Sans Symbols"/>
              <a:buChar char="■"/>
            </a:pPr>
            <a:r>
              <a:rPr b="1" i="0" lang="en-US" sz="2600" u="none">
                <a:solidFill>
                  <a:schemeClr val="dk1"/>
                </a:solidFill>
                <a:latin typeface="Times New Roman"/>
                <a:ea typeface="Times New Roman"/>
                <a:cs typeface="Times New Roman"/>
                <a:sym typeface="Times New Roman"/>
              </a:rPr>
              <a:t>DBMS	</a:t>
            </a:r>
            <a:r>
              <a:rPr b="0" i="0" lang="en-US" sz="2600" u="none">
                <a:solidFill>
                  <a:schemeClr val="dk1"/>
                </a:solidFill>
                <a:latin typeface="Times New Roman"/>
                <a:ea typeface="Times New Roman"/>
                <a:cs typeface="Times New Roman"/>
                <a:sym typeface="Times New Roman"/>
              </a:rPr>
              <a:t>A database management system is the  software system that allows users to define, create  and maintain a database and provides controlled  access to the data.</a:t>
            </a:r>
            <a:endParaRPr/>
          </a:p>
          <a:p>
            <a:pPr indent="-342900" lvl="0" marL="355600" marR="0" rtl="0" algn="just">
              <a:lnSpc>
                <a:spcPct val="80000"/>
              </a:lnSpc>
              <a:spcBef>
                <a:spcPts val="625"/>
              </a:spcBef>
              <a:spcAft>
                <a:spcPts val="0"/>
              </a:spcAft>
              <a:buClr>
                <a:srgbClr val="CC9900"/>
              </a:buClr>
              <a:buSzPts val="1690"/>
              <a:buFont typeface="Noto Sans Symbols"/>
              <a:buChar char="■"/>
            </a:pPr>
            <a:r>
              <a:rPr b="0" i="0" lang="en-US" sz="2600" u="none">
                <a:solidFill>
                  <a:schemeClr val="dk1"/>
                </a:solidFill>
                <a:latin typeface="Times New Roman"/>
                <a:ea typeface="Times New Roman"/>
                <a:cs typeface="Times New Roman"/>
                <a:sym typeface="Times New Roman"/>
              </a:rPr>
              <a:t>A database management system (DBMS) is  basically a collection of programs that enables users  to store, modify, and extract information from a  database as per the requirements.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idx="1" type="subTitle"/>
          </p:nvPr>
        </p:nvSpPr>
        <p:spPr>
          <a:xfrm>
            <a:off x="902970" y="1399540"/>
            <a:ext cx="7646670" cy="344487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3200"/>
              <a:buFont typeface="Arial"/>
              <a:buNone/>
            </a:pPr>
            <a:r>
              <a:rPr lang="en-US">
                <a:latin typeface="Times New Roman"/>
                <a:ea typeface="Times New Roman"/>
                <a:cs typeface="Times New Roman"/>
                <a:sym typeface="Times New Roman"/>
              </a:rPr>
              <a:t>Who created the first DBMS?</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Edgar Frank Codd</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Charles Bachman</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Charles Babbage</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Sharon B. Codd</a:t>
            </a:r>
            <a:endParaRPr>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Font typeface="Calibri"/>
              <a:buNone/>
            </a:pPr>
            <a:r>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idx="1" type="subTitle"/>
          </p:nvPr>
        </p:nvSpPr>
        <p:spPr>
          <a:xfrm>
            <a:off x="1508760" y="1593215"/>
            <a:ext cx="6788150" cy="3568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3200"/>
              <a:buFont typeface="Times New Roman"/>
              <a:buNone/>
            </a:pPr>
            <a:r>
              <a:rPr lang="en-US">
                <a:latin typeface="Times New Roman"/>
                <a:ea typeface="Times New Roman"/>
                <a:cs typeface="Times New Roman"/>
                <a:sym typeface="Times New Roman"/>
              </a:rPr>
              <a:t>What was first database invented by Charles Bachman with his team?</a:t>
            </a:r>
            <a:endParaRPr/>
          </a:p>
          <a:p>
            <a:pPr indent="-342900" lvl="0" marL="342900" rtl="0" algn="l">
              <a:spcBef>
                <a:spcPts val="560"/>
              </a:spcBef>
              <a:spcAft>
                <a:spcPts val="0"/>
              </a:spcAft>
              <a:buClr>
                <a:schemeClr val="dk1"/>
              </a:buClr>
              <a:buSzPts val="2800"/>
              <a:buFont typeface="Arial"/>
              <a:buChar char="•"/>
            </a:pPr>
            <a:r>
              <a:rPr lang="en-US" sz="2800">
                <a:latin typeface="Times New Roman"/>
                <a:ea typeface="Times New Roman"/>
                <a:cs typeface="Times New Roman"/>
                <a:sym typeface="Times New Roman"/>
              </a:rPr>
              <a:t>Integrated Data Store</a:t>
            </a:r>
            <a:endParaRPr/>
          </a:p>
          <a:p>
            <a:pPr indent="-342900" lvl="0" marL="342900" rtl="0" algn="l">
              <a:spcBef>
                <a:spcPts val="560"/>
              </a:spcBef>
              <a:spcAft>
                <a:spcPts val="0"/>
              </a:spcAft>
              <a:buClr>
                <a:schemeClr val="dk1"/>
              </a:buClr>
              <a:buSzPts val="2800"/>
              <a:buFont typeface="Arial"/>
              <a:buChar char="•"/>
            </a:pPr>
            <a:r>
              <a:rPr lang="en-US" sz="2800">
                <a:latin typeface="Times New Roman"/>
                <a:ea typeface="Times New Roman"/>
                <a:cs typeface="Times New Roman"/>
                <a:sym typeface="Times New Roman"/>
              </a:rPr>
              <a:t>SQL</a:t>
            </a:r>
            <a:endParaRPr/>
          </a:p>
          <a:p>
            <a:pPr indent="-342900" lvl="0" marL="342900" rtl="0" algn="l">
              <a:spcBef>
                <a:spcPts val="560"/>
              </a:spcBef>
              <a:spcAft>
                <a:spcPts val="0"/>
              </a:spcAft>
              <a:buClr>
                <a:schemeClr val="dk1"/>
              </a:buClr>
              <a:buSzPts val="2800"/>
              <a:buFont typeface="Arial"/>
              <a:buChar char="•"/>
            </a:pPr>
            <a:r>
              <a:rPr lang="en-US" sz="2800">
                <a:latin typeface="Times New Roman"/>
                <a:ea typeface="Times New Roman"/>
                <a:cs typeface="Times New Roman"/>
                <a:sym typeface="Times New Roman"/>
              </a:rPr>
              <a:t>Oracle</a:t>
            </a:r>
            <a:endParaRPr/>
          </a:p>
          <a:p>
            <a:pPr indent="-342900" lvl="0" marL="342900" rtl="0" algn="l">
              <a:spcBef>
                <a:spcPts val="560"/>
              </a:spcBef>
              <a:spcAft>
                <a:spcPts val="0"/>
              </a:spcAft>
              <a:buClr>
                <a:schemeClr val="dk1"/>
              </a:buClr>
              <a:buSzPts val="2800"/>
              <a:buFont typeface="Arial"/>
              <a:buChar char="•"/>
            </a:pPr>
            <a:r>
              <a:rPr lang="en-US" sz="2800">
                <a:latin typeface="Times New Roman"/>
                <a:ea typeface="Times New Roman"/>
                <a:cs typeface="Times New Roman"/>
                <a:sym typeface="Times New Roman"/>
              </a:rPr>
              <a:t>IBM DB2</a:t>
            </a:r>
            <a:endParaRPr/>
          </a:p>
          <a:p>
            <a:pPr indent="-165100" lvl="0" marL="342900" rtl="0" algn="l">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idx="4294967295" type="body"/>
          </p:nvPr>
        </p:nvSpPr>
        <p:spPr>
          <a:xfrm>
            <a:off x="1143000" y="2133600"/>
            <a:ext cx="8070850" cy="2854325"/>
          </a:xfrm>
          <a:prstGeom prst="rect">
            <a:avLst/>
          </a:prstGeom>
          <a:noFill/>
          <a:ln>
            <a:noFill/>
          </a:ln>
        </p:spPr>
        <p:txBody>
          <a:bodyPr anchorCtr="0" anchor="t" bIns="0" lIns="0" spcFirstLastPara="1" rIns="0" wrap="square" tIns="0">
            <a:sp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Ques- Tuple is another name for</a:t>
            </a:r>
            <a:endParaRPr/>
          </a:p>
          <a:p>
            <a:pPr indent="-514350" lvl="0" marL="514350" marR="0" rtl="0" algn="l">
              <a:lnSpc>
                <a:spcPct val="100000"/>
              </a:lnSpc>
              <a:spcBef>
                <a:spcPts val="640"/>
              </a:spcBef>
              <a:spcAft>
                <a:spcPts val="0"/>
              </a:spcAft>
              <a:buClr>
                <a:schemeClr val="dk1"/>
              </a:buClr>
              <a:buSzPts val="3200"/>
              <a:buFont typeface="Times New Roman"/>
              <a:buAutoNum type="alphaLcParenR"/>
            </a:pPr>
            <a:r>
              <a:rPr b="0" i="0" lang="en-US" sz="3200" u="none" cap="none" strike="noStrike">
                <a:solidFill>
                  <a:schemeClr val="dk1"/>
                </a:solidFill>
                <a:latin typeface="Times New Roman"/>
                <a:ea typeface="Times New Roman"/>
                <a:cs typeface="Times New Roman"/>
                <a:sym typeface="Times New Roman"/>
              </a:rPr>
              <a:t>Row</a:t>
            </a:r>
            <a:endParaRPr/>
          </a:p>
          <a:p>
            <a:pPr indent="-514350" lvl="0" marL="514350" marR="0" rtl="0" algn="l">
              <a:lnSpc>
                <a:spcPct val="100000"/>
              </a:lnSpc>
              <a:spcBef>
                <a:spcPts val="640"/>
              </a:spcBef>
              <a:spcAft>
                <a:spcPts val="0"/>
              </a:spcAft>
              <a:buClr>
                <a:schemeClr val="dk1"/>
              </a:buClr>
              <a:buSzPts val="3200"/>
              <a:buFont typeface="Times New Roman"/>
              <a:buAutoNum type="alphaLcParenR"/>
            </a:pPr>
            <a:r>
              <a:rPr b="0" i="0" lang="en-US" sz="3200" u="none" cap="none" strike="noStrike">
                <a:solidFill>
                  <a:schemeClr val="dk1"/>
                </a:solidFill>
                <a:latin typeface="Times New Roman"/>
                <a:ea typeface="Times New Roman"/>
                <a:cs typeface="Times New Roman"/>
                <a:sym typeface="Times New Roman"/>
              </a:rPr>
              <a:t>Column</a:t>
            </a:r>
            <a:endParaRPr/>
          </a:p>
          <a:p>
            <a:pPr indent="-311150" lvl="0" marL="514350" marR="0" rtl="0" algn="l">
              <a:lnSpc>
                <a:spcPct val="100000"/>
              </a:lnSpc>
              <a:spcBef>
                <a:spcPts val="640"/>
              </a:spcBef>
              <a:spcAft>
                <a:spcPts val="0"/>
              </a:spcAft>
              <a:buClr>
                <a:schemeClr val="dk1"/>
              </a:buClr>
              <a:buSzPts val="3200"/>
              <a:buFont typeface="Calibri"/>
              <a:buNone/>
            </a:pPr>
            <a:r>
              <a:t/>
            </a:r>
            <a:endParaRPr b="0" i="0" sz="3200" u="none" cap="none" strike="noStrike">
              <a:solidFill>
                <a:schemeClr val="dk1"/>
              </a:solidFill>
              <a:latin typeface="Times New Roman"/>
              <a:ea typeface="Times New Roman"/>
              <a:cs typeface="Times New Roman"/>
              <a:sym typeface="Times New Roman"/>
            </a:endParaRPr>
          </a:p>
          <a:p>
            <a:pPr indent="-514350" lvl="0" marL="514350" marR="0" rtl="0" algn="l">
              <a:lnSpc>
                <a:spcPct val="100000"/>
              </a:lnSpc>
              <a:spcBef>
                <a:spcPts val="640"/>
              </a:spcBef>
              <a:spcAft>
                <a:spcPts val="0"/>
              </a:spcAft>
              <a:buClr>
                <a:schemeClr val="dk1"/>
              </a:buClr>
              <a:buSzPts val="3200"/>
              <a:buFont typeface="Calibri"/>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993775" y="725488"/>
            <a:ext cx="7416800" cy="665163"/>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6532"/>
              </a:buClr>
              <a:buSzPts val="4200"/>
              <a:buFont typeface="Times New Roman"/>
              <a:buNone/>
            </a:pPr>
            <a:r>
              <a:rPr b="0" i="0" lang="en-US" sz="4200" u="none" cap="none" strike="noStrike">
                <a:solidFill>
                  <a:srgbClr val="006532"/>
                </a:solidFill>
                <a:latin typeface="Times New Roman"/>
                <a:ea typeface="Times New Roman"/>
                <a:cs typeface="Times New Roman"/>
                <a:sym typeface="Times New Roman"/>
              </a:rPr>
              <a:t>Examples of Database Applications</a:t>
            </a:r>
            <a:endParaRPr/>
          </a:p>
        </p:txBody>
      </p:sp>
      <p:sp>
        <p:nvSpPr>
          <p:cNvPr id="172" name="Google Shape;172;p19"/>
          <p:cNvSpPr/>
          <p:nvPr/>
        </p:nvSpPr>
        <p:spPr>
          <a:xfrm>
            <a:off x="914400" y="6629400"/>
            <a:ext cx="8229600" cy="0"/>
          </a:xfrm>
          <a:custGeom>
            <a:rect b="b" l="l" r="r" t="t"/>
            <a:pathLst>
              <a:path extrusionOk="0" h="120000" w="8229600">
                <a:moveTo>
                  <a:pt x="0" y="0"/>
                </a:moveTo>
                <a:lnTo>
                  <a:pt x="8229600"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173" name="Google Shape;173;p19"/>
          <p:cNvSpPr txBox="1"/>
          <p:nvPr/>
        </p:nvSpPr>
        <p:spPr>
          <a:xfrm>
            <a:off x="993775" y="2019300"/>
            <a:ext cx="7793038" cy="3702050"/>
          </a:xfrm>
          <a:prstGeom prst="rect">
            <a:avLst/>
          </a:prstGeom>
          <a:noFill/>
          <a:ln>
            <a:noFill/>
          </a:ln>
        </p:spPr>
        <p:txBody>
          <a:bodyPr anchorCtr="0" anchor="t" bIns="0" lIns="0" spcFirstLastPara="1" rIns="0" wrap="square" tIns="44450">
            <a:spAutoFit/>
          </a:bodyPr>
          <a:lstStyle/>
          <a:p>
            <a:pPr indent="0" lvl="0" marL="1270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The following are main examples of database applications:</a:t>
            </a:r>
            <a:endParaRPr/>
          </a:p>
          <a:p>
            <a:pPr indent="-113792" lvl="0" marL="12700" marR="0" rtl="0" algn="l">
              <a:lnSpc>
                <a:spcPct val="100000"/>
              </a:lnSpc>
              <a:spcBef>
                <a:spcPts val="250"/>
              </a:spcBef>
              <a:spcAft>
                <a:spcPts val="0"/>
              </a:spcAft>
              <a:buClr>
                <a:srgbClr val="CC9900"/>
              </a:buClr>
              <a:buSzPts val="1792"/>
              <a:buFont typeface="Noto Sans Symbols"/>
              <a:buChar char="■"/>
            </a:pPr>
            <a:r>
              <a:rPr b="0" i="0" lang="en-US" sz="2800" u="none">
                <a:solidFill>
                  <a:schemeClr val="dk1"/>
                </a:solidFill>
                <a:latin typeface="Times New Roman"/>
                <a:ea typeface="Times New Roman"/>
                <a:cs typeface="Times New Roman"/>
                <a:sym typeface="Times New Roman"/>
              </a:rPr>
              <a:t>Computerized library systems</a:t>
            </a:r>
            <a:endParaRPr/>
          </a:p>
          <a:p>
            <a:pPr indent="-113792" lvl="0" marL="12700" marR="0" rtl="0" algn="l">
              <a:lnSpc>
                <a:spcPct val="100000"/>
              </a:lnSpc>
              <a:spcBef>
                <a:spcPts val="250"/>
              </a:spcBef>
              <a:spcAft>
                <a:spcPts val="0"/>
              </a:spcAft>
              <a:buClr>
                <a:srgbClr val="CC9900"/>
              </a:buClr>
              <a:buSzPts val="1792"/>
              <a:buFont typeface="Noto Sans Symbols"/>
              <a:buChar char="■"/>
            </a:pPr>
            <a:r>
              <a:rPr b="0" i="0" lang="en-US" sz="2800" u="none">
                <a:solidFill>
                  <a:schemeClr val="dk1"/>
                </a:solidFill>
                <a:latin typeface="Times New Roman"/>
                <a:ea typeface="Times New Roman"/>
                <a:cs typeface="Times New Roman"/>
                <a:sym typeface="Times New Roman"/>
              </a:rPr>
              <a:t>Automated teller machines</a:t>
            </a:r>
            <a:endParaRPr/>
          </a:p>
          <a:p>
            <a:pPr indent="-113792" lvl="0" marL="12700" marR="0" rtl="0" algn="l">
              <a:lnSpc>
                <a:spcPct val="100000"/>
              </a:lnSpc>
              <a:spcBef>
                <a:spcPts val="250"/>
              </a:spcBef>
              <a:spcAft>
                <a:spcPts val="0"/>
              </a:spcAft>
              <a:buClr>
                <a:srgbClr val="CC9900"/>
              </a:buClr>
              <a:buSzPts val="1792"/>
              <a:buFont typeface="Noto Sans Symbols"/>
              <a:buChar char="■"/>
            </a:pPr>
            <a:r>
              <a:rPr b="0" i="0" lang="en-US" sz="2800" u="none">
                <a:solidFill>
                  <a:schemeClr val="dk1"/>
                </a:solidFill>
                <a:latin typeface="Times New Roman"/>
                <a:ea typeface="Times New Roman"/>
                <a:cs typeface="Times New Roman"/>
                <a:sym typeface="Times New Roman"/>
              </a:rPr>
              <a:t>Flight reservation systems</a:t>
            </a:r>
            <a:endParaRPr/>
          </a:p>
          <a:p>
            <a:pPr indent="-113792" lvl="0" marL="12700" marR="0" rtl="0" algn="l">
              <a:lnSpc>
                <a:spcPct val="100000"/>
              </a:lnSpc>
              <a:spcBef>
                <a:spcPts val="250"/>
              </a:spcBef>
              <a:spcAft>
                <a:spcPts val="0"/>
              </a:spcAft>
              <a:buClr>
                <a:srgbClr val="CC9900"/>
              </a:buClr>
              <a:buSzPts val="1792"/>
              <a:buFont typeface="Noto Sans Symbols"/>
              <a:buChar char="■"/>
            </a:pPr>
            <a:r>
              <a:rPr b="0" i="0" lang="en-US" sz="2800" u="none">
                <a:solidFill>
                  <a:schemeClr val="dk1"/>
                </a:solidFill>
                <a:latin typeface="Times New Roman"/>
                <a:ea typeface="Times New Roman"/>
                <a:cs typeface="Times New Roman"/>
                <a:sym typeface="Times New Roman"/>
              </a:rPr>
              <a:t>Computerized parts inventory systems</a:t>
            </a:r>
            <a:endParaRPr/>
          </a:p>
          <a:p>
            <a:pPr indent="-113792" lvl="0" marL="12700" marR="0" rtl="0" algn="l">
              <a:lnSpc>
                <a:spcPct val="81250"/>
              </a:lnSpc>
              <a:spcBef>
                <a:spcPts val="540"/>
              </a:spcBef>
              <a:spcAft>
                <a:spcPts val="0"/>
              </a:spcAft>
              <a:buClr>
                <a:srgbClr val="CC9900"/>
              </a:buClr>
              <a:buSzPts val="1792"/>
              <a:buFont typeface="Noto Sans Symbols"/>
              <a:buChar char="■"/>
            </a:pPr>
            <a:r>
              <a:rPr b="0" i="0" lang="en-US" sz="2800" u="none">
                <a:solidFill>
                  <a:schemeClr val="dk1"/>
                </a:solidFill>
                <a:latin typeface="Times New Roman"/>
                <a:ea typeface="Times New Roman"/>
                <a:cs typeface="Times New Roman"/>
                <a:sym typeface="Times New Roman"/>
              </a:rPr>
              <a:t>Commercially available Database management systems	in the  market are dbase, Foxpro, IMS and Oracle.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type="title"/>
          </p:nvPr>
        </p:nvSpPr>
        <p:spPr>
          <a:xfrm>
            <a:off x="993775" y="725500"/>
            <a:ext cx="2115300" cy="6594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6532"/>
              </a:buClr>
              <a:buSzPts val="4200"/>
              <a:buFont typeface="Times New Roman"/>
              <a:buNone/>
            </a:pPr>
            <a:r>
              <a:rPr b="0" i="0" lang="en-US" sz="4200" u="none" cap="none" strike="noStrike">
                <a:solidFill>
                  <a:srgbClr val="006532"/>
                </a:solidFill>
                <a:latin typeface="Times New Roman"/>
                <a:ea typeface="Times New Roman"/>
                <a:cs typeface="Times New Roman"/>
                <a:sym typeface="Times New Roman"/>
              </a:rPr>
              <a:t>DBMS</a:t>
            </a:r>
            <a:endParaRPr/>
          </a:p>
        </p:txBody>
      </p:sp>
      <p:sp>
        <p:nvSpPr>
          <p:cNvPr id="58" name="Google Shape;58;p2"/>
          <p:cNvSpPr/>
          <p:nvPr/>
        </p:nvSpPr>
        <p:spPr>
          <a:xfrm>
            <a:off x="914400" y="6629400"/>
            <a:ext cx="8229600" cy="0"/>
          </a:xfrm>
          <a:custGeom>
            <a:rect b="b" l="l" r="r" t="t"/>
            <a:pathLst>
              <a:path extrusionOk="0" h="120000" w="8229600">
                <a:moveTo>
                  <a:pt x="0" y="0"/>
                </a:moveTo>
                <a:lnTo>
                  <a:pt x="8229600"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59" name="Google Shape;59;p2"/>
          <p:cNvSpPr txBox="1"/>
          <p:nvPr/>
        </p:nvSpPr>
        <p:spPr>
          <a:xfrm>
            <a:off x="993775" y="2079625"/>
            <a:ext cx="7407275" cy="2098675"/>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CC9900"/>
              </a:buClr>
              <a:buSzPts val="2080"/>
              <a:buFont typeface="Noto Sans Symbols"/>
              <a:buChar char="■"/>
            </a:pPr>
            <a:r>
              <a:rPr b="0" i="0" lang="en-US" sz="3200" u="none">
                <a:solidFill>
                  <a:schemeClr val="dk1"/>
                </a:solidFill>
                <a:latin typeface="Arial"/>
                <a:ea typeface="Arial"/>
                <a:cs typeface="Arial"/>
                <a:sym typeface="Arial"/>
              </a:rPr>
              <a:t>Database</a:t>
            </a:r>
            <a:r>
              <a:rPr b="0" i="0" lang="en-US" sz="3000" u="none">
                <a:solidFill>
                  <a:schemeClr val="dk1"/>
                </a:solidFill>
                <a:latin typeface="Arial"/>
                <a:ea typeface="Arial"/>
                <a:cs typeface="Arial"/>
                <a:sym typeface="Arial"/>
              </a:rPr>
              <a:t> Management System</a:t>
            </a:r>
            <a:endParaRPr/>
          </a:p>
          <a:p>
            <a:pPr indent="-69850" lvl="0" marL="355600" marR="0" rtl="0" algn="l">
              <a:lnSpc>
                <a:spcPct val="100000"/>
              </a:lnSpc>
              <a:spcBef>
                <a:spcPts val="40"/>
              </a:spcBef>
              <a:spcAft>
                <a:spcPts val="0"/>
              </a:spcAft>
              <a:buClr>
                <a:srgbClr val="CC9900"/>
              </a:buClr>
              <a:buSzPts val="4300"/>
              <a:buFont typeface="Noto Sans Symbols"/>
              <a:buNone/>
            </a:pPr>
            <a:r>
              <a:t/>
            </a:r>
            <a:endParaRPr b="0" i="0" sz="4300" u="none">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rgbClr val="CC9900"/>
              </a:buClr>
              <a:buSzPts val="1950"/>
              <a:buFont typeface="Noto Sans Symbols"/>
              <a:buChar char="■"/>
            </a:pPr>
            <a:r>
              <a:rPr b="0" i="0" lang="en-US" sz="3000" u="none">
                <a:solidFill>
                  <a:schemeClr val="dk1"/>
                </a:solidFill>
                <a:latin typeface="Arial"/>
                <a:ea typeface="Arial"/>
                <a:cs typeface="Arial"/>
                <a:sym typeface="Arial"/>
              </a:rPr>
              <a:t>Term Database requires understanding of  data and information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993775" y="725488"/>
            <a:ext cx="8070850" cy="1311275"/>
          </a:xfrm>
          <a:prstGeom prst="rect">
            <a:avLst/>
          </a:prstGeom>
          <a:noFill/>
          <a:ln>
            <a:noFill/>
          </a:ln>
        </p:spPr>
        <p:txBody>
          <a:bodyPr anchorCtr="0" anchor="t" bIns="0" lIns="0" spcFirstLastPara="1" rIns="0" wrap="square" tIns="6350">
            <a:spAutoFit/>
          </a:bodyPr>
          <a:lstStyle/>
          <a:p>
            <a:pPr indent="0" lvl="0" marL="12700" rtl="0" algn="ctr">
              <a:lnSpc>
                <a:spcPct val="101000"/>
              </a:lnSpc>
              <a:spcBef>
                <a:spcPts val="0"/>
              </a:spcBef>
              <a:spcAft>
                <a:spcPts val="0"/>
              </a:spcAft>
              <a:buNone/>
            </a:pPr>
            <a:r>
              <a:rPr lang="en-US">
                <a:solidFill>
                  <a:srgbClr val="006532"/>
                </a:solidFill>
                <a:latin typeface="Times New Roman"/>
                <a:ea typeface="Times New Roman"/>
                <a:cs typeface="Times New Roman"/>
                <a:sym typeface="Times New Roman"/>
              </a:rPr>
              <a:t>University Database in File Based  System</a:t>
            </a:r>
            <a:endParaRPr>
              <a:solidFill>
                <a:srgbClr val="006532"/>
              </a:solidFill>
              <a:latin typeface="Times New Roman"/>
              <a:ea typeface="Times New Roman"/>
              <a:cs typeface="Times New Roman"/>
              <a:sym typeface="Times New Roman"/>
            </a:endParaRPr>
          </a:p>
        </p:txBody>
      </p:sp>
      <p:sp>
        <p:nvSpPr>
          <p:cNvPr id="179" name="Google Shape;179;p20"/>
          <p:cNvSpPr/>
          <p:nvPr/>
        </p:nvSpPr>
        <p:spPr>
          <a:xfrm>
            <a:off x="914400" y="6629400"/>
            <a:ext cx="8229600" cy="0"/>
          </a:xfrm>
          <a:custGeom>
            <a:rect b="b" l="l" r="r" t="t"/>
            <a:pathLst>
              <a:path extrusionOk="0" h="120000" w="8229600">
                <a:moveTo>
                  <a:pt x="0" y="0"/>
                </a:moveTo>
                <a:lnTo>
                  <a:pt x="8229600"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180" name="Google Shape;180;p20"/>
          <p:cNvSpPr/>
          <p:nvPr/>
        </p:nvSpPr>
        <p:spPr>
          <a:xfrm>
            <a:off x="1905000" y="2133600"/>
            <a:ext cx="6172200" cy="44926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993775" y="725488"/>
            <a:ext cx="8070850" cy="1311275"/>
          </a:xfrm>
          <a:prstGeom prst="rect">
            <a:avLst/>
          </a:prstGeom>
          <a:noFill/>
          <a:ln>
            <a:noFill/>
          </a:ln>
        </p:spPr>
        <p:txBody>
          <a:bodyPr anchorCtr="0" anchor="t" bIns="0" lIns="0" spcFirstLastPara="1" rIns="0" wrap="square" tIns="6350">
            <a:spAutoFit/>
          </a:bodyPr>
          <a:lstStyle/>
          <a:p>
            <a:pPr indent="0" lvl="0" marL="12700" rtl="0" algn="ctr">
              <a:lnSpc>
                <a:spcPct val="101000"/>
              </a:lnSpc>
              <a:spcBef>
                <a:spcPts val="0"/>
              </a:spcBef>
              <a:spcAft>
                <a:spcPts val="0"/>
              </a:spcAft>
              <a:buNone/>
            </a:pPr>
            <a:r>
              <a:rPr lang="en-US">
                <a:solidFill>
                  <a:srgbClr val="006532"/>
                </a:solidFill>
                <a:latin typeface="Times New Roman"/>
                <a:ea typeface="Times New Roman"/>
                <a:cs typeface="Times New Roman"/>
                <a:sym typeface="Times New Roman"/>
              </a:rPr>
              <a:t>University Database in Database based  System</a:t>
            </a:r>
            <a:endParaRPr>
              <a:solidFill>
                <a:srgbClr val="006532"/>
              </a:solidFill>
              <a:latin typeface="Times New Roman"/>
              <a:ea typeface="Times New Roman"/>
              <a:cs typeface="Times New Roman"/>
              <a:sym typeface="Times New Roman"/>
            </a:endParaRPr>
          </a:p>
        </p:txBody>
      </p:sp>
      <p:sp>
        <p:nvSpPr>
          <p:cNvPr id="186" name="Google Shape;186;p21"/>
          <p:cNvSpPr/>
          <p:nvPr/>
        </p:nvSpPr>
        <p:spPr>
          <a:xfrm>
            <a:off x="914400" y="6629400"/>
            <a:ext cx="8229600" cy="0"/>
          </a:xfrm>
          <a:custGeom>
            <a:rect b="b" l="l" r="r" t="t"/>
            <a:pathLst>
              <a:path extrusionOk="0" h="120000" w="8229600">
                <a:moveTo>
                  <a:pt x="0" y="0"/>
                </a:moveTo>
                <a:lnTo>
                  <a:pt x="8229600"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187" name="Google Shape;187;p21"/>
          <p:cNvSpPr/>
          <p:nvPr/>
        </p:nvSpPr>
        <p:spPr>
          <a:xfrm>
            <a:off x="1676400" y="1828800"/>
            <a:ext cx="6934200" cy="502761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nvSpPr>
        <p:spPr>
          <a:xfrm>
            <a:off x="1905000" y="1600200"/>
            <a:ext cx="6400800" cy="2676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a:solidFill>
                  <a:schemeClr val="dk1"/>
                </a:solidFill>
                <a:latin typeface="Times New Roman"/>
                <a:ea typeface="Times New Roman"/>
                <a:cs typeface="Times New Roman"/>
                <a:sym typeface="Times New Roman"/>
              </a:rPr>
              <a:t>Which of the following is latest version of Oracle?</a:t>
            </a:r>
            <a:endParaRPr/>
          </a:p>
          <a:p>
            <a:pPr indent="-342900" lvl="0" marL="342900" marR="0" rtl="0" algn="l">
              <a:lnSpc>
                <a:spcPct val="100000"/>
              </a:lnSpc>
              <a:spcBef>
                <a:spcPts val="0"/>
              </a:spcBef>
              <a:spcAft>
                <a:spcPts val="0"/>
              </a:spcAft>
              <a:buClr>
                <a:schemeClr val="dk1"/>
              </a:buClr>
              <a:buSzPts val="2800"/>
              <a:buFont typeface="Times New Roman"/>
              <a:buAutoNum type="alphaUcPeriod"/>
            </a:pPr>
            <a:r>
              <a:rPr b="0" i="0" lang="en-US" sz="2800" u="none" cap="none">
                <a:solidFill>
                  <a:schemeClr val="dk1"/>
                </a:solidFill>
                <a:latin typeface="Times New Roman"/>
                <a:ea typeface="Times New Roman"/>
                <a:cs typeface="Times New Roman"/>
                <a:sym typeface="Times New Roman"/>
              </a:rPr>
              <a:t>10g</a:t>
            </a:r>
            <a:endParaRPr/>
          </a:p>
          <a:p>
            <a:pPr indent="-342900" lvl="0" marL="342900" marR="0" rtl="0" algn="l">
              <a:lnSpc>
                <a:spcPct val="100000"/>
              </a:lnSpc>
              <a:spcBef>
                <a:spcPts val="0"/>
              </a:spcBef>
              <a:spcAft>
                <a:spcPts val="0"/>
              </a:spcAft>
              <a:buClr>
                <a:schemeClr val="dk1"/>
              </a:buClr>
              <a:buSzPts val="2800"/>
              <a:buFont typeface="Times New Roman"/>
              <a:buAutoNum type="alphaUcPeriod"/>
            </a:pPr>
            <a:r>
              <a:rPr b="0" i="0" lang="en-US" sz="2800" u="none" cap="none">
                <a:solidFill>
                  <a:schemeClr val="dk1"/>
                </a:solidFill>
                <a:latin typeface="Times New Roman"/>
                <a:ea typeface="Times New Roman"/>
                <a:cs typeface="Times New Roman"/>
                <a:sym typeface="Times New Roman"/>
              </a:rPr>
              <a:t>12c</a:t>
            </a:r>
            <a:endParaRPr/>
          </a:p>
          <a:p>
            <a:pPr indent="-342900" lvl="0" marL="342900" marR="0" rtl="0" algn="l">
              <a:lnSpc>
                <a:spcPct val="100000"/>
              </a:lnSpc>
              <a:spcBef>
                <a:spcPts val="0"/>
              </a:spcBef>
              <a:spcAft>
                <a:spcPts val="0"/>
              </a:spcAft>
              <a:buClr>
                <a:schemeClr val="dk1"/>
              </a:buClr>
              <a:buSzPts val="2800"/>
              <a:buFont typeface="Times New Roman"/>
              <a:buAutoNum type="alphaUcPeriod"/>
            </a:pPr>
            <a:r>
              <a:rPr b="0" i="0" lang="en-US" sz="2800" u="none" cap="none">
                <a:solidFill>
                  <a:schemeClr val="dk1"/>
                </a:solidFill>
                <a:latin typeface="Times New Roman"/>
                <a:ea typeface="Times New Roman"/>
                <a:cs typeface="Times New Roman"/>
                <a:sym typeface="Times New Roman"/>
              </a:rPr>
              <a:t>19c</a:t>
            </a:r>
            <a:endParaRPr/>
          </a:p>
          <a:p>
            <a:pPr indent="-342900" lvl="0" marL="342900" marR="0" rtl="0" algn="l">
              <a:lnSpc>
                <a:spcPct val="100000"/>
              </a:lnSpc>
              <a:spcBef>
                <a:spcPts val="0"/>
              </a:spcBef>
              <a:spcAft>
                <a:spcPts val="0"/>
              </a:spcAft>
              <a:buClr>
                <a:schemeClr val="dk1"/>
              </a:buClr>
              <a:buSzPts val="2800"/>
              <a:buFont typeface="Times New Roman"/>
              <a:buAutoNum type="alphaUcPeriod"/>
            </a:pPr>
            <a:r>
              <a:rPr b="0" i="0" lang="en-US" sz="2800" u="none" cap="none">
                <a:solidFill>
                  <a:schemeClr val="dk1"/>
                </a:solidFill>
                <a:latin typeface="Times New Roman"/>
                <a:ea typeface="Times New Roman"/>
                <a:cs typeface="Times New Roman"/>
                <a:sym typeface="Times New Roman"/>
              </a:rPr>
              <a:t>21c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nvSpPr>
        <p:spPr>
          <a:xfrm>
            <a:off x="1295400" y="3048000"/>
            <a:ext cx="8075613" cy="658813"/>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6532"/>
              </a:buClr>
              <a:buSzPts val="4200"/>
              <a:buFont typeface="Times New Roman"/>
              <a:buNone/>
            </a:pPr>
            <a:r>
              <a:rPr b="1" i="0" lang="en-US" sz="4200" u="none" cap="none">
                <a:solidFill>
                  <a:srgbClr val="006532"/>
                </a:solidFill>
                <a:latin typeface="Times New Roman"/>
                <a:ea typeface="Times New Roman"/>
                <a:cs typeface="Times New Roman"/>
                <a:sym typeface="Times New Roman"/>
              </a:rPr>
              <a:t>Advantages of DBMS</a:t>
            </a:r>
            <a:endParaRPr b="0" i="0" sz="4200" u="none" cap="none">
              <a:solidFill>
                <a:schemeClr val="dk1"/>
              </a:solidFill>
              <a:latin typeface="Times New Roman"/>
              <a:ea typeface="Times New Roman"/>
              <a:cs typeface="Times New Roman"/>
              <a:sym typeface="Times New Roman"/>
            </a:endParaRPr>
          </a:p>
        </p:txBody>
      </p:sp>
      <p:sp>
        <p:nvSpPr>
          <p:cNvPr id="198" name="Google Shape;198;p23"/>
          <p:cNvSpPr/>
          <p:nvPr/>
        </p:nvSpPr>
        <p:spPr>
          <a:xfrm>
            <a:off x="914400" y="6629400"/>
            <a:ext cx="8229600" cy="0"/>
          </a:xfrm>
          <a:custGeom>
            <a:rect b="b" l="l" r="r" t="t"/>
            <a:pathLst>
              <a:path extrusionOk="0" h="120000" w="8229600">
                <a:moveTo>
                  <a:pt x="0" y="0"/>
                </a:moveTo>
                <a:lnTo>
                  <a:pt x="8229600"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993775" y="725488"/>
            <a:ext cx="5699125" cy="665163"/>
          </a:xfrm>
          <a:prstGeom prst="rect">
            <a:avLst/>
          </a:prstGeom>
          <a:noFill/>
          <a:ln>
            <a:noFill/>
          </a:ln>
        </p:spPr>
        <p:txBody>
          <a:bodyPr anchorCtr="0" anchor="t" bIns="0" lIns="0" spcFirstLastPara="1" rIns="0" wrap="square" tIns="12700">
            <a:spAutoFit/>
          </a:bodyPr>
          <a:lstStyle/>
          <a:p>
            <a:pPr indent="0" lvl="0" marL="12700" rtl="0" algn="ctr">
              <a:spcBef>
                <a:spcPts val="0"/>
              </a:spcBef>
              <a:spcAft>
                <a:spcPts val="0"/>
              </a:spcAft>
              <a:buClr>
                <a:srgbClr val="006532"/>
              </a:buClr>
              <a:buSzPts val="4200"/>
              <a:buFont typeface="Times New Roman"/>
              <a:buNone/>
            </a:pPr>
            <a:r>
              <a:rPr b="1" lang="en-US">
                <a:solidFill>
                  <a:srgbClr val="006532"/>
                </a:solidFill>
                <a:latin typeface="Times New Roman"/>
                <a:ea typeface="Times New Roman"/>
                <a:cs typeface="Times New Roman"/>
                <a:sym typeface="Times New Roman"/>
              </a:rPr>
              <a:t>Controlling redundancy</a:t>
            </a:r>
            <a:endParaRPr b="1">
              <a:solidFill>
                <a:srgbClr val="006532"/>
              </a:solidFill>
              <a:latin typeface="Times New Roman"/>
              <a:ea typeface="Times New Roman"/>
              <a:cs typeface="Times New Roman"/>
              <a:sym typeface="Times New Roman"/>
            </a:endParaRPr>
          </a:p>
        </p:txBody>
      </p:sp>
      <p:sp>
        <p:nvSpPr>
          <p:cNvPr id="204" name="Google Shape;204;p24"/>
          <p:cNvSpPr txBox="1"/>
          <p:nvPr/>
        </p:nvSpPr>
        <p:spPr>
          <a:xfrm>
            <a:off x="993775" y="2079625"/>
            <a:ext cx="7900988" cy="245745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CC9900"/>
              </a:buClr>
              <a:buSzPts val="2080"/>
              <a:buFont typeface="Noto Sans Symbols"/>
              <a:buChar char="■"/>
            </a:pPr>
            <a:r>
              <a:rPr b="0" i="0" lang="en-US" sz="3200" u="none">
                <a:solidFill>
                  <a:schemeClr val="dk1"/>
                </a:solidFill>
                <a:latin typeface="Times New Roman"/>
                <a:ea typeface="Times New Roman"/>
                <a:cs typeface="Times New Roman"/>
                <a:sym typeface="Times New Roman"/>
              </a:rPr>
              <a:t>Data redundancy is a condition created within a database or data storage technology in which the same piece of data is held in two separate places.</a:t>
            </a:r>
            <a:endParaRPr/>
          </a:p>
          <a:p>
            <a:pPr indent="-219075" lvl="0" marL="355600" marR="0" rtl="0" algn="l">
              <a:lnSpc>
                <a:spcPct val="100000"/>
              </a:lnSpc>
              <a:spcBef>
                <a:spcPts val="100"/>
              </a:spcBef>
              <a:spcAft>
                <a:spcPts val="0"/>
              </a:spcAft>
              <a:buClr>
                <a:srgbClr val="CC9900"/>
              </a:buClr>
              <a:buSzPts val="1950"/>
              <a:buFont typeface="Noto Sans Symbols"/>
              <a:buNone/>
            </a:pPr>
            <a:r>
              <a:t/>
            </a:r>
            <a:endParaRPr b="0" i="0" sz="3000" u="none">
              <a:solidFill>
                <a:schemeClr val="dk1"/>
              </a:solidFill>
              <a:latin typeface="Arial"/>
              <a:ea typeface="Arial"/>
              <a:cs typeface="Arial"/>
              <a:sym typeface="Arial"/>
            </a:endParaRPr>
          </a:p>
        </p:txBody>
      </p:sp>
      <p:sp>
        <p:nvSpPr>
          <p:cNvPr id="205" name="Google Shape;205;p24"/>
          <p:cNvSpPr/>
          <p:nvPr/>
        </p:nvSpPr>
        <p:spPr>
          <a:xfrm>
            <a:off x="914400" y="6629400"/>
            <a:ext cx="8229600" cy="0"/>
          </a:xfrm>
          <a:custGeom>
            <a:rect b="b" l="l" r="r" t="t"/>
            <a:pathLst>
              <a:path extrusionOk="0" h="120000" w="8229600">
                <a:moveTo>
                  <a:pt x="0" y="0"/>
                </a:moveTo>
                <a:lnTo>
                  <a:pt x="8229600"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993775" y="725488"/>
            <a:ext cx="5699125" cy="665163"/>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6532"/>
              </a:buClr>
              <a:buSzPts val="4200"/>
              <a:buFont typeface="Times New Roman"/>
              <a:buNone/>
            </a:pPr>
            <a:r>
              <a:rPr b="1" i="0" lang="en-US" sz="4200" u="none" cap="none" strike="noStrike">
                <a:solidFill>
                  <a:srgbClr val="006532"/>
                </a:solidFill>
                <a:latin typeface="Times New Roman"/>
                <a:ea typeface="Times New Roman"/>
                <a:cs typeface="Times New Roman"/>
                <a:sym typeface="Times New Roman"/>
              </a:rPr>
              <a:t>Integrity can be enforced</a:t>
            </a:r>
            <a:endParaRPr/>
          </a:p>
        </p:txBody>
      </p:sp>
      <p:sp>
        <p:nvSpPr>
          <p:cNvPr id="211" name="Google Shape;211;p25"/>
          <p:cNvSpPr txBox="1"/>
          <p:nvPr/>
        </p:nvSpPr>
        <p:spPr>
          <a:xfrm>
            <a:off x="993775" y="2079625"/>
            <a:ext cx="7900988" cy="139700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CC9900"/>
              </a:buClr>
              <a:buSzPts val="1950"/>
              <a:buFont typeface="Noto Sans Symbols"/>
              <a:buChar char="■"/>
            </a:pPr>
            <a:r>
              <a:rPr b="0" i="0" lang="en-US" sz="3000" u="none">
                <a:solidFill>
                  <a:schemeClr val="dk1"/>
                </a:solidFill>
                <a:latin typeface="Arial"/>
                <a:ea typeface="Arial"/>
                <a:cs typeface="Arial"/>
                <a:sym typeface="Arial"/>
              </a:rPr>
              <a:t>Integrity of data means that data in database  is always accurate, such that incorrect  information cannot be stored in database.</a:t>
            </a:r>
            <a:endParaRPr/>
          </a:p>
        </p:txBody>
      </p:sp>
      <p:sp>
        <p:nvSpPr>
          <p:cNvPr id="212" name="Google Shape;212;p25"/>
          <p:cNvSpPr/>
          <p:nvPr/>
        </p:nvSpPr>
        <p:spPr>
          <a:xfrm>
            <a:off x="914400" y="6629400"/>
            <a:ext cx="8229600" cy="0"/>
          </a:xfrm>
          <a:custGeom>
            <a:rect b="b" l="l" r="r" t="t"/>
            <a:pathLst>
              <a:path extrusionOk="0" h="120000" w="8229600">
                <a:moveTo>
                  <a:pt x="0" y="0"/>
                </a:moveTo>
                <a:lnTo>
                  <a:pt x="8229600"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993775" y="725488"/>
            <a:ext cx="6677025" cy="665163"/>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6532"/>
              </a:buClr>
              <a:buSzPts val="4200"/>
              <a:buFont typeface="Times New Roman"/>
              <a:buNone/>
            </a:pPr>
            <a:r>
              <a:rPr b="1" i="0" lang="en-US" sz="4200" u="none" cap="none" strike="noStrike">
                <a:solidFill>
                  <a:srgbClr val="006532"/>
                </a:solidFill>
                <a:latin typeface="Times New Roman"/>
                <a:ea typeface="Times New Roman"/>
                <a:cs typeface="Times New Roman"/>
                <a:sym typeface="Times New Roman"/>
              </a:rPr>
              <a:t>Inconsistency can be avoided</a:t>
            </a:r>
            <a:endParaRPr/>
          </a:p>
        </p:txBody>
      </p:sp>
      <p:sp>
        <p:nvSpPr>
          <p:cNvPr id="218" name="Google Shape;218;p26"/>
          <p:cNvSpPr txBox="1"/>
          <p:nvPr/>
        </p:nvSpPr>
        <p:spPr>
          <a:xfrm>
            <a:off x="993775" y="2051050"/>
            <a:ext cx="7986713" cy="1209675"/>
          </a:xfrm>
          <a:prstGeom prst="rect">
            <a:avLst/>
          </a:prstGeom>
          <a:noFill/>
          <a:ln>
            <a:noFill/>
          </a:ln>
        </p:spPr>
        <p:txBody>
          <a:bodyPr anchorCtr="0" anchor="t" bIns="0" lIns="0" spcFirstLastPara="1" rIns="0" wrap="square" tIns="48250">
            <a:spAutoFit/>
          </a:bodyPr>
          <a:lstStyle/>
          <a:p>
            <a:pPr indent="-342900" lvl="0" marL="355600" marR="0" rtl="0" algn="l">
              <a:lnSpc>
                <a:spcPct val="108333"/>
              </a:lnSpc>
              <a:spcBef>
                <a:spcPts val="0"/>
              </a:spcBef>
              <a:spcAft>
                <a:spcPts val="0"/>
              </a:spcAft>
              <a:buClr>
                <a:srgbClr val="CC9900"/>
              </a:buClr>
              <a:buSzPts val="1344"/>
              <a:buFont typeface="Noto Sans Symbols"/>
              <a:buChar char="■"/>
            </a:pPr>
            <a:r>
              <a:rPr b="0" i="0" lang="en-US" sz="2100" u="none">
                <a:solidFill>
                  <a:schemeClr val="dk1"/>
                </a:solidFill>
                <a:latin typeface="Arial"/>
                <a:ea typeface="Arial"/>
                <a:cs typeface="Arial"/>
                <a:sym typeface="Arial"/>
              </a:rPr>
              <a:t>When the same data is duplicated and changes are made at one  site, which is not propagated to the other site, it gives rise to  inconsistency and the two entries regarding the same data will  not agree.</a:t>
            </a:r>
            <a:endParaRPr/>
          </a:p>
        </p:txBody>
      </p:sp>
      <p:sp>
        <p:nvSpPr>
          <p:cNvPr id="219" name="Google Shape;219;p26"/>
          <p:cNvSpPr/>
          <p:nvPr/>
        </p:nvSpPr>
        <p:spPr>
          <a:xfrm>
            <a:off x="914400" y="6629400"/>
            <a:ext cx="8229600" cy="0"/>
          </a:xfrm>
          <a:custGeom>
            <a:rect b="b" l="l" r="r" t="t"/>
            <a:pathLst>
              <a:path extrusionOk="0" h="120000" w="8229600">
                <a:moveTo>
                  <a:pt x="0" y="0"/>
                </a:moveTo>
                <a:lnTo>
                  <a:pt x="8229600"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993775" y="725488"/>
            <a:ext cx="3797300" cy="665163"/>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6532"/>
              </a:buClr>
              <a:buSzPts val="4200"/>
              <a:buFont typeface="Times New Roman"/>
              <a:buNone/>
            </a:pPr>
            <a:r>
              <a:rPr b="0" i="0" lang="en-US" sz="4200" u="none" cap="none" strike="noStrike">
                <a:solidFill>
                  <a:srgbClr val="006532"/>
                </a:solidFill>
                <a:latin typeface="Times New Roman"/>
                <a:ea typeface="Times New Roman"/>
                <a:cs typeface="Times New Roman"/>
                <a:sym typeface="Times New Roman"/>
              </a:rPr>
              <a:t>Other Advantages</a:t>
            </a:r>
            <a:endParaRPr/>
          </a:p>
        </p:txBody>
      </p:sp>
      <p:sp>
        <p:nvSpPr>
          <p:cNvPr id="225" name="Google Shape;225;p27"/>
          <p:cNvSpPr/>
          <p:nvPr/>
        </p:nvSpPr>
        <p:spPr>
          <a:xfrm>
            <a:off x="914400" y="6629400"/>
            <a:ext cx="8229600" cy="0"/>
          </a:xfrm>
          <a:custGeom>
            <a:rect b="b" l="l" r="r" t="t"/>
            <a:pathLst>
              <a:path extrusionOk="0" h="120000" w="8229600">
                <a:moveTo>
                  <a:pt x="0" y="0"/>
                </a:moveTo>
                <a:lnTo>
                  <a:pt x="8229600"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226" name="Google Shape;226;p27"/>
          <p:cNvSpPr txBox="1"/>
          <p:nvPr/>
        </p:nvSpPr>
        <p:spPr>
          <a:xfrm>
            <a:off x="993775" y="1987550"/>
            <a:ext cx="6908800" cy="1669688"/>
          </a:xfrm>
          <a:prstGeom prst="rect">
            <a:avLst/>
          </a:prstGeom>
          <a:noFill/>
          <a:ln>
            <a:noFill/>
          </a:ln>
        </p:spPr>
        <p:txBody>
          <a:bodyPr anchorCtr="0" anchor="t" bIns="0" lIns="0" spcFirstLastPara="1" rIns="0" wrap="square" tIns="104125">
            <a:spAutoFit/>
          </a:bodyPr>
          <a:lstStyle/>
          <a:p>
            <a:pPr indent="-342900" lvl="0" marL="355600" marR="0" rtl="0" algn="l">
              <a:lnSpc>
                <a:spcPct val="100000"/>
              </a:lnSpc>
              <a:spcBef>
                <a:spcPts val="0"/>
              </a:spcBef>
              <a:spcAft>
                <a:spcPts val="0"/>
              </a:spcAft>
              <a:buClr>
                <a:srgbClr val="CC9900"/>
              </a:buClr>
              <a:buSzPts val="1950"/>
              <a:buFont typeface="Noto Sans Symbols"/>
              <a:buChar char="■"/>
            </a:pPr>
            <a:r>
              <a:rPr b="1" i="0" lang="en-US" sz="3000" u="none">
                <a:solidFill>
                  <a:schemeClr val="dk1"/>
                </a:solidFill>
                <a:latin typeface="Arial"/>
                <a:ea typeface="Arial"/>
                <a:cs typeface="Arial"/>
                <a:sym typeface="Arial"/>
              </a:rPr>
              <a:t>Data can be shared</a:t>
            </a:r>
            <a:endParaRPr b="0" i="0" sz="3000" u="none">
              <a:solidFill>
                <a:schemeClr val="dk1"/>
              </a:solidFill>
              <a:latin typeface="Arial"/>
              <a:ea typeface="Arial"/>
              <a:cs typeface="Arial"/>
              <a:sym typeface="Arial"/>
            </a:endParaRPr>
          </a:p>
          <a:p>
            <a:pPr indent="-342900" lvl="0" marL="355600" marR="0" rtl="0" algn="l">
              <a:lnSpc>
                <a:spcPct val="100000"/>
              </a:lnSpc>
              <a:spcBef>
                <a:spcPts val="725"/>
              </a:spcBef>
              <a:spcAft>
                <a:spcPts val="0"/>
              </a:spcAft>
              <a:buClr>
                <a:srgbClr val="CC9900"/>
              </a:buClr>
              <a:buSzPts val="1950"/>
              <a:buFont typeface="Noto Sans Symbols"/>
              <a:buChar char="■"/>
            </a:pPr>
            <a:r>
              <a:rPr b="1" i="0" lang="en-US" sz="3000" u="none">
                <a:solidFill>
                  <a:schemeClr val="dk1"/>
                </a:solidFill>
                <a:latin typeface="Arial"/>
                <a:ea typeface="Arial"/>
                <a:cs typeface="Arial"/>
                <a:sym typeface="Arial"/>
              </a:rPr>
              <a:t>Providing Backup and Recovery</a:t>
            </a:r>
            <a:endParaRPr b="0" i="0" sz="3000" u="none">
              <a:solidFill>
                <a:schemeClr val="dk1"/>
              </a:solidFill>
              <a:latin typeface="Arial"/>
              <a:ea typeface="Arial"/>
              <a:cs typeface="Arial"/>
              <a:sym typeface="Arial"/>
            </a:endParaRPr>
          </a:p>
          <a:p>
            <a:pPr indent="-342900" lvl="0" marL="355600" marR="0" rtl="0" algn="l">
              <a:lnSpc>
                <a:spcPct val="100000"/>
              </a:lnSpc>
              <a:spcBef>
                <a:spcPts val="725"/>
              </a:spcBef>
              <a:spcAft>
                <a:spcPts val="0"/>
              </a:spcAft>
              <a:buClr>
                <a:srgbClr val="CC9900"/>
              </a:buClr>
              <a:buSzPts val="1950"/>
              <a:buFont typeface="Noto Sans Symbols"/>
              <a:buChar char="■"/>
            </a:pPr>
            <a:r>
              <a:rPr b="1" i="0" lang="en-US" sz="3000" u="none">
                <a:solidFill>
                  <a:schemeClr val="dk1"/>
                </a:solidFill>
                <a:latin typeface="Arial"/>
                <a:ea typeface="Arial"/>
                <a:cs typeface="Arial"/>
                <a:sym typeface="Arial"/>
              </a:rPr>
              <a:t>Restricting unauthorized access</a:t>
            </a:r>
            <a:endParaRPr b="0" i="0" sz="3000" u="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993775" y="725488"/>
            <a:ext cx="5154613" cy="665163"/>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6532"/>
              </a:buClr>
              <a:buSzPts val="4200"/>
              <a:buFont typeface="Times New Roman"/>
              <a:buNone/>
            </a:pPr>
            <a:r>
              <a:rPr b="0" i="0" lang="en-US" sz="4200" u="none" cap="none" strike="noStrike">
                <a:solidFill>
                  <a:srgbClr val="006532"/>
                </a:solidFill>
                <a:latin typeface="Times New Roman"/>
                <a:ea typeface="Times New Roman"/>
                <a:cs typeface="Times New Roman"/>
                <a:sym typeface="Times New Roman"/>
              </a:rPr>
              <a:t>Disadvantages of DBMS</a:t>
            </a:r>
            <a:endParaRPr/>
          </a:p>
        </p:txBody>
      </p:sp>
      <p:sp>
        <p:nvSpPr>
          <p:cNvPr id="232" name="Google Shape;232;p28"/>
          <p:cNvSpPr/>
          <p:nvPr/>
        </p:nvSpPr>
        <p:spPr>
          <a:xfrm>
            <a:off x="914400" y="6629400"/>
            <a:ext cx="8229600" cy="0"/>
          </a:xfrm>
          <a:custGeom>
            <a:rect b="b" l="l" r="r" t="t"/>
            <a:pathLst>
              <a:path extrusionOk="0" h="120000" w="8229600">
                <a:moveTo>
                  <a:pt x="0" y="0"/>
                </a:moveTo>
                <a:lnTo>
                  <a:pt x="8229600"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233" name="Google Shape;233;p28"/>
          <p:cNvSpPr txBox="1"/>
          <p:nvPr/>
        </p:nvSpPr>
        <p:spPr>
          <a:xfrm>
            <a:off x="993775" y="1987550"/>
            <a:ext cx="5173663" cy="3323987"/>
          </a:xfrm>
          <a:prstGeom prst="rect">
            <a:avLst/>
          </a:prstGeom>
          <a:noFill/>
          <a:ln>
            <a:noFill/>
          </a:ln>
        </p:spPr>
        <p:txBody>
          <a:bodyPr anchorCtr="0" anchor="t" bIns="0" lIns="0" spcFirstLastPara="1" rIns="0" wrap="square" tIns="104125">
            <a:spAutoFit/>
          </a:bodyPr>
          <a:lstStyle/>
          <a:p>
            <a:pPr indent="-342900" lvl="0" marL="355600" marR="0" rtl="0" algn="l">
              <a:lnSpc>
                <a:spcPct val="100000"/>
              </a:lnSpc>
              <a:spcBef>
                <a:spcPts val="0"/>
              </a:spcBef>
              <a:spcAft>
                <a:spcPts val="0"/>
              </a:spcAft>
              <a:buClr>
                <a:srgbClr val="CC9900"/>
              </a:buClr>
              <a:buSzPts val="1950"/>
              <a:buFont typeface="Noto Sans Symbols"/>
              <a:buChar char="■"/>
            </a:pPr>
            <a:r>
              <a:rPr b="1" i="0" lang="en-US" sz="3000" u="none" cap="none">
                <a:solidFill>
                  <a:schemeClr val="dk1"/>
                </a:solidFill>
                <a:latin typeface="Arial"/>
                <a:ea typeface="Arial"/>
                <a:cs typeface="Arial"/>
                <a:sym typeface="Arial"/>
              </a:rPr>
              <a:t>Complexity</a:t>
            </a:r>
            <a:endParaRPr b="0" i="0" sz="3000" u="none" cap="none">
              <a:solidFill>
                <a:schemeClr val="dk1"/>
              </a:solidFill>
              <a:latin typeface="Arial"/>
              <a:ea typeface="Arial"/>
              <a:cs typeface="Arial"/>
              <a:sym typeface="Arial"/>
            </a:endParaRPr>
          </a:p>
          <a:p>
            <a:pPr indent="-342900" lvl="0" marL="355600" marR="0" rtl="0" algn="l">
              <a:lnSpc>
                <a:spcPct val="100000"/>
              </a:lnSpc>
              <a:spcBef>
                <a:spcPts val="720"/>
              </a:spcBef>
              <a:spcAft>
                <a:spcPts val="0"/>
              </a:spcAft>
              <a:buClr>
                <a:srgbClr val="CC9900"/>
              </a:buClr>
              <a:buSzPts val="1950"/>
              <a:buFont typeface="Noto Sans Symbols"/>
              <a:buChar char="■"/>
            </a:pPr>
            <a:r>
              <a:rPr b="1" i="0" lang="en-US" sz="3000" u="none" cap="none">
                <a:solidFill>
                  <a:schemeClr val="dk1"/>
                </a:solidFill>
                <a:latin typeface="Arial"/>
                <a:ea typeface="Arial"/>
                <a:cs typeface="Arial"/>
                <a:sym typeface="Arial"/>
              </a:rPr>
              <a:t>Size</a:t>
            </a:r>
            <a:endParaRPr b="0" i="0" sz="3000" u="none" cap="none">
              <a:solidFill>
                <a:schemeClr val="dk1"/>
              </a:solidFill>
              <a:latin typeface="Arial"/>
              <a:ea typeface="Arial"/>
              <a:cs typeface="Arial"/>
              <a:sym typeface="Arial"/>
            </a:endParaRPr>
          </a:p>
          <a:p>
            <a:pPr indent="-342900" lvl="0" marL="355600" marR="0" rtl="0" algn="l">
              <a:lnSpc>
                <a:spcPct val="100000"/>
              </a:lnSpc>
              <a:spcBef>
                <a:spcPts val="720"/>
              </a:spcBef>
              <a:spcAft>
                <a:spcPts val="0"/>
              </a:spcAft>
              <a:buClr>
                <a:srgbClr val="CC9900"/>
              </a:buClr>
              <a:buSzPts val="1950"/>
              <a:buFont typeface="Noto Sans Symbols"/>
              <a:buChar char="■"/>
            </a:pPr>
            <a:r>
              <a:rPr b="1" i="0" lang="en-US" sz="3000" u="none" cap="none">
                <a:solidFill>
                  <a:schemeClr val="dk1"/>
                </a:solidFill>
                <a:latin typeface="Arial"/>
                <a:ea typeface="Arial"/>
                <a:cs typeface="Arial"/>
                <a:sym typeface="Arial"/>
              </a:rPr>
              <a:t>Performance</a:t>
            </a:r>
            <a:endParaRPr b="0" i="0" sz="3000" u="none" cap="none">
              <a:solidFill>
                <a:schemeClr val="dk1"/>
              </a:solidFill>
              <a:latin typeface="Arial"/>
              <a:ea typeface="Arial"/>
              <a:cs typeface="Arial"/>
              <a:sym typeface="Arial"/>
            </a:endParaRPr>
          </a:p>
          <a:p>
            <a:pPr indent="-342900" lvl="0" marL="355600" marR="0" rtl="0" algn="l">
              <a:lnSpc>
                <a:spcPct val="100000"/>
              </a:lnSpc>
              <a:spcBef>
                <a:spcPts val="720"/>
              </a:spcBef>
              <a:spcAft>
                <a:spcPts val="0"/>
              </a:spcAft>
              <a:buClr>
                <a:srgbClr val="CC9900"/>
              </a:buClr>
              <a:buSzPts val="1950"/>
              <a:buFont typeface="Noto Sans Symbols"/>
              <a:buChar char="■"/>
            </a:pPr>
            <a:r>
              <a:rPr b="1" i="0" lang="en-US" sz="3000" u="none" cap="none">
                <a:solidFill>
                  <a:schemeClr val="dk1"/>
                </a:solidFill>
                <a:latin typeface="Arial"/>
                <a:ea typeface="Arial"/>
                <a:cs typeface="Arial"/>
                <a:sym typeface="Arial"/>
              </a:rPr>
              <a:t>Higher impact of a failure</a:t>
            </a:r>
            <a:endParaRPr b="0" i="0" sz="3000" u="none" cap="none">
              <a:solidFill>
                <a:schemeClr val="dk1"/>
              </a:solidFill>
              <a:latin typeface="Arial"/>
              <a:ea typeface="Arial"/>
              <a:cs typeface="Arial"/>
              <a:sym typeface="Arial"/>
            </a:endParaRPr>
          </a:p>
          <a:p>
            <a:pPr indent="-342900" lvl="0" marL="355600" marR="0" rtl="0" algn="l">
              <a:lnSpc>
                <a:spcPct val="100000"/>
              </a:lnSpc>
              <a:spcBef>
                <a:spcPts val="720"/>
              </a:spcBef>
              <a:spcAft>
                <a:spcPts val="0"/>
              </a:spcAft>
              <a:buClr>
                <a:srgbClr val="CC9900"/>
              </a:buClr>
              <a:buSzPts val="1950"/>
              <a:buFont typeface="Noto Sans Symbols"/>
              <a:buChar char="■"/>
            </a:pPr>
            <a:r>
              <a:rPr b="1" i="0" lang="en-US" sz="3000" u="none" cap="none">
                <a:solidFill>
                  <a:schemeClr val="dk1"/>
                </a:solidFill>
                <a:latin typeface="Arial"/>
                <a:ea typeface="Arial"/>
                <a:cs typeface="Arial"/>
                <a:sym typeface="Arial"/>
              </a:rPr>
              <a:t>Cost of DBMS</a:t>
            </a:r>
            <a:endParaRPr b="0" i="0" sz="3000" u="none" cap="none">
              <a:solidFill>
                <a:schemeClr val="dk1"/>
              </a:solidFill>
              <a:latin typeface="Arial"/>
              <a:ea typeface="Arial"/>
              <a:cs typeface="Arial"/>
              <a:sym typeface="Arial"/>
            </a:endParaRPr>
          </a:p>
          <a:p>
            <a:pPr indent="-342900" lvl="0" marL="355600" marR="0" rtl="0" algn="l">
              <a:lnSpc>
                <a:spcPct val="100000"/>
              </a:lnSpc>
              <a:spcBef>
                <a:spcPts val="720"/>
              </a:spcBef>
              <a:spcAft>
                <a:spcPts val="0"/>
              </a:spcAft>
              <a:buClr>
                <a:srgbClr val="CC9900"/>
              </a:buClr>
              <a:buSzPts val="1950"/>
              <a:buFont typeface="Noto Sans Symbols"/>
              <a:buChar char="■"/>
            </a:pPr>
            <a:r>
              <a:rPr b="1" i="0" lang="en-US" sz="3000" u="none" cap="none">
                <a:solidFill>
                  <a:schemeClr val="dk1"/>
                </a:solidFill>
                <a:latin typeface="Arial"/>
                <a:ea typeface="Arial"/>
                <a:cs typeface="Arial"/>
                <a:sym typeface="Arial"/>
              </a:rPr>
              <a:t>Additional Hardware costs</a:t>
            </a:r>
            <a:endParaRPr b="1" i="0" sz="3000" u="none" cap="non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993775" y="725488"/>
            <a:ext cx="8070850" cy="646113"/>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6532"/>
              </a:buClr>
              <a:buSzPts val="4200"/>
              <a:buFont typeface="Times New Roman"/>
              <a:buNone/>
            </a:pPr>
            <a:r>
              <a:rPr b="0" i="0" lang="en-US" sz="4200" u="none" cap="none" strike="noStrike">
                <a:solidFill>
                  <a:srgbClr val="006532"/>
                </a:solidFill>
                <a:latin typeface="Times New Roman"/>
                <a:ea typeface="Times New Roman"/>
                <a:cs typeface="Times New Roman"/>
                <a:sym typeface="Times New Roman"/>
              </a:rPr>
              <a:t>Applications of DBMS</a:t>
            </a:r>
            <a:endParaRPr b="0" i="0" sz="4200" u="none" cap="none" strike="noStrike">
              <a:solidFill>
                <a:srgbClr val="006532"/>
              </a:solidFill>
              <a:latin typeface="Times New Roman"/>
              <a:ea typeface="Times New Roman"/>
              <a:cs typeface="Times New Roman"/>
              <a:sym typeface="Times New Roman"/>
            </a:endParaRPr>
          </a:p>
        </p:txBody>
      </p:sp>
      <p:sp>
        <p:nvSpPr>
          <p:cNvPr id="239" name="Google Shape;239;p29"/>
          <p:cNvSpPr txBox="1"/>
          <p:nvPr>
            <p:ph idx="1" type="body"/>
          </p:nvPr>
        </p:nvSpPr>
        <p:spPr>
          <a:xfrm>
            <a:off x="990600" y="1981200"/>
            <a:ext cx="8302625" cy="5200650"/>
          </a:xfrm>
          <a:prstGeom prst="rect">
            <a:avLst/>
          </a:prstGeom>
          <a:noFill/>
          <a:ln>
            <a:noFill/>
          </a:ln>
        </p:spPr>
        <p:txBody>
          <a:bodyPr anchorCtr="0" anchor="t" bIns="0" lIns="0" spcFirstLastPara="1" rIns="0" wrap="square" tIns="0">
            <a:spAutoFit/>
          </a:bodyPr>
          <a:lstStyle/>
          <a:p>
            <a:pPr indent="-203200" lvl="0" marL="0" rtl="0" algn="just">
              <a:spcBef>
                <a:spcPts val="0"/>
              </a:spcBef>
              <a:spcAft>
                <a:spcPts val="0"/>
              </a:spcAft>
              <a:buClr>
                <a:schemeClr val="dk1"/>
              </a:buClr>
              <a:buSzPts val="3200"/>
              <a:buFont typeface="Calibri"/>
              <a:buChar char="•"/>
            </a:pPr>
            <a:r>
              <a:rPr b="1" lang="en-US">
                <a:latin typeface="Calibri"/>
                <a:ea typeface="Calibri"/>
                <a:cs typeface="Calibri"/>
                <a:sym typeface="Calibri"/>
              </a:rPr>
              <a:t>Banking</a:t>
            </a:r>
            <a:r>
              <a:rPr lang="en-US">
                <a:latin typeface="Calibri"/>
                <a:ea typeface="Calibri"/>
                <a:cs typeface="Calibri"/>
                <a:sym typeface="Calibri"/>
              </a:rPr>
              <a:t>: all transactions</a:t>
            </a:r>
            <a:endParaRPr/>
          </a:p>
          <a:p>
            <a:pPr indent="-203200" lvl="0" marL="0" rtl="0" algn="just">
              <a:spcBef>
                <a:spcPts val="0"/>
              </a:spcBef>
              <a:spcAft>
                <a:spcPts val="0"/>
              </a:spcAft>
              <a:buClr>
                <a:schemeClr val="dk1"/>
              </a:buClr>
              <a:buSzPts val="3200"/>
              <a:buFont typeface="Calibri"/>
              <a:buChar char="•"/>
            </a:pPr>
            <a:r>
              <a:rPr b="1" lang="en-US">
                <a:latin typeface="Calibri"/>
                <a:ea typeface="Calibri"/>
                <a:cs typeface="Calibri"/>
                <a:sym typeface="Calibri"/>
              </a:rPr>
              <a:t>Airlines</a:t>
            </a:r>
            <a:r>
              <a:rPr lang="en-US">
                <a:latin typeface="Calibri"/>
                <a:ea typeface="Calibri"/>
                <a:cs typeface="Calibri"/>
                <a:sym typeface="Calibri"/>
              </a:rPr>
              <a:t>: reservations, schedules</a:t>
            </a:r>
            <a:endParaRPr/>
          </a:p>
          <a:p>
            <a:pPr indent="-203200" lvl="0" marL="0" rtl="0" algn="just">
              <a:spcBef>
                <a:spcPts val="0"/>
              </a:spcBef>
              <a:spcAft>
                <a:spcPts val="0"/>
              </a:spcAft>
              <a:buClr>
                <a:schemeClr val="dk1"/>
              </a:buClr>
              <a:buSzPts val="3200"/>
              <a:buFont typeface="Calibri"/>
              <a:buChar char="•"/>
            </a:pPr>
            <a:r>
              <a:rPr b="1" lang="en-US">
                <a:latin typeface="Calibri"/>
                <a:ea typeface="Calibri"/>
                <a:cs typeface="Calibri"/>
                <a:sym typeface="Calibri"/>
              </a:rPr>
              <a:t>Universities</a:t>
            </a:r>
            <a:r>
              <a:rPr lang="en-US">
                <a:latin typeface="Calibri"/>
                <a:ea typeface="Calibri"/>
                <a:cs typeface="Calibri"/>
                <a:sym typeface="Calibri"/>
              </a:rPr>
              <a:t>: registration, grades</a:t>
            </a:r>
            <a:endParaRPr/>
          </a:p>
          <a:p>
            <a:pPr indent="-203200" lvl="0" marL="0" rtl="0" algn="just">
              <a:spcBef>
                <a:spcPts val="0"/>
              </a:spcBef>
              <a:spcAft>
                <a:spcPts val="0"/>
              </a:spcAft>
              <a:buClr>
                <a:schemeClr val="dk1"/>
              </a:buClr>
              <a:buSzPts val="3200"/>
              <a:buFont typeface="Calibri"/>
              <a:buChar char="•"/>
            </a:pPr>
            <a:r>
              <a:rPr b="1" lang="en-US">
                <a:latin typeface="Calibri"/>
                <a:ea typeface="Calibri"/>
                <a:cs typeface="Calibri"/>
                <a:sym typeface="Calibri"/>
              </a:rPr>
              <a:t>Sales</a:t>
            </a:r>
            <a:r>
              <a:rPr lang="en-US">
                <a:latin typeface="Calibri"/>
                <a:ea typeface="Calibri"/>
                <a:cs typeface="Calibri"/>
                <a:sym typeface="Calibri"/>
              </a:rPr>
              <a:t>: customers, products, purchases </a:t>
            </a:r>
            <a:endParaRPr/>
          </a:p>
          <a:p>
            <a:pPr indent="-203200" lvl="0" marL="0" rtl="0" algn="just">
              <a:spcBef>
                <a:spcPts val="0"/>
              </a:spcBef>
              <a:spcAft>
                <a:spcPts val="0"/>
              </a:spcAft>
              <a:buClr>
                <a:schemeClr val="dk1"/>
              </a:buClr>
              <a:buSzPts val="3200"/>
              <a:buFont typeface="Calibri"/>
              <a:buChar char="•"/>
            </a:pPr>
            <a:r>
              <a:rPr b="1" lang="en-US">
                <a:latin typeface="Calibri"/>
                <a:ea typeface="Calibri"/>
                <a:cs typeface="Calibri"/>
                <a:sym typeface="Calibri"/>
              </a:rPr>
              <a:t>Online retailers</a:t>
            </a:r>
            <a:r>
              <a:rPr lang="en-US">
                <a:latin typeface="Calibri"/>
                <a:ea typeface="Calibri"/>
                <a:cs typeface="Calibri"/>
                <a:sym typeface="Calibri"/>
              </a:rPr>
              <a:t>: order tracking, customized recommendations </a:t>
            </a:r>
            <a:endParaRPr/>
          </a:p>
          <a:p>
            <a:pPr indent="-203200" lvl="0" marL="0" rtl="0" algn="just">
              <a:spcBef>
                <a:spcPts val="0"/>
              </a:spcBef>
              <a:spcAft>
                <a:spcPts val="0"/>
              </a:spcAft>
              <a:buClr>
                <a:schemeClr val="dk1"/>
              </a:buClr>
              <a:buSzPts val="3200"/>
              <a:buFont typeface="Calibri"/>
              <a:buChar char="•"/>
            </a:pPr>
            <a:r>
              <a:rPr b="1" lang="en-US">
                <a:latin typeface="Calibri"/>
                <a:ea typeface="Calibri"/>
                <a:cs typeface="Calibri"/>
                <a:sym typeface="Calibri"/>
              </a:rPr>
              <a:t>Manufacturing</a:t>
            </a:r>
            <a:r>
              <a:rPr lang="en-US">
                <a:latin typeface="Calibri"/>
                <a:ea typeface="Calibri"/>
                <a:cs typeface="Calibri"/>
                <a:sym typeface="Calibri"/>
              </a:rPr>
              <a:t>: production, inventory, orders, supply chain </a:t>
            </a:r>
            <a:endParaRPr/>
          </a:p>
          <a:p>
            <a:pPr indent="-203200" lvl="0" marL="0" rtl="0" algn="just">
              <a:spcBef>
                <a:spcPts val="0"/>
              </a:spcBef>
              <a:spcAft>
                <a:spcPts val="0"/>
              </a:spcAft>
              <a:buClr>
                <a:schemeClr val="dk1"/>
              </a:buClr>
              <a:buSzPts val="3200"/>
              <a:buFont typeface="Calibri"/>
              <a:buChar char="•"/>
            </a:pPr>
            <a:r>
              <a:rPr b="1" lang="en-US">
                <a:latin typeface="Calibri"/>
                <a:ea typeface="Calibri"/>
                <a:cs typeface="Calibri"/>
                <a:sym typeface="Calibri"/>
              </a:rPr>
              <a:t>Human resources</a:t>
            </a:r>
            <a:r>
              <a:rPr lang="en-US">
                <a:latin typeface="Calibri"/>
                <a:ea typeface="Calibri"/>
                <a:cs typeface="Calibri"/>
                <a:sym typeface="Calibri"/>
              </a:rPr>
              <a:t>: employee records, salaries, tax deductions</a:t>
            </a:r>
            <a:endParaRPr/>
          </a:p>
          <a:p>
            <a:pPr indent="0" lvl="0" marL="0" rtl="0" algn="l">
              <a:spcBef>
                <a:spcPts val="0"/>
              </a:spcBef>
              <a:spcAft>
                <a:spcPts val="0"/>
              </a:spcAft>
              <a:buClr>
                <a:schemeClr val="dk1"/>
              </a:buClr>
              <a:buSzPts val="1800"/>
              <a:buFont typeface="Calibri"/>
              <a:buNone/>
            </a:pPr>
            <a:r>
              <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 name="Shape 63"/>
        <p:cNvGrpSpPr/>
        <p:nvPr/>
      </p:nvGrpSpPr>
      <p:grpSpPr>
        <a:xfrm>
          <a:off x="0" y="0"/>
          <a:ext cx="0" cy="0"/>
          <a:chOff x="0" y="0"/>
          <a:chExt cx="0" cy="0"/>
        </a:xfrm>
      </p:grpSpPr>
      <p:sp>
        <p:nvSpPr>
          <p:cNvPr id="64" name="Google Shape;64;p3"/>
          <p:cNvSpPr/>
          <p:nvPr/>
        </p:nvSpPr>
        <p:spPr>
          <a:xfrm>
            <a:off x="1054100" y="1663700"/>
            <a:ext cx="7937500" cy="927100"/>
          </a:xfrm>
          <a:custGeom>
            <a:rect b="b" l="l" r="r" t="t"/>
            <a:pathLst>
              <a:path extrusionOk="0" h="927100" w="7937500">
                <a:moveTo>
                  <a:pt x="7936992" y="25908"/>
                </a:moveTo>
                <a:lnTo>
                  <a:pt x="7936992" y="0"/>
                </a:lnTo>
                <a:lnTo>
                  <a:pt x="0" y="0"/>
                </a:lnTo>
                <a:lnTo>
                  <a:pt x="0" y="926592"/>
                </a:lnTo>
                <a:lnTo>
                  <a:pt x="12192" y="926592"/>
                </a:lnTo>
                <a:lnTo>
                  <a:pt x="12192" y="25908"/>
                </a:lnTo>
                <a:lnTo>
                  <a:pt x="25908" y="12192"/>
                </a:lnTo>
                <a:lnTo>
                  <a:pt x="25908" y="25908"/>
                </a:lnTo>
                <a:lnTo>
                  <a:pt x="7936992" y="25908"/>
                </a:lnTo>
                <a:close/>
              </a:path>
              <a:path extrusionOk="0" h="927100" w="7937500">
                <a:moveTo>
                  <a:pt x="25908" y="25908"/>
                </a:moveTo>
                <a:lnTo>
                  <a:pt x="25908" y="12192"/>
                </a:lnTo>
                <a:lnTo>
                  <a:pt x="12192" y="25908"/>
                </a:lnTo>
                <a:lnTo>
                  <a:pt x="25908" y="25908"/>
                </a:lnTo>
                <a:close/>
              </a:path>
              <a:path extrusionOk="0" h="927100" w="7937500">
                <a:moveTo>
                  <a:pt x="25908" y="926592"/>
                </a:moveTo>
                <a:lnTo>
                  <a:pt x="25908" y="25908"/>
                </a:lnTo>
                <a:lnTo>
                  <a:pt x="12192" y="25908"/>
                </a:lnTo>
                <a:lnTo>
                  <a:pt x="12192" y="926592"/>
                </a:lnTo>
                <a:lnTo>
                  <a:pt x="25908" y="926592"/>
                </a:lnTo>
                <a:close/>
              </a:path>
            </a:pathLst>
          </a:custGeom>
          <a:solidFill>
            <a:srgbClr val="CC9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65" name="Google Shape;65;p3"/>
          <p:cNvSpPr txBox="1"/>
          <p:nvPr>
            <p:ph type="title"/>
          </p:nvPr>
        </p:nvSpPr>
        <p:spPr>
          <a:xfrm>
            <a:off x="1825625" y="1962150"/>
            <a:ext cx="6713538" cy="1550988"/>
          </a:xfrm>
          <a:prstGeom prst="rect">
            <a:avLst/>
          </a:prstGeom>
          <a:noFill/>
          <a:ln>
            <a:noFill/>
          </a:ln>
        </p:spPr>
        <p:txBody>
          <a:bodyPr anchorCtr="0" anchor="t" bIns="0" lIns="0" spcFirstLastPara="1" rIns="0" wrap="square" tIns="12700">
            <a:spAutoFit/>
          </a:bodyPr>
          <a:lstStyle/>
          <a:p>
            <a:pPr indent="-1008380" lvl="0" marL="1021080" rtl="0" algn="ctr">
              <a:spcBef>
                <a:spcPts val="0"/>
              </a:spcBef>
              <a:spcAft>
                <a:spcPts val="0"/>
              </a:spcAft>
              <a:buNone/>
            </a:pPr>
            <a:r>
              <a:rPr b="1" lang="en-US" sz="5000">
                <a:solidFill>
                  <a:srgbClr val="006532"/>
                </a:solidFill>
                <a:latin typeface="Times New Roman"/>
                <a:ea typeface="Times New Roman"/>
                <a:cs typeface="Times New Roman"/>
                <a:sym typeface="Times New Roman"/>
              </a:rPr>
              <a:t>Difference between Data  and Information?</a:t>
            </a:r>
            <a:endParaRPr sz="5000">
              <a:solidFill>
                <a:srgbClr val="006532"/>
              </a:solidFill>
              <a:latin typeface="Times New Roman"/>
              <a:ea typeface="Times New Roman"/>
              <a:cs typeface="Times New Roman"/>
              <a:sym typeface="Times New Roman"/>
            </a:endParaRPr>
          </a:p>
        </p:txBody>
      </p:sp>
      <p:sp>
        <p:nvSpPr>
          <p:cNvPr id="66" name="Google Shape;66;p3"/>
          <p:cNvSpPr/>
          <p:nvPr/>
        </p:nvSpPr>
        <p:spPr>
          <a:xfrm>
            <a:off x="2438400" y="4419600"/>
            <a:ext cx="6511925" cy="0"/>
          </a:xfrm>
          <a:custGeom>
            <a:rect b="b" l="l" r="r" t="t"/>
            <a:pathLst>
              <a:path extrusionOk="0" h="120000" w="6512559">
                <a:moveTo>
                  <a:pt x="0" y="0"/>
                </a:moveTo>
                <a:lnTo>
                  <a:pt x="6512052"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nvSpPr>
        <p:spPr>
          <a:xfrm>
            <a:off x="1222375" y="754063"/>
            <a:ext cx="5237163" cy="3316288"/>
          </a:xfrm>
          <a:prstGeom prst="rect">
            <a:avLst/>
          </a:prstGeom>
          <a:noFill/>
          <a:ln>
            <a:noFill/>
          </a:ln>
        </p:spPr>
        <p:txBody>
          <a:bodyPr anchorCtr="0" anchor="t" bIns="0" lIns="0" spcFirstLastPara="1" rIns="0" wrap="square" tIns="195575">
            <a:spAutoFit/>
          </a:bodyPr>
          <a:lstStyle/>
          <a:p>
            <a:pPr indent="0" lvl="0" marL="12700" marR="0" rtl="0" algn="l">
              <a:lnSpc>
                <a:spcPct val="100000"/>
              </a:lnSpc>
              <a:spcBef>
                <a:spcPts val="0"/>
              </a:spcBef>
              <a:spcAft>
                <a:spcPts val="0"/>
              </a:spcAft>
              <a:buClr>
                <a:schemeClr val="dk1"/>
              </a:buClr>
              <a:buSzPts val="2400"/>
              <a:buFont typeface="Times New Roman"/>
              <a:buNone/>
            </a:pPr>
            <a:r>
              <a:rPr b="1" i="0" lang="en-US" sz="2400" u="none" cap="none">
                <a:solidFill>
                  <a:schemeClr val="dk1"/>
                </a:solidFill>
                <a:latin typeface="Times New Roman"/>
                <a:ea typeface="Times New Roman"/>
                <a:cs typeface="Times New Roman"/>
                <a:sym typeface="Times New Roman"/>
              </a:rPr>
              <a:t>Components of the DBMS Environment</a:t>
            </a:r>
            <a:endParaRPr b="0" i="0" sz="2400" u="none" cap="none">
              <a:solidFill>
                <a:schemeClr val="dk1"/>
              </a:solidFill>
              <a:latin typeface="Times New Roman"/>
              <a:ea typeface="Times New Roman"/>
              <a:cs typeface="Times New Roman"/>
              <a:sym typeface="Times New Roman"/>
            </a:endParaRPr>
          </a:p>
          <a:p>
            <a:pPr indent="0" lvl="0" marL="12700" marR="0" rtl="0" algn="l">
              <a:lnSpc>
                <a:spcPct val="100000"/>
              </a:lnSpc>
              <a:spcBef>
                <a:spcPts val="1440"/>
              </a:spcBef>
              <a:spcAft>
                <a:spcPts val="0"/>
              </a:spcAft>
              <a:buClr>
                <a:schemeClr val="dk1"/>
              </a:buClr>
              <a:buSzPts val="2400"/>
              <a:buFont typeface="Times New Roman"/>
              <a:buNone/>
            </a:pPr>
            <a:r>
              <a:rPr b="0" i="0" lang="en-US" sz="2400" u="none" cap="none">
                <a:solidFill>
                  <a:schemeClr val="dk1"/>
                </a:solidFill>
                <a:latin typeface="Times New Roman"/>
                <a:ea typeface="Times New Roman"/>
                <a:cs typeface="Times New Roman"/>
                <a:sym typeface="Times New Roman"/>
              </a:rPr>
              <a:t>•Hardware</a:t>
            </a:r>
            <a:endParaRPr b="0" i="0" sz="2400" u="none" cap="none">
              <a:solidFill>
                <a:schemeClr val="dk1"/>
              </a:solidFill>
              <a:latin typeface="Times New Roman"/>
              <a:ea typeface="Times New Roman"/>
              <a:cs typeface="Times New Roman"/>
              <a:sym typeface="Times New Roman"/>
            </a:endParaRPr>
          </a:p>
          <a:p>
            <a:pPr indent="0" lvl="0" marL="12700" marR="0" rtl="0" algn="l">
              <a:lnSpc>
                <a:spcPct val="100000"/>
              </a:lnSpc>
              <a:spcBef>
                <a:spcPts val="1440"/>
              </a:spcBef>
              <a:spcAft>
                <a:spcPts val="0"/>
              </a:spcAft>
              <a:buClr>
                <a:schemeClr val="dk1"/>
              </a:buClr>
              <a:buSzPts val="2400"/>
              <a:buFont typeface="Times New Roman"/>
              <a:buNone/>
            </a:pPr>
            <a:r>
              <a:rPr b="0" i="0" lang="en-US" sz="2400" u="none" cap="none">
                <a:solidFill>
                  <a:schemeClr val="dk1"/>
                </a:solidFill>
                <a:latin typeface="Times New Roman"/>
                <a:ea typeface="Times New Roman"/>
                <a:cs typeface="Times New Roman"/>
                <a:sym typeface="Times New Roman"/>
              </a:rPr>
              <a:t>•Software</a:t>
            </a:r>
            <a:endParaRPr b="0" i="0" sz="2400" u="none" cap="none">
              <a:solidFill>
                <a:schemeClr val="dk1"/>
              </a:solidFill>
              <a:latin typeface="Times New Roman"/>
              <a:ea typeface="Times New Roman"/>
              <a:cs typeface="Times New Roman"/>
              <a:sym typeface="Times New Roman"/>
            </a:endParaRPr>
          </a:p>
          <a:p>
            <a:pPr indent="0" lvl="0" marL="12700" marR="0" rtl="0" algn="l">
              <a:lnSpc>
                <a:spcPct val="100000"/>
              </a:lnSpc>
              <a:spcBef>
                <a:spcPts val="1440"/>
              </a:spcBef>
              <a:spcAft>
                <a:spcPts val="0"/>
              </a:spcAft>
              <a:buClr>
                <a:schemeClr val="dk1"/>
              </a:buClr>
              <a:buSzPts val="2400"/>
              <a:buFont typeface="Times New Roman"/>
              <a:buNone/>
            </a:pPr>
            <a:r>
              <a:rPr b="0" i="0" lang="en-US" sz="2400" u="none" cap="none">
                <a:solidFill>
                  <a:schemeClr val="dk1"/>
                </a:solidFill>
                <a:latin typeface="Times New Roman"/>
                <a:ea typeface="Times New Roman"/>
                <a:cs typeface="Times New Roman"/>
                <a:sym typeface="Times New Roman"/>
              </a:rPr>
              <a:t>•Data</a:t>
            </a:r>
            <a:endParaRPr b="0" i="0" sz="2400" u="none" cap="none">
              <a:solidFill>
                <a:schemeClr val="dk1"/>
              </a:solidFill>
              <a:latin typeface="Times New Roman"/>
              <a:ea typeface="Times New Roman"/>
              <a:cs typeface="Times New Roman"/>
              <a:sym typeface="Times New Roman"/>
            </a:endParaRPr>
          </a:p>
          <a:p>
            <a:pPr indent="0" lvl="0" marL="12700" marR="0" rtl="0" algn="l">
              <a:lnSpc>
                <a:spcPct val="100000"/>
              </a:lnSpc>
              <a:spcBef>
                <a:spcPts val="1440"/>
              </a:spcBef>
              <a:spcAft>
                <a:spcPts val="0"/>
              </a:spcAft>
              <a:buClr>
                <a:schemeClr val="dk1"/>
              </a:buClr>
              <a:buSzPts val="2400"/>
              <a:buFont typeface="Times New Roman"/>
              <a:buNone/>
            </a:pPr>
            <a:r>
              <a:rPr b="0" i="0" lang="en-US" sz="2400" u="none" cap="none">
                <a:solidFill>
                  <a:schemeClr val="dk1"/>
                </a:solidFill>
                <a:latin typeface="Times New Roman"/>
                <a:ea typeface="Times New Roman"/>
                <a:cs typeface="Times New Roman"/>
                <a:sym typeface="Times New Roman"/>
              </a:rPr>
              <a:t>•Users</a:t>
            </a:r>
            <a:endParaRPr b="0" i="0" sz="2400" u="none" cap="none">
              <a:solidFill>
                <a:schemeClr val="dk1"/>
              </a:solidFill>
              <a:latin typeface="Times New Roman"/>
              <a:ea typeface="Times New Roman"/>
              <a:cs typeface="Times New Roman"/>
              <a:sym typeface="Times New Roman"/>
            </a:endParaRPr>
          </a:p>
          <a:p>
            <a:pPr indent="-146304" lvl="0" marL="120015" marR="0" rtl="0" algn="l">
              <a:lnSpc>
                <a:spcPct val="100000"/>
              </a:lnSpc>
              <a:spcBef>
                <a:spcPts val="1440"/>
              </a:spcBef>
              <a:spcAft>
                <a:spcPts val="0"/>
              </a:spcAft>
              <a:buClr>
                <a:schemeClr val="dk1"/>
              </a:buClr>
              <a:buSzPts val="2304"/>
              <a:buFont typeface="Times New Roman"/>
              <a:buChar char="•"/>
            </a:pPr>
            <a:r>
              <a:rPr b="0" i="0" lang="en-US" sz="2400" u="none" cap="none">
                <a:solidFill>
                  <a:schemeClr val="dk1"/>
                </a:solidFill>
                <a:latin typeface="Times New Roman"/>
                <a:ea typeface="Times New Roman"/>
                <a:cs typeface="Times New Roman"/>
                <a:sym typeface="Times New Roman"/>
              </a:rPr>
              <a:t>Procedures</a:t>
            </a:r>
            <a:endParaRPr b="0" i="0" sz="2400" u="none" cap="none">
              <a:solidFill>
                <a:schemeClr val="dk1"/>
              </a:solidFill>
              <a:latin typeface="Times New Roman"/>
              <a:ea typeface="Times New Roman"/>
              <a:cs typeface="Times New Roman"/>
              <a:sym typeface="Times New Roman"/>
            </a:endParaRPr>
          </a:p>
        </p:txBody>
      </p:sp>
      <p:sp>
        <p:nvSpPr>
          <p:cNvPr id="245" name="Google Shape;245;p30"/>
          <p:cNvSpPr/>
          <p:nvPr/>
        </p:nvSpPr>
        <p:spPr>
          <a:xfrm>
            <a:off x="3657600" y="1862137"/>
            <a:ext cx="5075238" cy="47672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nvSpPr>
        <p:spPr>
          <a:xfrm>
            <a:off x="1143000" y="990600"/>
            <a:ext cx="8458200" cy="56943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Hardware</a:t>
            </a:r>
            <a:r>
              <a:rPr b="0" i="0" lang="en-US" sz="2800" u="none">
                <a:solidFill>
                  <a:schemeClr val="dk1"/>
                </a:solidFill>
                <a:latin typeface="Calibri"/>
                <a:ea typeface="Calibri"/>
                <a:cs typeface="Calibri"/>
                <a:sym typeface="Calibri"/>
              </a:rPr>
              <a:t>: Computer system used for keeping and accessing the database</a:t>
            </a:r>
            <a:endParaRPr/>
          </a:p>
          <a:p>
            <a:pPr indent="0" lvl="0" marL="0" marR="0" rtl="0" algn="l">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Software:</a:t>
            </a:r>
            <a:r>
              <a:rPr b="0" i="0" lang="en-US" sz="2800" u="none">
                <a:solidFill>
                  <a:schemeClr val="dk1"/>
                </a:solidFill>
                <a:latin typeface="Calibri"/>
                <a:ea typeface="Calibri"/>
                <a:cs typeface="Calibri"/>
                <a:sym typeface="Calibri"/>
              </a:rPr>
              <a:t> The actual DBMS </a:t>
            </a:r>
            <a:endParaRPr/>
          </a:p>
          <a:p>
            <a:pPr indent="-177800" lvl="2" marL="9144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Allows user to communicate with the database</a:t>
            </a:r>
            <a:endParaRPr/>
          </a:p>
          <a:p>
            <a:pPr indent="-177800" lvl="2" marL="9144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mediator between database and users</a:t>
            </a:r>
            <a:endParaRPr/>
          </a:p>
          <a:p>
            <a:pPr indent="0" lvl="0" marL="0" marR="0" rtl="0" algn="just">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Data</a:t>
            </a:r>
            <a:r>
              <a:rPr b="0" i="0" lang="en-US" sz="2800" u="none">
                <a:solidFill>
                  <a:schemeClr val="dk1"/>
                </a:solidFill>
                <a:latin typeface="Calibri"/>
                <a:ea typeface="Calibri"/>
                <a:cs typeface="Calibri"/>
                <a:sym typeface="Calibri"/>
              </a:rPr>
              <a:t>: Most important component from end users point of view</a:t>
            </a:r>
            <a:endParaRPr/>
          </a:p>
          <a:p>
            <a:pPr indent="0" lvl="0" marL="0" marR="0" rtl="0" algn="just">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Procedures</a:t>
            </a:r>
            <a:r>
              <a:rPr b="0" i="0" lang="en-US" sz="2800" u="none">
                <a:solidFill>
                  <a:schemeClr val="dk1"/>
                </a:solidFill>
                <a:latin typeface="Calibri"/>
                <a:ea typeface="Calibri"/>
                <a:cs typeface="Calibri"/>
                <a:sym typeface="Calibri"/>
              </a:rPr>
              <a:t>: Instructions and rules that govern design and use of the database</a:t>
            </a:r>
            <a:endParaRPr/>
          </a:p>
          <a:p>
            <a:pPr indent="-177800" lvl="2" marL="9144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Log on to the dbms</a:t>
            </a:r>
            <a:endParaRPr/>
          </a:p>
          <a:p>
            <a:pPr indent="-177800" lvl="2" marL="9144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Start and stop the dbms</a:t>
            </a:r>
            <a:endParaRPr/>
          </a:p>
          <a:p>
            <a:pPr indent="-177800" lvl="2" marL="9144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Make backup copies of the database</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251" name="Google Shape;251;p31"/>
          <p:cNvSpPr txBox="1"/>
          <p:nvPr>
            <p:ph idx="11" type="ftr"/>
          </p:nvPr>
        </p:nvSpPr>
        <p:spPr>
          <a:xfrm>
            <a:off x="4068763" y="6746875"/>
            <a:ext cx="5151438" cy="231775"/>
          </a:xfrm>
          <a:prstGeom prst="rect">
            <a:avLst/>
          </a:prstGeom>
          <a:noFill/>
          <a:ln>
            <a:noFill/>
          </a:ln>
        </p:spPr>
        <p:txBody>
          <a:bodyPr anchorCtr="0" anchor="t" bIns="0" lIns="0" spcFirstLastPara="1" rIns="0" wrap="square" tIns="0">
            <a:spAutoFit/>
          </a:bodyPr>
          <a:lstStyle/>
          <a:p>
            <a:pPr indent="0" lvl="0" marL="0" marR="0" rtl="0" algn="r">
              <a:lnSpc>
                <a:spcPct val="42968"/>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contd...</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nvSpPr>
        <p:spPr>
          <a:xfrm>
            <a:off x="1143000" y="1066800"/>
            <a:ext cx="7696200" cy="42465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3000"/>
              <a:buFont typeface="Calibri"/>
              <a:buNone/>
            </a:pPr>
            <a:r>
              <a:rPr b="1" i="0" lang="en-US" sz="3000" u="none">
                <a:solidFill>
                  <a:schemeClr val="dk1"/>
                </a:solidFill>
                <a:latin typeface="Calibri"/>
                <a:ea typeface="Calibri"/>
                <a:cs typeface="Calibri"/>
                <a:sym typeface="Calibri"/>
              </a:rPr>
              <a:t>Users</a:t>
            </a:r>
            <a:r>
              <a:rPr b="0" i="0" lang="en-US" sz="3000" u="none">
                <a:solidFill>
                  <a:schemeClr val="dk1"/>
                </a:solidFill>
                <a:latin typeface="Calibri"/>
                <a:ea typeface="Calibri"/>
                <a:cs typeface="Calibri"/>
                <a:sym typeface="Calibri"/>
              </a:rPr>
              <a:t>: Who can access or retrieve data on demand using applications interfaces provided by DBMS. The users can be:</a:t>
            </a:r>
            <a:endParaRPr/>
          </a:p>
          <a:p>
            <a:pPr indent="0" lvl="0" marL="0" marR="0" rtl="0" algn="l">
              <a:lnSpc>
                <a:spcPct val="100000"/>
              </a:lnSpc>
              <a:spcBef>
                <a:spcPts val="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90500" lvl="0" marL="0" marR="0" rtl="0" algn="l">
              <a:lnSpc>
                <a:spcPct val="10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Naïve users</a:t>
            </a:r>
            <a:endParaRPr/>
          </a:p>
          <a:p>
            <a:pPr indent="-190500" lvl="0" marL="0" marR="0" rtl="0" algn="l">
              <a:lnSpc>
                <a:spcPct val="10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Application programmers</a:t>
            </a:r>
            <a:endParaRPr/>
          </a:p>
          <a:p>
            <a:pPr indent="-190500" lvl="0" marL="0" marR="0" rtl="0" algn="l">
              <a:lnSpc>
                <a:spcPct val="10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Sophisticated users</a:t>
            </a:r>
            <a:endParaRPr/>
          </a:p>
          <a:p>
            <a:pPr indent="-190500" lvl="0" marL="0" marR="0" rtl="0" algn="l">
              <a:lnSpc>
                <a:spcPct val="10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Database designers</a:t>
            </a:r>
            <a:endParaRPr/>
          </a:p>
          <a:p>
            <a:pPr indent="-190500" lvl="0" marL="0" marR="0" rtl="0" algn="l">
              <a:lnSpc>
                <a:spcPct val="10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Database administrators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nvSpPr>
        <p:spPr>
          <a:xfrm>
            <a:off x="1066800" y="838200"/>
            <a:ext cx="81534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Naive / Parametric End Users </a:t>
            </a:r>
            <a:endParaRPr b="0"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Parametric End Users are the unsophisticated who don’t have any DBMS knowledge but they frequently use the database applications in their daily life to get the desired results.</a:t>
            </a:r>
            <a:endParaRPr b="0" i="0" sz="1800" u="none">
              <a:solidFill>
                <a:schemeClr val="dk1"/>
              </a:solidFill>
              <a:latin typeface="Arial"/>
              <a:ea typeface="Arial"/>
              <a:cs typeface="Arial"/>
              <a:sym typeface="Arial"/>
            </a:endParaRPr>
          </a:p>
        </p:txBody>
      </p:sp>
      <p:sp>
        <p:nvSpPr>
          <p:cNvPr id="262" name="Google Shape;262;p33"/>
          <p:cNvSpPr txBox="1"/>
          <p:nvPr/>
        </p:nvSpPr>
        <p:spPr>
          <a:xfrm>
            <a:off x="1066800" y="2705100"/>
            <a:ext cx="84582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Application Programmers </a:t>
            </a:r>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Application Programmers also referred as System Analysts or simply Software Engineers, are the back-end programmers who writes the code for the application programs. They are the computer professionals.</a:t>
            </a:r>
            <a:endParaRPr b="0" i="0" sz="1800" u="none">
              <a:solidFill>
                <a:schemeClr val="dk1"/>
              </a:solidFill>
              <a:latin typeface="Arial"/>
              <a:ea typeface="Arial"/>
              <a:cs typeface="Arial"/>
              <a:sym typeface="Arial"/>
            </a:endParaRPr>
          </a:p>
        </p:txBody>
      </p:sp>
      <p:sp>
        <p:nvSpPr>
          <p:cNvPr id="263" name="Google Shape;263;p33"/>
          <p:cNvSpPr txBox="1"/>
          <p:nvPr/>
        </p:nvSpPr>
        <p:spPr>
          <a:xfrm>
            <a:off x="1133707" y="4572000"/>
            <a:ext cx="8229600"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Sophisticated Users </a:t>
            </a:r>
            <a:endParaRPr b="1"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Sophisticated users can be engineers, scientists, business analyst, who are familiar with the database. They can develop their own database applications according to their requirement. They don’t write the program code but they interact the database by writing SQL queries directly through the query processor.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nvSpPr>
        <p:spPr>
          <a:xfrm>
            <a:off x="1066800" y="1524000"/>
            <a:ext cx="8229600"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Database Designers </a:t>
            </a:r>
            <a:endParaRPr b="1"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Data Base Designers are the users who design the structure of database which includes tables, indexes, views, triggers, stored procedures and constraints which are usually enforced before the database is created or populated with data. He/she controls what data must be stored and how the data items to be related.</a:t>
            </a:r>
            <a:endParaRPr b="0" i="0" sz="1800" u="none">
              <a:solidFill>
                <a:schemeClr val="dk1"/>
              </a:solidFill>
              <a:latin typeface="Arial"/>
              <a:ea typeface="Arial"/>
              <a:cs typeface="Arial"/>
              <a:sym typeface="Arial"/>
            </a:endParaRPr>
          </a:p>
        </p:txBody>
      </p:sp>
      <p:sp>
        <p:nvSpPr>
          <p:cNvPr id="269" name="Google Shape;269;p34"/>
          <p:cNvSpPr txBox="1"/>
          <p:nvPr/>
        </p:nvSpPr>
        <p:spPr>
          <a:xfrm>
            <a:off x="1143000" y="3570744"/>
            <a:ext cx="822960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Database Administrator (DBA)</a:t>
            </a:r>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Database Administrator (DBA) is a person/team who defines the schema and also controls the 3 levels of database. The DBA will then create a new account id and password for the user if he/she need to access the database. It is also responsible for providing security to the database.</a:t>
            </a:r>
            <a:endParaRPr b="0" i="0" sz="1800" u="non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nvSpPr>
        <p:spPr>
          <a:xfrm>
            <a:off x="1752600" y="1524000"/>
            <a:ext cx="7402195" cy="23069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Q</a:t>
            </a:r>
            <a:r>
              <a:rPr b="0" i="0" lang="en-US" sz="2400" u="none" cap="none">
                <a:solidFill>
                  <a:schemeClr val="dk1"/>
                </a:solidFill>
                <a:latin typeface="Arial"/>
                <a:ea typeface="Arial"/>
                <a:cs typeface="Arial"/>
                <a:sym typeface="Arial"/>
              </a:rPr>
              <a:t>ues: While performing a transaction at ATM, You belong to which category of users?</a:t>
            </a:r>
            <a:endParaRPr/>
          </a:p>
          <a:p>
            <a:pPr indent="-342900" lvl="0" marL="342900" marR="0" rtl="0" algn="l">
              <a:lnSpc>
                <a:spcPct val="100000"/>
              </a:lnSpc>
              <a:spcBef>
                <a:spcPts val="0"/>
              </a:spcBef>
              <a:spcAft>
                <a:spcPts val="0"/>
              </a:spcAft>
              <a:buClr>
                <a:schemeClr val="dk1"/>
              </a:buClr>
              <a:buSzPts val="2400"/>
              <a:buFont typeface="Arial"/>
              <a:buAutoNum type="alphaUcPeriod"/>
            </a:pPr>
            <a:r>
              <a:rPr b="0" i="0" lang="en-US" sz="2400" u="none" cap="none">
                <a:solidFill>
                  <a:schemeClr val="dk1"/>
                </a:solidFill>
                <a:latin typeface="Arial"/>
                <a:ea typeface="Arial"/>
                <a:cs typeface="Arial"/>
                <a:sym typeface="Arial"/>
              </a:rPr>
              <a:t>Naïve user</a:t>
            </a:r>
            <a:endParaRPr/>
          </a:p>
          <a:p>
            <a:pPr indent="-342900" lvl="0" marL="342900" marR="0" rtl="0" algn="l">
              <a:lnSpc>
                <a:spcPct val="100000"/>
              </a:lnSpc>
              <a:spcBef>
                <a:spcPts val="0"/>
              </a:spcBef>
              <a:spcAft>
                <a:spcPts val="0"/>
              </a:spcAft>
              <a:buClr>
                <a:schemeClr val="dk1"/>
              </a:buClr>
              <a:buSzPts val="2400"/>
              <a:buFont typeface="Arial"/>
              <a:buAutoNum type="alphaUcPeriod"/>
            </a:pPr>
            <a:r>
              <a:rPr b="0" i="0" lang="en-US" sz="2400" u="none" cap="none">
                <a:solidFill>
                  <a:schemeClr val="dk1"/>
                </a:solidFill>
                <a:latin typeface="Arial"/>
                <a:ea typeface="Arial"/>
                <a:cs typeface="Arial"/>
                <a:sym typeface="Arial"/>
              </a:rPr>
              <a:t>Application Programmer</a:t>
            </a:r>
            <a:endParaRPr/>
          </a:p>
          <a:p>
            <a:pPr indent="-342900" lvl="0" marL="342900" marR="0" rtl="0" algn="l">
              <a:lnSpc>
                <a:spcPct val="100000"/>
              </a:lnSpc>
              <a:spcBef>
                <a:spcPts val="0"/>
              </a:spcBef>
              <a:spcAft>
                <a:spcPts val="0"/>
              </a:spcAft>
              <a:buClr>
                <a:schemeClr val="dk1"/>
              </a:buClr>
              <a:buSzPts val="2400"/>
              <a:buFont typeface="Arial"/>
              <a:buAutoNum type="alphaUcPeriod"/>
            </a:pPr>
            <a:r>
              <a:rPr b="0" i="0" lang="en-US" sz="2400" u="none" cap="none">
                <a:solidFill>
                  <a:schemeClr val="dk1"/>
                </a:solidFill>
                <a:latin typeface="Arial"/>
                <a:ea typeface="Arial"/>
                <a:cs typeface="Arial"/>
                <a:sym typeface="Arial"/>
              </a:rPr>
              <a:t>Sophisticated user</a:t>
            </a:r>
            <a:endParaRPr/>
          </a:p>
          <a:p>
            <a:pPr indent="-342900" lvl="0" marL="342900" marR="0" rtl="0" algn="l">
              <a:lnSpc>
                <a:spcPct val="100000"/>
              </a:lnSpc>
              <a:spcBef>
                <a:spcPts val="0"/>
              </a:spcBef>
              <a:spcAft>
                <a:spcPts val="0"/>
              </a:spcAft>
              <a:buClr>
                <a:schemeClr val="dk1"/>
              </a:buClr>
              <a:buSzPts val="2400"/>
              <a:buFont typeface="Arial"/>
              <a:buAutoNum type="alphaUcPeriod"/>
            </a:pPr>
            <a:r>
              <a:rPr b="0" i="0" lang="en-US" sz="2400" u="none" cap="none">
                <a:solidFill>
                  <a:schemeClr val="dk1"/>
                </a:solidFill>
                <a:latin typeface="Arial"/>
                <a:ea typeface="Arial"/>
                <a:cs typeface="Arial"/>
                <a:sym typeface="Arial"/>
              </a:rPr>
              <a:t>Database administrator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idx="1" type="subTitle"/>
          </p:nvPr>
        </p:nvSpPr>
        <p:spPr>
          <a:xfrm>
            <a:off x="779780" y="1447800"/>
            <a:ext cx="8523605" cy="4221480"/>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Clr>
                <a:schemeClr val="dk1"/>
              </a:buClr>
              <a:buSzPts val="2800"/>
              <a:buFont typeface="Calibri"/>
              <a:buChar char="•"/>
            </a:pPr>
            <a:r>
              <a:rPr b="1" lang="en-US" sz="2800"/>
              <a:t>Database Management System</a:t>
            </a:r>
            <a:endParaRPr/>
          </a:p>
          <a:p>
            <a:pPr indent="0" lvl="0" marL="0" rtl="0" algn="l">
              <a:spcBef>
                <a:spcPts val="560"/>
              </a:spcBef>
              <a:spcAft>
                <a:spcPts val="0"/>
              </a:spcAft>
              <a:buClr>
                <a:schemeClr val="dk1"/>
              </a:buClr>
              <a:buSzPts val="2800"/>
              <a:buFont typeface="Calibri"/>
              <a:buNone/>
            </a:pPr>
            <a:r>
              <a:rPr lang="en-US" sz="2800"/>
              <a:t>Term Database requires understanding of data and information</a:t>
            </a:r>
            <a:endParaRPr/>
          </a:p>
          <a:p>
            <a:pPr indent="0" lvl="0" marL="0" rtl="0" algn="l">
              <a:spcBef>
                <a:spcPts val="560"/>
              </a:spcBef>
              <a:spcAft>
                <a:spcPts val="0"/>
              </a:spcAft>
              <a:buClr>
                <a:schemeClr val="dk1"/>
              </a:buClr>
              <a:buSzPts val="2800"/>
              <a:buFont typeface="Calibri"/>
              <a:buNone/>
            </a:pPr>
            <a:r>
              <a:rPr b="1" lang="en-US" sz="2800"/>
              <a:t>• Data</a:t>
            </a:r>
            <a:r>
              <a:rPr lang="en-US" sz="2800"/>
              <a:t>: It can be anything like name, place or number, etc. Data usually refers to raw data, or unprocessed data. </a:t>
            </a:r>
            <a:endParaRPr/>
          </a:p>
          <a:p>
            <a:pPr indent="0" lvl="0" marL="0" rtl="0" algn="l">
              <a:spcBef>
                <a:spcPts val="560"/>
              </a:spcBef>
              <a:spcAft>
                <a:spcPts val="0"/>
              </a:spcAft>
              <a:buClr>
                <a:schemeClr val="dk1"/>
              </a:buClr>
              <a:buSzPts val="2800"/>
              <a:buFont typeface="Calibri"/>
              <a:buNone/>
            </a:pPr>
            <a:r>
              <a:rPr lang="en-US" sz="2800"/>
              <a:t>•</a:t>
            </a:r>
            <a:r>
              <a:rPr b="1" lang="en-US" sz="2800"/>
              <a:t>Information:</a:t>
            </a:r>
            <a:r>
              <a:rPr lang="en-US" sz="2800"/>
              <a:t> It is organized or classified data so that it has some meaningful values to the receiver.</a:t>
            </a:r>
            <a:endParaRPr/>
          </a:p>
          <a:p>
            <a:pPr indent="0" lvl="0" marL="0" rtl="0" algn="l">
              <a:spcBef>
                <a:spcPts val="560"/>
              </a:spcBef>
              <a:spcAft>
                <a:spcPts val="0"/>
              </a:spcAft>
              <a:buClr>
                <a:schemeClr val="dk1"/>
              </a:buClr>
              <a:buSzPts val="2800"/>
              <a:buFont typeface="Calibri"/>
              <a:buNone/>
            </a:pPr>
            <a:r>
              <a:rPr lang="en-US" sz="2800"/>
              <a:t>– Information is the processed data on which decisions and actions are based.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idx="4294967295" type="body"/>
          </p:nvPr>
        </p:nvSpPr>
        <p:spPr>
          <a:xfrm>
            <a:off x="914400" y="2438400"/>
            <a:ext cx="8070850" cy="2265363"/>
          </a:xfrm>
          <a:prstGeom prst="rect">
            <a:avLst/>
          </a:prstGeom>
          <a:noFill/>
          <a:ln>
            <a:noFill/>
          </a:ln>
        </p:spPr>
        <p:txBody>
          <a:bodyPr anchorCtr="0" anchor="t" bIns="0" lIns="0" spcFirstLastPara="1" rIns="0" wrap="square" tIns="0">
            <a:spAutoFit/>
          </a:bodyPr>
          <a:lstStyle/>
          <a:p>
            <a:pPr indent="-203200" lvl="0" marL="0" marR="0" rtl="0" algn="l">
              <a:lnSpc>
                <a:spcPct val="100000"/>
              </a:lnSpc>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Is the following text data or information?</a:t>
            </a:r>
            <a:endParaRPr/>
          </a:p>
          <a:p>
            <a:pPr indent="0" lvl="0" marL="0" marR="0" rtl="0" algn="l">
              <a:lnSpc>
                <a:spcPct val="100000"/>
              </a:lnSpc>
              <a:spcBef>
                <a:spcPts val="640"/>
              </a:spcBef>
              <a:spcAft>
                <a:spcPts val="0"/>
              </a:spcAft>
              <a:buClr>
                <a:schemeClr val="dk1"/>
              </a:buClr>
              <a:buSzPts val="3200"/>
              <a:buFont typeface="Calibri"/>
              <a:buNone/>
            </a:pPr>
            <a:r>
              <a:rPr b="0" i="0" lang="en-US" sz="3200" u="none" cap="none" strike="noStrike">
                <a:solidFill>
                  <a:schemeClr val="dk1"/>
                </a:solidFill>
                <a:latin typeface="Calibri"/>
                <a:ea typeface="Calibri"/>
                <a:cs typeface="Calibri"/>
                <a:sym typeface="Calibri"/>
              </a:rPr>
              <a:t>INT 306</a:t>
            </a:r>
            <a:endParaRPr/>
          </a:p>
          <a:p>
            <a:pPr indent="-514350" lvl="0" marL="514350" marR="0" rtl="0" algn="l">
              <a:lnSpc>
                <a:spcPct val="100000"/>
              </a:lnSpc>
              <a:spcBef>
                <a:spcPts val="640"/>
              </a:spcBef>
              <a:spcAft>
                <a:spcPts val="0"/>
              </a:spcAft>
              <a:buClr>
                <a:schemeClr val="dk1"/>
              </a:buClr>
              <a:buSzPts val="3200"/>
              <a:buFont typeface="Calibri"/>
              <a:buAutoNum type="alphaLcParenR"/>
            </a:pPr>
            <a:r>
              <a:rPr b="0" i="0" lang="en-US" sz="3200" u="none" cap="none" strike="noStrike">
                <a:solidFill>
                  <a:schemeClr val="dk1"/>
                </a:solidFill>
                <a:latin typeface="Calibri"/>
                <a:ea typeface="Calibri"/>
                <a:cs typeface="Calibri"/>
                <a:sym typeface="Calibri"/>
              </a:rPr>
              <a:t>Data</a:t>
            </a:r>
            <a:endParaRPr/>
          </a:p>
          <a:p>
            <a:pPr indent="-514350" lvl="0" marL="514350" marR="0" rtl="0" algn="l">
              <a:lnSpc>
                <a:spcPct val="100000"/>
              </a:lnSpc>
              <a:spcBef>
                <a:spcPts val="640"/>
              </a:spcBef>
              <a:spcAft>
                <a:spcPts val="0"/>
              </a:spcAft>
              <a:buClr>
                <a:schemeClr val="dk1"/>
              </a:buClr>
              <a:buSzPts val="3200"/>
              <a:buFont typeface="Calibri"/>
              <a:buAutoNum type="alphaLcParenR"/>
            </a:pPr>
            <a:r>
              <a:rPr b="0" i="0" lang="en-US" sz="3200" u="none" cap="none" strike="noStrike">
                <a:solidFill>
                  <a:schemeClr val="dk1"/>
                </a:solidFill>
                <a:latin typeface="Calibri"/>
                <a:ea typeface="Calibri"/>
                <a:cs typeface="Calibri"/>
                <a:sym typeface="Calibri"/>
              </a:rPr>
              <a:t>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6"/>
          <p:cNvSpPr txBox="1"/>
          <p:nvPr>
            <p:ph idx="4294967295" type="body"/>
          </p:nvPr>
        </p:nvSpPr>
        <p:spPr>
          <a:xfrm>
            <a:off x="1219200" y="2209800"/>
            <a:ext cx="8070850" cy="2855913"/>
          </a:xfrm>
          <a:prstGeom prst="rect">
            <a:avLst/>
          </a:prstGeom>
          <a:noFill/>
          <a:ln>
            <a:noFill/>
          </a:ln>
        </p:spPr>
        <p:txBody>
          <a:bodyPr anchorCtr="0" anchor="t" bIns="0" lIns="0" spcFirstLastPara="1" rIns="0" wrap="square" tIns="0">
            <a:spAutoFit/>
          </a:bodyPr>
          <a:lstStyle/>
          <a:p>
            <a:pPr indent="-203200" lvl="0" marL="0" marR="0" rtl="0" algn="l">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Course code- INT 306</a:t>
            </a:r>
            <a:endParaRPr/>
          </a:p>
          <a:p>
            <a:pPr indent="0" lvl="0" marL="0" marR="0" rtl="0" algn="l">
              <a:spcBef>
                <a:spcPts val="640"/>
              </a:spcBef>
              <a:spcAft>
                <a:spcPts val="0"/>
              </a:spcAft>
              <a:buClr>
                <a:schemeClr val="dk1"/>
              </a:buClr>
              <a:buSzPts val="3200"/>
              <a:buFont typeface="Calibri"/>
              <a:buNone/>
            </a:pPr>
            <a:r>
              <a:rPr b="0" i="0" lang="en-US" sz="3200" u="none" cap="none" strike="noStrike">
                <a:solidFill>
                  <a:schemeClr val="dk1"/>
                </a:solidFill>
                <a:latin typeface="Calibri"/>
                <a:ea typeface="Calibri"/>
                <a:cs typeface="Calibri"/>
                <a:sym typeface="Calibri"/>
              </a:rPr>
              <a:t>a) data</a:t>
            </a:r>
            <a:endParaRPr/>
          </a:p>
          <a:p>
            <a:pPr indent="0" lvl="0" marL="0" marR="0" rtl="0" algn="l">
              <a:spcBef>
                <a:spcPts val="640"/>
              </a:spcBef>
              <a:spcAft>
                <a:spcPts val="0"/>
              </a:spcAft>
              <a:buClr>
                <a:schemeClr val="dk1"/>
              </a:buClr>
              <a:buSzPts val="3200"/>
              <a:buFont typeface="Calibri"/>
              <a:buNone/>
            </a:pPr>
            <a:r>
              <a:rPr b="0" i="0" lang="en-US" sz="3200" u="none" cap="none" strike="noStrike">
                <a:solidFill>
                  <a:schemeClr val="dk1"/>
                </a:solidFill>
                <a:latin typeface="Calibri"/>
                <a:ea typeface="Calibri"/>
                <a:cs typeface="Calibri"/>
                <a:sym typeface="Calibri"/>
              </a:rPr>
              <a:t>b) Information</a:t>
            </a:r>
            <a:endParaRPr/>
          </a:p>
          <a:p>
            <a:pPr indent="0" lvl="0" marL="0" marR="0" rtl="0" algn="l">
              <a:spcBef>
                <a:spcPts val="640"/>
              </a:spcBef>
              <a:spcAft>
                <a:spcPts val="0"/>
              </a:spcAft>
              <a:buClr>
                <a:schemeClr val="dk1"/>
              </a:buClr>
              <a:buSzPts val="3200"/>
              <a:buFont typeface="Calibri"/>
              <a:buNone/>
            </a:pPr>
            <a:r>
              <a:t/>
            </a:r>
            <a:endParaRPr b="0" i="0" sz="3200" u="none" cap="none" strike="noStrike">
              <a:solidFill>
                <a:schemeClr val="dk1"/>
              </a:solidFill>
              <a:latin typeface="Calibri"/>
              <a:ea typeface="Calibri"/>
              <a:cs typeface="Calibri"/>
              <a:sym typeface="Calibri"/>
            </a:endParaRPr>
          </a:p>
          <a:p>
            <a:pPr indent="0" lvl="0" marL="0" marR="0" rtl="0" algn="l">
              <a:spcBef>
                <a:spcPts val="640"/>
              </a:spcBef>
              <a:spcAft>
                <a:spcPts val="0"/>
              </a:spcAft>
              <a:buClr>
                <a:schemeClr val="dk1"/>
              </a:buClr>
              <a:buSzPts val="3200"/>
              <a:buFont typeface="Calibri"/>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7"/>
          <p:cNvSpPr/>
          <p:nvPr/>
        </p:nvSpPr>
        <p:spPr>
          <a:xfrm>
            <a:off x="0" y="304800"/>
            <a:ext cx="9753600" cy="6934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8"/>
          <p:cNvSpPr txBox="1"/>
          <p:nvPr>
            <p:ph type="title"/>
          </p:nvPr>
        </p:nvSpPr>
        <p:spPr>
          <a:xfrm>
            <a:off x="993775" y="725488"/>
            <a:ext cx="2143125" cy="665163"/>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6532"/>
              </a:buClr>
              <a:buSzPts val="4200"/>
              <a:buFont typeface="Times New Roman"/>
              <a:buNone/>
            </a:pPr>
            <a:r>
              <a:rPr b="1" i="0" lang="en-US" sz="4200" u="none" cap="none" strike="noStrike">
                <a:solidFill>
                  <a:srgbClr val="006532"/>
                </a:solidFill>
                <a:latin typeface="Times New Roman"/>
                <a:ea typeface="Times New Roman"/>
                <a:cs typeface="Times New Roman"/>
                <a:sym typeface="Times New Roman"/>
              </a:rPr>
              <a:t>Database</a:t>
            </a:r>
            <a:endParaRPr/>
          </a:p>
        </p:txBody>
      </p:sp>
      <p:sp>
        <p:nvSpPr>
          <p:cNvPr id="92" name="Google Shape;92;p8"/>
          <p:cNvSpPr/>
          <p:nvPr/>
        </p:nvSpPr>
        <p:spPr>
          <a:xfrm>
            <a:off x="457200" y="3886200"/>
            <a:ext cx="9144000" cy="3429000"/>
          </a:xfrm>
          <a:custGeom>
            <a:rect b="b" l="l" r="r" t="t"/>
            <a:pathLst>
              <a:path extrusionOk="0" h="3429000" w="9144000">
                <a:moveTo>
                  <a:pt x="0" y="3428999"/>
                </a:moveTo>
                <a:lnTo>
                  <a:pt x="9143999" y="3428999"/>
                </a:lnTo>
                <a:lnTo>
                  <a:pt x="9143999" y="0"/>
                </a:lnTo>
                <a:lnTo>
                  <a:pt x="0" y="0"/>
                </a:lnTo>
                <a:lnTo>
                  <a:pt x="0" y="342899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93" name="Google Shape;93;p8"/>
          <p:cNvSpPr/>
          <p:nvPr/>
        </p:nvSpPr>
        <p:spPr>
          <a:xfrm>
            <a:off x="914400" y="6629400"/>
            <a:ext cx="8229600" cy="0"/>
          </a:xfrm>
          <a:custGeom>
            <a:rect b="b" l="l" r="r" t="t"/>
            <a:pathLst>
              <a:path extrusionOk="0" h="120000" w="8229600">
                <a:moveTo>
                  <a:pt x="0" y="0"/>
                </a:moveTo>
                <a:lnTo>
                  <a:pt x="8229600"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94" name="Google Shape;94;p8"/>
          <p:cNvSpPr txBox="1"/>
          <p:nvPr/>
        </p:nvSpPr>
        <p:spPr>
          <a:xfrm>
            <a:off x="993775" y="2079625"/>
            <a:ext cx="7918450" cy="2333625"/>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CC9900"/>
              </a:buClr>
              <a:buSzPts val="1950"/>
              <a:buFont typeface="Noto Sans Symbols"/>
              <a:buChar char="■"/>
            </a:pPr>
            <a:r>
              <a:rPr b="0" i="0" lang="en-US" sz="3000" u="none">
                <a:solidFill>
                  <a:schemeClr val="dk1"/>
                </a:solidFill>
                <a:latin typeface="Arial"/>
                <a:ea typeface="Arial"/>
                <a:cs typeface="Arial"/>
                <a:sym typeface="Arial"/>
              </a:rPr>
              <a:t>The related information when placed in an  organized form makes a database. </a:t>
            </a:r>
            <a:endParaRPr/>
          </a:p>
          <a:p>
            <a:pPr indent="-342900" lvl="0" marL="355600" marR="0" rtl="0" algn="l">
              <a:lnSpc>
                <a:spcPct val="100000"/>
              </a:lnSpc>
              <a:spcBef>
                <a:spcPts val="100"/>
              </a:spcBef>
              <a:spcAft>
                <a:spcPts val="0"/>
              </a:spcAft>
              <a:buClr>
                <a:srgbClr val="CC9900"/>
              </a:buClr>
              <a:buSzPts val="1950"/>
              <a:buFont typeface="Noto Sans Symbols"/>
              <a:buChar char="■"/>
            </a:pPr>
            <a:r>
              <a:rPr b="0" i="0" lang="en-US" sz="3000" u="none">
                <a:solidFill>
                  <a:schemeClr val="dk1"/>
                </a:solidFill>
                <a:latin typeface="Arial"/>
                <a:ea typeface="Arial"/>
                <a:cs typeface="Arial"/>
                <a:sym typeface="Arial"/>
              </a:rPr>
              <a:t>The  organization of data/information is necessary  because unorganized information has no  meaning.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9"/>
          <p:cNvSpPr txBox="1"/>
          <p:nvPr>
            <p:ph type="title"/>
          </p:nvPr>
        </p:nvSpPr>
        <p:spPr>
          <a:xfrm>
            <a:off x="993775" y="725488"/>
            <a:ext cx="5256213" cy="665163"/>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6532"/>
              </a:buClr>
              <a:buSzPts val="4200"/>
              <a:buFont typeface="Times New Roman"/>
              <a:buNone/>
            </a:pPr>
            <a:r>
              <a:rPr b="0" i="0" lang="en-US" sz="4200" u="none" cap="none" strike="noStrike">
                <a:solidFill>
                  <a:srgbClr val="006532"/>
                </a:solidFill>
                <a:latin typeface="Times New Roman"/>
                <a:ea typeface="Times New Roman"/>
                <a:cs typeface="Times New Roman"/>
                <a:sym typeface="Times New Roman"/>
              </a:rPr>
              <a:t>Operations on Databases</a:t>
            </a:r>
            <a:endParaRPr/>
          </a:p>
        </p:txBody>
      </p:sp>
      <p:sp>
        <p:nvSpPr>
          <p:cNvPr id="100" name="Google Shape;100;p9"/>
          <p:cNvSpPr/>
          <p:nvPr/>
        </p:nvSpPr>
        <p:spPr>
          <a:xfrm>
            <a:off x="914400" y="6629400"/>
            <a:ext cx="8229600" cy="0"/>
          </a:xfrm>
          <a:custGeom>
            <a:rect b="b" l="l" r="r" t="t"/>
            <a:pathLst>
              <a:path extrusionOk="0" h="120000" w="8229600">
                <a:moveTo>
                  <a:pt x="0" y="0"/>
                </a:moveTo>
                <a:lnTo>
                  <a:pt x="8229600" y="0"/>
                </a:lnTo>
              </a:path>
            </a:pathLst>
          </a:custGeom>
          <a:noFill/>
          <a:ln cap="flat" cmpd="sng" w="19800">
            <a:solidFill>
              <a:srgbClr val="CC9800"/>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101" name="Google Shape;101;p9"/>
          <p:cNvSpPr txBox="1"/>
          <p:nvPr/>
        </p:nvSpPr>
        <p:spPr>
          <a:xfrm>
            <a:off x="993775" y="2354263"/>
            <a:ext cx="7370763" cy="3910013"/>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CC9900"/>
              </a:buClr>
              <a:buSzPts val="1690"/>
              <a:buFont typeface="Noto Sans Symbols"/>
              <a:buChar char="■"/>
            </a:pPr>
            <a:r>
              <a:rPr b="0" i="0" lang="en-US" sz="2600" u="none" cap="none">
                <a:solidFill>
                  <a:schemeClr val="dk1"/>
                </a:solidFill>
                <a:latin typeface="Arial"/>
                <a:ea typeface="Arial"/>
                <a:cs typeface="Arial"/>
                <a:sym typeface="Arial"/>
              </a:rPr>
              <a:t>To add new information</a:t>
            </a:r>
            <a:endParaRPr b="0" i="0" sz="2600" u="none" cap="none">
              <a:solidFill>
                <a:schemeClr val="dk1"/>
              </a:solidFill>
              <a:latin typeface="Arial"/>
              <a:ea typeface="Arial"/>
              <a:cs typeface="Arial"/>
              <a:sym typeface="Arial"/>
            </a:endParaRPr>
          </a:p>
          <a:p>
            <a:pPr indent="0" lvl="0" marL="0" marR="0" rtl="0" algn="l">
              <a:lnSpc>
                <a:spcPct val="100000"/>
              </a:lnSpc>
              <a:spcBef>
                <a:spcPts val="10"/>
              </a:spcBef>
              <a:spcAft>
                <a:spcPts val="0"/>
              </a:spcAft>
              <a:buClr>
                <a:srgbClr val="CC9900"/>
              </a:buClr>
              <a:buSzPts val="3250"/>
              <a:buFont typeface="Noto Sans Symbols"/>
              <a:buNone/>
            </a:pPr>
            <a:r>
              <a:t/>
            </a:r>
            <a:endParaRPr b="0" i="0" sz="3250" u="none" cap="none">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rgbClr val="CC9900"/>
              </a:buClr>
              <a:buSzPts val="1690"/>
              <a:buFont typeface="Noto Sans Symbols"/>
              <a:buChar char="■"/>
            </a:pPr>
            <a:r>
              <a:rPr b="0" i="0" lang="en-US" sz="2600" u="none" cap="none">
                <a:solidFill>
                  <a:schemeClr val="dk1"/>
                </a:solidFill>
                <a:latin typeface="Arial"/>
                <a:ea typeface="Arial"/>
                <a:cs typeface="Arial"/>
                <a:sym typeface="Arial"/>
              </a:rPr>
              <a:t>To view or retrieve the stored information</a:t>
            </a:r>
            <a:endParaRPr b="0" i="0" sz="2600" u="none" cap="none">
              <a:solidFill>
                <a:schemeClr val="dk1"/>
              </a:solidFill>
              <a:latin typeface="Arial"/>
              <a:ea typeface="Arial"/>
              <a:cs typeface="Arial"/>
              <a:sym typeface="Arial"/>
            </a:endParaRPr>
          </a:p>
          <a:p>
            <a:pPr indent="0" lvl="0" marL="0" marR="0" rtl="0" algn="l">
              <a:lnSpc>
                <a:spcPct val="100000"/>
              </a:lnSpc>
              <a:spcBef>
                <a:spcPts val="5"/>
              </a:spcBef>
              <a:spcAft>
                <a:spcPts val="0"/>
              </a:spcAft>
              <a:buClr>
                <a:srgbClr val="CC9900"/>
              </a:buClr>
              <a:buSzPts val="3250"/>
              <a:buFont typeface="Noto Sans Symbols"/>
              <a:buNone/>
            </a:pPr>
            <a:r>
              <a:t/>
            </a:r>
            <a:endParaRPr b="0" i="0" sz="3250" u="none" cap="none">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rgbClr val="CC9900"/>
              </a:buClr>
              <a:buSzPts val="1690"/>
              <a:buFont typeface="Noto Sans Symbols"/>
              <a:buChar char="■"/>
            </a:pPr>
            <a:r>
              <a:rPr b="0" i="0" lang="en-US" sz="2600" u="none" cap="none">
                <a:solidFill>
                  <a:schemeClr val="dk1"/>
                </a:solidFill>
                <a:latin typeface="Arial"/>
                <a:ea typeface="Arial"/>
                <a:cs typeface="Arial"/>
                <a:sym typeface="Arial"/>
              </a:rPr>
              <a:t>To modify or edit the existing</a:t>
            </a:r>
            <a:endParaRPr b="0" i="0" sz="2600" u="none" cap="none">
              <a:solidFill>
                <a:schemeClr val="dk1"/>
              </a:solidFill>
              <a:latin typeface="Arial"/>
              <a:ea typeface="Arial"/>
              <a:cs typeface="Arial"/>
              <a:sym typeface="Arial"/>
            </a:endParaRPr>
          </a:p>
          <a:p>
            <a:pPr indent="0" lvl="0" marL="0" marR="0" rtl="0" algn="l">
              <a:lnSpc>
                <a:spcPct val="100000"/>
              </a:lnSpc>
              <a:spcBef>
                <a:spcPts val="5"/>
              </a:spcBef>
              <a:spcAft>
                <a:spcPts val="0"/>
              </a:spcAft>
              <a:buClr>
                <a:srgbClr val="CC9900"/>
              </a:buClr>
              <a:buSzPts val="3250"/>
              <a:buFont typeface="Noto Sans Symbols"/>
              <a:buNone/>
            </a:pPr>
            <a:r>
              <a:t/>
            </a:r>
            <a:endParaRPr b="0" i="0" sz="3250" u="none" cap="none">
              <a:solidFill>
                <a:schemeClr val="dk1"/>
              </a:solidFill>
              <a:latin typeface="Times New Roman"/>
              <a:ea typeface="Times New Roman"/>
              <a:cs typeface="Times New Roman"/>
              <a:sym typeface="Times New Roman"/>
            </a:endParaRPr>
          </a:p>
          <a:p>
            <a:pPr indent="-342900" lvl="0" marL="355600" marR="0" rtl="0" algn="l">
              <a:lnSpc>
                <a:spcPct val="100000"/>
              </a:lnSpc>
              <a:spcBef>
                <a:spcPts val="5"/>
              </a:spcBef>
              <a:spcAft>
                <a:spcPts val="0"/>
              </a:spcAft>
              <a:buClr>
                <a:srgbClr val="CC9900"/>
              </a:buClr>
              <a:buSzPts val="1690"/>
              <a:buFont typeface="Noto Sans Symbols"/>
              <a:buChar char="■"/>
            </a:pPr>
            <a:r>
              <a:rPr b="0" i="0" lang="en-US" sz="2600" u="none" cap="none">
                <a:solidFill>
                  <a:schemeClr val="dk1"/>
                </a:solidFill>
                <a:latin typeface="Arial"/>
                <a:ea typeface="Arial"/>
                <a:cs typeface="Arial"/>
                <a:sym typeface="Arial"/>
              </a:rPr>
              <a:t>To remove or delete the unwanted information</a:t>
            </a:r>
            <a:endParaRPr b="0" i="0" sz="2600" u="none" cap="none">
              <a:solidFill>
                <a:schemeClr val="dk1"/>
              </a:solidFill>
              <a:latin typeface="Arial"/>
              <a:ea typeface="Arial"/>
              <a:cs typeface="Arial"/>
              <a:sym typeface="Arial"/>
            </a:endParaRPr>
          </a:p>
          <a:p>
            <a:pPr indent="0" lvl="0" marL="0" marR="0" rtl="0" algn="l">
              <a:lnSpc>
                <a:spcPct val="100000"/>
              </a:lnSpc>
              <a:spcBef>
                <a:spcPts val="5"/>
              </a:spcBef>
              <a:spcAft>
                <a:spcPts val="0"/>
              </a:spcAft>
              <a:buClr>
                <a:srgbClr val="CC9900"/>
              </a:buClr>
              <a:buSzPts val="3250"/>
              <a:buFont typeface="Noto Sans Symbols"/>
              <a:buNone/>
            </a:pPr>
            <a:r>
              <a:t/>
            </a:r>
            <a:endParaRPr b="0" i="0" sz="3250" u="none" cap="none">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rgbClr val="CC9900"/>
              </a:buClr>
              <a:buSzPts val="1690"/>
              <a:buFont typeface="Noto Sans Symbols"/>
              <a:buChar char="■"/>
            </a:pPr>
            <a:r>
              <a:rPr b="0" i="0" lang="en-US" sz="2600" u="none" cap="none">
                <a:solidFill>
                  <a:schemeClr val="dk1"/>
                </a:solidFill>
                <a:latin typeface="Arial"/>
                <a:ea typeface="Arial"/>
                <a:cs typeface="Arial"/>
                <a:sym typeface="Arial"/>
              </a:rPr>
              <a:t>Arranging the information in a desired order etc.</a:t>
            </a:r>
            <a:endParaRPr b="0" i="0" sz="2600" u="non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2018-07-23T05:32:00Z</dcterms:created>
  <dc:creator>Parteek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Creator">
    <vt:lpwstr>PScript5.dll Version 5.2.2</vt:lpwstr>
  </property>
  <property fmtid="{D5CDD505-2E9C-101B-9397-08002B2CF9AE}" pid="4" name="LastSaved">
    <vt:filetime>2018-07-22T00:00:00Z</vt:filetime>
  </property>
  <property fmtid="{D5CDD505-2E9C-101B-9397-08002B2CF9AE}" pid="5" name="ICV">
    <vt:lpwstr>5FC6634DE0304A51A8EB151F90B03002</vt:lpwstr>
  </property>
  <property fmtid="{D5CDD505-2E9C-101B-9397-08002B2CF9AE}" pid="6" name="KSOProductBuildVer">
    <vt:lpwstr>1033-11.2.0.11440</vt:lpwstr>
  </property>
</Properties>
</file>