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Lst>
  <p:sldSz cy="6858000" cx="11518900"/>
  <p:notesSz cx="115189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86" roundtripDataSignature="AMtx7mhfYt3Ek7SaILUY2KoWk8UBjcRF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EECD1-3AD0-4A33-9558-C467A8990065}">
  <a:tblStyle styleId="{26FEECD1-3AD0-4A33-9558-C467A89900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customschemas.google.com/relationships/presentationmetadata" Target="metadata"/><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151875" y="3257550"/>
            <a:ext cx="92151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5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6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6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6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6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7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1: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1: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2: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2: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73: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3: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74: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4: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75: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5: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6: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6: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7: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7: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79: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9: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8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1151875" y="3257550"/>
            <a:ext cx="92151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notes"/>
          <p:cNvSpPr/>
          <p:nvPr>
            <p:ph idx="2" type="sldImg"/>
          </p:nvPr>
        </p:nvSpPr>
        <p:spPr>
          <a:xfrm>
            <a:off x="1920200" y="514350"/>
            <a:ext cx="767965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82"/>
          <p:cNvSpPr txBox="1"/>
          <p:nvPr>
            <p:ph type="ctrTitle"/>
          </p:nvPr>
        </p:nvSpPr>
        <p:spPr>
          <a:xfrm>
            <a:off x="943152" y="1576832"/>
            <a:ext cx="9638944" cy="167195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5400">
                <a:solidFill>
                  <a:srgbClr val="D2523B"/>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82"/>
          <p:cNvSpPr txBox="1"/>
          <p:nvPr>
            <p:ph idx="1" type="subTitle"/>
          </p:nvPr>
        </p:nvSpPr>
        <p:spPr>
          <a:xfrm>
            <a:off x="943152" y="3531489"/>
            <a:ext cx="9638944" cy="756920"/>
          </a:xfrm>
          <a:prstGeom prst="rect">
            <a:avLst/>
          </a:prstGeom>
          <a:noFill/>
          <a:ln>
            <a:noFill/>
          </a:ln>
        </p:spPr>
        <p:txBody>
          <a:bodyPr anchorCtr="0" anchor="t" bIns="0" lIns="0" spcFirstLastPara="1" rIns="0" wrap="square" tIns="0">
            <a:spAutoFit/>
          </a:bodyPr>
          <a:lstStyle>
            <a:lvl1pPr lvl="0" algn="l">
              <a:spcBef>
                <a:spcPts val="640"/>
              </a:spcBef>
              <a:spcAft>
                <a:spcPts val="0"/>
              </a:spcAft>
              <a:buClr>
                <a:schemeClr val="dk1"/>
              </a:buClr>
              <a:buSzPts val="3200"/>
              <a:buFont typeface="Calibri"/>
              <a:buChar char="•"/>
              <a:defRPr b="0" i="0">
                <a:solidFill>
                  <a:schemeClr val="dk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2"/>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2"/>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2"/>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84"/>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3600">
                <a:solidFill>
                  <a:srgbClr val="D2523B"/>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4"/>
          <p:cNvSpPr txBox="1"/>
          <p:nvPr>
            <p:ph idx="1" type="body"/>
          </p:nvPr>
        </p:nvSpPr>
        <p:spPr>
          <a:xfrm>
            <a:off x="2443162" y="1984375"/>
            <a:ext cx="8474075" cy="1716087"/>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b="0" i="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4"/>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4"/>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4"/>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
        <p:nvSpPr>
          <p:cNvPr id="33" name="Google Shape;33;p85"/>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5"/>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5"/>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86"/>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3600">
                <a:solidFill>
                  <a:srgbClr val="D2523B"/>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86"/>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6"/>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6"/>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sp>
        <p:nvSpPr>
          <p:cNvPr id="42" name="Google Shape;42;p87"/>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b="0" i="0" sz="3600">
                <a:solidFill>
                  <a:srgbClr val="D2523B"/>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87"/>
          <p:cNvSpPr txBox="1"/>
          <p:nvPr>
            <p:ph idx="1" type="body"/>
          </p:nvPr>
        </p:nvSpPr>
        <p:spPr>
          <a:xfrm>
            <a:off x="576262" y="1577340"/>
            <a:ext cx="5013484" cy="4526280"/>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87"/>
          <p:cNvSpPr txBox="1"/>
          <p:nvPr>
            <p:ph idx="2" type="body"/>
          </p:nvPr>
        </p:nvSpPr>
        <p:spPr>
          <a:xfrm>
            <a:off x="5935503" y="1577340"/>
            <a:ext cx="5013484" cy="4526280"/>
          </a:xfrm>
          <a:prstGeom prst="rect">
            <a:avLst/>
          </a:prstGeom>
          <a:noFill/>
          <a:ln>
            <a:noFill/>
          </a:ln>
        </p:spPr>
        <p:txBody>
          <a:bodyPr anchorCtr="0" anchor="t" bIns="0" lIns="0" spcFirstLastPara="1" rIns="0" wrap="square" tIns="0">
            <a:spAutoFit/>
          </a:bodyPr>
          <a:lstStyle>
            <a:lvl1pPr indent="-431800" lvl="0" marL="457200" algn="l">
              <a:spcBef>
                <a:spcPts val="640"/>
              </a:spcBef>
              <a:spcAft>
                <a:spcPts val="0"/>
              </a:spcAft>
              <a:buClr>
                <a:schemeClr val="dk1"/>
              </a:buClr>
              <a:buSzPts val="320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87"/>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7"/>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7"/>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1"/>
          <p:cNvSpPr/>
          <p:nvPr/>
        </p:nvSpPr>
        <p:spPr>
          <a:xfrm>
            <a:off x="0" y="0"/>
            <a:ext cx="11522075" cy="365125"/>
          </a:xfrm>
          <a:custGeom>
            <a:rect b="b" l="l" r="r" t="t"/>
            <a:pathLst>
              <a:path extrusionOk="0" h="365760" w="11521440">
                <a:moveTo>
                  <a:pt x="11521440" y="0"/>
                </a:moveTo>
                <a:lnTo>
                  <a:pt x="0" y="0"/>
                </a:lnTo>
                <a:lnTo>
                  <a:pt x="0" y="365760"/>
                </a:lnTo>
                <a:lnTo>
                  <a:pt x="11521440" y="365760"/>
                </a:lnTo>
                <a:lnTo>
                  <a:pt x="11521440" y="0"/>
                </a:lnTo>
                <a:close/>
              </a:path>
            </a:pathLst>
          </a:custGeom>
          <a:solidFill>
            <a:srgbClr val="92A1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 name="Google Shape;7;p81"/>
          <p:cNvSpPr/>
          <p:nvPr/>
        </p:nvSpPr>
        <p:spPr>
          <a:xfrm>
            <a:off x="865187" y="3398837"/>
            <a:ext cx="9890125" cy="1587"/>
          </a:xfrm>
          <a:custGeom>
            <a:rect b="b" l="l" r="r" t="t"/>
            <a:pathLst>
              <a:path extrusionOk="0" h="1904" w="9890125">
                <a:moveTo>
                  <a:pt x="0" y="0"/>
                </a:moveTo>
                <a:lnTo>
                  <a:pt x="9889744" y="1523"/>
                </a:lnTo>
              </a:path>
            </a:pathLst>
          </a:custGeom>
          <a:noFill/>
          <a:ln cap="flat" cmpd="sng" w="19800">
            <a:solidFill>
              <a:srgbClr val="D2523B"/>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81"/>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9pPr>
          </a:lstStyle>
          <a:p/>
        </p:txBody>
      </p:sp>
      <p:sp>
        <p:nvSpPr>
          <p:cNvPr id="9" name="Google Shape;9;p81"/>
          <p:cNvSpPr txBox="1"/>
          <p:nvPr>
            <p:ph idx="1" type="body"/>
          </p:nvPr>
        </p:nvSpPr>
        <p:spPr>
          <a:xfrm>
            <a:off x="2443162" y="1984375"/>
            <a:ext cx="8474075" cy="1716087"/>
          </a:xfrm>
          <a:prstGeom prst="rect">
            <a:avLst/>
          </a:prstGeom>
          <a:noFill/>
          <a:ln>
            <a:noFill/>
          </a:ln>
        </p:spPr>
        <p:txBody>
          <a:bodyPr anchorCtr="0" anchor="t" bIns="0" lIns="0" spcFirstLastPara="1" rIns="0" wrap="square" tIns="0">
            <a:spAutoFit/>
          </a:bodyPr>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81"/>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81"/>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81"/>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83"/>
          <p:cNvSpPr/>
          <p:nvPr/>
        </p:nvSpPr>
        <p:spPr>
          <a:xfrm>
            <a:off x="0" y="0"/>
            <a:ext cx="11522075" cy="365125"/>
          </a:xfrm>
          <a:custGeom>
            <a:rect b="b" l="l" r="r" t="t"/>
            <a:pathLst>
              <a:path extrusionOk="0" h="365760" w="11521440">
                <a:moveTo>
                  <a:pt x="11521440" y="0"/>
                </a:moveTo>
                <a:lnTo>
                  <a:pt x="0" y="0"/>
                </a:lnTo>
                <a:lnTo>
                  <a:pt x="0" y="365760"/>
                </a:lnTo>
                <a:lnTo>
                  <a:pt x="11521440" y="365760"/>
                </a:lnTo>
                <a:lnTo>
                  <a:pt x="11521440" y="0"/>
                </a:lnTo>
                <a:close/>
              </a:path>
            </a:pathLst>
          </a:custGeom>
          <a:solidFill>
            <a:srgbClr val="92A1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83"/>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9pPr>
          </a:lstStyle>
          <a:p/>
        </p:txBody>
      </p:sp>
      <p:sp>
        <p:nvSpPr>
          <p:cNvPr id="22" name="Google Shape;22;p83"/>
          <p:cNvSpPr txBox="1"/>
          <p:nvPr>
            <p:ph idx="1" type="body"/>
          </p:nvPr>
        </p:nvSpPr>
        <p:spPr>
          <a:xfrm>
            <a:off x="2443162" y="1984375"/>
            <a:ext cx="8474075" cy="1716087"/>
          </a:xfrm>
          <a:prstGeom prst="rect">
            <a:avLst/>
          </a:prstGeom>
          <a:noFill/>
          <a:ln>
            <a:noFill/>
          </a:ln>
        </p:spPr>
        <p:txBody>
          <a:bodyPr anchorCtr="0" anchor="t" bIns="0" lIns="0" spcFirstLastPara="1" rIns="0" wrap="square" tIns="0">
            <a:spAutoFit/>
          </a:bodyPr>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3" name="Google Shape;23;p83"/>
          <p:cNvSpPr txBox="1"/>
          <p:nvPr>
            <p:ph idx="11" type="ftr"/>
          </p:nvPr>
        </p:nvSpPr>
        <p:spPr>
          <a:xfrm>
            <a:off x="3917950" y="6378575"/>
            <a:ext cx="368935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83"/>
          <p:cNvSpPr txBox="1"/>
          <p:nvPr>
            <p:ph idx="10" type="dt"/>
          </p:nvPr>
        </p:nvSpPr>
        <p:spPr>
          <a:xfrm>
            <a:off x="576262" y="6378575"/>
            <a:ext cx="2651125"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83"/>
          <p:cNvSpPr txBox="1"/>
          <p:nvPr>
            <p:ph idx="12" type="sldNum"/>
          </p:nvPr>
        </p:nvSpPr>
        <p:spPr>
          <a:xfrm>
            <a:off x="8297862" y="6378575"/>
            <a:ext cx="2651125"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www.w3schools.com/sql/func_getdate.asp" TargetMode="External"/><Relationship Id="rId4" Type="http://schemas.openxmlformats.org/officeDocument/2006/relationships/hyperlink" Target="http://www.w3schools.com/sql/func_datepart.asp" TargetMode="External"/><Relationship Id="rId5" Type="http://schemas.openxmlformats.org/officeDocument/2006/relationships/hyperlink" Target="http://www.w3schools.com/sql/func_dateadd.asp" TargetMode="External"/><Relationship Id="rId6" Type="http://schemas.openxmlformats.org/officeDocument/2006/relationships/hyperlink" Target="http://www.w3schools.com/sql/func_datediff.asp" TargetMode="External"/><Relationship Id="rId7" Type="http://schemas.openxmlformats.org/officeDocument/2006/relationships/hyperlink" Target="http://www.w3schools.com/sql/func_convert.asp"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942975" y="1576387"/>
            <a:ext cx="9639300" cy="167163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5400"/>
              <a:buFont typeface="Arial"/>
              <a:buNone/>
            </a:pPr>
            <a:r>
              <a:rPr b="0" i="0" lang="en-US" sz="5400" u="none">
                <a:solidFill>
                  <a:srgbClr val="D2523B"/>
                </a:solidFill>
                <a:latin typeface="Arial"/>
                <a:ea typeface="Arial"/>
                <a:cs typeface="Arial"/>
                <a:sym typeface="Arial"/>
              </a:rPr>
              <a:t>STRUCTURED QUERY  LANGUAGE</a:t>
            </a:r>
            <a:endParaRPr/>
          </a:p>
        </p:txBody>
      </p:sp>
      <p:sp>
        <p:nvSpPr>
          <p:cNvPr id="53" name="Google Shape;53;p1"/>
          <p:cNvSpPr txBox="1"/>
          <p:nvPr/>
        </p:nvSpPr>
        <p:spPr>
          <a:xfrm>
            <a:off x="942975" y="3532187"/>
            <a:ext cx="6267450" cy="7556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56566D"/>
              </a:buClr>
              <a:buSzPts val="2400"/>
              <a:buFont typeface="Arial"/>
              <a:buNone/>
            </a:pPr>
            <a:r>
              <a:rPr b="0" i="0" lang="en-US" sz="2400" u="none">
                <a:solidFill>
                  <a:srgbClr val="56566D"/>
                </a:solidFill>
                <a:latin typeface="Arial"/>
                <a:ea typeface="Arial"/>
                <a:cs typeface="Arial"/>
                <a:sym typeface="Arial"/>
              </a:rPr>
              <a:t>SQL is a standard language for accessing and  manipulating databases.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1"/>
          <p:cNvSpPr txBox="1"/>
          <p:nvPr>
            <p:ph type="title"/>
          </p:nvPr>
        </p:nvSpPr>
        <p:spPr>
          <a:xfrm>
            <a:off x="654050" y="455612"/>
            <a:ext cx="63023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CREATE TABLE Statement</a:t>
            </a:r>
            <a:endParaRPr/>
          </a:p>
        </p:txBody>
      </p:sp>
      <p:sp>
        <p:nvSpPr>
          <p:cNvPr id="105" name="Google Shape;105;p11"/>
          <p:cNvSpPr txBox="1"/>
          <p:nvPr/>
        </p:nvSpPr>
        <p:spPr>
          <a:xfrm>
            <a:off x="654050" y="1552575"/>
            <a:ext cx="10090150" cy="434340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CREATE TABLE statement is used to create a table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Tables are organized into rows and columns; and each table must have a  name.</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CREATE TABLE Syntax</a:t>
            </a:r>
            <a:endParaRPr b="0" i="0" sz="2400" u="non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CREATE TABLE </a:t>
            </a:r>
            <a:r>
              <a:rPr b="0" i="1" lang="en-US" sz="2000" u="none" cap="none" strike="noStrike">
                <a:solidFill>
                  <a:srgbClr val="292934"/>
                </a:solidFill>
                <a:latin typeface="Arial"/>
                <a:ea typeface="Arial"/>
                <a:cs typeface="Arial"/>
                <a:sym typeface="Arial"/>
              </a:rPr>
              <a:t>table_name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just">
              <a:lnSpc>
                <a:spcPct val="100000"/>
              </a:lnSpc>
              <a:spcBef>
                <a:spcPts val="0"/>
              </a:spcBef>
              <a:spcAft>
                <a:spcPts val="0"/>
              </a:spcAft>
              <a:buClr>
                <a:srgbClr val="292934"/>
              </a:buClr>
              <a:buSzPts val="2000"/>
              <a:buFont typeface="Arial"/>
              <a:buNone/>
            </a:pPr>
            <a:r>
              <a:rPr b="0" i="1" lang="en-US" sz="2000" u="none">
                <a:solidFill>
                  <a:srgbClr val="292934"/>
                </a:solidFill>
                <a:latin typeface="Arial"/>
                <a:ea typeface="Arial"/>
                <a:cs typeface="Arial"/>
                <a:sym typeface="Arial"/>
              </a:rPr>
              <a:t>column_name1 data_type</a:t>
            </a:r>
            <a:r>
              <a:rPr b="0" i="0" lang="en-US" sz="2000" u="none">
                <a:solidFill>
                  <a:srgbClr val="292934"/>
                </a:solidFill>
                <a:latin typeface="Arial"/>
                <a:ea typeface="Arial"/>
                <a:cs typeface="Arial"/>
                <a:sym typeface="Arial"/>
              </a:rPr>
              <a:t>(</a:t>
            </a:r>
            <a:r>
              <a:rPr b="0" i="1" lang="en-US" sz="2000" u="none">
                <a:solidFill>
                  <a:srgbClr val="292934"/>
                </a:solidFill>
                <a:latin typeface="Arial"/>
                <a:ea typeface="Arial"/>
                <a:cs typeface="Arial"/>
                <a:sym typeface="Arial"/>
              </a:rPr>
              <a:t>size</a:t>
            </a:r>
            <a:r>
              <a:rPr b="0" i="0" lang="en-US" sz="2000" u="none">
                <a:solidFill>
                  <a:srgbClr val="292934"/>
                </a:solidFill>
                <a:latin typeface="Arial"/>
                <a:ea typeface="Arial"/>
                <a:cs typeface="Arial"/>
                <a:sym typeface="Arial"/>
              </a:rPr>
              <a:t>),  </a:t>
            </a:r>
            <a:r>
              <a:rPr b="0" i="1" lang="en-US" sz="2000" u="none">
                <a:solidFill>
                  <a:srgbClr val="292934"/>
                </a:solidFill>
                <a:latin typeface="Arial"/>
                <a:ea typeface="Arial"/>
                <a:cs typeface="Arial"/>
                <a:sym typeface="Arial"/>
              </a:rPr>
              <a:t>column_name2 data_type</a:t>
            </a:r>
            <a:r>
              <a:rPr b="0" i="0" lang="en-US" sz="2000" u="none">
                <a:solidFill>
                  <a:srgbClr val="292934"/>
                </a:solidFill>
                <a:latin typeface="Arial"/>
                <a:ea typeface="Arial"/>
                <a:cs typeface="Arial"/>
                <a:sym typeface="Arial"/>
              </a:rPr>
              <a:t>(</a:t>
            </a:r>
            <a:r>
              <a:rPr b="0" i="1" lang="en-US" sz="2000" u="none">
                <a:solidFill>
                  <a:srgbClr val="292934"/>
                </a:solidFill>
                <a:latin typeface="Arial"/>
                <a:ea typeface="Arial"/>
                <a:cs typeface="Arial"/>
                <a:sym typeface="Arial"/>
              </a:rPr>
              <a:t>size</a:t>
            </a:r>
            <a:r>
              <a:rPr b="0" i="0" lang="en-US" sz="2000" u="none">
                <a:solidFill>
                  <a:srgbClr val="292934"/>
                </a:solidFill>
                <a:latin typeface="Arial"/>
                <a:ea typeface="Arial"/>
                <a:cs typeface="Arial"/>
                <a:sym typeface="Arial"/>
              </a:rPr>
              <a:t>),  </a:t>
            </a:r>
            <a:r>
              <a:rPr b="0" i="1" lang="en-US" sz="2000" u="none">
                <a:solidFill>
                  <a:srgbClr val="292934"/>
                </a:solidFill>
                <a:latin typeface="Arial"/>
                <a:ea typeface="Arial"/>
                <a:cs typeface="Arial"/>
                <a:sym typeface="Arial"/>
              </a:rPr>
              <a:t>column_name3 data_type</a:t>
            </a:r>
            <a:r>
              <a:rPr b="0" i="0" lang="en-US" sz="2000" u="none">
                <a:solidFill>
                  <a:srgbClr val="292934"/>
                </a:solidFill>
                <a:latin typeface="Arial"/>
                <a:ea typeface="Arial"/>
                <a:cs typeface="Arial"/>
                <a:sym typeface="Arial"/>
              </a:rPr>
              <a:t>(</a:t>
            </a:r>
            <a:r>
              <a:rPr b="0" i="1" lang="en-US" sz="2000" u="none">
                <a:solidFill>
                  <a:srgbClr val="292934"/>
                </a:solidFill>
                <a:latin typeface="Arial"/>
                <a:ea typeface="Arial"/>
                <a:cs typeface="Arial"/>
                <a:sym typeface="Arial"/>
              </a:rPr>
              <a:t>size</a:t>
            </a:r>
            <a:r>
              <a:rPr b="0" i="0" lang="en-US" sz="2000" u="none">
                <a:solidFill>
                  <a:srgbClr val="292934"/>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2"/>
          <p:cNvSpPr txBox="1"/>
          <p:nvPr/>
        </p:nvSpPr>
        <p:spPr>
          <a:xfrm>
            <a:off x="666750" y="1552575"/>
            <a:ext cx="3625850" cy="3465512"/>
          </a:xfrm>
          <a:prstGeom prst="rect">
            <a:avLst/>
          </a:prstGeom>
          <a:noFill/>
          <a:ln>
            <a:noFill/>
          </a:ln>
        </p:spPr>
        <p:txBody>
          <a:bodyPr anchorCtr="0" anchor="t" bIns="0" lIns="0" spcFirstLastPara="1" rIns="0" wrap="square" tIns="8635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CREATE TABLE Persons  (</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PersonID int,</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LastName varchar(255),  FirstName varchar(255),  Address varchar(255),  City varchar(255)</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a:p>
        </p:txBody>
      </p:sp>
      <p:sp>
        <p:nvSpPr>
          <p:cNvPr id="111" name="Google Shape;111;p12"/>
          <p:cNvSpPr txBox="1"/>
          <p:nvPr/>
        </p:nvSpPr>
        <p:spPr>
          <a:xfrm>
            <a:off x="6521450" y="1676400"/>
            <a:ext cx="3625850" cy="3795712"/>
          </a:xfrm>
          <a:prstGeom prst="rect">
            <a:avLst/>
          </a:prstGeom>
          <a:noFill/>
          <a:ln>
            <a:noFill/>
          </a:ln>
        </p:spPr>
        <p:txBody>
          <a:bodyPr anchorCtr="0" anchor="t" bIns="0" lIns="0" spcFirstLastPara="1" rIns="0" wrap="square" tIns="8635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CREATE TABLE query (query_id number, query_date date);</a:t>
            </a:r>
            <a:endParaRPr/>
          </a:p>
          <a:p>
            <a:pPr indent="-53022" lvl="0" marL="182562" marR="0" rtl="0" algn="l">
              <a:lnSpc>
                <a:spcPct val="100000"/>
              </a:lnSpc>
              <a:spcBef>
                <a:spcPts val="500"/>
              </a:spcBef>
              <a:spcAft>
                <a:spcPts val="0"/>
              </a:spcAft>
              <a:buClr>
                <a:srgbClr val="92A199"/>
              </a:buClr>
              <a:buSzPts val="2040"/>
              <a:buFont typeface="Arial"/>
              <a:buNone/>
            </a:pPr>
            <a:r>
              <a:t/>
            </a:r>
            <a:endParaRPr b="0" i="0" sz="2400" u="none">
              <a:solidFill>
                <a:srgbClr val="292934"/>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insert into query values (11, DATE '2021-09-01');</a:t>
            </a:r>
            <a:endParaRPr/>
          </a:p>
          <a:p>
            <a:pPr indent="-53022" lvl="0" marL="182562" marR="0" rtl="0" algn="l">
              <a:lnSpc>
                <a:spcPct val="100000"/>
              </a:lnSpc>
              <a:spcBef>
                <a:spcPts val="500"/>
              </a:spcBef>
              <a:spcAft>
                <a:spcPts val="0"/>
              </a:spcAft>
              <a:buClr>
                <a:srgbClr val="92A199"/>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SELECT * FROM query;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Create table using another table</a:t>
            </a:r>
            <a:endParaRPr/>
          </a:p>
        </p:txBody>
      </p:sp>
      <p:sp>
        <p:nvSpPr>
          <p:cNvPr id="117" name="Google Shape;117;p14"/>
          <p:cNvSpPr txBox="1"/>
          <p:nvPr>
            <p:ph idx="1" type="body"/>
          </p:nvPr>
        </p:nvSpPr>
        <p:spPr>
          <a:xfrm>
            <a:off x="1035050" y="1676400"/>
            <a:ext cx="8474075" cy="4137025"/>
          </a:xfrm>
          <a:prstGeom prst="rect">
            <a:avLst/>
          </a:prstGeom>
          <a:noFill/>
          <a:ln>
            <a:noFill/>
          </a:ln>
        </p:spPr>
        <p:txBody>
          <a:bodyPr anchorCtr="0" anchor="t" bIns="0" lIns="0" spcFirstLastPara="1" rIns="0" wrap="square" tIns="0">
            <a:spAutoFit/>
          </a:bodyPr>
          <a:lstStyle/>
          <a:p>
            <a:pPr indent="-342900" lvl="0" marL="342900" rtl="0" algn="just">
              <a:lnSpc>
                <a:spcPct val="90000"/>
              </a:lnSpc>
              <a:spcBef>
                <a:spcPts val="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A copy of an existing table can be created using a combination of the CREATE TABLE statement and the SELECT statement.</a:t>
            </a:r>
            <a:endParaRPr/>
          </a:p>
          <a:p>
            <a:pPr indent="-342900" lvl="0" marL="342900" rtl="0" algn="just">
              <a:lnSpc>
                <a:spcPct val="90000"/>
              </a:lnSpc>
              <a:spcBef>
                <a:spcPts val="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a:p>
            <a:pPr indent="-342900" lvl="0" marL="342900" rtl="0" algn="just">
              <a:lnSpc>
                <a:spcPct val="9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Syntax:</a:t>
            </a:r>
            <a:endParaRPr/>
          </a:p>
          <a:p>
            <a:pPr indent="-342900" lvl="0" marL="342900" rtl="0" algn="just">
              <a:lnSpc>
                <a:spcPct val="9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CREATE TABLE new_table_name AS SELECT column1, column2,...</a:t>
            </a:r>
            <a:endParaRPr/>
          </a:p>
          <a:p>
            <a:pPr indent="-342900" lvl="0" marL="342900" rtl="0" algn="just">
              <a:lnSpc>
                <a:spcPct val="9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FROM existing_table_name;</a:t>
            </a:r>
            <a:endParaRPr/>
          </a:p>
          <a:p>
            <a:pPr indent="-139700" lvl="0" marL="342900" rtl="0" algn="l">
              <a:spcBef>
                <a:spcPts val="64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654050" y="455612"/>
            <a:ext cx="47942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SELECT Statement</a:t>
            </a:r>
            <a:endParaRPr/>
          </a:p>
        </p:txBody>
      </p:sp>
      <p:sp>
        <p:nvSpPr>
          <p:cNvPr id="123" name="Google Shape;123;p15"/>
          <p:cNvSpPr txBox="1"/>
          <p:nvPr/>
        </p:nvSpPr>
        <p:spPr>
          <a:xfrm>
            <a:off x="654050" y="1552575"/>
            <a:ext cx="8753475" cy="1781175"/>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SELECT statement is used to select data from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result is stored in a result table, called the result-set.</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a:t>
            </a:r>
            <a:r>
              <a:rPr b="0" i="1" lang="en-US" sz="2400" u="none">
                <a:solidFill>
                  <a:srgbClr val="292934"/>
                </a:solidFill>
                <a:latin typeface="Arial"/>
                <a:ea typeface="Arial"/>
                <a:cs typeface="Arial"/>
                <a:sym typeface="Arial"/>
              </a:rPr>
              <a:t>table_name</a:t>
            </a:r>
            <a:r>
              <a:rPr b="0" i="0" lang="en-US" sz="2400" u="none">
                <a:solidFill>
                  <a:srgbClr val="292934"/>
                </a:solidFill>
                <a:latin typeface="Arial"/>
                <a:ea typeface="Arial"/>
                <a:cs typeface="Arial"/>
                <a:sym typeface="Arial"/>
              </a:rPr>
              <a:t>;</a:t>
            </a:r>
            <a:endParaRPr/>
          </a:p>
        </p:txBody>
      </p:sp>
      <p:sp>
        <p:nvSpPr>
          <p:cNvPr id="124" name="Google Shape;124;p15"/>
          <p:cNvSpPr txBox="1"/>
          <p:nvPr/>
        </p:nvSpPr>
        <p:spPr>
          <a:xfrm>
            <a:off x="654050" y="4259262"/>
            <a:ext cx="5386387"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t>
            </a:r>
            <a:r>
              <a:rPr b="0" i="1" lang="en-US" sz="2400" u="none">
                <a:solidFill>
                  <a:srgbClr val="292934"/>
                </a:solidFill>
                <a:latin typeface="Arial"/>
                <a:ea typeface="Arial"/>
                <a:cs typeface="Arial"/>
                <a:sym typeface="Arial"/>
              </a:rPr>
              <a:t>column_name</a:t>
            </a:r>
            <a:r>
              <a:rPr b="0" i="0" lang="en-US" sz="2400" u="none">
                <a:solidFill>
                  <a:srgbClr val="292934"/>
                </a:solidFill>
                <a:latin typeface="Arial"/>
                <a:ea typeface="Arial"/>
                <a:cs typeface="Arial"/>
                <a:sym typeface="Arial"/>
              </a:rPr>
              <a:t>,</a:t>
            </a:r>
            <a:r>
              <a:rPr b="0" i="1" lang="en-US" sz="2400" u="none">
                <a:solidFill>
                  <a:srgbClr val="292934"/>
                </a:solidFill>
                <a:latin typeface="Arial"/>
                <a:ea typeface="Arial"/>
                <a:cs typeface="Arial"/>
                <a:sym typeface="Arial"/>
              </a:rPr>
              <a:t>column_name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a:t>
            </a:r>
            <a:r>
              <a:rPr b="0" i="1" lang="en-US" sz="2400" u="none">
                <a:solidFill>
                  <a:srgbClr val="292934"/>
                </a:solidFill>
                <a:latin typeface="Arial"/>
                <a:ea typeface="Arial"/>
                <a:cs typeface="Arial"/>
                <a:sym typeface="Arial"/>
              </a:rPr>
              <a:t>table_name</a:t>
            </a:r>
            <a:r>
              <a:rPr b="0" i="0" lang="en-US" sz="2400" u="none">
                <a:solidFill>
                  <a:srgbClr val="292934"/>
                </a:solidFill>
                <a:latin typeface="Arial"/>
                <a:ea typeface="Arial"/>
                <a:cs typeface="Arial"/>
                <a:sym typeface="Aria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654050" y="455612"/>
            <a:ext cx="691356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SELECT DISTINCT Statement</a:t>
            </a:r>
            <a:endParaRPr/>
          </a:p>
        </p:txBody>
      </p:sp>
      <p:sp>
        <p:nvSpPr>
          <p:cNvPr id="130" name="Google Shape;130;p16"/>
          <p:cNvSpPr txBox="1"/>
          <p:nvPr/>
        </p:nvSpPr>
        <p:spPr>
          <a:xfrm>
            <a:off x="654050" y="1625600"/>
            <a:ext cx="9955212" cy="428148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In a table, a column may contain many duplicate values; and sometimes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you only want to list the different (distinct) values.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DISTINCT keyword can be used to return only distinct (different)  values.</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400"/>
              <a:buFont typeface="Arial"/>
              <a:buNone/>
            </a:pPr>
            <a:r>
              <a:t/>
            </a:r>
            <a:endParaRPr b="0" i="0" sz="3400" u="none">
              <a:solidFill>
                <a:schemeClr val="dk1"/>
              </a:solidFill>
              <a:latin typeface="Arial"/>
              <a:ea typeface="Arial"/>
              <a:cs typeface="Arial"/>
              <a:sym typeface="Arial"/>
            </a:endParaRPr>
          </a:p>
          <a:p>
            <a:pPr indent="-184150" lvl="1" marL="469900" marR="0" rtl="0" algn="l">
              <a:lnSpc>
                <a:spcPct val="100000"/>
              </a:lnSpc>
              <a:spcBef>
                <a:spcPts val="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SQL SELECT DISTINCT Syntax</a:t>
            </a:r>
            <a:endParaRPr b="0" i="0" sz="2000" u="none" cap="none" strike="noStrik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DISTINCT </a:t>
            </a:r>
            <a:r>
              <a:rPr b="0" i="1" lang="en-US" sz="2000" u="none" cap="none" strike="noStrike">
                <a:solidFill>
                  <a:srgbClr val="292934"/>
                </a:solidFill>
                <a:latin typeface="Arial"/>
                <a:ea typeface="Arial"/>
                <a:cs typeface="Arial"/>
                <a:sym typeface="Arial"/>
              </a:rPr>
              <a:t>column_name</a:t>
            </a:r>
            <a:r>
              <a:rPr b="0" i="0" lang="en-US" sz="2000" u="none" cap="none" strike="noStrike">
                <a:solidFill>
                  <a:srgbClr val="292934"/>
                </a:solidFill>
                <a:latin typeface="Arial"/>
                <a:ea typeface="Arial"/>
                <a:cs typeface="Arial"/>
                <a:sym typeface="Arial"/>
              </a:rPr>
              <a:t>,</a:t>
            </a:r>
            <a:r>
              <a:rPr b="0" i="1" lang="en-US" sz="2000" u="none" cap="none" strike="noStrike">
                <a:solidFill>
                  <a:srgbClr val="292934"/>
                </a:solidFill>
                <a:latin typeface="Arial"/>
                <a:ea typeface="Arial"/>
                <a:cs typeface="Arial"/>
                <a:sym typeface="Arial"/>
              </a:rPr>
              <a:t>column_name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FROM </a:t>
            </a:r>
            <a:r>
              <a:rPr b="0" i="1" lang="en-US" sz="2000" u="none">
                <a:solidFill>
                  <a:srgbClr val="292934"/>
                </a:solidFill>
                <a:latin typeface="Arial"/>
                <a:ea typeface="Arial"/>
                <a:cs typeface="Arial"/>
                <a:sym typeface="Arial"/>
              </a:rPr>
              <a:t>table_name</a:t>
            </a:r>
            <a:r>
              <a:rPr b="0" i="0" lang="en-US" sz="2000" u="none">
                <a:solidFill>
                  <a:srgbClr val="292934"/>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DISTINCT City FROM Customers;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654050" y="455612"/>
            <a:ext cx="41179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WHERE Clause</a:t>
            </a:r>
            <a:endParaRPr/>
          </a:p>
        </p:txBody>
      </p:sp>
      <p:sp>
        <p:nvSpPr>
          <p:cNvPr id="136" name="Google Shape;136;p17"/>
          <p:cNvSpPr txBox="1"/>
          <p:nvPr/>
        </p:nvSpPr>
        <p:spPr>
          <a:xfrm>
            <a:off x="654050" y="1625600"/>
            <a:ext cx="9426575"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WHERE clause is used to extract only those records that fulfill a</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specified criterion.</a:t>
            </a:r>
            <a:endParaRPr/>
          </a:p>
        </p:txBody>
      </p:sp>
      <p:sp>
        <p:nvSpPr>
          <p:cNvPr id="137" name="Google Shape;137;p17"/>
          <p:cNvSpPr txBox="1"/>
          <p:nvPr/>
        </p:nvSpPr>
        <p:spPr>
          <a:xfrm>
            <a:off x="654050" y="3235325"/>
            <a:ext cx="4860925" cy="2684462"/>
          </a:xfrm>
          <a:prstGeom prst="rect">
            <a:avLst/>
          </a:prstGeom>
          <a:noFill/>
          <a:ln>
            <a:noFill/>
          </a:ln>
        </p:spPr>
        <p:txBody>
          <a:bodyPr anchorCtr="0" anchor="t" bIns="0" lIns="0" spcFirstLastPara="1" rIns="0" wrap="square" tIns="85725">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WHERE Syntax</a:t>
            </a:r>
            <a:endParaRPr b="0" i="0" sz="2400" u="non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a:t>
            </a:r>
            <a:r>
              <a:rPr b="0" i="1" lang="en-US" sz="2000" u="none" cap="none" strike="noStrike">
                <a:solidFill>
                  <a:srgbClr val="292934"/>
                </a:solidFill>
                <a:latin typeface="Arial"/>
                <a:ea typeface="Arial"/>
                <a:cs typeface="Arial"/>
                <a:sym typeface="Arial"/>
              </a:rPr>
              <a:t>column_name</a:t>
            </a:r>
            <a:r>
              <a:rPr b="0" i="0" lang="en-US" sz="2000" u="none" cap="none" strike="noStrike">
                <a:solidFill>
                  <a:srgbClr val="292934"/>
                </a:solidFill>
                <a:latin typeface="Arial"/>
                <a:ea typeface="Arial"/>
                <a:cs typeface="Arial"/>
                <a:sym typeface="Arial"/>
              </a:rPr>
              <a:t>,</a:t>
            </a:r>
            <a:r>
              <a:rPr b="0" i="1" lang="en-US" sz="2000" u="none" cap="none" strike="noStrike">
                <a:solidFill>
                  <a:srgbClr val="292934"/>
                </a:solidFill>
                <a:latin typeface="Arial"/>
                <a:ea typeface="Arial"/>
                <a:cs typeface="Arial"/>
                <a:sym typeface="Arial"/>
              </a:rPr>
              <a:t>column_name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FROM </a:t>
            </a:r>
            <a:r>
              <a:rPr b="0" i="1" lang="en-US" sz="2000" u="none">
                <a:solidFill>
                  <a:srgbClr val="292934"/>
                </a:solidFill>
                <a:latin typeface="Arial"/>
                <a:ea typeface="Arial"/>
                <a:cs typeface="Arial"/>
                <a:sym typeface="Arial"/>
              </a:rPr>
              <a:t>table_name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WHERE </a:t>
            </a:r>
            <a:r>
              <a:rPr b="0" i="1" lang="en-US" sz="2000" u="none">
                <a:solidFill>
                  <a:srgbClr val="292934"/>
                </a:solidFill>
                <a:latin typeface="Arial"/>
                <a:ea typeface="Arial"/>
                <a:cs typeface="Arial"/>
                <a:sym typeface="Arial"/>
              </a:rPr>
              <a:t>column_name operator value</a:t>
            </a:r>
            <a:r>
              <a:rPr b="0" i="0" lang="en-US" sz="2000" u="none">
                <a:solidFill>
                  <a:srgbClr val="292934"/>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Customers  WHERE Country='Mexico';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18"/>
          <p:cNvGraphicFramePr/>
          <p:nvPr/>
        </p:nvGraphicFramePr>
        <p:xfrm>
          <a:off x="584200" y="1336675"/>
          <a:ext cx="3000000" cy="3000000"/>
        </p:xfrm>
        <a:graphic>
          <a:graphicData uri="http://schemas.openxmlformats.org/drawingml/2006/table">
            <a:tbl>
              <a:tblPr>
                <a:noFill/>
                <a:tableStyleId>{26FEECD1-3AD0-4A33-9558-C467A8990065}</a:tableStyleId>
              </a:tblPr>
              <a:tblGrid>
                <a:gridCol w="2066925"/>
                <a:gridCol w="8302625"/>
              </a:tblGrid>
              <a:tr h="4984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Operator</a:t>
                      </a:r>
                      <a:endParaRPr/>
                    </a:p>
                  </a:txBody>
                  <a:tcPr marT="527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Description</a:t>
                      </a:r>
                      <a:endParaRPr/>
                    </a:p>
                  </a:txBody>
                  <a:tcPr marT="527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68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Equal</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82072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&lt;&gt;</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Not equal. </a:t>
                      </a:r>
                      <a:r>
                        <a:rPr b="1" i="0" lang="en-US" sz="1800" u="none" cap="none" strike="noStrike">
                          <a:solidFill>
                            <a:srgbClr val="292934"/>
                          </a:solidFill>
                          <a:latin typeface="Arial"/>
                          <a:ea typeface="Arial"/>
                          <a:cs typeface="Arial"/>
                          <a:sym typeface="Arial"/>
                        </a:rPr>
                        <a:t>Note: </a:t>
                      </a:r>
                      <a:r>
                        <a:rPr b="0" i="0" lang="en-US" sz="1800" u="none" cap="none" strike="noStrike">
                          <a:solidFill>
                            <a:srgbClr val="292934"/>
                          </a:solidFill>
                          <a:latin typeface="Arial"/>
                          <a:ea typeface="Arial"/>
                          <a:cs typeface="Arial"/>
                          <a:sym typeface="Arial"/>
                        </a:rPr>
                        <a:t>In some versions of SQL this operator may be written as !=</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84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&gt;</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Greater than</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968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&lt;</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Less than</a:t>
                      </a:r>
                      <a:endParaRPr/>
                    </a:p>
                  </a:txBody>
                  <a:tcPr marT="533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84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&gt;=</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Greater than or equal</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968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&lt;=</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Less than or equal</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84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BETWEEN</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Between an inclusive range</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968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LIKE</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Search for a pattern</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98475">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IN</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92075"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To specify multiple possible values for a column</a:t>
                      </a:r>
                      <a:endParaRPr/>
                    </a:p>
                  </a:txBody>
                  <a:tcPr marT="539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sp>
        <p:nvSpPr>
          <p:cNvPr id="143" name="Google Shape;143;p18"/>
          <p:cNvSpPr txBox="1"/>
          <p:nvPr>
            <p:ph type="title"/>
          </p:nvPr>
        </p:nvSpPr>
        <p:spPr>
          <a:xfrm>
            <a:off x="304800" y="568325"/>
            <a:ext cx="4181475" cy="360362"/>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Clr>
                <a:srgbClr val="333333"/>
              </a:buClr>
              <a:buSzPts val="2200"/>
              <a:buFont typeface="Arial"/>
              <a:buNone/>
            </a:pPr>
            <a:r>
              <a:rPr b="0" i="0" lang="en-US" sz="2200" u="none">
                <a:solidFill>
                  <a:srgbClr val="333333"/>
                </a:solidFill>
                <a:latin typeface="Arial"/>
                <a:ea typeface="Arial"/>
                <a:cs typeface="Arial"/>
                <a:sym typeface="Arial"/>
              </a:rPr>
              <a:t>Operators in The WHERE Clause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654050" y="455612"/>
            <a:ext cx="51323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AND &amp; OR Operators</a:t>
            </a:r>
            <a:endParaRPr/>
          </a:p>
        </p:txBody>
      </p:sp>
      <p:sp>
        <p:nvSpPr>
          <p:cNvPr id="149" name="Google Shape;149;p19"/>
          <p:cNvSpPr txBox="1"/>
          <p:nvPr/>
        </p:nvSpPr>
        <p:spPr>
          <a:xfrm>
            <a:off x="654050" y="1625600"/>
            <a:ext cx="9598025" cy="320357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AND operator displays a record if both the first condition AND the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second condition are true.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OR operator displays a record if either the first condition OR the  second condition is true.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1" lvl="1" marL="469900" marR="0" rtl="0" algn="just">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 FROM Customers  WHERE Country='Germany'  AND City='Berlin';</a:t>
            </a:r>
            <a:endParaRPr/>
          </a:p>
          <a:p>
            <a:pPr indent="-182562" lvl="0" marL="195262" marR="0" rtl="0" algn="just">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1" lvl="1" marL="469900" marR="0" rtl="0" algn="just">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 FROM Customers  WHERE Country='Germany'  OR City='Berlin';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54050" y="455612"/>
            <a:ext cx="50990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ORDER BY Keyword</a:t>
            </a:r>
            <a:endParaRPr/>
          </a:p>
        </p:txBody>
      </p:sp>
      <p:sp>
        <p:nvSpPr>
          <p:cNvPr id="155" name="Google Shape;155;p20"/>
          <p:cNvSpPr txBox="1"/>
          <p:nvPr/>
        </p:nvSpPr>
        <p:spPr>
          <a:xfrm>
            <a:off x="654050" y="1625600"/>
            <a:ext cx="10080625" cy="334327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ORDER BY keyword is used to sort the result-set by one or more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columns.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ORDER BY keyword sorts the records in ascending order by default.  To sort the records in a descending order, you can use the DESC  keyword.</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ORDER BY Syntax</a:t>
            </a:r>
            <a:endParaRPr b="0" i="0" sz="2400" u="non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a:t>
            </a:r>
            <a:r>
              <a:rPr b="0" i="1" lang="en-US" sz="2000" u="none" cap="none" strike="noStrike">
                <a:solidFill>
                  <a:srgbClr val="292934"/>
                </a:solidFill>
                <a:latin typeface="Arial"/>
                <a:ea typeface="Arial"/>
                <a:cs typeface="Arial"/>
                <a:sym typeface="Arial"/>
              </a:rPr>
              <a:t>column_name</a:t>
            </a:r>
            <a:r>
              <a:rPr b="0" i="0" lang="en-US" sz="2000" u="none" cap="none" strike="noStrike">
                <a:solidFill>
                  <a:srgbClr val="292934"/>
                </a:solidFill>
                <a:latin typeface="Arial"/>
                <a:ea typeface="Arial"/>
                <a:cs typeface="Arial"/>
                <a:sym typeface="Arial"/>
              </a:rPr>
              <a:t>,</a:t>
            </a:r>
            <a:r>
              <a:rPr b="0" i="1" lang="en-US" sz="2000" u="none" cap="none" strike="noStrike">
                <a:solidFill>
                  <a:srgbClr val="292934"/>
                </a:solidFill>
                <a:latin typeface="Arial"/>
                <a:ea typeface="Arial"/>
                <a:cs typeface="Arial"/>
                <a:sym typeface="Arial"/>
              </a:rPr>
              <a:t>column_name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FROM </a:t>
            </a:r>
            <a:r>
              <a:rPr b="0" i="1" lang="en-US" sz="2000" u="none">
                <a:solidFill>
                  <a:srgbClr val="292934"/>
                </a:solidFill>
                <a:latin typeface="Arial"/>
                <a:ea typeface="Arial"/>
                <a:cs typeface="Arial"/>
                <a:sym typeface="Arial"/>
              </a:rPr>
              <a:t>table_name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ORDER BY </a:t>
            </a:r>
            <a:r>
              <a:rPr b="0" i="1" lang="en-US" sz="2000" u="none">
                <a:solidFill>
                  <a:srgbClr val="292934"/>
                </a:solidFill>
                <a:latin typeface="Arial"/>
                <a:ea typeface="Arial"/>
                <a:cs typeface="Arial"/>
                <a:sym typeface="Arial"/>
              </a:rPr>
              <a:t>column_name</a:t>
            </a:r>
            <a:r>
              <a:rPr b="0" i="0" lang="en-US" sz="2000" u="none">
                <a:solidFill>
                  <a:srgbClr val="292934"/>
                </a:solidFill>
                <a:latin typeface="Arial"/>
                <a:ea typeface="Arial"/>
                <a:cs typeface="Arial"/>
                <a:sym typeface="Arial"/>
              </a:rPr>
              <a:t>,</a:t>
            </a:r>
            <a:r>
              <a:rPr b="0" i="1" lang="en-US" sz="2000" u="none">
                <a:solidFill>
                  <a:srgbClr val="292934"/>
                </a:solidFill>
                <a:latin typeface="Arial"/>
                <a:ea typeface="Arial"/>
                <a:cs typeface="Arial"/>
                <a:sym typeface="Arial"/>
              </a:rPr>
              <a:t>column_name </a:t>
            </a:r>
            <a:r>
              <a:rPr b="0" i="0" lang="en-US" sz="2000" u="none">
                <a:solidFill>
                  <a:srgbClr val="292934"/>
                </a:solidFill>
                <a:latin typeface="Arial"/>
                <a:ea typeface="Arial"/>
                <a:cs typeface="Arial"/>
                <a:sym typeface="Arial"/>
              </a:rPr>
              <a:t>ASC|DESC;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654050" y="1552575"/>
            <a:ext cx="4137025" cy="251301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Customers  ORDER BY Country;</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Customers  ORDER BY Country DESC;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Introduction</a:t>
            </a:r>
            <a:endParaRPr/>
          </a:p>
        </p:txBody>
      </p:sp>
      <p:sp>
        <p:nvSpPr>
          <p:cNvPr id="59" name="Google Shape;59;p2"/>
          <p:cNvSpPr txBox="1"/>
          <p:nvPr>
            <p:ph idx="1" type="body"/>
          </p:nvPr>
        </p:nvSpPr>
        <p:spPr>
          <a:xfrm>
            <a:off x="882650" y="1295400"/>
            <a:ext cx="8931275" cy="4913312"/>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Structure Query Language(SQL) is a database query language used for storing and managing data in Relational DBMS. </a:t>
            </a:r>
            <a:endParaRPr/>
          </a:p>
          <a:p>
            <a:pPr indent="-342900" lvl="0" marL="342900" rtl="0" algn="l">
              <a:lnSpc>
                <a:spcPct val="10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SQL was the first commercial language introduced for E.F Codd's </a:t>
            </a:r>
            <a:r>
              <a:rPr b="1" i="0" lang="en-US" sz="3200" u="none">
                <a:solidFill>
                  <a:schemeClr val="dk1"/>
                </a:solidFill>
                <a:latin typeface="Calibri"/>
                <a:ea typeface="Calibri"/>
                <a:cs typeface="Calibri"/>
                <a:sym typeface="Calibri"/>
              </a:rPr>
              <a:t>Relational</a:t>
            </a:r>
            <a:r>
              <a:rPr b="0" i="0" lang="en-US" sz="3200" u="none">
                <a:solidFill>
                  <a:schemeClr val="dk1"/>
                </a:solidFill>
                <a:latin typeface="Calibri"/>
                <a:ea typeface="Calibri"/>
                <a:cs typeface="Calibri"/>
                <a:sym typeface="Calibri"/>
              </a:rPr>
              <a:t> model of database.</a:t>
            </a:r>
            <a:endParaRPr/>
          </a:p>
          <a:p>
            <a:pPr indent="-342900" lvl="0" marL="342900" rtl="0" algn="l">
              <a:lnSpc>
                <a:spcPct val="10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 Today almost all RDBMS(MySql, Oracle, Infomix, Sybase, MS Access) use </a:t>
            </a:r>
            <a:r>
              <a:rPr b="1" i="0" lang="en-US" sz="3200" u="none">
                <a:solidFill>
                  <a:schemeClr val="dk1"/>
                </a:solidFill>
                <a:latin typeface="Calibri"/>
                <a:ea typeface="Calibri"/>
                <a:cs typeface="Calibri"/>
                <a:sym typeface="Calibri"/>
              </a:rPr>
              <a:t>SQL</a:t>
            </a:r>
            <a:r>
              <a:rPr b="0" i="0" lang="en-US" sz="3200" u="none">
                <a:solidFill>
                  <a:schemeClr val="dk1"/>
                </a:solidFill>
                <a:latin typeface="Calibri"/>
                <a:ea typeface="Calibri"/>
                <a:cs typeface="Calibri"/>
                <a:sym typeface="Calibri"/>
              </a:rPr>
              <a:t> as the standard database query language.</a:t>
            </a:r>
            <a:endParaRPr/>
          </a:p>
          <a:p>
            <a:pPr indent="-342900" lvl="0" marL="342900" rtl="0" algn="l">
              <a:lnSpc>
                <a:spcPct val="10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 SQL is used to perform all types of data operations in RDBMS.</a:t>
            </a:r>
            <a:endParaRPr/>
          </a:p>
          <a:p>
            <a:pPr indent="-139700" lvl="0" marL="342900" rtl="0" algn="l">
              <a:spcBef>
                <a:spcPts val="64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654050" y="455612"/>
            <a:ext cx="48450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UPDATE Statement</a:t>
            </a:r>
            <a:endParaRPr/>
          </a:p>
        </p:txBody>
      </p:sp>
      <p:sp>
        <p:nvSpPr>
          <p:cNvPr id="166" name="Google Shape;166;p22"/>
          <p:cNvSpPr txBox="1"/>
          <p:nvPr/>
        </p:nvSpPr>
        <p:spPr>
          <a:xfrm>
            <a:off x="654050" y="1592262"/>
            <a:ext cx="8723312" cy="4278312"/>
          </a:xfrm>
          <a:prstGeom prst="rect">
            <a:avLst/>
          </a:prstGeom>
          <a:noFill/>
          <a:ln>
            <a:noFill/>
          </a:ln>
        </p:spPr>
        <p:txBody>
          <a:bodyPr anchorCtr="0" anchor="t" bIns="0" lIns="0" spcFirstLastPara="1" rIns="0" wrap="square" tIns="12050">
            <a:spAutoFit/>
          </a:bodyPr>
          <a:lstStyle/>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The UPDATE statement is used to update existing records in a table.</a:t>
            </a:r>
            <a:endParaRPr b="0" i="0" sz="2200" u="none">
              <a:solidFill>
                <a:schemeClr val="dk1"/>
              </a:solidFill>
              <a:latin typeface="Arial"/>
              <a:ea typeface="Arial"/>
              <a:cs typeface="Arial"/>
              <a:sym typeface="Arial"/>
            </a:endParaRPr>
          </a:p>
          <a:p>
            <a:pPr indent="-11112" lvl="0" marL="195262" marR="0" rtl="0" algn="l">
              <a:lnSpc>
                <a:spcPct val="100000"/>
              </a:lnSpc>
              <a:spcBef>
                <a:spcPts val="0"/>
              </a:spcBef>
              <a:spcAft>
                <a:spcPts val="0"/>
              </a:spcAft>
              <a:buClr>
                <a:srgbClr val="92A199"/>
              </a:buClr>
              <a:buSzPts val="2700"/>
              <a:buFont typeface="Arial"/>
              <a:buNone/>
            </a:pPr>
            <a:r>
              <a:t/>
            </a:r>
            <a:endParaRPr b="0" i="0" sz="27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SQL UPDATE Syntax</a:t>
            </a:r>
            <a:endParaRPr b="0" i="0" sz="2200" u="none">
              <a:solidFill>
                <a:schemeClr val="dk1"/>
              </a:solidFill>
              <a:latin typeface="Arial"/>
              <a:ea typeface="Arial"/>
              <a:cs typeface="Arial"/>
              <a:sym typeface="Arial"/>
            </a:endParaRPr>
          </a:p>
          <a:p>
            <a:pPr indent="-184150" lvl="1" marL="469900" marR="0" rtl="0" algn="l">
              <a:lnSpc>
                <a:spcPct val="110526"/>
              </a:lnSpc>
              <a:spcBef>
                <a:spcPts val="200"/>
              </a:spcBef>
              <a:spcAft>
                <a:spcPts val="0"/>
              </a:spcAft>
              <a:buClr>
                <a:srgbClr val="92A199"/>
              </a:buClr>
              <a:buSzPts val="1596"/>
              <a:buFont typeface="Arial"/>
              <a:buChar char="•"/>
            </a:pPr>
            <a:r>
              <a:rPr b="0" i="0" lang="en-US" sz="1900" u="none" cap="none" strike="noStrike">
                <a:solidFill>
                  <a:srgbClr val="292934"/>
                </a:solidFill>
                <a:latin typeface="Arial"/>
                <a:ea typeface="Arial"/>
                <a:cs typeface="Arial"/>
                <a:sym typeface="Arial"/>
              </a:rPr>
              <a:t>UPDATE </a:t>
            </a:r>
            <a:r>
              <a:rPr b="0" i="1" lang="en-US" sz="1900" u="none" cap="none" strike="noStrike">
                <a:solidFill>
                  <a:srgbClr val="292934"/>
                </a:solidFill>
                <a:latin typeface="Arial"/>
                <a:ea typeface="Arial"/>
                <a:cs typeface="Arial"/>
                <a:sym typeface="Arial"/>
              </a:rPr>
              <a:t>table_name</a:t>
            </a:r>
            <a:endParaRPr b="0" i="0" sz="1900" u="none" cap="none" strike="noStrike">
              <a:solidFill>
                <a:schemeClr val="dk1"/>
              </a:solidFill>
              <a:latin typeface="Arial"/>
              <a:ea typeface="Arial"/>
              <a:cs typeface="Arial"/>
              <a:sym typeface="Arial"/>
            </a:endParaRPr>
          </a:p>
          <a:p>
            <a:pPr indent="-182562" lvl="0" marL="195262" marR="0" rtl="0" algn="l">
              <a:lnSpc>
                <a:spcPct val="105263"/>
              </a:lnSpc>
              <a:spcBef>
                <a:spcPts val="0"/>
              </a:spcBef>
              <a:spcAft>
                <a:spcPts val="0"/>
              </a:spcAft>
              <a:buClr>
                <a:srgbClr val="292934"/>
              </a:buClr>
              <a:buSzPts val="1900"/>
              <a:buFont typeface="Arial"/>
              <a:buNone/>
            </a:pPr>
            <a:r>
              <a:rPr b="0" i="0" lang="en-US" sz="1900" u="none">
                <a:solidFill>
                  <a:srgbClr val="292934"/>
                </a:solidFill>
                <a:latin typeface="Arial"/>
                <a:ea typeface="Arial"/>
                <a:cs typeface="Arial"/>
                <a:sym typeface="Arial"/>
              </a:rPr>
              <a:t>SET </a:t>
            </a:r>
            <a:r>
              <a:rPr b="0" i="1" lang="en-US" sz="1900" u="none">
                <a:solidFill>
                  <a:srgbClr val="292934"/>
                </a:solidFill>
                <a:latin typeface="Arial"/>
                <a:ea typeface="Arial"/>
                <a:cs typeface="Arial"/>
                <a:sym typeface="Arial"/>
              </a:rPr>
              <a:t>column1</a:t>
            </a:r>
            <a:r>
              <a:rPr b="0" i="0" lang="en-US" sz="1900" u="none">
                <a:solidFill>
                  <a:srgbClr val="292934"/>
                </a:solidFill>
                <a:latin typeface="Arial"/>
                <a:ea typeface="Arial"/>
                <a:cs typeface="Arial"/>
                <a:sym typeface="Arial"/>
              </a:rPr>
              <a:t>=</a:t>
            </a:r>
            <a:r>
              <a:rPr b="0" i="1" lang="en-US" sz="1900" u="none">
                <a:solidFill>
                  <a:srgbClr val="292934"/>
                </a:solidFill>
                <a:latin typeface="Arial"/>
                <a:ea typeface="Arial"/>
                <a:cs typeface="Arial"/>
                <a:sym typeface="Arial"/>
              </a:rPr>
              <a:t>value1</a:t>
            </a:r>
            <a:r>
              <a:rPr b="0" i="0" lang="en-US" sz="1900" u="none">
                <a:solidFill>
                  <a:srgbClr val="292934"/>
                </a:solidFill>
                <a:latin typeface="Arial"/>
                <a:ea typeface="Arial"/>
                <a:cs typeface="Arial"/>
                <a:sym typeface="Arial"/>
              </a:rPr>
              <a:t>,</a:t>
            </a:r>
            <a:r>
              <a:rPr b="0" i="1" lang="en-US" sz="1900" u="none">
                <a:solidFill>
                  <a:srgbClr val="292934"/>
                </a:solidFill>
                <a:latin typeface="Arial"/>
                <a:ea typeface="Arial"/>
                <a:cs typeface="Arial"/>
                <a:sym typeface="Arial"/>
              </a:rPr>
              <a:t>column2</a:t>
            </a:r>
            <a:r>
              <a:rPr b="0" i="0" lang="en-US" sz="1900" u="none">
                <a:solidFill>
                  <a:srgbClr val="292934"/>
                </a:solidFill>
                <a:latin typeface="Arial"/>
                <a:ea typeface="Arial"/>
                <a:cs typeface="Arial"/>
                <a:sym typeface="Arial"/>
              </a:rPr>
              <a:t>=</a:t>
            </a:r>
            <a:r>
              <a:rPr b="0" i="1" lang="en-US" sz="1900" u="none">
                <a:solidFill>
                  <a:srgbClr val="292934"/>
                </a:solidFill>
                <a:latin typeface="Arial"/>
                <a:ea typeface="Arial"/>
                <a:cs typeface="Arial"/>
                <a:sym typeface="Arial"/>
              </a:rPr>
              <a:t>value2</a:t>
            </a:r>
            <a:r>
              <a:rPr b="0" i="0" lang="en-US" sz="1900" u="none">
                <a:solidFill>
                  <a:srgbClr val="292934"/>
                </a:solidFill>
                <a:latin typeface="Arial"/>
                <a:ea typeface="Arial"/>
                <a:cs typeface="Arial"/>
                <a:sym typeface="Arial"/>
              </a:rPr>
              <a:t>,...</a:t>
            </a:r>
            <a:endParaRPr b="0" i="0" sz="1900" u="none">
              <a:solidFill>
                <a:schemeClr val="dk1"/>
              </a:solidFill>
              <a:latin typeface="Arial"/>
              <a:ea typeface="Arial"/>
              <a:cs typeface="Arial"/>
              <a:sym typeface="Arial"/>
            </a:endParaRPr>
          </a:p>
          <a:p>
            <a:pPr indent="-182562" lvl="0" marL="195262" marR="0" rtl="0" algn="l">
              <a:lnSpc>
                <a:spcPct val="110526"/>
              </a:lnSpc>
              <a:spcBef>
                <a:spcPts val="0"/>
              </a:spcBef>
              <a:spcAft>
                <a:spcPts val="0"/>
              </a:spcAft>
              <a:buClr>
                <a:srgbClr val="292934"/>
              </a:buClr>
              <a:buSzPts val="1900"/>
              <a:buFont typeface="Arial"/>
              <a:buNone/>
            </a:pPr>
            <a:r>
              <a:rPr b="0" i="0" lang="en-US" sz="1900" u="none">
                <a:solidFill>
                  <a:srgbClr val="292934"/>
                </a:solidFill>
                <a:latin typeface="Arial"/>
                <a:ea typeface="Arial"/>
                <a:cs typeface="Arial"/>
                <a:sym typeface="Arial"/>
              </a:rPr>
              <a:t>WHERE </a:t>
            </a:r>
            <a:r>
              <a:rPr b="0" i="1" lang="en-US" sz="1900" u="none">
                <a:solidFill>
                  <a:srgbClr val="292934"/>
                </a:solidFill>
                <a:latin typeface="Arial"/>
                <a:ea typeface="Arial"/>
                <a:cs typeface="Arial"/>
                <a:sym typeface="Arial"/>
              </a:rPr>
              <a:t>some_column</a:t>
            </a:r>
            <a:r>
              <a:rPr b="0" i="0" lang="en-US" sz="1900" u="none">
                <a:solidFill>
                  <a:srgbClr val="292934"/>
                </a:solidFill>
                <a:latin typeface="Arial"/>
                <a:ea typeface="Arial"/>
                <a:cs typeface="Arial"/>
                <a:sym typeface="Arial"/>
              </a:rPr>
              <a:t>=</a:t>
            </a:r>
            <a:r>
              <a:rPr b="0" i="1" lang="en-US" sz="1900" u="none">
                <a:solidFill>
                  <a:srgbClr val="292934"/>
                </a:solidFill>
                <a:latin typeface="Arial"/>
                <a:ea typeface="Arial"/>
                <a:cs typeface="Arial"/>
                <a:sym typeface="Arial"/>
              </a:rPr>
              <a:t>some_value</a:t>
            </a:r>
            <a:r>
              <a:rPr b="0" i="0" lang="en-US" sz="1900" u="none">
                <a:solidFill>
                  <a:srgbClr val="292934"/>
                </a:solidFill>
                <a:latin typeface="Arial"/>
                <a:ea typeface="Arial"/>
                <a:cs typeface="Arial"/>
                <a:sym typeface="Arial"/>
              </a:rPr>
              <a:t>;</a:t>
            </a:r>
            <a:endParaRPr b="0" i="0" sz="19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Example</a:t>
            </a:r>
            <a:endParaRPr b="0" i="0" sz="2200" u="none">
              <a:solidFill>
                <a:schemeClr val="dk1"/>
              </a:solidFill>
              <a:latin typeface="Arial"/>
              <a:ea typeface="Arial"/>
              <a:cs typeface="Arial"/>
              <a:sym typeface="Arial"/>
            </a:endParaRPr>
          </a:p>
          <a:p>
            <a:pPr indent="-182562" lvl="0" marL="195262" marR="0" rtl="0" algn="l">
              <a:lnSpc>
                <a:spcPct val="113636"/>
              </a:lnSpc>
              <a:spcBef>
                <a:spcPts val="20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UPDATE Customers</a:t>
            </a:r>
            <a:endParaRPr b="0" i="0" sz="2200" u="none">
              <a:solidFill>
                <a:schemeClr val="dk1"/>
              </a:solidFill>
              <a:latin typeface="Arial"/>
              <a:ea typeface="Arial"/>
              <a:cs typeface="Arial"/>
              <a:sym typeface="Arial"/>
            </a:endParaRPr>
          </a:p>
          <a:p>
            <a:pPr indent="-182562" lvl="0" marL="195262" marR="0" rtl="0" algn="l">
              <a:lnSpc>
                <a:spcPct val="104545"/>
              </a:lnSpc>
              <a:spcBef>
                <a:spcPts val="10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SET ContactName='Alfred Schmidt', City='Hamburg'  WHERE CustomerName='Alfreds Futterkiste';</a:t>
            </a:r>
            <a:endParaRPr b="0" i="0" sz="22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1800"/>
              <a:buFont typeface="Arial"/>
              <a:buNone/>
            </a:pPr>
            <a:r>
              <a:rPr b="0" i="0" lang="en-US" sz="1800" u="none">
                <a:solidFill>
                  <a:srgbClr val="92A199"/>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54050" y="455612"/>
            <a:ext cx="48021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DELETE Statement</a:t>
            </a:r>
            <a:endParaRPr/>
          </a:p>
        </p:txBody>
      </p:sp>
      <p:sp>
        <p:nvSpPr>
          <p:cNvPr id="172" name="Google Shape;172;p23"/>
          <p:cNvSpPr txBox="1"/>
          <p:nvPr/>
        </p:nvSpPr>
        <p:spPr>
          <a:xfrm>
            <a:off x="654050" y="1625600"/>
            <a:ext cx="9975850" cy="28797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DELETE statement is used to delete rows in a table.</a:t>
            </a:r>
            <a:endParaRPr b="0" i="0" sz="2400" u="none">
              <a:solidFill>
                <a:schemeClr val="dk1"/>
              </a:solidFill>
              <a:latin typeface="Arial"/>
              <a:ea typeface="Arial"/>
              <a:cs typeface="Arial"/>
              <a:sym typeface="Arial"/>
            </a:endParaRPr>
          </a:p>
          <a:p>
            <a:pPr indent="-11112" lvl="0" marL="195262" marR="0" rtl="0" algn="l">
              <a:lnSpc>
                <a:spcPct val="100000"/>
              </a:lnSpc>
              <a:spcBef>
                <a:spcPts val="0"/>
              </a:spcBef>
              <a:spcAft>
                <a:spcPts val="0"/>
              </a:spcAft>
              <a:buClr>
                <a:srgbClr val="92A199"/>
              </a:buClr>
              <a:buSzPts val="2700"/>
              <a:buFont typeface="Arial"/>
              <a:buNone/>
            </a:pPr>
            <a:r>
              <a:t/>
            </a:r>
            <a:endParaRPr b="0" i="0" sz="27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800"/>
              <a:buFont typeface="Arial"/>
              <a:buNone/>
            </a:pPr>
            <a:r>
              <a:t/>
            </a:r>
            <a:endParaRPr b="0" i="0" sz="3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DELETE FROM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CustomerName='Alfreds Futterkiste' AND ContactName='Maria  Anders';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54050" y="455612"/>
            <a:ext cx="31892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Constraints</a:t>
            </a:r>
            <a:endParaRPr/>
          </a:p>
        </p:txBody>
      </p:sp>
      <p:sp>
        <p:nvSpPr>
          <p:cNvPr id="178" name="Google Shape;178;p24"/>
          <p:cNvSpPr txBox="1"/>
          <p:nvPr/>
        </p:nvSpPr>
        <p:spPr>
          <a:xfrm>
            <a:off x="654050" y="1558925"/>
            <a:ext cx="9459912" cy="4519612"/>
          </a:xfrm>
          <a:prstGeom prst="rect">
            <a:avLst/>
          </a:prstGeom>
          <a:noFill/>
          <a:ln>
            <a:noFill/>
          </a:ln>
        </p:spPr>
        <p:txBody>
          <a:bodyPr anchorCtr="0" anchor="t" bIns="0" lIns="0" spcFirstLastPara="1" rIns="0" wrap="square" tIns="12050">
            <a:spAutoFit/>
          </a:bodyPr>
          <a:lstStyle/>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SQL constraints are used to specify rules for the data in a table.</a:t>
            </a:r>
            <a:endParaRPr b="0" i="0" sz="2200" u="none">
              <a:solidFill>
                <a:schemeClr val="dk1"/>
              </a:solidFill>
              <a:latin typeface="Arial"/>
              <a:ea typeface="Arial"/>
              <a:cs typeface="Arial"/>
              <a:sym typeface="Arial"/>
            </a:endParaRPr>
          </a:p>
          <a:p>
            <a:pPr indent="-11112" lvl="0" marL="195262" marR="0" rtl="0" algn="l">
              <a:lnSpc>
                <a:spcPct val="100000"/>
              </a:lnSpc>
              <a:spcBef>
                <a:spcPts val="0"/>
              </a:spcBef>
              <a:spcAft>
                <a:spcPts val="0"/>
              </a:spcAft>
              <a:buClr>
                <a:srgbClr val="92A199"/>
              </a:buClr>
              <a:buSzPts val="2700"/>
              <a:buFont typeface="Arial"/>
              <a:buNone/>
            </a:pPr>
            <a:r>
              <a:t/>
            </a:r>
            <a:endParaRPr b="0" i="0" sz="2700" u="none">
              <a:solidFill>
                <a:schemeClr val="dk1"/>
              </a:solidFill>
              <a:latin typeface="Arial"/>
              <a:ea typeface="Arial"/>
              <a:cs typeface="Arial"/>
              <a:sym typeface="Arial"/>
            </a:endParaRPr>
          </a:p>
          <a:p>
            <a:pPr indent="-182562" lvl="0" marL="195262" marR="0" rtl="0" algn="l">
              <a:lnSpc>
                <a:spcPct val="8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Constraints can be specified when the table is created (inside the CREATE  TABLE statement) or after the table is created (inside the ALTER TABLE  statement).</a:t>
            </a:r>
            <a:endParaRPr b="0" i="0" sz="2200" u="none">
              <a:solidFill>
                <a:schemeClr val="dk1"/>
              </a:solidFill>
              <a:latin typeface="Arial"/>
              <a:ea typeface="Arial"/>
              <a:cs typeface="Arial"/>
              <a:sym typeface="Arial"/>
            </a:endParaRPr>
          </a:p>
          <a:p>
            <a:pPr indent="-30162" lvl="0" marL="195262" marR="0" rtl="0" algn="l">
              <a:lnSpc>
                <a:spcPct val="100000"/>
              </a:lnSpc>
              <a:spcBef>
                <a:spcPts val="0"/>
              </a:spcBef>
              <a:spcAft>
                <a:spcPts val="0"/>
              </a:spcAft>
              <a:buClr>
                <a:srgbClr val="92A199"/>
              </a:buClr>
              <a:buSzPts val="2400"/>
              <a:buFont typeface="Arial"/>
              <a:buNone/>
            </a:pPr>
            <a:r>
              <a:t/>
            </a:r>
            <a:endParaRPr b="0" i="0" sz="2400" u="none">
              <a:solidFill>
                <a:schemeClr val="dk1"/>
              </a:solidFill>
              <a:latin typeface="Arial"/>
              <a:ea typeface="Arial"/>
              <a:cs typeface="Arial"/>
              <a:sym typeface="Arial"/>
            </a:endParaRPr>
          </a:p>
          <a:p>
            <a:pPr indent="-49212" lvl="0" marL="195262" marR="0" rtl="0" algn="l">
              <a:lnSpc>
                <a:spcPct val="100000"/>
              </a:lnSpc>
              <a:spcBef>
                <a:spcPts val="0"/>
              </a:spcBef>
              <a:spcAft>
                <a:spcPts val="0"/>
              </a:spcAft>
              <a:buClr>
                <a:srgbClr val="92A199"/>
              </a:buClr>
              <a:buSzPts val="2100"/>
              <a:buFont typeface="Arial"/>
              <a:buNone/>
            </a:pPr>
            <a:r>
              <a:t/>
            </a:r>
            <a:endParaRPr b="0" i="0" sz="21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SQL CREATE TABLE + CONSTRAINT Syntax</a:t>
            </a:r>
            <a:endParaRPr b="0" i="0" sz="2200" u="none">
              <a:solidFill>
                <a:schemeClr val="dk1"/>
              </a:solidFill>
              <a:latin typeface="Arial"/>
              <a:ea typeface="Arial"/>
              <a:cs typeface="Arial"/>
              <a:sym typeface="Arial"/>
            </a:endParaRPr>
          </a:p>
          <a:p>
            <a:pPr indent="-182562" lvl="0" marL="195262" marR="0" rtl="0" algn="l">
              <a:lnSpc>
                <a:spcPct val="104545"/>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CREATE TABLE </a:t>
            </a:r>
            <a:r>
              <a:rPr b="0" i="1" lang="en-US" sz="2200" u="none">
                <a:solidFill>
                  <a:srgbClr val="292934"/>
                </a:solidFill>
                <a:latin typeface="Arial"/>
                <a:ea typeface="Arial"/>
                <a:cs typeface="Arial"/>
                <a:sym typeface="Arial"/>
              </a:rPr>
              <a:t>table_name</a:t>
            </a:r>
            <a:endParaRPr b="0" i="0" sz="2200" u="none">
              <a:solidFill>
                <a:schemeClr val="dk1"/>
              </a:solidFill>
              <a:latin typeface="Arial"/>
              <a:ea typeface="Arial"/>
              <a:cs typeface="Arial"/>
              <a:sym typeface="Arial"/>
            </a:endParaRPr>
          </a:p>
          <a:p>
            <a:pPr indent="-182562" lvl="0" marL="195262" marR="0" rtl="0" algn="l">
              <a:lnSpc>
                <a:spcPct val="95454"/>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a:t>
            </a:r>
            <a:endParaRPr b="0" i="0" sz="2200" u="none">
              <a:solidFill>
                <a:schemeClr val="dk1"/>
              </a:solidFill>
              <a:latin typeface="Arial"/>
              <a:ea typeface="Arial"/>
              <a:cs typeface="Arial"/>
              <a:sym typeface="Arial"/>
            </a:endParaRPr>
          </a:p>
          <a:p>
            <a:pPr indent="-182562" lvl="0" marL="195262" marR="0" rtl="0" algn="just">
              <a:lnSpc>
                <a:spcPct val="80000"/>
              </a:lnSpc>
              <a:spcBef>
                <a:spcPts val="200"/>
              </a:spcBef>
              <a:spcAft>
                <a:spcPts val="0"/>
              </a:spcAft>
              <a:buClr>
                <a:srgbClr val="292934"/>
              </a:buClr>
              <a:buSzPts val="2200"/>
              <a:buFont typeface="Arial"/>
              <a:buNone/>
            </a:pPr>
            <a:r>
              <a:rPr b="0" i="1" lang="en-US" sz="2200" u="none">
                <a:solidFill>
                  <a:srgbClr val="292934"/>
                </a:solidFill>
                <a:latin typeface="Arial"/>
                <a:ea typeface="Arial"/>
                <a:cs typeface="Arial"/>
                <a:sym typeface="Arial"/>
              </a:rPr>
              <a:t>column_name1 data_type</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size</a:t>
            </a:r>
            <a:r>
              <a:rPr b="0" i="0" lang="en-US" sz="2200" u="none">
                <a:solidFill>
                  <a:srgbClr val="292934"/>
                </a:solidFill>
                <a:latin typeface="Arial"/>
                <a:ea typeface="Arial"/>
                <a:cs typeface="Arial"/>
                <a:sym typeface="Arial"/>
              </a:rPr>
              <a:t>) </a:t>
            </a:r>
            <a:r>
              <a:rPr b="0" i="1" lang="en-US" sz="2200" u="none">
                <a:solidFill>
                  <a:srgbClr val="292934"/>
                </a:solidFill>
                <a:latin typeface="Arial"/>
                <a:ea typeface="Arial"/>
                <a:cs typeface="Arial"/>
                <a:sym typeface="Arial"/>
              </a:rPr>
              <a:t>constraint_name</a:t>
            </a:r>
            <a:r>
              <a:rPr b="0" i="0" lang="en-US" sz="2200" u="none">
                <a:solidFill>
                  <a:srgbClr val="292934"/>
                </a:solidFill>
                <a:latin typeface="Arial"/>
                <a:ea typeface="Arial"/>
                <a:cs typeface="Arial"/>
                <a:sym typeface="Arial"/>
              </a:rPr>
              <a:t>,  </a:t>
            </a:r>
            <a:r>
              <a:rPr b="0" i="1" lang="en-US" sz="2200" u="none">
                <a:solidFill>
                  <a:srgbClr val="292934"/>
                </a:solidFill>
                <a:latin typeface="Arial"/>
                <a:ea typeface="Arial"/>
                <a:cs typeface="Arial"/>
                <a:sym typeface="Arial"/>
              </a:rPr>
              <a:t>column_name2 data_type</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size</a:t>
            </a:r>
            <a:r>
              <a:rPr b="0" i="0" lang="en-US" sz="2200" u="none">
                <a:solidFill>
                  <a:srgbClr val="292934"/>
                </a:solidFill>
                <a:latin typeface="Arial"/>
                <a:ea typeface="Arial"/>
                <a:cs typeface="Arial"/>
                <a:sym typeface="Arial"/>
              </a:rPr>
              <a:t>) </a:t>
            </a:r>
            <a:r>
              <a:rPr b="0" i="1" lang="en-US" sz="2200" u="none">
                <a:solidFill>
                  <a:srgbClr val="292934"/>
                </a:solidFill>
                <a:latin typeface="Arial"/>
                <a:ea typeface="Arial"/>
                <a:cs typeface="Arial"/>
                <a:sym typeface="Arial"/>
              </a:rPr>
              <a:t>constraint_name</a:t>
            </a:r>
            <a:r>
              <a:rPr b="0" i="0" lang="en-US" sz="2200" u="none">
                <a:solidFill>
                  <a:srgbClr val="292934"/>
                </a:solidFill>
                <a:latin typeface="Arial"/>
                <a:ea typeface="Arial"/>
                <a:cs typeface="Arial"/>
                <a:sym typeface="Arial"/>
              </a:rPr>
              <a:t>,  </a:t>
            </a:r>
            <a:r>
              <a:rPr b="0" i="1" lang="en-US" sz="2200" u="none">
                <a:solidFill>
                  <a:srgbClr val="292934"/>
                </a:solidFill>
                <a:latin typeface="Arial"/>
                <a:ea typeface="Arial"/>
                <a:cs typeface="Arial"/>
                <a:sym typeface="Arial"/>
              </a:rPr>
              <a:t>column_name3 data_type</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size</a:t>
            </a:r>
            <a:r>
              <a:rPr b="0" i="0" lang="en-US" sz="2200" u="none">
                <a:solidFill>
                  <a:srgbClr val="292934"/>
                </a:solidFill>
                <a:latin typeface="Arial"/>
                <a:ea typeface="Arial"/>
                <a:cs typeface="Arial"/>
                <a:sym typeface="Arial"/>
              </a:rPr>
              <a:t>) </a:t>
            </a:r>
            <a:r>
              <a:rPr b="0" i="1" lang="en-US" sz="2200" u="none">
                <a:solidFill>
                  <a:srgbClr val="292934"/>
                </a:solidFill>
                <a:latin typeface="Arial"/>
                <a:ea typeface="Arial"/>
                <a:cs typeface="Arial"/>
                <a:sym typeface="Arial"/>
              </a:rPr>
              <a:t>constraint_name</a:t>
            </a:r>
            <a:r>
              <a:rPr b="0" i="0" lang="en-US" sz="2200" u="none">
                <a:solidFill>
                  <a:srgbClr val="292934"/>
                </a:solidFill>
                <a:latin typeface="Arial"/>
                <a:ea typeface="Arial"/>
                <a:cs typeface="Arial"/>
                <a:sym typeface="Arial"/>
              </a:rPr>
              <a:t>,</a:t>
            </a:r>
            <a:endParaRPr b="0" i="0" sz="2200" u="none">
              <a:solidFill>
                <a:schemeClr val="dk1"/>
              </a:solidFill>
              <a:latin typeface="Arial"/>
              <a:ea typeface="Arial"/>
              <a:cs typeface="Arial"/>
              <a:sym typeface="Arial"/>
            </a:endParaRPr>
          </a:p>
          <a:p>
            <a:pPr indent="-182562" lvl="0" marL="195262" marR="0" rtl="0" algn="l">
              <a:lnSpc>
                <a:spcPct val="81818"/>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a:t>
            </a:r>
            <a:endParaRPr b="0" i="0" sz="2200" u="none">
              <a:solidFill>
                <a:schemeClr val="dk1"/>
              </a:solidFill>
              <a:latin typeface="Arial"/>
              <a:ea typeface="Arial"/>
              <a:cs typeface="Arial"/>
              <a:sym typeface="Arial"/>
            </a:endParaRPr>
          </a:p>
          <a:p>
            <a:pPr indent="-182562" lvl="0" marL="195262" marR="0" rtl="0" algn="l">
              <a:lnSpc>
                <a:spcPct val="104545"/>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654050" y="1552575"/>
            <a:ext cx="10169525" cy="4562475"/>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In SQL, we have the following constraints: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NOT NULL </a:t>
            </a:r>
            <a:r>
              <a:rPr b="0" i="0" lang="en-US" sz="2400" u="none">
                <a:solidFill>
                  <a:srgbClr val="292934"/>
                </a:solidFill>
                <a:latin typeface="Arial"/>
                <a:ea typeface="Arial"/>
                <a:cs typeface="Arial"/>
                <a:sym typeface="Arial"/>
              </a:rPr>
              <a:t>- Indicates that a column cannot store NULL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UNIQUE </a:t>
            </a:r>
            <a:r>
              <a:rPr b="0" i="0" lang="en-US" sz="2400" u="none">
                <a:solidFill>
                  <a:srgbClr val="292934"/>
                </a:solidFill>
                <a:latin typeface="Arial"/>
                <a:ea typeface="Arial"/>
                <a:cs typeface="Arial"/>
                <a:sym typeface="Arial"/>
              </a:rPr>
              <a:t>- Ensures that each row for a column must have a unique value</a:t>
            </a:r>
            <a:endParaRPr b="0" i="0" sz="2400" u="none">
              <a:solidFill>
                <a:schemeClr val="dk1"/>
              </a:solidFill>
              <a:latin typeface="Arial"/>
              <a:ea typeface="Arial"/>
              <a:cs typeface="Arial"/>
              <a:sym typeface="Arial"/>
            </a:endParaRPr>
          </a:p>
          <a:p>
            <a:pPr indent="-182562" lvl="0" marL="195262" marR="0" rtl="0" algn="just">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PRIMARY KEY </a:t>
            </a:r>
            <a:r>
              <a:rPr b="0" i="0" lang="en-US" sz="2400" u="none">
                <a:solidFill>
                  <a:srgbClr val="292934"/>
                </a:solidFill>
                <a:latin typeface="Arial"/>
                <a:ea typeface="Arial"/>
                <a:cs typeface="Arial"/>
                <a:sym typeface="Arial"/>
              </a:rPr>
              <a:t>- A combination of a NOT NULL and UNIQUE. Ensures  that a column (or combination of two or more columns) have an unique  identity which helps to find a particular record in a table more easily and  quickly</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FOREIGN KEY </a:t>
            </a:r>
            <a:r>
              <a:rPr b="0" i="0" lang="en-US" sz="2400" u="none">
                <a:solidFill>
                  <a:srgbClr val="292934"/>
                </a:solidFill>
                <a:latin typeface="Arial"/>
                <a:ea typeface="Arial"/>
                <a:cs typeface="Arial"/>
                <a:sym typeface="Arial"/>
              </a:rPr>
              <a:t>- Ensure the referential integrity of the data in one table to  match values in another table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CHECK </a:t>
            </a:r>
            <a:r>
              <a:rPr b="0" i="0" lang="en-US" sz="2400" u="none">
                <a:solidFill>
                  <a:srgbClr val="292934"/>
                </a:solidFill>
                <a:latin typeface="Arial"/>
                <a:ea typeface="Arial"/>
                <a:cs typeface="Arial"/>
                <a:sym typeface="Arial"/>
              </a:rPr>
              <a:t>- Ensures that the value in a column meets a specific condition</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DEFAULT </a:t>
            </a:r>
            <a:r>
              <a:rPr b="0" i="0" lang="en-US" sz="2400" u="none">
                <a:solidFill>
                  <a:srgbClr val="292934"/>
                </a:solidFill>
                <a:latin typeface="Arial"/>
                <a:ea typeface="Arial"/>
                <a:cs typeface="Arial"/>
                <a:sym typeface="Arial"/>
              </a:rPr>
              <a:t>- Specifies a default value when specified none for this column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654050" y="455612"/>
            <a:ext cx="52212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NOT NULL Constraint</a:t>
            </a:r>
            <a:endParaRPr/>
          </a:p>
        </p:txBody>
      </p:sp>
      <p:sp>
        <p:nvSpPr>
          <p:cNvPr id="189" name="Google Shape;189;p26"/>
          <p:cNvSpPr txBox="1"/>
          <p:nvPr/>
        </p:nvSpPr>
        <p:spPr>
          <a:xfrm>
            <a:off x="654050" y="1589087"/>
            <a:ext cx="9212262" cy="4635500"/>
          </a:xfrm>
          <a:prstGeom prst="rect">
            <a:avLst/>
          </a:prstGeom>
          <a:noFill/>
          <a:ln>
            <a:noFill/>
          </a:ln>
        </p:spPr>
        <p:txBody>
          <a:bodyPr anchorCtr="0" anchor="t" bIns="0" lIns="0" spcFirstLastPara="1" rIns="0" wrap="square" tIns="12700">
            <a:spAutoFit/>
          </a:bodyPr>
          <a:lstStyle/>
          <a:p>
            <a:pPr indent="-182562" lvl="0" marL="195262" marR="0" rtl="0" algn="l">
              <a:lnSpc>
                <a:spcPct val="1125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NOT NULL constraint enforces a column to NOT accept NULL</a:t>
            </a:r>
            <a:endParaRPr b="0" i="0" sz="2400" u="none">
              <a:solidFill>
                <a:schemeClr val="dk1"/>
              </a:solidFill>
              <a:latin typeface="Arial"/>
              <a:ea typeface="Arial"/>
              <a:cs typeface="Arial"/>
              <a:sym typeface="Arial"/>
            </a:endParaRPr>
          </a:p>
          <a:p>
            <a:pPr indent="-182562" lvl="0" marL="195262" marR="0" rtl="0" algn="l">
              <a:lnSpc>
                <a:spcPct val="1125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values.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700"/>
              <a:buFont typeface="Arial"/>
              <a:buNone/>
            </a:pPr>
            <a:r>
              <a:t/>
            </a:r>
            <a:endParaRPr b="0" i="0" sz="27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4166"/>
              </a:lnSpc>
              <a:spcBef>
                <a:spcPts val="6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CREATE TABLE PersonsNotNull  (</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P_Id int NOT NULL,</a:t>
            </a:r>
            <a:endParaRPr b="0" i="0" sz="2400" u="none">
              <a:solidFill>
                <a:schemeClr val="dk1"/>
              </a:solidFill>
              <a:latin typeface="Arial"/>
              <a:ea typeface="Arial"/>
              <a:cs typeface="Arial"/>
              <a:sym typeface="Arial"/>
            </a:endParaRPr>
          </a:p>
          <a:p>
            <a:pPr indent="-182562" lvl="0" marL="195262" marR="0" rtl="0" algn="l">
              <a:lnSpc>
                <a:spcPct val="104166"/>
              </a:lnSpc>
              <a:spcBef>
                <a:spcPts val="10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LastName varchar(255) NOT NULL,  FirstName varchar(255),</a:t>
            </a:r>
            <a:endParaRPr b="0" i="0" sz="2400" u="none">
              <a:solidFill>
                <a:schemeClr val="dk1"/>
              </a:solidFill>
              <a:latin typeface="Arial"/>
              <a:ea typeface="Arial"/>
              <a:cs typeface="Arial"/>
              <a:sym typeface="Arial"/>
            </a:endParaRPr>
          </a:p>
          <a:p>
            <a:pPr indent="-182562" lvl="0" marL="195262" marR="0" rtl="0" algn="l">
              <a:lnSpc>
                <a:spcPct val="104166"/>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Address varchar(255),  City varchar(255)</a:t>
            </a:r>
            <a:endParaRPr b="0" i="0" sz="2400" u="none">
              <a:solidFill>
                <a:schemeClr val="dk1"/>
              </a:solidFill>
              <a:latin typeface="Arial"/>
              <a:ea typeface="Arial"/>
              <a:cs typeface="Arial"/>
              <a:sym typeface="Arial"/>
            </a:endParaRPr>
          </a:p>
          <a:p>
            <a:pPr indent="-182562" lvl="0" marL="195262" marR="0" rtl="0" algn="l">
              <a:lnSpc>
                <a:spcPct val="104166"/>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54050" y="455612"/>
            <a:ext cx="47910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UNIQUE Constraint</a:t>
            </a:r>
            <a:endParaRPr/>
          </a:p>
        </p:txBody>
      </p:sp>
      <p:sp>
        <p:nvSpPr>
          <p:cNvPr id="195" name="Google Shape;195;p27"/>
          <p:cNvSpPr txBox="1"/>
          <p:nvPr/>
        </p:nvSpPr>
        <p:spPr>
          <a:xfrm>
            <a:off x="654050" y="1625600"/>
            <a:ext cx="10121900" cy="3171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UNIQUE constraint uniquely identifies each record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table.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UNIQUE and PRIMARY KEY constraints both provide a guarantee  for uniqueness for a column or set of columns.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 PRIMARY KEY constraint automatically has a UNIQUE constraint  defined on it.</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Note that you can have many UNIQUE constraints per table, but only one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PRIMARY KEY constraint per table.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654050" y="455612"/>
            <a:ext cx="870743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UNIQUE Constraint on CREATE TABLE</a:t>
            </a:r>
            <a:endParaRPr/>
          </a:p>
        </p:txBody>
      </p:sp>
      <p:sp>
        <p:nvSpPr>
          <p:cNvPr id="201" name="Google Shape;201;p28"/>
          <p:cNvSpPr txBox="1"/>
          <p:nvPr/>
        </p:nvSpPr>
        <p:spPr>
          <a:xfrm>
            <a:off x="666750" y="1625600"/>
            <a:ext cx="9605962" cy="4197350"/>
          </a:xfrm>
          <a:prstGeom prst="rect">
            <a:avLst/>
          </a:prstGeom>
          <a:noFill/>
          <a:ln>
            <a:noFill/>
          </a:ln>
        </p:spPr>
        <p:txBody>
          <a:bodyPr anchorCtr="0" anchor="t" bIns="0" lIns="0" spcFirstLastPara="1" rIns="0" wrap="square" tIns="1270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following SQL creates a UNIQUE constraint on the "P_Id" column</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when the "Persons" table is created:</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SQL Server / Oracle / MS Access:</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CREATE TABLE Persons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P_Id int NOT NULL UNIQUE,</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LastName varchar(255) NOT NULL,  FirstName varchar(255),</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Address varchar(255),  City varchar(255)</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654050" y="455612"/>
            <a:ext cx="83121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UNIQUE Constraint on ALTER TABLE</a:t>
            </a:r>
            <a:endParaRPr/>
          </a:p>
        </p:txBody>
      </p:sp>
      <p:sp>
        <p:nvSpPr>
          <p:cNvPr id="207" name="Google Shape;207;p29"/>
          <p:cNvSpPr txBox="1"/>
          <p:nvPr/>
        </p:nvSpPr>
        <p:spPr>
          <a:xfrm>
            <a:off x="654050" y="1625600"/>
            <a:ext cx="9693275" cy="200183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To create a UNIQUE constraint on the "P_Id" column when the table is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already created, use the following SQL:</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MySQL / SQL Server / Oracle / MS Access: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ADD UNIQUE (P_Id)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654050" y="455612"/>
            <a:ext cx="61229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To DROP a UNIQUE Constraint</a:t>
            </a:r>
            <a:endParaRPr/>
          </a:p>
        </p:txBody>
      </p:sp>
      <p:sp>
        <p:nvSpPr>
          <p:cNvPr id="213" name="Google Shape;213;p30"/>
          <p:cNvSpPr txBox="1"/>
          <p:nvPr/>
        </p:nvSpPr>
        <p:spPr>
          <a:xfrm>
            <a:off x="654050" y="1552575"/>
            <a:ext cx="7378700" cy="170815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To drop a UNIQUE constraint, use the following SQL:</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SQL Server / Oracle / MS Access: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DROP CONSTRAINT uc_PersonID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654050" y="455612"/>
            <a:ext cx="58324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INSERT INTO Statement</a:t>
            </a:r>
            <a:endParaRPr/>
          </a:p>
        </p:txBody>
      </p:sp>
      <p:sp>
        <p:nvSpPr>
          <p:cNvPr id="219" name="Google Shape;219;p31"/>
          <p:cNvSpPr txBox="1"/>
          <p:nvPr/>
        </p:nvSpPr>
        <p:spPr>
          <a:xfrm>
            <a:off x="654050" y="1625600"/>
            <a:ext cx="9918700" cy="4519612"/>
          </a:xfrm>
          <a:prstGeom prst="rect">
            <a:avLst/>
          </a:prstGeom>
          <a:noFill/>
          <a:ln>
            <a:noFill/>
          </a:ln>
        </p:spPr>
        <p:txBody>
          <a:bodyPr anchorCtr="0" anchor="t" bIns="0" lIns="0" spcFirstLastPara="1" rIns="0" wrap="square" tIns="12050">
            <a:spAutoFit/>
          </a:bodyPr>
          <a:lstStyle/>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The INSERT INTO statement is used to insert new records in a table.</a:t>
            </a:r>
            <a:endParaRPr b="0" i="0" sz="22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200"/>
              <a:buFont typeface="Arial"/>
              <a:buNone/>
            </a:pPr>
            <a:r>
              <a:t/>
            </a:r>
            <a:endParaRPr b="0" i="0" sz="3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INSERT INTO </a:t>
            </a:r>
            <a:r>
              <a:rPr b="0" i="1" lang="en-US" sz="2200" u="none">
                <a:solidFill>
                  <a:srgbClr val="292934"/>
                </a:solidFill>
                <a:latin typeface="Arial"/>
                <a:ea typeface="Arial"/>
                <a:cs typeface="Arial"/>
                <a:sym typeface="Arial"/>
              </a:rPr>
              <a:t>table_name</a:t>
            </a:r>
            <a:endParaRPr b="0" i="0" sz="2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VALUES (</a:t>
            </a:r>
            <a:r>
              <a:rPr b="0" i="1" lang="en-US" sz="2200" u="none">
                <a:solidFill>
                  <a:srgbClr val="292934"/>
                </a:solidFill>
                <a:latin typeface="Arial"/>
                <a:ea typeface="Arial"/>
                <a:cs typeface="Arial"/>
                <a:sym typeface="Arial"/>
              </a:rPr>
              <a:t>value1</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value2</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value3</a:t>
            </a:r>
            <a:r>
              <a:rPr b="0" i="0" lang="en-US" sz="2200" u="none">
                <a:solidFill>
                  <a:srgbClr val="292934"/>
                </a:solidFill>
                <a:latin typeface="Arial"/>
                <a:ea typeface="Arial"/>
                <a:cs typeface="Arial"/>
                <a:sym typeface="Arial"/>
              </a:rPr>
              <a:t>,...);</a:t>
            </a:r>
            <a:endParaRPr b="0" i="0" sz="2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INSERT INTO </a:t>
            </a:r>
            <a:r>
              <a:rPr b="0" i="1" lang="en-US" sz="2200" u="none">
                <a:solidFill>
                  <a:srgbClr val="292934"/>
                </a:solidFill>
                <a:latin typeface="Arial"/>
                <a:ea typeface="Arial"/>
                <a:cs typeface="Arial"/>
                <a:sym typeface="Arial"/>
              </a:rPr>
              <a:t>table_name </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column1</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column2</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column3</a:t>
            </a:r>
            <a:r>
              <a:rPr b="0" i="0" lang="en-US" sz="2200" u="none">
                <a:solidFill>
                  <a:srgbClr val="292934"/>
                </a:solidFill>
                <a:latin typeface="Arial"/>
                <a:ea typeface="Arial"/>
                <a:cs typeface="Arial"/>
                <a:sym typeface="Arial"/>
              </a:rPr>
              <a:t>,...)  VALUES (</a:t>
            </a:r>
            <a:r>
              <a:rPr b="0" i="1" lang="en-US" sz="2200" u="none">
                <a:solidFill>
                  <a:srgbClr val="292934"/>
                </a:solidFill>
                <a:latin typeface="Arial"/>
                <a:ea typeface="Arial"/>
                <a:cs typeface="Arial"/>
                <a:sym typeface="Arial"/>
              </a:rPr>
              <a:t>value1</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value2</a:t>
            </a:r>
            <a:r>
              <a:rPr b="0" i="0" lang="en-US" sz="2200" u="none">
                <a:solidFill>
                  <a:srgbClr val="292934"/>
                </a:solidFill>
                <a:latin typeface="Arial"/>
                <a:ea typeface="Arial"/>
                <a:cs typeface="Arial"/>
                <a:sym typeface="Arial"/>
              </a:rPr>
              <a:t>,</a:t>
            </a:r>
            <a:r>
              <a:rPr b="0" i="1" lang="en-US" sz="2200" u="none">
                <a:solidFill>
                  <a:srgbClr val="292934"/>
                </a:solidFill>
                <a:latin typeface="Arial"/>
                <a:ea typeface="Arial"/>
                <a:cs typeface="Arial"/>
                <a:sym typeface="Arial"/>
              </a:rPr>
              <a:t>value3</a:t>
            </a:r>
            <a:r>
              <a:rPr b="0" i="0" lang="en-US" sz="2200" u="none">
                <a:solidFill>
                  <a:srgbClr val="292934"/>
                </a:solidFill>
                <a:latin typeface="Arial"/>
                <a:ea typeface="Arial"/>
                <a:cs typeface="Arial"/>
                <a:sym typeface="Arial"/>
              </a:rPr>
              <a:t>,...);</a:t>
            </a:r>
            <a:endParaRPr b="0" i="0" sz="22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200"/>
              <a:buFont typeface="Arial"/>
              <a:buNone/>
            </a:pPr>
            <a:r>
              <a:t/>
            </a:r>
            <a:endParaRPr b="0" i="0" sz="3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Example</a:t>
            </a:r>
            <a:endParaRPr b="0" i="0" sz="22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INSERT INTO Customers (CustomerName, ContactName, Address, City,  PostalCode, Country)</a:t>
            </a:r>
            <a:endParaRPr b="0" i="0" sz="2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VALUES ('Cardinal','Tom B. Erichsen','Skagen 21','Stavanger','4006','Norway');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654050" y="455612"/>
            <a:ext cx="27114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What is SQL?</a:t>
            </a:r>
            <a:endParaRPr/>
          </a:p>
        </p:txBody>
      </p:sp>
      <p:sp>
        <p:nvSpPr>
          <p:cNvPr id="65" name="Google Shape;65;p3"/>
          <p:cNvSpPr txBox="1"/>
          <p:nvPr/>
        </p:nvSpPr>
        <p:spPr>
          <a:xfrm>
            <a:off x="654050" y="1552575"/>
            <a:ext cx="9005887" cy="1343025"/>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stands for Structured Query Language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lets you access and manipulate databases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is an ANSI (American National Standards Institute) standard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INSERT ALL</a:t>
            </a:r>
            <a:endParaRPr/>
          </a:p>
        </p:txBody>
      </p:sp>
      <p:sp>
        <p:nvSpPr>
          <p:cNvPr id="225" name="Google Shape;225;p32"/>
          <p:cNvSpPr txBox="1"/>
          <p:nvPr>
            <p:ph idx="1" type="body"/>
          </p:nvPr>
        </p:nvSpPr>
        <p:spPr>
          <a:xfrm>
            <a:off x="654050" y="1984375"/>
            <a:ext cx="10263187" cy="2068512"/>
          </a:xfrm>
          <a:prstGeom prst="rect">
            <a:avLst/>
          </a:prstGeom>
          <a:noFill/>
          <a:ln>
            <a:noFill/>
          </a:ln>
        </p:spPr>
        <p:txBody>
          <a:bodyPr anchorCtr="0" anchor="t" bIns="0" lIns="0" spcFirstLastPara="1" rIns="0" wrap="square" tIns="0">
            <a:spAutoFit/>
          </a:bodyPr>
          <a:lstStyle/>
          <a:p>
            <a:pPr indent="-139700" lvl="0" marL="342900" rtl="0" algn="l">
              <a:lnSpc>
                <a:spcPct val="100000"/>
              </a:lnSpc>
              <a:spcBef>
                <a:spcPts val="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insert all into sales(s_id, name, commission,age) values (10,'veer',0.15,21) into sales(s_id, name, commission,age) values (10,'veer',0.15,21) select 1 from dual;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p33"/>
          <p:cNvGraphicFramePr/>
          <p:nvPr/>
        </p:nvGraphicFramePr>
        <p:xfrm>
          <a:off x="1919287" y="1905000"/>
          <a:ext cx="3000000" cy="3000000"/>
        </p:xfrm>
        <a:graphic>
          <a:graphicData uri="http://schemas.openxmlformats.org/drawingml/2006/table">
            <a:tbl>
              <a:tblPr>
                <a:noFill/>
                <a:tableStyleId>{26FEECD1-3AD0-4A33-9558-C467A8990065}</a:tableStyleId>
              </a:tblPr>
              <a:tblGrid>
                <a:gridCol w="2560625"/>
                <a:gridCol w="2559050"/>
                <a:gridCol w="2560625"/>
              </a:tblGrid>
              <a:tr h="369875">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Delete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Drop</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Truncate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71475">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DML</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DDL</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DDL</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3975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deletes one or more existing records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drops the complete table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deletes all the rows from</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the existing table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654050" y="455612"/>
            <a:ext cx="60483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PRIMARY KEY Constraint</a:t>
            </a:r>
            <a:endParaRPr/>
          </a:p>
        </p:txBody>
      </p:sp>
      <p:sp>
        <p:nvSpPr>
          <p:cNvPr id="236" name="Google Shape;236;p34"/>
          <p:cNvSpPr txBox="1"/>
          <p:nvPr/>
        </p:nvSpPr>
        <p:spPr>
          <a:xfrm>
            <a:off x="654050" y="1625600"/>
            <a:ext cx="9540875" cy="244157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PRIMARY KEY constraint uniquely identifies each record in a</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database table.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Primary keys must contain unique values.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 primary key column cannot contain NULL values.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Most tables should have a primary key, and each table can have only  ONE primary key.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nvSpPr>
        <p:spPr>
          <a:xfrm>
            <a:off x="666750" y="1625600"/>
            <a:ext cx="5060950" cy="2952750"/>
          </a:xfrm>
          <a:prstGeom prst="rect">
            <a:avLst/>
          </a:prstGeom>
          <a:noFill/>
          <a:ln>
            <a:noFill/>
          </a:ln>
        </p:spPr>
        <p:txBody>
          <a:bodyPr anchorCtr="0" anchor="t" bIns="0" lIns="0" spcFirstLastPara="1" rIns="0" wrap="square" tIns="1270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CREATE TABLE Persons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P_Id int NOT NULL PRIMARY KEY,</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LastName varchar(255) NOT NULL,</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FirstName varchar(255),  Address varchar(255),  City varchar(255)</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654050" y="455612"/>
            <a:ext cx="957421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PRIMARY KEY Constraint on ALTER TABLE</a:t>
            </a:r>
            <a:endParaRPr/>
          </a:p>
        </p:txBody>
      </p:sp>
      <p:sp>
        <p:nvSpPr>
          <p:cNvPr id="247" name="Google Shape;247;p36"/>
          <p:cNvSpPr txBox="1"/>
          <p:nvPr/>
        </p:nvSpPr>
        <p:spPr>
          <a:xfrm>
            <a:off x="654050" y="1625600"/>
            <a:ext cx="3917950"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ADD PRIMARY KEY (P_Id)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654050" y="455612"/>
            <a:ext cx="738346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To DROP a PRIMARY KEY Constraint</a:t>
            </a:r>
            <a:endParaRPr/>
          </a:p>
        </p:txBody>
      </p:sp>
      <p:sp>
        <p:nvSpPr>
          <p:cNvPr id="253" name="Google Shape;253;p37"/>
          <p:cNvSpPr txBox="1"/>
          <p:nvPr/>
        </p:nvSpPr>
        <p:spPr>
          <a:xfrm>
            <a:off x="654050" y="1625600"/>
            <a:ext cx="4989512"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DROP CONSTRAINT pk_PersonID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654050" y="455612"/>
            <a:ext cx="60642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FOREIGN KEY Constraint</a:t>
            </a:r>
            <a:endParaRPr/>
          </a:p>
        </p:txBody>
      </p:sp>
      <p:sp>
        <p:nvSpPr>
          <p:cNvPr id="259" name="Google Shape;259;p38"/>
          <p:cNvSpPr txBox="1"/>
          <p:nvPr/>
        </p:nvSpPr>
        <p:spPr>
          <a:xfrm>
            <a:off x="666750" y="1625600"/>
            <a:ext cx="9351962" cy="2359025"/>
          </a:xfrm>
          <a:prstGeom prst="rect">
            <a:avLst/>
          </a:prstGeom>
          <a:noFill/>
          <a:ln>
            <a:noFill/>
          </a:ln>
        </p:spPr>
        <p:txBody>
          <a:bodyPr anchorCtr="0" anchor="t" bIns="0" lIns="0" spcFirstLastPara="1" rIns="0" wrap="square" tIns="12700">
            <a:spAutoFit/>
          </a:bodyPr>
          <a:lstStyle/>
          <a:p>
            <a:pPr indent="-182562" lvl="0" marL="182562" marR="0" rtl="0" algn="just">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FOREIGN KEY constraint is used to prevent actions that would</a:t>
            </a:r>
            <a:endParaRPr b="0" i="0" sz="2400" u="none">
              <a:solidFill>
                <a:schemeClr val="dk1"/>
              </a:solidFill>
              <a:latin typeface="Arial"/>
              <a:ea typeface="Arial"/>
              <a:cs typeface="Arial"/>
              <a:sym typeface="Arial"/>
            </a:endParaRPr>
          </a:p>
          <a:p>
            <a:pPr indent="-182562" lvl="0" marL="182562" marR="0" rtl="0" algn="just">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destroy links between tables.</a:t>
            </a:r>
            <a:endParaRPr b="0" i="0" sz="2400" u="none">
              <a:solidFill>
                <a:schemeClr val="dk1"/>
              </a:solidFill>
              <a:latin typeface="Arial"/>
              <a:ea typeface="Arial"/>
              <a:cs typeface="Arial"/>
              <a:sym typeface="Arial"/>
            </a:endParaRPr>
          </a:p>
          <a:p>
            <a:pPr indent="-182562" lvl="0" marL="182562" marR="0" rtl="0" algn="just">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FOREIGN KEY constraint also prevents invalid data from being  inserted into the foreign key column, because it has to be one of the  values contained in the table it points to.</a:t>
            </a:r>
            <a:endParaRPr b="0" i="0" sz="2400" u="none">
              <a:solidFill>
                <a:schemeClr val="dk1"/>
              </a:solidFill>
              <a:latin typeface="Arial"/>
              <a:ea typeface="Arial"/>
              <a:cs typeface="Arial"/>
              <a:sym typeface="Arial"/>
            </a:endParaRPr>
          </a:p>
          <a:p>
            <a:pPr indent="-182562" lvl="0" marL="182562" marR="0" rtl="0" algn="l">
              <a:lnSpc>
                <a:spcPct val="100000"/>
              </a:lnSpc>
              <a:spcBef>
                <a:spcPts val="90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p39"/>
          <p:cNvGraphicFramePr/>
          <p:nvPr/>
        </p:nvGraphicFramePr>
        <p:xfrm>
          <a:off x="1219200" y="1839912"/>
          <a:ext cx="3000000" cy="3000000"/>
        </p:xfrm>
        <a:graphic>
          <a:graphicData uri="http://schemas.openxmlformats.org/drawingml/2006/table">
            <a:tbl>
              <a:tblPr>
                <a:noFill/>
                <a:tableStyleId>{26FEECD1-3AD0-4A33-9558-C467A8990065}</a:tableStyleId>
              </a:tblPr>
              <a:tblGrid>
                <a:gridCol w="1692275"/>
                <a:gridCol w="1690675"/>
                <a:gridCol w="1692275"/>
                <a:gridCol w="1690675"/>
                <a:gridCol w="1692275"/>
              </a:tblGrid>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P_Id</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LastName</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FirstName</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Address</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City</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Hansen</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Ola</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Timoteivn 10</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Sandnes</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5450">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Svendson</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Tove</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Borgvn 23</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Sandnes</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Pettersen</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Kari</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Storgt 20</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Stavanger</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graphicFrame>
        <p:nvGraphicFramePr>
          <p:cNvPr id="265" name="Google Shape;265;p39"/>
          <p:cNvGraphicFramePr/>
          <p:nvPr/>
        </p:nvGraphicFramePr>
        <p:xfrm>
          <a:off x="427037" y="3976687"/>
          <a:ext cx="3000000" cy="3000000"/>
        </p:xfrm>
        <a:graphic>
          <a:graphicData uri="http://schemas.openxmlformats.org/drawingml/2006/table">
            <a:tbl>
              <a:tblPr>
                <a:noFill/>
                <a:tableStyleId>{26FEECD1-3AD0-4A33-9558-C467A8990065}</a:tableStyleId>
              </a:tblPr>
              <a:tblGrid>
                <a:gridCol w="674675"/>
                <a:gridCol w="900100"/>
                <a:gridCol w="2962275"/>
              </a:tblGrid>
              <a:tr h="7016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O_Id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  No</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P_Id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77895</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44678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22456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4</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24562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266" name="Google Shape;266;p39"/>
          <p:cNvSpPr txBox="1"/>
          <p:nvPr/>
        </p:nvSpPr>
        <p:spPr>
          <a:xfrm>
            <a:off x="79375" y="3606800"/>
            <a:ext cx="1390650" cy="193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333333"/>
              </a:buClr>
              <a:buSzPts val="1100"/>
              <a:buFont typeface="Verdana"/>
              <a:buNone/>
            </a:pPr>
            <a:r>
              <a:rPr b="0" i="0" lang="en-US" sz="1100" u="none">
                <a:solidFill>
                  <a:srgbClr val="333333"/>
                </a:solidFill>
                <a:latin typeface="Verdana"/>
                <a:ea typeface="Verdana"/>
                <a:cs typeface="Verdana"/>
                <a:sym typeface="Verdana"/>
              </a:rPr>
              <a:t>The "Orders" table:</a:t>
            </a:r>
            <a:endParaRPr/>
          </a:p>
        </p:txBody>
      </p:sp>
      <p:sp>
        <p:nvSpPr>
          <p:cNvPr id="267" name="Google Shape;267;p39"/>
          <p:cNvSpPr txBox="1"/>
          <p:nvPr>
            <p:ph type="title"/>
          </p:nvPr>
        </p:nvSpPr>
        <p:spPr>
          <a:xfrm>
            <a:off x="798512" y="1368425"/>
            <a:ext cx="1355725" cy="30003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Person Table</a:t>
            </a:r>
            <a:endParaRPr/>
          </a:p>
        </p:txBody>
      </p:sp>
      <p:sp>
        <p:nvSpPr>
          <p:cNvPr id="268" name="Google Shape;268;p39"/>
          <p:cNvSpPr txBox="1"/>
          <p:nvPr/>
        </p:nvSpPr>
        <p:spPr>
          <a:xfrm>
            <a:off x="5349875" y="4610100"/>
            <a:ext cx="5545137" cy="1671637"/>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CREATE TABLE Orders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O_Id int NOT NULL PRIMARY KEY,</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OrderNo int NOT NULL,</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P_Id int FOREIGN KEY REFERENCES Persons(P_Id)</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654050" y="455612"/>
            <a:ext cx="46291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CHECK Constraint</a:t>
            </a:r>
            <a:endParaRPr/>
          </a:p>
        </p:txBody>
      </p:sp>
      <p:sp>
        <p:nvSpPr>
          <p:cNvPr id="274" name="Google Shape;274;p40"/>
          <p:cNvSpPr txBox="1"/>
          <p:nvPr/>
        </p:nvSpPr>
        <p:spPr>
          <a:xfrm>
            <a:off x="654050" y="1558925"/>
            <a:ext cx="10196512" cy="4702175"/>
          </a:xfrm>
          <a:prstGeom prst="rect">
            <a:avLst/>
          </a:prstGeom>
          <a:noFill/>
          <a:ln>
            <a:noFill/>
          </a:ln>
        </p:spPr>
        <p:txBody>
          <a:bodyPr anchorCtr="0" anchor="t" bIns="0" lIns="0" spcFirstLastPara="1" rIns="0" wrap="square" tIns="12050">
            <a:spAutoFit/>
          </a:bodyPr>
          <a:lstStyle/>
          <a:p>
            <a:pPr indent="-182562" lvl="0" marL="195262" marR="0" rtl="0" algn="l">
              <a:lnSpc>
                <a:spcPct val="104545"/>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The CHECK constraint is used to limit the value range that can be placed in a</a:t>
            </a:r>
            <a:endParaRPr b="0" i="0" sz="2200" u="none">
              <a:solidFill>
                <a:schemeClr val="dk1"/>
              </a:solidFill>
              <a:latin typeface="Arial"/>
              <a:ea typeface="Arial"/>
              <a:cs typeface="Arial"/>
              <a:sym typeface="Arial"/>
            </a:endParaRPr>
          </a:p>
          <a:p>
            <a:pPr indent="-182562" lvl="0" marL="195262" marR="0" rtl="0" algn="l">
              <a:lnSpc>
                <a:spcPct val="104545"/>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column.</a:t>
            </a:r>
            <a:endParaRPr b="0" i="0" sz="2200" u="none">
              <a:solidFill>
                <a:schemeClr val="dk1"/>
              </a:solidFill>
              <a:latin typeface="Arial"/>
              <a:ea typeface="Arial"/>
              <a:cs typeface="Arial"/>
              <a:sym typeface="Arial"/>
            </a:endParaRPr>
          </a:p>
          <a:p>
            <a:pPr indent="-182562" lvl="0" marL="195262" marR="0" rtl="0" algn="l">
              <a:lnSpc>
                <a:spcPct val="80000"/>
              </a:lnSpc>
              <a:spcBef>
                <a:spcPts val="50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If you define a CHECK constraint on a single column it allows only certain values  for this column.</a:t>
            </a:r>
            <a:endParaRPr b="0" i="0" sz="2200" u="none">
              <a:solidFill>
                <a:schemeClr val="dk1"/>
              </a:solidFill>
              <a:latin typeface="Arial"/>
              <a:ea typeface="Arial"/>
              <a:cs typeface="Arial"/>
              <a:sym typeface="Arial"/>
            </a:endParaRPr>
          </a:p>
          <a:p>
            <a:pPr indent="-182562" lvl="0" marL="195262" marR="0" rtl="0" algn="l">
              <a:lnSpc>
                <a:spcPct val="104545"/>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If you define a CHECK constraint on a table it can limit the values in certain</a:t>
            </a:r>
            <a:endParaRPr b="0" i="0" sz="2200" u="none">
              <a:solidFill>
                <a:schemeClr val="dk1"/>
              </a:solidFill>
              <a:latin typeface="Arial"/>
              <a:ea typeface="Arial"/>
              <a:cs typeface="Arial"/>
              <a:sym typeface="Arial"/>
            </a:endParaRPr>
          </a:p>
          <a:p>
            <a:pPr indent="-182562" lvl="0" marL="195262" marR="0" rtl="0" algn="l">
              <a:lnSpc>
                <a:spcPct val="104545"/>
              </a:lnSpc>
              <a:spcBef>
                <a:spcPts val="0"/>
              </a:spcBef>
              <a:spcAft>
                <a:spcPts val="0"/>
              </a:spcAft>
              <a:buClr>
                <a:srgbClr val="292934"/>
              </a:buClr>
              <a:buSzPts val="2200"/>
              <a:buFont typeface="Arial"/>
              <a:buNone/>
            </a:pPr>
            <a:r>
              <a:rPr b="0" i="0" lang="en-US" sz="2200" u="none">
                <a:solidFill>
                  <a:srgbClr val="292934"/>
                </a:solidFill>
                <a:latin typeface="Arial"/>
                <a:ea typeface="Arial"/>
                <a:cs typeface="Arial"/>
                <a:sym typeface="Arial"/>
              </a:rPr>
              <a:t>columns based on values in other columns in the row.</a:t>
            </a:r>
            <a:endParaRPr b="0" i="0" sz="22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700"/>
              <a:buFont typeface="Arial"/>
              <a:buNone/>
            </a:pPr>
            <a:r>
              <a:t/>
            </a:r>
            <a:endParaRPr b="0" i="0" sz="2700" u="none">
              <a:solidFill>
                <a:schemeClr val="dk1"/>
              </a:solidFill>
              <a:latin typeface="Arial"/>
              <a:ea typeface="Arial"/>
              <a:cs typeface="Arial"/>
              <a:sym typeface="Arial"/>
            </a:endParaRPr>
          </a:p>
          <a:p>
            <a:pPr indent="-182562" lvl="0" marL="195262" marR="0" rtl="0" algn="l">
              <a:lnSpc>
                <a:spcPct val="80000"/>
              </a:lnSpc>
              <a:spcBef>
                <a:spcPts val="0"/>
              </a:spcBef>
              <a:spcAft>
                <a:spcPts val="0"/>
              </a:spcAft>
              <a:buClr>
                <a:srgbClr val="92A199"/>
              </a:buClr>
              <a:buSzPts val="1848"/>
              <a:buFont typeface="Arial"/>
              <a:buChar char="•"/>
            </a:pPr>
            <a:r>
              <a:rPr b="0" i="0" lang="en-US" sz="2200" u="none">
                <a:solidFill>
                  <a:srgbClr val="292934"/>
                </a:solidFill>
                <a:latin typeface="Arial"/>
                <a:ea typeface="Arial"/>
                <a:cs typeface="Arial"/>
                <a:sym typeface="Arial"/>
              </a:rPr>
              <a:t>create table sales (s_id int, sname varchar(20), constraint check_id Check (s_id&gt;10));</a:t>
            </a:r>
            <a:endParaRPr/>
          </a:p>
          <a:p>
            <a:pPr indent="-65214" lvl="0" marL="195262" marR="0" rtl="0" algn="l">
              <a:lnSpc>
                <a:spcPct val="80000"/>
              </a:lnSpc>
              <a:spcBef>
                <a:spcPts val="0"/>
              </a:spcBef>
              <a:spcAft>
                <a:spcPts val="0"/>
              </a:spcAft>
              <a:buClr>
                <a:srgbClr val="92A199"/>
              </a:buClr>
              <a:buSzPts val="1848"/>
              <a:buFont typeface="Arial"/>
              <a:buNone/>
            </a:pPr>
            <a:r>
              <a:t/>
            </a:r>
            <a:endParaRPr b="0" i="0" sz="2200" u="none">
              <a:solidFill>
                <a:srgbClr val="292934"/>
              </a:solidFill>
              <a:latin typeface="Arial"/>
              <a:ea typeface="Arial"/>
              <a:cs typeface="Arial"/>
              <a:sym typeface="Arial"/>
            </a:endParaRPr>
          </a:p>
          <a:p>
            <a:pPr indent="-182562" lvl="0" marL="195262" marR="0" rtl="0" algn="l">
              <a:lnSpc>
                <a:spcPct val="80000"/>
              </a:lnSpc>
              <a:spcBef>
                <a:spcPts val="0"/>
              </a:spcBef>
              <a:spcAft>
                <a:spcPts val="0"/>
              </a:spcAft>
              <a:buClr>
                <a:srgbClr val="92A199"/>
              </a:buClr>
              <a:buSzPts val="1848"/>
              <a:buFont typeface="Arial"/>
              <a:buChar char="•"/>
            </a:pPr>
            <a:r>
              <a:rPr b="0" i="0" lang="en-US" sz="2200" u="none">
                <a:solidFill>
                  <a:schemeClr val="dk1"/>
                </a:solidFill>
                <a:latin typeface="Arial"/>
                <a:ea typeface="Arial"/>
                <a:cs typeface="Arial"/>
                <a:sym typeface="Arial"/>
              </a:rPr>
              <a:t>create table seller (s_id int, constraint check_one check (s_id&gt;10), sname varchar(20),constraint check_two check (sname=upper(sname))) ;</a:t>
            </a:r>
            <a:endParaRPr/>
          </a:p>
          <a:p>
            <a:pPr indent="-65214" lvl="0" marL="195262" marR="0" rtl="0" algn="l">
              <a:lnSpc>
                <a:spcPct val="80000"/>
              </a:lnSpc>
              <a:spcBef>
                <a:spcPts val="0"/>
              </a:spcBef>
              <a:spcAft>
                <a:spcPts val="0"/>
              </a:spcAft>
              <a:buClr>
                <a:srgbClr val="92A199"/>
              </a:buClr>
              <a:buSzPts val="1848"/>
              <a:buFont typeface="Arial"/>
              <a:buNone/>
            </a:pPr>
            <a:r>
              <a:t/>
            </a:r>
            <a:endParaRPr b="0" i="0" sz="2200" u="none">
              <a:solidFill>
                <a:schemeClr val="dk1"/>
              </a:solidFill>
              <a:latin typeface="Arial"/>
              <a:ea typeface="Arial"/>
              <a:cs typeface="Arial"/>
              <a:sym typeface="Arial"/>
            </a:endParaRPr>
          </a:p>
          <a:p>
            <a:pPr indent="-182562" lvl="0" marL="195262" marR="0" rtl="0" algn="l">
              <a:lnSpc>
                <a:spcPct val="80000"/>
              </a:lnSpc>
              <a:spcBef>
                <a:spcPts val="0"/>
              </a:spcBef>
              <a:spcAft>
                <a:spcPts val="0"/>
              </a:spcAft>
              <a:buClr>
                <a:srgbClr val="92A199"/>
              </a:buClr>
              <a:buSzPts val="1848"/>
              <a:buFont typeface="Arial"/>
              <a:buChar char="•"/>
            </a:pPr>
            <a:r>
              <a:rPr b="0" i="0" lang="en-US" sz="2200" u="none">
                <a:solidFill>
                  <a:schemeClr val="dk1"/>
                </a:solidFill>
                <a:latin typeface="Arial"/>
                <a:ea typeface="Arial"/>
                <a:cs typeface="Arial"/>
                <a:sym typeface="Arial"/>
              </a:rPr>
              <a:t>Dropping a constraint using alter:</a:t>
            </a:r>
            <a:endParaRPr/>
          </a:p>
          <a:p>
            <a:pPr indent="-182562" lvl="0" marL="195262" marR="0" rtl="0" algn="l">
              <a:lnSpc>
                <a:spcPct val="80000"/>
              </a:lnSpc>
              <a:spcBef>
                <a:spcPts val="0"/>
              </a:spcBef>
              <a:spcAft>
                <a:spcPts val="0"/>
              </a:spcAft>
              <a:buClr>
                <a:schemeClr val="dk1"/>
              </a:buClr>
              <a:buSzPts val="2200"/>
              <a:buFont typeface="Arial"/>
              <a:buNone/>
            </a:pPr>
            <a:br>
              <a:rPr b="0" i="0" lang="en-US" sz="2200" u="none">
                <a:solidFill>
                  <a:schemeClr val="dk1"/>
                </a:solidFill>
                <a:latin typeface="Arial"/>
                <a:ea typeface="Arial"/>
                <a:cs typeface="Arial"/>
                <a:sym typeface="Arial"/>
              </a:rPr>
            </a:br>
            <a:r>
              <a:rPr b="0" i="0" lang="en-US" sz="2200" u="none">
                <a:solidFill>
                  <a:schemeClr val="dk1"/>
                </a:solidFill>
                <a:latin typeface="Arial"/>
                <a:ea typeface="Arial"/>
                <a:cs typeface="Arial"/>
                <a:sym typeface="Arial"/>
              </a:rPr>
              <a:t>alter table seller drop constraint check_two;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654050" y="455612"/>
            <a:ext cx="501332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DEFAULT Constraint</a:t>
            </a:r>
            <a:endParaRPr/>
          </a:p>
        </p:txBody>
      </p:sp>
      <p:sp>
        <p:nvSpPr>
          <p:cNvPr id="280" name="Google Shape;280;p41"/>
          <p:cNvSpPr txBox="1"/>
          <p:nvPr/>
        </p:nvSpPr>
        <p:spPr>
          <a:xfrm>
            <a:off x="654050" y="1625600"/>
            <a:ext cx="9839325" cy="350678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DEFAULT constraint is used to insert a default value into a column.</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 create table sales(s_id int default(10),Dept_name char(10) default('CSE'));</a:t>
            </a:r>
            <a:endParaRPr/>
          </a:p>
          <a:p>
            <a:pPr indent="-53022" lvl="0" marL="195262" marR="0" rtl="0" algn="l">
              <a:lnSpc>
                <a:spcPct val="100000"/>
              </a:lnSpc>
              <a:spcBef>
                <a:spcPts val="0"/>
              </a:spcBef>
              <a:spcAft>
                <a:spcPts val="0"/>
              </a:spcAft>
              <a:buClr>
                <a:srgbClr val="92A199"/>
              </a:buClr>
              <a:buSzPts val="2040"/>
              <a:buFont typeface="Arial"/>
              <a:buNone/>
            </a:pPr>
            <a:r>
              <a:t/>
            </a:r>
            <a:endParaRPr b="0" i="0" sz="2400" u="none">
              <a:solidFill>
                <a:srgbClr val="292934"/>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Inserting values in default column:</a:t>
            </a:r>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insert into sales values(default,default);</a:t>
            </a:r>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Or</a:t>
            </a:r>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Insert into sales values (11,default);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654050" y="455612"/>
            <a:ext cx="37877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What Can SQL do?</a:t>
            </a:r>
            <a:endParaRPr/>
          </a:p>
        </p:txBody>
      </p:sp>
      <p:sp>
        <p:nvSpPr>
          <p:cNvPr id="71" name="Google Shape;71;p4"/>
          <p:cNvSpPr txBox="1"/>
          <p:nvPr/>
        </p:nvSpPr>
        <p:spPr>
          <a:xfrm>
            <a:off x="654050" y="1552575"/>
            <a:ext cx="8140700" cy="4416425"/>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execute queries against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retrieve data from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insert records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update records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delete records from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create new databases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create new tables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create stored procedures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create views in a database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can set permissions on tables, procedures, and views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654050" y="455612"/>
            <a:ext cx="37734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LIKE Operator</a:t>
            </a:r>
            <a:endParaRPr/>
          </a:p>
        </p:txBody>
      </p:sp>
      <p:sp>
        <p:nvSpPr>
          <p:cNvPr id="286" name="Google Shape;286;p42"/>
          <p:cNvSpPr txBox="1"/>
          <p:nvPr/>
        </p:nvSpPr>
        <p:spPr>
          <a:xfrm>
            <a:off x="654050" y="1625600"/>
            <a:ext cx="9847262" cy="4049712"/>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LIKE operator is used in a WHERE clause to search for a specified</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pattern in a column.</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LIKE Syntax</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t>
            </a:r>
            <a:r>
              <a:rPr b="0" i="1" lang="en-US" sz="2400" u="none">
                <a:solidFill>
                  <a:srgbClr val="292934"/>
                </a:solidFill>
                <a:latin typeface="Arial"/>
                <a:ea typeface="Arial"/>
                <a:cs typeface="Arial"/>
                <a:sym typeface="Arial"/>
              </a:rPr>
              <a:t>column_name(s)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a:t>
            </a:r>
            <a:r>
              <a:rPr b="0" i="1" lang="en-US" sz="2400" u="none">
                <a:solidFill>
                  <a:srgbClr val="292934"/>
                </a:solidFill>
                <a:latin typeface="Arial"/>
                <a:ea typeface="Arial"/>
                <a:cs typeface="Arial"/>
                <a:sym typeface="Arial"/>
              </a:rPr>
              <a:t>table_name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a:t>
            </a:r>
            <a:r>
              <a:rPr b="0" i="1" lang="en-US" sz="2400" u="none">
                <a:solidFill>
                  <a:srgbClr val="292934"/>
                </a:solidFill>
                <a:latin typeface="Arial"/>
                <a:ea typeface="Arial"/>
                <a:cs typeface="Arial"/>
                <a:sym typeface="Arial"/>
              </a:rPr>
              <a:t>column_name </a:t>
            </a:r>
            <a:r>
              <a:rPr b="0" i="0" lang="en-US" sz="2400" u="none">
                <a:solidFill>
                  <a:srgbClr val="292934"/>
                </a:solidFill>
                <a:latin typeface="Arial"/>
                <a:ea typeface="Arial"/>
                <a:cs typeface="Arial"/>
                <a:sym typeface="Arial"/>
              </a:rPr>
              <a:t>LIKE </a:t>
            </a:r>
            <a:r>
              <a:rPr b="0" i="1" lang="en-US" sz="2400" u="none">
                <a:solidFill>
                  <a:srgbClr val="292934"/>
                </a:solidFill>
                <a:latin typeface="Arial"/>
                <a:ea typeface="Arial"/>
                <a:cs typeface="Arial"/>
                <a:sym typeface="Arial"/>
              </a:rPr>
              <a:t>pattern</a:t>
            </a:r>
            <a:r>
              <a:rPr b="0" i="0" lang="en-US" sz="2400" u="none">
                <a:solidFill>
                  <a:srgbClr val="292934"/>
                </a:solidFill>
                <a:latin typeface="Arial"/>
                <a:ea typeface="Arial"/>
                <a:cs typeface="Arial"/>
                <a:sym typeface="Arial"/>
              </a:rPr>
              <a:t>;</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Customers  WHERE City LIKE 's%';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654050" y="455612"/>
            <a:ext cx="29114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Wildcards</a:t>
            </a:r>
            <a:endParaRPr/>
          </a:p>
        </p:txBody>
      </p:sp>
      <p:sp>
        <p:nvSpPr>
          <p:cNvPr id="292" name="Google Shape;292;p43"/>
          <p:cNvSpPr txBox="1"/>
          <p:nvPr/>
        </p:nvSpPr>
        <p:spPr>
          <a:xfrm>
            <a:off x="654050" y="1552575"/>
            <a:ext cx="9091612" cy="904875"/>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In SQL, wildcard characters are used with the SQL LIKE operator.</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wildcards are used to search for data within a table.</a:t>
            </a:r>
            <a:endParaRPr/>
          </a:p>
        </p:txBody>
      </p:sp>
      <p:graphicFrame>
        <p:nvGraphicFramePr>
          <p:cNvPr id="293" name="Google Shape;293;p43"/>
          <p:cNvGraphicFramePr/>
          <p:nvPr/>
        </p:nvGraphicFramePr>
        <p:xfrm>
          <a:off x="1363662" y="3063875"/>
          <a:ext cx="3000000" cy="3000000"/>
        </p:xfrm>
        <a:graphic>
          <a:graphicData uri="http://schemas.openxmlformats.org/drawingml/2006/table">
            <a:tbl>
              <a:tblPr>
                <a:noFill/>
                <a:tableStyleId>{26FEECD1-3AD0-4A33-9558-C467A8990065}</a:tableStyleId>
              </a:tblPr>
              <a:tblGrid>
                <a:gridCol w="1266825"/>
                <a:gridCol w="7191375"/>
              </a:tblGrid>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Wildcard</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Description</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 substitute for zero or more characters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_</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 substitute for a single character</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t>
                      </a:r>
                      <a:r>
                        <a:rPr b="0" i="1" lang="en-US" sz="1800" u="none" cap="none" strike="noStrike">
                          <a:solidFill>
                            <a:srgbClr val="292934"/>
                          </a:solidFill>
                          <a:latin typeface="Arial"/>
                          <a:ea typeface="Arial"/>
                          <a:cs typeface="Arial"/>
                          <a:sym typeface="Arial"/>
                        </a:rPr>
                        <a:t>charlist</a:t>
                      </a:r>
                      <a:r>
                        <a:rPr b="0" i="0" lang="en-US" sz="1800" u="none" cap="none" strike="noStrike">
                          <a:solidFill>
                            <a:srgbClr val="292934"/>
                          </a:solidFill>
                          <a:latin typeface="Arial"/>
                          <a:ea typeface="Arial"/>
                          <a:cs typeface="Arial"/>
                          <a:sym typeface="Arial"/>
                        </a:rPr>
                        <a:t>]</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Sets and ranges of characters to match</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9747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t>
                      </a:r>
                      <a:r>
                        <a:rPr b="0" i="1" lang="en-US" sz="1800" u="none" cap="none" strike="noStrike">
                          <a:solidFill>
                            <a:srgbClr val="292934"/>
                          </a:solidFill>
                          <a:latin typeface="Arial"/>
                          <a:ea typeface="Arial"/>
                          <a:cs typeface="Arial"/>
                          <a:sym typeface="Arial"/>
                        </a:rPr>
                        <a:t>charlist</a:t>
                      </a:r>
                      <a:r>
                        <a:rPr b="0" i="0" lang="en-US" sz="1800" u="none" cap="none" strike="noStrike">
                          <a:solidFill>
                            <a:srgbClr val="292934"/>
                          </a:solidFill>
                          <a:latin typeface="Arial"/>
                          <a:ea typeface="Arial"/>
                          <a:cs typeface="Arial"/>
                          <a:sym typeface="Arial"/>
                        </a:rPr>
                        <a:t>]  or  [!</a:t>
                      </a:r>
                      <a:r>
                        <a:rPr b="0" i="1" lang="en-US" sz="1800" u="none" cap="none" strike="noStrike">
                          <a:solidFill>
                            <a:srgbClr val="292934"/>
                          </a:solidFill>
                          <a:latin typeface="Arial"/>
                          <a:ea typeface="Arial"/>
                          <a:cs typeface="Arial"/>
                          <a:sym typeface="Arial"/>
                        </a:rPr>
                        <a:t>charlist</a:t>
                      </a:r>
                      <a:r>
                        <a:rPr b="0" i="0" lang="en-US" sz="1800" u="none" cap="none" strike="noStrike">
                          <a:solidFill>
                            <a:srgbClr val="292934"/>
                          </a:solidFill>
                          <a:latin typeface="Arial"/>
                          <a:ea typeface="Arial"/>
                          <a:cs typeface="Arial"/>
                          <a:sym typeface="Arial"/>
                        </a:rPr>
                        <a:t>]</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Matches only a character NOT specified within the brackets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654050" y="1565275"/>
            <a:ext cx="9782175" cy="4843462"/>
          </a:xfrm>
          <a:prstGeom prst="rect">
            <a:avLst/>
          </a:prstGeom>
          <a:noFill/>
          <a:ln>
            <a:noFill/>
          </a:ln>
        </p:spPr>
        <p:txBody>
          <a:bodyPr anchorCtr="0" anchor="t" bIns="0" lIns="0" spcFirstLastPara="1" rIns="0" wrap="square" tIns="13325">
            <a:spAutoFit/>
          </a:bodyPr>
          <a:lstStyle/>
          <a:p>
            <a:pPr indent="-182562" lvl="0" marL="195262" marR="0" rtl="0" algn="l">
              <a:lnSpc>
                <a:spcPct val="100000"/>
              </a:lnSpc>
              <a:spcBef>
                <a:spcPts val="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Example</a:t>
            </a:r>
            <a:endParaRPr b="0" i="0" sz="2000" u="none">
              <a:solidFill>
                <a:schemeClr val="dk1"/>
              </a:solidFill>
              <a:latin typeface="Arial"/>
              <a:ea typeface="Arial"/>
              <a:cs typeface="Arial"/>
              <a:sym typeface="Arial"/>
            </a:endParaRPr>
          </a:p>
          <a:p>
            <a:pPr indent="-182562" lvl="0" marL="195262" marR="0" rtl="0" algn="l">
              <a:lnSpc>
                <a:spcPct val="80000"/>
              </a:lnSpc>
              <a:spcBef>
                <a:spcPts val="40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SELECT * FROM Customers  WHERE City LIKE 'L_n_on';</a:t>
            </a:r>
            <a:endParaRPr b="0" i="0" sz="2000" u="none">
              <a:solidFill>
                <a:schemeClr val="dk1"/>
              </a:solidFill>
              <a:latin typeface="Arial"/>
              <a:ea typeface="Arial"/>
              <a:cs typeface="Arial"/>
              <a:sym typeface="Arial"/>
            </a:endParaRPr>
          </a:p>
          <a:p>
            <a:pPr indent="-55562" lvl="0" marL="195262" marR="0" rtl="0" algn="l">
              <a:lnSpc>
                <a:spcPct val="100000"/>
              </a:lnSpc>
              <a:spcBef>
                <a:spcPts val="0"/>
              </a:spcBef>
              <a:spcAft>
                <a:spcPts val="0"/>
              </a:spcAft>
              <a:buClr>
                <a:srgbClr val="92A199"/>
              </a:buClr>
              <a:buSzPts val="2000"/>
              <a:buFont typeface="Arial"/>
              <a:buNone/>
            </a:pPr>
            <a:r>
              <a:t/>
            </a:r>
            <a:endParaRPr b="0" i="0" sz="2000" u="none">
              <a:solidFill>
                <a:schemeClr val="dk1"/>
              </a:solidFill>
              <a:latin typeface="Arial"/>
              <a:ea typeface="Arial"/>
              <a:cs typeface="Arial"/>
              <a:sym typeface="Arial"/>
            </a:endParaRPr>
          </a:p>
          <a:p>
            <a:pPr indent="-182562" lvl="0" marL="195262" marR="0" rtl="0" algn="l">
              <a:lnSpc>
                <a:spcPct val="104999"/>
              </a:lnSpc>
              <a:spcBef>
                <a:spcPts val="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The following SQL statement selects all customers with a City starting with "b", "s", or</a:t>
            </a:r>
            <a:endParaRPr b="0" i="0" sz="2000" u="none">
              <a:solidFill>
                <a:schemeClr val="dk1"/>
              </a:solidFill>
              <a:latin typeface="Arial"/>
              <a:ea typeface="Arial"/>
              <a:cs typeface="Arial"/>
              <a:sym typeface="Arial"/>
            </a:endParaRPr>
          </a:p>
          <a:p>
            <a:pPr indent="-182562" lvl="0" marL="195262" marR="0" rtl="0" algn="l">
              <a:lnSpc>
                <a:spcPct val="104999"/>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"p":</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Example</a:t>
            </a:r>
            <a:endParaRPr b="0" i="0" sz="2000" u="none">
              <a:solidFill>
                <a:schemeClr val="dk1"/>
              </a:solidFill>
              <a:latin typeface="Arial"/>
              <a:ea typeface="Arial"/>
              <a:cs typeface="Arial"/>
              <a:sym typeface="Arial"/>
            </a:endParaRPr>
          </a:p>
          <a:p>
            <a:pPr indent="-182562" lvl="0" marL="195262" marR="0" rtl="0" algn="l">
              <a:lnSpc>
                <a:spcPct val="80000"/>
              </a:lnSpc>
              <a:spcBef>
                <a:spcPts val="40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SELECT * FROM Customers  WHERE City LIKE '[bsp]%';</a:t>
            </a:r>
            <a:endParaRPr b="0" i="0" sz="2000" u="none">
              <a:solidFill>
                <a:schemeClr val="dk1"/>
              </a:solidFill>
              <a:latin typeface="Arial"/>
              <a:ea typeface="Arial"/>
              <a:cs typeface="Arial"/>
              <a:sym typeface="Arial"/>
            </a:endParaRPr>
          </a:p>
          <a:p>
            <a:pPr indent="-182562" lvl="0" marL="195262" marR="0" rtl="0" algn="l">
              <a:lnSpc>
                <a:spcPct val="100000"/>
              </a:lnSpc>
              <a:spcBef>
                <a:spcPts val="300"/>
              </a:spcBef>
              <a:spcAft>
                <a:spcPts val="0"/>
              </a:spcAft>
              <a:buClr>
                <a:srgbClr val="92A199"/>
              </a:buClr>
              <a:buSzPts val="1700"/>
              <a:buFont typeface="Arial"/>
              <a:buNone/>
            </a:pPr>
            <a:r>
              <a:rPr b="0" i="0" lang="en-US" sz="1700" u="none">
                <a:solidFill>
                  <a:srgbClr val="92A199"/>
                </a:solidFill>
                <a:latin typeface="Arial"/>
                <a:ea typeface="Arial"/>
                <a:cs typeface="Arial"/>
                <a:sym typeface="Arial"/>
              </a:rPr>
              <a:t>•</a:t>
            </a:r>
            <a:endParaRPr b="0" i="0" sz="17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1900"/>
              <a:buFont typeface="Arial"/>
              <a:buNone/>
            </a:pPr>
            <a:r>
              <a:t/>
            </a:r>
            <a:endParaRPr b="0" i="0" sz="19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300"/>
              <a:buFont typeface="Arial"/>
              <a:buNone/>
            </a:pPr>
            <a:r>
              <a:t/>
            </a:r>
            <a:endParaRPr b="0" i="0" sz="2300" u="none">
              <a:solidFill>
                <a:schemeClr val="dk1"/>
              </a:solidFill>
              <a:latin typeface="Arial"/>
              <a:ea typeface="Arial"/>
              <a:cs typeface="Arial"/>
              <a:sym typeface="Arial"/>
            </a:endParaRPr>
          </a:p>
          <a:p>
            <a:pPr indent="-182562" lvl="0" marL="195262" marR="0" rtl="0" algn="l">
              <a:lnSpc>
                <a:spcPct val="80000"/>
              </a:lnSpc>
              <a:spcBef>
                <a:spcPts val="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The following SQL statement selects all customers with a City starting with "a", "b", or  "c":</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Example</a:t>
            </a:r>
            <a:endParaRPr b="0" i="0" sz="2000" u="none">
              <a:solidFill>
                <a:schemeClr val="dk1"/>
              </a:solidFill>
              <a:latin typeface="Arial"/>
              <a:ea typeface="Arial"/>
              <a:cs typeface="Arial"/>
              <a:sym typeface="Arial"/>
            </a:endParaRPr>
          </a:p>
          <a:p>
            <a:pPr indent="-182562" lvl="0" marL="195262" marR="0" rtl="0" algn="l">
              <a:lnSpc>
                <a:spcPct val="95000"/>
              </a:lnSpc>
              <a:spcBef>
                <a:spcPts val="400"/>
              </a:spcBef>
              <a:spcAft>
                <a:spcPts val="0"/>
              </a:spcAft>
              <a:buClr>
                <a:srgbClr val="92A199"/>
              </a:buClr>
              <a:buSzPts val="1700"/>
              <a:buFont typeface="Arial"/>
              <a:buChar char="•"/>
            </a:pPr>
            <a:r>
              <a:rPr b="0" i="0" lang="en-US" sz="2000" u="none">
                <a:solidFill>
                  <a:srgbClr val="292934"/>
                </a:solidFill>
                <a:latin typeface="Arial"/>
                <a:ea typeface="Arial"/>
                <a:cs typeface="Arial"/>
                <a:sym typeface="Arial"/>
              </a:rPr>
              <a:t>SELECT * FROM Customers  WHERE City LIKE '[a-c]%';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654050" y="455612"/>
            <a:ext cx="315912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The IN Operator</a:t>
            </a:r>
            <a:endParaRPr/>
          </a:p>
        </p:txBody>
      </p:sp>
      <p:sp>
        <p:nvSpPr>
          <p:cNvPr id="304" name="Google Shape;304;p45"/>
          <p:cNvSpPr txBox="1"/>
          <p:nvPr/>
        </p:nvSpPr>
        <p:spPr>
          <a:xfrm>
            <a:off x="654050" y="1625600"/>
            <a:ext cx="10174287" cy="41243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IN operator allows you to specify multiple values in a WHERE clause.</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IN Syntax</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t>
            </a:r>
            <a:r>
              <a:rPr b="0" i="1" lang="en-US" sz="2400" u="none">
                <a:solidFill>
                  <a:srgbClr val="292934"/>
                </a:solidFill>
                <a:latin typeface="Arial"/>
                <a:ea typeface="Arial"/>
                <a:cs typeface="Arial"/>
                <a:sym typeface="Arial"/>
              </a:rPr>
              <a:t>column_name(s)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a:t>
            </a:r>
            <a:r>
              <a:rPr b="0" i="1" lang="en-US" sz="2400" u="none">
                <a:solidFill>
                  <a:srgbClr val="292934"/>
                </a:solidFill>
                <a:latin typeface="Arial"/>
                <a:ea typeface="Arial"/>
                <a:cs typeface="Arial"/>
                <a:sym typeface="Arial"/>
              </a:rPr>
              <a:t>table_name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a:t>
            </a:r>
            <a:r>
              <a:rPr b="0" i="1" lang="en-US" sz="2400" u="none">
                <a:solidFill>
                  <a:srgbClr val="292934"/>
                </a:solidFill>
                <a:latin typeface="Arial"/>
                <a:ea typeface="Arial"/>
                <a:cs typeface="Arial"/>
                <a:sym typeface="Arial"/>
              </a:rPr>
              <a:t>column_name </a:t>
            </a:r>
            <a:r>
              <a:rPr b="0" i="0" lang="en-US" sz="2400" u="none">
                <a:solidFill>
                  <a:srgbClr val="292934"/>
                </a:solidFill>
                <a:latin typeface="Arial"/>
                <a:ea typeface="Arial"/>
                <a:cs typeface="Arial"/>
                <a:sym typeface="Arial"/>
              </a:rPr>
              <a:t>IN (</a:t>
            </a:r>
            <a:r>
              <a:rPr b="0" i="1" lang="en-US" sz="2400" u="none">
                <a:solidFill>
                  <a:srgbClr val="292934"/>
                </a:solidFill>
                <a:latin typeface="Arial"/>
                <a:ea typeface="Arial"/>
                <a:cs typeface="Arial"/>
                <a:sym typeface="Arial"/>
              </a:rPr>
              <a:t>value1</a:t>
            </a:r>
            <a:r>
              <a:rPr b="0" i="0" lang="en-US" sz="2400" u="none">
                <a:solidFill>
                  <a:srgbClr val="292934"/>
                </a:solidFill>
                <a:latin typeface="Arial"/>
                <a:ea typeface="Arial"/>
                <a:cs typeface="Arial"/>
                <a:sym typeface="Arial"/>
              </a:rPr>
              <a:t>,</a:t>
            </a:r>
            <a:r>
              <a:rPr b="0" i="1" lang="en-US" sz="2400" u="none">
                <a:solidFill>
                  <a:srgbClr val="292934"/>
                </a:solidFill>
                <a:latin typeface="Arial"/>
                <a:ea typeface="Arial"/>
                <a:cs typeface="Arial"/>
                <a:sym typeface="Arial"/>
              </a:rPr>
              <a:t>value2</a:t>
            </a:r>
            <a:r>
              <a:rPr b="0" i="0" lang="en-US" sz="2400" u="none">
                <a:solidFill>
                  <a:srgbClr val="292934"/>
                </a:solidFill>
                <a:latin typeface="Arial"/>
                <a:ea typeface="Arial"/>
                <a:cs typeface="Arial"/>
                <a:sym typeface="Arial"/>
              </a:rPr>
              <a:t>,...);</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Customers  WHERE City IN ('Paris','London');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654050" y="455612"/>
            <a:ext cx="50053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BETWEEN Operator</a:t>
            </a:r>
            <a:endParaRPr/>
          </a:p>
        </p:txBody>
      </p:sp>
      <p:sp>
        <p:nvSpPr>
          <p:cNvPr id="310" name="Google Shape;310;p46"/>
          <p:cNvSpPr txBox="1"/>
          <p:nvPr/>
        </p:nvSpPr>
        <p:spPr>
          <a:xfrm>
            <a:off x="654050" y="1625600"/>
            <a:ext cx="10201275" cy="261143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BETWEEN operator selects values within a range. The values can be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numbers, text, or dates.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BETWEEN Syntax</a:t>
            </a:r>
            <a:endParaRPr b="0" i="0" sz="2400" u="non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a:t>
            </a:r>
            <a:r>
              <a:rPr b="0" i="1" lang="en-US" sz="2000" u="none" cap="none" strike="noStrike">
                <a:solidFill>
                  <a:srgbClr val="292934"/>
                </a:solidFill>
                <a:latin typeface="Arial"/>
                <a:ea typeface="Arial"/>
                <a:cs typeface="Arial"/>
                <a:sym typeface="Arial"/>
              </a:rPr>
              <a:t>column_name(s)</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FROM </a:t>
            </a:r>
            <a:r>
              <a:rPr b="0" i="1" lang="en-US" sz="2000" u="none">
                <a:solidFill>
                  <a:srgbClr val="292934"/>
                </a:solidFill>
                <a:latin typeface="Arial"/>
                <a:ea typeface="Arial"/>
                <a:cs typeface="Arial"/>
                <a:sym typeface="Arial"/>
              </a:rPr>
              <a:t>table_name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WHERE </a:t>
            </a:r>
            <a:r>
              <a:rPr b="0" i="1" lang="en-US" sz="2000" u="none">
                <a:solidFill>
                  <a:srgbClr val="292934"/>
                </a:solidFill>
                <a:latin typeface="Arial"/>
                <a:ea typeface="Arial"/>
                <a:cs typeface="Arial"/>
                <a:sym typeface="Arial"/>
              </a:rPr>
              <a:t>column_name </a:t>
            </a:r>
            <a:r>
              <a:rPr b="0" i="0" lang="en-US" sz="2000" u="none">
                <a:solidFill>
                  <a:srgbClr val="292934"/>
                </a:solidFill>
                <a:latin typeface="Arial"/>
                <a:ea typeface="Arial"/>
                <a:cs typeface="Arial"/>
                <a:sym typeface="Arial"/>
              </a:rPr>
              <a:t>BETWEEN </a:t>
            </a:r>
            <a:r>
              <a:rPr b="0" i="1" lang="en-US" sz="2000" u="none">
                <a:solidFill>
                  <a:srgbClr val="292934"/>
                </a:solidFill>
                <a:latin typeface="Arial"/>
                <a:ea typeface="Arial"/>
                <a:cs typeface="Arial"/>
                <a:sym typeface="Arial"/>
              </a:rPr>
              <a:t>value1 </a:t>
            </a:r>
            <a:r>
              <a:rPr b="0" i="0" lang="en-US" sz="2000" u="none">
                <a:solidFill>
                  <a:srgbClr val="292934"/>
                </a:solidFill>
                <a:latin typeface="Arial"/>
                <a:ea typeface="Arial"/>
                <a:cs typeface="Arial"/>
                <a:sym typeface="Arial"/>
              </a:rPr>
              <a:t>AND </a:t>
            </a:r>
            <a:r>
              <a:rPr b="0" i="1" lang="en-US" sz="2000" u="none">
                <a:solidFill>
                  <a:srgbClr val="292934"/>
                </a:solidFill>
                <a:latin typeface="Arial"/>
                <a:ea typeface="Arial"/>
                <a:cs typeface="Arial"/>
                <a:sym typeface="Arial"/>
              </a:rPr>
              <a:t>value2;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nvSpPr>
        <p:spPr>
          <a:xfrm>
            <a:off x="666750" y="1552575"/>
            <a:ext cx="6062662" cy="2879725"/>
          </a:xfrm>
          <a:prstGeom prst="rect">
            <a:avLst/>
          </a:prstGeom>
          <a:noFill/>
          <a:ln>
            <a:noFill/>
          </a:ln>
        </p:spPr>
        <p:txBody>
          <a:bodyPr anchorCtr="0" anchor="t" bIns="0" lIns="0" spcFirstLastPara="1" rIns="0" wrap="square" tIns="8635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Products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Price BETWEEN 10 AND 20;</a:t>
            </a:r>
            <a:endParaRPr b="0" i="0" sz="2400" u="none">
              <a:solidFill>
                <a:schemeClr val="dk1"/>
              </a:solidFill>
              <a:latin typeface="Arial"/>
              <a:ea typeface="Arial"/>
              <a:cs typeface="Arial"/>
              <a:sym typeface="Arial"/>
            </a:endParaRPr>
          </a:p>
          <a:p>
            <a:pPr indent="-182562" lvl="0" marL="182562" marR="0" rtl="0" algn="l">
              <a:lnSpc>
                <a:spcPct val="100000"/>
              </a:lnSpc>
              <a:spcBef>
                <a:spcPts val="90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Products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Price NOT BETWEEN 10 AND 20;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654050" y="455612"/>
            <a:ext cx="23764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Aliases</a:t>
            </a:r>
            <a:endParaRPr/>
          </a:p>
        </p:txBody>
      </p:sp>
      <p:sp>
        <p:nvSpPr>
          <p:cNvPr id="321" name="Google Shape;321;p48"/>
          <p:cNvSpPr txBox="1"/>
          <p:nvPr/>
        </p:nvSpPr>
        <p:spPr>
          <a:xfrm>
            <a:off x="654050" y="1625600"/>
            <a:ext cx="9875837" cy="456247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aliases are used to give a database table, or a column in a table, a</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temporary name.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Basically aliases are created to make column names more readable.</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Alias Syntax for Columns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t>
            </a:r>
            <a:r>
              <a:rPr b="0" i="1" lang="en-US" sz="2400" u="none">
                <a:solidFill>
                  <a:srgbClr val="292934"/>
                </a:solidFill>
                <a:latin typeface="Arial"/>
                <a:ea typeface="Arial"/>
                <a:cs typeface="Arial"/>
                <a:sym typeface="Arial"/>
              </a:rPr>
              <a:t>column_name </a:t>
            </a:r>
            <a:r>
              <a:rPr b="0" i="0" lang="en-US" sz="2400" u="none">
                <a:solidFill>
                  <a:srgbClr val="292934"/>
                </a:solidFill>
                <a:latin typeface="Arial"/>
                <a:ea typeface="Arial"/>
                <a:cs typeface="Arial"/>
                <a:sym typeface="Arial"/>
              </a:rPr>
              <a:t>AS </a:t>
            </a:r>
            <a:r>
              <a:rPr b="0" i="1" lang="en-US" sz="2400" u="none">
                <a:solidFill>
                  <a:srgbClr val="292934"/>
                </a:solidFill>
                <a:latin typeface="Arial"/>
                <a:ea typeface="Arial"/>
                <a:cs typeface="Arial"/>
                <a:sym typeface="Arial"/>
              </a:rPr>
              <a:t>alias_name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a:t>
            </a:r>
            <a:r>
              <a:rPr b="0" i="1" lang="en-US" sz="2400" u="none">
                <a:solidFill>
                  <a:srgbClr val="292934"/>
                </a:solidFill>
                <a:latin typeface="Arial"/>
                <a:ea typeface="Arial"/>
                <a:cs typeface="Arial"/>
                <a:sym typeface="Arial"/>
              </a:rPr>
              <a:t>table_name;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Alias Syntax for Tables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t>
            </a:r>
            <a:r>
              <a:rPr b="0" i="1" lang="en-US" sz="2400" u="none">
                <a:solidFill>
                  <a:srgbClr val="292934"/>
                </a:solidFill>
                <a:latin typeface="Arial"/>
                <a:ea typeface="Arial"/>
                <a:cs typeface="Arial"/>
                <a:sym typeface="Arial"/>
              </a:rPr>
              <a:t>column_name(s)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a:t>
            </a:r>
            <a:r>
              <a:rPr b="0" i="1" lang="en-US" sz="2400" u="none">
                <a:solidFill>
                  <a:srgbClr val="292934"/>
                </a:solidFill>
                <a:latin typeface="Arial"/>
                <a:ea typeface="Arial"/>
                <a:cs typeface="Arial"/>
                <a:sym typeface="Arial"/>
              </a:rPr>
              <a:t>table_name </a:t>
            </a:r>
            <a:r>
              <a:rPr b="0" i="0" lang="en-US" sz="2400" u="none">
                <a:solidFill>
                  <a:srgbClr val="292934"/>
                </a:solidFill>
                <a:latin typeface="Arial"/>
                <a:ea typeface="Arial"/>
                <a:cs typeface="Arial"/>
                <a:sym typeface="Arial"/>
              </a:rPr>
              <a:t>AS </a:t>
            </a:r>
            <a:r>
              <a:rPr b="0" i="1" lang="en-US" sz="2400" u="none">
                <a:solidFill>
                  <a:srgbClr val="292934"/>
                </a:solidFill>
                <a:latin typeface="Arial"/>
                <a:ea typeface="Arial"/>
                <a:cs typeface="Arial"/>
                <a:sym typeface="Arial"/>
              </a:rPr>
              <a:t>alias_name;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nvSpPr>
        <p:spPr>
          <a:xfrm>
            <a:off x="654050" y="1552575"/>
            <a:ext cx="9202737" cy="404971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CustomerName AS Customer, ContactName AS [Contact  Person]</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o.OrderID, o.OrderDate, c.CustomerName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Customers AS c, Orders AS o</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c.CustomerName="Around the Horn" AND  c.CustomerID=o.CustomerID;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654050" y="455612"/>
            <a:ext cx="59070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ALTER TABLE Statement</a:t>
            </a:r>
            <a:endParaRPr/>
          </a:p>
        </p:txBody>
      </p:sp>
      <p:sp>
        <p:nvSpPr>
          <p:cNvPr id="332" name="Google Shape;332;p50"/>
          <p:cNvSpPr txBox="1"/>
          <p:nvPr/>
        </p:nvSpPr>
        <p:spPr>
          <a:xfrm>
            <a:off x="654050" y="1625600"/>
            <a:ext cx="10156825" cy="3171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ALTER TABLE statement is used to add, delete, or modify columns in</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an existing table.</a:t>
            </a:r>
            <a:endParaRPr b="0" i="0" sz="2400" u="none">
              <a:solidFill>
                <a:schemeClr val="dk1"/>
              </a:solidFill>
              <a:latin typeface="Arial"/>
              <a:ea typeface="Arial"/>
              <a:cs typeface="Arial"/>
              <a:sym typeface="Arial"/>
            </a:endParaRPr>
          </a:p>
          <a:p>
            <a:pPr indent="-182562" lvl="0" marL="195262" marR="0" rtl="0" algn="l">
              <a:lnSpc>
                <a:spcPct val="100000"/>
              </a:lnSpc>
              <a:spcBef>
                <a:spcPts val="90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ALTER TABLE table_name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ADD column_name datatype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table_name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DROP COLUMN column_name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nvSpPr>
        <p:spPr>
          <a:xfrm>
            <a:off x="654050" y="1589087"/>
            <a:ext cx="10121900" cy="4781550"/>
          </a:xfrm>
          <a:prstGeom prst="rect">
            <a:avLst/>
          </a:prstGeom>
          <a:noFill/>
          <a:ln>
            <a:noFill/>
          </a:ln>
        </p:spPr>
        <p:txBody>
          <a:bodyPr anchorCtr="0" anchor="t" bIns="0" lIns="0" spcFirstLastPara="1" rIns="0" wrap="square" tIns="12700">
            <a:spAutoFit/>
          </a:bodyPr>
          <a:lstStyle/>
          <a:p>
            <a:pPr indent="-182562" lvl="0" marL="195262" marR="0" rtl="0" algn="l">
              <a:lnSpc>
                <a:spcPct val="1125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Now we want to add a column named "DateOfBirth" in the "Persons"</a:t>
            </a:r>
            <a:endParaRPr b="0" i="0" sz="2400" u="none">
              <a:solidFill>
                <a:schemeClr val="dk1"/>
              </a:solidFill>
              <a:latin typeface="Arial"/>
              <a:ea typeface="Arial"/>
              <a:cs typeface="Arial"/>
              <a:sym typeface="Arial"/>
            </a:endParaRPr>
          </a:p>
          <a:p>
            <a:pPr indent="-182562" lvl="0" marL="195262" marR="0" rtl="0" algn="l">
              <a:lnSpc>
                <a:spcPct val="1125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table.</a:t>
            </a:r>
            <a:endParaRPr b="0" i="0" sz="2400" u="none">
              <a:solidFill>
                <a:schemeClr val="dk1"/>
              </a:solidFill>
              <a:latin typeface="Arial"/>
              <a:ea typeface="Arial"/>
              <a:cs typeface="Arial"/>
              <a:sym typeface="Arial"/>
            </a:endParaRPr>
          </a:p>
          <a:p>
            <a:pPr indent="-182562" lvl="0" marL="195262" marR="0" rtl="0" algn="l">
              <a:lnSpc>
                <a:spcPct val="104166"/>
              </a:lnSpc>
              <a:spcBef>
                <a:spcPts val="6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  ADD DateOfBirth date</a:t>
            </a:r>
            <a:endParaRPr b="0" i="0" sz="2400" u="none">
              <a:solidFill>
                <a:schemeClr val="dk1"/>
              </a:solidFill>
              <a:latin typeface="Arial"/>
              <a:ea typeface="Arial"/>
              <a:cs typeface="Arial"/>
              <a:sym typeface="Arial"/>
            </a:endParaRPr>
          </a:p>
          <a:p>
            <a:pPr indent="-182562" lvl="0" marL="195262" marR="0" rtl="0" algn="l">
              <a:lnSpc>
                <a:spcPct val="104166"/>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Now we want to change the data type of the column named "DateOfBirth"  in the "Persons" table.</a:t>
            </a:r>
            <a:endParaRPr b="0" i="0" sz="2400" u="none">
              <a:solidFill>
                <a:schemeClr val="dk1"/>
              </a:solidFill>
              <a:latin typeface="Arial"/>
              <a:ea typeface="Arial"/>
              <a:cs typeface="Arial"/>
              <a:sym typeface="Arial"/>
            </a:endParaRPr>
          </a:p>
          <a:p>
            <a:pPr indent="-182562" lvl="0" marL="195262" marR="0" rtl="0" algn="l">
              <a:lnSpc>
                <a:spcPct val="112500"/>
              </a:lnSpc>
              <a:spcBef>
                <a:spcPts val="2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125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ALTER COLUMN DateOfBirth year</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182562" lvl="0" marL="195262" marR="0" rtl="0" algn="l">
              <a:lnSpc>
                <a:spcPct val="104166"/>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Next, we want to delete the column named "DateOfBirth" in the "Persons"  table.</a:t>
            </a:r>
            <a:endParaRPr b="0" i="0" sz="2400" u="none">
              <a:solidFill>
                <a:schemeClr val="dk1"/>
              </a:solidFill>
              <a:latin typeface="Arial"/>
              <a:ea typeface="Arial"/>
              <a:cs typeface="Arial"/>
              <a:sym typeface="Arial"/>
            </a:endParaRPr>
          </a:p>
          <a:p>
            <a:pPr indent="-182562" lvl="0" marL="195262" marR="0" rtl="0" algn="l">
              <a:lnSpc>
                <a:spcPct val="112500"/>
              </a:lnSpc>
              <a:spcBef>
                <a:spcPts val="2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ALTER TABLE Persons</a:t>
            </a:r>
            <a:endParaRPr b="0" i="0" sz="2400" u="none">
              <a:solidFill>
                <a:schemeClr val="dk1"/>
              </a:solidFill>
              <a:latin typeface="Arial"/>
              <a:ea typeface="Arial"/>
              <a:cs typeface="Arial"/>
              <a:sym typeface="Arial"/>
            </a:endParaRPr>
          </a:p>
          <a:p>
            <a:pPr indent="-182562" lvl="0" marL="195262" marR="0" rtl="0" algn="l">
              <a:lnSpc>
                <a:spcPct val="1125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DROP COLUMN DateOfBirth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654050" y="493700"/>
            <a:ext cx="7201500" cy="567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General Data Types</a:t>
            </a:r>
            <a:endParaRPr/>
          </a:p>
        </p:txBody>
      </p:sp>
      <p:sp>
        <p:nvSpPr>
          <p:cNvPr id="77" name="Google Shape;77;p5"/>
          <p:cNvSpPr txBox="1"/>
          <p:nvPr/>
        </p:nvSpPr>
        <p:spPr>
          <a:xfrm>
            <a:off x="958850" y="1219200"/>
            <a:ext cx="8763000" cy="541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Oracle supplies the following built-in datatypes:</a:t>
            </a:r>
            <a:endParaRPr b="0" i="0" sz="3200" u="none">
              <a:solidFill>
                <a:schemeClr val="dk1"/>
              </a:solidFill>
              <a:latin typeface="Calibri"/>
              <a:ea typeface="Calibri"/>
              <a:cs typeface="Calibri"/>
              <a:sym typeface="Calibri"/>
            </a:endParaRPr>
          </a:p>
          <a:p>
            <a:pPr indent="-203200" lvl="0" marL="0" marR="0" rtl="0" algn="l">
              <a:lnSpc>
                <a:spcPct val="100000"/>
              </a:lnSpc>
              <a:spcBef>
                <a:spcPts val="0"/>
              </a:spcBef>
              <a:spcAft>
                <a:spcPts val="0"/>
              </a:spcAft>
              <a:buClr>
                <a:srgbClr val="000000"/>
              </a:buClr>
              <a:buSzPts val="3200"/>
              <a:buFont typeface="Calibri"/>
              <a:buChar char="•"/>
            </a:pPr>
            <a:r>
              <a:rPr b="0" i="0" lang="en-US" sz="3200" u="none">
                <a:solidFill>
                  <a:srgbClr val="000000"/>
                </a:solidFill>
                <a:latin typeface="Calibri"/>
                <a:ea typeface="Calibri"/>
                <a:cs typeface="Calibri"/>
                <a:sym typeface="Calibri"/>
              </a:rPr>
              <a:t>character datatypes</a:t>
            </a:r>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CHAR</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NCHAR</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VARCHAR2 and VARCHAR</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NVARCHAR2</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CLOB</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NCLOB</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LONG</a:t>
            </a:r>
            <a:endParaRPr b="0" i="0" sz="1000" u="none" cap="none" strike="noStrike">
              <a:solidFill>
                <a:srgbClr val="000000"/>
              </a:solidFill>
              <a:latin typeface="Calibri"/>
              <a:ea typeface="Calibri"/>
              <a:cs typeface="Calibri"/>
              <a:sym typeface="Calibri"/>
            </a:endParaRPr>
          </a:p>
          <a:p>
            <a:pPr indent="-88900" lvl="0" marL="0" marR="0" rtl="0" algn="l">
              <a:lnSpc>
                <a:spcPct val="100000"/>
              </a:lnSpc>
              <a:spcBef>
                <a:spcPts val="0"/>
              </a:spcBef>
              <a:spcAft>
                <a:spcPts val="0"/>
              </a:spcAft>
              <a:buClr>
                <a:srgbClr val="000000"/>
              </a:buClr>
              <a:buSzPts val="1400"/>
              <a:buFont typeface="Calibri"/>
              <a:buChar char="•"/>
            </a:pPr>
            <a:r>
              <a:rPr b="0" i="0" lang="en-US" sz="1400" u="none">
                <a:solidFill>
                  <a:srgbClr val="000000"/>
                </a:solidFill>
                <a:latin typeface="Calibri"/>
                <a:ea typeface="Calibri"/>
                <a:cs typeface="Calibri"/>
                <a:sym typeface="Calibri"/>
              </a:rPr>
              <a:t>NUMBER</a:t>
            </a:r>
            <a:r>
              <a:rPr b="0" i="0" lang="en-US" sz="1000" u="none">
                <a:solidFill>
                  <a:srgbClr val="000000"/>
                </a:solidFill>
                <a:latin typeface="Calibri"/>
                <a:ea typeface="Calibri"/>
                <a:cs typeface="Calibri"/>
                <a:sym typeface="Calibri"/>
              </a:rPr>
              <a:t> </a:t>
            </a:r>
            <a:r>
              <a:rPr b="0" i="0" lang="en-US" sz="3200" u="none">
                <a:solidFill>
                  <a:srgbClr val="000000"/>
                </a:solidFill>
                <a:latin typeface="Calibri"/>
                <a:ea typeface="Calibri"/>
                <a:cs typeface="Calibri"/>
                <a:sym typeface="Calibri"/>
              </a:rPr>
              <a:t>datatype</a:t>
            </a:r>
            <a:endParaRPr/>
          </a:p>
          <a:p>
            <a:pPr indent="-88900" lvl="0" marL="0" marR="0" rtl="0" algn="l">
              <a:lnSpc>
                <a:spcPct val="100000"/>
              </a:lnSpc>
              <a:spcBef>
                <a:spcPts val="0"/>
              </a:spcBef>
              <a:spcAft>
                <a:spcPts val="0"/>
              </a:spcAft>
              <a:buClr>
                <a:srgbClr val="000000"/>
              </a:buClr>
              <a:buSzPts val="1400"/>
              <a:buFont typeface="Calibri"/>
              <a:buChar char="•"/>
            </a:pPr>
            <a:r>
              <a:rPr b="0" i="0" lang="en-US" sz="1400" u="none">
                <a:solidFill>
                  <a:srgbClr val="000000"/>
                </a:solidFill>
                <a:latin typeface="Calibri"/>
                <a:ea typeface="Calibri"/>
                <a:cs typeface="Calibri"/>
                <a:sym typeface="Calibri"/>
              </a:rPr>
              <a:t>DATE</a:t>
            </a:r>
            <a:r>
              <a:rPr b="0" i="0" lang="en-US" sz="1000" u="none">
                <a:solidFill>
                  <a:srgbClr val="000000"/>
                </a:solidFill>
                <a:latin typeface="Calibri"/>
                <a:ea typeface="Calibri"/>
                <a:cs typeface="Calibri"/>
                <a:sym typeface="Calibri"/>
              </a:rPr>
              <a:t> </a:t>
            </a:r>
            <a:r>
              <a:rPr b="0" i="0" lang="en-US" sz="3200" u="none">
                <a:solidFill>
                  <a:srgbClr val="000000"/>
                </a:solidFill>
                <a:latin typeface="Calibri"/>
                <a:ea typeface="Calibri"/>
                <a:cs typeface="Calibri"/>
                <a:sym typeface="Calibri"/>
              </a:rPr>
              <a:t>datatype</a:t>
            </a:r>
            <a:endParaRPr/>
          </a:p>
          <a:p>
            <a:pPr indent="-203200" lvl="0" marL="0" marR="0" rtl="0" algn="l">
              <a:lnSpc>
                <a:spcPct val="100000"/>
              </a:lnSpc>
              <a:spcBef>
                <a:spcPts val="0"/>
              </a:spcBef>
              <a:spcAft>
                <a:spcPts val="0"/>
              </a:spcAft>
              <a:buClr>
                <a:srgbClr val="000000"/>
              </a:buClr>
              <a:buSzPts val="3200"/>
              <a:buFont typeface="Calibri"/>
              <a:buChar char="•"/>
            </a:pPr>
            <a:r>
              <a:rPr b="0" i="0" lang="en-US" sz="3200" u="none">
                <a:solidFill>
                  <a:srgbClr val="000000"/>
                </a:solidFill>
                <a:latin typeface="Calibri"/>
                <a:ea typeface="Calibri"/>
                <a:cs typeface="Calibri"/>
                <a:sym typeface="Calibri"/>
              </a:rPr>
              <a:t>binary datatypes</a:t>
            </a:r>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BLOB</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BFILE</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RAW</a:t>
            </a:r>
            <a:endParaRPr b="0" i="0" sz="1000" u="none" cap="none" strike="noStrike">
              <a:solidFill>
                <a:srgbClr val="000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LONG RAW</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654050" y="455612"/>
            <a:ext cx="571500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The DROP TABLE Statement</a:t>
            </a:r>
            <a:endParaRPr/>
          </a:p>
        </p:txBody>
      </p:sp>
      <p:sp>
        <p:nvSpPr>
          <p:cNvPr id="343" name="Google Shape;343;p52"/>
          <p:cNvSpPr txBox="1"/>
          <p:nvPr/>
        </p:nvSpPr>
        <p:spPr>
          <a:xfrm>
            <a:off x="654050" y="1552575"/>
            <a:ext cx="7524750" cy="83185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DROP TABLE statement is used to delete a table.</a:t>
            </a:r>
            <a:endParaRPr b="0" i="0" sz="2400" u="none">
              <a:solidFill>
                <a:schemeClr val="dk1"/>
              </a:solidFill>
              <a:latin typeface="Arial"/>
              <a:ea typeface="Arial"/>
              <a:cs typeface="Arial"/>
              <a:sym typeface="Arial"/>
            </a:endParaRPr>
          </a:p>
          <a:p>
            <a:pPr indent="-184150"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DROP TABLE table_name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654050" y="455612"/>
            <a:ext cx="21653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Views</a:t>
            </a:r>
            <a:endParaRPr/>
          </a:p>
        </p:txBody>
      </p:sp>
      <p:sp>
        <p:nvSpPr>
          <p:cNvPr id="349" name="Google Shape;349;p53"/>
          <p:cNvSpPr txBox="1"/>
          <p:nvPr/>
        </p:nvSpPr>
        <p:spPr>
          <a:xfrm>
            <a:off x="654050" y="1552575"/>
            <a:ext cx="9709150" cy="127000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 view is a virtual table.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 view contains rows and columns, just like a real table. The fields in a  view are fields from one or more real tables in the database.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nvSpPr>
        <p:spPr>
          <a:xfrm>
            <a:off x="654050" y="1552575"/>
            <a:ext cx="3987800" cy="218440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CREATE VIEW Syntax</a:t>
            </a:r>
            <a:endParaRPr b="0" i="0" sz="2400" u="none">
              <a:solidFill>
                <a:schemeClr val="dk1"/>
              </a:solidFill>
              <a:latin typeface="Arial"/>
              <a:ea typeface="Arial"/>
              <a:cs typeface="Arial"/>
              <a:sym typeface="Arial"/>
            </a:endParaRPr>
          </a:p>
          <a:p>
            <a:pPr indent="-182561"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CREATE VIEW view_name AS  SELECT column_name(s)  FROM table_name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WHERE condition</a:t>
            </a:r>
            <a:endParaRPr b="0" i="0" sz="20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 from view name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654050" y="455612"/>
            <a:ext cx="70897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Functions- Aggregate Functions</a:t>
            </a:r>
            <a:endParaRPr/>
          </a:p>
        </p:txBody>
      </p:sp>
      <p:sp>
        <p:nvSpPr>
          <p:cNvPr id="360" name="Google Shape;360;p55"/>
          <p:cNvSpPr txBox="1"/>
          <p:nvPr/>
        </p:nvSpPr>
        <p:spPr>
          <a:xfrm>
            <a:off x="654050" y="1625600"/>
            <a:ext cx="10180637" cy="427037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aggregate functions return a single value, calculated from values in a</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column.</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Useful aggregate functions: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AVG() - Returns the average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COUNT() - Returns the number of rows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FIRST() - Returns the first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LAST() - Returns the last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MAX() - Returns the largest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MIN() - Returns the smallest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SUM() - Returns the sum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ph type="title"/>
          </p:nvPr>
        </p:nvSpPr>
        <p:spPr>
          <a:xfrm>
            <a:off x="654050" y="455612"/>
            <a:ext cx="406876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Scalar functions</a:t>
            </a:r>
            <a:endParaRPr/>
          </a:p>
        </p:txBody>
      </p:sp>
      <p:sp>
        <p:nvSpPr>
          <p:cNvPr id="366" name="Google Shape;366;p56"/>
          <p:cNvSpPr txBox="1"/>
          <p:nvPr/>
        </p:nvSpPr>
        <p:spPr>
          <a:xfrm>
            <a:off x="654050" y="1552575"/>
            <a:ext cx="9799637" cy="4027487"/>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scalar functions return a single value, based on the input value.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Useful scalar functions: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UPPER() - Converts a field to upper case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LOWER() - Converts a field to lower case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SUBSTR() - Extract characters from a text field</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LENGTH() - Returns the length of a text field</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ROUND() - Rounds a numeric field to the number of decimals specified</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Current_date() - Returns the current system date and time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FORMAT() - Formats how a field is to be displayed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nvSpPr>
        <p:spPr>
          <a:xfrm>
            <a:off x="654050" y="1552575"/>
            <a:ext cx="9367837" cy="328771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AVG(Price) AS PriceAverage FROM Products;</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COUNT(CustomerID) AS OrdersFromCustomerID7 FROM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WHERE CustomerID=7;</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MAX(Price) AS HighestPrice FROM Products;</a:t>
            </a:r>
            <a:endParaRPr/>
          </a:p>
          <a:p>
            <a:pPr indent="-53022" lvl="0" marL="195262" marR="0" rtl="0" algn="l">
              <a:lnSpc>
                <a:spcPct val="100000"/>
              </a:lnSpc>
              <a:spcBef>
                <a:spcPts val="0"/>
              </a:spcBef>
              <a:spcAft>
                <a:spcPts val="0"/>
              </a:spcAft>
              <a:buClr>
                <a:srgbClr val="92A199"/>
              </a:buClr>
              <a:buSzPts val="2040"/>
              <a:buFont typeface="Arial"/>
              <a:buNone/>
            </a:pPr>
            <a:r>
              <a:t/>
            </a:r>
            <a:endParaRPr b="0" i="0" sz="2400" u="none">
              <a:solidFill>
                <a:srgbClr val="292934"/>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chemeClr val="dk1"/>
                </a:solidFill>
                <a:latin typeface="Arial"/>
                <a:ea typeface="Arial"/>
                <a:cs typeface="Arial"/>
                <a:sym typeface="Arial"/>
              </a:rPr>
              <a:t>SELECT CURRENT_DATE, SESSIONTIMEZONE FROM DUAL;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654050" y="455612"/>
            <a:ext cx="539591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GROUP BY Statement</a:t>
            </a:r>
            <a:endParaRPr/>
          </a:p>
        </p:txBody>
      </p:sp>
      <p:sp>
        <p:nvSpPr>
          <p:cNvPr id="377" name="Google Shape;377;p58"/>
          <p:cNvSpPr txBox="1"/>
          <p:nvPr/>
        </p:nvSpPr>
        <p:spPr>
          <a:xfrm>
            <a:off x="654050" y="1625600"/>
            <a:ext cx="9445625"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GROUP BY statement is used in conjunction with the aggregate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functions to group the result-set by one or more columns.</a:t>
            </a:r>
            <a:endParaRPr/>
          </a:p>
        </p:txBody>
      </p:sp>
      <p:sp>
        <p:nvSpPr>
          <p:cNvPr id="378" name="Google Shape;378;p58"/>
          <p:cNvSpPr txBox="1"/>
          <p:nvPr/>
        </p:nvSpPr>
        <p:spPr>
          <a:xfrm>
            <a:off x="654050" y="3235325"/>
            <a:ext cx="7218362" cy="1746250"/>
          </a:xfrm>
          <a:prstGeom prst="rect">
            <a:avLst/>
          </a:prstGeom>
          <a:noFill/>
          <a:ln>
            <a:noFill/>
          </a:ln>
        </p:spPr>
        <p:txBody>
          <a:bodyPr anchorCtr="0" anchor="t" bIns="0" lIns="0" spcFirstLastPara="1" rIns="0" wrap="square" tIns="85725">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GROUP BY Syntax</a:t>
            </a:r>
            <a:endParaRPr b="0" i="0" sz="2400" u="none">
              <a:solidFill>
                <a:schemeClr val="dk1"/>
              </a:solidFill>
              <a:latin typeface="Arial"/>
              <a:ea typeface="Arial"/>
              <a:cs typeface="Arial"/>
              <a:sym typeface="Arial"/>
            </a:endParaRPr>
          </a:p>
          <a:p>
            <a:pPr indent="-182561"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column_name, aggregate_function(column_name)  FROM table_name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WHERE column_name operator value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GROUP BY column_name;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nvSpPr>
        <p:spPr>
          <a:xfrm>
            <a:off x="654050" y="1625600"/>
            <a:ext cx="8577262" cy="185578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Shippers.ShipperName,COUNT(Orders.OrderID) AS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NumberOfOrders FROM Orders  LEFT JOIN Shippers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Orders.ShipperID=Shippers.ShipperID</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GROUP BY ShipperName;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654050" y="455612"/>
            <a:ext cx="412273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HAVING Clause</a:t>
            </a:r>
            <a:endParaRPr/>
          </a:p>
        </p:txBody>
      </p:sp>
      <p:sp>
        <p:nvSpPr>
          <p:cNvPr id="389" name="Google Shape;389;p60"/>
          <p:cNvSpPr txBox="1"/>
          <p:nvPr/>
        </p:nvSpPr>
        <p:spPr>
          <a:xfrm>
            <a:off x="654050" y="1625600"/>
            <a:ext cx="9712325"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HAVING clause was added to SQL because the WHERE keyword</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could not be used with aggregate functions.</a:t>
            </a:r>
            <a:endParaRPr/>
          </a:p>
        </p:txBody>
      </p:sp>
      <p:sp>
        <p:nvSpPr>
          <p:cNvPr id="390" name="Google Shape;390;p60"/>
          <p:cNvSpPr txBox="1"/>
          <p:nvPr/>
        </p:nvSpPr>
        <p:spPr>
          <a:xfrm>
            <a:off x="654050" y="3235325"/>
            <a:ext cx="7218362" cy="2051050"/>
          </a:xfrm>
          <a:prstGeom prst="rect">
            <a:avLst/>
          </a:prstGeom>
          <a:noFill/>
          <a:ln>
            <a:noFill/>
          </a:ln>
        </p:spPr>
        <p:txBody>
          <a:bodyPr anchorCtr="0" anchor="t" bIns="0" lIns="0" spcFirstLastPara="1" rIns="0" wrap="square" tIns="85725">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HAVING Syntax</a:t>
            </a:r>
            <a:endParaRPr b="0" i="0" sz="2400" u="none">
              <a:solidFill>
                <a:schemeClr val="dk1"/>
              </a:solidFill>
              <a:latin typeface="Arial"/>
              <a:ea typeface="Arial"/>
              <a:cs typeface="Arial"/>
              <a:sym typeface="Arial"/>
            </a:endParaRPr>
          </a:p>
          <a:p>
            <a:pPr indent="-182561" lvl="1" marL="469900" marR="0" rtl="0" algn="l">
              <a:lnSpc>
                <a:spcPct val="100000"/>
              </a:lnSpc>
              <a:spcBef>
                <a:spcPts val="400"/>
              </a:spcBef>
              <a:spcAft>
                <a:spcPts val="0"/>
              </a:spcAft>
              <a:buClr>
                <a:srgbClr val="92A199"/>
              </a:buClr>
              <a:buSzPts val="1700"/>
              <a:buFont typeface="Arial"/>
              <a:buChar char="•"/>
            </a:pPr>
            <a:r>
              <a:rPr b="0" i="0" lang="en-US" sz="2000" u="none" cap="none" strike="noStrike">
                <a:solidFill>
                  <a:srgbClr val="292934"/>
                </a:solidFill>
                <a:latin typeface="Arial"/>
                <a:ea typeface="Arial"/>
                <a:cs typeface="Arial"/>
                <a:sym typeface="Arial"/>
              </a:rPr>
              <a:t>SELECT column_name, aggregate_function(column_name)  FROM table_name</a:t>
            </a:r>
            <a:endParaRPr b="0" i="0" sz="2000" u="none" cap="none" strike="noStrik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WHERE column_name operator value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GROUP BY column_name</a:t>
            </a:r>
            <a:endParaRPr b="0" i="0" sz="20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HAVING aggregate_function(column_name) operator value;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nvSpPr>
        <p:spPr>
          <a:xfrm>
            <a:off x="666750" y="1552575"/>
            <a:ext cx="8464550" cy="3162300"/>
          </a:xfrm>
          <a:prstGeom prst="rect">
            <a:avLst/>
          </a:prstGeom>
          <a:noFill/>
          <a:ln>
            <a:noFill/>
          </a:ln>
        </p:spPr>
        <p:txBody>
          <a:bodyPr anchorCtr="0" anchor="t" bIns="0" lIns="0" spcFirstLastPara="1" rIns="0" wrap="square" tIns="86350">
            <a:spAutoFit/>
          </a:bodyPr>
          <a:lstStyle/>
          <a:p>
            <a:pPr indent="-182562" lvl="0" marL="1825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Employees.LastName, COUNT(Orders.OrderID) AS  NumberOfOrders FROM (Orders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INNER JOIN Employees</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Orders.EmployeeID=Employees.EmployeeID)  GROUP BY LastName</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HAVING COUNT(Orders.OrderID) &gt; 10;</a:t>
            </a:r>
            <a:endParaRPr b="0" i="0" sz="2400" u="none">
              <a:solidFill>
                <a:schemeClr val="dk1"/>
              </a:solidFill>
              <a:latin typeface="Arial"/>
              <a:ea typeface="Arial"/>
              <a:cs typeface="Arial"/>
              <a:sym typeface="Arial"/>
            </a:endParaRPr>
          </a:p>
          <a:p>
            <a:pPr indent="-182562" lvl="0" marL="182562" marR="0" rtl="0" algn="l">
              <a:lnSpc>
                <a:spcPct val="100000"/>
              </a:lnSpc>
              <a:spcBef>
                <a:spcPts val="90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DBMS SQL command" id="82" name="Google Shape;82;p6"/>
          <p:cNvPicPr preferRelativeResize="0"/>
          <p:nvPr/>
        </p:nvPicPr>
        <p:blipFill rotWithShape="1">
          <a:blip r:embed="rId3">
            <a:alphaModFix/>
          </a:blip>
          <a:srcRect b="0" l="0" r="0" t="0"/>
          <a:stretch/>
        </p:blipFill>
        <p:spPr>
          <a:xfrm>
            <a:off x="1682750" y="762000"/>
            <a:ext cx="8153400" cy="5334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nvSpPr>
        <p:spPr>
          <a:xfrm>
            <a:off x="654050" y="1552575"/>
            <a:ext cx="8266112" cy="295275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UCASE(CustomerName) AS Customer, City  FROM Customers;</a:t>
            </a:r>
            <a:endParaRPr b="0" i="0" sz="24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500"/>
              <a:buFont typeface="Arial"/>
              <a:buNone/>
            </a:pPr>
            <a:r>
              <a:t/>
            </a:r>
            <a:endParaRPr b="0" i="0" sz="35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ProductName, ROUND(Price,0) AS RoundedPrice  FROM Products;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654050" y="455612"/>
            <a:ext cx="391160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FORMAT() Function</a:t>
            </a:r>
            <a:endParaRPr/>
          </a:p>
        </p:txBody>
      </p:sp>
      <p:sp>
        <p:nvSpPr>
          <p:cNvPr id="406" name="Google Shape;406;p63"/>
          <p:cNvSpPr txBox="1"/>
          <p:nvPr/>
        </p:nvSpPr>
        <p:spPr>
          <a:xfrm>
            <a:off x="654050" y="1552575"/>
            <a:ext cx="9839325" cy="3830637"/>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FORMAT() function is used to format how a field is to be displayed.</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SQL FORMAT() Syntax</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FORMAT(column_name,format) FROM table_name;</a:t>
            </a:r>
            <a:endParaRPr b="0" i="0" sz="2400" u="none">
              <a:solidFill>
                <a:schemeClr val="dk1"/>
              </a:solidFill>
              <a:latin typeface="Arial"/>
              <a:ea typeface="Arial"/>
              <a:cs typeface="Arial"/>
              <a:sym typeface="Arial"/>
            </a:endParaRPr>
          </a:p>
          <a:p>
            <a:pPr indent="-11112" lvl="0" marL="195262" marR="0" rtl="0" algn="l">
              <a:lnSpc>
                <a:spcPct val="100000"/>
              </a:lnSpc>
              <a:spcBef>
                <a:spcPts val="0"/>
              </a:spcBef>
              <a:spcAft>
                <a:spcPts val="0"/>
              </a:spcAft>
              <a:buClr>
                <a:srgbClr val="92A199"/>
              </a:buClr>
              <a:buSzPts val="2700"/>
              <a:buFont typeface="Arial"/>
              <a:buNone/>
            </a:pPr>
            <a:r>
              <a:t/>
            </a:r>
            <a:endParaRPr b="0" i="0" sz="2700" u="none">
              <a:solidFill>
                <a:schemeClr val="dk1"/>
              </a:solidFill>
              <a:latin typeface="Arial"/>
              <a:ea typeface="Arial"/>
              <a:cs typeface="Arial"/>
              <a:sym typeface="Arial"/>
            </a:endParaRPr>
          </a:p>
          <a:p>
            <a:pPr indent="0" lvl="0" marL="195262" marR="0" rtl="0" algn="l">
              <a:lnSpc>
                <a:spcPct val="100000"/>
              </a:lnSpc>
              <a:spcBef>
                <a:spcPts val="0"/>
              </a:spcBef>
              <a:spcAft>
                <a:spcPts val="0"/>
              </a:spcAft>
              <a:buClr>
                <a:srgbClr val="92A199"/>
              </a:buClr>
              <a:buSzPts val="3800"/>
              <a:buFont typeface="Arial"/>
              <a:buNone/>
            </a:pPr>
            <a:r>
              <a:t/>
            </a:r>
            <a:endParaRPr b="0" i="0" sz="3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ProductName, Price, FORMAT(Now(),'YYYY-MM-DD') AS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PerDate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Products;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654050" y="455612"/>
            <a:ext cx="39131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Date Functions</a:t>
            </a:r>
            <a:endParaRPr/>
          </a:p>
        </p:txBody>
      </p:sp>
      <p:graphicFrame>
        <p:nvGraphicFramePr>
          <p:cNvPr id="412" name="Google Shape;412;p64"/>
          <p:cNvGraphicFramePr/>
          <p:nvPr/>
        </p:nvGraphicFramePr>
        <p:xfrm>
          <a:off x="284162" y="1336675"/>
          <a:ext cx="3000000" cy="3000000"/>
        </p:xfrm>
        <a:graphic>
          <a:graphicData uri="http://schemas.openxmlformats.org/drawingml/2006/table">
            <a:tbl>
              <a:tblPr>
                <a:noFill/>
                <a:tableStyleId>{26FEECD1-3AD0-4A33-9558-C467A8990065}</a:tableStyleId>
              </a:tblPr>
              <a:tblGrid>
                <a:gridCol w="1857375"/>
                <a:gridCol w="6600825"/>
              </a:tblGrid>
              <a:tr h="427025">
                <a:tc>
                  <a:txBody>
                    <a:bodyPr/>
                    <a:lstStyle/>
                    <a:p>
                      <a:pPr indent="0" lvl="0" marL="74612"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Function</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Description</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4612" marR="0" rtl="0" algn="l">
                        <a:lnSpc>
                          <a:spcPct val="100000"/>
                        </a:lnSpc>
                        <a:spcBef>
                          <a:spcPts val="0"/>
                        </a:spcBef>
                        <a:spcAft>
                          <a:spcPts val="0"/>
                        </a:spcAft>
                        <a:buClr>
                          <a:srgbClr val="0000FF"/>
                        </a:buClr>
                        <a:buSzPts val="1800"/>
                        <a:buFont typeface="Calibri"/>
                        <a:buNone/>
                      </a:pPr>
                      <a:r>
                        <a:rPr b="0" i="0" lang="en-US" sz="1800" u="sng" cap="none" strike="noStrike">
                          <a:solidFill>
                            <a:srgbClr val="0000FF"/>
                          </a:solidFill>
                          <a:hlinkClick r:id="rId3">
                            <a:extLst>
                              <a:ext uri="{A12FA001-AC4F-418D-AE19-62706E023703}">
                                <ahyp:hlinkClr val="tx"/>
                              </a:ext>
                            </a:extLst>
                          </a:hlinkClick>
                        </a:rPr>
                        <a:t>GETDATE()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Returns the current date and time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4612" marR="0" rtl="0" algn="l">
                        <a:lnSpc>
                          <a:spcPct val="100000"/>
                        </a:lnSpc>
                        <a:spcBef>
                          <a:spcPts val="0"/>
                        </a:spcBef>
                        <a:spcAft>
                          <a:spcPts val="0"/>
                        </a:spcAft>
                        <a:buClr>
                          <a:srgbClr val="0000FF"/>
                        </a:buClr>
                        <a:buSzPts val="1800"/>
                        <a:buFont typeface="Calibri"/>
                        <a:buNone/>
                      </a:pPr>
                      <a:r>
                        <a:rPr b="0" i="0" lang="en-US" sz="1800" u="sng" cap="none" strike="noStrike">
                          <a:solidFill>
                            <a:srgbClr val="0000FF"/>
                          </a:solidFill>
                          <a:hlinkClick r:id="rId4">
                            <a:extLst>
                              <a:ext uri="{A12FA001-AC4F-418D-AE19-62706E023703}">
                                <ahyp:hlinkClr val="tx"/>
                              </a:ext>
                            </a:extLst>
                          </a:hlinkClick>
                        </a:rPr>
                        <a:t>DATEPART()</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Returns a single part of a date/time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5450">
                <a:tc>
                  <a:txBody>
                    <a:bodyPr/>
                    <a:lstStyle/>
                    <a:p>
                      <a:pPr indent="0" lvl="0" marL="74612" marR="0" rtl="0" algn="l">
                        <a:lnSpc>
                          <a:spcPct val="100000"/>
                        </a:lnSpc>
                        <a:spcBef>
                          <a:spcPts val="0"/>
                        </a:spcBef>
                        <a:spcAft>
                          <a:spcPts val="0"/>
                        </a:spcAft>
                        <a:buClr>
                          <a:srgbClr val="0000FF"/>
                        </a:buClr>
                        <a:buSzPts val="1800"/>
                        <a:buFont typeface="Calibri"/>
                        <a:buNone/>
                      </a:pPr>
                      <a:r>
                        <a:rPr b="0" i="0" lang="en-US" sz="1800" u="sng" cap="none" strike="noStrike">
                          <a:solidFill>
                            <a:srgbClr val="0000FF"/>
                          </a:solidFill>
                          <a:hlinkClick r:id="rId5">
                            <a:extLst>
                              <a:ext uri="{A12FA001-AC4F-418D-AE19-62706E023703}">
                                <ahyp:hlinkClr val="tx"/>
                              </a:ext>
                            </a:extLst>
                          </a:hlinkClick>
                        </a:rPr>
                        <a:t>DATEADD()</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Adds or subtracts a specified time interval from a date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4612" marR="0" rtl="0" algn="l">
                        <a:lnSpc>
                          <a:spcPct val="100000"/>
                        </a:lnSpc>
                        <a:spcBef>
                          <a:spcPts val="0"/>
                        </a:spcBef>
                        <a:spcAft>
                          <a:spcPts val="0"/>
                        </a:spcAft>
                        <a:buClr>
                          <a:srgbClr val="0000FF"/>
                        </a:buClr>
                        <a:buSzPts val="1800"/>
                        <a:buFont typeface="Calibri"/>
                        <a:buNone/>
                      </a:pPr>
                      <a:r>
                        <a:rPr b="0" i="0" lang="en-US" sz="1800" u="sng" cap="none" strike="noStrike">
                          <a:solidFill>
                            <a:srgbClr val="0000FF"/>
                          </a:solidFill>
                          <a:hlinkClick r:id="rId6">
                            <a:extLst>
                              <a:ext uri="{A12FA001-AC4F-418D-AE19-62706E023703}">
                                <ahyp:hlinkClr val="tx"/>
                              </a:ext>
                            </a:extLst>
                          </a:hlinkClick>
                        </a:rPr>
                        <a:t>DATEDIFF()</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Returns the time between two dates</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4612" marR="0" rtl="0" algn="l">
                        <a:lnSpc>
                          <a:spcPct val="100000"/>
                        </a:lnSpc>
                        <a:spcBef>
                          <a:spcPts val="0"/>
                        </a:spcBef>
                        <a:spcAft>
                          <a:spcPts val="0"/>
                        </a:spcAft>
                        <a:buClr>
                          <a:srgbClr val="0000FF"/>
                        </a:buClr>
                        <a:buSzPts val="1800"/>
                        <a:buFont typeface="Calibri"/>
                        <a:buNone/>
                      </a:pPr>
                      <a:r>
                        <a:rPr b="0" i="0" lang="en-US" sz="1800" u="sng" cap="none" strike="noStrike">
                          <a:solidFill>
                            <a:srgbClr val="0000FF"/>
                          </a:solidFill>
                          <a:hlinkClick r:id="rId7">
                            <a:extLst>
                              <a:ext uri="{A12FA001-AC4F-418D-AE19-62706E023703}">
                                <ahyp:hlinkClr val="tx"/>
                              </a:ext>
                            </a:extLst>
                          </a:hlinkClick>
                        </a:rPr>
                        <a:t>CONVERT()</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Displays date/time data in different formats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sp>
        <p:nvSpPr>
          <p:cNvPr id="413" name="Google Shape;413;p64"/>
          <p:cNvSpPr txBox="1"/>
          <p:nvPr/>
        </p:nvSpPr>
        <p:spPr>
          <a:xfrm>
            <a:off x="5048250" y="4610100"/>
            <a:ext cx="5419725" cy="16716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1" i="0" lang="en-US" sz="1800" u="none">
                <a:solidFill>
                  <a:srgbClr val="292934"/>
                </a:solidFill>
                <a:latin typeface="Arial"/>
                <a:ea typeface="Arial"/>
                <a:cs typeface="Arial"/>
                <a:sym typeface="Arial"/>
              </a:rPr>
              <a:t>SQL Server </a:t>
            </a:r>
            <a:r>
              <a:rPr b="0" i="0" lang="en-US" sz="1800" u="none">
                <a:solidFill>
                  <a:srgbClr val="292934"/>
                </a:solidFill>
                <a:latin typeface="Arial"/>
                <a:ea typeface="Arial"/>
                <a:cs typeface="Arial"/>
                <a:sym typeface="Arial"/>
              </a:rPr>
              <a:t>comes with the following data types for  storing a date or a date/time value in the database:  DATE - format YYYY-MM-DD</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DATETIME - format: YYYY-MM-DD HH:MI:SS</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SMALLDATETIME - format: YYYY-MM-DD HH:MI:SS</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TIMESTAMP - format: a unique number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654050" y="455612"/>
            <a:ext cx="201930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Joins</a:t>
            </a:r>
            <a:endParaRPr/>
          </a:p>
        </p:txBody>
      </p:sp>
      <p:sp>
        <p:nvSpPr>
          <p:cNvPr id="419" name="Google Shape;419;p65"/>
          <p:cNvSpPr txBox="1"/>
          <p:nvPr/>
        </p:nvSpPr>
        <p:spPr>
          <a:xfrm>
            <a:off x="654050" y="1077912"/>
            <a:ext cx="9748837" cy="757237"/>
          </a:xfrm>
          <a:prstGeom prst="rect">
            <a:avLst/>
          </a:prstGeom>
          <a:noFill/>
          <a:ln>
            <a:noFill/>
          </a:ln>
        </p:spPr>
        <p:txBody>
          <a:bodyPr anchorCtr="0" anchor="t" bIns="0" lIns="0" spcFirstLastPara="1" rIns="0" wrap="square" tIns="12700">
            <a:spAutoFit/>
          </a:bodyPr>
          <a:lstStyle/>
          <a:p>
            <a:pPr indent="-182562" lvl="0" marL="193675"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An SQL JOIN clause is used to combine rows from two or more tables,  based on a common field between them.</a:t>
            </a:r>
            <a:endParaRPr/>
          </a:p>
        </p:txBody>
      </p:sp>
      <p:graphicFrame>
        <p:nvGraphicFramePr>
          <p:cNvPr id="420" name="Google Shape;420;p65"/>
          <p:cNvGraphicFramePr/>
          <p:nvPr/>
        </p:nvGraphicFramePr>
        <p:xfrm>
          <a:off x="2443162" y="1984375"/>
          <a:ext cx="3000000" cy="3000000"/>
        </p:xfrm>
        <a:graphic>
          <a:graphicData uri="http://schemas.openxmlformats.org/drawingml/2006/table">
            <a:tbl>
              <a:tblPr>
                <a:noFill/>
                <a:tableStyleId>{26FEECD1-3AD0-4A33-9558-C467A8990065}</a:tableStyleId>
              </a:tblPr>
              <a:tblGrid>
                <a:gridCol w="1266825"/>
                <a:gridCol w="3595675"/>
                <a:gridCol w="3595675"/>
              </a:tblGrid>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OrderID</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CustomerID</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OrderDate</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5450">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10308</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1996-09-18</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10309</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37</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1996-09-19</a:t>
                      </a:r>
                      <a:endParaRPr/>
                    </a:p>
                  </a:txBody>
                  <a:tcPr marT="5522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10310</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77</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1996-09-20</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graphicFrame>
        <p:nvGraphicFramePr>
          <p:cNvPr id="421" name="Google Shape;421;p65"/>
          <p:cNvGraphicFramePr/>
          <p:nvPr/>
        </p:nvGraphicFramePr>
        <p:xfrm>
          <a:off x="571500" y="3856037"/>
          <a:ext cx="3000000" cy="3000000"/>
        </p:xfrm>
        <a:graphic>
          <a:graphicData uri="http://schemas.openxmlformats.org/drawingml/2006/table">
            <a:tbl>
              <a:tblPr>
                <a:noFill/>
                <a:tableStyleId>{26FEECD1-3AD0-4A33-9558-C467A8990065}</a:tableStyleId>
              </a:tblPr>
              <a:tblGrid>
                <a:gridCol w="1266825"/>
                <a:gridCol w="2397125"/>
                <a:gridCol w="2397125"/>
                <a:gridCol w="2397125"/>
              </a:tblGrid>
              <a:tr h="7016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CustomerI  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CustomerName</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ContactName</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Country</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Alfreds Futterkiste</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Maria Anders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Germany</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9747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Ana Trujillo  Emparedados y  helados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Ana Trujillo</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Mexico</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016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Antonio Moreno</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Taquería</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Antonio Moreno</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Mexico</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nvSpPr>
        <p:spPr>
          <a:xfrm>
            <a:off x="654050" y="501650"/>
            <a:ext cx="10052050" cy="2000250"/>
          </a:xfrm>
          <a:prstGeom prst="rect">
            <a:avLst/>
          </a:prstGeom>
          <a:noFill/>
          <a:ln>
            <a:noFill/>
          </a:ln>
        </p:spPr>
        <p:txBody>
          <a:bodyPr anchorCtr="0" anchor="t" bIns="0" lIns="0" spcFirstLastPara="1" rIns="0" wrap="square" tIns="85725">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Orders.OrderID, Customers.CustomerName, Orders.OrderDate  FROM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INNER JOIN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Orders.CustomerID=Customers.CustomerID;</a:t>
            </a:r>
            <a:endParaRPr/>
          </a:p>
        </p:txBody>
      </p:sp>
      <p:graphicFrame>
        <p:nvGraphicFramePr>
          <p:cNvPr id="427" name="Google Shape;427;p66"/>
          <p:cNvGraphicFramePr/>
          <p:nvPr/>
        </p:nvGraphicFramePr>
        <p:xfrm>
          <a:off x="2803525" y="3279775"/>
          <a:ext cx="3000000" cy="3000000"/>
        </p:xfrm>
        <a:graphic>
          <a:graphicData uri="http://schemas.openxmlformats.org/drawingml/2006/table">
            <a:tbl>
              <a:tblPr>
                <a:noFill/>
                <a:tableStyleId>{26FEECD1-3AD0-4A33-9558-C467A8990065}</a:tableStyleId>
              </a:tblPr>
              <a:tblGrid>
                <a:gridCol w="1277925"/>
                <a:gridCol w="5911850"/>
                <a:gridCol w="1268400"/>
              </a:tblGrid>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OrderID</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CustomerName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OrderDate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10308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Ana Trujillo Emparedados y helados</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9/18/1996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7000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10365</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Antonio Moreno Taquería</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11/27/199</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016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10383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Around the Horn</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12/16/199</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7000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10355</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Around the Horn</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11/15/199</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10278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Berglunds snabbköp</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8/12/1996</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7"/>
          <p:cNvSpPr txBox="1"/>
          <p:nvPr>
            <p:ph type="title"/>
          </p:nvPr>
        </p:nvSpPr>
        <p:spPr>
          <a:xfrm>
            <a:off x="654050" y="455612"/>
            <a:ext cx="39433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Different SQL JOINs</a:t>
            </a:r>
            <a:endParaRPr/>
          </a:p>
        </p:txBody>
      </p:sp>
      <p:sp>
        <p:nvSpPr>
          <p:cNvPr id="433" name="Google Shape;433;p67"/>
          <p:cNvSpPr txBox="1"/>
          <p:nvPr/>
        </p:nvSpPr>
        <p:spPr>
          <a:xfrm>
            <a:off x="666750" y="1625600"/>
            <a:ext cx="10010775" cy="3236912"/>
          </a:xfrm>
          <a:prstGeom prst="rect">
            <a:avLst/>
          </a:prstGeom>
          <a:noFill/>
          <a:ln>
            <a:noFill/>
          </a:ln>
        </p:spPr>
        <p:txBody>
          <a:bodyPr anchorCtr="0" anchor="t" bIns="0" lIns="0" spcFirstLastPara="1" rIns="0" wrap="square" tIns="12700">
            <a:spAutoFit/>
          </a:bodyPr>
          <a:lstStyle/>
          <a:p>
            <a:pPr indent="-182562" lvl="0" marL="182562" marR="0" rtl="0" algn="l">
              <a:lnSpc>
                <a:spcPct val="100000"/>
              </a:lnSpc>
              <a:spcBef>
                <a:spcPts val="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INNER JOIN</a:t>
            </a:r>
            <a:r>
              <a:rPr b="0" i="0" lang="en-US" sz="2400" u="none">
                <a:solidFill>
                  <a:srgbClr val="292934"/>
                </a:solidFill>
                <a:latin typeface="Arial"/>
                <a:ea typeface="Arial"/>
                <a:cs typeface="Arial"/>
                <a:sym typeface="Arial"/>
              </a:rPr>
              <a:t>: Returns all rows when there is at least one match in BOTH</a:t>
            </a:r>
            <a:endParaRPr b="0" i="0" sz="2400" u="none">
              <a:solidFill>
                <a:schemeClr val="dk1"/>
              </a:solidFill>
              <a:latin typeface="Arial"/>
              <a:ea typeface="Arial"/>
              <a:cs typeface="Arial"/>
              <a:sym typeface="Arial"/>
            </a:endParaRPr>
          </a:p>
          <a:p>
            <a:pPr indent="-182562" lvl="0" marL="1825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tables</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LEFT JOIN</a:t>
            </a:r>
            <a:r>
              <a:rPr b="0" i="0" lang="en-US" sz="2400" u="none">
                <a:solidFill>
                  <a:srgbClr val="292934"/>
                </a:solidFill>
                <a:latin typeface="Arial"/>
                <a:ea typeface="Arial"/>
                <a:cs typeface="Arial"/>
                <a:sym typeface="Arial"/>
              </a:rPr>
              <a:t>: Return all rows from the left table, and the matched rows  from the right table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RIGHT JOIN</a:t>
            </a:r>
            <a:r>
              <a:rPr b="0" i="0" lang="en-US" sz="2400" u="none">
                <a:solidFill>
                  <a:srgbClr val="292934"/>
                </a:solidFill>
                <a:latin typeface="Arial"/>
                <a:ea typeface="Arial"/>
                <a:cs typeface="Arial"/>
                <a:sym typeface="Arial"/>
              </a:rPr>
              <a:t>: Return all rows from the right table, and the matched rows  from the left table</a:t>
            </a:r>
            <a:endParaRPr b="0" i="0" sz="2400" u="none">
              <a:solidFill>
                <a:schemeClr val="dk1"/>
              </a:solidFill>
              <a:latin typeface="Arial"/>
              <a:ea typeface="Arial"/>
              <a:cs typeface="Arial"/>
              <a:sym typeface="Arial"/>
            </a:endParaRPr>
          </a:p>
          <a:p>
            <a:pPr indent="-182562" lvl="0" marL="182562" marR="0" rtl="0" algn="l">
              <a:lnSpc>
                <a:spcPct val="100000"/>
              </a:lnSpc>
              <a:spcBef>
                <a:spcPts val="500"/>
              </a:spcBef>
              <a:spcAft>
                <a:spcPts val="0"/>
              </a:spcAft>
              <a:buClr>
                <a:srgbClr val="92A199"/>
              </a:buClr>
              <a:buSzPts val="2040"/>
              <a:buFont typeface="Arial"/>
              <a:buChar char="•"/>
            </a:pPr>
            <a:r>
              <a:rPr b="1" i="0" lang="en-US" sz="2400" u="none">
                <a:solidFill>
                  <a:srgbClr val="292934"/>
                </a:solidFill>
                <a:latin typeface="Arial"/>
                <a:ea typeface="Arial"/>
                <a:cs typeface="Arial"/>
                <a:sym typeface="Arial"/>
              </a:rPr>
              <a:t>FULL JOIN</a:t>
            </a:r>
            <a:r>
              <a:rPr b="0" i="0" lang="en-US" sz="2400" u="none">
                <a:solidFill>
                  <a:srgbClr val="292934"/>
                </a:solidFill>
                <a:latin typeface="Arial"/>
                <a:ea typeface="Arial"/>
                <a:cs typeface="Arial"/>
                <a:sym typeface="Arial"/>
              </a:rPr>
              <a:t>: Return all rows when there is a match in ONE of the tables</a:t>
            </a:r>
            <a:endParaRPr b="0" i="0" sz="2400" u="none">
              <a:solidFill>
                <a:schemeClr val="dk1"/>
              </a:solidFill>
              <a:latin typeface="Arial"/>
              <a:ea typeface="Arial"/>
              <a:cs typeface="Arial"/>
              <a:sym typeface="Arial"/>
            </a:endParaRPr>
          </a:p>
          <a:p>
            <a:pPr indent="-182562" lvl="0" marL="182562" marR="0" rtl="0" algn="l">
              <a:lnSpc>
                <a:spcPct val="100000"/>
              </a:lnSpc>
              <a:spcBef>
                <a:spcPts val="90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8"/>
          <p:cNvSpPr txBox="1"/>
          <p:nvPr>
            <p:ph type="title"/>
          </p:nvPr>
        </p:nvSpPr>
        <p:spPr>
          <a:xfrm>
            <a:off x="654050" y="455612"/>
            <a:ext cx="52863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INNER JOIN Keyword</a:t>
            </a:r>
            <a:endParaRPr/>
          </a:p>
        </p:txBody>
      </p:sp>
      <p:sp>
        <p:nvSpPr>
          <p:cNvPr id="439" name="Google Shape;439;p68"/>
          <p:cNvSpPr txBox="1"/>
          <p:nvPr/>
        </p:nvSpPr>
        <p:spPr>
          <a:xfrm>
            <a:off x="654050" y="1625600"/>
            <a:ext cx="9680575" cy="758825"/>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INNER JOIN keyword selects all rows from both tables as long as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there is a match between the columns in both tables.</a:t>
            </a:r>
            <a:endParaRPr/>
          </a:p>
        </p:txBody>
      </p:sp>
      <p:sp>
        <p:nvSpPr>
          <p:cNvPr id="440" name="Google Shape;440;p68"/>
          <p:cNvSpPr txBox="1"/>
          <p:nvPr/>
        </p:nvSpPr>
        <p:spPr>
          <a:xfrm>
            <a:off x="8135937" y="4589462"/>
            <a:ext cx="2286000" cy="15763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68"/>
          <p:cNvSpPr txBox="1"/>
          <p:nvPr/>
        </p:nvSpPr>
        <p:spPr>
          <a:xfrm>
            <a:off x="798512" y="3105150"/>
            <a:ext cx="4865687" cy="27701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INNER JOIN Syntax</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INNER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  or:</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aphicFrame>
        <p:nvGraphicFramePr>
          <p:cNvPr id="446" name="Google Shape;446;p69"/>
          <p:cNvGraphicFramePr/>
          <p:nvPr/>
        </p:nvGraphicFramePr>
        <p:xfrm>
          <a:off x="642937" y="400050"/>
          <a:ext cx="3000000" cy="3000000"/>
        </p:xfrm>
        <a:graphic>
          <a:graphicData uri="http://schemas.openxmlformats.org/drawingml/2006/table">
            <a:tbl>
              <a:tblPr>
                <a:noFill/>
                <a:tableStyleId>{26FEECD1-3AD0-4A33-9558-C467A8990065}</a:tableStyleId>
              </a:tblPr>
              <a:tblGrid>
                <a:gridCol w="1446200"/>
                <a:gridCol w="1366825"/>
                <a:gridCol w="1368425"/>
                <a:gridCol w="1368425"/>
                <a:gridCol w="1366825"/>
                <a:gridCol w="1368425"/>
                <a:gridCol w="1366825"/>
              </a:tblGrid>
              <a:tr h="70167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CustomerID</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CustomerN</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ame</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ContactNa</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me</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Address</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City</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PostalCode</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Country</a:t>
                      </a:r>
                      <a:endParaRPr/>
                    </a:p>
                  </a:txBody>
                  <a:tcPr marT="5460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747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Alfreds  Futterkiste</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Maria  Anders</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Obere Str.  57</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Berlin</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12209</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Germany</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1249350">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Ana Trujillo  Emparedad  os y  helados</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Ana Trujillo</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just">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Avda. de la  Constitució  n 2222</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México D.F.</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05021</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Mexico</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747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just">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Antonio  Moreno  Taquería</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Antonio</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Moreno</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Mataderos</a:t>
                      </a:r>
                      <a:endParaRPr b="0" i="0" sz="1800" u="none" cap="none" strike="noStrike">
                        <a:solidFill>
                          <a:schemeClr val="dk1"/>
                        </a:solidFill>
                        <a:latin typeface="Arial"/>
                        <a:ea typeface="Arial"/>
                        <a:cs typeface="Arial"/>
                        <a:sym typeface="Arial"/>
                      </a:endParaRPr>
                    </a:p>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2312</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México D.F.</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05023</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Mexico</a:t>
                      </a:r>
                      <a:endParaRPr/>
                    </a:p>
                  </a:txBody>
                  <a:tcPr marT="55250"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graphicFrame>
        <p:nvGraphicFramePr>
          <p:cNvPr id="447" name="Google Shape;447;p69"/>
          <p:cNvGraphicFramePr/>
          <p:nvPr/>
        </p:nvGraphicFramePr>
        <p:xfrm>
          <a:off x="1219200" y="4792662"/>
          <a:ext cx="3000000" cy="3000000"/>
        </p:xfrm>
        <a:graphic>
          <a:graphicData uri="http://schemas.openxmlformats.org/drawingml/2006/table">
            <a:tbl>
              <a:tblPr>
                <a:noFill/>
                <a:tableStyleId>{26FEECD1-3AD0-4A33-9558-C467A8990065}</a:tableStyleId>
              </a:tblPr>
              <a:tblGrid>
                <a:gridCol w="1266825"/>
                <a:gridCol w="1798625"/>
                <a:gridCol w="1797050"/>
                <a:gridCol w="1798625"/>
                <a:gridCol w="1797050"/>
              </a:tblGrid>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CustomerID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EmployeeID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OrderDate</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ShipperID</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5450">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10308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7</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1996-09-18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10309</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37</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3</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1996-09-19</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025">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10310</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77</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8</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1996-09-20</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c>
                  <a:txBody>
                    <a:bodyPr/>
                    <a:lstStyle/>
                    <a:p>
                      <a:pPr indent="0" lvl="0" marL="76200" marR="0" rtl="0" algn="l">
                        <a:lnSpc>
                          <a:spcPct val="100000"/>
                        </a:lnSpc>
                        <a:spcBef>
                          <a:spcPts val="0"/>
                        </a:spcBef>
                        <a:spcAft>
                          <a:spcPts val="0"/>
                        </a:spcAft>
                        <a:buClr>
                          <a:srgbClr val="292934"/>
                        </a:buClr>
                        <a:buSzPts val="1800"/>
                        <a:buFont typeface="Arial"/>
                        <a:buNone/>
                      </a:pPr>
                      <a:r>
                        <a:rPr b="0" i="0" lang="en-US" sz="1800" u="none" cap="none" strike="noStrike">
                          <a:solidFill>
                            <a:srgbClr val="292934"/>
                          </a:solidFill>
                          <a:latin typeface="Arial"/>
                          <a:ea typeface="Arial"/>
                          <a:cs typeface="Arial"/>
                          <a:sym typeface="Arial"/>
                        </a:rPr>
                        <a:t>2</a:t>
                      </a:r>
                      <a:endParaRPr/>
                    </a:p>
                  </a:txBody>
                  <a:tcPr marT="55875" marB="0" marR="0" marL="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0"/>
          <p:cNvSpPr txBox="1"/>
          <p:nvPr>
            <p:ph type="title"/>
          </p:nvPr>
        </p:nvSpPr>
        <p:spPr>
          <a:xfrm>
            <a:off x="654050" y="455612"/>
            <a:ext cx="52895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INNER JOIN Example</a:t>
            </a:r>
            <a:endParaRPr/>
          </a:p>
        </p:txBody>
      </p:sp>
      <p:sp>
        <p:nvSpPr>
          <p:cNvPr id="453" name="Google Shape;453;p70"/>
          <p:cNvSpPr txBox="1"/>
          <p:nvPr/>
        </p:nvSpPr>
        <p:spPr>
          <a:xfrm>
            <a:off x="654050" y="1552575"/>
            <a:ext cx="7440612" cy="236696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Customers.CustomerName, Orders.OrderID  FROM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INNER JOIN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Customers.CustomerID=Orders.CustomerID  ORDER BY Customers.CustomerName;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654050" y="455612"/>
            <a:ext cx="49847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LEFT JOIN Keyword</a:t>
            </a:r>
            <a:endParaRPr/>
          </a:p>
        </p:txBody>
      </p:sp>
      <p:sp>
        <p:nvSpPr>
          <p:cNvPr id="459" name="Google Shape;459;p71"/>
          <p:cNvSpPr txBox="1"/>
          <p:nvPr/>
        </p:nvSpPr>
        <p:spPr>
          <a:xfrm>
            <a:off x="654050" y="1625600"/>
            <a:ext cx="9993312" cy="4311650"/>
          </a:xfrm>
          <a:prstGeom prst="rect">
            <a:avLst/>
          </a:prstGeom>
          <a:noFill/>
          <a:ln>
            <a:noFill/>
          </a:ln>
        </p:spPr>
        <p:txBody>
          <a:bodyPr anchorCtr="0" anchor="t" bIns="0" lIns="0" spcFirstLastPara="1" rIns="0" wrap="square" tIns="12700">
            <a:spAutoFit/>
          </a:bodyPr>
          <a:lstStyle/>
          <a:p>
            <a:pPr indent="-182562" lvl="0" marL="193675"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LEFT JOIN keyword returns all rows from the left table (table1), with  the matching rows in the right table (table2). The result is NULL in the  right side when there is no match.</a:t>
            </a:r>
            <a:endParaRPr b="0" i="0" sz="24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LEFT JOIN Syntax</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LEFT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or:</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LEFT OUTER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a:p>
        </p:txBody>
      </p:sp>
      <p:sp>
        <p:nvSpPr>
          <p:cNvPr id="460" name="Google Shape;460;p71"/>
          <p:cNvSpPr txBox="1"/>
          <p:nvPr/>
        </p:nvSpPr>
        <p:spPr>
          <a:xfrm>
            <a:off x="8281987" y="4229100"/>
            <a:ext cx="2286000" cy="15779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654050" y="455612"/>
            <a:ext cx="10217150" cy="57308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DDL: Data Definition Languages</a:t>
            </a:r>
            <a:endParaRPr/>
          </a:p>
        </p:txBody>
      </p:sp>
      <p:sp>
        <p:nvSpPr>
          <p:cNvPr id="88" name="Google Shape;88;p7"/>
          <p:cNvSpPr txBox="1"/>
          <p:nvPr>
            <p:ph idx="1" type="body"/>
          </p:nvPr>
        </p:nvSpPr>
        <p:spPr>
          <a:xfrm>
            <a:off x="806450" y="1984375"/>
            <a:ext cx="10110787" cy="3643312"/>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DDL is used for creating and modifying the database objects  like table s, indices, views and users.</a:t>
            </a:r>
            <a:endParaRPr/>
          </a:p>
          <a:p>
            <a:pPr indent="-342900" lvl="0" marL="342900" rtl="0" algn="l">
              <a:lnSpc>
                <a:spcPct val="10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All DDL commands are auto-committed. That means it saves all the changes permanently in the database.</a:t>
            </a:r>
            <a:endParaRPr/>
          </a:p>
          <a:p>
            <a:pPr indent="-139700" lvl="0" marL="342900" rtl="0" algn="l">
              <a:spcBef>
                <a:spcPts val="64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type="title"/>
          </p:nvPr>
        </p:nvSpPr>
        <p:spPr>
          <a:xfrm>
            <a:off x="654050" y="455612"/>
            <a:ext cx="498792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LEFT JOIN Example</a:t>
            </a:r>
            <a:endParaRPr/>
          </a:p>
        </p:txBody>
      </p:sp>
      <p:sp>
        <p:nvSpPr>
          <p:cNvPr id="466" name="Google Shape;466;p72"/>
          <p:cNvSpPr txBox="1"/>
          <p:nvPr/>
        </p:nvSpPr>
        <p:spPr>
          <a:xfrm>
            <a:off x="654050" y="1552575"/>
            <a:ext cx="7440612" cy="236696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Customers.CustomerName, Orders.OrderID  FROM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LEFT JOIN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Customers.CustomerID=Orders.CustomerID  ORDER BY Customers.CustomerName;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3"/>
          <p:cNvSpPr txBox="1"/>
          <p:nvPr>
            <p:ph type="title"/>
          </p:nvPr>
        </p:nvSpPr>
        <p:spPr>
          <a:xfrm>
            <a:off x="654050" y="455612"/>
            <a:ext cx="527685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RIGHT JOIN Keyword</a:t>
            </a:r>
            <a:endParaRPr/>
          </a:p>
        </p:txBody>
      </p:sp>
      <p:sp>
        <p:nvSpPr>
          <p:cNvPr id="472" name="Google Shape;472;p73"/>
          <p:cNvSpPr txBox="1"/>
          <p:nvPr/>
        </p:nvSpPr>
        <p:spPr>
          <a:xfrm>
            <a:off x="654050" y="1625600"/>
            <a:ext cx="10018712" cy="4311650"/>
          </a:xfrm>
          <a:prstGeom prst="rect">
            <a:avLst/>
          </a:prstGeom>
          <a:noFill/>
          <a:ln>
            <a:noFill/>
          </a:ln>
        </p:spPr>
        <p:txBody>
          <a:bodyPr anchorCtr="0" anchor="t" bIns="0" lIns="0" spcFirstLastPara="1" rIns="0" wrap="square" tIns="12700">
            <a:spAutoFit/>
          </a:bodyPr>
          <a:lstStyle/>
          <a:p>
            <a:pPr indent="-182562" lvl="0" marL="193675"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RIGHT JOIN keyword returns all rows from the right table (table2),  with the matching rows in the left table (table1). The result is NULL in the  left side when there is no match.</a:t>
            </a:r>
            <a:endParaRPr b="0" i="0" sz="24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RIGHT JOIN Syntax</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RIGHT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or:</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RIGHT OUTER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2" lvl="0" marL="193675"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a:p>
        </p:txBody>
      </p:sp>
      <p:sp>
        <p:nvSpPr>
          <p:cNvPr id="473" name="Google Shape;473;p73"/>
          <p:cNvSpPr txBox="1"/>
          <p:nvPr/>
        </p:nvSpPr>
        <p:spPr>
          <a:xfrm>
            <a:off x="7200900" y="4418012"/>
            <a:ext cx="2286000" cy="15779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654050" y="455612"/>
            <a:ext cx="528002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RIGHT JOIN Example</a:t>
            </a:r>
            <a:endParaRPr/>
          </a:p>
        </p:txBody>
      </p:sp>
      <p:sp>
        <p:nvSpPr>
          <p:cNvPr id="479" name="Google Shape;479;p74"/>
          <p:cNvSpPr txBox="1"/>
          <p:nvPr/>
        </p:nvSpPr>
        <p:spPr>
          <a:xfrm>
            <a:off x="654050" y="1552575"/>
            <a:ext cx="6856412" cy="2366962"/>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Example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Orders.OrderID, Employees.FirstName  FROM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RIGHT JOIN Employees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Orders.EmployeeID=Employees.EmployeeID  ORDER BY Orders.OrderID;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5"/>
          <p:cNvSpPr txBox="1"/>
          <p:nvPr>
            <p:ph type="title"/>
          </p:nvPr>
        </p:nvSpPr>
        <p:spPr>
          <a:xfrm>
            <a:off x="654050" y="455612"/>
            <a:ext cx="6629400"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FULL OUTER JOIN Keyword</a:t>
            </a:r>
            <a:endParaRPr/>
          </a:p>
        </p:txBody>
      </p:sp>
      <p:sp>
        <p:nvSpPr>
          <p:cNvPr id="485" name="Google Shape;485;p75"/>
          <p:cNvSpPr txBox="1"/>
          <p:nvPr/>
        </p:nvSpPr>
        <p:spPr>
          <a:xfrm>
            <a:off x="654050" y="1625600"/>
            <a:ext cx="9877425" cy="358933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FULL OUTER JOIN keyword returns all rows from the left table</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(table1) and from the right table (table2).</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FULL OUTER JOIN keyword combines the result of both LEFT and  RIGHT joins.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chemeClr val="dk1"/>
              </a:buClr>
              <a:buSzPts val="2700"/>
              <a:buFont typeface="Arial"/>
              <a:buNone/>
            </a:pPr>
            <a:r>
              <a:t/>
            </a:r>
            <a:endParaRPr b="0" i="0" sz="2700" u="none">
              <a:solidFill>
                <a:schemeClr val="dk1"/>
              </a:solidFill>
              <a:latin typeface="Arial"/>
              <a:ea typeface="Arial"/>
              <a:cs typeface="Arial"/>
              <a:sym typeface="Arial"/>
            </a:endParaRPr>
          </a:p>
          <a:p>
            <a:pPr indent="-182562" lvl="0" marL="195262" marR="0" rtl="0" algn="l">
              <a:lnSpc>
                <a:spcPct val="100000"/>
              </a:lnSpc>
              <a:spcBef>
                <a:spcPts val="200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FULL OUTER JOIN Syntax</a:t>
            </a:r>
            <a:endParaRPr b="0" i="0" sz="1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a:t>
            </a:r>
            <a:endParaRPr b="0" i="0" sz="1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FULL OUTER JOIN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ON </a:t>
            </a:r>
            <a:r>
              <a:rPr b="0" i="1" lang="en-US" sz="1800" u="none">
                <a:solidFill>
                  <a:srgbClr val="292934"/>
                </a:solidFill>
                <a:latin typeface="Arial"/>
                <a:ea typeface="Arial"/>
                <a:cs typeface="Arial"/>
                <a:sym typeface="Arial"/>
              </a:rPr>
              <a:t>table1.column_name</a:t>
            </a:r>
            <a:r>
              <a:rPr b="0" i="0" lang="en-US" sz="1800" u="none">
                <a:solidFill>
                  <a:srgbClr val="292934"/>
                </a:solidFill>
                <a:latin typeface="Arial"/>
                <a:ea typeface="Arial"/>
                <a:cs typeface="Arial"/>
                <a:sym typeface="Arial"/>
              </a:rPr>
              <a:t>=</a:t>
            </a:r>
            <a:r>
              <a:rPr b="0" i="1" lang="en-US" sz="1800" u="none">
                <a:solidFill>
                  <a:srgbClr val="292934"/>
                </a:solidFill>
                <a:latin typeface="Arial"/>
                <a:ea typeface="Arial"/>
                <a:cs typeface="Arial"/>
                <a:sym typeface="Arial"/>
              </a:rPr>
              <a:t>table2.column_name</a:t>
            </a:r>
            <a:r>
              <a:rPr b="0" i="0" lang="en-US" sz="1800" u="none">
                <a:solidFill>
                  <a:srgbClr val="292934"/>
                </a:solidFill>
                <a:latin typeface="Arial"/>
                <a:ea typeface="Arial"/>
                <a:cs typeface="Arial"/>
                <a:sym typeface="Arial"/>
              </a:rPr>
              <a:t>;</a:t>
            </a:r>
            <a:endParaRPr/>
          </a:p>
        </p:txBody>
      </p:sp>
      <p:sp>
        <p:nvSpPr>
          <p:cNvPr id="486" name="Google Shape;486;p75"/>
          <p:cNvSpPr txBox="1"/>
          <p:nvPr/>
        </p:nvSpPr>
        <p:spPr>
          <a:xfrm>
            <a:off x="7345362" y="4084637"/>
            <a:ext cx="2286000" cy="15763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6"/>
          <p:cNvSpPr txBox="1"/>
          <p:nvPr>
            <p:ph type="title"/>
          </p:nvPr>
        </p:nvSpPr>
        <p:spPr>
          <a:xfrm>
            <a:off x="654050" y="455612"/>
            <a:ext cx="66309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FULL OUTER JOIN Example</a:t>
            </a:r>
            <a:endParaRPr/>
          </a:p>
        </p:txBody>
      </p:sp>
      <p:sp>
        <p:nvSpPr>
          <p:cNvPr id="492" name="Google Shape;492;p76"/>
          <p:cNvSpPr txBox="1"/>
          <p:nvPr/>
        </p:nvSpPr>
        <p:spPr>
          <a:xfrm>
            <a:off x="654050" y="1625600"/>
            <a:ext cx="7442200" cy="1855787"/>
          </a:xfrm>
          <a:prstGeom prst="rect">
            <a:avLst/>
          </a:prstGeom>
          <a:noFill/>
          <a:ln>
            <a:noFill/>
          </a:ln>
        </p:spPr>
        <p:txBody>
          <a:bodyPr anchorCtr="0" anchor="t" bIns="0" lIns="0" spcFirstLastPara="1" rIns="0" wrap="square" tIns="1270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SELECT Customers.CustomerName, Orders.OrderID</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FROM Customers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FULL OUTER JOIN Orders</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ON Customers.CustomerID=Orders.CustomerID</a:t>
            </a:r>
            <a:endParaRPr b="0" i="0" sz="2400" u="none">
              <a:solidFill>
                <a:schemeClr val="dk1"/>
              </a:solidFill>
              <a:latin typeface="Arial"/>
              <a:ea typeface="Arial"/>
              <a:cs typeface="Arial"/>
              <a:sym typeface="Arial"/>
            </a:endParaRPr>
          </a:p>
          <a:p>
            <a:pPr indent="-182562" lvl="0" marL="195262" marR="0" rtl="0" algn="l">
              <a:lnSpc>
                <a:spcPct val="100000"/>
              </a:lnSpc>
              <a:spcBef>
                <a:spcPts val="0"/>
              </a:spcBef>
              <a:spcAft>
                <a:spcPts val="0"/>
              </a:spcAft>
              <a:buClr>
                <a:srgbClr val="292934"/>
              </a:buClr>
              <a:buSzPts val="2400"/>
              <a:buFont typeface="Arial"/>
              <a:buNone/>
            </a:pPr>
            <a:r>
              <a:rPr b="0" i="0" lang="en-US" sz="2400" u="none">
                <a:solidFill>
                  <a:srgbClr val="292934"/>
                </a:solidFill>
                <a:latin typeface="Arial"/>
                <a:ea typeface="Arial"/>
                <a:cs typeface="Arial"/>
                <a:sym typeface="Arial"/>
              </a:rPr>
              <a:t>ORDER BY Customers.CustomerName;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7"/>
          <p:cNvSpPr txBox="1"/>
          <p:nvPr>
            <p:ph type="title"/>
          </p:nvPr>
        </p:nvSpPr>
        <p:spPr>
          <a:xfrm>
            <a:off x="654050" y="455612"/>
            <a:ext cx="5942012"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SELECT INTO Statement</a:t>
            </a:r>
            <a:endParaRPr/>
          </a:p>
        </p:txBody>
      </p:sp>
      <p:sp>
        <p:nvSpPr>
          <p:cNvPr id="498" name="Google Shape;498;p77"/>
          <p:cNvSpPr txBox="1"/>
          <p:nvPr/>
        </p:nvSpPr>
        <p:spPr>
          <a:xfrm>
            <a:off x="654050" y="1552575"/>
            <a:ext cx="9732962" cy="1270000"/>
          </a:xfrm>
          <a:prstGeom prst="rect">
            <a:avLst/>
          </a:prstGeom>
          <a:noFill/>
          <a:ln>
            <a:noFill/>
          </a:ln>
        </p:spPr>
        <p:txBody>
          <a:bodyPr anchorCtr="0" anchor="t" bIns="0" lIns="0" spcFirstLastPara="1" rIns="0" wrap="square" tIns="86350">
            <a:spAutoFit/>
          </a:bodyPr>
          <a:lstStyle/>
          <a:p>
            <a:pPr indent="-182562" lvl="0" marL="195262"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With SQL, you can copy information from one table into new table.</a:t>
            </a:r>
            <a:endParaRPr b="0" i="0" sz="2400" u="none">
              <a:solidFill>
                <a:schemeClr val="dk1"/>
              </a:solidFill>
              <a:latin typeface="Arial"/>
              <a:ea typeface="Arial"/>
              <a:cs typeface="Arial"/>
              <a:sym typeface="Arial"/>
            </a:endParaRPr>
          </a:p>
          <a:p>
            <a:pPr indent="-182562" lvl="0" marL="195262"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SELECT INTO statement copies data from one table and inserts it  into a new table.</a:t>
            </a:r>
            <a:endParaRPr/>
          </a:p>
        </p:txBody>
      </p:sp>
      <p:sp>
        <p:nvSpPr>
          <p:cNvPr id="499" name="Google Shape;499;p77"/>
          <p:cNvSpPr txBox="1"/>
          <p:nvPr/>
        </p:nvSpPr>
        <p:spPr>
          <a:xfrm>
            <a:off x="654050" y="2914650"/>
            <a:ext cx="117475" cy="338137"/>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92A199"/>
              </a:buClr>
              <a:buSzPts val="2000"/>
              <a:buFont typeface="Arial"/>
              <a:buNone/>
            </a:pPr>
            <a:r>
              <a:rPr b="0" i="0" lang="en-US" sz="2000" u="none">
                <a:solidFill>
                  <a:srgbClr val="92A199"/>
                </a:solidFill>
                <a:latin typeface="Arial"/>
                <a:ea typeface="Arial"/>
                <a:cs typeface="Arial"/>
                <a:sym typeface="Arial"/>
              </a:rPr>
              <a:t>•</a:t>
            </a:r>
            <a:endParaRPr/>
          </a:p>
        </p:txBody>
      </p:sp>
      <p:sp>
        <p:nvSpPr>
          <p:cNvPr id="500" name="Google Shape;500;p77"/>
          <p:cNvSpPr txBox="1"/>
          <p:nvPr/>
        </p:nvSpPr>
        <p:spPr>
          <a:xfrm>
            <a:off x="1808162" y="2952750"/>
            <a:ext cx="5568950" cy="35925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SELECT INTO Syntax</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We can copy all columns into the new table:  SELECT *</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INTO </a:t>
            </a:r>
            <a:r>
              <a:rPr b="0" i="1" lang="en-US" sz="1800" u="none">
                <a:solidFill>
                  <a:srgbClr val="292934"/>
                </a:solidFill>
                <a:latin typeface="Arial"/>
                <a:ea typeface="Arial"/>
                <a:cs typeface="Arial"/>
                <a:sym typeface="Arial"/>
              </a:rPr>
              <a:t>newtable </a:t>
            </a:r>
            <a:r>
              <a:rPr b="0" i="0" lang="en-US" sz="1800" u="none">
                <a:solidFill>
                  <a:srgbClr val="292934"/>
                </a:solidFill>
                <a:latin typeface="Arial"/>
                <a:ea typeface="Arial"/>
                <a:cs typeface="Arial"/>
                <a:sym typeface="Arial"/>
              </a:rPr>
              <a:t>[IN </a:t>
            </a:r>
            <a:r>
              <a:rPr b="0" i="1" lang="en-US" sz="1800" u="none">
                <a:solidFill>
                  <a:srgbClr val="292934"/>
                </a:solidFill>
                <a:latin typeface="Arial"/>
                <a:ea typeface="Arial"/>
                <a:cs typeface="Arial"/>
                <a:sym typeface="Arial"/>
              </a:rPr>
              <a:t>externaldb</a:t>
            </a:r>
            <a:r>
              <a:rPr b="0" i="0" lang="en-US" sz="1800" u="none">
                <a:solidFill>
                  <a:srgbClr val="292934"/>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Or we can copy only the columns we  want into the new table:</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  </a:t>
            </a:r>
            <a:r>
              <a:rPr b="0" i="0" lang="en-US" sz="1800" u="none">
                <a:solidFill>
                  <a:srgbClr val="292934"/>
                </a:solidFill>
                <a:latin typeface="Arial"/>
                <a:ea typeface="Arial"/>
                <a:cs typeface="Arial"/>
                <a:sym typeface="Arial"/>
              </a:rPr>
              <a:t>INTO </a:t>
            </a:r>
            <a:r>
              <a:rPr b="0" i="1" lang="en-US" sz="1800" u="none">
                <a:solidFill>
                  <a:srgbClr val="292934"/>
                </a:solidFill>
                <a:latin typeface="Arial"/>
                <a:ea typeface="Arial"/>
                <a:cs typeface="Arial"/>
                <a:sym typeface="Arial"/>
              </a:rPr>
              <a:t>newtable </a:t>
            </a:r>
            <a:r>
              <a:rPr b="0" i="0" lang="en-US" sz="1800" u="none">
                <a:solidFill>
                  <a:srgbClr val="292934"/>
                </a:solidFill>
                <a:latin typeface="Arial"/>
                <a:ea typeface="Arial"/>
                <a:cs typeface="Arial"/>
                <a:sym typeface="Arial"/>
              </a:rPr>
              <a:t>[IN </a:t>
            </a:r>
            <a:r>
              <a:rPr b="0" i="1" lang="en-US" sz="1800" u="none">
                <a:solidFill>
                  <a:srgbClr val="292934"/>
                </a:solidFill>
                <a:latin typeface="Arial"/>
                <a:ea typeface="Arial"/>
                <a:cs typeface="Arial"/>
                <a:sym typeface="Arial"/>
              </a:rPr>
              <a:t>externaldb</a:t>
            </a:r>
            <a:r>
              <a:rPr b="0" i="0" lang="en-US" sz="1800" u="none">
                <a:solidFill>
                  <a:srgbClr val="292934"/>
                </a:solidFill>
                <a:latin typeface="Arial"/>
                <a:ea typeface="Arial"/>
                <a:cs typeface="Arial"/>
                <a:sym typeface="Arial"/>
              </a:rPr>
              <a:t>]  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The new table will be created with the column-names  and types as defined in the SELECT statement. You  can apply new names using the AS clause.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8"/>
          <p:cNvSpPr txBox="1"/>
          <p:nvPr>
            <p:ph type="title"/>
          </p:nvPr>
        </p:nvSpPr>
        <p:spPr>
          <a:xfrm>
            <a:off x="654050" y="455612"/>
            <a:ext cx="5883275"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SELECT INTO Examples</a:t>
            </a:r>
            <a:endParaRPr/>
          </a:p>
        </p:txBody>
      </p:sp>
      <p:sp>
        <p:nvSpPr>
          <p:cNvPr id="506" name="Google Shape;506;p78"/>
          <p:cNvSpPr txBox="1"/>
          <p:nvPr/>
        </p:nvSpPr>
        <p:spPr>
          <a:xfrm>
            <a:off x="511175" y="1295400"/>
            <a:ext cx="3733800" cy="1123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Create a backup copy of Customers:  SELECT *</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INTO CustomersBackup2013</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Customers;</a:t>
            </a:r>
            <a:endParaRPr/>
          </a:p>
        </p:txBody>
      </p:sp>
      <p:sp>
        <p:nvSpPr>
          <p:cNvPr id="507" name="Google Shape;507;p78"/>
          <p:cNvSpPr txBox="1"/>
          <p:nvPr/>
        </p:nvSpPr>
        <p:spPr>
          <a:xfrm>
            <a:off x="942975" y="3471862"/>
            <a:ext cx="4481512" cy="1123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Copy only a few columns into the new table:  SELECT CustomerName, ContactName  INTO CustomersBackup2013</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FROM Customers;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9"/>
          <p:cNvSpPr txBox="1"/>
          <p:nvPr>
            <p:ph type="title"/>
          </p:nvPr>
        </p:nvSpPr>
        <p:spPr>
          <a:xfrm>
            <a:off x="654050" y="455612"/>
            <a:ext cx="764063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INSERT INTO SELECT Statement</a:t>
            </a:r>
            <a:endParaRPr/>
          </a:p>
        </p:txBody>
      </p:sp>
      <p:sp>
        <p:nvSpPr>
          <p:cNvPr id="513" name="Google Shape;513;p79"/>
          <p:cNvSpPr txBox="1"/>
          <p:nvPr/>
        </p:nvSpPr>
        <p:spPr>
          <a:xfrm>
            <a:off x="511175" y="1552575"/>
            <a:ext cx="9845675" cy="4732337"/>
          </a:xfrm>
          <a:prstGeom prst="rect">
            <a:avLst/>
          </a:prstGeom>
          <a:noFill/>
          <a:ln>
            <a:noFill/>
          </a:ln>
        </p:spPr>
        <p:txBody>
          <a:bodyPr anchorCtr="0" anchor="t" bIns="0" lIns="0" spcFirstLastPara="1" rIns="0" wrap="square" tIns="86350">
            <a:spAutoFit/>
          </a:bodyPr>
          <a:lstStyle/>
          <a:p>
            <a:pPr indent="-182561" lvl="0" marL="338137" marR="0" rtl="0" algn="l">
              <a:lnSpc>
                <a:spcPct val="100000"/>
              </a:lnSpc>
              <a:spcBef>
                <a:spcPts val="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With SQL, you can copy information from one table into another.</a:t>
            </a:r>
            <a:endParaRPr b="0" i="0" sz="2400" u="none">
              <a:solidFill>
                <a:schemeClr val="dk1"/>
              </a:solidFill>
              <a:latin typeface="Arial"/>
              <a:ea typeface="Arial"/>
              <a:cs typeface="Arial"/>
              <a:sym typeface="Arial"/>
            </a:endParaRPr>
          </a:p>
          <a:p>
            <a:pPr indent="-182561" lvl="0" marL="338137" marR="0" rtl="0" algn="l">
              <a:lnSpc>
                <a:spcPct val="100000"/>
              </a:lnSpc>
              <a:spcBef>
                <a:spcPts val="500"/>
              </a:spcBef>
              <a:spcAft>
                <a:spcPts val="0"/>
              </a:spcAft>
              <a:buClr>
                <a:srgbClr val="92A199"/>
              </a:buClr>
              <a:buSzPts val="2040"/>
              <a:buFont typeface="Arial"/>
              <a:buChar char="•"/>
            </a:pPr>
            <a:r>
              <a:rPr b="0" i="0" lang="en-US" sz="2400" u="none">
                <a:solidFill>
                  <a:srgbClr val="292934"/>
                </a:solidFill>
                <a:latin typeface="Arial"/>
                <a:ea typeface="Arial"/>
                <a:cs typeface="Arial"/>
                <a:sym typeface="Arial"/>
              </a:rPr>
              <a:t>The INSERT INTO SELECT statement copies data from one table and  inserts it into an existing table</a:t>
            </a:r>
            <a:endParaRPr b="0" i="0" sz="24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SQL INSERT INTO SELECT Syntax</a:t>
            </a:r>
            <a:endParaRPr b="0" i="0" sz="18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We can copy all columns from one table to another,  existing table:</a:t>
            </a:r>
            <a:endParaRPr b="0" i="0" sz="18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INSERT INTO </a:t>
            </a:r>
            <a:r>
              <a:rPr b="0" i="1" lang="en-US" sz="1800" u="none">
                <a:solidFill>
                  <a:srgbClr val="292934"/>
                </a:solidFill>
                <a:latin typeface="Arial"/>
                <a:ea typeface="Arial"/>
                <a:cs typeface="Arial"/>
                <a:sym typeface="Arial"/>
              </a:rPr>
              <a:t>table2</a:t>
            </a:r>
            <a:endParaRPr b="0" i="0" sz="18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SELECT * FROM </a:t>
            </a:r>
            <a:r>
              <a:rPr b="0" i="1" lang="en-US" sz="1800" u="none">
                <a:solidFill>
                  <a:srgbClr val="292934"/>
                </a:solidFill>
                <a:latin typeface="Arial"/>
                <a:ea typeface="Arial"/>
                <a:cs typeface="Arial"/>
                <a:sym typeface="Arial"/>
              </a:rPr>
              <a:t>table1;</a:t>
            </a:r>
            <a:endParaRPr b="0" i="0" sz="18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Or we can copy only the columns we want to into  another, existing table:</a:t>
            </a:r>
            <a:endParaRPr b="0" i="0" sz="1800" u="none">
              <a:solidFill>
                <a:schemeClr val="dk1"/>
              </a:solidFill>
              <a:latin typeface="Arial"/>
              <a:ea typeface="Arial"/>
              <a:cs typeface="Arial"/>
              <a:sym typeface="Arial"/>
            </a:endParaRPr>
          </a:p>
          <a:p>
            <a:pPr indent="-182561" lvl="0" marL="338137"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INSERT INTO </a:t>
            </a:r>
            <a:r>
              <a:rPr b="0" i="1" lang="en-US" sz="1800" u="none">
                <a:solidFill>
                  <a:srgbClr val="292934"/>
                </a:solidFill>
                <a:latin typeface="Arial"/>
                <a:ea typeface="Arial"/>
                <a:cs typeface="Arial"/>
                <a:sym typeface="Arial"/>
              </a:rPr>
              <a:t>table2  (column_name(s))  </a:t>
            </a:r>
            <a:r>
              <a:rPr b="0" i="0" lang="en-US" sz="1800" u="none">
                <a:solidFill>
                  <a:srgbClr val="292934"/>
                </a:solidFill>
                <a:latin typeface="Arial"/>
                <a:ea typeface="Arial"/>
                <a:cs typeface="Arial"/>
                <a:sym typeface="Arial"/>
              </a:rPr>
              <a:t>SELECT </a:t>
            </a:r>
            <a:r>
              <a:rPr b="0" i="1" lang="en-US" sz="1800" u="none">
                <a:solidFill>
                  <a:srgbClr val="292934"/>
                </a:solidFill>
                <a:latin typeface="Arial"/>
                <a:ea typeface="Arial"/>
                <a:cs typeface="Arial"/>
                <a:sym typeface="Arial"/>
              </a:rPr>
              <a:t>column_name(s)  </a:t>
            </a:r>
            <a:r>
              <a:rPr b="0" i="0" lang="en-US" sz="1800" u="none">
                <a:solidFill>
                  <a:srgbClr val="292934"/>
                </a:solidFill>
                <a:latin typeface="Arial"/>
                <a:ea typeface="Arial"/>
                <a:cs typeface="Arial"/>
                <a:sym typeface="Arial"/>
              </a:rPr>
              <a:t>FROM </a:t>
            </a:r>
            <a:r>
              <a:rPr b="0" i="1" lang="en-US" sz="1800" u="none">
                <a:solidFill>
                  <a:srgbClr val="292934"/>
                </a:solidFill>
                <a:latin typeface="Arial"/>
                <a:ea typeface="Arial"/>
                <a:cs typeface="Arial"/>
                <a:sym typeface="Arial"/>
              </a:rPr>
              <a:t>table1;</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0"/>
          <p:cNvSpPr txBox="1"/>
          <p:nvPr>
            <p:ph type="title"/>
          </p:nvPr>
        </p:nvSpPr>
        <p:spPr>
          <a:xfrm>
            <a:off x="654050" y="455612"/>
            <a:ext cx="7583487" cy="5730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SQL INSERT INTO SELECT Examples</a:t>
            </a:r>
            <a:endParaRPr/>
          </a:p>
        </p:txBody>
      </p:sp>
      <p:sp>
        <p:nvSpPr>
          <p:cNvPr id="519" name="Google Shape;519;p80"/>
          <p:cNvSpPr txBox="1"/>
          <p:nvPr/>
        </p:nvSpPr>
        <p:spPr>
          <a:xfrm>
            <a:off x="655637" y="2101850"/>
            <a:ext cx="5368925" cy="8477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Example</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INSERT INTO Customers (CustomerName, Country)  SELECT SupplierName, Country FROM Suppliers;</a:t>
            </a:r>
            <a:endParaRPr/>
          </a:p>
        </p:txBody>
      </p:sp>
      <p:sp>
        <p:nvSpPr>
          <p:cNvPr id="520" name="Google Shape;520;p80"/>
          <p:cNvSpPr txBox="1"/>
          <p:nvPr/>
        </p:nvSpPr>
        <p:spPr>
          <a:xfrm>
            <a:off x="4687887" y="3744912"/>
            <a:ext cx="5368925" cy="1123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Example</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INSERT INTO Customers (CustomerName, Country)  SELECT SupplierName, Country FROM Suppliers  WHERE Country='Germany';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8"/>
          <p:cNvPicPr preferRelativeResize="0"/>
          <p:nvPr/>
        </p:nvPicPr>
        <p:blipFill rotWithShape="1">
          <a:blip r:embed="rId3">
            <a:alphaModFix/>
          </a:blip>
          <a:srcRect b="0" l="0" r="0" t="0"/>
          <a:stretch/>
        </p:blipFill>
        <p:spPr>
          <a:xfrm>
            <a:off x="1550987" y="1447800"/>
            <a:ext cx="8416925" cy="396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ph type="title"/>
          </p:nvPr>
        </p:nvSpPr>
        <p:spPr>
          <a:xfrm>
            <a:off x="-260350" y="457200"/>
            <a:ext cx="10217150" cy="55403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D2523B"/>
              </a:buClr>
              <a:buSzPts val="3600"/>
              <a:buFont typeface="Arial"/>
              <a:buNone/>
            </a:pPr>
            <a:r>
              <a:rPr b="0" i="0" lang="en-US" sz="3600" u="none">
                <a:solidFill>
                  <a:srgbClr val="D2523B"/>
                </a:solidFill>
                <a:latin typeface="Arial"/>
                <a:ea typeface="Arial"/>
                <a:cs typeface="Arial"/>
                <a:sym typeface="Arial"/>
              </a:rPr>
              <a:t>Create Table Statement</a:t>
            </a:r>
            <a:endParaRPr/>
          </a:p>
        </p:txBody>
      </p:sp>
      <p:sp>
        <p:nvSpPr>
          <p:cNvPr id="99" name="Google Shape;99;p10"/>
          <p:cNvSpPr txBox="1"/>
          <p:nvPr>
            <p:ph idx="1" type="body"/>
          </p:nvPr>
        </p:nvSpPr>
        <p:spPr>
          <a:xfrm>
            <a:off x="882650" y="1524000"/>
            <a:ext cx="8474075" cy="4308475"/>
          </a:xfrm>
          <a:prstGeom prst="rect">
            <a:avLst/>
          </a:prstGeom>
          <a:noFill/>
          <a:ln>
            <a:noFill/>
          </a:ln>
        </p:spPr>
        <p:txBody>
          <a:bodyPr anchorCtr="0" anchor="t" bIns="0" lIns="0" spcFirstLastPara="1" rIns="0" wrap="square" tIns="0">
            <a:spAutoFit/>
          </a:bodyPr>
          <a:lstStyle/>
          <a:p>
            <a:pPr indent="-457200" lvl="0" marL="457200" rtl="0" algn="just">
              <a:lnSpc>
                <a:spcPct val="100000"/>
              </a:lnSpc>
              <a:spcBef>
                <a:spcPts val="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Create statement is used to create database schema and to define the type and structure of the data to be stored in the database.</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The create table defines each column of table uniquely</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Each table column definition is separated from other by comma</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SQL statement is terminated by semicolon</a:t>
            </a:r>
            <a:endParaRPr/>
          </a:p>
          <a:p>
            <a:pPr indent="-330200" lvl="0" marL="457200" rtl="0" algn="just">
              <a:lnSpc>
                <a:spcPct val="100000"/>
              </a:lnSpc>
              <a:spcBef>
                <a:spcPts val="400"/>
              </a:spcBef>
              <a:spcAft>
                <a:spcPts val="0"/>
              </a:spcAft>
              <a:buClr>
                <a:srgbClr val="9BBB59"/>
              </a:buClr>
              <a:buSzPts val="2000"/>
              <a:buFont typeface="Noto Sans Symbols"/>
              <a:buNone/>
            </a:pPr>
            <a:r>
              <a:t/>
            </a:r>
            <a:endParaRPr b="0" i="0" sz="2000" u="none">
              <a:solidFill>
                <a:schemeClr val="dk1"/>
              </a:solidFill>
              <a:latin typeface="Calibri"/>
              <a:ea typeface="Calibri"/>
              <a:cs typeface="Calibri"/>
              <a:sym typeface="Calibri"/>
            </a:endParaRPr>
          </a:p>
          <a:p>
            <a:pPr indent="-457200" lvl="0" marL="457200" rtl="0" algn="just">
              <a:lnSpc>
                <a:spcPct val="100000"/>
              </a:lnSpc>
              <a:spcBef>
                <a:spcPts val="400"/>
              </a:spcBef>
              <a:spcAft>
                <a:spcPts val="0"/>
              </a:spcAft>
              <a:buClr>
                <a:srgbClr val="9BBB59"/>
              </a:buClr>
              <a:buSzPts val="2000"/>
              <a:buFont typeface="Noto Sans Symbols"/>
              <a:buChar char="⚫"/>
            </a:pPr>
            <a:r>
              <a:rPr b="0" i="0" lang="en-US" sz="2000" u="none">
                <a:solidFill>
                  <a:schemeClr val="dk1"/>
                </a:solidFill>
                <a:latin typeface="Calibri"/>
                <a:ea typeface="Calibri"/>
                <a:cs typeface="Calibri"/>
                <a:sym typeface="Calibri"/>
              </a:rPr>
              <a:t>Rules for creating a name of table:</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Can have up to maximum of 30 characters</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A-Z, a-z alphabets and 0-9 numbers are allowed </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Should begin with an alphabet</a:t>
            </a:r>
            <a:endParaRPr/>
          </a:p>
          <a:p>
            <a:pPr indent="-457200" lvl="0" marL="457200" rtl="0" algn="just">
              <a:lnSpc>
                <a:spcPct val="100000"/>
              </a:lnSpc>
              <a:spcBef>
                <a:spcPts val="400"/>
              </a:spcBef>
              <a:spcAft>
                <a:spcPts val="0"/>
              </a:spcAft>
              <a:buClr>
                <a:srgbClr val="9BBB59"/>
              </a:buClr>
              <a:buSzPts val="2000"/>
              <a:buFont typeface="Calibri"/>
              <a:buChar char="•"/>
            </a:pPr>
            <a:r>
              <a:rPr b="0" i="0" lang="en-US" sz="2000" u="none">
                <a:solidFill>
                  <a:schemeClr val="dk1"/>
                </a:solidFill>
                <a:latin typeface="Calibri"/>
                <a:ea typeface="Calibri"/>
                <a:cs typeface="Calibri"/>
                <a:sym typeface="Calibri"/>
              </a:rPr>
              <a:t>Reserve words are not allowed</a:t>
            </a:r>
            <a:endParaRPr/>
          </a:p>
          <a:p>
            <a:pPr indent="-215900" lvl="0" marL="342900" rtl="0" algn="l">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2020-08-04T11:35:03Z</dcterms:created>
  <dc:creator>login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Created">
    <vt:filetime>2015-09-29T00:00:00Z</vt:filetime>
  </property>
  <property fmtid="{D5CDD505-2E9C-101B-9397-08002B2CF9AE}" pid="4" name="Creator">
    <vt:lpstr>Microsoft® PowerPoint® 2013</vt:lpstr>
  </property>
  <property fmtid="{D5CDD505-2E9C-101B-9397-08002B2CF9AE}" pid="5" name="LastSaved">
    <vt:filetime>2020-08-04T00:00:00Z</vt:filetime>
  </property>
</Properties>
</file>