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6858000" cy="9144000"/>
  <p:embeddedFontLst>
    <p:embeddedFont>
      <p:font typeface="Calibri" panose="020F0502020204030204" pitchFamily="34" charset="0"/>
      <p:regular r:id="rId73"/>
      <p:bold r:id="rId74"/>
      <p:italic r:id="rId75"/>
      <p:boldItalic r:id="rId76"/>
    </p:embeddedFont>
    <p:embeddedFont>
      <p:font typeface="Inter" panose="020B0604020202020204" charset="0"/>
      <p:regular r:id="rId77"/>
      <p:bold r:id="rId78"/>
    </p:embeddedFont>
    <p:embeddedFont>
      <p:font typeface="Nunito" pitchFamily="2"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3" roundtripDataSignature="AMtx7mgCEUQ7AKKRM5cBlxA6BjpVIcOp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1A6716-DAEE-48E5-9B0B-8A3B23FDC068}">
  <a:tblStyle styleId="{171A6716-DAEE-48E5-9B0B-8A3B23FDC06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7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8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8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8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8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8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7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7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7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7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7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7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7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76"/>
          <p:cNvSpPr>
            <a:spLocks noGrp="1"/>
          </p:cNvSpPr>
          <p:nvPr>
            <p:ph type="pic" idx="2"/>
          </p:nvPr>
        </p:nvSpPr>
        <p:spPr>
          <a:xfrm>
            <a:off x="1792288" y="612775"/>
            <a:ext cx="5486400" cy="4114800"/>
          </a:xfrm>
          <a:prstGeom prst="rect">
            <a:avLst/>
          </a:prstGeom>
          <a:noFill/>
          <a:ln>
            <a:noFill/>
          </a:ln>
        </p:spPr>
      </p:sp>
      <p:sp>
        <p:nvSpPr>
          <p:cNvPr id="42" name="Google Shape;42;p7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7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7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7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7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7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8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8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8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8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8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7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7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6000"/>
              <a:buFont typeface="Calibri"/>
              <a:buNone/>
            </a:pPr>
            <a:r>
              <a:rPr lang="en-US" sz="6000" b="1" i="0" u="none">
                <a:solidFill>
                  <a:srgbClr val="FF0000"/>
                </a:solidFill>
                <a:latin typeface="Calibri"/>
                <a:ea typeface="Calibri"/>
                <a:cs typeface="Calibri"/>
                <a:sym typeface="Calibri"/>
              </a:rPr>
              <a:t>Transaction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000"/>
              <a:buFont typeface="Calibri"/>
              <a:buNone/>
            </a:pPr>
            <a:r>
              <a:rPr lang="en-US" sz="4000" b="1" i="0" u="none">
                <a:solidFill>
                  <a:srgbClr val="376092"/>
                </a:solidFill>
                <a:latin typeface="Calibri"/>
                <a:ea typeface="Calibri"/>
                <a:cs typeface="Calibri"/>
                <a:sym typeface="Calibri"/>
              </a:rPr>
              <a:t>Desirable Properties of Transactions</a:t>
            </a:r>
            <a:endParaRPr/>
          </a:p>
        </p:txBody>
      </p:sp>
      <p:sp>
        <p:nvSpPr>
          <p:cNvPr id="186" name="Google Shape;186;p10"/>
          <p:cNvSpPr txBox="1">
            <a:spLocks noGrp="1"/>
          </p:cNvSpPr>
          <p:nvPr>
            <p:ph type="body" idx="1"/>
          </p:nvPr>
        </p:nvSpPr>
        <p:spPr>
          <a:xfrm>
            <a:off x="457200" y="1371600"/>
            <a:ext cx="8229600" cy="51816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70000"/>
              </a:lnSpc>
              <a:spcBef>
                <a:spcPts val="0"/>
              </a:spcBef>
              <a:spcAft>
                <a:spcPts val="0"/>
              </a:spcAft>
              <a:buClr>
                <a:srgbClr val="FF0000"/>
              </a:buClr>
              <a:buSzPts val="2700"/>
              <a:buFont typeface="Arial"/>
              <a:buNone/>
            </a:pPr>
            <a:r>
              <a:rPr lang="en-US" sz="2700" b="1" i="0" u="none">
                <a:solidFill>
                  <a:srgbClr val="FF0000"/>
                </a:solidFill>
                <a:latin typeface="Calibri"/>
                <a:ea typeface="Calibri"/>
                <a:cs typeface="Calibri"/>
                <a:sym typeface="Calibri"/>
              </a:rPr>
              <a:t>ACID properties:</a:t>
            </a:r>
            <a:endParaRPr/>
          </a:p>
          <a:p>
            <a:pPr marL="342900" marR="0" lvl="0" indent="-342900" algn="just" rtl="0">
              <a:lnSpc>
                <a:spcPct val="7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Atomicity</a:t>
            </a:r>
            <a:r>
              <a:rPr lang="en-US" sz="2700" b="0" i="0" u="none">
                <a:solidFill>
                  <a:schemeClr val="dk1"/>
                </a:solidFill>
                <a:latin typeface="Calibri"/>
                <a:ea typeface="Calibri"/>
                <a:cs typeface="Calibri"/>
                <a:sym typeface="Calibri"/>
              </a:rPr>
              <a:t>: A transaction is an atomic unit of processing; it is either performed in its entirety or not performed at all.</a:t>
            </a:r>
            <a:endParaRPr/>
          </a:p>
          <a:p>
            <a:pPr marL="342900" marR="0" lvl="0" indent="-342900" algn="just" rtl="0">
              <a:lnSpc>
                <a:spcPct val="7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Consistency preservation</a:t>
            </a:r>
            <a:r>
              <a:rPr lang="en-US" sz="2700" b="0" i="0" u="none">
                <a:solidFill>
                  <a:schemeClr val="dk1"/>
                </a:solidFill>
                <a:latin typeface="Calibri"/>
                <a:ea typeface="Calibri"/>
                <a:cs typeface="Calibri"/>
                <a:sym typeface="Calibri"/>
              </a:rPr>
              <a:t>: A correct execution of the transaction must take the database from one consistent state to another.</a:t>
            </a:r>
            <a:endParaRPr/>
          </a:p>
          <a:p>
            <a:pPr marL="342900" marR="0" lvl="0" indent="-342900" algn="just" rtl="0">
              <a:lnSpc>
                <a:spcPct val="7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Isolation</a:t>
            </a:r>
            <a:r>
              <a:rPr lang="en-US" sz="2700" b="0" i="0" u="none">
                <a:solidFill>
                  <a:schemeClr val="dk1"/>
                </a:solidFill>
                <a:latin typeface="Calibri"/>
                <a:ea typeface="Calibri"/>
                <a:cs typeface="Calibri"/>
                <a:sym typeface="Calibri"/>
              </a:rPr>
              <a:t>: A transaction should appear as though it is being executed in isolation from other transactions, even if many transactions are executing concurrently. That is, the execution of a transaction should not be interfered with any other executing transactions. </a:t>
            </a:r>
            <a:endParaRPr/>
          </a:p>
          <a:p>
            <a:pPr marL="342900" marR="0" lvl="0" indent="-342900" algn="just" rtl="0">
              <a:lnSpc>
                <a:spcPct val="7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Durability or permanency</a:t>
            </a:r>
            <a:r>
              <a:rPr lang="en-US" sz="2700" b="0" i="0" u="none">
                <a:solidFill>
                  <a:schemeClr val="dk1"/>
                </a:solidFill>
                <a:latin typeface="Calibri"/>
                <a:ea typeface="Calibri"/>
                <a:cs typeface="Calibri"/>
                <a:sym typeface="Calibri"/>
              </a:rPr>
              <a:t>: Once a transaction changes the database and the changes are committed, these changes must never be lost because of any failure.</a:t>
            </a:r>
            <a:endParaRPr/>
          </a:p>
          <a:p>
            <a:pPr marL="342900" marR="0" lvl="0" indent="-171450" algn="l" rtl="0">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Atomicity</a:t>
            </a:r>
            <a:endParaRPr/>
          </a:p>
        </p:txBody>
      </p:sp>
      <p:sp>
        <p:nvSpPr>
          <p:cNvPr id="192" name="Google Shape;192;p11"/>
          <p:cNvSpPr txBox="1">
            <a:spLocks noGrp="1"/>
          </p:cNvSpPr>
          <p:nvPr>
            <p:ph type="body" idx="1"/>
          </p:nvPr>
        </p:nvSpPr>
        <p:spPr>
          <a:xfrm>
            <a:off x="457200" y="1165950"/>
            <a:ext cx="8229600" cy="4526100"/>
          </a:xfrm>
          <a:prstGeom prst="rect">
            <a:avLst/>
          </a:prstGeom>
          <a:noFill/>
          <a:ln>
            <a:noFill/>
          </a:ln>
        </p:spPr>
        <p:txBody>
          <a:bodyPr spcFirstLastPara="1" wrap="square" lIns="91425" tIns="45700" rIns="91425" bIns="45700" anchor="t" anchorCtr="0">
            <a:noAutofit/>
          </a:bodyPr>
          <a:lstStyle/>
          <a:p>
            <a:pPr marL="342900" marR="0" lvl="0" indent="-336550" algn="just" rtl="0">
              <a:lnSpc>
                <a:spcPct val="100000"/>
              </a:lnSpc>
              <a:spcBef>
                <a:spcPts val="0"/>
              </a:spcBef>
              <a:spcAft>
                <a:spcPts val="0"/>
              </a:spcAft>
              <a:buClr>
                <a:srgbClr val="000000"/>
              </a:buClr>
              <a:buSzPts val="2700"/>
              <a:buFont typeface="Arial"/>
              <a:buChar char="•"/>
            </a:pPr>
            <a:r>
              <a:rPr lang="en-US" sz="2700" b="0" i="0" u="none">
                <a:solidFill>
                  <a:srgbClr val="000000"/>
                </a:solidFill>
                <a:latin typeface="Inter"/>
                <a:ea typeface="Inter"/>
                <a:cs typeface="Inter"/>
                <a:sym typeface="Inter"/>
              </a:rPr>
              <a:t>It states that all operations of the transaction take place at once if not, the transaction is aborted.</a:t>
            </a:r>
            <a:endParaRPr sz="3100"/>
          </a:p>
          <a:p>
            <a:pPr marL="342900" marR="0" lvl="0" indent="-336550" algn="just" rtl="0">
              <a:lnSpc>
                <a:spcPct val="100000"/>
              </a:lnSpc>
              <a:spcBef>
                <a:spcPts val="560"/>
              </a:spcBef>
              <a:spcAft>
                <a:spcPts val="0"/>
              </a:spcAft>
              <a:buClr>
                <a:srgbClr val="000000"/>
              </a:buClr>
              <a:buSzPts val="2700"/>
              <a:buFont typeface="Arial"/>
              <a:buChar char="•"/>
            </a:pPr>
            <a:r>
              <a:rPr lang="en-US" sz="2700" b="0" i="0" u="none">
                <a:solidFill>
                  <a:srgbClr val="000000"/>
                </a:solidFill>
                <a:latin typeface="Inter"/>
                <a:ea typeface="Inter"/>
                <a:cs typeface="Inter"/>
                <a:sym typeface="Inter"/>
              </a:rPr>
              <a:t>There is no midway, i.e., the transaction cannot occur partially. Each transaction is treated as one unit and either run to completion or is not executed at all.</a:t>
            </a:r>
            <a:endParaRPr sz="3100"/>
          </a:p>
          <a:p>
            <a:pPr marL="342900" marR="0" lvl="0" indent="-336550" algn="just" rtl="0">
              <a:lnSpc>
                <a:spcPct val="100000"/>
              </a:lnSpc>
              <a:spcBef>
                <a:spcPts val="560"/>
              </a:spcBef>
              <a:spcAft>
                <a:spcPts val="0"/>
              </a:spcAft>
              <a:buClr>
                <a:srgbClr val="333333"/>
              </a:buClr>
              <a:buSzPts val="2700"/>
              <a:buFont typeface="Arial"/>
              <a:buChar char="•"/>
            </a:pPr>
            <a:r>
              <a:rPr lang="en-US" sz="2700" b="0" i="0" u="none">
                <a:solidFill>
                  <a:srgbClr val="333333"/>
                </a:solidFill>
                <a:latin typeface="Inter"/>
                <a:ea typeface="Inter"/>
                <a:cs typeface="Inter"/>
                <a:sym typeface="Inter"/>
              </a:rPr>
              <a:t>Atomicity involves the following two operations:</a:t>
            </a:r>
            <a:endParaRPr sz="3100"/>
          </a:p>
          <a:p>
            <a:pPr marL="342900" marR="0" lvl="0" indent="-336550" algn="just" rtl="0">
              <a:lnSpc>
                <a:spcPct val="100000"/>
              </a:lnSpc>
              <a:spcBef>
                <a:spcPts val="560"/>
              </a:spcBef>
              <a:spcAft>
                <a:spcPts val="0"/>
              </a:spcAft>
              <a:buClr>
                <a:srgbClr val="333333"/>
              </a:buClr>
              <a:buSzPts val="2700"/>
              <a:buFont typeface="Arial"/>
              <a:buChar char="•"/>
            </a:pPr>
            <a:r>
              <a:rPr lang="en-US" sz="2700" b="1" i="0" u="none">
                <a:solidFill>
                  <a:srgbClr val="333333"/>
                </a:solidFill>
                <a:latin typeface="Inter"/>
                <a:ea typeface="Inter"/>
                <a:cs typeface="Inter"/>
                <a:sym typeface="Inter"/>
              </a:rPr>
              <a:t>Abort:</a:t>
            </a:r>
            <a:r>
              <a:rPr lang="en-US" sz="2700" b="0" i="0" u="none">
                <a:solidFill>
                  <a:srgbClr val="333333"/>
                </a:solidFill>
                <a:latin typeface="Inter"/>
                <a:ea typeface="Inter"/>
                <a:cs typeface="Inter"/>
                <a:sym typeface="Inter"/>
              </a:rPr>
              <a:t> If a transaction aborts then all the changes made are not visible.</a:t>
            </a:r>
            <a:endParaRPr sz="3100"/>
          </a:p>
          <a:p>
            <a:pPr marL="342900" marR="0" lvl="0" indent="-336550" algn="just" rtl="0">
              <a:lnSpc>
                <a:spcPct val="100000"/>
              </a:lnSpc>
              <a:spcBef>
                <a:spcPts val="560"/>
              </a:spcBef>
              <a:spcAft>
                <a:spcPts val="0"/>
              </a:spcAft>
              <a:buClr>
                <a:srgbClr val="333333"/>
              </a:buClr>
              <a:buSzPts val="2700"/>
              <a:buFont typeface="Arial"/>
              <a:buChar char="•"/>
            </a:pPr>
            <a:r>
              <a:rPr lang="en-US" sz="2700" b="1" i="0" u="none">
                <a:solidFill>
                  <a:srgbClr val="333333"/>
                </a:solidFill>
                <a:latin typeface="Inter"/>
                <a:ea typeface="Inter"/>
                <a:cs typeface="Inter"/>
                <a:sym typeface="Inter"/>
              </a:rPr>
              <a:t>Commit:</a:t>
            </a:r>
            <a:r>
              <a:rPr lang="en-US" sz="2700" b="0" i="0" u="none">
                <a:solidFill>
                  <a:srgbClr val="333333"/>
                </a:solidFill>
                <a:latin typeface="Inter"/>
                <a:ea typeface="Inter"/>
                <a:cs typeface="Inter"/>
                <a:sym typeface="Inter"/>
              </a:rPr>
              <a:t> If a transaction commits then all the changes made are visible.</a:t>
            </a:r>
            <a:endParaRPr sz="3100"/>
          </a:p>
          <a:p>
            <a:pPr marL="342900" marR="0" lvl="0" indent="-165100" algn="l" rtl="0">
              <a:spcBef>
                <a:spcPts val="560"/>
              </a:spcBef>
              <a:spcAft>
                <a:spcPts val="0"/>
              </a:spcAft>
              <a:buClr>
                <a:schemeClr val="dk1"/>
              </a:buClr>
              <a:buSzPts val="2800"/>
              <a:buFont typeface="Arial"/>
              <a:buNone/>
            </a:pPr>
            <a:endParaRPr sz="2700" b="0" i="0" u="none">
              <a:solidFill>
                <a:srgbClr val="333333"/>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body" idx="1"/>
          </p:nvPr>
        </p:nvSpPr>
        <p:spPr>
          <a:xfrm>
            <a:off x="316925" y="74295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3200"/>
              <a:buFont typeface="Arial"/>
              <a:buChar char="•"/>
            </a:pPr>
            <a:r>
              <a:rPr lang="en-US" sz="3200" b="0" i="0" u="none">
                <a:solidFill>
                  <a:srgbClr val="333333"/>
                </a:solidFill>
                <a:latin typeface="Inter"/>
                <a:ea typeface="Inter"/>
                <a:cs typeface="Inter"/>
                <a:sym typeface="Inter"/>
              </a:rPr>
              <a:t>Let's assume that following transaction T consisting of T1 and T2. A consists of Rs 600 and B consists of Rs 300. Transfer Rs 100 from account A to account B.</a:t>
            </a:r>
            <a:endParaRPr/>
          </a:p>
          <a:p>
            <a:pPr marL="342900" marR="0" lvl="0" indent="-342900" algn="l" rtl="0">
              <a:lnSpc>
                <a:spcPct val="100000"/>
              </a:lnSpc>
              <a:spcBef>
                <a:spcPts val="640"/>
              </a:spcBef>
              <a:spcAft>
                <a:spcPts val="0"/>
              </a:spcAft>
              <a:buClr>
                <a:srgbClr val="333333"/>
              </a:buClr>
              <a:buSzPts val="3200"/>
              <a:buFont typeface="Arial"/>
              <a:buChar char="•"/>
            </a:pPr>
            <a:r>
              <a:rPr lang="en-US" sz="3200" b="0" i="0" u="none">
                <a:solidFill>
                  <a:srgbClr val="333333"/>
                </a:solidFill>
                <a:latin typeface="Inter"/>
                <a:ea typeface="Inter"/>
                <a:cs typeface="Inter"/>
                <a:sym typeface="Inter"/>
              </a:rPr>
              <a:t>After completion of the transaction, A consists of Rs 500 and B consists of Rs 400.</a:t>
            </a:r>
            <a:endParaRPr/>
          </a:p>
        </p:txBody>
      </p:sp>
      <p:graphicFrame>
        <p:nvGraphicFramePr>
          <p:cNvPr id="198" name="Google Shape;198;p12"/>
          <p:cNvGraphicFramePr/>
          <p:nvPr/>
        </p:nvGraphicFramePr>
        <p:xfrm>
          <a:off x="1125675" y="5141625"/>
          <a:ext cx="6467450" cy="1402010"/>
        </p:xfrm>
        <a:graphic>
          <a:graphicData uri="http://schemas.openxmlformats.org/drawingml/2006/table">
            <a:tbl>
              <a:tblPr>
                <a:noFill/>
                <a:tableStyleId>{171A6716-DAEE-48E5-9B0B-8A3B23FDC068}</a:tableStyleId>
              </a:tblPr>
              <a:tblGrid>
                <a:gridCol w="3233725">
                  <a:extLst>
                    <a:ext uri="{9D8B030D-6E8A-4147-A177-3AD203B41FA5}">
                      <a16:colId xmlns:a16="http://schemas.microsoft.com/office/drawing/2014/main" val="20000"/>
                    </a:ext>
                  </a:extLst>
                </a:gridCol>
                <a:gridCol w="3233725">
                  <a:extLst>
                    <a:ext uri="{9D8B030D-6E8A-4147-A177-3AD203B41FA5}">
                      <a16:colId xmlns:a16="http://schemas.microsoft.com/office/drawing/2014/main" val="20001"/>
                    </a:ext>
                  </a:extLst>
                </a:gridCol>
              </a:tblGrid>
              <a:tr h="457200">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T1</a:t>
                      </a:r>
                      <a:endParaRPr/>
                    </a:p>
                  </a:txBody>
                  <a:tcPr marL="91450" marR="91450" marT="91375" marB="91375">
                    <a:lnL w="9525" cap="flat" cmpd="sng">
                      <a:solidFill>
                        <a:srgbClr val="50AD88"/>
                      </a:solidFill>
                      <a:prstDash val="solid"/>
                      <a:round/>
                      <a:headEnd type="none" w="sm" len="sm"/>
                      <a:tailEnd type="none" w="sm" len="sm"/>
                    </a:lnL>
                    <a:lnR w="9525" cap="flat" cmpd="sng">
                      <a:solidFill>
                        <a:srgbClr val="50AD88"/>
                      </a:solidFill>
                      <a:prstDash val="solid"/>
                      <a:round/>
                      <a:headEnd type="none" w="sm" len="sm"/>
                      <a:tailEnd type="none" w="sm" len="sm"/>
                    </a:lnR>
                    <a:lnT w="9525" cap="flat" cmpd="sng">
                      <a:solidFill>
                        <a:srgbClr val="50AD88"/>
                      </a:solidFill>
                      <a:prstDash val="solid"/>
                      <a:round/>
                      <a:headEnd type="none" w="sm" len="sm"/>
                      <a:tailEnd type="none" w="sm" len="sm"/>
                    </a:lnT>
                    <a:lnB w="9525" cap="flat" cmpd="sng">
                      <a:solidFill>
                        <a:srgbClr val="C7CCBE"/>
                      </a:solidFill>
                      <a:prstDash val="solid"/>
                      <a:round/>
                      <a:headEnd type="none" w="sm" len="sm"/>
                      <a:tailEnd type="none" w="sm" len="sm"/>
                    </a:lnB>
                    <a:solidFill>
                      <a:srgbClr val="C7CCB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T2</a:t>
                      </a:r>
                      <a:endParaRPr/>
                    </a:p>
                  </a:txBody>
                  <a:tcPr marL="91450" marR="91450" marT="91375" marB="91375">
                    <a:lnL w="9525" cap="flat" cmpd="sng">
                      <a:solidFill>
                        <a:srgbClr val="50AD88"/>
                      </a:solidFill>
                      <a:prstDash val="solid"/>
                      <a:round/>
                      <a:headEnd type="none" w="sm" len="sm"/>
                      <a:tailEnd type="none" w="sm" len="sm"/>
                    </a:lnL>
                    <a:lnR w="9525" cap="flat" cmpd="sng">
                      <a:solidFill>
                        <a:srgbClr val="50AD88"/>
                      </a:solidFill>
                      <a:prstDash val="solid"/>
                      <a:round/>
                      <a:headEnd type="none" w="sm" len="sm"/>
                      <a:tailEnd type="none" w="sm" len="sm"/>
                    </a:lnR>
                    <a:lnT w="9525" cap="flat" cmpd="sng">
                      <a:solidFill>
                        <a:srgbClr val="50AD88"/>
                      </a:solidFill>
                      <a:prstDash val="solid"/>
                      <a:round/>
                      <a:headEnd type="none" w="sm" len="sm"/>
                      <a:tailEnd type="none" w="sm" len="sm"/>
                    </a:lnT>
                    <a:lnB w="9525" cap="flat" cmpd="sng">
                      <a:solidFill>
                        <a:srgbClr val="C7CCBE"/>
                      </a:solidFill>
                      <a:prstDash val="solid"/>
                      <a:round/>
                      <a:headEnd type="none" w="sm" len="sm"/>
                      <a:tailEnd type="none" w="sm" len="sm"/>
                    </a:lnB>
                    <a:solidFill>
                      <a:srgbClr val="C7CCBE"/>
                    </a:solidFill>
                  </a:tcPr>
                </a:tc>
                <a:extLst>
                  <a:ext uri="{0D108BD9-81ED-4DB2-BD59-A6C34878D82A}">
                    <a16:rowId xmlns:a16="http://schemas.microsoft.com/office/drawing/2014/main" val="10000"/>
                  </a:ext>
                </a:extLst>
              </a:tr>
              <a:tr h="944550">
                <a:tc>
                  <a:txBody>
                    <a:bodyPr/>
                    <a:lstStyle/>
                    <a:p>
                      <a:pPr marL="0" marR="0" lvl="0" indent="0" algn="l" rtl="0">
                        <a:lnSpc>
                          <a:spcPct val="100000"/>
                        </a:lnSpc>
                        <a:spcBef>
                          <a:spcPts val="0"/>
                        </a:spcBef>
                        <a:spcAft>
                          <a:spcPts val="0"/>
                        </a:spcAft>
                        <a:buClr>
                          <a:srgbClr val="333333"/>
                        </a:buClr>
                        <a:buSzPts val="1800"/>
                        <a:buFont typeface="Inter"/>
                        <a:buNone/>
                      </a:pPr>
                      <a:r>
                        <a:rPr lang="en-US" sz="1800" b="0" i="0" u="none" strike="noStrike" cap="none">
                          <a:solidFill>
                            <a:srgbClr val="333333"/>
                          </a:solidFill>
                          <a:latin typeface="Inter"/>
                          <a:ea typeface="Inter"/>
                          <a:cs typeface="Inter"/>
                          <a:sym typeface="Inter"/>
                        </a:rPr>
                        <a:t>Read(A)</a:t>
                      </a:r>
                      <a:br>
                        <a:rPr lang="en-US" sz="1800" b="0" i="0" u="none" strike="noStrike" cap="none">
                          <a:solidFill>
                            <a:srgbClr val="333333"/>
                          </a:solidFill>
                          <a:latin typeface="Inter"/>
                          <a:ea typeface="Inter"/>
                          <a:cs typeface="Inter"/>
                          <a:sym typeface="Inter"/>
                        </a:rPr>
                      </a:br>
                      <a:r>
                        <a:rPr lang="en-US" sz="1800" b="0" i="0" u="none" strike="noStrike" cap="none">
                          <a:solidFill>
                            <a:srgbClr val="333333"/>
                          </a:solidFill>
                          <a:latin typeface="Inter"/>
                          <a:ea typeface="Inter"/>
                          <a:cs typeface="Inter"/>
                          <a:sym typeface="Inter"/>
                        </a:rPr>
                        <a:t>A:= A-100</a:t>
                      </a:r>
                      <a:br>
                        <a:rPr lang="en-US" sz="1800" b="0" i="0" u="none" strike="noStrike" cap="none">
                          <a:solidFill>
                            <a:srgbClr val="333333"/>
                          </a:solidFill>
                          <a:latin typeface="Inter"/>
                          <a:ea typeface="Inter"/>
                          <a:cs typeface="Inter"/>
                          <a:sym typeface="Inter"/>
                        </a:rPr>
                      </a:br>
                      <a:r>
                        <a:rPr lang="en-US" sz="1800" b="0" i="0" u="none" strike="noStrike" cap="none">
                          <a:solidFill>
                            <a:srgbClr val="333333"/>
                          </a:solidFill>
                          <a:latin typeface="Inter"/>
                          <a:ea typeface="Inter"/>
                          <a:cs typeface="Inter"/>
                          <a:sym typeface="Inter"/>
                        </a:rPr>
                        <a:t>Write(A)</a:t>
                      </a:r>
                      <a:endParaRPr/>
                    </a:p>
                  </a:txBody>
                  <a:tcPr marL="60950" marR="60950" marT="60925" marB="60925">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333333"/>
                        </a:buClr>
                        <a:buSzPts val="1800"/>
                        <a:buFont typeface="Inter"/>
                        <a:buNone/>
                      </a:pPr>
                      <a:r>
                        <a:rPr lang="en-US" sz="1800" b="0" i="0" u="none" strike="noStrike" cap="none">
                          <a:solidFill>
                            <a:srgbClr val="333333"/>
                          </a:solidFill>
                          <a:latin typeface="Inter"/>
                          <a:ea typeface="Inter"/>
                          <a:cs typeface="Inter"/>
                          <a:sym typeface="Inter"/>
                        </a:rPr>
                        <a:t>Read(B)</a:t>
                      </a:r>
                      <a:br>
                        <a:rPr lang="en-US" sz="1800" b="0" i="0" u="none" strike="noStrike" cap="none">
                          <a:solidFill>
                            <a:srgbClr val="333333"/>
                          </a:solidFill>
                          <a:latin typeface="Inter"/>
                          <a:ea typeface="Inter"/>
                          <a:cs typeface="Inter"/>
                          <a:sym typeface="Inter"/>
                        </a:rPr>
                      </a:br>
                      <a:r>
                        <a:rPr lang="en-US" sz="1800" b="0" i="0" u="none" strike="noStrike" cap="none">
                          <a:solidFill>
                            <a:srgbClr val="333333"/>
                          </a:solidFill>
                          <a:latin typeface="Inter"/>
                          <a:ea typeface="Inter"/>
                          <a:cs typeface="Inter"/>
                          <a:sym typeface="Inter"/>
                        </a:rPr>
                        <a:t>Y:= Y+100</a:t>
                      </a:r>
                      <a:br>
                        <a:rPr lang="en-US" sz="1800" b="0" i="0" u="none" strike="noStrike" cap="none">
                          <a:solidFill>
                            <a:srgbClr val="333333"/>
                          </a:solidFill>
                          <a:latin typeface="Inter"/>
                          <a:ea typeface="Inter"/>
                          <a:cs typeface="Inter"/>
                          <a:sym typeface="Inter"/>
                        </a:rPr>
                      </a:br>
                      <a:r>
                        <a:rPr lang="en-US" sz="1800" b="0" i="0" u="none" strike="noStrike" cap="none">
                          <a:solidFill>
                            <a:srgbClr val="333333"/>
                          </a:solidFill>
                          <a:latin typeface="Inter"/>
                          <a:ea typeface="Inter"/>
                          <a:cs typeface="Inter"/>
                          <a:sym typeface="Inter"/>
                        </a:rPr>
                        <a:t>Write(B)</a:t>
                      </a:r>
                      <a:endParaRPr/>
                    </a:p>
                  </a:txBody>
                  <a:tcPr marL="60950" marR="60950" marT="60925" marB="60925">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3200"/>
              <a:buFont typeface="Arial"/>
              <a:buChar char="•"/>
            </a:pPr>
            <a:r>
              <a:rPr lang="en-US" sz="3200" b="0" i="0" u="none">
                <a:solidFill>
                  <a:srgbClr val="333333"/>
                </a:solidFill>
                <a:latin typeface="Inter"/>
                <a:ea typeface="Inter"/>
                <a:cs typeface="Inter"/>
                <a:sym typeface="Inter"/>
              </a:rPr>
              <a:t>If the transaction T fails after the completion of transaction T1 but before completion of transaction T2, then the amount will be deducted from A but not added to B. This shows the inconsistent database state. In order to ensure correctness of database state, the transaction must be executed in entirety.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Consistency</a:t>
            </a:r>
            <a:endParaRPr/>
          </a:p>
        </p:txBody>
      </p:sp>
      <p:sp>
        <p:nvSpPr>
          <p:cNvPr id="209" name="Google Shape;209;p14"/>
          <p:cNvSpPr txBox="1">
            <a:spLocks noGrp="1"/>
          </p:cNvSpPr>
          <p:nvPr>
            <p:ph type="body" idx="1"/>
          </p:nvPr>
        </p:nvSpPr>
        <p:spPr>
          <a:xfrm>
            <a:off x="457200" y="1304050"/>
            <a:ext cx="8229600" cy="45261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800"/>
              <a:buFont typeface="Arial"/>
              <a:buChar char="•"/>
            </a:pPr>
            <a:r>
              <a:rPr lang="en-US" sz="2800" b="0" i="0" u="none">
                <a:solidFill>
                  <a:srgbClr val="000000"/>
                </a:solidFill>
                <a:latin typeface="Inter"/>
                <a:ea typeface="Inter"/>
                <a:cs typeface="Inter"/>
                <a:sym typeface="Inter"/>
              </a:rPr>
              <a:t>The integrity constraints are maintained so that the database is consistent before and after the transaction.</a:t>
            </a:r>
            <a:endParaRPr/>
          </a:p>
          <a:p>
            <a:pPr marL="342900" marR="0" lvl="0" indent="-342900" algn="just" rtl="0">
              <a:lnSpc>
                <a:spcPct val="100000"/>
              </a:lnSpc>
              <a:spcBef>
                <a:spcPts val="560"/>
              </a:spcBef>
              <a:spcAft>
                <a:spcPts val="0"/>
              </a:spcAft>
              <a:buClr>
                <a:srgbClr val="000000"/>
              </a:buClr>
              <a:buSzPts val="2800"/>
              <a:buFont typeface="Arial"/>
              <a:buChar char="•"/>
            </a:pPr>
            <a:r>
              <a:rPr lang="en-US" sz="2800" b="0" i="0" u="none">
                <a:solidFill>
                  <a:srgbClr val="000000"/>
                </a:solidFill>
                <a:latin typeface="Inter"/>
                <a:ea typeface="Inter"/>
                <a:cs typeface="Inter"/>
                <a:sym typeface="Inter"/>
              </a:rPr>
              <a:t>The execution of a transaction will leave a database in either its prior stable state or a new stable state.</a:t>
            </a:r>
            <a:endParaRPr/>
          </a:p>
          <a:p>
            <a:pPr marL="342900" marR="0" lvl="0" indent="-342900" algn="just" rtl="0">
              <a:lnSpc>
                <a:spcPct val="100000"/>
              </a:lnSpc>
              <a:spcBef>
                <a:spcPts val="560"/>
              </a:spcBef>
              <a:spcAft>
                <a:spcPts val="0"/>
              </a:spcAft>
              <a:buClr>
                <a:srgbClr val="000000"/>
              </a:buClr>
              <a:buSzPts val="2800"/>
              <a:buFont typeface="Arial"/>
              <a:buChar char="•"/>
            </a:pPr>
            <a:r>
              <a:rPr lang="en-US" sz="2800" b="0" i="0" u="none">
                <a:solidFill>
                  <a:srgbClr val="000000"/>
                </a:solidFill>
                <a:latin typeface="Inter"/>
                <a:ea typeface="Inter"/>
                <a:cs typeface="Inter"/>
                <a:sym typeface="Inter"/>
              </a:rPr>
              <a:t>The consistent property of database states that every transaction sees a consistent database instance.</a:t>
            </a:r>
            <a:endParaRPr/>
          </a:p>
          <a:p>
            <a:pPr marL="342900" marR="0" lvl="0" indent="-342900" algn="just" rtl="0">
              <a:lnSpc>
                <a:spcPct val="100000"/>
              </a:lnSpc>
              <a:spcBef>
                <a:spcPts val="560"/>
              </a:spcBef>
              <a:spcAft>
                <a:spcPts val="0"/>
              </a:spcAft>
              <a:buClr>
                <a:srgbClr val="000000"/>
              </a:buClr>
              <a:buSzPts val="2800"/>
              <a:buFont typeface="Arial"/>
              <a:buChar char="•"/>
            </a:pPr>
            <a:r>
              <a:rPr lang="en-US" sz="2800" b="0" i="0" u="none">
                <a:solidFill>
                  <a:srgbClr val="000000"/>
                </a:solidFill>
                <a:latin typeface="Inter"/>
                <a:ea typeface="Inter"/>
                <a:cs typeface="Inter"/>
                <a:sym typeface="Inter"/>
              </a:rPr>
              <a:t>The transaction is used to transform the database from one consistent state to another consistent state.</a:t>
            </a:r>
            <a:endParaRPr/>
          </a:p>
          <a:p>
            <a:pPr marL="342900" marR="0" lvl="0" indent="-165100" algn="l" rtl="0">
              <a:spcBef>
                <a:spcPts val="560"/>
              </a:spcBef>
              <a:spcAft>
                <a:spcPts val="0"/>
              </a:spcAft>
              <a:buClr>
                <a:schemeClr val="dk1"/>
              </a:buClr>
              <a:buSzPts val="2800"/>
              <a:buFont typeface="Arial"/>
              <a:buNone/>
            </a:pPr>
            <a:endParaRPr sz="2800" b="0" i="0" u="none">
              <a:solidFill>
                <a:srgbClr val="000000"/>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3200"/>
              <a:buFont typeface="Arial"/>
              <a:buChar char="•"/>
            </a:pPr>
            <a:r>
              <a:rPr lang="en-US" sz="3200" b="1" i="0" u="none">
                <a:solidFill>
                  <a:srgbClr val="333333"/>
                </a:solidFill>
                <a:latin typeface="Inter"/>
                <a:ea typeface="Inter"/>
                <a:cs typeface="Inter"/>
                <a:sym typeface="Inter"/>
              </a:rPr>
              <a:t>For example:</a:t>
            </a:r>
            <a:r>
              <a:rPr lang="en-US" sz="3200" b="0" i="0" u="none">
                <a:solidFill>
                  <a:srgbClr val="333333"/>
                </a:solidFill>
                <a:latin typeface="Inter"/>
                <a:ea typeface="Inter"/>
                <a:cs typeface="Inter"/>
                <a:sym typeface="Inter"/>
              </a:rPr>
              <a:t> The total amount must be maintained before or after the transaction.</a:t>
            </a:r>
            <a:endParaRPr/>
          </a:p>
          <a:p>
            <a:pPr marL="342900" marR="0" lvl="0" indent="-342900" algn="just" rtl="0">
              <a:lnSpc>
                <a:spcPct val="100000"/>
              </a:lnSpc>
              <a:spcBef>
                <a:spcPts val="640"/>
              </a:spcBef>
              <a:spcAft>
                <a:spcPts val="0"/>
              </a:spcAft>
              <a:buClr>
                <a:srgbClr val="000000"/>
              </a:buClr>
              <a:buSzPts val="3200"/>
              <a:buFont typeface="Calibri"/>
              <a:buAutoNum type="arabicPeriod"/>
            </a:pPr>
            <a:r>
              <a:rPr lang="en-US" sz="3200" b="0" i="0" u="none">
                <a:solidFill>
                  <a:srgbClr val="000000"/>
                </a:solidFill>
                <a:latin typeface="Inter"/>
                <a:ea typeface="Inter"/>
                <a:cs typeface="Inter"/>
                <a:sym typeface="Inter"/>
              </a:rPr>
              <a:t>Total before T occurs = </a:t>
            </a:r>
            <a:r>
              <a:rPr lang="en-US" sz="3200" b="0" i="0" u="none">
                <a:solidFill>
                  <a:srgbClr val="C00000"/>
                </a:solidFill>
                <a:latin typeface="Inter"/>
                <a:ea typeface="Inter"/>
                <a:cs typeface="Inter"/>
                <a:sym typeface="Inter"/>
              </a:rPr>
              <a:t>600</a:t>
            </a:r>
            <a:r>
              <a:rPr lang="en-US" sz="3200" b="0" i="0" u="none">
                <a:solidFill>
                  <a:srgbClr val="000000"/>
                </a:solidFill>
                <a:latin typeface="Inter"/>
                <a:ea typeface="Inter"/>
                <a:cs typeface="Inter"/>
                <a:sym typeface="Inter"/>
              </a:rPr>
              <a:t>+</a:t>
            </a:r>
            <a:r>
              <a:rPr lang="en-US" sz="3200" b="0" i="0" u="none">
                <a:solidFill>
                  <a:srgbClr val="C00000"/>
                </a:solidFill>
                <a:latin typeface="Inter"/>
                <a:ea typeface="Inter"/>
                <a:cs typeface="Inter"/>
                <a:sym typeface="Inter"/>
              </a:rPr>
              <a:t>300</a:t>
            </a:r>
            <a:r>
              <a:rPr lang="en-US" sz="3200" b="0" i="0" u="none">
                <a:solidFill>
                  <a:srgbClr val="000000"/>
                </a:solidFill>
                <a:latin typeface="Inter"/>
                <a:ea typeface="Inter"/>
                <a:cs typeface="Inter"/>
                <a:sym typeface="Inter"/>
              </a:rPr>
              <a:t>=</a:t>
            </a:r>
            <a:r>
              <a:rPr lang="en-US" sz="3200" b="0" i="0" u="none">
                <a:solidFill>
                  <a:srgbClr val="C00000"/>
                </a:solidFill>
                <a:latin typeface="Inter"/>
                <a:ea typeface="Inter"/>
                <a:cs typeface="Inter"/>
                <a:sym typeface="Inter"/>
              </a:rPr>
              <a:t>900</a:t>
            </a:r>
            <a:r>
              <a:rPr lang="en-US" sz="3200" b="0" i="0" u="none">
                <a:solidFill>
                  <a:srgbClr val="000000"/>
                </a:solidFill>
                <a:latin typeface="Inter"/>
                <a:ea typeface="Inter"/>
                <a:cs typeface="Inter"/>
                <a:sym typeface="Inter"/>
              </a:rPr>
              <a:t>  </a:t>
            </a:r>
            <a:endParaRPr/>
          </a:p>
          <a:p>
            <a:pPr marL="342900" marR="0" lvl="0" indent="-342900" algn="just" rtl="0">
              <a:lnSpc>
                <a:spcPct val="100000"/>
              </a:lnSpc>
              <a:spcBef>
                <a:spcPts val="640"/>
              </a:spcBef>
              <a:spcAft>
                <a:spcPts val="0"/>
              </a:spcAft>
              <a:buClr>
                <a:srgbClr val="000000"/>
              </a:buClr>
              <a:buSzPts val="3200"/>
              <a:buFont typeface="Calibri"/>
              <a:buAutoNum type="arabicPeriod"/>
            </a:pPr>
            <a:r>
              <a:rPr lang="en-US" sz="3200" b="0" i="0" u="none">
                <a:solidFill>
                  <a:srgbClr val="000000"/>
                </a:solidFill>
                <a:latin typeface="Inter"/>
                <a:ea typeface="Inter"/>
                <a:cs typeface="Inter"/>
                <a:sym typeface="Inter"/>
              </a:rPr>
              <a:t>Total after T occurs= </a:t>
            </a:r>
            <a:r>
              <a:rPr lang="en-US" sz="3200" b="0" i="0" u="none">
                <a:solidFill>
                  <a:srgbClr val="C00000"/>
                </a:solidFill>
                <a:latin typeface="Inter"/>
                <a:ea typeface="Inter"/>
                <a:cs typeface="Inter"/>
                <a:sym typeface="Inter"/>
              </a:rPr>
              <a:t>500</a:t>
            </a:r>
            <a:r>
              <a:rPr lang="en-US" sz="3200" b="0" i="0" u="none">
                <a:solidFill>
                  <a:srgbClr val="000000"/>
                </a:solidFill>
                <a:latin typeface="Inter"/>
                <a:ea typeface="Inter"/>
                <a:cs typeface="Inter"/>
                <a:sym typeface="Inter"/>
              </a:rPr>
              <a:t>+</a:t>
            </a:r>
            <a:r>
              <a:rPr lang="en-US" sz="3200" b="0" i="0" u="none">
                <a:solidFill>
                  <a:srgbClr val="C00000"/>
                </a:solidFill>
                <a:latin typeface="Inter"/>
                <a:ea typeface="Inter"/>
                <a:cs typeface="Inter"/>
                <a:sym typeface="Inter"/>
              </a:rPr>
              <a:t>400</a:t>
            </a:r>
            <a:r>
              <a:rPr lang="en-US" sz="3200" b="0" i="0" u="none">
                <a:solidFill>
                  <a:srgbClr val="000000"/>
                </a:solidFill>
                <a:latin typeface="Inter"/>
                <a:ea typeface="Inter"/>
                <a:cs typeface="Inter"/>
                <a:sym typeface="Inter"/>
              </a:rPr>
              <a:t>=</a:t>
            </a:r>
            <a:r>
              <a:rPr lang="en-US" sz="3200" b="0" i="0" u="none">
                <a:solidFill>
                  <a:srgbClr val="C00000"/>
                </a:solidFill>
                <a:latin typeface="Inter"/>
                <a:ea typeface="Inter"/>
                <a:cs typeface="Inter"/>
                <a:sym typeface="Inter"/>
              </a:rPr>
              <a:t>900</a:t>
            </a:r>
            <a:r>
              <a:rPr lang="en-US" sz="3200" b="0" i="0" u="none">
                <a:solidFill>
                  <a:srgbClr val="000000"/>
                </a:solidFill>
                <a:latin typeface="Inter"/>
                <a:ea typeface="Inter"/>
                <a:cs typeface="Inter"/>
                <a:sym typeface="Inter"/>
              </a:rPr>
              <a:t>  </a:t>
            </a:r>
            <a:endParaRPr/>
          </a:p>
          <a:p>
            <a:pPr marL="342900" marR="0" lvl="0" indent="-342900" algn="just" rtl="0">
              <a:lnSpc>
                <a:spcPct val="100000"/>
              </a:lnSpc>
              <a:spcBef>
                <a:spcPts val="640"/>
              </a:spcBef>
              <a:spcAft>
                <a:spcPts val="0"/>
              </a:spcAft>
              <a:buClr>
                <a:srgbClr val="333333"/>
              </a:buClr>
              <a:buSzPts val="3200"/>
              <a:buFont typeface="Arial"/>
              <a:buChar char="•"/>
            </a:pPr>
            <a:r>
              <a:rPr lang="en-US" sz="3200" b="0" i="0" u="none">
                <a:solidFill>
                  <a:srgbClr val="333333"/>
                </a:solidFill>
                <a:latin typeface="Inter"/>
                <a:ea typeface="Inter"/>
                <a:cs typeface="Inter"/>
                <a:sym typeface="Inter"/>
              </a:rPr>
              <a:t>Therefore, the database is consistent. In the case when T1 is completed but T2 fails, then inconsistency will occur.</a:t>
            </a:r>
            <a:endParaRPr/>
          </a:p>
          <a:p>
            <a:pPr marL="342900" marR="0" lvl="0" indent="-139700" algn="l" rtl="0">
              <a:spcBef>
                <a:spcPts val="640"/>
              </a:spcBef>
              <a:spcAft>
                <a:spcPts val="0"/>
              </a:spcAft>
              <a:buClr>
                <a:schemeClr val="dk1"/>
              </a:buClr>
              <a:buSzPts val="3200"/>
              <a:buFont typeface="Arial"/>
              <a:buNone/>
            </a:pPr>
            <a:endParaRPr sz="3200" b="0" i="0" u="none">
              <a:solidFill>
                <a:srgbClr val="333333"/>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Isolation</a:t>
            </a:r>
            <a:endParaRPr/>
          </a:p>
        </p:txBody>
      </p:sp>
      <p:sp>
        <p:nvSpPr>
          <p:cNvPr id="220" name="Google Shape;220;p16"/>
          <p:cNvSpPr txBox="1">
            <a:spLocks noGrp="1"/>
          </p:cNvSpPr>
          <p:nvPr>
            <p:ph type="body" idx="1"/>
          </p:nvPr>
        </p:nvSpPr>
        <p:spPr>
          <a:xfrm>
            <a:off x="449262" y="1435100"/>
            <a:ext cx="8229600" cy="4526100"/>
          </a:xfrm>
          <a:prstGeom prst="rect">
            <a:avLst/>
          </a:prstGeom>
          <a:noFill/>
          <a:ln>
            <a:noFill/>
          </a:ln>
        </p:spPr>
        <p:txBody>
          <a:bodyPr spcFirstLastPara="1" wrap="square" lIns="91425" tIns="45700" rIns="91425" bIns="45700" anchor="t" anchorCtr="0">
            <a:noAutofit/>
          </a:bodyPr>
          <a:lstStyle/>
          <a:p>
            <a:pPr marL="342900" marR="0" lvl="0" indent="-323850" algn="just" rtl="0">
              <a:lnSpc>
                <a:spcPct val="100000"/>
              </a:lnSpc>
              <a:spcBef>
                <a:spcPts val="0"/>
              </a:spcBef>
              <a:spcAft>
                <a:spcPts val="0"/>
              </a:spcAft>
              <a:buClr>
                <a:srgbClr val="000000"/>
              </a:buClr>
              <a:buSzPts val="2900"/>
              <a:buFont typeface="Arial"/>
              <a:buChar char="•"/>
            </a:pPr>
            <a:r>
              <a:rPr lang="en-US" sz="2900" b="0" i="0" u="none">
                <a:solidFill>
                  <a:srgbClr val="000000"/>
                </a:solidFill>
                <a:latin typeface="Inter"/>
                <a:ea typeface="Inter"/>
                <a:cs typeface="Inter"/>
                <a:sym typeface="Inter"/>
              </a:rPr>
              <a:t>It shows that the data which is used at the time of execution of a transaction cannot be used by the second transaction until the first one is completed.</a:t>
            </a:r>
            <a:endParaRPr sz="2900"/>
          </a:p>
          <a:p>
            <a:pPr marL="342900" marR="0" lvl="0" indent="-323850" algn="just" rtl="0">
              <a:lnSpc>
                <a:spcPct val="100000"/>
              </a:lnSpc>
              <a:spcBef>
                <a:spcPts val="640"/>
              </a:spcBef>
              <a:spcAft>
                <a:spcPts val="0"/>
              </a:spcAft>
              <a:buClr>
                <a:srgbClr val="000000"/>
              </a:buClr>
              <a:buSzPts val="2900"/>
              <a:buFont typeface="Arial"/>
              <a:buChar char="•"/>
            </a:pPr>
            <a:r>
              <a:rPr lang="en-US" sz="2900" b="0" i="0" u="none">
                <a:solidFill>
                  <a:srgbClr val="000000"/>
                </a:solidFill>
                <a:latin typeface="Inter"/>
                <a:ea typeface="Inter"/>
                <a:cs typeface="Inter"/>
                <a:sym typeface="Inter"/>
              </a:rPr>
              <a:t>In isolation, if the transaction T1 is being executed and using the data item X, then that data item can't be accessed by any other transaction T2 until the transaction T1 ends.</a:t>
            </a:r>
            <a:endParaRPr sz="2900"/>
          </a:p>
          <a:p>
            <a:pPr marL="342900" marR="0" lvl="0" indent="-323850" algn="just" rtl="0">
              <a:lnSpc>
                <a:spcPct val="100000"/>
              </a:lnSpc>
              <a:spcBef>
                <a:spcPts val="640"/>
              </a:spcBef>
              <a:spcAft>
                <a:spcPts val="0"/>
              </a:spcAft>
              <a:buClr>
                <a:srgbClr val="000000"/>
              </a:buClr>
              <a:buSzPts val="2900"/>
              <a:buFont typeface="Arial"/>
              <a:buChar char="•"/>
            </a:pPr>
            <a:r>
              <a:rPr lang="en-US" sz="2900" b="0" i="0" u="none">
                <a:solidFill>
                  <a:srgbClr val="000000"/>
                </a:solidFill>
                <a:latin typeface="Inter"/>
                <a:ea typeface="Inter"/>
                <a:cs typeface="Inter"/>
                <a:sym typeface="Inter"/>
              </a:rPr>
              <a:t>The concurrency control subsystem of the DBMS enforced the isolation property.</a:t>
            </a:r>
            <a:endParaRPr sz="2900"/>
          </a:p>
          <a:p>
            <a:pPr marL="342900" marR="0" lvl="0" indent="-139700" algn="l" rtl="0">
              <a:spcBef>
                <a:spcPts val="640"/>
              </a:spcBef>
              <a:spcAft>
                <a:spcPts val="0"/>
              </a:spcAft>
              <a:buClr>
                <a:schemeClr val="dk1"/>
              </a:buClr>
              <a:buSzPts val="3200"/>
              <a:buFont typeface="Arial"/>
              <a:buNone/>
            </a:pPr>
            <a:endParaRPr sz="2900" b="0" i="0" u="none">
              <a:solidFill>
                <a:srgbClr val="000000"/>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body" idx="1"/>
          </p:nvPr>
        </p:nvSpPr>
        <p:spPr>
          <a:xfrm>
            <a:off x="304800" y="457200"/>
            <a:ext cx="8229600" cy="55927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Lets suppose that T1 and T2 perform concurrently, their schedule is shown below:</a:t>
            </a:r>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graphicFrame>
        <p:nvGraphicFramePr>
          <p:cNvPr id="226" name="Google Shape;226;p17"/>
          <p:cNvGraphicFramePr/>
          <p:nvPr/>
        </p:nvGraphicFramePr>
        <p:xfrm>
          <a:off x="58737" y="1828800"/>
          <a:ext cx="9026525" cy="4789400"/>
        </p:xfrm>
        <a:graphic>
          <a:graphicData uri="http://schemas.openxmlformats.org/drawingml/2006/table">
            <a:tbl>
              <a:tblPr>
                <a:noFill/>
                <a:tableStyleId>{171A6716-DAEE-48E5-9B0B-8A3B23FDC068}</a:tableStyleId>
              </a:tblPr>
              <a:tblGrid>
                <a:gridCol w="1450975">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5883275">
                  <a:extLst>
                    <a:ext uri="{9D8B030D-6E8A-4147-A177-3AD203B41FA5}">
                      <a16:colId xmlns:a16="http://schemas.microsoft.com/office/drawing/2014/main" val="20002"/>
                    </a:ext>
                  </a:extLst>
                </a:gridCol>
              </a:tblGrid>
              <a:tr h="482600">
                <a:tc>
                  <a:txBody>
                    <a:bodyPr/>
                    <a:lstStyle/>
                    <a:p>
                      <a:pPr marL="0" marR="0" lvl="0" indent="0" algn="ctr" rtl="0">
                        <a:lnSpc>
                          <a:spcPct val="100000"/>
                        </a:lnSpc>
                        <a:spcBef>
                          <a:spcPts val="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Status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extLst>
                  <a:ext uri="{0D108BD9-81ED-4DB2-BD59-A6C34878D82A}">
                    <a16:rowId xmlns:a16="http://schemas.microsoft.com/office/drawing/2014/main" val="10000"/>
                  </a:ext>
                </a:extLst>
              </a:tr>
              <a:tr h="44607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Read (A,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A i.e. 1000 is copied to local variable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1"/>
                  </a:ext>
                </a:extLst>
              </a:tr>
              <a:tr h="44607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a: a-50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Local variable a = 950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2"/>
                  </a:ext>
                </a:extLst>
              </a:tr>
              <a:tr h="45402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Write (A,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local variable a 950 is copied to database item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3"/>
                  </a:ext>
                </a:extLst>
              </a:tr>
              <a:tr h="4460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Read (A,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database item A 950 is copied to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4"/>
                  </a:ext>
                </a:extLst>
              </a:tr>
              <a:tr h="4460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Read (B,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database item B 2000 is copied to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5"/>
                  </a:ext>
                </a:extLst>
              </a:tr>
              <a:tr h="4460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Display (a+b)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2950 is displayed as sum of accounts A and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6"/>
                  </a:ext>
                </a:extLst>
              </a:tr>
              <a:tr h="44607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Read (B,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data item B 2000 is copied to local variable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7"/>
                  </a:ext>
                </a:extLst>
              </a:tr>
              <a:tr h="44607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b: = b+50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Local variable b = 2050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8"/>
                  </a:ext>
                </a:extLst>
              </a:tr>
              <a:tr h="730250">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Write (B,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local variable b 2050 is copied to database item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Durability</a:t>
            </a:r>
            <a:endParaRPr/>
          </a:p>
        </p:txBody>
      </p:sp>
      <p:sp>
        <p:nvSpPr>
          <p:cNvPr id="232" name="Google Shape;232;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800"/>
              <a:buFont typeface="Arial"/>
              <a:buChar char="•"/>
            </a:pPr>
            <a:r>
              <a:rPr lang="en-US" sz="2400" b="0" i="0" u="none" dirty="0">
                <a:solidFill>
                  <a:srgbClr val="000000"/>
                </a:solidFill>
                <a:latin typeface="Inter"/>
                <a:ea typeface="Inter"/>
                <a:cs typeface="Inter"/>
                <a:sym typeface="Inter"/>
              </a:rPr>
              <a:t>The durability property is used to indicate the performance of the database's consistent state. It states that the transaction made the permanent changes.</a:t>
            </a:r>
            <a:endParaRPr sz="2400" dirty="0"/>
          </a:p>
          <a:p>
            <a:pPr marL="342900" marR="0" lvl="0" indent="-342900" algn="just" rtl="0">
              <a:lnSpc>
                <a:spcPct val="100000"/>
              </a:lnSpc>
              <a:spcBef>
                <a:spcPts val="560"/>
              </a:spcBef>
              <a:spcAft>
                <a:spcPts val="0"/>
              </a:spcAft>
              <a:buClr>
                <a:srgbClr val="000000"/>
              </a:buClr>
              <a:buSzPts val="2800"/>
              <a:buFont typeface="Arial"/>
              <a:buChar char="•"/>
            </a:pPr>
            <a:r>
              <a:rPr lang="en-US" sz="2400" b="0" i="0" u="none" dirty="0">
                <a:solidFill>
                  <a:srgbClr val="000000"/>
                </a:solidFill>
                <a:latin typeface="Inter"/>
                <a:ea typeface="Inter"/>
                <a:cs typeface="Inter"/>
                <a:sym typeface="Inter"/>
              </a:rPr>
              <a:t>They cannot be lost by the erroneous operation of a faulty transaction or by the system failure. When a transaction is completed, then the database reaches a state known as the consistent state. That consistent state cannot be lost, even in the event of a system's failure.</a:t>
            </a:r>
            <a:endParaRPr sz="2400" dirty="0"/>
          </a:p>
          <a:p>
            <a:pPr marL="342900" marR="0" lvl="0" indent="-342900" algn="just" rtl="0">
              <a:lnSpc>
                <a:spcPct val="100000"/>
              </a:lnSpc>
              <a:spcBef>
                <a:spcPts val="560"/>
              </a:spcBef>
              <a:spcAft>
                <a:spcPts val="0"/>
              </a:spcAft>
              <a:buClr>
                <a:srgbClr val="000000"/>
              </a:buClr>
              <a:buSzPts val="2800"/>
              <a:buFont typeface="Arial"/>
              <a:buChar char="•"/>
            </a:pPr>
            <a:r>
              <a:rPr lang="en-US" sz="2400" b="0" i="0" u="none" dirty="0">
                <a:solidFill>
                  <a:srgbClr val="000000"/>
                </a:solidFill>
                <a:latin typeface="Inter"/>
                <a:ea typeface="Inter"/>
                <a:cs typeface="Inter"/>
                <a:sym typeface="Inter"/>
              </a:rPr>
              <a:t>The recovery subsystem of the DBMS has the responsibility of Durability property.</a:t>
            </a:r>
            <a:endParaRPr sz="2400" dirty="0"/>
          </a:p>
          <a:p>
            <a:pPr marL="342900" marR="0" lvl="0" indent="-165100" algn="l" rtl="0">
              <a:spcBef>
                <a:spcPts val="560"/>
              </a:spcBef>
              <a:spcAft>
                <a:spcPts val="0"/>
              </a:spcAft>
              <a:buClr>
                <a:schemeClr val="dk1"/>
              </a:buClr>
              <a:buSzPts val="2800"/>
              <a:buFont typeface="Arial"/>
              <a:buNone/>
            </a:pPr>
            <a:endParaRPr sz="2400" b="0" i="0" u="none" dirty="0">
              <a:solidFill>
                <a:srgbClr val="000000"/>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Transaction Properties</a:t>
            </a:r>
            <a:endParaRPr/>
          </a:p>
        </p:txBody>
      </p:sp>
      <p:sp>
        <p:nvSpPr>
          <p:cNvPr id="238" name="Google Shape;238;p19"/>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Let T1 be a transaction that transfers Rs 50 from account A to account B. This transaction can be defined as:</a:t>
            </a:r>
            <a:endParaRPr/>
          </a:p>
          <a:p>
            <a:pPr marL="342900" marR="0" lvl="0" indent="-152400" algn="just" rtl="0">
              <a:lnSpc>
                <a:spcPct val="80000"/>
              </a:lnSpc>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152400" algn="just" rtl="0">
              <a:lnSpc>
                <a:spcPct val="80000"/>
              </a:lnSpc>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152400" algn="just" rtl="0">
              <a:lnSpc>
                <a:spcPct val="80000"/>
              </a:lnSpc>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152400" algn="just" rtl="0">
              <a:lnSpc>
                <a:spcPct val="80000"/>
              </a:lnSpc>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152400" algn="l" rtl="0">
              <a:lnSpc>
                <a:spcPct val="80000"/>
              </a:lnSpc>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152400" algn="l" rtl="0">
              <a:lnSpc>
                <a:spcPct val="80000"/>
              </a:lnSpc>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Say value of A prior to transaction was 1000 and that of B was 2000</a:t>
            </a:r>
            <a:endParaRPr/>
          </a:p>
        </p:txBody>
      </p:sp>
      <p:pic>
        <p:nvPicPr>
          <p:cNvPr id="239" name="Google Shape;239;p19"/>
          <p:cNvPicPr preferRelativeResize="0"/>
          <p:nvPr/>
        </p:nvPicPr>
        <p:blipFill rotWithShape="1">
          <a:blip r:embed="rId3">
            <a:alphaModFix/>
          </a:blip>
          <a:srcRect l="27899" t="36380" r="60140" b="33954"/>
          <a:stretch/>
        </p:blipFill>
        <p:spPr>
          <a:xfrm>
            <a:off x="3048000" y="2362200"/>
            <a:ext cx="2209800" cy="3124200"/>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Transaction</a:t>
            </a:r>
            <a:r>
              <a:rPr lang="en-US" sz="4400" b="0" i="0" u="none">
                <a:solidFill>
                  <a:schemeClr val="dk1"/>
                </a:solidFill>
                <a:latin typeface="Calibri"/>
                <a:ea typeface="Calibri"/>
                <a:cs typeface="Calibri"/>
                <a:sym typeface="Calibri"/>
              </a:rPr>
              <a:t> </a:t>
            </a:r>
            <a:r>
              <a:rPr lang="en-US" sz="4400" b="1" i="0" u="none">
                <a:solidFill>
                  <a:srgbClr val="376092"/>
                </a:solidFill>
                <a:latin typeface="Calibri"/>
                <a:ea typeface="Calibri"/>
                <a:cs typeface="Calibri"/>
                <a:sym typeface="Calibri"/>
              </a:rPr>
              <a:t>Processing Systems</a:t>
            </a:r>
            <a:endParaRPr/>
          </a:p>
        </p:txBody>
      </p:sp>
      <p:sp>
        <p:nvSpPr>
          <p:cNvPr id="94" name="Google Shape;94;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FF0000"/>
              </a:buClr>
              <a:buSzPts val="3200"/>
              <a:buFont typeface="Arial"/>
              <a:buChar char="•"/>
            </a:pPr>
            <a:r>
              <a:rPr lang="en-US" sz="3200" b="1" i="0" u="none" strike="noStrike" cap="none">
                <a:solidFill>
                  <a:srgbClr val="FF0000"/>
                </a:solidFill>
                <a:latin typeface="Calibri"/>
                <a:ea typeface="Calibri"/>
                <a:cs typeface="Calibri"/>
                <a:sym typeface="Calibri"/>
              </a:rPr>
              <a:t>Transaction Processing Systems </a:t>
            </a:r>
            <a:r>
              <a:rPr lang="en-US" sz="3200" b="0" i="0" u="none" strike="noStrike" cap="none">
                <a:solidFill>
                  <a:schemeClr val="dk1"/>
                </a:solidFill>
                <a:latin typeface="Calibri"/>
                <a:ea typeface="Calibri"/>
                <a:cs typeface="Calibri"/>
                <a:sym typeface="Calibri"/>
              </a:rPr>
              <a:t>are the systems with large databases and hundreds of concurrent users executing database transactions.</a:t>
            </a:r>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For example airline reservations, banking, stock markets,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0"/>
          <p:cNvSpPr txBox="1">
            <a:spLocks noGrp="1"/>
          </p:cNvSpPr>
          <p:nvPr>
            <p:ph type="body" idx="1"/>
          </p:nvPr>
        </p:nvSpPr>
        <p:spPr>
          <a:xfrm>
            <a:off x="457200" y="1066800"/>
            <a:ext cx="8229600" cy="54864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rgbClr val="376092"/>
              </a:buClr>
              <a:buSzPts val="2500"/>
              <a:buFont typeface="Arial"/>
              <a:buChar char="•"/>
            </a:pPr>
            <a:r>
              <a:rPr lang="en-US" sz="2500" b="1" i="0" u="none">
                <a:solidFill>
                  <a:srgbClr val="376092"/>
                </a:solidFill>
                <a:latin typeface="Calibri"/>
                <a:ea typeface="Calibri"/>
                <a:cs typeface="Calibri"/>
                <a:sym typeface="Calibri"/>
              </a:rPr>
              <a:t>Atomicity: </a:t>
            </a:r>
            <a:r>
              <a:rPr lang="en-US" sz="2500" b="0" i="0" u="none">
                <a:solidFill>
                  <a:schemeClr val="dk1"/>
                </a:solidFill>
                <a:latin typeface="Calibri"/>
                <a:ea typeface="Calibri"/>
                <a:cs typeface="Calibri"/>
                <a:sym typeface="Calibri"/>
              </a:rPr>
              <a:t>Suppose that during the execution of T1, a power failure has occurred that prevented the T1 to complete successfully. The point of failure may be after the completion of Write(A) and before Write(B). It means that the changes in A are performed but not in B. Thus the values of account A and B are Rs.950 and Rs.2000 respectively. We have lost Rs.50 as a result of this failure.</a:t>
            </a:r>
            <a:endParaRPr/>
          </a:p>
          <a:p>
            <a:pPr marL="342900" marR="0" lvl="0" indent="-342900" algn="just" rtl="0">
              <a:lnSpc>
                <a:spcPct val="80000"/>
              </a:lnSpc>
              <a:spcBef>
                <a:spcPts val="125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Now, our database is in inconsistent state.</a:t>
            </a:r>
            <a:endParaRPr/>
          </a:p>
          <a:p>
            <a:pPr marL="342900" marR="0" lvl="0" indent="-342900" algn="just" rtl="0">
              <a:lnSpc>
                <a:spcPct val="80000"/>
              </a:lnSpc>
              <a:spcBef>
                <a:spcPts val="125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The reason for this inconsistent state is that our transaction is completed partially.</a:t>
            </a:r>
            <a:endParaRPr/>
          </a:p>
          <a:p>
            <a:pPr marL="342900" marR="0" lvl="0" indent="-342900" algn="just" rtl="0">
              <a:lnSpc>
                <a:spcPct val="80000"/>
              </a:lnSpc>
              <a:spcBef>
                <a:spcPts val="125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In order to maintain atomicity of transaction, the database system keeps track of the old values of any write and if the transaction does not complete its execution, the old values are restored to make it appear as the transaction never executed.</a:t>
            </a:r>
            <a:endParaRPr/>
          </a:p>
          <a:p>
            <a:pPr marL="342900" marR="0" lvl="0" indent="-184150" algn="just" rtl="0">
              <a:lnSpc>
                <a:spcPct val="80000"/>
              </a:lnSpc>
              <a:spcBef>
                <a:spcPts val="1250"/>
              </a:spcBef>
              <a:spcAft>
                <a:spcPts val="0"/>
              </a:spcAft>
              <a:buClr>
                <a:schemeClr val="dk1"/>
              </a:buClr>
              <a:buSzPts val="2500"/>
              <a:buFont typeface="Arial"/>
              <a:buNone/>
            </a:pPr>
            <a:endParaRPr sz="2500" b="0" i="0" u="none">
              <a:solidFill>
                <a:schemeClr val="dk1"/>
              </a:solidFill>
              <a:latin typeface="Calibri"/>
              <a:ea typeface="Calibri"/>
              <a:cs typeface="Calibri"/>
              <a:sym typeface="Calibri"/>
            </a:endParaRPr>
          </a:p>
          <a:p>
            <a:pPr marL="342900" marR="0" lvl="0" indent="-184150" algn="l" rtl="0">
              <a:spcBef>
                <a:spcPts val="500"/>
              </a:spcBef>
              <a:spcAft>
                <a:spcPts val="0"/>
              </a:spcAft>
              <a:buClr>
                <a:schemeClr val="dk1"/>
              </a:buClr>
              <a:buSzPts val="2500"/>
              <a:buFont typeface="Arial"/>
              <a:buNone/>
            </a:pPr>
            <a:endParaRPr sz="2500" b="0" i="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90000"/>
              </a:lnSpc>
              <a:spcBef>
                <a:spcPts val="0"/>
              </a:spcBef>
              <a:spcAft>
                <a:spcPts val="0"/>
              </a:spcAft>
              <a:buClr>
                <a:srgbClr val="376092"/>
              </a:buClr>
              <a:buSzPts val="3000"/>
              <a:buFont typeface="Arial"/>
              <a:buChar char="•"/>
            </a:pPr>
            <a:r>
              <a:rPr lang="en-US" sz="3000" b="1" i="0" u="none">
                <a:solidFill>
                  <a:srgbClr val="376092"/>
                </a:solidFill>
                <a:latin typeface="Calibri"/>
                <a:ea typeface="Calibri"/>
                <a:cs typeface="Calibri"/>
                <a:sym typeface="Calibri"/>
              </a:rPr>
              <a:t>Consistency: </a:t>
            </a:r>
            <a:r>
              <a:rPr lang="en-US" sz="3000" b="0" i="0" u="none">
                <a:solidFill>
                  <a:schemeClr val="dk1"/>
                </a:solidFill>
                <a:latin typeface="Calibri"/>
                <a:ea typeface="Calibri"/>
                <a:cs typeface="Calibri"/>
                <a:sym typeface="Calibri"/>
              </a:rPr>
              <a:t>The consistency requirement here is that the sum of A and B must be unchanged by the execution of the transaction. It can be verified easily that, if the database is consistent before an execution of the transaction, the database remains consistent after the execution of the transaction.</a:t>
            </a:r>
            <a:endParaRPr/>
          </a:p>
          <a:p>
            <a:pPr marL="342900" marR="0" lvl="0" indent="-342900" algn="just" rtl="0">
              <a:lnSpc>
                <a:spcPct val="90000"/>
              </a:lnSpc>
              <a:spcBef>
                <a:spcPts val="15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Ensuring consistency for an individual transaction is the responsibility of the application programmer who codes the transaction.</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90000"/>
              </a:lnSpc>
              <a:spcBef>
                <a:spcPts val="0"/>
              </a:spcBef>
              <a:spcAft>
                <a:spcPts val="0"/>
              </a:spcAft>
              <a:buClr>
                <a:srgbClr val="376092"/>
              </a:buClr>
              <a:buSzPts val="3200"/>
              <a:buFont typeface="Arial"/>
              <a:buChar char="•"/>
            </a:pPr>
            <a:r>
              <a:rPr lang="en-US" sz="3200" b="1" i="0" u="none">
                <a:solidFill>
                  <a:srgbClr val="376092"/>
                </a:solidFill>
                <a:latin typeface="Calibri"/>
                <a:ea typeface="Calibri"/>
                <a:cs typeface="Calibri"/>
                <a:sym typeface="Calibri"/>
              </a:rPr>
              <a:t>Isolation: </a:t>
            </a:r>
            <a:r>
              <a:rPr lang="en-US" sz="3200" b="0" i="0" u="none">
                <a:solidFill>
                  <a:schemeClr val="dk1"/>
                </a:solidFill>
                <a:latin typeface="Calibri"/>
                <a:ea typeface="Calibri"/>
                <a:cs typeface="Calibri"/>
                <a:sym typeface="Calibri"/>
              </a:rPr>
              <a:t>If several transactions are executed concurrently (or in parallel), then each transaction must behave as if it was executed in isolation. It means that concurrent execution does not result an inconsistent state.</a:t>
            </a:r>
            <a:endParaRPr/>
          </a:p>
          <a:p>
            <a:pPr marL="342900" marR="0" lvl="0" indent="-342900" algn="just"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For example, consider another transaction T2, which has to display the sum of account A and B. Then, its result should be Rs.3000.</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3"/>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Transaction Properties</a:t>
            </a:r>
            <a:endParaRPr/>
          </a:p>
        </p:txBody>
      </p:sp>
      <p:sp>
        <p:nvSpPr>
          <p:cNvPr id="260" name="Google Shape;260;p23"/>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Lets suppose that T1 and T2 perform concurrently, their schedule is shown below:</a:t>
            </a:r>
            <a:endParaRPr/>
          </a:p>
          <a:p>
            <a:pPr marL="342900" lvl="0" indent="-165100" algn="l" rtl="0">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p:txBody>
      </p:sp>
      <p:graphicFrame>
        <p:nvGraphicFramePr>
          <p:cNvPr id="261" name="Google Shape;261;p23"/>
          <p:cNvGraphicFramePr/>
          <p:nvPr/>
        </p:nvGraphicFramePr>
        <p:xfrm>
          <a:off x="49212" y="2538412"/>
          <a:ext cx="9026525" cy="3930650"/>
        </p:xfrm>
        <a:graphic>
          <a:graphicData uri="http://schemas.openxmlformats.org/drawingml/2006/table">
            <a:tbl>
              <a:tblPr>
                <a:noFill/>
                <a:tableStyleId>{171A6716-DAEE-48E5-9B0B-8A3B23FDC068}</a:tableStyleId>
              </a:tblPr>
              <a:tblGrid>
                <a:gridCol w="1450975">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5883275">
                  <a:extLst>
                    <a:ext uri="{9D8B030D-6E8A-4147-A177-3AD203B41FA5}">
                      <a16:colId xmlns:a16="http://schemas.microsoft.com/office/drawing/2014/main" val="20002"/>
                    </a:ext>
                  </a:extLst>
                </a:gridCol>
              </a:tblGrid>
              <a:tr h="396875">
                <a:tc>
                  <a:txBody>
                    <a:bodyPr/>
                    <a:lstStyle/>
                    <a:p>
                      <a:pPr marL="0" marR="0" lvl="0" indent="0" algn="ctr" rtl="0">
                        <a:lnSpc>
                          <a:spcPct val="100000"/>
                        </a:lnSpc>
                        <a:spcBef>
                          <a:spcPts val="0"/>
                        </a:spcBef>
                        <a:spcAft>
                          <a:spcPts val="0"/>
                        </a:spcAft>
                        <a:buClr>
                          <a:srgbClr val="FFFFFF"/>
                        </a:buClr>
                        <a:buSzPts val="2000"/>
                        <a:buFont typeface="Calibri"/>
                        <a:buNone/>
                      </a:pPr>
                      <a:r>
                        <a:rPr lang="en-US" sz="2000" b="1" i="0" u="none">
                          <a:solidFill>
                            <a:srgbClr val="FFFFFF"/>
                          </a:solidFill>
                          <a:latin typeface="Calibri"/>
                          <a:ea typeface="Calibri"/>
                          <a:cs typeface="Calibri"/>
                          <a:sym typeface="Calibri"/>
                        </a:rPr>
                        <a:t>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FFFFFF"/>
                        </a:buClr>
                        <a:buSzPts val="2000"/>
                        <a:buFont typeface="Calibri"/>
                        <a:buNone/>
                      </a:pPr>
                      <a:r>
                        <a:rPr lang="en-US" sz="2000" b="1" i="0" u="none">
                          <a:solidFill>
                            <a:srgbClr val="FFFFFF"/>
                          </a:solidFill>
                          <a:latin typeface="Calibri"/>
                          <a:ea typeface="Calibri"/>
                          <a:cs typeface="Calibri"/>
                          <a:sym typeface="Calibri"/>
                        </a:rPr>
                        <a:t>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FFFFFF"/>
                        </a:buClr>
                        <a:buSzPts val="2000"/>
                        <a:buFont typeface="Calibri"/>
                        <a:buNone/>
                      </a:pPr>
                      <a:r>
                        <a:rPr lang="en-US" sz="2000" b="1" i="0" u="none">
                          <a:solidFill>
                            <a:srgbClr val="FFFFFF"/>
                          </a:solidFill>
                          <a:latin typeface="Calibri"/>
                          <a:ea typeface="Calibri"/>
                          <a:cs typeface="Calibri"/>
                          <a:sym typeface="Calibri"/>
                        </a:rPr>
                        <a:t>Status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extLst>
                  <a:ext uri="{0D108BD9-81ED-4DB2-BD59-A6C34878D82A}">
                    <a16:rowId xmlns:a16="http://schemas.microsoft.com/office/drawing/2014/main" val="10000"/>
                  </a:ext>
                </a:extLst>
              </a:tr>
              <a:tr h="36512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Read (A,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A i.e. 1000 is copied to local variable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1"/>
                  </a:ext>
                </a:extLst>
              </a:tr>
              <a:tr h="36512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a: a-50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Local variable a = 950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2"/>
                  </a:ext>
                </a:extLst>
              </a:tr>
              <a:tr h="373050">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Write (A,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local variable a 950 is copied to database item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3"/>
                  </a:ext>
                </a:extLst>
              </a:tr>
              <a:tr h="36512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Read (A,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database item A 950 is copied to 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4"/>
                  </a:ext>
                </a:extLst>
              </a:tr>
              <a:tr h="3667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Read (B,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database item B 2000 is copied to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5"/>
                  </a:ext>
                </a:extLst>
              </a:tr>
              <a:tr h="36512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Display (a+b)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2950 is displayed as sum of accounts A and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6"/>
                  </a:ext>
                </a:extLst>
              </a:tr>
              <a:tr h="366700">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Read (B,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data item B 2000 is copied to local variable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7"/>
                  </a:ext>
                </a:extLst>
              </a:tr>
              <a:tr h="36512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b: = b+50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Local variable b = 2050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8"/>
                  </a:ext>
                </a:extLst>
              </a:tr>
              <a:tr h="598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Write (B,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a:solidFill>
                            <a:srgbClr val="000000"/>
                          </a:solidFill>
                          <a:latin typeface="Calibri"/>
                          <a:ea typeface="Calibri"/>
                          <a:cs typeface="Calibri"/>
                          <a:sym typeface="Calibri"/>
                        </a:rPr>
                        <a:t>Value of local variable b 2050 is copied to database item 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animEffect transition="in" filter="fade">
                                      <p:cBhvr>
                                        <p:cTn id="7" dur="500"/>
                                        <p:tgtEl>
                                          <p:spTgt spid="2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
                                            <p:txEl>
                                              <p:pRg st="1" end="1"/>
                                            </p:txEl>
                                          </p:spTgt>
                                        </p:tgtEl>
                                        <p:attrNameLst>
                                          <p:attrName>style.visibility</p:attrName>
                                        </p:attrNameLst>
                                      </p:cBhvr>
                                      <p:to>
                                        <p:strVal val="visible"/>
                                      </p:to>
                                    </p:set>
                                    <p:animEffect transition="in" filter="fade">
                                      <p:cBhvr>
                                        <p:cTn id="12" dur="500"/>
                                        <p:tgtEl>
                                          <p:spTgt spid="2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0000"/>
              </a:lnSpc>
              <a:spcBef>
                <a:spcPts val="0"/>
              </a:spcBef>
              <a:spcAft>
                <a:spcPts val="0"/>
              </a:spcAft>
              <a:buClr>
                <a:srgbClr val="376092"/>
              </a:buClr>
              <a:buSzPts val="3200"/>
              <a:buFont typeface="Arial"/>
              <a:buChar char="•"/>
            </a:pPr>
            <a:r>
              <a:rPr lang="en-US" sz="3200" b="1" i="0" u="none">
                <a:solidFill>
                  <a:srgbClr val="376092"/>
                </a:solidFill>
                <a:latin typeface="Calibri"/>
                <a:ea typeface="Calibri"/>
                <a:cs typeface="Calibri"/>
                <a:sym typeface="Calibri"/>
              </a:rPr>
              <a:t>Durability: </a:t>
            </a:r>
            <a:r>
              <a:rPr lang="en-US" sz="3200" b="0" i="0" u="none">
                <a:solidFill>
                  <a:schemeClr val="dk1"/>
                </a:solidFill>
                <a:latin typeface="Calibri"/>
                <a:ea typeface="Calibri"/>
                <a:cs typeface="Calibri"/>
                <a:sym typeface="Calibri"/>
              </a:rPr>
              <a:t>Once the execution of the transaction completes successfully, and the user who initiated the transaction has been notified that the transfer of funds has taken place, it must be the case that no system failure will result in a loss of data corresponding to this transfer of funds. </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Transaction States</a:t>
            </a:r>
            <a:endParaRPr/>
          </a:p>
        </p:txBody>
      </p:sp>
      <p:sp>
        <p:nvSpPr>
          <p:cNvPr id="272" name="Google Shape;272;p25"/>
          <p:cNvSpPr txBox="1">
            <a:spLocks noGrp="1"/>
          </p:cNvSpPr>
          <p:nvPr>
            <p:ph type="body" idx="1"/>
          </p:nvPr>
        </p:nvSpPr>
        <p:spPr>
          <a:xfrm>
            <a:off x="457200" y="1219200"/>
            <a:ext cx="8229600" cy="5181600"/>
          </a:xfrm>
          <a:prstGeom prst="rect">
            <a:avLst/>
          </a:prstGeom>
          <a:noFill/>
          <a:ln>
            <a:noFill/>
          </a:ln>
        </p:spPr>
        <p:txBody>
          <a:bodyPr spcFirstLastPara="1" wrap="square" lIns="91425" tIns="45700" rIns="91425" bIns="45700" anchor="t" anchorCtr="0">
            <a:normAutofit/>
          </a:bodyPr>
          <a:lstStyle/>
          <a:p>
            <a:pPr marL="342900" marR="0" lvl="0" indent="-184150" algn="l" rtl="0">
              <a:lnSpc>
                <a:spcPct val="80000"/>
              </a:lnSpc>
              <a:spcBef>
                <a:spcPts val="0"/>
              </a:spcBef>
              <a:spcAft>
                <a:spcPts val="0"/>
              </a:spcAft>
              <a:buClr>
                <a:schemeClr val="dk1"/>
              </a:buClr>
              <a:buSzPts val="2500"/>
              <a:buFont typeface="Arial"/>
              <a:buNone/>
            </a:pPr>
            <a:endParaRPr sz="2500" b="0" i="0" u="none">
              <a:solidFill>
                <a:srgbClr val="FF0000"/>
              </a:solidFill>
              <a:latin typeface="Calibri"/>
              <a:ea typeface="Calibri"/>
              <a:cs typeface="Calibri"/>
              <a:sym typeface="Calibri"/>
            </a:endParaRPr>
          </a:p>
          <a:p>
            <a:pPr marL="342900" marR="0" lvl="0" indent="-342900" algn="l" rtl="0">
              <a:lnSpc>
                <a:spcPct val="80000"/>
              </a:lnSpc>
              <a:spcBef>
                <a:spcPts val="500"/>
              </a:spcBef>
              <a:spcAft>
                <a:spcPts val="0"/>
              </a:spcAft>
              <a:buClr>
                <a:srgbClr val="FF0000"/>
              </a:buClr>
              <a:buSzPts val="2500"/>
              <a:buFont typeface="Arial"/>
              <a:buChar char="•"/>
            </a:pPr>
            <a:r>
              <a:rPr lang="en-US" sz="2500" b="1" i="0" u="none">
                <a:solidFill>
                  <a:srgbClr val="FF0000"/>
                </a:solidFill>
                <a:latin typeface="Calibri"/>
                <a:ea typeface="Calibri"/>
                <a:cs typeface="Calibri"/>
                <a:sym typeface="Calibri"/>
              </a:rPr>
              <a:t>Active state</a:t>
            </a:r>
            <a:r>
              <a:rPr lang="en-US" sz="2500" b="0" i="0" u="none">
                <a:solidFill>
                  <a:srgbClr val="FF0000"/>
                </a:solidFill>
                <a:latin typeface="Calibri"/>
                <a:ea typeface="Calibri"/>
                <a:cs typeface="Calibri"/>
                <a:sym typeface="Calibri"/>
              </a:rPr>
              <a:t>– </a:t>
            </a:r>
            <a:r>
              <a:rPr lang="en-US" sz="2500" b="0" i="0" u="none">
                <a:solidFill>
                  <a:schemeClr val="dk1"/>
                </a:solidFill>
                <a:latin typeface="Calibri"/>
                <a:ea typeface="Calibri"/>
                <a:cs typeface="Calibri"/>
                <a:sym typeface="Calibri"/>
              </a:rPr>
              <a:t>the initial state; the transaction stays in this state while it is executing .</a:t>
            </a:r>
            <a:endParaRPr/>
          </a:p>
          <a:p>
            <a:pPr marL="342900" marR="0" lvl="0" indent="-342900" algn="l" rtl="0">
              <a:lnSpc>
                <a:spcPct val="80000"/>
              </a:lnSpc>
              <a:spcBef>
                <a:spcPts val="500"/>
              </a:spcBef>
              <a:spcAft>
                <a:spcPts val="0"/>
              </a:spcAft>
              <a:buClr>
                <a:srgbClr val="FF0000"/>
              </a:buClr>
              <a:buSzPts val="2500"/>
              <a:buFont typeface="Arial"/>
              <a:buChar char="•"/>
            </a:pPr>
            <a:r>
              <a:rPr lang="en-US" sz="2500" b="1" i="0" u="none">
                <a:solidFill>
                  <a:srgbClr val="FF0000"/>
                </a:solidFill>
                <a:latin typeface="Calibri"/>
                <a:ea typeface="Calibri"/>
                <a:cs typeface="Calibri"/>
                <a:sym typeface="Calibri"/>
              </a:rPr>
              <a:t>Partially committed state</a:t>
            </a:r>
            <a:r>
              <a:rPr lang="en-US" sz="2500" b="0" i="0" u="none">
                <a:solidFill>
                  <a:srgbClr val="FF0000"/>
                </a:solidFill>
                <a:latin typeface="Calibri"/>
                <a:ea typeface="Calibri"/>
                <a:cs typeface="Calibri"/>
                <a:sym typeface="Calibri"/>
              </a:rPr>
              <a:t>– </a:t>
            </a:r>
            <a:r>
              <a:rPr lang="en-US" sz="2500" b="0" i="0" u="none">
                <a:solidFill>
                  <a:schemeClr val="dk1"/>
                </a:solidFill>
                <a:latin typeface="Calibri"/>
                <a:ea typeface="Calibri"/>
                <a:cs typeface="Calibri"/>
                <a:sym typeface="Calibri"/>
              </a:rPr>
              <a:t>after the final statement has been executed. </a:t>
            </a:r>
            <a:endParaRPr/>
          </a:p>
          <a:p>
            <a:pPr marL="342900" marR="0" lvl="0" indent="-342900" algn="l" rtl="0">
              <a:lnSpc>
                <a:spcPct val="80000"/>
              </a:lnSpc>
              <a:spcBef>
                <a:spcPts val="500"/>
              </a:spcBef>
              <a:spcAft>
                <a:spcPts val="0"/>
              </a:spcAft>
              <a:buClr>
                <a:srgbClr val="FF0000"/>
              </a:buClr>
              <a:buSzPts val="2500"/>
              <a:buFont typeface="Arial"/>
              <a:buChar char="•"/>
            </a:pPr>
            <a:r>
              <a:rPr lang="en-US" sz="2500" b="1" i="0" u="none">
                <a:solidFill>
                  <a:srgbClr val="FF0000"/>
                </a:solidFill>
                <a:latin typeface="Calibri"/>
                <a:ea typeface="Calibri"/>
                <a:cs typeface="Calibri"/>
                <a:sym typeface="Calibri"/>
              </a:rPr>
              <a:t>Failed state </a:t>
            </a:r>
            <a:r>
              <a:rPr lang="en-US" sz="2200" b="1" i="0" u="none">
                <a:solidFill>
                  <a:srgbClr val="FF0000"/>
                </a:solidFill>
                <a:latin typeface="Calibri"/>
                <a:ea typeface="Calibri"/>
                <a:cs typeface="Calibri"/>
                <a:sym typeface="Calibri"/>
              </a:rPr>
              <a:t>-- </a:t>
            </a:r>
            <a:r>
              <a:rPr lang="en-US" sz="2500" b="0" i="0" u="none">
                <a:solidFill>
                  <a:schemeClr val="dk1"/>
                </a:solidFill>
                <a:latin typeface="Calibri"/>
                <a:ea typeface="Calibri"/>
                <a:cs typeface="Calibri"/>
                <a:sym typeface="Calibri"/>
              </a:rPr>
              <a:t>after the discovery that normal execution can no longer proceed. </a:t>
            </a:r>
            <a:endParaRPr/>
          </a:p>
          <a:p>
            <a:pPr marL="342900" marR="0" lvl="0" indent="-342900" algn="l" rtl="0">
              <a:lnSpc>
                <a:spcPct val="80000"/>
              </a:lnSpc>
              <a:spcBef>
                <a:spcPts val="500"/>
              </a:spcBef>
              <a:spcAft>
                <a:spcPts val="0"/>
              </a:spcAft>
              <a:buClr>
                <a:srgbClr val="FF0000"/>
              </a:buClr>
              <a:buSzPts val="2500"/>
              <a:buFont typeface="Arial"/>
              <a:buChar char="•"/>
            </a:pPr>
            <a:r>
              <a:rPr lang="en-US" sz="2500" b="1" i="0" u="none">
                <a:solidFill>
                  <a:srgbClr val="FF0000"/>
                </a:solidFill>
                <a:latin typeface="Calibri"/>
                <a:ea typeface="Calibri"/>
                <a:cs typeface="Calibri"/>
                <a:sym typeface="Calibri"/>
              </a:rPr>
              <a:t>Aborted state</a:t>
            </a:r>
            <a:r>
              <a:rPr lang="en-US" sz="2500" b="0" i="0" u="none">
                <a:solidFill>
                  <a:srgbClr val="FF0000"/>
                </a:solidFill>
                <a:latin typeface="Calibri"/>
                <a:ea typeface="Calibri"/>
                <a:cs typeface="Calibri"/>
                <a:sym typeface="Calibri"/>
              </a:rPr>
              <a:t>– </a:t>
            </a:r>
            <a:r>
              <a:rPr lang="en-US" sz="2500" b="0" i="0" u="none">
                <a:solidFill>
                  <a:schemeClr val="dk1"/>
                </a:solidFill>
                <a:latin typeface="Calibri"/>
                <a:ea typeface="Calibri"/>
                <a:cs typeface="Calibri"/>
                <a:sym typeface="Calibri"/>
              </a:rPr>
              <a:t>after the transaction has been rolled back and the database restored to its state prior to the start of the transaction. Two options after it has been aborted: </a:t>
            </a:r>
            <a:endParaRPr/>
          </a:p>
          <a:p>
            <a:pPr marL="742950" marR="0" lvl="1" indent="-285750" algn="l" rtl="0">
              <a:lnSpc>
                <a:spcPct val="80000"/>
              </a:lnSpc>
              <a:spcBef>
                <a:spcPts val="44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restart the transaction can be done only if no internal logical error </a:t>
            </a:r>
            <a:endParaRPr/>
          </a:p>
          <a:p>
            <a:pPr marL="742950" marR="0" lvl="1" indent="-285750" algn="l" rtl="0">
              <a:lnSpc>
                <a:spcPct val="80000"/>
              </a:lnSpc>
              <a:spcBef>
                <a:spcPts val="44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kill the transaction </a:t>
            </a:r>
            <a:endParaRPr/>
          </a:p>
          <a:p>
            <a:pPr marL="342900" marR="0" lvl="0" indent="-342900" algn="l" rtl="0">
              <a:lnSpc>
                <a:spcPct val="80000"/>
              </a:lnSpc>
              <a:spcBef>
                <a:spcPts val="500"/>
              </a:spcBef>
              <a:spcAft>
                <a:spcPts val="0"/>
              </a:spcAft>
              <a:buClr>
                <a:srgbClr val="FF0000"/>
              </a:buClr>
              <a:buSzPts val="2500"/>
              <a:buFont typeface="Arial"/>
              <a:buChar char="•"/>
            </a:pPr>
            <a:r>
              <a:rPr lang="en-US" sz="2500" b="1" i="0" u="none">
                <a:solidFill>
                  <a:srgbClr val="FF0000"/>
                </a:solidFill>
                <a:latin typeface="Calibri"/>
                <a:ea typeface="Calibri"/>
                <a:cs typeface="Calibri"/>
                <a:sym typeface="Calibri"/>
              </a:rPr>
              <a:t>Committed state </a:t>
            </a:r>
            <a:r>
              <a:rPr lang="en-US" sz="2500" b="0" i="0" u="none">
                <a:solidFill>
                  <a:srgbClr val="FF0000"/>
                </a:solidFill>
                <a:latin typeface="Calibri"/>
                <a:ea typeface="Calibri"/>
                <a:cs typeface="Calibri"/>
                <a:sym typeface="Calibri"/>
              </a:rPr>
              <a:t>– </a:t>
            </a:r>
            <a:r>
              <a:rPr lang="en-US" sz="2500" b="0" i="0" u="none">
                <a:solidFill>
                  <a:schemeClr val="dk1"/>
                </a:solidFill>
                <a:latin typeface="Calibri"/>
                <a:ea typeface="Calibri"/>
                <a:cs typeface="Calibri"/>
                <a:sym typeface="Calibri"/>
              </a:rPr>
              <a:t>after successful completion</a:t>
            </a:r>
            <a:endParaRPr/>
          </a:p>
          <a:p>
            <a:pPr marL="342900" marR="0" lvl="0" indent="-184150" algn="l" rtl="0">
              <a:spcBef>
                <a:spcPts val="500"/>
              </a:spcBef>
              <a:spcAft>
                <a:spcPts val="0"/>
              </a:spcAft>
              <a:buClr>
                <a:schemeClr val="dk1"/>
              </a:buClr>
              <a:buSzPts val="2500"/>
              <a:buFont typeface="Arial"/>
              <a:buNone/>
            </a:pPr>
            <a:endParaRPr sz="2500" b="0" i="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State Transition Diagram </a:t>
            </a:r>
            <a:endParaRPr/>
          </a:p>
        </p:txBody>
      </p:sp>
      <p:pic>
        <p:nvPicPr>
          <p:cNvPr id="278" name="Google Shape;278;p26" descr="fig17_04"/>
          <p:cNvPicPr preferRelativeResize="0"/>
          <p:nvPr/>
        </p:nvPicPr>
        <p:blipFill rotWithShape="1">
          <a:blip r:embed="rId3">
            <a:alphaModFix/>
          </a:blip>
          <a:srcRect l="9247"/>
          <a:stretch/>
        </p:blipFill>
        <p:spPr>
          <a:xfrm>
            <a:off x="533400" y="2057400"/>
            <a:ext cx="8077200" cy="3200400"/>
          </a:xfrm>
          <a:prstGeom prst="rect">
            <a:avLst/>
          </a:prstGeom>
          <a:noFill/>
          <a:ln>
            <a:noFill/>
          </a:ln>
        </p:spPr>
      </p:pic>
      <p:sp>
        <p:nvSpPr>
          <p:cNvPr id="279" name="Google Shape;279;p26"/>
          <p:cNvSpPr txBox="1"/>
          <p:nvPr/>
        </p:nvSpPr>
        <p:spPr>
          <a:xfrm>
            <a:off x="533400" y="3657600"/>
            <a:ext cx="1066800" cy="1295400"/>
          </a:xfrm>
          <a:prstGeom prst="rect">
            <a:avLst/>
          </a:prstGeom>
          <a:solidFill>
            <a:schemeClr val="lt1"/>
          </a:solid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a:buNone/>
            </a:pPr>
            <a:r>
              <a:rPr lang="en-US" sz="4400" b="1" i="0" u="none">
                <a:solidFill>
                  <a:srgbClr val="FF0000"/>
                </a:solidFill>
                <a:latin typeface="Calibri"/>
                <a:ea typeface="Calibri"/>
                <a:cs typeface="Calibri"/>
                <a:sym typeface="Calibri"/>
              </a:rPr>
              <a:t>Active state</a:t>
            </a:r>
            <a:endParaRPr/>
          </a:p>
        </p:txBody>
      </p:sp>
      <p:sp>
        <p:nvSpPr>
          <p:cNvPr id="285" name="Google Shape;285;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3200"/>
              <a:buFont typeface="Arial"/>
              <a:buChar char="•"/>
            </a:pPr>
            <a:r>
              <a:rPr lang="en-US" sz="3200" b="0" i="0" u="none">
                <a:solidFill>
                  <a:srgbClr val="000000"/>
                </a:solidFill>
                <a:latin typeface="Inter"/>
                <a:ea typeface="Inter"/>
                <a:cs typeface="Inter"/>
                <a:sym typeface="Inter"/>
              </a:rPr>
              <a:t>The active state is the first state of every transaction. In this state, the transaction is being executed.</a:t>
            </a:r>
            <a:endParaRPr/>
          </a:p>
          <a:p>
            <a:pPr marL="342900" marR="0" lvl="0" indent="-342900" algn="just" rtl="0">
              <a:lnSpc>
                <a:spcPct val="100000"/>
              </a:lnSpc>
              <a:spcBef>
                <a:spcPts val="640"/>
              </a:spcBef>
              <a:spcAft>
                <a:spcPts val="0"/>
              </a:spcAft>
              <a:buClr>
                <a:srgbClr val="000000"/>
              </a:buClr>
              <a:buSzPts val="3200"/>
              <a:buFont typeface="Arial"/>
              <a:buChar char="•"/>
            </a:pPr>
            <a:r>
              <a:rPr lang="en-US" sz="3200" b="0" i="0" u="none">
                <a:solidFill>
                  <a:srgbClr val="000000"/>
                </a:solidFill>
                <a:latin typeface="Inter"/>
                <a:ea typeface="Inter"/>
                <a:cs typeface="Inter"/>
                <a:sym typeface="Inter"/>
              </a:rPr>
              <a:t>For example: Insertion or deletion or updating a record is done here. But all the records are still not saved to the database.</a:t>
            </a:r>
            <a:endParaRPr/>
          </a:p>
          <a:p>
            <a:pPr marL="342900" marR="0" lvl="0" indent="-139700" algn="l" rtl="0">
              <a:spcBef>
                <a:spcPts val="640"/>
              </a:spcBef>
              <a:spcAft>
                <a:spcPts val="0"/>
              </a:spcAft>
              <a:buClr>
                <a:schemeClr val="dk1"/>
              </a:buClr>
              <a:buSzPts val="3200"/>
              <a:buFont typeface="Arial"/>
              <a:buNone/>
            </a:pPr>
            <a:endParaRPr sz="3200" b="0" i="0" u="none">
              <a:solidFill>
                <a:srgbClr val="000000"/>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a:buNone/>
            </a:pPr>
            <a:r>
              <a:rPr lang="en-US" sz="4400" b="1" i="0" u="none">
                <a:solidFill>
                  <a:srgbClr val="FF0000"/>
                </a:solidFill>
                <a:latin typeface="Calibri"/>
                <a:ea typeface="Calibri"/>
                <a:cs typeface="Calibri"/>
                <a:sym typeface="Calibri"/>
              </a:rPr>
              <a:t>Partially committed state</a:t>
            </a:r>
            <a:endParaRPr/>
          </a:p>
        </p:txBody>
      </p:sp>
      <p:sp>
        <p:nvSpPr>
          <p:cNvPr id="291" name="Google Shape;291;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3200"/>
              <a:buFont typeface="Arial"/>
              <a:buChar char="•"/>
            </a:pPr>
            <a:r>
              <a:rPr lang="en-US" sz="3200" b="0" i="0" u="none">
                <a:solidFill>
                  <a:srgbClr val="000000"/>
                </a:solidFill>
                <a:latin typeface="Inter"/>
                <a:ea typeface="Inter"/>
                <a:cs typeface="Inter"/>
                <a:sym typeface="Inter"/>
              </a:rPr>
              <a:t>In the partially committed state, a transaction executes its final operation, but the data is still not saved to the database.</a:t>
            </a:r>
            <a:endParaRPr/>
          </a:p>
          <a:p>
            <a:pPr marL="342900" marR="0" lvl="0" indent="-342900" algn="just" rtl="0">
              <a:lnSpc>
                <a:spcPct val="100000"/>
              </a:lnSpc>
              <a:spcBef>
                <a:spcPts val="640"/>
              </a:spcBef>
              <a:spcAft>
                <a:spcPts val="0"/>
              </a:spcAft>
              <a:buClr>
                <a:srgbClr val="000000"/>
              </a:buClr>
              <a:buSzPts val="3200"/>
              <a:buFont typeface="Arial"/>
              <a:buChar char="•"/>
            </a:pPr>
            <a:r>
              <a:rPr lang="en-US" sz="3200" b="0" i="0" u="none">
                <a:solidFill>
                  <a:srgbClr val="000000"/>
                </a:solidFill>
                <a:latin typeface="Inter"/>
                <a:ea typeface="Inter"/>
                <a:cs typeface="Inter"/>
                <a:sym typeface="Inter"/>
              </a:rPr>
              <a:t>In the total mark calculation example, a final display of the total marks step is executed in this state.</a:t>
            </a:r>
            <a:endParaRPr/>
          </a:p>
          <a:p>
            <a:pPr marL="342900" marR="0" lvl="0" indent="-139700" algn="l" rtl="0">
              <a:spcBef>
                <a:spcPts val="640"/>
              </a:spcBef>
              <a:spcAft>
                <a:spcPts val="0"/>
              </a:spcAft>
              <a:buClr>
                <a:schemeClr val="dk1"/>
              </a:buClr>
              <a:buSzPts val="3200"/>
              <a:buFont typeface="Arial"/>
              <a:buNone/>
            </a:pPr>
            <a:endParaRPr sz="3200" b="0" i="0" u="none">
              <a:solidFill>
                <a:srgbClr val="000000"/>
              </a:solidFill>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a:buNone/>
            </a:pPr>
            <a:r>
              <a:rPr lang="en-US" sz="4400" b="1" i="0" u="none">
                <a:solidFill>
                  <a:srgbClr val="FF0000"/>
                </a:solidFill>
                <a:latin typeface="Calibri"/>
                <a:ea typeface="Calibri"/>
                <a:cs typeface="Calibri"/>
                <a:sym typeface="Calibri"/>
              </a:rPr>
              <a:t>Failed state</a:t>
            </a:r>
            <a:endParaRPr/>
          </a:p>
        </p:txBody>
      </p:sp>
      <p:sp>
        <p:nvSpPr>
          <p:cNvPr id="297" name="Google Shape;297;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3200"/>
              <a:buFont typeface="Arial"/>
              <a:buChar char="•"/>
            </a:pPr>
            <a:r>
              <a:rPr lang="en-US" sz="3200" b="0" i="0" u="none">
                <a:solidFill>
                  <a:srgbClr val="000000"/>
                </a:solidFill>
                <a:latin typeface="Inter"/>
                <a:ea typeface="Inter"/>
                <a:cs typeface="Inter"/>
                <a:sym typeface="Inter"/>
              </a:rPr>
              <a:t>If any of the checks made by the database recovery system fails, then the transaction is said to be in the failed state.</a:t>
            </a:r>
            <a:endParaRPr/>
          </a:p>
          <a:p>
            <a:pPr marL="342900" marR="0" lvl="0" indent="-342900" algn="just" rtl="0">
              <a:lnSpc>
                <a:spcPct val="100000"/>
              </a:lnSpc>
              <a:spcBef>
                <a:spcPts val="640"/>
              </a:spcBef>
              <a:spcAft>
                <a:spcPts val="0"/>
              </a:spcAft>
              <a:buClr>
                <a:srgbClr val="000000"/>
              </a:buClr>
              <a:buSzPts val="3200"/>
              <a:buFont typeface="Arial"/>
              <a:buChar char="•"/>
            </a:pPr>
            <a:r>
              <a:rPr lang="en-US" sz="3200" b="0" i="0" u="none">
                <a:solidFill>
                  <a:srgbClr val="000000"/>
                </a:solidFill>
                <a:latin typeface="Inter"/>
                <a:ea typeface="Inter"/>
                <a:cs typeface="Inter"/>
                <a:sym typeface="Inter"/>
              </a:rPr>
              <a:t>In the example of total mark calculation, if the database is not able to fire a query to fetch the marks, then the transaction will fail to execute.</a:t>
            </a:r>
            <a:endParaRPr/>
          </a:p>
          <a:p>
            <a:pPr marL="342900" marR="0" lvl="0" indent="-139700" algn="l" rtl="0">
              <a:spcBef>
                <a:spcPts val="640"/>
              </a:spcBef>
              <a:spcAft>
                <a:spcPts val="0"/>
              </a:spcAft>
              <a:buClr>
                <a:schemeClr val="dk1"/>
              </a:buClr>
              <a:buSzPts val="3200"/>
              <a:buFont typeface="Arial"/>
              <a:buNone/>
            </a:pPr>
            <a:endParaRPr sz="3200" b="0" i="0" u="none">
              <a:solidFill>
                <a:srgbClr val="000000"/>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Transaction</a:t>
            </a:r>
            <a:endParaRPr/>
          </a:p>
        </p:txBody>
      </p:sp>
      <p:sp>
        <p:nvSpPr>
          <p:cNvPr id="100" name="Google Shape;100;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Inter"/>
                <a:ea typeface="Inter"/>
                <a:cs typeface="Inter"/>
                <a:sym typeface="Inter"/>
              </a:rPr>
              <a:t>The transaction is a set of logically related operation. It contains a group of tasks.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Inter"/>
                <a:ea typeface="Inter"/>
                <a:cs typeface="Inter"/>
                <a:sym typeface="Inter"/>
              </a:rPr>
              <a:t>A transaction is an action or series of actions. It is performed by a single user to perform operations for accessing the contents of the database.</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transaction is an executing program that forms a logical unit of database processing.</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transaction includes one or more database access operations- these can include insertion, deletion, modification, or retrieval operations.</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Transaction is executed as a single unit. It is a program unit whose execution may or may not change the contents of a database. </a:t>
            </a:r>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a:buNone/>
            </a:pPr>
            <a:r>
              <a:rPr lang="en-US" sz="4400" b="1" i="0" u="none">
                <a:solidFill>
                  <a:srgbClr val="FF0000"/>
                </a:solidFill>
                <a:latin typeface="Calibri"/>
                <a:ea typeface="Calibri"/>
                <a:cs typeface="Calibri"/>
                <a:sym typeface="Calibri"/>
              </a:rPr>
              <a:t>Aborted state</a:t>
            </a:r>
            <a:endParaRPr/>
          </a:p>
        </p:txBody>
      </p:sp>
      <p:sp>
        <p:nvSpPr>
          <p:cNvPr id="303" name="Google Shape;303;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a:buChar char="•"/>
            </a:pPr>
            <a:r>
              <a:rPr lang="en-US" sz="2000" b="0" i="0" u="none" dirty="0">
                <a:solidFill>
                  <a:srgbClr val="000000"/>
                </a:solidFill>
                <a:latin typeface="Inter"/>
                <a:ea typeface="Inter"/>
                <a:cs typeface="Inter"/>
                <a:sym typeface="Inter"/>
              </a:rPr>
              <a:t>If any of the checks fail and the transaction has reached a failed state then the database recovery system will make sure that the database is in its previous consistent state. If not then it will abort or roll back the transaction to bring the database into a consistent state.</a:t>
            </a:r>
            <a:endParaRPr sz="2000" dirty="0"/>
          </a:p>
          <a:p>
            <a:pPr marL="342900" marR="0" lvl="0" indent="-342900" algn="just" rtl="0">
              <a:lnSpc>
                <a:spcPct val="100000"/>
              </a:lnSpc>
              <a:spcBef>
                <a:spcPts val="480"/>
              </a:spcBef>
              <a:spcAft>
                <a:spcPts val="0"/>
              </a:spcAft>
              <a:buClr>
                <a:srgbClr val="000000"/>
              </a:buClr>
              <a:buSzPts val="2400"/>
              <a:buFont typeface="Arial"/>
              <a:buChar char="•"/>
            </a:pPr>
            <a:r>
              <a:rPr lang="en-US" sz="2000" b="0" i="0" u="none" dirty="0">
                <a:solidFill>
                  <a:srgbClr val="000000"/>
                </a:solidFill>
                <a:latin typeface="Inter"/>
                <a:ea typeface="Inter"/>
                <a:cs typeface="Inter"/>
                <a:sym typeface="Inter"/>
              </a:rPr>
              <a:t>If the transaction fails in the middle of the transaction then before executing the transaction, all the executed transactions are rolled back to its consistent state.</a:t>
            </a:r>
            <a:endParaRPr sz="2000" dirty="0"/>
          </a:p>
          <a:p>
            <a:pPr marL="342900" marR="0" lvl="0" indent="-342900" algn="just" rtl="0">
              <a:lnSpc>
                <a:spcPct val="100000"/>
              </a:lnSpc>
              <a:spcBef>
                <a:spcPts val="480"/>
              </a:spcBef>
              <a:spcAft>
                <a:spcPts val="0"/>
              </a:spcAft>
              <a:buClr>
                <a:srgbClr val="000000"/>
              </a:buClr>
              <a:buSzPts val="2400"/>
              <a:buFont typeface="Arial"/>
              <a:buChar char="•"/>
            </a:pPr>
            <a:r>
              <a:rPr lang="en-US" sz="2000" b="0" i="0" u="none" dirty="0">
                <a:solidFill>
                  <a:srgbClr val="000000"/>
                </a:solidFill>
                <a:latin typeface="Inter"/>
                <a:ea typeface="Inter"/>
                <a:cs typeface="Inter"/>
                <a:sym typeface="Inter"/>
              </a:rPr>
              <a:t>After aborting the transaction, the database recovery module will select one of the two operations:</a:t>
            </a:r>
            <a:endParaRPr sz="2000" dirty="0"/>
          </a:p>
          <a:p>
            <a:pPr marL="742950" marR="0" lvl="1" indent="-285750" algn="just" rtl="0">
              <a:lnSpc>
                <a:spcPct val="100000"/>
              </a:lnSpc>
              <a:spcBef>
                <a:spcPts val="400"/>
              </a:spcBef>
              <a:spcAft>
                <a:spcPts val="0"/>
              </a:spcAft>
              <a:buClr>
                <a:srgbClr val="000000"/>
              </a:buClr>
              <a:buSzPts val="2000"/>
              <a:buFont typeface="Calibri"/>
              <a:buAutoNum type="arabicPeriod"/>
            </a:pPr>
            <a:r>
              <a:rPr lang="en-US" sz="2000" b="0" i="0" u="none" strike="noStrike" cap="none" dirty="0">
                <a:solidFill>
                  <a:srgbClr val="000000"/>
                </a:solidFill>
                <a:latin typeface="Inter"/>
                <a:ea typeface="Inter"/>
                <a:cs typeface="Inter"/>
                <a:sym typeface="Inter"/>
              </a:rPr>
              <a:t>Re-start the transaction</a:t>
            </a:r>
            <a:endParaRPr sz="2000" dirty="0"/>
          </a:p>
          <a:p>
            <a:pPr marL="742950" marR="0" lvl="1" indent="-285750" algn="just" rtl="0">
              <a:lnSpc>
                <a:spcPct val="100000"/>
              </a:lnSpc>
              <a:spcBef>
                <a:spcPts val="400"/>
              </a:spcBef>
              <a:spcAft>
                <a:spcPts val="0"/>
              </a:spcAft>
              <a:buClr>
                <a:srgbClr val="000000"/>
              </a:buClr>
              <a:buSzPts val="2000"/>
              <a:buFont typeface="Calibri"/>
              <a:buAutoNum type="arabicPeriod"/>
            </a:pPr>
            <a:r>
              <a:rPr lang="en-US" sz="2000" b="0" i="0" u="none" strike="noStrike" cap="none" dirty="0">
                <a:solidFill>
                  <a:srgbClr val="000000"/>
                </a:solidFill>
                <a:latin typeface="Inter"/>
                <a:ea typeface="Inter"/>
                <a:cs typeface="Inter"/>
                <a:sym typeface="Inter"/>
              </a:rPr>
              <a:t>Kill the transaction</a:t>
            </a:r>
            <a:endParaRPr sz="2000" dirty="0"/>
          </a:p>
          <a:p>
            <a:pPr marL="342900" marR="0" lvl="0" indent="-215900" algn="l" rtl="0">
              <a:spcBef>
                <a:spcPts val="400"/>
              </a:spcBef>
              <a:spcAft>
                <a:spcPts val="0"/>
              </a:spcAft>
              <a:buClr>
                <a:schemeClr val="dk1"/>
              </a:buClr>
              <a:buSzPts val="2000"/>
              <a:buFont typeface="Arial"/>
              <a:buNone/>
            </a:pPr>
            <a:endParaRPr sz="2000" b="0" i="0" u="none" strike="noStrike" cap="none" dirty="0">
              <a:solidFill>
                <a:srgbClr val="000000"/>
              </a:solidFill>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a:buNone/>
            </a:pPr>
            <a:r>
              <a:rPr lang="en-US" sz="4400" b="1" i="0" u="none">
                <a:solidFill>
                  <a:srgbClr val="FF0000"/>
                </a:solidFill>
                <a:latin typeface="Calibri"/>
                <a:ea typeface="Calibri"/>
                <a:cs typeface="Calibri"/>
                <a:sym typeface="Calibri"/>
              </a:rPr>
              <a:t>Committed state</a:t>
            </a:r>
            <a:endParaRPr/>
          </a:p>
        </p:txBody>
      </p:sp>
      <p:sp>
        <p:nvSpPr>
          <p:cNvPr id="309" name="Google Shape;309;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3200"/>
              <a:buFont typeface="Arial"/>
              <a:buChar char="•"/>
            </a:pPr>
            <a:r>
              <a:rPr lang="en-US" sz="3200" b="0" i="0" u="none">
                <a:solidFill>
                  <a:srgbClr val="333333"/>
                </a:solidFill>
                <a:latin typeface="Inter"/>
                <a:ea typeface="Inter"/>
                <a:cs typeface="Inter"/>
                <a:sym typeface="Inter"/>
              </a:rPr>
              <a:t>A transaction is said to be in a committed state if it executes all its operations successfully. In this state, all the effects are now permanently saved on the database system.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title"/>
          </p:nvPr>
        </p:nvSpPr>
        <p:spPr>
          <a:xfrm>
            <a:off x="304800" y="609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1" i="0" u="none">
                <a:solidFill>
                  <a:srgbClr val="FF0000"/>
                </a:solidFill>
                <a:latin typeface="Arial"/>
                <a:ea typeface="Arial"/>
                <a:cs typeface="Arial"/>
                <a:sym typeface="Arial"/>
              </a:rPr>
              <a:t>Schedule</a:t>
            </a:r>
            <a:br>
              <a:rPr lang="en-US" sz="4400" b="0" i="0" u="none">
                <a:solidFill>
                  <a:srgbClr val="610B38"/>
                </a:solidFill>
                <a:latin typeface="Arial"/>
                <a:ea typeface="Arial"/>
                <a:cs typeface="Arial"/>
                <a:sym typeface="Arial"/>
              </a:rPr>
            </a:br>
            <a:endParaRPr/>
          </a:p>
        </p:txBody>
      </p:sp>
      <p:sp>
        <p:nvSpPr>
          <p:cNvPr id="315" name="Google Shape;315;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3200"/>
              <a:buFont typeface="Arial"/>
              <a:buChar char="•"/>
            </a:pPr>
            <a:r>
              <a:rPr lang="en-US" sz="3200" b="0" i="0" u="none">
                <a:solidFill>
                  <a:srgbClr val="333333"/>
                </a:solidFill>
                <a:latin typeface="Inter"/>
                <a:ea typeface="Inter"/>
                <a:cs typeface="Inter"/>
                <a:sym typeface="Inter"/>
              </a:rPr>
              <a:t>A series of operation from one transaction to another transaction is known as schedule.</a:t>
            </a:r>
            <a:endParaRPr/>
          </a:p>
          <a:p>
            <a:pPr marL="342900" marR="0" lvl="0" indent="-342900" algn="just" rtl="0">
              <a:lnSpc>
                <a:spcPct val="100000"/>
              </a:lnSpc>
              <a:spcBef>
                <a:spcPts val="640"/>
              </a:spcBef>
              <a:spcAft>
                <a:spcPts val="0"/>
              </a:spcAft>
              <a:buClr>
                <a:srgbClr val="333333"/>
              </a:buClr>
              <a:buSzPts val="3200"/>
              <a:buFont typeface="Arial"/>
              <a:buChar char="•"/>
            </a:pPr>
            <a:r>
              <a:rPr lang="en-US" sz="3200" b="0" i="0" u="none">
                <a:solidFill>
                  <a:srgbClr val="333333"/>
                </a:solidFill>
                <a:latin typeface="Inter"/>
                <a:ea typeface="Inter"/>
                <a:cs typeface="Inter"/>
                <a:sym typeface="Inter"/>
              </a:rPr>
              <a:t> It is used to preserve the order of the operation in each of the individual transaction.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1" name="Google Shape;321;p33" descr="DBMS Schedule"/>
          <p:cNvPicPr preferRelativeResize="0"/>
          <p:nvPr/>
        </p:nvPicPr>
        <p:blipFill rotWithShape="1">
          <a:blip r:embed="rId3">
            <a:alphaModFix/>
          </a:blip>
          <a:srcRect/>
          <a:stretch/>
        </p:blipFill>
        <p:spPr>
          <a:xfrm>
            <a:off x="495300" y="1450144"/>
            <a:ext cx="8153400" cy="426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4"/>
          <p:cNvSpPr txBox="1">
            <a:spLocks noGrp="1"/>
          </p:cNvSpPr>
          <p:nvPr>
            <p:ph type="title"/>
          </p:nvPr>
        </p:nvSpPr>
        <p:spPr>
          <a:xfrm>
            <a:off x="457200" y="609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610B38"/>
              </a:buClr>
              <a:buSzPts val="4400"/>
              <a:buFont typeface="Arial"/>
              <a:buNone/>
            </a:pPr>
            <a:r>
              <a:rPr lang="en-US" sz="4400" b="0" i="0" u="none">
                <a:solidFill>
                  <a:srgbClr val="610B38"/>
                </a:solidFill>
                <a:latin typeface="Arial"/>
                <a:ea typeface="Arial"/>
                <a:cs typeface="Arial"/>
                <a:sym typeface="Arial"/>
              </a:rPr>
              <a:t>Serial Schedule</a:t>
            </a:r>
            <a:br>
              <a:rPr lang="en-US" sz="4400" b="0" i="0" u="none">
                <a:solidFill>
                  <a:srgbClr val="610B38"/>
                </a:solidFill>
                <a:latin typeface="Arial"/>
                <a:ea typeface="Arial"/>
                <a:cs typeface="Arial"/>
                <a:sym typeface="Arial"/>
              </a:rPr>
            </a:br>
            <a:endParaRPr/>
          </a:p>
        </p:txBody>
      </p:sp>
      <p:sp>
        <p:nvSpPr>
          <p:cNvPr id="327" name="Google Shape;327;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800"/>
              <a:buFont typeface="Arial"/>
              <a:buChar char="•"/>
            </a:pPr>
            <a:r>
              <a:rPr lang="en-US" sz="2800" b="0" i="0" u="none">
                <a:solidFill>
                  <a:srgbClr val="333333"/>
                </a:solidFill>
                <a:latin typeface="Inter"/>
                <a:ea typeface="Inter"/>
                <a:cs typeface="Inter"/>
                <a:sym typeface="Inter"/>
              </a:rPr>
              <a:t>The serial schedule is a type of schedule where one transaction is executed completely before starting another transaction. In the serial schedule, when the first transaction completes its cycle, then the next transaction is executed.</a:t>
            </a:r>
            <a:endParaRPr/>
          </a:p>
          <a:p>
            <a:pPr marL="342900" marR="0" lvl="0" indent="-342900" algn="just" rtl="0">
              <a:lnSpc>
                <a:spcPct val="100000"/>
              </a:lnSpc>
              <a:spcBef>
                <a:spcPts val="560"/>
              </a:spcBef>
              <a:spcAft>
                <a:spcPts val="0"/>
              </a:spcAft>
              <a:buClr>
                <a:srgbClr val="333333"/>
              </a:buClr>
              <a:buSzPts val="2800"/>
              <a:buFont typeface="Arial"/>
              <a:buChar char="•"/>
            </a:pPr>
            <a:r>
              <a:rPr lang="en-US" sz="2800" b="1" i="0" u="none">
                <a:solidFill>
                  <a:srgbClr val="333333"/>
                </a:solidFill>
                <a:latin typeface="Inter"/>
                <a:ea typeface="Inter"/>
                <a:cs typeface="Inter"/>
                <a:sym typeface="Inter"/>
              </a:rPr>
              <a:t>For example:</a:t>
            </a:r>
            <a:r>
              <a:rPr lang="en-US" sz="2800" b="0" i="0" u="none">
                <a:solidFill>
                  <a:srgbClr val="333333"/>
                </a:solidFill>
                <a:latin typeface="Inter"/>
                <a:ea typeface="Inter"/>
                <a:cs typeface="Inter"/>
                <a:sym typeface="Inter"/>
              </a:rPr>
              <a:t> Suppose there are two transactions T1 and T2 which have some operations. If it has no interleaving of operations, then there are the following two possible outcomes:</a:t>
            </a:r>
            <a:endParaRPr/>
          </a:p>
          <a:p>
            <a:pPr marL="342900" marR="0" lvl="0" indent="-165100" algn="l" rtl="0">
              <a:spcBef>
                <a:spcPts val="560"/>
              </a:spcBef>
              <a:spcAft>
                <a:spcPts val="0"/>
              </a:spcAft>
              <a:buClr>
                <a:schemeClr val="dk1"/>
              </a:buClr>
              <a:buSzPts val="2800"/>
              <a:buFont typeface="Arial"/>
              <a:buNone/>
            </a:pPr>
            <a:endParaRPr sz="2800" b="0" i="0" u="none">
              <a:solidFill>
                <a:srgbClr val="333333"/>
              </a:solidFill>
              <a:latin typeface="Inter"/>
              <a:ea typeface="Inter"/>
              <a:cs typeface="Inter"/>
              <a:sym typeface="Int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3200"/>
              <a:buFont typeface="Calibri"/>
              <a:buAutoNum type="arabicPeriod"/>
            </a:pPr>
            <a:r>
              <a:rPr lang="en-US" sz="2800" b="0" i="0" u="none" dirty="0">
                <a:solidFill>
                  <a:srgbClr val="000000"/>
                </a:solidFill>
                <a:latin typeface="Inter"/>
                <a:ea typeface="Inter"/>
                <a:cs typeface="Inter"/>
                <a:sym typeface="Inter"/>
              </a:rPr>
              <a:t>Execute all the operations of T1 which was followed by all the operations of T2.</a:t>
            </a:r>
            <a:endParaRPr sz="2800" dirty="0"/>
          </a:p>
          <a:p>
            <a:pPr marL="342900" marR="0" lvl="0" indent="-342900" algn="just" rtl="0">
              <a:lnSpc>
                <a:spcPct val="100000"/>
              </a:lnSpc>
              <a:spcBef>
                <a:spcPts val="640"/>
              </a:spcBef>
              <a:spcAft>
                <a:spcPts val="0"/>
              </a:spcAft>
              <a:buClr>
                <a:srgbClr val="000000"/>
              </a:buClr>
              <a:buSzPts val="3200"/>
              <a:buFont typeface="Calibri"/>
              <a:buAutoNum type="arabicPeriod"/>
            </a:pPr>
            <a:r>
              <a:rPr lang="en-US" sz="2800" b="0" i="0" u="none" dirty="0">
                <a:solidFill>
                  <a:srgbClr val="000000"/>
                </a:solidFill>
                <a:latin typeface="Inter"/>
                <a:ea typeface="Inter"/>
                <a:cs typeface="Inter"/>
                <a:sym typeface="Inter"/>
              </a:rPr>
              <a:t>Execute all the operations of T2 which was followed by all the operations of T1.</a:t>
            </a:r>
            <a:endParaRPr sz="2800" dirty="0"/>
          </a:p>
          <a:p>
            <a:pPr marL="342900" marR="0" lvl="0" indent="-342900" algn="just" rtl="0">
              <a:lnSpc>
                <a:spcPct val="100000"/>
              </a:lnSpc>
              <a:spcBef>
                <a:spcPts val="640"/>
              </a:spcBef>
              <a:spcAft>
                <a:spcPts val="0"/>
              </a:spcAft>
              <a:buClr>
                <a:srgbClr val="000000"/>
              </a:buClr>
              <a:buSzPts val="3200"/>
              <a:buFont typeface="Arial"/>
              <a:buChar char="•"/>
            </a:pPr>
            <a:r>
              <a:rPr lang="en-US" sz="2800" b="0" i="0" u="none" dirty="0">
                <a:solidFill>
                  <a:srgbClr val="000000"/>
                </a:solidFill>
                <a:latin typeface="Inter"/>
                <a:ea typeface="Inter"/>
                <a:cs typeface="Inter"/>
                <a:sym typeface="Inter"/>
              </a:rPr>
              <a:t>In the given (a) figure, Schedule A shows the serial schedule where T1 followed by T2.</a:t>
            </a:r>
            <a:endParaRPr sz="2800" dirty="0"/>
          </a:p>
          <a:p>
            <a:pPr marL="342900" marR="0" lvl="0" indent="-342900" algn="just" rtl="0">
              <a:lnSpc>
                <a:spcPct val="100000"/>
              </a:lnSpc>
              <a:spcBef>
                <a:spcPts val="640"/>
              </a:spcBef>
              <a:spcAft>
                <a:spcPts val="0"/>
              </a:spcAft>
              <a:buClr>
                <a:srgbClr val="000000"/>
              </a:buClr>
              <a:buSzPts val="3200"/>
              <a:buFont typeface="Arial"/>
              <a:buChar char="•"/>
            </a:pPr>
            <a:r>
              <a:rPr lang="en-US" sz="2800" b="0" i="0" u="none" dirty="0">
                <a:solidFill>
                  <a:srgbClr val="000000"/>
                </a:solidFill>
                <a:latin typeface="Inter"/>
                <a:ea typeface="Inter"/>
                <a:cs typeface="Inter"/>
                <a:sym typeface="Inter"/>
              </a:rPr>
              <a:t>In the given (b) figure, Schedule B shows the serial schedule where T2 followed by T1.</a:t>
            </a:r>
            <a:endParaRPr sz="2800" dirty="0"/>
          </a:p>
          <a:p>
            <a:pPr marL="342900" marR="0" lvl="0" indent="-139700" algn="l" rtl="0">
              <a:spcBef>
                <a:spcPts val="640"/>
              </a:spcBef>
              <a:spcAft>
                <a:spcPts val="0"/>
              </a:spcAft>
              <a:buClr>
                <a:schemeClr val="dk1"/>
              </a:buClr>
              <a:buSzPts val="3200"/>
              <a:buFont typeface="Arial"/>
              <a:buNone/>
            </a:pPr>
            <a:endParaRPr sz="2800" b="0" i="0" u="none" dirty="0">
              <a:solidFill>
                <a:srgbClr val="000000"/>
              </a:solidFill>
              <a:latin typeface="Inter"/>
              <a:ea typeface="Inter"/>
              <a:cs typeface="Inter"/>
              <a:sym typeface="Inte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36" descr="DBMS Schedule"/>
          <p:cNvPicPr preferRelativeResize="0">
            <a:picLocks noGrp="1"/>
          </p:cNvPicPr>
          <p:nvPr>
            <p:ph type="body" idx="1"/>
          </p:nvPr>
        </p:nvPicPr>
        <p:blipFill rotWithShape="1">
          <a:blip r:embed="rId3">
            <a:alphaModFix/>
          </a:blip>
          <a:srcRect/>
          <a:stretch/>
        </p:blipFill>
        <p:spPr>
          <a:xfrm>
            <a:off x="304800" y="2133600"/>
            <a:ext cx="4152900" cy="3400425"/>
          </a:xfrm>
          <a:prstGeom prst="rect">
            <a:avLst/>
          </a:prstGeom>
          <a:noFill/>
          <a:ln>
            <a:noFill/>
          </a:ln>
        </p:spPr>
      </p:pic>
      <p:pic>
        <p:nvPicPr>
          <p:cNvPr id="338" name="Google Shape;338;p36" descr="DBMS Schedule"/>
          <p:cNvPicPr preferRelativeResize="0"/>
          <p:nvPr/>
        </p:nvPicPr>
        <p:blipFill rotWithShape="1">
          <a:blip r:embed="rId4">
            <a:alphaModFix/>
          </a:blip>
          <a:srcRect/>
          <a:stretch/>
        </p:blipFill>
        <p:spPr>
          <a:xfrm>
            <a:off x="4457700" y="1981200"/>
            <a:ext cx="4219575" cy="3409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Non Serial Schedule</a:t>
            </a:r>
            <a:endParaRPr/>
          </a:p>
        </p:txBody>
      </p:sp>
      <p:sp>
        <p:nvSpPr>
          <p:cNvPr id="344" name="Google Shape;344;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3200"/>
              <a:buFont typeface="Arial"/>
              <a:buChar char="•"/>
            </a:pPr>
            <a:r>
              <a:rPr lang="en-US" sz="3200" b="0" i="0" u="none">
                <a:solidFill>
                  <a:srgbClr val="000000"/>
                </a:solidFill>
                <a:latin typeface="Inter"/>
                <a:ea typeface="Inter"/>
                <a:cs typeface="Inter"/>
                <a:sym typeface="Inter"/>
              </a:rPr>
              <a:t>If interleaving of operations is allowed, then there will be non-serial schedule.</a:t>
            </a:r>
            <a:endParaRPr/>
          </a:p>
          <a:p>
            <a:pPr marL="342900" marR="0" lvl="0" indent="-342900" algn="just" rtl="0">
              <a:lnSpc>
                <a:spcPct val="100000"/>
              </a:lnSpc>
              <a:spcBef>
                <a:spcPts val="640"/>
              </a:spcBef>
              <a:spcAft>
                <a:spcPts val="0"/>
              </a:spcAft>
              <a:buClr>
                <a:srgbClr val="000000"/>
              </a:buClr>
              <a:buSzPts val="3200"/>
              <a:buFont typeface="Arial"/>
              <a:buChar char="•"/>
            </a:pPr>
            <a:r>
              <a:rPr lang="en-US" sz="3200" b="0" i="0" u="none">
                <a:solidFill>
                  <a:srgbClr val="000000"/>
                </a:solidFill>
                <a:latin typeface="Inter"/>
                <a:ea typeface="Inter"/>
                <a:cs typeface="Inter"/>
                <a:sym typeface="Inter"/>
              </a:rPr>
              <a:t>It contains many possible orders in which the system can execute the individual operations of the transactions.</a:t>
            </a:r>
            <a:endParaRPr/>
          </a:p>
          <a:p>
            <a:pPr marL="342900" marR="0" lvl="0" indent="-342900" algn="just" rtl="0">
              <a:lnSpc>
                <a:spcPct val="100000"/>
              </a:lnSpc>
              <a:spcBef>
                <a:spcPts val="640"/>
              </a:spcBef>
              <a:spcAft>
                <a:spcPts val="0"/>
              </a:spcAft>
              <a:buClr>
                <a:srgbClr val="000000"/>
              </a:buClr>
              <a:buSzPts val="3200"/>
              <a:buFont typeface="Arial"/>
              <a:buChar char="•"/>
            </a:pPr>
            <a:r>
              <a:rPr lang="en-US" sz="3200" b="0" i="0" u="none">
                <a:solidFill>
                  <a:srgbClr val="000000"/>
                </a:solidFill>
                <a:latin typeface="Inter"/>
                <a:ea typeface="Inter"/>
                <a:cs typeface="Inter"/>
                <a:sym typeface="Inter"/>
              </a:rPr>
              <a:t>In the given figure (c) and (d), Schedule C and Schedule D are the non-serial schedules. It has interleaving of operations.</a:t>
            </a:r>
            <a:endParaRPr/>
          </a:p>
          <a:p>
            <a:pPr marL="342900" marR="0" lvl="0" indent="-139700" algn="l" rtl="0">
              <a:spcBef>
                <a:spcPts val="640"/>
              </a:spcBef>
              <a:spcAft>
                <a:spcPts val="0"/>
              </a:spcAft>
              <a:buClr>
                <a:schemeClr val="dk1"/>
              </a:buClr>
              <a:buSzPts val="3200"/>
              <a:buFont typeface="Arial"/>
              <a:buNone/>
            </a:pPr>
            <a:endParaRPr sz="3200" b="0" i="0" u="none">
              <a:solidFill>
                <a:srgbClr val="000000"/>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8" descr="DBMS Schedule"/>
          <p:cNvPicPr preferRelativeResize="0">
            <a:picLocks noGrp="1"/>
          </p:cNvPicPr>
          <p:nvPr>
            <p:ph type="body" idx="1"/>
          </p:nvPr>
        </p:nvPicPr>
        <p:blipFill rotWithShape="1">
          <a:blip r:embed="rId3">
            <a:alphaModFix/>
          </a:blip>
          <a:srcRect/>
          <a:stretch/>
        </p:blipFill>
        <p:spPr>
          <a:xfrm>
            <a:off x="152400" y="1905000"/>
            <a:ext cx="4219575" cy="3324225"/>
          </a:xfrm>
          <a:prstGeom prst="rect">
            <a:avLst/>
          </a:prstGeom>
          <a:noFill/>
          <a:ln>
            <a:noFill/>
          </a:ln>
        </p:spPr>
      </p:pic>
      <p:pic>
        <p:nvPicPr>
          <p:cNvPr id="350" name="Google Shape;350;p38" descr="DBMS Schedule"/>
          <p:cNvPicPr preferRelativeResize="0"/>
          <p:nvPr/>
        </p:nvPicPr>
        <p:blipFill rotWithShape="1">
          <a:blip r:embed="rId4">
            <a:alphaModFix/>
          </a:blip>
          <a:srcRect/>
          <a:stretch/>
        </p:blipFill>
        <p:spPr>
          <a:xfrm>
            <a:off x="4357687" y="2039937"/>
            <a:ext cx="3990975" cy="3219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9"/>
          <p:cNvSpPr txBox="1">
            <a:spLocks noGrp="1"/>
          </p:cNvSpPr>
          <p:nvPr>
            <p:ph type="title"/>
          </p:nvPr>
        </p:nvSpPr>
        <p:spPr>
          <a:xfrm>
            <a:off x="474662" y="5334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Interleaving</a:t>
            </a:r>
            <a:endParaRPr/>
          </a:p>
        </p:txBody>
      </p:sp>
      <p:sp>
        <p:nvSpPr>
          <p:cNvPr id="356" name="Google Shape;356;p3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3200"/>
              <a:buFont typeface="Arial"/>
              <a:buChar char="•"/>
            </a:pPr>
            <a:r>
              <a:rPr lang="en-US" sz="3200" b="0" i="0" u="none">
                <a:solidFill>
                  <a:srgbClr val="000000"/>
                </a:solidFill>
                <a:latin typeface="Times New Roman"/>
                <a:ea typeface="Times New Roman"/>
                <a:cs typeface="Times New Roman"/>
                <a:sym typeface="Times New Roman"/>
              </a:rPr>
              <a:t> An </a:t>
            </a:r>
            <a:r>
              <a:rPr lang="en-US" sz="3200" b="0" i="1" u="none">
                <a:solidFill>
                  <a:srgbClr val="000000"/>
                </a:solidFill>
                <a:latin typeface="Times New Roman"/>
                <a:ea typeface="Times New Roman"/>
                <a:cs typeface="Times New Roman"/>
                <a:sym typeface="Times New Roman"/>
              </a:rPr>
              <a:t>interleaved</a:t>
            </a:r>
            <a:r>
              <a:rPr lang="en-US" sz="3200" b="0" i="0" u="none">
                <a:solidFill>
                  <a:srgbClr val="000000"/>
                </a:solidFill>
                <a:latin typeface="Times New Roman"/>
                <a:ea typeface="Times New Roman"/>
                <a:cs typeface="Times New Roman"/>
                <a:sym typeface="Times New Roman"/>
              </a:rPr>
              <a:t> schedule is a schedule in which the operations of an individual transaction are executed in order with respect to the same transaction, but without the restriction that the transactions be scheduled as a whole.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400"/>
              <a:buFont typeface="Arial"/>
              <a:buChar char="•"/>
            </a:pPr>
            <a:r>
              <a:rPr lang="en-US" sz="2400" b="0" i="0" u="none">
                <a:solidFill>
                  <a:srgbClr val="333333"/>
                </a:solidFill>
                <a:latin typeface="Inter"/>
                <a:ea typeface="Inter"/>
                <a:cs typeface="Inter"/>
                <a:sym typeface="Inter"/>
              </a:rPr>
              <a:t>Suppose an employee of bank transfers Rs 800 from X's account to Y's account. This small transaction contains several low-level tasks:</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1" i="0" u="none">
                <a:solidFill>
                  <a:srgbClr val="333333"/>
                </a:solidFill>
                <a:latin typeface="Inter"/>
                <a:ea typeface="Inter"/>
                <a:cs typeface="Inter"/>
                <a:sym typeface="Inter"/>
              </a:rPr>
              <a:t>X's Account</a:t>
            </a:r>
            <a:endParaRPr sz="2400" b="0" i="0" u="none">
              <a:solidFill>
                <a:srgbClr val="333333"/>
              </a:solidFill>
              <a:latin typeface="Inter"/>
              <a:ea typeface="Inter"/>
              <a:cs typeface="Inter"/>
              <a:sym typeface="Inter"/>
            </a:endParaRPr>
          </a:p>
          <a:p>
            <a:pPr marL="342900" marR="0" lvl="0" indent="-342900" algn="just" rtl="0">
              <a:lnSpc>
                <a:spcPct val="100000"/>
              </a:lnSpc>
              <a:spcBef>
                <a:spcPts val="480"/>
              </a:spcBef>
              <a:spcAft>
                <a:spcPts val="0"/>
              </a:spcAft>
              <a:buClr>
                <a:srgbClr val="000000"/>
              </a:buClr>
              <a:buSzPts val="2400"/>
              <a:buFont typeface="Calibri"/>
              <a:buAutoNum type="arabicPeriod"/>
            </a:pPr>
            <a:r>
              <a:rPr lang="en-US" sz="2400" b="0" i="0" u="none">
                <a:solidFill>
                  <a:srgbClr val="000000"/>
                </a:solidFill>
                <a:latin typeface="Inter"/>
                <a:ea typeface="Inter"/>
                <a:cs typeface="Inter"/>
                <a:sym typeface="Inter"/>
              </a:rPr>
              <a:t>Open_Account(X)  </a:t>
            </a:r>
            <a:endParaRPr/>
          </a:p>
          <a:p>
            <a:pPr marL="342900" marR="0" lvl="0" indent="-342900" algn="just" rtl="0">
              <a:lnSpc>
                <a:spcPct val="100000"/>
              </a:lnSpc>
              <a:spcBef>
                <a:spcPts val="480"/>
              </a:spcBef>
              <a:spcAft>
                <a:spcPts val="0"/>
              </a:spcAft>
              <a:buClr>
                <a:srgbClr val="000000"/>
              </a:buClr>
              <a:buSzPts val="2400"/>
              <a:buFont typeface="Calibri"/>
              <a:buAutoNum type="arabicPeriod"/>
            </a:pPr>
            <a:r>
              <a:rPr lang="en-US" sz="2400" b="0" i="0" u="none">
                <a:solidFill>
                  <a:srgbClr val="000000"/>
                </a:solidFill>
                <a:latin typeface="Inter"/>
                <a:ea typeface="Inter"/>
                <a:cs typeface="Inter"/>
                <a:sym typeface="Inter"/>
              </a:rPr>
              <a:t>Old_Balance = X.balance  </a:t>
            </a:r>
            <a:endParaRPr/>
          </a:p>
          <a:p>
            <a:pPr marL="342900" marR="0" lvl="0" indent="-342900" algn="just" rtl="0">
              <a:lnSpc>
                <a:spcPct val="100000"/>
              </a:lnSpc>
              <a:spcBef>
                <a:spcPts val="480"/>
              </a:spcBef>
              <a:spcAft>
                <a:spcPts val="0"/>
              </a:spcAft>
              <a:buClr>
                <a:srgbClr val="000000"/>
              </a:buClr>
              <a:buSzPts val="2400"/>
              <a:buFont typeface="Calibri"/>
              <a:buAutoNum type="arabicPeriod"/>
            </a:pPr>
            <a:r>
              <a:rPr lang="en-US" sz="2400" b="0" i="0" u="none">
                <a:solidFill>
                  <a:srgbClr val="000000"/>
                </a:solidFill>
                <a:latin typeface="Inter"/>
                <a:ea typeface="Inter"/>
                <a:cs typeface="Inter"/>
                <a:sym typeface="Inter"/>
              </a:rPr>
              <a:t>New_Balance = Old_Balance - </a:t>
            </a:r>
            <a:r>
              <a:rPr lang="en-US" sz="2400" b="0" i="0" u="none">
                <a:solidFill>
                  <a:srgbClr val="C00000"/>
                </a:solidFill>
                <a:latin typeface="Inter"/>
                <a:ea typeface="Inter"/>
                <a:cs typeface="Inter"/>
                <a:sym typeface="Inter"/>
              </a:rPr>
              <a:t>800</a:t>
            </a:r>
            <a:r>
              <a:rPr lang="en-US" sz="2400" b="0" i="0" u="none">
                <a:solidFill>
                  <a:srgbClr val="000000"/>
                </a:solidFill>
                <a:latin typeface="Inter"/>
                <a:ea typeface="Inter"/>
                <a:cs typeface="Inter"/>
                <a:sym typeface="Inter"/>
              </a:rPr>
              <a:t>  </a:t>
            </a:r>
            <a:endParaRPr/>
          </a:p>
          <a:p>
            <a:pPr marL="342900" marR="0" lvl="0" indent="-342900" algn="just" rtl="0">
              <a:lnSpc>
                <a:spcPct val="100000"/>
              </a:lnSpc>
              <a:spcBef>
                <a:spcPts val="480"/>
              </a:spcBef>
              <a:spcAft>
                <a:spcPts val="0"/>
              </a:spcAft>
              <a:buClr>
                <a:srgbClr val="000000"/>
              </a:buClr>
              <a:buSzPts val="2400"/>
              <a:buFont typeface="Calibri"/>
              <a:buAutoNum type="arabicPeriod"/>
            </a:pPr>
            <a:r>
              <a:rPr lang="en-US" sz="2400" b="0" i="0" u="none">
                <a:solidFill>
                  <a:srgbClr val="000000"/>
                </a:solidFill>
                <a:latin typeface="Inter"/>
                <a:ea typeface="Inter"/>
                <a:cs typeface="Inter"/>
                <a:sym typeface="Inter"/>
              </a:rPr>
              <a:t>X.balance = New_Balance  </a:t>
            </a:r>
            <a:endParaRPr/>
          </a:p>
          <a:p>
            <a:pPr marL="342900" marR="0" lvl="0" indent="-342900" algn="just" rtl="0">
              <a:lnSpc>
                <a:spcPct val="100000"/>
              </a:lnSpc>
              <a:spcBef>
                <a:spcPts val="480"/>
              </a:spcBef>
              <a:spcAft>
                <a:spcPts val="0"/>
              </a:spcAft>
              <a:buClr>
                <a:srgbClr val="000000"/>
              </a:buClr>
              <a:buSzPts val="2400"/>
              <a:buFont typeface="Calibri"/>
              <a:buAutoNum type="arabicPeriod"/>
            </a:pPr>
            <a:r>
              <a:rPr lang="en-US" sz="2400" b="0" i="0" u="none">
                <a:solidFill>
                  <a:srgbClr val="000000"/>
                </a:solidFill>
                <a:latin typeface="Inter"/>
                <a:ea typeface="Inter"/>
                <a:cs typeface="Inter"/>
                <a:sym typeface="Inter"/>
              </a:rPr>
              <a:t>Close_Account(X)  </a:t>
            </a:r>
            <a:endParaRPr/>
          </a:p>
          <a:p>
            <a:pPr marL="342900" marR="0" lvl="0" indent="-190500" algn="l" rtl="0">
              <a:spcBef>
                <a:spcPts val="480"/>
              </a:spcBef>
              <a:spcAft>
                <a:spcPts val="0"/>
              </a:spcAft>
              <a:buClr>
                <a:schemeClr val="dk1"/>
              </a:buClr>
              <a:buSzPts val="2400"/>
              <a:buFont typeface="Arial"/>
              <a:buNone/>
            </a:pPr>
            <a:endParaRPr sz="2400" b="0" i="0" u="none">
              <a:solidFill>
                <a:srgbClr val="000000"/>
              </a:solidFill>
              <a:latin typeface="Inter"/>
              <a:ea typeface="Inter"/>
              <a:cs typeface="Inter"/>
              <a:sym typeface="Inte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Serializable Schedule</a:t>
            </a:r>
            <a:endParaRPr/>
          </a:p>
        </p:txBody>
      </p:sp>
      <p:sp>
        <p:nvSpPr>
          <p:cNvPr id="362" name="Google Shape;362;p4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3200"/>
              <a:buFont typeface="Arial"/>
              <a:buChar char="•"/>
            </a:pPr>
            <a:r>
              <a:rPr lang="en-US" sz="3200" b="0" i="0" u="none">
                <a:solidFill>
                  <a:srgbClr val="000000"/>
                </a:solidFill>
                <a:latin typeface="Nunito"/>
                <a:ea typeface="Nunito"/>
                <a:cs typeface="Nunito"/>
                <a:sym typeface="Nunito"/>
              </a:rPr>
              <a:t>A schedule is serialized if it is equivalent to a serial schedule. A concurrent schedule must ensure it is the same as if executed serially means one after another. It refers to the sequence of actions such as read, write, abort, commit are performed in a serial manner.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Schedules </a:t>
            </a:r>
            <a:endParaRPr/>
          </a:p>
        </p:txBody>
      </p:sp>
      <p:sp>
        <p:nvSpPr>
          <p:cNvPr id="368" name="Google Shape;368;p41"/>
          <p:cNvSpPr txBox="1">
            <a:spLocks noGrp="1"/>
          </p:cNvSpPr>
          <p:nvPr>
            <p:ph type="body" idx="1"/>
          </p:nvPr>
        </p:nvSpPr>
        <p:spPr>
          <a:xfrm>
            <a:off x="457200" y="1219200"/>
            <a:ext cx="8458200" cy="5334000"/>
          </a:xfrm>
          <a:prstGeom prst="rect">
            <a:avLst/>
          </a:prstGeom>
          <a:noFill/>
          <a:ln>
            <a:noFill/>
          </a:ln>
        </p:spPr>
        <p:txBody>
          <a:bodyPr spcFirstLastPara="1" wrap="square" lIns="91425" tIns="45700" rIns="91425" bIns="45700" anchor="t" anchorCtr="0">
            <a:normAutofit/>
          </a:bodyPr>
          <a:lstStyle/>
          <a:p>
            <a:pPr marL="342900" marR="0" lvl="0" indent="-171450" algn="just" rtl="0">
              <a:lnSpc>
                <a:spcPct val="80000"/>
              </a:lnSpc>
              <a:spcBef>
                <a:spcPts val="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a:p>
            <a:pPr marL="342900" marR="0" lvl="0" indent="-342900" algn="just" rtl="0">
              <a:lnSpc>
                <a:spcPct val="8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Schedule </a:t>
            </a:r>
            <a:r>
              <a:rPr lang="en-US" sz="2700" b="0" i="0" u="none">
                <a:solidFill>
                  <a:schemeClr val="dk1"/>
                </a:solidFill>
                <a:latin typeface="Calibri"/>
                <a:ea typeface="Calibri"/>
                <a:cs typeface="Calibri"/>
                <a:sym typeface="Calibri"/>
              </a:rPr>
              <a:t>– a sequences of instructions that specify the chronological order in which instructions of concurrent transactions are executed </a:t>
            </a:r>
            <a:endParaRPr/>
          </a:p>
          <a:p>
            <a:pPr marL="742950" marR="0" lvl="1" indent="-285750" algn="just"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schedule for a set of transactions must consist of all instructions of those transactions </a:t>
            </a:r>
            <a:endParaRPr/>
          </a:p>
          <a:p>
            <a:pPr marL="742950" marR="0" lvl="1" indent="-285750" algn="just"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must preserve the order in which the instructions appear in each individual transaction. </a:t>
            </a:r>
            <a:endParaRPr/>
          </a:p>
          <a:p>
            <a:pPr marL="342900" marR="0" lvl="0" indent="-342900" algn="just" rtl="0">
              <a:lnSpc>
                <a:spcPct val="80000"/>
              </a:lnSpc>
              <a:spcBef>
                <a:spcPts val="54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A transaction that successfully completes its execution will have a commit instructions as the last statement</a:t>
            </a:r>
            <a:endParaRPr/>
          </a:p>
          <a:p>
            <a:pPr marL="742950" marR="0" lvl="1" indent="-285750" algn="just"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 by default transaction assumed to execute commit instruction as its last step </a:t>
            </a:r>
            <a:endParaRPr/>
          </a:p>
          <a:p>
            <a:pPr marL="342900" marR="0" lvl="0" indent="-342900" algn="just" rtl="0">
              <a:lnSpc>
                <a:spcPct val="80000"/>
              </a:lnSpc>
              <a:spcBef>
                <a:spcPts val="54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A transaction that fails to successfully complete its execution will have an abort instruction as the last statement </a:t>
            </a:r>
            <a:endParaRPr/>
          </a:p>
          <a:p>
            <a:pPr marL="342900" marR="0" lvl="0" indent="-171450" algn="l" rtl="0">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2"/>
          <p:cNvSpPr txBox="1">
            <a:spLocks noGrp="1"/>
          </p:cNvSpPr>
          <p:nvPr>
            <p:ph type="title"/>
          </p:nvPr>
        </p:nvSpPr>
        <p:spPr>
          <a:xfrm>
            <a:off x="68580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Scheduling of Transactions</a:t>
            </a:r>
            <a:endParaRPr/>
          </a:p>
        </p:txBody>
      </p:sp>
      <p:sp>
        <p:nvSpPr>
          <p:cNvPr id="374" name="Google Shape;374;p42"/>
          <p:cNvSpPr txBox="1">
            <a:spLocks noGrp="1"/>
          </p:cNvSpPr>
          <p:nvPr>
            <p:ph type="body" idx="1"/>
          </p:nvPr>
        </p:nvSpPr>
        <p:spPr>
          <a:xfrm>
            <a:off x="457200" y="1295400"/>
            <a:ext cx="8229600" cy="4953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3200"/>
              <a:buFont typeface="Arial"/>
              <a:buChar char="•"/>
            </a:pPr>
            <a:r>
              <a:rPr lang="en-US" sz="3200" b="1" i="0" u="none">
                <a:solidFill>
                  <a:schemeClr val="dk1"/>
                </a:solidFill>
                <a:latin typeface="Calibri"/>
                <a:ea typeface="Calibri"/>
                <a:cs typeface="Calibri"/>
                <a:sym typeface="Calibri"/>
              </a:rPr>
              <a:t>Serial Schedule</a:t>
            </a:r>
            <a:r>
              <a:rPr lang="en-US" sz="2800" b="0" i="0" u="none">
                <a:solidFill>
                  <a:schemeClr val="dk1"/>
                </a:solidFill>
                <a:latin typeface="Calibri"/>
                <a:ea typeface="Calibri"/>
                <a:cs typeface="Calibri"/>
                <a:sym typeface="Calibri"/>
              </a:rPr>
              <a:t>: Each serial schedule consists of a sequence of instructions from various transactions, where the instructions belonging to one single transaction appear together in that schedule. If the actions of different transactions are not interleaved, we call that schedule a serial schedule.</a:t>
            </a:r>
            <a:endParaRPr/>
          </a:p>
          <a:p>
            <a:pPr marL="342900" lvl="0" indent="-342900" algn="just" rtl="0">
              <a:lnSpc>
                <a:spcPct val="100000"/>
              </a:lnSpc>
              <a:spcBef>
                <a:spcPts val="1400"/>
              </a:spcBef>
              <a:spcAft>
                <a:spcPts val="0"/>
              </a:spcAft>
              <a:buClr>
                <a:schemeClr val="dk1"/>
              </a:buClr>
              <a:buSzPts val="2800"/>
              <a:buNone/>
            </a:pPr>
            <a:endParaRPr sz="2800" b="0" i="0" u="none">
              <a:solidFill>
                <a:schemeClr val="dk1"/>
              </a:solidFill>
              <a:latin typeface="Calibri"/>
              <a:ea typeface="Calibri"/>
              <a:cs typeface="Calibri"/>
              <a:sym typeface="Calibri"/>
            </a:endParaRPr>
          </a:p>
          <a:p>
            <a:pPr marL="342900" lvl="0" indent="-165100" algn="just" rtl="0">
              <a:lnSpc>
                <a:spcPct val="100000"/>
              </a:lnSpc>
              <a:spcBef>
                <a:spcPts val="14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lvl="0" indent="-165100" algn="just" rtl="0">
              <a:lnSpc>
                <a:spcPct val="100000"/>
              </a:lnSpc>
              <a:spcBef>
                <a:spcPts val="14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lvl="0" indent="-165100" algn="l" rtl="0">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Effect transition="in" filter="fade">
                                      <p:cBhvr>
                                        <p:cTn id="7" dur="500"/>
                                        <p:tgtEl>
                                          <p:spTgt spid="3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4">
                                            <p:txEl>
                                              <p:pRg st="1" end="1"/>
                                            </p:txEl>
                                          </p:spTgt>
                                        </p:tgtEl>
                                        <p:attrNameLst>
                                          <p:attrName>style.visibility</p:attrName>
                                        </p:attrNameLst>
                                      </p:cBhvr>
                                      <p:to>
                                        <p:strVal val="visible"/>
                                      </p:to>
                                    </p:set>
                                    <p:animEffect transition="in" filter="fade">
                                      <p:cBhvr>
                                        <p:cTn id="12" dur="500"/>
                                        <p:tgtEl>
                                          <p:spTgt spid="3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4">
                                            <p:txEl>
                                              <p:pRg st="2" end="2"/>
                                            </p:txEl>
                                          </p:spTgt>
                                        </p:tgtEl>
                                        <p:attrNameLst>
                                          <p:attrName>style.visibility</p:attrName>
                                        </p:attrNameLst>
                                      </p:cBhvr>
                                      <p:to>
                                        <p:strVal val="visible"/>
                                      </p:to>
                                    </p:set>
                                    <p:animEffect transition="in" filter="fade">
                                      <p:cBhvr>
                                        <p:cTn id="17" dur="500"/>
                                        <p:tgtEl>
                                          <p:spTgt spid="3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4">
                                            <p:txEl>
                                              <p:pRg st="3" end="3"/>
                                            </p:txEl>
                                          </p:spTgt>
                                        </p:tgtEl>
                                        <p:attrNameLst>
                                          <p:attrName>style.visibility</p:attrName>
                                        </p:attrNameLst>
                                      </p:cBhvr>
                                      <p:to>
                                        <p:strVal val="visible"/>
                                      </p:to>
                                    </p:set>
                                    <p:animEffect transition="in" filter="fade">
                                      <p:cBhvr>
                                        <p:cTn id="22" dur="500"/>
                                        <p:tgtEl>
                                          <p:spTgt spid="3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4">
                                            <p:txEl>
                                              <p:pRg st="4" end="4"/>
                                            </p:txEl>
                                          </p:spTgt>
                                        </p:tgtEl>
                                        <p:attrNameLst>
                                          <p:attrName>style.visibility</p:attrName>
                                        </p:attrNameLst>
                                      </p:cBhvr>
                                      <p:to>
                                        <p:strVal val="visible"/>
                                      </p:to>
                                    </p:set>
                                    <p:animEffect transition="in" filter="fade">
                                      <p:cBhvr>
                                        <p:cTn id="27" dur="500"/>
                                        <p:tgtEl>
                                          <p:spTgt spid="3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Schedule 1 </a:t>
            </a:r>
            <a:endParaRPr/>
          </a:p>
        </p:txBody>
      </p:sp>
      <p:pic>
        <p:nvPicPr>
          <p:cNvPr id="380" name="Google Shape;380;p43"/>
          <p:cNvPicPr preferRelativeResize="0"/>
          <p:nvPr/>
        </p:nvPicPr>
        <p:blipFill rotWithShape="1">
          <a:blip r:embed="rId3">
            <a:alphaModFix/>
          </a:blip>
          <a:srcRect l="24439" t="22201" r="25840" b="9701"/>
          <a:stretch/>
        </p:blipFill>
        <p:spPr>
          <a:xfrm>
            <a:off x="762000" y="1371600"/>
            <a:ext cx="7924800" cy="523398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Schedule 2 </a:t>
            </a:r>
            <a:endParaRPr/>
          </a:p>
        </p:txBody>
      </p:sp>
      <p:pic>
        <p:nvPicPr>
          <p:cNvPr id="386" name="Google Shape;386;p44"/>
          <p:cNvPicPr preferRelativeResize="0"/>
          <p:nvPr/>
        </p:nvPicPr>
        <p:blipFill rotWithShape="1">
          <a:blip r:embed="rId3">
            <a:alphaModFix/>
          </a:blip>
          <a:srcRect l="24545" t="23507" r="35595" b="10261"/>
          <a:stretch/>
        </p:blipFill>
        <p:spPr>
          <a:xfrm>
            <a:off x="1143000" y="1295400"/>
            <a:ext cx="7086600" cy="5257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Schedule 3 </a:t>
            </a:r>
            <a:endParaRPr/>
          </a:p>
        </p:txBody>
      </p:sp>
      <p:pic>
        <p:nvPicPr>
          <p:cNvPr id="392" name="Google Shape;392;p45"/>
          <p:cNvPicPr preferRelativeResize="0"/>
          <p:nvPr/>
        </p:nvPicPr>
        <p:blipFill rotWithShape="1">
          <a:blip r:embed="rId3">
            <a:alphaModFix/>
          </a:blip>
          <a:srcRect l="24963" t="22387" r="27518" b="10632"/>
          <a:stretch/>
        </p:blipFill>
        <p:spPr>
          <a:xfrm>
            <a:off x="838200" y="1219200"/>
            <a:ext cx="7620000" cy="5410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Schedule 4 </a:t>
            </a:r>
            <a:endParaRPr/>
          </a:p>
        </p:txBody>
      </p:sp>
      <p:pic>
        <p:nvPicPr>
          <p:cNvPr id="398" name="Google Shape;398;p46"/>
          <p:cNvPicPr preferRelativeResize="0"/>
          <p:nvPr/>
        </p:nvPicPr>
        <p:blipFill rotWithShape="1">
          <a:blip r:embed="rId3">
            <a:alphaModFix/>
          </a:blip>
          <a:srcRect l="24962" t="22946" r="30560" b="10633"/>
          <a:stretch/>
        </p:blipFill>
        <p:spPr>
          <a:xfrm>
            <a:off x="838200" y="1219200"/>
            <a:ext cx="7620000" cy="5257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7"/>
          <p:cNvSpPr txBox="1">
            <a:spLocks noGrp="1"/>
          </p:cNvSpPr>
          <p:nvPr>
            <p:ph type="title"/>
          </p:nvPr>
        </p:nvSpPr>
        <p:spPr>
          <a:xfrm>
            <a:off x="68580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Scheduling of Transactions</a:t>
            </a:r>
            <a:endParaRPr/>
          </a:p>
        </p:txBody>
      </p:sp>
      <p:sp>
        <p:nvSpPr>
          <p:cNvPr id="404" name="Google Shape;404;p47"/>
          <p:cNvSpPr txBox="1">
            <a:spLocks noGrp="1"/>
          </p:cNvSpPr>
          <p:nvPr>
            <p:ph type="body" idx="1"/>
          </p:nvPr>
        </p:nvSpPr>
        <p:spPr>
          <a:xfrm>
            <a:off x="457200" y="1447800"/>
            <a:ext cx="8229600" cy="49530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3200"/>
              <a:buFont typeface="Arial"/>
              <a:buChar char="•"/>
            </a:pPr>
            <a:r>
              <a:rPr lang="en-US" sz="3200" b="1" i="0" u="none">
                <a:solidFill>
                  <a:schemeClr val="dk1"/>
                </a:solidFill>
                <a:latin typeface="Calibri"/>
                <a:ea typeface="Calibri"/>
                <a:cs typeface="Calibri"/>
                <a:sym typeface="Calibri"/>
              </a:rPr>
              <a:t>Serializiable Schedule</a:t>
            </a:r>
            <a:r>
              <a:rPr lang="en-US" sz="2800" b="1" i="0" u="none">
                <a:solidFill>
                  <a:schemeClr val="dk1"/>
                </a:solidFill>
                <a:latin typeface="Calibri"/>
                <a:ea typeface="Calibri"/>
                <a:cs typeface="Calibri"/>
                <a:sym typeface="Calibri"/>
              </a:rPr>
              <a:t>: </a:t>
            </a:r>
            <a:r>
              <a:rPr lang="en-US" sz="2800" b="0" i="0" u="none">
                <a:solidFill>
                  <a:schemeClr val="dk1"/>
                </a:solidFill>
                <a:latin typeface="Calibri"/>
                <a:ea typeface="Calibri"/>
                <a:cs typeface="Calibri"/>
                <a:sym typeface="Calibri"/>
              </a:rPr>
              <a:t>A non-serial schedule that is equivalent to some serial execution of transactions is called a serializiable schedule. </a:t>
            </a:r>
            <a:endParaRPr/>
          </a:p>
          <a:p>
            <a:pPr marL="342900" lvl="0" indent="-342900" algn="just" rtl="0">
              <a:lnSpc>
                <a:spcPct val="100000"/>
              </a:lnSpc>
              <a:spcBef>
                <a:spcPts val="14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For example schedule-3 is serializable schedule, which is equivalent to schedule-1 and schedule-2.</a:t>
            </a:r>
            <a:endParaRPr/>
          </a:p>
          <a:p>
            <a:pPr marL="342900" lvl="0" indent="-342900" algn="just" rtl="0">
              <a:lnSpc>
                <a:spcPct val="100000"/>
              </a:lnSpc>
              <a:spcBef>
                <a:spcPts val="14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The objective of serializability is to find non-serial schedules that allow transactions to execute concurrently without interfering with one another, and thereby produce a database state that could be produced by a serial execution.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4">
                                            <p:txEl>
                                              <p:pRg st="0" end="0"/>
                                            </p:txEl>
                                          </p:spTgt>
                                        </p:tgtEl>
                                        <p:attrNameLst>
                                          <p:attrName>style.visibility</p:attrName>
                                        </p:attrNameLst>
                                      </p:cBhvr>
                                      <p:to>
                                        <p:strVal val="visible"/>
                                      </p:to>
                                    </p:set>
                                    <p:animEffect transition="in" filter="fade">
                                      <p:cBhvr>
                                        <p:cTn id="7" dur="500"/>
                                        <p:tgtEl>
                                          <p:spTgt spid="4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4">
                                            <p:txEl>
                                              <p:pRg st="1" end="1"/>
                                            </p:txEl>
                                          </p:spTgt>
                                        </p:tgtEl>
                                        <p:attrNameLst>
                                          <p:attrName>style.visibility</p:attrName>
                                        </p:attrNameLst>
                                      </p:cBhvr>
                                      <p:to>
                                        <p:strVal val="visible"/>
                                      </p:to>
                                    </p:set>
                                    <p:animEffect transition="in" filter="fade">
                                      <p:cBhvr>
                                        <p:cTn id="12" dur="500"/>
                                        <p:tgtEl>
                                          <p:spTgt spid="4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4">
                                            <p:txEl>
                                              <p:pRg st="2" end="2"/>
                                            </p:txEl>
                                          </p:spTgt>
                                        </p:tgtEl>
                                        <p:attrNameLst>
                                          <p:attrName>style.visibility</p:attrName>
                                        </p:attrNameLst>
                                      </p:cBhvr>
                                      <p:to>
                                        <p:strVal val="visible"/>
                                      </p:to>
                                    </p:set>
                                    <p:animEffect transition="in" filter="fade">
                                      <p:cBhvr>
                                        <p:cTn id="17" dur="500"/>
                                        <p:tgtEl>
                                          <p:spTgt spid="4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Serializability</a:t>
            </a:r>
            <a:r>
              <a:rPr lang="en-US" sz="4400" b="1" i="0" u="none">
                <a:solidFill>
                  <a:schemeClr val="dk1"/>
                </a:solidFill>
                <a:latin typeface="Calibri"/>
                <a:ea typeface="Calibri"/>
                <a:cs typeface="Calibri"/>
                <a:sym typeface="Calibri"/>
              </a:rPr>
              <a:t> </a:t>
            </a:r>
            <a:endParaRPr/>
          </a:p>
        </p:txBody>
      </p:sp>
      <p:sp>
        <p:nvSpPr>
          <p:cNvPr id="410" name="Google Shape;410;p48"/>
          <p:cNvSpPr txBox="1">
            <a:spLocks noGrp="1"/>
          </p:cNvSpPr>
          <p:nvPr>
            <p:ph type="body" idx="1"/>
          </p:nvPr>
        </p:nvSpPr>
        <p:spPr>
          <a:xfrm>
            <a:off x="457200" y="14478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0000"/>
              </a:lnSpc>
              <a:spcBef>
                <a:spcPts val="0"/>
              </a:spcBef>
              <a:spcAft>
                <a:spcPts val="0"/>
              </a:spcAft>
              <a:buClr>
                <a:schemeClr val="dk1"/>
              </a:buClr>
              <a:buSzPts val="2800"/>
              <a:buFont typeface="Arial"/>
              <a:buChar char="•"/>
            </a:pPr>
            <a:r>
              <a:rPr lang="en-US" sz="2800" b="1" i="0" u="none">
                <a:solidFill>
                  <a:schemeClr val="dk1"/>
                </a:solidFill>
                <a:latin typeface="Calibri"/>
                <a:ea typeface="Calibri"/>
                <a:cs typeface="Calibri"/>
                <a:sym typeface="Calibri"/>
              </a:rPr>
              <a:t>Basic Assumption </a:t>
            </a:r>
            <a:r>
              <a:rPr lang="en-US" sz="2800" b="0" i="0" u="none">
                <a:solidFill>
                  <a:schemeClr val="dk1"/>
                </a:solidFill>
                <a:latin typeface="Calibri"/>
                <a:ea typeface="Calibri"/>
                <a:cs typeface="Calibri"/>
                <a:sym typeface="Calibri"/>
              </a:rPr>
              <a:t>– Each transaction preserves database consistency. </a:t>
            </a:r>
            <a:endParaRPr/>
          </a:p>
          <a:p>
            <a:pPr marL="342900" marR="0" lvl="0" indent="-342900" algn="just"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Thus serial execution of a set of transactions preserves database consistency. </a:t>
            </a:r>
            <a:endParaRPr/>
          </a:p>
          <a:p>
            <a:pPr marL="342900" marR="0" lvl="0" indent="-342900" algn="just"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 (possibly concurrent) schedule is serializable if it is equivalent to a serial schedule. Different forms of schedule equivalence give rise to the notions of: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r>
              <a:rPr lang="en-US" sz="2800" b="0" i="0" u="none">
                <a:solidFill>
                  <a:srgbClr val="FF0000"/>
                </a:solidFill>
                <a:latin typeface="Calibri"/>
                <a:ea typeface="Calibri"/>
                <a:cs typeface="Calibri"/>
                <a:sym typeface="Calibri"/>
              </a:rPr>
              <a:t>1. </a:t>
            </a:r>
            <a:r>
              <a:rPr lang="en-US" sz="2800" b="1" i="0" u="none">
                <a:solidFill>
                  <a:srgbClr val="FF0000"/>
                </a:solidFill>
                <a:latin typeface="Calibri"/>
                <a:ea typeface="Calibri"/>
                <a:cs typeface="Calibri"/>
                <a:sym typeface="Calibri"/>
              </a:rPr>
              <a:t>conflict serializability </a:t>
            </a:r>
            <a:endParaRPr/>
          </a:p>
          <a:p>
            <a:pPr marL="342900" marR="0" lvl="0" indent="-342900" algn="l" rtl="0">
              <a:lnSpc>
                <a:spcPct val="100000"/>
              </a:lnSpc>
              <a:spcBef>
                <a:spcPts val="560"/>
              </a:spcBef>
              <a:spcAft>
                <a:spcPts val="0"/>
              </a:spcAft>
              <a:buClr>
                <a:srgbClr val="FF0000"/>
              </a:buClr>
              <a:buSzPts val="2800"/>
              <a:buFont typeface="Arial"/>
              <a:buNone/>
            </a:pPr>
            <a:r>
              <a:rPr lang="en-US" sz="2800" b="0" i="0" u="none">
                <a:solidFill>
                  <a:srgbClr val="FF0000"/>
                </a:solidFill>
                <a:latin typeface="Calibri"/>
                <a:ea typeface="Calibri"/>
                <a:cs typeface="Calibri"/>
                <a:sym typeface="Calibri"/>
              </a:rPr>
              <a:t>	2. </a:t>
            </a:r>
            <a:r>
              <a:rPr lang="en-US" sz="2800" b="1" i="0" u="none">
                <a:solidFill>
                  <a:srgbClr val="FF0000"/>
                </a:solidFill>
                <a:latin typeface="Calibri"/>
                <a:ea typeface="Calibri"/>
                <a:cs typeface="Calibri"/>
                <a:sym typeface="Calibri"/>
              </a:rPr>
              <a:t>view serializability</a:t>
            </a:r>
            <a:endParaRPr sz="2800" b="0" i="0" u="none">
              <a:solidFill>
                <a:srgbClr val="FF0000"/>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a:solidFill>
                <a:srgbClr val="FF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Conflict Serializability </a:t>
            </a:r>
            <a:endParaRPr/>
          </a:p>
        </p:txBody>
      </p:sp>
      <p:sp>
        <p:nvSpPr>
          <p:cNvPr id="416" name="Google Shape;416;p49"/>
          <p:cNvSpPr txBox="1">
            <a:spLocks noGrp="1"/>
          </p:cNvSpPr>
          <p:nvPr>
            <p:ph type="body" idx="1"/>
          </p:nvPr>
        </p:nvSpPr>
        <p:spPr>
          <a:xfrm>
            <a:off x="457200" y="1219200"/>
            <a:ext cx="8229600" cy="4525962"/>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0" marR="0" lvl="0" indent="-177800" algn="just"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If a schedule </a:t>
            </a:r>
            <a:r>
              <a:rPr lang="en-US" sz="2800" b="0" i="1" u="none">
                <a:solidFill>
                  <a:schemeClr val="dk1"/>
                </a:solidFill>
                <a:latin typeface="Calibri"/>
                <a:ea typeface="Calibri"/>
                <a:cs typeface="Calibri"/>
                <a:sym typeface="Calibri"/>
              </a:rPr>
              <a:t>S </a:t>
            </a:r>
            <a:r>
              <a:rPr lang="en-US" sz="2800" b="0" i="0" u="none">
                <a:solidFill>
                  <a:schemeClr val="dk1"/>
                </a:solidFill>
                <a:latin typeface="Calibri"/>
                <a:ea typeface="Calibri"/>
                <a:cs typeface="Calibri"/>
                <a:sym typeface="Calibri"/>
              </a:rPr>
              <a:t>can be transformed into a schedule </a:t>
            </a:r>
            <a:r>
              <a:rPr lang="en-US" sz="2800" b="0" i="1" u="none">
                <a:solidFill>
                  <a:schemeClr val="dk1"/>
                </a:solidFill>
                <a:latin typeface="Calibri"/>
                <a:ea typeface="Calibri"/>
                <a:cs typeface="Calibri"/>
                <a:sym typeface="Calibri"/>
              </a:rPr>
              <a:t>S’ </a:t>
            </a:r>
            <a:r>
              <a:rPr lang="en-US" sz="2800" b="0" i="0" u="none">
                <a:solidFill>
                  <a:schemeClr val="dk1"/>
                </a:solidFill>
                <a:latin typeface="Calibri"/>
                <a:ea typeface="Calibri"/>
                <a:cs typeface="Calibri"/>
                <a:sym typeface="Calibri"/>
              </a:rPr>
              <a:t>by a series of swaps of non-conflicting instructions, we say that </a:t>
            </a:r>
            <a:r>
              <a:rPr lang="en-US" sz="2800" b="0" i="1" u="none">
                <a:solidFill>
                  <a:schemeClr val="dk1"/>
                </a:solidFill>
                <a:latin typeface="Calibri"/>
                <a:ea typeface="Calibri"/>
                <a:cs typeface="Calibri"/>
                <a:sym typeface="Calibri"/>
              </a:rPr>
              <a:t>S </a:t>
            </a:r>
            <a:r>
              <a:rPr lang="en-US" sz="2800" b="0" i="0" u="none">
                <a:solidFill>
                  <a:schemeClr val="dk1"/>
                </a:solidFill>
                <a:latin typeface="Calibri"/>
                <a:ea typeface="Calibri"/>
                <a:cs typeface="Calibri"/>
                <a:sym typeface="Calibri"/>
              </a:rPr>
              <a:t>and </a:t>
            </a:r>
            <a:r>
              <a:rPr lang="en-US" sz="2800" b="0" i="1" u="none">
                <a:solidFill>
                  <a:schemeClr val="dk1"/>
                </a:solidFill>
                <a:latin typeface="Calibri"/>
                <a:ea typeface="Calibri"/>
                <a:cs typeface="Calibri"/>
                <a:sym typeface="Calibri"/>
              </a:rPr>
              <a:t>S’ </a:t>
            </a:r>
            <a:r>
              <a:rPr lang="en-US" sz="2800" b="0" i="0" u="none">
                <a:solidFill>
                  <a:schemeClr val="dk1"/>
                </a:solidFill>
                <a:latin typeface="Calibri"/>
                <a:ea typeface="Calibri"/>
                <a:cs typeface="Calibri"/>
                <a:sym typeface="Calibri"/>
              </a:rPr>
              <a:t>are </a:t>
            </a:r>
            <a:r>
              <a:rPr lang="en-US" sz="2800" b="1" i="0" u="none">
                <a:solidFill>
                  <a:schemeClr val="dk1"/>
                </a:solidFill>
                <a:latin typeface="Calibri"/>
                <a:ea typeface="Calibri"/>
                <a:cs typeface="Calibri"/>
                <a:sym typeface="Calibri"/>
              </a:rPr>
              <a:t>conflict equivalent</a:t>
            </a:r>
            <a:r>
              <a:rPr lang="en-US" sz="2800" b="0" i="1" u="none">
                <a:solidFill>
                  <a:schemeClr val="dk1"/>
                </a:solidFill>
                <a:latin typeface="Calibri"/>
                <a:ea typeface="Calibri"/>
                <a:cs typeface="Calibri"/>
                <a:sym typeface="Calibri"/>
              </a:rPr>
              <a:t>. </a:t>
            </a:r>
            <a:endParaRPr/>
          </a:p>
          <a:p>
            <a:pPr marL="0" marR="0" lvl="0" indent="-177800" algn="just"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We say that a schedule </a:t>
            </a:r>
            <a:r>
              <a:rPr lang="en-US" sz="2800" b="0" i="1" u="none">
                <a:solidFill>
                  <a:schemeClr val="dk1"/>
                </a:solidFill>
                <a:latin typeface="Calibri"/>
                <a:ea typeface="Calibri"/>
                <a:cs typeface="Calibri"/>
                <a:sym typeface="Calibri"/>
              </a:rPr>
              <a:t>S </a:t>
            </a:r>
            <a:r>
              <a:rPr lang="en-US" sz="2800" b="0" i="0" u="none">
                <a:solidFill>
                  <a:schemeClr val="dk1"/>
                </a:solidFill>
                <a:latin typeface="Calibri"/>
                <a:ea typeface="Calibri"/>
                <a:cs typeface="Calibri"/>
                <a:sym typeface="Calibri"/>
              </a:rPr>
              <a:t>is </a:t>
            </a:r>
            <a:r>
              <a:rPr lang="en-US" sz="2800" b="1" i="0" u="none">
                <a:solidFill>
                  <a:schemeClr val="dk1"/>
                </a:solidFill>
                <a:latin typeface="Calibri"/>
                <a:ea typeface="Calibri"/>
                <a:cs typeface="Calibri"/>
                <a:sym typeface="Calibri"/>
              </a:rPr>
              <a:t>conflict serializable </a:t>
            </a:r>
            <a:r>
              <a:rPr lang="en-US" sz="2800" b="0" i="0" u="none">
                <a:solidFill>
                  <a:schemeClr val="dk1"/>
                </a:solidFill>
                <a:latin typeface="Calibri"/>
                <a:ea typeface="Calibri"/>
                <a:cs typeface="Calibri"/>
                <a:sym typeface="Calibri"/>
              </a:rPr>
              <a:t>if it is conflict equivalent to a serial schedule.</a:t>
            </a:r>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3200"/>
              <a:buFont typeface="Arial"/>
              <a:buChar char="•"/>
            </a:pPr>
            <a:r>
              <a:rPr lang="en-US" sz="3200" b="1" i="0" u="none">
                <a:solidFill>
                  <a:srgbClr val="333333"/>
                </a:solidFill>
                <a:latin typeface="Inter"/>
                <a:ea typeface="Inter"/>
                <a:cs typeface="Inter"/>
                <a:sym typeface="Inter"/>
              </a:rPr>
              <a:t>Y's Account</a:t>
            </a:r>
            <a:endParaRPr sz="3200" b="0" i="0" u="none">
              <a:solidFill>
                <a:srgbClr val="333333"/>
              </a:solidFill>
              <a:latin typeface="Inter"/>
              <a:ea typeface="Inter"/>
              <a:cs typeface="Inter"/>
              <a:sym typeface="Inter"/>
            </a:endParaRPr>
          </a:p>
          <a:p>
            <a:pPr marL="342900" marR="0" lvl="0" indent="-342900" algn="just" rtl="0">
              <a:lnSpc>
                <a:spcPct val="100000"/>
              </a:lnSpc>
              <a:spcBef>
                <a:spcPts val="640"/>
              </a:spcBef>
              <a:spcAft>
                <a:spcPts val="0"/>
              </a:spcAft>
              <a:buClr>
                <a:srgbClr val="000000"/>
              </a:buClr>
              <a:buSzPts val="3200"/>
              <a:buFont typeface="Calibri"/>
              <a:buAutoNum type="arabicPeriod"/>
            </a:pPr>
            <a:r>
              <a:rPr lang="en-US" sz="3200" b="0" i="0" u="none">
                <a:solidFill>
                  <a:srgbClr val="000000"/>
                </a:solidFill>
                <a:latin typeface="Inter"/>
                <a:ea typeface="Inter"/>
                <a:cs typeface="Inter"/>
                <a:sym typeface="Inter"/>
              </a:rPr>
              <a:t>Open_Account(Y)  </a:t>
            </a:r>
            <a:endParaRPr/>
          </a:p>
          <a:p>
            <a:pPr marL="342900" marR="0" lvl="0" indent="-342900" algn="just" rtl="0">
              <a:lnSpc>
                <a:spcPct val="100000"/>
              </a:lnSpc>
              <a:spcBef>
                <a:spcPts val="640"/>
              </a:spcBef>
              <a:spcAft>
                <a:spcPts val="0"/>
              </a:spcAft>
              <a:buClr>
                <a:srgbClr val="000000"/>
              </a:buClr>
              <a:buSzPts val="3200"/>
              <a:buFont typeface="Calibri"/>
              <a:buAutoNum type="arabicPeriod"/>
            </a:pPr>
            <a:r>
              <a:rPr lang="en-US" sz="3200" b="0" i="0" u="none">
                <a:solidFill>
                  <a:srgbClr val="000000"/>
                </a:solidFill>
                <a:latin typeface="Inter"/>
                <a:ea typeface="Inter"/>
                <a:cs typeface="Inter"/>
                <a:sym typeface="Inter"/>
              </a:rPr>
              <a:t>Old_Balance = Y.balance  </a:t>
            </a:r>
            <a:endParaRPr/>
          </a:p>
          <a:p>
            <a:pPr marL="342900" marR="0" lvl="0" indent="-342900" algn="just" rtl="0">
              <a:lnSpc>
                <a:spcPct val="100000"/>
              </a:lnSpc>
              <a:spcBef>
                <a:spcPts val="640"/>
              </a:spcBef>
              <a:spcAft>
                <a:spcPts val="0"/>
              </a:spcAft>
              <a:buClr>
                <a:srgbClr val="000000"/>
              </a:buClr>
              <a:buSzPts val="3200"/>
              <a:buFont typeface="Calibri"/>
              <a:buAutoNum type="arabicPeriod"/>
            </a:pPr>
            <a:r>
              <a:rPr lang="en-US" sz="3200" b="0" i="0" u="none">
                <a:solidFill>
                  <a:srgbClr val="000000"/>
                </a:solidFill>
                <a:latin typeface="Inter"/>
                <a:ea typeface="Inter"/>
                <a:cs typeface="Inter"/>
                <a:sym typeface="Inter"/>
              </a:rPr>
              <a:t>New_Balance = Old_Balance + </a:t>
            </a:r>
            <a:r>
              <a:rPr lang="en-US" sz="3200" b="0" i="0" u="none">
                <a:solidFill>
                  <a:srgbClr val="C00000"/>
                </a:solidFill>
                <a:latin typeface="Inter"/>
                <a:ea typeface="Inter"/>
                <a:cs typeface="Inter"/>
                <a:sym typeface="Inter"/>
              </a:rPr>
              <a:t>800</a:t>
            </a:r>
            <a:r>
              <a:rPr lang="en-US" sz="3200" b="0" i="0" u="none">
                <a:solidFill>
                  <a:srgbClr val="000000"/>
                </a:solidFill>
                <a:latin typeface="Inter"/>
                <a:ea typeface="Inter"/>
                <a:cs typeface="Inter"/>
                <a:sym typeface="Inter"/>
              </a:rPr>
              <a:t>  </a:t>
            </a:r>
            <a:endParaRPr/>
          </a:p>
          <a:p>
            <a:pPr marL="342900" marR="0" lvl="0" indent="-342900" algn="just" rtl="0">
              <a:lnSpc>
                <a:spcPct val="100000"/>
              </a:lnSpc>
              <a:spcBef>
                <a:spcPts val="640"/>
              </a:spcBef>
              <a:spcAft>
                <a:spcPts val="0"/>
              </a:spcAft>
              <a:buClr>
                <a:srgbClr val="000000"/>
              </a:buClr>
              <a:buSzPts val="3200"/>
              <a:buFont typeface="Calibri"/>
              <a:buAutoNum type="arabicPeriod"/>
            </a:pPr>
            <a:r>
              <a:rPr lang="en-US" sz="3200" b="0" i="0" u="none">
                <a:solidFill>
                  <a:srgbClr val="000000"/>
                </a:solidFill>
                <a:latin typeface="Inter"/>
                <a:ea typeface="Inter"/>
                <a:cs typeface="Inter"/>
                <a:sym typeface="Inter"/>
              </a:rPr>
              <a:t>Y.balance = New_Balance  </a:t>
            </a:r>
            <a:endParaRPr/>
          </a:p>
          <a:p>
            <a:pPr marL="342900" marR="0" lvl="0" indent="-342900" algn="just" rtl="0">
              <a:lnSpc>
                <a:spcPct val="100000"/>
              </a:lnSpc>
              <a:spcBef>
                <a:spcPts val="640"/>
              </a:spcBef>
              <a:spcAft>
                <a:spcPts val="0"/>
              </a:spcAft>
              <a:buClr>
                <a:srgbClr val="000000"/>
              </a:buClr>
              <a:buSzPts val="3200"/>
              <a:buFont typeface="Calibri"/>
              <a:buAutoNum type="arabicPeriod"/>
            </a:pPr>
            <a:r>
              <a:rPr lang="en-US" sz="3200" b="0" i="0" u="none">
                <a:solidFill>
                  <a:srgbClr val="000000"/>
                </a:solidFill>
                <a:latin typeface="Inter"/>
                <a:ea typeface="Inter"/>
                <a:cs typeface="Inter"/>
                <a:sym typeface="Inter"/>
              </a:rPr>
              <a:t>Close_Account(Y)  </a:t>
            </a:r>
            <a:endParaRPr/>
          </a:p>
          <a:p>
            <a:pPr marL="342900" marR="0" lvl="0" indent="-139700" algn="l" rtl="0">
              <a:spcBef>
                <a:spcPts val="640"/>
              </a:spcBef>
              <a:spcAft>
                <a:spcPts val="0"/>
              </a:spcAft>
              <a:buClr>
                <a:schemeClr val="dk1"/>
              </a:buClr>
              <a:buSzPts val="3200"/>
              <a:buFont typeface="Arial"/>
              <a:buNone/>
            </a:pPr>
            <a:endParaRPr sz="3200" b="0" i="0" u="none">
              <a:solidFill>
                <a:srgbClr val="000000"/>
              </a:solidFill>
              <a:latin typeface="Inter"/>
              <a:ea typeface="Inter"/>
              <a:cs typeface="Inter"/>
              <a:sym typeface="Inte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Conflict Serializability </a:t>
            </a:r>
            <a:endParaRPr/>
          </a:p>
        </p:txBody>
      </p:sp>
      <p:sp>
        <p:nvSpPr>
          <p:cNvPr id="422" name="Google Shape;422;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9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We need to check the conflicts between two consecutive operations of two different transactions in a schedule. Operations upon data can be </a:t>
            </a:r>
            <a:r>
              <a:rPr lang="en-US" sz="3000" b="0" i="1" u="none">
                <a:solidFill>
                  <a:schemeClr val="dk1"/>
                </a:solidFill>
                <a:latin typeface="Calibri"/>
                <a:ea typeface="Calibri"/>
                <a:cs typeface="Calibri"/>
                <a:sym typeface="Calibri"/>
              </a:rPr>
              <a:t>read or write</a:t>
            </a:r>
            <a:r>
              <a:rPr lang="en-US" sz="3000" b="0" i="0" u="none">
                <a:solidFill>
                  <a:schemeClr val="dk1"/>
                </a:solidFill>
                <a:latin typeface="Calibri"/>
                <a:ea typeface="Calibri"/>
                <a:cs typeface="Calibri"/>
                <a:sym typeface="Calibri"/>
              </a:rPr>
              <a:t>. There are two possibilities:</a:t>
            </a:r>
            <a:endParaRPr/>
          </a:p>
          <a:p>
            <a:pPr marL="742950" marR="0" lvl="1" indent="-285750" algn="just" rtl="0">
              <a:lnSpc>
                <a:spcPct val="90000"/>
              </a:lnSpc>
              <a:spcBef>
                <a:spcPts val="52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If two consecutive operations are on different data items, then they do not conflict i.e. their order of execution does not matter and we can swap them without affecting their result.</a:t>
            </a:r>
            <a:endParaRPr/>
          </a:p>
          <a:p>
            <a:pPr marL="742950" marR="0" lvl="1" indent="-285750" algn="just" rtl="0">
              <a:lnSpc>
                <a:spcPct val="90000"/>
              </a:lnSpc>
              <a:spcBef>
                <a:spcPts val="52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If two consecutive operations are on same data items, then they can conflict i.e their order of execution matters and we cannot swap them.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R(A) R(A)- Non Conflict Pairs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R(A) W(A)- Conflict Pairs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W(A) R(A)</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W(A) W(A)</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R(B) R(A)- Non Conflict Pairs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W(B) R(A)</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R(B) W(A)</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W(A) WB)</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457200" y="23495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Conflict Serializability </a:t>
            </a:r>
            <a:endParaRPr/>
          </a:p>
        </p:txBody>
      </p:sp>
      <p:sp>
        <p:nvSpPr>
          <p:cNvPr id="433" name="Google Shape;433;p52"/>
          <p:cNvSpPr txBox="1">
            <a:spLocks noGrp="1"/>
          </p:cNvSpPr>
          <p:nvPr>
            <p:ph type="body" idx="1"/>
          </p:nvPr>
        </p:nvSpPr>
        <p:spPr>
          <a:xfrm>
            <a:off x="457200" y="1371600"/>
            <a:ext cx="8229600" cy="53340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Consider a schedule S in which there are two consecutive operations </a:t>
            </a:r>
            <a:r>
              <a:rPr lang="en-US" sz="2500" b="0" i="1" u="none">
                <a:solidFill>
                  <a:schemeClr val="dk1"/>
                </a:solidFill>
                <a:latin typeface="Calibri"/>
                <a:ea typeface="Calibri"/>
                <a:cs typeface="Calibri"/>
                <a:sym typeface="Calibri"/>
              </a:rPr>
              <a:t>O</a:t>
            </a:r>
            <a:r>
              <a:rPr lang="en-US" sz="1600" b="0" i="1" u="none">
                <a:solidFill>
                  <a:schemeClr val="dk1"/>
                </a:solidFill>
                <a:latin typeface="Calibri"/>
                <a:ea typeface="Calibri"/>
                <a:cs typeface="Calibri"/>
                <a:sym typeface="Calibri"/>
              </a:rPr>
              <a:t>i</a:t>
            </a:r>
            <a:r>
              <a:rPr lang="en-US" sz="2500" b="0" i="0" u="none">
                <a:solidFill>
                  <a:schemeClr val="dk1"/>
                </a:solidFill>
                <a:latin typeface="Calibri"/>
                <a:ea typeface="Calibri"/>
                <a:cs typeface="Calibri"/>
                <a:sym typeface="Calibri"/>
              </a:rPr>
              <a:t> and </a:t>
            </a:r>
            <a:r>
              <a:rPr lang="en-US" sz="2500" b="0" i="1" u="none">
                <a:solidFill>
                  <a:schemeClr val="dk1"/>
                </a:solidFill>
                <a:latin typeface="Calibri"/>
                <a:ea typeface="Calibri"/>
                <a:cs typeface="Calibri"/>
                <a:sym typeface="Calibri"/>
              </a:rPr>
              <a:t>O</a:t>
            </a:r>
            <a:r>
              <a:rPr lang="en-US" sz="1600" b="0" i="1" u="none">
                <a:solidFill>
                  <a:schemeClr val="dk1"/>
                </a:solidFill>
                <a:latin typeface="Calibri"/>
                <a:ea typeface="Calibri"/>
                <a:cs typeface="Calibri"/>
                <a:sym typeface="Calibri"/>
              </a:rPr>
              <a:t>j</a:t>
            </a:r>
            <a:r>
              <a:rPr lang="en-US" sz="2500" b="0" i="0" u="none">
                <a:solidFill>
                  <a:schemeClr val="dk1"/>
                </a:solidFill>
                <a:latin typeface="Calibri"/>
                <a:ea typeface="Calibri"/>
                <a:cs typeface="Calibri"/>
                <a:sym typeface="Calibri"/>
              </a:rPr>
              <a:t> of two transactions</a:t>
            </a:r>
            <a:r>
              <a:rPr lang="en-US" sz="2500" b="0" i="1" u="none">
                <a:solidFill>
                  <a:schemeClr val="dk1"/>
                </a:solidFill>
                <a:latin typeface="Calibri"/>
                <a:ea typeface="Calibri"/>
                <a:cs typeface="Calibri"/>
                <a:sym typeface="Calibri"/>
              </a:rPr>
              <a:t> T</a:t>
            </a:r>
            <a:r>
              <a:rPr lang="en-US" sz="1600" b="0" i="1" u="none">
                <a:solidFill>
                  <a:schemeClr val="dk1"/>
                </a:solidFill>
                <a:latin typeface="Calibri"/>
                <a:ea typeface="Calibri"/>
                <a:cs typeface="Calibri"/>
                <a:sym typeface="Calibri"/>
              </a:rPr>
              <a:t>i</a:t>
            </a:r>
            <a:r>
              <a:rPr lang="en-US" sz="2500" b="0" i="1" u="none">
                <a:solidFill>
                  <a:schemeClr val="dk1"/>
                </a:solidFill>
                <a:latin typeface="Calibri"/>
                <a:ea typeface="Calibri"/>
                <a:cs typeface="Calibri"/>
                <a:sym typeface="Calibri"/>
              </a:rPr>
              <a:t> </a:t>
            </a:r>
            <a:r>
              <a:rPr lang="en-US" sz="2500" b="0" i="0" u="none">
                <a:solidFill>
                  <a:schemeClr val="dk1"/>
                </a:solidFill>
                <a:latin typeface="Calibri"/>
                <a:ea typeface="Calibri"/>
                <a:cs typeface="Calibri"/>
                <a:sym typeface="Calibri"/>
              </a:rPr>
              <a:t>and </a:t>
            </a:r>
            <a:r>
              <a:rPr lang="en-US" sz="2500" b="0" i="1" u="none">
                <a:solidFill>
                  <a:schemeClr val="dk1"/>
                </a:solidFill>
                <a:latin typeface="Calibri"/>
                <a:ea typeface="Calibri"/>
                <a:cs typeface="Calibri"/>
                <a:sym typeface="Calibri"/>
              </a:rPr>
              <a:t>T</a:t>
            </a:r>
            <a:r>
              <a:rPr lang="en-US" sz="1600" b="0" i="1" u="none">
                <a:solidFill>
                  <a:schemeClr val="dk1"/>
                </a:solidFill>
                <a:latin typeface="Calibri"/>
                <a:ea typeface="Calibri"/>
                <a:cs typeface="Calibri"/>
                <a:sym typeface="Calibri"/>
              </a:rPr>
              <a:t>j</a:t>
            </a:r>
            <a:r>
              <a:rPr lang="en-US" sz="2500" b="0" i="0" u="none">
                <a:solidFill>
                  <a:schemeClr val="dk1"/>
                </a:solidFill>
                <a:latin typeface="Calibri"/>
                <a:ea typeface="Calibri"/>
                <a:cs typeface="Calibri"/>
                <a:sym typeface="Calibri"/>
              </a:rPr>
              <a:t> and both operations refer to the same data item A. Then, there are following four cases:</a:t>
            </a:r>
            <a:endParaRPr/>
          </a:p>
          <a:p>
            <a:pPr marL="971550" marR="0" lvl="1" indent="-514350" algn="just" rtl="0">
              <a:lnSpc>
                <a:spcPct val="80000"/>
              </a:lnSpc>
              <a:spcBef>
                <a:spcPts val="440"/>
              </a:spcBef>
              <a:spcAft>
                <a:spcPts val="0"/>
              </a:spcAft>
              <a:buClr>
                <a:schemeClr val="dk1"/>
              </a:buClr>
              <a:buSzPts val="2200"/>
              <a:buFont typeface="Arial"/>
              <a:buAutoNum type="arabicPeriod"/>
            </a:pPr>
            <a:r>
              <a:rPr lang="en-US" sz="2200" b="0" i="1" u="none" strike="noStrike" cap="none">
                <a:solidFill>
                  <a:schemeClr val="dk1"/>
                </a:solidFill>
                <a:latin typeface="Calibri"/>
                <a:ea typeface="Calibri"/>
                <a:cs typeface="Calibri"/>
                <a:sym typeface="Calibri"/>
              </a:rPr>
              <a:t>O</a:t>
            </a:r>
            <a:r>
              <a:rPr lang="en-US" sz="14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read(A) and </a:t>
            </a:r>
            <a:r>
              <a:rPr lang="en-US" sz="2200" b="0" i="1" u="none" strike="noStrike" cap="none">
                <a:solidFill>
                  <a:schemeClr val="dk1"/>
                </a:solidFill>
                <a:latin typeface="Calibri"/>
                <a:ea typeface="Calibri"/>
                <a:cs typeface="Calibri"/>
                <a:sym typeface="Calibri"/>
              </a:rPr>
              <a:t>O</a:t>
            </a:r>
            <a:r>
              <a:rPr lang="en-US" sz="14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read(A). Then, their order does not matter because same value of A is read by </a:t>
            </a:r>
            <a:r>
              <a:rPr lang="en-US" sz="2200" b="0" i="1" u="none" strike="noStrike" cap="none">
                <a:solidFill>
                  <a:schemeClr val="dk1"/>
                </a:solidFill>
                <a:latin typeface="Calibri"/>
                <a:ea typeface="Calibri"/>
                <a:cs typeface="Calibri"/>
                <a:sym typeface="Calibri"/>
              </a:rPr>
              <a:t>T</a:t>
            </a:r>
            <a:r>
              <a:rPr lang="en-US" sz="14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and </a:t>
            </a:r>
            <a:r>
              <a:rPr lang="en-US" sz="2200" b="0" i="1" u="none" strike="noStrike" cap="none">
                <a:solidFill>
                  <a:schemeClr val="dk1"/>
                </a:solidFill>
                <a:latin typeface="Calibri"/>
                <a:ea typeface="Calibri"/>
                <a:cs typeface="Calibri"/>
                <a:sym typeface="Calibri"/>
              </a:rPr>
              <a:t>T</a:t>
            </a:r>
            <a:r>
              <a:rPr lang="en-US" sz="14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a:t>
            </a:r>
            <a:endParaRPr/>
          </a:p>
          <a:p>
            <a:pPr marL="971550" marR="0" lvl="1" indent="-514350" algn="just" rtl="0">
              <a:lnSpc>
                <a:spcPct val="80000"/>
              </a:lnSpc>
              <a:spcBef>
                <a:spcPts val="440"/>
              </a:spcBef>
              <a:spcAft>
                <a:spcPts val="0"/>
              </a:spcAft>
              <a:buClr>
                <a:schemeClr val="dk1"/>
              </a:buClr>
              <a:buSzPts val="2200"/>
              <a:buFont typeface="Arial"/>
              <a:buAutoNum type="arabicPeriod"/>
            </a:pPr>
            <a:r>
              <a:rPr lang="en-US" sz="2200" b="0" i="1" u="none" strike="noStrike" cap="none">
                <a:solidFill>
                  <a:schemeClr val="dk1"/>
                </a:solidFill>
                <a:latin typeface="Calibri"/>
                <a:ea typeface="Calibri"/>
                <a:cs typeface="Calibri"/>
                <a:sym typeface="Calibri"/>
              </a:rPr>
              <a:t>O</a:t>
            </a:r>
            <a:r>
              <a:rPr lang="en-US" sz="14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read(A) and </a:t>
            </a:r>
            <a:r>
              <a:rPr lang="en-US" sz="2200" b="0" i="1" u="none" strike="noStrike" cap="none">
                <a:solidFill>
                  <a:schemeClr val="dk1"/>
                </a:solidFill>
                <a:latin typeface="Calibri"/>
                <a:ea typeface="Calibri"/>
                <a:cs typeface="Calibri"/>
                <a:sym typeface="Calibri"/>
              </a:rPr>
              <a:t>O</a:t>
            </a:r>
            <a:r>
              <a:rPr lang="en-US" sz="14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write(A). Then, their order matters. If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comes before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then,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does not read the value of A written by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If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comes before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a:t>
            </a:r>
            <a:r>
              <a:rPr lang="en-US" sz="2200" b="0" i="1" u="none" strike="noStrike" cap="none">
                <a:solidFill>
                  <a:schemeClr val="dk1"/>
                </a:solidFill>
                <a:latin typeface="Calibri"/>
                <a:ea typeface="Calibri"/>
                <a:cs typeface="Calibri"/>
                <a:sym typeface="Calibri"/>
              </a:rPr>
              <a:t> </a:t>
            </a:r>
            <a:r>
              <a:rPr lang="en-US" sz="2200" b="0" i="0" u="none" strike="noStrike" cap="none">
                <a:solidFill>
                  <a:schemeClr val="dk1"/>
                </a:solidFill>
                <a:latin typeface="Calibri"/>
                <a:ea typeface="Calibri"/>
                <a:cs typeface="Calibri"/>
                <a:sym typeface="Calibri"/>
              </a:rPr>
              <a:t>then,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 </a:t>
            </a:r>
            <a:r>
              <a:rPr lang="en-US" sz="2200" b="0" i="0" u="none" strike="noStrike" cap="none">
                <a:solidFill>
                  <a:schemeClr val="dk1"/>
                </a:solidFill>
                <a:latin typeface="Calibri"/>
                <a:ea typeface="Calibri"/>
                <a:cs typeface="Calibri"/>
                <a:sym typeface="Calibri"/>
              </a:rPr>
              <a:t>reads the value of A that is written by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a:t>
            </a:r>
            <a:endParaRPr/>
          </a:p>
          <a:p>
            <a:pPr marL="971550" marR="0" lvl="1" indent="-514350" algn="just" rtl="0">
              <a:lnSpc>
                <a:spcPct val="80000"/>
              </a:lnSpc>
              <a:spcBef>
                <a:spcPts val="440"/>
              </a:spcBef>
              <a:spcAft>
                <a:spcPts val="0"/>
              </a:spcAft>
              <a:buClr>
                <a:schemeClr val="dk1"/>
              </a:buClr>
              <a:buSzPts val="2200"/>
              <a:buFont typeface="Arial"/>
              <a:buAutoNum type="arabicPeriod"/>
            </a:pPr>
            <a:r>
              <a:rPr lang="en-US" sz="2200" b="0" i="1" u="none" strike="noStrike" cap="none">
                <a:solidFill>
                  <a:schemeClr val="dk1"/>
                </a:solidFill>
                <a:latin typeface="Calibri"/>
                <a:ea typeface="Calibri"/>
                <a:cs typeface="Calibri"/>
                <a:sym typeface="Calibri"/>
              </a:rPr>
              <a:t>O</a:t>
            </a:r>
            <a:r>
              <a:rPr lang="en-US" sz="14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write(A) and </a:t>
            </a:r>
            <a:r>
              <a:rPr lang="en-US" sz="2200" b="0" i="1" u="none" strike="noStrike" cap="none">
                <a:solidFill>
                  <a:schemeClr val="dk1"/>
                </a:solidFill>
                <a:latin typeface="Calibri"/>
                <a:ea typeface="Calibri"/>
                <a:cs typeface="Calibri"/>
                <a:sym typeface="Calibri"/>
              </a:rPr>
              <a:t>O</a:t>
            </a:r>
            <a:r>
              <a:rPr lang="en-US" sz="14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read(A). Then, their order matters. If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comes before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then,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reads the value of A written by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If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comes before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a:t>
            </a:r>
            <a:r>
              <a:rPr lang="en-US" sz="2200" b="0" i="1" u="none" strike="noStrike" cap="none">
                <a:solidFill>
                  <a:schemeClr val="dk1"/>
                </a:solidFill>
                <a:latin typeface="Calibri"/>
                <a:ea typeface="Calibri"/>
                <a:cs typeface="Calibri"/>
                <a:sym typeface="Calibri"/>
              </a:rPr>
              <a:t> </a:t>
            </a:r>
            <a:r>
              <a:rPr lang="en-US" sz="2200" b="0" i="0" u="none" strike="noStrike" cap="none">
                <a:solidFill>
                  <a:schemeClr val="dk1"/>
                </a:solidFill>
                <a:latin typeface="Calibri"/>
                <a:ea typeface="Calibri"/>
                <a:cs typeface="Calibri"/>
                <a:sym typeface="Calibri"/>
              </a:rPr>
              <a:t>then,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  </a:t>
            </a:r>
            <a:r>
              <a:rPr lang="en-US" sz="2200" b="0" i="0" u="none" strike="noStrike" cap="none">
                <a:solidFill>
                  <a:schemeClr val="dk1"/>
                </a:solidFill>
                <a:latin typeface="Calibri"/>
                <a:ea typeface="Calibri"/>
                <a:cs typeface="Calibri"/>
                <a:sym typeface="Calibri"/>
              </a:rPr>
              <a:t>does not read the value of A that is written by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a:t>
            </a:r>
            <a:endParaRPr/>
          </a:p>
          <a:p>
            <a:pPr marL="971550" marR="0" lvl="1" indent="-514350" algn="just" rtl="0">
              <a:lnSpc>
                <a:spcPct val="80000"/>
              </a:lnSpc>
              <a:spcBef>
                <a:spcPts val="440"/>
              </a:spcBef>
              <a:spcAft>
                <a:spcPts val="0"/>
              </a:spcAft>
              <a:buClr>
                <a:schemeClr val="dk1"/>
              </a:buClr>
              <a:buSzPts val="2200"/>
              <a:buFont typeface="Arial"/>
              <a:buAutoNum type="arabicPeriod"/>
            </a:pPr>
            <a:r>
              <a:rPr lang="en-US" sz="2200" b="0" i="1" u="none" strike="noStrike" cap="none">
                <a:solidFill>
                  <a:schemeClr val="dk1"/>
                </a:solidFill>
                <a:latin typeface="Calibri"/>
                <a:ea typeface="Calibri"/>
                <a:cs typeface="Calibri"/>
                <a:sym typeface="Calibri"/>
              </a:rPr>
              <a:t>O</a:t>
            </a:r>
            <a:r>
              <a:rPr lang="en-US" sz="14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write(A) and </a:t>
            </a:r>
            <a:r>
              <a:rPr lang="en-US" sz="2200" b="0" i="1" u="none" strike="noStrike" cap="none">
                <a:solidFill>
                  <a:schemeClr val="dk1"/>
                </a:solidFill>
                <a:latin typeface="Calibri"/>
                <a:ea typeface="Calibri"/>
                <a:cs typeface="Calibri"/>
                <a:sym typeface="Calibri"/>
              </a:rPr>
              <a:t>O</a:t>
            </a:r>
            <a:r>
              <a:rPr lang="en-US" sz="14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write(A). Then, their order matters. If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a:t>
            </a:r>
            <a:r>
              <a:rPr lang="en-US" sz="2200" b="0" i="0" u="none" strike="noStrike" cap="none">
                <a:solidFill>
                  <a:schemeClr val="dk1"/>
                </a:solidFill>
                <a:latin typeface="Calibri"/>
                <a:ea typeface="Calibri"/>
                <a:cs typeface="Calibri"/>
                <a:sym typeface="Calibri"/>
              </a:rPr>
              <a:t> comes after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then, the value of A written by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 </a:t>
            </a:r>
            <a:r>
              <a:rPr lang="en-US" sz="2200" b="0" i="0" u="none" strike="noStrike" cap="none">
                <a:solidFill>
                  <a:schemeClr val="dk1"/>
                </a:solidFill>
                <a:latin typeface="Calibri"/>
                <a:ea typeface="Calibri"/>
                <a:cs typeface="Calibri"/>
                <a:sym typeface="Calibri"/>
              </a:rPr>
              <a:t>is stored in database. If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a:t>
            </a:r>
            <a:r>
              <a:rPr lang="en-US" sz="2200" b="0" i="0" u="none" strike="noStrike" cap="none">
                <a:solidFill>
                  <a:schemeClr val="dk1"/>
                </a:solidFill>
                <a:latin typeface="Calibri"/>
                <a:ea typeface="Calibri"/>
                <a:cs typeface="Calibri"/>
                <a:sym typeface="Calibri"/>
              </a:rPr>
              <a:t> comes after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i</a:t>
            </a:r>
            <a:r>
              <a:rPr lang="en-US" sz="2200" b="0" i="1" u="none" strike="noStrike" cap="none">
                <a:solidFill>
                  <a:schemeClr val="dk1"/>
                </a:solidFill>
                <a:latin typeface="Calibri"/>
                <a:ea typeface="Calibri"/>
                <a:cs typeface="Calibri"/>
                <a:sym typeface="Calibri"/>
              </a:rPr>
              <a:t> </a:t>
            </a:r>
            <a:r>
              <a:rPr lang="en-US" sz="2200" b="0" i="0" u="none" strike="noStrike" cap="none">
                <a:solidFill>
                  <a:schemeClr val="dk1"/>
                </a:solidFill>
                <a:latin typeface="Calibri"/>
                <a:ea typeface="Calibri"/>
                <a:cs typeface="Calibri"/>
                <a:sym typeface="Calibri"/>
              </a:rPr>
              <a:t>then, the value of A written by </a:t>
            </a:r>
            <a:r>
              <a:rPr lang="en-US" sz="2200" b="0" i="1" u="none" strike="noStrike" cap="none">
                <a:solidFill>
                  <a:schemeClr val="dk1"/>
                </a:solidFill>
                <a:latin typeface="Calibri"/>
                <a:ea typeface="Calibri"/>
                <a:cs typeface="Calibri"/>
                <a:sym typeface="Calibri"/>
              </a:rPr>
              <a:t>O</a:t>
            </a:r>
            <a:r>
              <a:rPr lang="en-US" sz="1500" b="0" i="1" u="none" strike="noStrike" cap="none">
                <a:solidFill>
                  <a:schemeClr val="dk1"/>
                </a:solidFill>
                <a:latin typeface="Calibri"/>
                <a:ea typeface="Calibri"/>
                <a:cs typeface="Calibri"/>
                <a:sym typeface="Calibri"/>
              </a:rPr>
              <a:t>j </a:t>
            </a:r>
            <a:r>
              <a:rPr lang="en-US" sz="2200" b="0" i="0" u="none" strike="noStrike" cap="none">
                <a:solidFill>
                  <a:schemeClr val="dk1"/>
                </a:solidFill>
                <a:latin typeface="Calibri"/>
                <a:ea typeface="Calibri"/>
                <a:cs typeface="Calibri"/>
                <a:sym typeface="Calibri"/>
              </a:rPr>
              <a:t>is stored in database.</a:t>
            </a:r>
            <a:endParaRPr/>
          </a:p>
          <a:p>
            <a:pPr marL="971550" marR="0" lvl="1" indent="-374650" algn="just" rtl="0">
              <a:lnSpc>
                <a:spcPct val="80000"/>
              </a:lnSpc>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971550" marR="0" lvl="1" indent="-374650" algn="just" rtl="0">
              <a:lnSpc>
                <a:spcPct val="80000"/>
              </a:lnSpc>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03200" algn="l" rtl="0">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graphicFrame>
        <p:nvGraphicFramePr>
          <p:cNvPr id="438" name="Google Shape;438;p53"/>
          <p:cNvGraphicFramePr/>
          <p:nvPr/>
        </p:nvGraphicFramePr>
        <p:xfrm>
          <a:off x="838200" y="2316162"/>
          <a:ext cx="3000000" cy="3000000"/>
        </p:xfrm>
        <a:graphic>
          <a:graphicData uri="http://schemas.openxmlformats.org/drawingml/2006/table">
            <a:tbl>
              <a:tblPr>
                <a:noFill/>
                <a:tableStyleId>{171A6716-DAEE-48E5-9B0B-8A3B23FDC068}</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714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6397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a:solidFill>
                          <a:srgbClr val="000000"/>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bl>
          </a:graphicData>
        </a:graphic>
      </p:graphicFrame>
      <p:graphicFrame>
        <p:nvGraphicFramePr>
          <p:cNvPr id="439" name="Google Shape;439;p53"/>
          <p:cNvGraphicFramePr/>
          <p:nvPr/>
        </p:nvGraphicFramePr>
        <p:xfrm>
          <a:off x="4549775" y="2317750"/>
          <a:ext cx="3000000" cy="3000000"/>
        </p:xfrm>
        <a:graphic>
          <a:graphicData uri="http://schemas.openxmlformats.org/drawingml/2006/table">
            <a:tbl>
              <a:tblPr>
                <a:noFill/>
                <a:tableStyleId>{171A6716-DAEE-48E5-9B0B-8A3B23FDC068}</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14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bl>
          </a:graphicData>
        </a:graphic>
      </p:graphicFrame>
      <p:sp>
        <p:nvSpPr>
          <p:cNvPr id="440" name="Google Shape;440;p53"/>
          <p:cNvSpPr txBox="1"/>
          <p:nvPr/>
        </p:nvSpPr>
        <p:spPr>
          <a:xfrm>
            <a:off x="838200" y="1905000"/>
            <a:ext cx="5334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S1</a:t>
            </a:r>
            <a:endParaRPr/>
          </a:p>
        </p:txBody>
      </p:sp>
      <p:sp>
        <p:nvSpPr>
          <p:cNvPr id="441" name="Google Shape;441;p53"/>
          <p:cNvSpPr txBox="1"/>
          <p:nvPr/>
        </p:nvSpPr>
        <p:spPr>
          <a:xfrm>
            <a:off x="4572000" y="1862137"/>
            <a:ext cx="5334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Conflict Serializability </a:t>
            </a:r>
            <a:endParaRPr/>
          </a:p>
        </p:txBody>
      </p:sp>
      <p:pic>
        <p:nvPicPr>
          <p:cNvPr id="447" name="Google Shape;447;p54"/>
          <p:cNvPicPr preferRelativeResize="0">
            <a:picLocks noGrp="1"/>
          </p:cNvPicPr>
          <p:nvPr>
            <p:ph type="body" idx="1"/>
          </p:nvPr>
        </p:nvPicPr>
        <p:blipFill rotWithShape="1">
          <a:blip r:embed="rId3">
            <a:alphaModFix/>
          </a:blip>
          <a:srcRect l="23706" t="23880" r="20701" b="16044"/>
          <a:stretch/>
        </p:blipFill>
        <p:spPr>
          <a:xfrm>
            <a:off x="228600" y="1600200"/>
            <a:ext cx="8229600" cy="47355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Precedence Graph of Conflict Serializability</a:t>
            </a:r>
            <a:endParaRPr/>
          </a:p>
        </p:txBody>
      </p:sp>
      <p:graphicFrame>
        <p:nvGraphicFramePr>
          <p:cNvPr id="453" name="Google Shape;453;p55"/>
          <p:cNvGraphicFramePr/>
          <p:nvPr/>
        </p:nvGraphicFramePr>
        <p:xfrm>
          <a:off x="457200" y="1600200"/>
          <a:ext cx="3000000" cy="3000000"/>
        </p:xfrm>
        <a:graphic>
          <a:graphicData uri="http://schemas.openxmlformats.org/drawingml/2006/table">
            <a:tbl>
              <a:tblPr>
                <a:noFill/>
                <a:tableStyleId>{171A6716-DAEE-48E5-9B0B-8A3B23FDC068}</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14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R(Z)</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W(Z)</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7"/>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R(Z)</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8"/>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9"/>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W(Z)</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10"/>
                  </a:ext>
                </a:extLst>
              </a:tr>
            </a:tbl>
          </a:graphicData>
        </a:graphic>
      </p:graphicFrame>
      <p:sp>
        <p:nvSpPr>
          <p:cNvPr id="454" name="Google Shape;454;p55"/>
          <p:cNvSpPr txBox="1"/>
          <p:nvPr/>
        </p:nvSpPr>
        <p:spPr>
          <a:xfrm>
            <a:off x="5257800" y="1828800"/>
            <a:ext cx="3325812"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Check conflict pairs in other transactions and draw the edges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View Serializability</a:t>
            </a:r>
            <a:endParaRPr/>
          </a:p>
        </p:txBody>
      </p:sp>
      <p:sp>
        <p:nvSpPr>
          <p:cNvPr id="460" name="Google Shape;460;p56"/>
          <p:cNvSpPr txBox="1">
            <a:spLocks noGrp="1"/>
          </p:cNvSpPr>
          <p:nvPr>
            <p:ph type="body" idx="1"/>
          </p:nvPr>
        </p:nvSpPr>
        <p:spPr>
          <a:xfrm>
            <a:off x="457200" y="1371600"/>
            <a:ext cx="8229600" cy="52578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A schedule is said to be </a:t>
            </a:r>
            <a:r>
              <a:rPr lang="en-US" sz="2400" b="0" i="1" u="none">
                <a:solidFill>
                  <a:schemeClr val="dk1"/>
                </a:solidFill>
                <a:latin typeface="Calibri"/>
                <a:ea typeface="Calibri"/>
                <a:cs typeface="Calibri"/>
                <a:sym typeface="Calibri"/>
              </a:rPr>
              <a:t>view-serializable</a:t>
            </a:r>
            <a:r>
              <a:rPr lang="en-US" sz="2400" b="0" i="0" u="none">
                <a:solidFill>
                  <a:schemeClr val="dk1"/>
                </a:solidFill>
                <a:latin typeface="Calibri"/>
                <a:ea typeface="Calibri"/>
                <a:cs typeface="Calibri"/>
                <a:sym typeface="Calibri"/>
              </a:rPr>
              <a:t> if it is view-equivalent to some serial schedule.</a:t>
            </a:r>
            <a:endParaRPr/>
          </a:p>
          <a:p>
            <a:pPr marL="342900" marR="0" lvl="0" indent="-342900" algn="just"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Any schedule that is </a:t>
            </a:r>
            <a:r>
              <a:rPr lang="en-US" sz="2400" b="0" i="1" u="none">
                <a:solidFill>
                  <a:schemeClr val="dk1"/>
                </a:solidFill>
                <a:latin typeface="Calibri"/>
                <a:ea typeface="Calibri"/>
                <a:cs typeface="Calibri"/>
                <a:sym typeface="Calibri"/>
              </a:rPr>
              <a:t>conflict-serializable</a:t>
            </a:r>
            <a:r>
              <a:rPr lang="en-US" sz="2400" b="0" i="0" u="none">
                <a:solidFill>
                  <a:schemeClr val="dk1"/>
                </a:solidFill>
                <a:latin typeface="Calibri"/>
                <a:ea typeface="Calibri"/>
                <a:cs typeface="Calibri"/>
                <a:sym typeface="Calibri"/>
              </a:rPr>
              <a:t> is also </a:t>
            </a:r>
            <a:r>
              <a:rPr lang="en-US" sz="2400" b="0" i="1" u="none">
                <a:solidFill>
                  <a:schemeClr val="dk1"/>
                </a:solidFill>
                <a:latin typeface="Calibri"/>
                <a:ea typeface="Calibri"/>
                <a:cs typeface="Calibri"/>
                <a:sym typeface="Calibri"/>
              </a:rPr>
              <a:t>view-serializable</a:t>
            </a:r>
            <a:r>
              <a:rPr lang="en-US" sz="2400" b="0" i="0" u="none">
                <a:solidFill>
                  <a:schemeClr val="dk1"/>
                </a:solidFill>
                <a:latin typeface="Calibri"/>
                <a:ea typeface="Calibri"/>
                <a:cs typeface="Calibri"/>
                <a:sym typeface="Calibri"/>
              </a:rPr>
              <a:t>, but not vice versa.</a:t>
            </a:r>
            <a:endParaRPr/>
          </a:p>
          <a:p>
            <a:pPr marL="342900" marR="0" lvl="0" indent="-34290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Below is a schedule which is view-serializable but </a:t>
            </a:r>
            <a:r>
              <a:rPr lang="en-US" sz="2400" b="0" i="1" u="none">
                <a:solidFill>
                  <a:schemeClr val="dk1"/>
                </a:solidFill>
                <a:latin typeface="Calibri"/>
                <a:ea typeface="Calibri"/>
                <a:cs typeface="Calibri"/>
                <a:sym typeface="Calibri"/>
              </a:rPr>
              <a:t>not </a:t>
            </a:r>
            <a:r>
              <a:rPr lang="en-US" sz="2400" b="0" i="0" u="none">
                <a:solidFill>
                  <a:schemeClr val="dk1"/>
                </a:solidFill>
                <a:latin typeface="Calibri"/>
                <a:ea typeface="Calibri"/>
                <a:cs typeface="Calibri"/>
                <a:sym typeface="Calibri"/>
              </a:rPr>
              <a:t>conflict serializable. </a:t>
            </a:r>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34290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Every view serializable schedule that is not conflict serializable has </a:t>
            </a:r>
            <a:r>
              <a:rPr lang="en-US" sz="2400" b="1" i="0" u="none">
                <a:solidFill>
                  <a:schemeClr val="dk1"/>
                </a:solidFill>
                <a:latin typeface="Calibri"/>
                <a:ea typeface="Calibri"/>
                <a:cs typeface="Calibri"/>
                <a:sym typeface="Calibri"/>
              </a:rPr>
              <a:t>blind writes.</a:t>
            </a:r>
            <a:endParaRPr sz="2400" b="0" i="0" u="none">
              <a:solidFill>
                <a:schemeClr val="dk1"/>
              </a:solidFill>
              <a:latin typeface="Calibri"/>
              <a:ea typeface="Calibri"/>
              <a:cs typeface="Calibri"/>
              <a:sym typeface="Calibri"/>
            </a:endParaRPr>
          </a:p>
          <a:p>
            <a:pPr marL="342900" marR="0" lvl="0" indent="-171450" algn="l" rtl="0">
              <a:lnSpc>
                <a:spcPct val="80000"/>
              </a:lnSpc>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a:p>
            <a:pPr marL="342900" marR="0" lvl="0" indent="-171450" algn="l" rtl="0">
              <a:lnSpc>
                <a:spcPct val="80000"/>
              </a:lnSpc>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a:p>
            <a:pPr marL="342900" marR="0" lvl="0" indent="-171450" algn="l" rtl="0">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p:txBody>
      </p:sp>
      <p:pic>
        <p:nvPicPr>
          <p:cNvPr id="461" name="Google Shape;461;p56"/>
          <p:cNvPicPr preferRelativeResize="0"/>
          <p:nvPr/>
        </p:nvPicPr>
        <p:blipFill rotWithShape="1">
          <a:blip r:embed="rId3">
            <a:alphaModFix/>
          </a:blip>
          <a:srcRect l="33186" t="44963" r="33406" b="29687"/>
          <a:stretch/>
        </p:blipFill>
        <p:spPr>
          <a:xfrm>
            <a:off x="1943100" y="3505200"/>
            <a:ext cx="4800600" cy="1854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View Serializability</a:t>
            </a:r>
            <a:endParaRPr/>
          </a:p>
        </p:txBody>
      </p:sp>
      <p:pic>
        <p:nvPicPr>
          <p:cNvPr id="467" name="Google Shape;467;p57"/>
          <p:cNvPicPr preferRelativeResize="0">
            <a:picLocks noGrp="1"/>
          </p:cNvPicPr>
          <p:nvPr>
            <p:ph type="body" idx="1"/>
          </p:nvPr>
        </p:nvPicPr>
        <p:blipFill rotWithShape="1">
          <a:blip r:embed="rId3">
            <a:alphaModFix/>
          </a:blip>
          <a:srcRect l="26062" t="24478" r="21521" b="22047"/>
          <a:stretch/>
        </p:blipFill>
        <p:spPr>
          <a:xfrm>
            <a:off x="533400" y="1676400"/>
            <a:ext cx="8153400" cy="4724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chemeClr val="dk1"/>
              </a:buClr>
              <a:buSzPts val="3200"/>
              <a:buFont typeface="Arial"/>
              <a:buAutoNum type="arabicPeriod"/>
            </a:pPr>
            <a:r>
              <a:rPr lang="en-US" sz="3200" b="0" i="0" u="none">
                <a:solidFill>
                  <a:schemeClr val="dk1"/>
                </a:solidFill>
                <a:latin typeface="Calibri"/>
                <a:ea typeface="Calibri"/>
                <a:cs typeface="Calibri"/>
                <a:sym typeface="Calibri"/>
              </a:rPr>
              <a:t>Initial read-An initial read of both schedule is same.</a:t>
            </a:r>
            <a:endParaRPr/>
          </a:p>
          <a:p>
            <a:pPr marL="514350" marR="0" lvl="0" indent="-514350" algn="l" rtl="0">
              <a:lnSpc>
                <a:spcPct val="100000"/>
              </a:lnSpc>
              <a:spcBef>
                <a:spcPts val="640"/>
              </a:spcBef>
              <a:spcAft>
                <a:spcPts val="0"/>
              </a:spcAft>
              <a:buClr>
                <a:schemeClr val="dk1"/>
              </a:buClr>
              <a:buSzPts val="3200"/>
              <a:buFont typeface="Arial"/>
              <a:buAutoNum type="arabicPeriod"/>
            </a:pPr>
            <a:r>
              <a:rPr lang="en-US" sz="3200" b="0" i="0" u="none">
                <a:solidFill>
                  <a:schemeClr val="dk1"/>
                </a:solidFill>
                <a:latin typeface="Calibri"/>
                <a:ea typeface="Calibri"/>
                <a:cs typeface="Calibri"/>
                <a:sym typeface="Calibri"/>
              </a:rPr>
              <a:t>Updated read- In Schedule S1 if Ti is reading A which is updated by Tj then in S2 also.</a:t>
            </a:r>
            <a:endParaRPr/>
          </a:p>
          <a:p>
            <a:pPr marL="514350" marR="0" lvl="0" indent="-514350" algn="l" rtl="0">
              <a:lnSpc>
                <a:spcPct val="100000"/>
              </a:lnSpc>
              <a:spcBef>
                <a:spcPts val="640"/>
              </a:spcBef>
              <a:spcAft>
                <a:spcPts val="0"/>
              </a:spcAft>
              <a:buClr>
                <a:schemeClr val="dk1"/>
              </a:buClr>
              <a:buSzPts val="3200"/>
              <a:buFont typeface="Arial"/>
              <a:buAutoNum type="arabicPeriod"/>
            </a:pPr>
            <a:r>
              <a:rPr lang="en-US" sz="3200" b="0" i="0" u="none">
                <a:solidFill>
                  <a:schemeClr val="dk1"/>
                </a:solidFill>
                <a:latin typeface="Calibri"/>
                <a:ea typeface="Calibri"/>
                <a:cs typeface="Calibri"/>
                <a:sym typeface="Calibri"/>
              </a:rPr>
              <a:t>Final write – Final write must be same between both the schedule.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9"/>
          <p:cNvSpPr txBox="1">
            <a:spLocks noGrp="1"/>
          </p:cNvSpPr>
          <p:nvPr>
            <p:ph type="title"/>
          </p:nvPr>
        </p:nvSpPr>
        <p:spPr>
          <a:xfrm>
            <a:off x="457200" y="2349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Initial read-An initial read of both schedule is same.</a:t>
            </a:r>
            <a:endParaRPr/>
          </a:p>
        </p:txBody>
      </p:sp>
      <p:graphicFrame>
        <p:nvGraphicFramePr>
          <p:cNvPr id="478" name="Google Shape;478;p59"/>
          <p:cNvGraphicFramePr/>
          <p:nvPr/>
        </p:nvGraphicFramePr>
        <p:xfrm>
          <a:off x="500062" y="1819275"/>
          <a:ext cx="3000000" cy="3000000"/>
        </p:xfrm>
        <a:graphic>
          <a:graphicData uri="http://schemas.openxmlformats.org/drawingml/2006/table">
            <a:tbl>
              <a:tblPr>
                <a:noFill/>
                <a:tableStyleId>{171A6716-DAEE-48E5-9B0B-8A3B23FDC068}</a:tableStyleId>
              </a:tblPr>
              <a:tblGrid>
                <a:gridCol w="1881175">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720850">
                  <a:extLst>
                    <a:ext uri="{9D8B030D-6E8A-4147-A177-3AD203B41FA5}">
                      <a16:colId xmlns:a16="http://schemas.microsoft.com/office/drawing/2014/main" val="20002"/>
                    </a:ext>
                  </a:extLst>
                </a:gridCol>
              </a:tblGrid>
              <a:tr h="3698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graphicFrame>
        <p:nvGraphicFramePr>
          <p:cNvPr id="479" name="Google Shape;479;p59"/>
          <p:cNvGraphicFramePr/>
          <p:nvPr/>
        </p:nvGraphicFramePr>
        <p:xfrm>
          <a:off x="500062" y="3989387"/>
          <a:ext cx="3000000" cy="3000000"/>
        </p:xfrm>
        <a:graphic>
          <a:graphicData uri="http://schemas.openxmlformats.org/drawingml/2006/table">
            <a:tbl>
              <a:tblPr>
                <a:noFill/>
                <a:tableStyleId>{171A6716-DAEE-48E5-9B0B-8A3B23FDC068}</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66700">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T3</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
        <p:nvSpPr>
          <p:cNvPr id="480" name="Google Shape;480;p59"/>
          <p:cNvSpPr txBox="1"/>
          <p:nvPr/>
        </p:nvSpPr>
        <p:spPr>
          <a:xfrm>
            <a:off x="457200" y="3581400"/>
            <a:ext cx="6553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2:</a:t>
            </a:r>
            <a:endParaRPr/>
          </a:p>
        </p:txBody>
      </p:sp>
      <p:sp>
        <p:nvSpPr>
          <p:cNvPr id="481" name="Google Shape;481;p59"/>
          <p:cNvSpPr txBox="1"/>
          <p:nvPr/>
        </p:nvSpPr>
        <p:spPr>
          <a:xfrm>
            <a:off x="500062" y="1398587"/>
            <a:ext cx="36703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1:</a:t>
            </a:r>
            <a:endParaRPr/>
          </a:p>
          <a:p>
            <a:pPr marL="0" marR="0" lvl="0" indent="0" algn="l" rtl="0">
              <a:lnSpc>
                <a:spcPct val="100000"/>
              </a:lnSpc>
              <a:spcBef>
                <a:spcPts val="0"/>
              </a:spcBef>
              <a:spcAft>
                <a:spcPts val="0"/>
              </a:spcAft>
              <a:buNone/>
            </a:pPr>
            <a:endParaRPr sz="1800" b="1" i="0" u="none">
              <a:solidFill>
                <a:schemeClr val="dk1"/>
              </a:solidFill>
              <a:latin typeface="Arial"/>
              <a:ea typeface="Arial"/>
              <a:cs typeface="Arial"/>
              <a:sym typeface="Arial"/>
            </a:endParaRPr>
          </a:p>
        </p:txBody>
      </p:sp>
      <p:sp>
        <p:nvSpPr>
          <p:cNvPr id="482" name="Google Shape;482;p59"/>
          <p:cNvSpPr txBox="1"/>
          <p:nvPr/>
        </p:nvSpPr>
        <p:spPr>
          <a:xfrm>
            <a:off x="500062" y="1389062"/>
            <a:ext cx="36703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1:</a:t>
            </a:r>
            <a:endParaRPr/>
          </a:p>
          <a:p>
            <a:pPr marL="0" marR="0" lvl="0" indent="0" algn="l" rtl="0">
              <a:lnSpc>
                <a:spcPct val="100000"/>
              </a:lnSpc>
              <a:spcBef>
                <a:spcPts val="0"/>
              </a:spcBef>
              <a:spcAft>
                <a:spcPts val="0"/>
              </a:spcAft>
              <a:buNone/>
            </a:pPr>
            <a:endParaRPr sz="1800" b="1" i="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Example</a:t>
            </a:r>
            <a:endParaRPr/>
          </a:p>
        </p:txBody>
      </p:sp>
      <p:sp>
        <p:nvSpPr>
          <p:cNvPr id="116" name="Google Shape;116;p6"/>
          <p:cNvSpPr txBox="1">
            <a:spLocks noGrp="1"/>
          </p:cNvSpPr>
          <p:nvPr>
            <p:ph type="body" idx="1"/>
          </p:nvPr>
        </p:nvSpPr>
        <p:spPr>
          <a:xfrm>
            <a:off x="457200" y="1600200"/>
            <a:ext cx="8382000" cy="48768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 transfer of money from one bank account to another requires two changes to the database both must succeed or fail together.</a:t>
            </a:r>
            <a:endParaRPr/>
          </a:p>
          <a:p>
            <a:pPr marL="742950" marR="0" lvl="1" indent="-285750" algn="just" rtl="0">
              <a:lnSpc>
                <a:spcPct val="100000"/>
              </a:lnSpc>
              <a:spcBef>
                <a:spcPts val="14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Subtracting the money from the savings account balance.</a:t>
            </a:r>
            <a:endParaRPr/>
          </a:p>
          <a:p>
            <a:pPr marL="742950" marR="0" lvl="1" indent="-285750" algn="just" rtl="0">
              <a:lnSpc>
                <a:spcPct val="100000"/>
              </a:lnSpc>
              <a:spcBef>
                <a:spcPts val="14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Adding the money to the checking account balance.</a:t>
            </a:r>
            <a:endParaRPr/>
          </a:p>
          <a:p>
            <a:pPr marL="742950" marR="0" lvl="1" indent="-28575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0"/>
          <p:cNvSpPr txBox="1">
            <a:spLocks noGrp="1"/>
          </p:cNvSpPr>
          <p:nvPr>
            <p:ph type="title"/>
          </p:nvPr>
        </p:nvSpPr>
        <p:spPr>
          <a:xfrm>
            <a:off x="457200" y="2349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Updated read- In Schedule S1 if Ti is reading A which is updated by Tj then in S2 also.</a:t>
            </a:r>
            <a:endParaRPr/>
          </a:p>
        </p:txBody>
      </p:sp>
      <p:graphicFrame>
        <p:nvGraphicFramePr>
          <p:cNvPr id="488" name="Google Shape;488;p60"/>
          <p:cNvGraphicFramePr/>
          <p:nvPr/>
        </p:nvGraphicFramePr>
        <p:xfrm>
          <a:off x="500062" y="1819275"/>
          <a:ext cx="3000000" cy="3000000"/>
        </p:xfrm>
        <a:graphic>
          <a:graphicData uri="http://schemas.openxmlformats.org/drawingml/2006/table">
            <a:tbl>
              <a:tblPr>
                <a:noFill/>
                <a:tableStyleId>{171A6716-DAEE-48E5-9B0B-8A3B23FDC068}</a:tableStyleId>
              </a:tblPr>
              <a:tblGrid>
                <a:gridCol w="1881175">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720850">
                  <a:extLst>
                    <a:ext uri="{9D8B030D-6E8A-4147-A177-3AD203B41FA5}">
                      <a16:colId xmlns:a16="http://schemas.microsoft.com/office/drawing/2014/main" val="20002"/>
                    </a:ext>
                  </a:extLst>
                </a:gridCol>
              </a:tblGrid>
              <a:tr h="3698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T3</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graphicFrame>
        <p:nvGraphicFramePr>
          <p:cNvPr id="489" name="Google Shape;489;p60"/>
          <p:cNvGraphicFramePr/>
          <p:nvPr/>
        </p:nvGraphicFramePr>
        <p:xfrm>
          <a:off x="500062" y="3989387"/>
          <a:ext cx="3000000" cy="3000000"/>
        </p:xfrm>
        <a:graphic>
          <a:graphicData uri="http://schemas.openxmlformats.org/drawingml/2006/table">
            <a:tbl>
              <a:tblPr>
                <a:noFill/>
                <a:tableStyleId>{171A6716-DAEE-48E5-9B0B-8A3B23FDC068}</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66700">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T3</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
        <p:nvSpPr>
          <p:cNvPr id="490" name="Google Shape;490;p60"/>
          <p:cNvSpPr txBox="1"/>
          <p:nvPr/>
        </p:nvSpPr>
        <p:spPr>
          <a:xfrm>
            <a:off x="457200" y="3581400"/>
            <a:ext cx="6553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2:</a:t>
            </a:r>
            <a:endParaRPr/>
          </a:p>
        </p:txBody>
      </p:sp>
      <p:sp>
        <p:nvSpPr>
          <p:cNvPr id="491" name="Google Shape;491;p60"/>
          <p:cNvSpPr txBox="1"/>
          <p:nvPr/>
        </p:nvSpPr>
        <p:spPr>
          <a:xfrm>
            <a:off x="500062" y="1398587"/>
            <a:ext cx="36703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1:</a:t>
            </a:r>
            <a:endParaRPr/>
          </a:p>
          <a:p>
            <a:pPr marL="0" marR="0" lvl="0" indent="0" algn="l" rtl="0">
              <a:lnSpc>
                <a:spcPct val="100000"/>
              </a:lnSpc>
              <a:spcBef>
                <a:spcPts val="0"/>
              </a:spcBef>
              <a:spcAft>
                <a:spcPts val="0"/>
              </a:spcAft>
              <a:buNone/>
            </a:pPr>
            <a:endParaRPr sz="1800" b="1" i="0" u="none">
              <a:solidFill>
                <a:schemeClr val="dk1"/>
              </a:solidFill>
              <a:latin typeface="Arial"/>
              <a:ea typeface="Arial"/>
              <a:cs typeface="Arial"/>
              <a:sym typeface="Arial"/>
            </a:endParaRPr>
          </a:p>
        </p:txBody>
      </p:sp>
      <p:sp>
        <p:nvSpPr>
          <p:cNvPr id="492" name="Google Shape;492;p60"/>
          <p:cNvSpPr txBox="1"/>
          <p:nvPr/>
        </p:nvSpPr>
        <p:spPr>
          <a:xfrm>
            <a:off x="500062" y="1389062"/>
            <a:ext cx="36703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1:</a:t>
            </a:r>
            <a:endParaRPr/>
          </a:p>
          <a:p>
            <a:pPr marL="0" marR="0" lvl="0" indent="0" algn="l" rtl="0">
              <a:lnSpc>
                <a:spcPct val="100000"/>
              </a:lnSpc>
              <a:spcBef>
                <a:spcPts val="0"/>
              </a:spcBef>
              <a:spcAft>
                <a:spcPts val="0"/>
              </a:spcAft>
              <a:buNone/>
            </a:pPr>
            <a:endParaRPr sz="1800" b="1" i="0" u="non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1"/>
          <p:cNvSpPr txBox="1">
            <a:spLocks noGrp="1"/>
          </p:cNvSpPr>
          <p:nvPr>
            <p:ph type="title"/>
          </p:nvPr>
        </p:nvSpPr>
        <p:spPr>
          <a:xfrm>
            <a:off x="457200" y="2349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Updated read- In Schedule S1 if Ti is reading A which is updated by Tj then in S2 also.</a:t>
            </a:r>
            <a:endParaRPr/>
          </a:p>
        </p:txBody>
      </p:sp>
      <p:graphicFrame>
        <p:nvGraphicFramePr>
          <p:cNvPr id="498" name="Google Shape;498;p61"/>
          <p:cNvGraphicFramePr/>
          <p:nvPr/>
        </p:nvGraphicFramePr>
        <p:xfrm>
          <a:off x="500062" y="1819275"/>
          <a:ext cx="3000000" cy="3000000"/>
        </p:xfrm>
        <a:graphic>
          <a:graphicData uri="http://schemas.openxmlformats.org/drawingml/2006/table">
            <a:tbl>
              <a:tblPr>
                <a:noFill/>
                <a:tableStyleId>{171A6716-DAEE-48E5-9B0B-8A3B23FDC068}</a:tableStyleId>
              </a:tblPr>
              <a:tblGrid>
                <a:gridCol w="1881175">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720850">
                  <a:extLst>
                    <a:ext uri="{9D8B030D-6E8A-4147-A177-3AD203B41FA5}">
                      <a16:colId xmlns:a16="http://schemas.microsoft.com/office/drawing/2014/main" val="20002"/>
                    </a:ext>
                  </a:extLst>
                </a:gridCol>
              </a:tblGrid>
              <a:tr h="3698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T3</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graphicFrame>
        <p:nvGraphicFramePr>
          <p:cNvPr id="499" name="Google Shape;499;p61"/>
          <p:cNvGraphicFramePr/>
          <p:nvPr/>
        </p:nvGraphicFramePr>
        <p:xfrm>
          <a:off x="500062" y="3989387"/>
          <a:ext cx="3000000" cy="3000000"/>
        </p:xfrm>
        <a:graphic>
          <a:graphicData uri="http://schemas.openxmlformats.org/drawingml/2006/table">
            <a:tbl>
              <a:tblPr>
                <a:noFill/>
                <a:tableStyleId>{171A6716-DAEE-48E5-9B0B-8A3B23FDC068}</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66700">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T3</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
        <p:nvSpPr>
          <p:cNvPr id="500" name="Google Shape;500;p61"/>
          <p:cNvSpPr txBox="1"/>
          <p:nvPr/>
        </p:nvSpPr>
        <p:spPr>
          <a:xfrm>
            <a:off x="457200" y="3581400"/>
            <a:ext cx="6553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2:</a:t>
            </a:r>
            <a:endParaRPr/>
          </a:p>
        </p:txBody>
      </p:sp>
      <p:sp>
        <p:nvSpPr>
          <p:cNvPr id="501" name="Google Shape;501;p61"/>
          <p:cNvSpPr txBox="1"/>
          <p:nvPr/>
        </p:nvSpPr>
        <p:spPr>
          <a:xfrm>
            <a:off x="500062" y="1398587"/>
            <a:ext cx="36703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1:</a:t>
            </a:r>
            <a:endParaRPr/>
          </a:p>
          <a:p>
            <a:pPr marL="0" marR="0" lvl="0" indent="0" algn="l" rtl="0">
              <a:lnSpc>
                <a:spcPct val="100000"/>
              </a:lnSpc>
              <a:spcBef>
                <a:spcPts val="0"/>
              </a:spcBef>
              <a:spcAft>
                <a:spcPts val="0"/>
              </a:spcAft>
              <a:buNone/>
            </a:pPr>
            <a:endParaRPr sz="1800" b="1" i="0" u="none">
              <a:solidFill>
                <a:schemeClr val="dk1"/>
              </a:solidFill>
              <a:latin typeface="Arial"/>
              <a:ea typeface="Arial"/>
              <a:cs typeface="Arial"/>
              <a:sym typeface="Arial"/>
            </a:endParaRPr>
          </a:p>
        </p:txBody>
      </p:sp>
      <p:sp>
        <p:nvSpPr>
          <p:cNvPr id="502" name="Google Shape;502;p61"/>
          <p:cNvSpPr txBox="1"/>
          <p:nvPr/>
        </p:nvSpPr>
        <p:spPr>
          <a:xfrm>
            <a:off x="500062" y="1389062"/>
            <a:ext cx="36703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1:</a:t>
            </a:r>
            <a:endParaRPr/>
          </a:p>
          <a:p>
            <a:pPr marL="0" marR="0" lvl="0" indent="0" algn="l" rtl="0">
              <a:lnSpc>
                <a:spcPct val="100000"/>
              </a:lnSpc>
              <a:spcBef>
                <a:spcPts val="0"/>
              </a:spcBef>
              <a:spcAft>
                <a:spcPts val="0"/>
              </a:spcAft>
              <a:buNone/>
            </a:pPr>
            <a:endParaRPr sz="1800" b="1" i="0" u="none">
              <a:solidFill>
                <a:schemeClr val="dk1"/>
              </a:solidFill>
              <a:latin typeface="Arial"/>
              <a:ea typeface="Arial"/>
              <a:cs typeface="Arial"/>
              <a:sym typeface="Arial"/>
            </a:endParaRPr>
          </a:p>
        </p:txBody>
      </p:sp>
      <p:sp>
        <p:nvSpPr>
          <p:cNvPr id="503" name="Google Shape;503;p61"/>
          <p:cNvSpPr txBox="1"/>
          <p:nvPr/>
        </p:nvSpPr>
        <p:spPr>
          <a:xfrm>
            <a:off x="990600" y="5830887"/>
            <a:ext cx="45720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Schedule 1 and schedule 2 are not view equivalent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a:spLocks noGrp="1"/>
          </p:cNvSpPr>
          <p:nvPr>
            <p:ph type="title"/>
          </p:nvPr>
        </p:nvSpPr>
        <p:spPr>
          <a:xfrm>
            <a:off x="474662" y="3619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Final write – Final write must be same between both the schedule.</a:t>
            </a:r>
            <a:endParaRPr/>
          </a:p>
        </p:txBody>
      </p:sp>
      <p:graphicFrame>
        <p:nvGraphicFramePr>
          <p:cNvPr id="509" name="Google Shape;509;p62"/>
          <p:cNvGraphicFramePr/>
          <p:nvPr/>
        </p:nvGraphicFramePr>
        <p:xfrm>
          <a:off x="500062" y="1819275"/>
          <a:ext cx="3000000" cy="3000000"/>
        </p:xfrm>
        <a:graphic>
          <a:graphicData uri="http://schemas.openxmlformats.org/drawingml/2006/table">
            <a:tbl>
              <a:tblPr>
                <a:noFill/>
                <a:tableStyleId>{171A6716-DAEE-48E5-9B0B-8A3B23FDC068}</a:tableStyleId>
              </a:tblPr>
              <a:tblGrid>
                <a:gridCol w="1881175">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720850">
                  <a:extLst>
                    <a:ext uri="{9D8B030D-6E8A-4147-A177-3AD203B41FA5}">
                      <a16:colId xmlns:a16="http://schemas.microsoft.com/office/drawing/2014/main" val="20002"/>
                    </a:ext>
                  </a:extLst>
                </a:gridCol>
              </a:tblGrid>
              <a:tr h="3698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T3</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graphicFrame>
        <p:nvGraphicFramePr>
          <p:cNvPr id="510" name="Google Shape;510;p62"/>
          <p:cNvGraphicFramePr/>
          <p:nvPr/>
        </p:nvGraphicFramePr>
        <p:xfrm>
          <a:off x="500062" y="3989387"/>
          <a:ext cx="3000000" cy="3000000"/>
        </p:xfrm>
        <a:graphic>
          <a:graphicData uri="http://schemas.openxmlformats.org/drawingml/2006/table">
            <a:tbl>
              <a:tblPr>
                <a:noFill/>
                <a:tableStyleId>{171A6716-DAEE-48E5-9B0B-8A3B23FDC068}</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66700">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T3</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
        <p:nvSpPr>
          <p:cNvPr id="511" name="Google Shape;511;p62"/>
          <p:cNvSpPr txBox="1"/>
          <p:nvPr/>
        </p:nvSpPr>
        <p:spPr>
          <a:xfrm>
            <a:off x="457200" y="3581400"/>
            <a:ext cx="6553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2:</a:t>
            </a:r>
            <a:endParaRPr/>
          </a:p>
        </p:txBody>
      </p:sp>
      <p:sp>
        <p:nvSpPr>
          <p:cNvPr id="512" name="Google Shape;512;p62"/>
          <p:cNvSpPr txBox="1"/>
          <p:nvPr/>
        </p:nvSpPr>
        <p:spPr>
          <a:xfrm>
            <a:off x="500062" y="1398587"/>
            <a:ext cx="36703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1:</a:t>
            </a:r>
            <a:endParaRPr/>
          </a:p>
          <a:p>
            <a:pPr marL="0" marR="0" lvl="0" indent="0" algn="l" rtl="0">
              <a:lnSpc>
                <a:spcPct val="100000"/>
              </a:lnSpc>
              <a:spcBef>
                <a:spcPts val="0"/>
              </a:spcBef>
              <a:spcAft>
                <a:spcPts val="0"/>
              </a:spcAft>
              <a:buNone/>
            </a:pPr>
            <a:endParaRPr sz="1800" b="1" i="0" u="none">
              <a:solidFill>
                <a:schemeClr val="dk1"/>
              </a:solidFill>
              <a:latin typeface="Arial"/>
              <a:ea typeface="Arial"/>
              <a:cs typeface="Arial"/>
              <a:sym typeface="Arial"/>
            </a:endParaRPr>
          </a:p>
        </p:txBody>
      </p:sp>
      <p:sp>
        <p:nvSpPr>
          <p:cNvPr id="513" name="Google Shape;513;p62"/>
          <p:cNvSpPr txBox="1"/>
          <p:nvPr/>
        </p:nvSpPr>
        <p:spPr>
          <a:xfrm>
            <a:off x="500062" y="1389062"/>
            <a:ext cx="36703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1:</a:t>
            </a:r>
            <a:endParaRPr/>
          </a:p>
          <a:p>
            <a:pPr marL="0" marR="0" lvl="0" indent="0" algn="l" rtl="0">
              <a:lnSpc>
                <a:spcPct val="100000"/>
              </a:lnSpc>
              <a:spcBef>
                <a:spcPts val="0"/>
              </a:spcBef>
              <a:spcAft>
                <a:spcPts val="0"/>
              </a:spcAft>
              <a:buNone/>
            </a:pPr>
            <a:endParaRPr sz="1800" b="1" i="0" u="non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Example</a:t>
            </a:r>
            <a:endParaRPr/>
          </a:p>
        </p:txBody>
      </p:sp>
      <p:graphicFrame>
        <p:nvGraphicFramePr>
          <p:cNvPr id="519" name="Google Shape;519;p63"/>
          <p:cNvGraphicFramePr/>
          <p:nvPr/>
        </p:nvGraphicFramePr>
        <p:xfrm>
          <a:off x="500062" y="1819275"/>
          <a:ext cx="3000000" cy="3000000"/>
        </p:xfrm>
        <a:graphic>
          <a:graphicData uri="http://schemas.openxmlformats.org/drawingml/2006/table">
            <a:tbl>
              <a:tblPr>
                <a:noFill/>
                <a:tableStyleId>{171A6716-DAEE-48E5-9B0B-8A3B23FDC068}</a:tableStyleId>
              </a:tblPr>
              <a:tblGrid>
                <a:gridCol w="1881175">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tblGrid>
              <a:tr h="3698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25" marR="91425"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graphicFrame>
        <p:nvGraphicFramePr>
          <p:cNvPr id="520" name="Google Shape;520;p63"/>
          <p:cNvGraphicFramePr/>
          <p:nvPr/>
        </p:nvGraphicFramePr>
        <p:xfrm>
          <a:off x="500062" y="3989387"/>
          <a:ext cx="3000000" cy="3000000"/>
        </p:xfrm>
        <a:graphic>
          <a:graphicData uri="http://schemas.openxmlformats.org/drawingml/2006/table">
            <a:tbl>
              <a:tblPr>
                <a:noFill/>
                <a:tableStyleId>{171A6716-DAEE-48E5-9B0B-8A3B23FDC068}</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66700">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W(A)</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
        <p:nvSpPr>
          <p:cNvPr id="521" name="Google Shape;521;p63"/>
          <p:cNvSpPr txBox="1"/>
          <p:nvPr/>
        </p:nvSpPr>
        <p:spPr>
          <a:xfrm>
            <a:off x="457200" y="3581400"/>
            <a:ext cx="6553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4:</a:t>
            </a:r>
            <a:endParaRPr/>
          </a:p>
        </p:txBody>
      </p:sp>
      <p:sp>
        <p:nvSpPr>
          <p:cNvPr id="522" name="Google Shape;522;p63"/>
          <p:cNvSpPr txBox="1"/>
          <p:nvPr/>
        </p:nvSpPr>
        <p:spPr>
          <a:xfrm>
            <a:off x="482600" y="1417637"/>
            <a:ext cx="36703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Schedule 3:</a:t>
            </a:r>
            <a:endParaRPr/>
          </a:p>
          <a:p>
            <a:pPr marL="0" marR="0" lvl="0" indent="0" algn="l" rtl="0">
              <a:lnSpc>
                <a:spcPct val="100000"/>
              </a:lnSpc>
              <a:spcBef>
                <a:spcPts val="0"/>
              </a:spcBef>
              <a:spcAft>
                <a:spcPts val="0"/>
              </a:spcAft>
              <a:buNone/>
            </a:pPr>
            <a:endParaRPr sz="1800" b="1" i="0" u="none">
              <a:solidFill>
                <a:schemeClr val="dk1"/>
              </a:solidFill>
              <a:latin typeface="Arial"/>
              <a:ea typeface="Arial"/>
              <a:cs typeface="Arial"/>
              <a:sym typeface="Arial"/>
            </a:endParaRPr>
          </a:p>
        </p:txBody>
      </p:sp>
      <p:sp>
        <p:nvSpPr>
          <p:cNvPr id="523" name="Google Shape;523;p63"/>
          <p:cNvSpPr txBox="1"/>
          <p:nvPr/>
        </p:nvSpPr>
        <p:spPr>
          <a:xfrm>
            <a:off x="482600" y="6096000"/>
            <a:ext cx="58229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Schedule 3 and schedule 4 are not view equivalent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4"/>
          <p:cNvSpPr txBox="1">
            <a:spLocks noGrp="1"/>
          </p:cNvSpPr>
          <p:nvPr>
            <p:ph type="body" idx="1"/>
          </p:nvPr>
        </p:nvSpPr>
        <p:spPr>
          <a:xfrm>
            <a:off x="457200" y="1600200"/>
            <a:ext cx="8229600" cy="11763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1" i="0" u="none">
                <a:solidFill>
                  <a:schemeClr val="dk1"/>
                </a:solidFill>
                <a:latin typeface="Calibri"/>
                <a:ea typeface="Calibri"/>
                <a:cs typeface="Calibri"/>
                <a:sym typeface="Calibri"/>
              </a:rPr>
              <a:t>Schedule 5: View equivalent</a:t>
            </a:r>
            <a:endParaRPr/>
          </a:p>
          <a:p>
            <a:pPr marL="342900" marR="0" lvl="0" indent="-139700" algn="l" rtl="0">
              <a:spcBef>
                <a:spcPts val="640"/>
              </a:spcBef>
              <a:spcAft>
                <a:spcPts val="0"/>
              </a:spcAft>
              <a:buClr>
                <a:schemeClr val="dk1"/>
              </a:buClr>
              <a:buSzPts val="3200"/>
              <a:buFont typeface="Arial"/>
              <a:buNone/>
            </a:pPr>
            <a:endParaRPr sz="3200" b="1" i="0" u="none">
              <a:solidFill>
                <a:schemeClr val="dk1"/>
              </a:solidFill>
              <a:latin typeface="Calibri"/>
              <a:ea typeface="Calibri"/>
              <a:cs typeface="Calibri"/>
              <a:sym typeface="Calibri"/>
            </a:endParaRPr>
          </a:p>
        </p:txBody>
      </p:sp>
      <p:graphicFrame>
        <p:nvGraphicFramePr>
          <p:cNvPr id="529" name="Google Shape;529;p64"/>
          <p:cNvGraphicFramePr/>
          <p:nvPr/>
        </p:nvGraphicFramePr>
        <p:xfrm>
          <a:off x="609600" y="2443162"/>
          <a:ext cx="3000000" cy="3000000"/>
        </p:xfrm>
        <a:graphic>
          <a:graphicData uri="http://schemas.openxmlformats.org/drawingml/2006/table">
            <a:tbl>
              <a:tblPr>
                <a:noFill/>
                <a:tableStyleId>{171A6716-DAEE-48E5-9B0B-8A3B23FDC068}</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714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7"/>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8"/>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9"/>
                  </a:ext>
                </a:extLst>
              </a:tr>
            </a:tbl>
          </a:graphicData>
        </a:graphic>
      </p:graphicFrame>
      <p:graphicFrame>
        <p:nvGraphicFramePr>
          <p:cNvPr id="530" name="Google Shape;530;p64"/>
          <p:cNvGraphicFramePr/>
          <p:nvPr/>
        </p:nvGraphicFramePr>
        <p:xfrm>
          <a:off x="4572000" y="2514600"/>
          <a:ext cx="3000000" cy="3000000"/>
        </p:xfrm>
        <a:graphic>
          <a:graphicData uri="http://schemas.openxmlformats.org/drawingml/2006/table">
            <a:tbl>
              <a:tblPr>
                <a:noFill/>
                <a:tableStyleId>{171A6716-DAEE-48E5-9B0B-8A3B23FDC068}</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714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698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7"/>
                  </a:ext>
                </a:extLst>
              </a:tr>
              <a:tr h="3698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W(Y)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8"/>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Recoverable Schedules </a:t>
            </a:r>
            <a:endParaRPr/>
          </a:p>
        </p:txBody>
      </p:sp>
      <p:sp>
        <p:nvSpPr>
          <p:cNvPr id="536" name="Google Shape;536;p65"/>
          <p:cNvSpPr txBox="1">
            <a:spLocks noGrp="1"/>
          </p:cNvSpPr>
          <p:nvPr>
            <p:ph type="body" idx="1"/>
          </p:nvPr>
        </p:nvSpPr>
        <p:spPr>
          <a:xfrm>
            <a:off x="228600" y="1295400"/>
            <a:ext cx="8610600" cy="54102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Need to address the effect of transaction failures on concurrently running transactions.</a:t>
            </a:r>
            <a:endParaRPr/>
          </a:p>
          <a:p>
            <a:pPr marL="342900" marR="0" lvl="0" indent="-342900" algn="l" rtl="0">
              <a:lnSpc>
                <a:spcPct val="80000"/>
              </a:lnSpc>
              <a:spcBef>
                <a:spcPts val="480"/>
              </a:spcBef>
              <a:spcAft>
                <a:spcPts val="0"/>
              </a:spcAft>
              <a:buClr>
                <a:srgbClr val="FF0000"/>
              </a:buClr>
              <a:buSzPts val="2400"/>
              <a:buFont typeface="Arial"/>
              <a:buChar char="•"/>
            </a:pPr>
            <a:r>
              <a:rPr lang="en-US" sz="2400" b="1" i="0" u="none">
                <a:solidFill>
                  <a:srgbClr val="FF0000"/>
                </a:solidFill>
                <a:latin typeface="Calibri"/>
                <a:ea typeface="Calibri"/>
                <a:cs typeface="Calibri"/>
                <a:sym typeface="Calibri"/>
              </a:rPr>
              <a:t>Recoverable schedule </a:t>
            </a:r>
            <a:r>
              <a:rPr lang="en-US" sz="2400" b="0" i="0" u="none">
                <a:solidFill>
                  <a:schemeClr val="dk1"/>
                </a:solidFill>
                <a:latin typeface="Calibri"/>
                <a:ea typeface="Calibri"/>
                <a:cs typeface="Calibri"/>
                <a:sym typeface="Calibri"/>
              </a:rPr>
              <a:t>— if a transaction </a:t>
            </a:r>
            <a:r>
              <a:rPr lang="en-US" sz="2400" b="0" i="1" u="none">
                <a:solidFill>
                  <a:schemeClr val="dk1"/>
                </a:solidFill>
                <a:latin typeface="Calibri"/>
                <a:ea typeface="Calibri"/>
                <a:cs typeface="Calibri"/>
                <a:sym typeface="Calibri"/>
              </a:rPr>
              <a:t>Tj </a:t>
            </a:r>
            <a:r>
              <a:rPr lang="en-US" sz="2400" b="0" i="0" u="none">
                <a:solidFill>
                  <a:schemeClr val="dk1"/>
                </a:solidFill>
                <a:latin typeface="Calibri"/>
                <a:ea typeface="Calibri"/>
                <a:cs typeface="Calibri"/>
                <a:sym typeface="Calibri"/>
              </a:rPr>
              <a:t>reads a data item previously written by a transaction </a:t>
            </a:r>
            <a:r>
              <a:rPr lang="en-US" sz="2400" b="0" i="1" u="none">
                <a:solidFill>
                  <a:schemeClr val="dk1"/>
                </a:solidFill>
                <a:latin typeface="Calibri"/>
                <a:ea typeface="Calibri"/>
                <a:cs typeface="Calibri"/>
                <a:sym typeface="Calibri"/>
              </a:rPr>
              <a:t>Ti </a:t>
            </a:r>
            <a:r>
              <a:rPr lang="en-US" sz="2400" b="0" i="0" u="none">
                <a:solidFill>
                  <a:schemeClr val="dk1"/>
                </a:solidFill>
                <a:latin typeface="Calibri"/>
                <a:ea typeface="Calibri"/>
                <a:cs typeface="Calibri"/>
                <a:sym typeface="Calibri"/>
              </a:rPr>
              <a:t>, then the commit operation of </a:t>
            </a:r>
            <a:r>
              <a:rPr lang="en-US" sz="2400" b="0" i="1" u="none">
                <a:solidFill>
                  <a:schemeClr val="dk1"/>
                </a:solidFill>
                <a:latin typeface="Calibri"/>
                <a:ea typeface="Calibri"/>
                <a:cs typeface="Calibri"/>
                <a:sym typeface="Calibri"/>
              </a:rPr>
              <a:t>Ti </a:t>
            </a:r>
            <a:r>
              <a:rPr lang="en-US" sz="2400" b="0" i="0" u="none">
                <a:solidFill>
                  <a:schemeClr val="dk1"/>
                </a:solidFill>
                <a:latin typeface="Calibri"/>
                <a:ea typeface="Calibri"/>
                <a:cs typeface="Calibri"/>
                <a:sym typeface="Calibri"/>
              </a:rPr>
              <a:t>appears before the commit operation of </a:t>
            </a:r>
            <a:r>
              <a:rPr lang="en-US" sz="2400" b="0" i="1" u="none">
                <a:solidFill>
                  <a:schemeClr val="dk1"/>
                </a:solidFill>
                <a:latin typeface="Calibri"/>
                <a:ea typeface="Calibri"/>
                <a:cs typeface="Calibri"/>
                <a:sym typeface="Calibri"/>
              </a:rPr>
              <a:t>Tj. </a:t>
            </a:r>
            <a:endParaRPr/>
          </a:p>
          <a:p>
            <a:pPr marL="342900" marR="0" lvl="0" indent="-34290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The following schedule is not recoverable if </a:t>
            </a:r>
            <a:r>
              <a:rPr lang="en-US" sz="2400" b="0" i="1" u="none">
                <a:solidFill>
                  <a:schemeClr val="dk1"/>
                </a:solidFill>
                <a:latin typeface="Calibri"/>
                <a:ea typeface="Calibri"/>
                <a:cs typeface="Calibri"/>
                <a:sym typeface="Calibri"/>
              </a:rPr>
              <a:t>T9 </a:t>
            </a:r>
            <a:r>
              <a:rPr lang="en-US" sz="2400" b="0" i="0" u="none">
                <a:solidFill>
                  <a:schemeClr val="dk1"/>
                </a:solidFill>
                <a:latin typeface="Calibri"/>
                <a:ea typeface="Calibri"/>
                <a:cs typeface="Calibri"/>
                <a:sym typeface="Calibri"/>
              </a:rPr>
              <a:t>commits immediately after the read </a:t>
            </a:r>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3429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34290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If </a:t>
            </a:r>
            <a:r>
              <a:rPr lang="en-US" sz="2400" b="0" i="1" u="none">
                <a:solidFill>
                  <a:schemeClr val="dk1"/>
                </a:solidFill>
                <a:latin typeface="Calibri"/>
                <a:ea typeface="Calibri"/>
                <a:cs typeface="Calibri"/>
                <a:sym typeface="Calibri"/>
              </a:rPr>
              <a:t>T</a:t>
            </a:r>
            <a:r>
              <a:rPr lang="en-US" sz="2400" b="0" i="0" u="none">
                <a:solidFill>
                  <a:schemeClr val="dk1"/>
                </a:solidFill>
                <a:latin typeface="Calibri"/>
                <a:ea typeface="Calibri"/>
                <a:cs typeface="Calibri"/>
                <a:sym typeface="Calibri"/>
              </a:rPr>
              <a:t>8 should abort, </a:t>
            </a:r>
            <a:r>
              <a:rPr lang="en-US" sz="2400" b="0" i="1" u="none">
                <a:solidFill>
                  <a:schemeClr val="dk1"/>
                </a:solidFill>
                <a:latin typeface="Calibri"/>
                <a:ea typeface="Calibri"/>
                <a:cs typeface="Calibri"/>
                <a:sym typeface="Calibri"/>
              </a:rPr>
              <a:t>T</a:t>
            </a:r>
            <a:r>
              <a:rPr lang="en-US" sz="2400" b="0" i="0" u="none">
                <a:solidFill>
                  <a:schemeClr val="dk1"/>
                </a:solidFill>
                <a:latin typeface="Calibri"/>
                <a:ea typeface="Calibri"/>
                <a:cs typeface="Calibri"/>
                <a:sym typeface="Calibri"/>
              </a:rPr>
              <a:t>9 would have read an inconsistent database state. Hence, database must ensure that schedules are recoverable. </a:t>
            </a:r>
            <a:endParaRPr/>
          </a:p>
          <a:p>
            <a:pPr marL="342900" marR="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pic>
        <p:nvPicPr>
          <p:cNvPr id="537" name="Google Shape;537;p65"/>
          <p:cNvPicPr preferRelativeResize="0"/>
          <p:nvPr/>
        </p:nvPicPr>
        <p:blipFill rotWithShape="1">
          <a:blip r:embed="rId3">
            <a:alphaModFix/>
          </a:blip>
          <a:srcRect l="46852" t="47221" r="27769" b="27778"/>
          <a:stretch/>
        </p:blipFill>
        <p:spPr>
          <a:xfrm>
            <a:off x="4495800" y="3505200"/>
            <a:ext cx="3302000" cy="18288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Recoverable Schedules </a:t>
            </a:r>
            <a:endParaRPr/>
          </a:p>
        </p:txBody>
      </p:sp>
      <p:sp>
        <p:nvSpPr>
          <p:cNvPr id="543" name="Google Shape;543;p66"/>
          <p:cNvSpPr txBox="1">
            <a:spLocks noGrp="1"/>
          </p:cNvSpPr>
          <p:nvPr>
            <p:ph type="body" idx="1"/>
          </p:nvPr>
        </p:nvSpPr>
        <p:spPr>
          <a:xfrm>
            <a:off x="457200" y="1295400"/>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A schedule is said to be </a:t>
            </a:r>
            <a:r>
              <a:rPr lang="en-US" sz="2600" b="0" i="1" u="none">
                <a:solidFill>
                  <a:schemeClr val="dk1"/>
                </a:solidFill>
                <a:latin typeface="Calibri"/>
                <a:ea typeface="Calibri"/>
                <a:cs typeface="Calibri"/>
                <a:sym typeface="Calibri"/>
              </a:rPr>
              <a:t>recoverable</a:t>
            </a:r>
            <a:r>
              <a:rPr lang="en-US" sz="2600" b="0" i="0" u="none">
                <a:solidFill>
                  <a:schemeClr val="dk1"/>
                </a:solidFill>
                <a:latin typeface="Calibri"/>
                <a:ea typeface="Calibri"/>
                <a:cs typeface="Calibri"/>
                <a:sym typeface="Calibri"/>
              </a:rPr>
              <a:t>, if for each pair of transaction Ti and Tj such that Tj reads a data item previously written by Ti, the commit operation of Ti appears before the commit operation of Tj.</a:t>
            </a:r>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342900" algn="l" rtl="0">
              <a:lnSpc>
                <a:spcPct val="100000"/>
              </a:lnSpc>
              <a:spcBef>
                <a:spcPts val="52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Both the above schedules are recoverable .</a:t>
            </a:r>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177800" algn="l"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342900" marR="0" lvl="0" indent="-177800" algn="l" rtl="0">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p:txBody>
      </p:sp>
      <p:pic>
        <p:nvPicPr>
          <p:cNvPr id="544" name="Google Shape;544;p66" descr="C:\Users\Richa\Desktop\IMG_20141016_105336.jpg"/>
          <p:cNvPicPr preferRelativeResize="0"/>
          <p:nvPr/>
        </p:nvPicPr>
        <p:blipFill rotWithShape="1">
          <a:blip r:embed="rId3">
            <a:alphaModFix/>
          </a:blip>
          <a:srcRect/>
          <a:stretch/>
        </p:blipFill>
        <p:spPr>
          <a:xfrm>
            <a:off x="4991100" y="3006725"/>
            <a:ext cx="3505200" cy="2811462"/>
          </a:xfrm>
          <a:prstGeom prst="rect">
            <a:avLst/>
          </a:prstGeom>
          <a:noFill/>
          <a:ln>
            <a:noFill/>
          </a:ln>
        </p:spPr>
      </p:pic>
      <p:pic>
        <p:nvPicPr>
          <p:cNvPr id="545" name="Google Shape;545;p66" descr="C:\Users\Richa\Desktop\111.jpg"/>
          <p:cNvPicPr preferRelativeResize="0"/>
          <p:nvPr/>
        </p:nvPicPr>
        <p:blipFill rotWithShape="1">
          <a:blip r:embed="rId4">
            <a:alphaModFix/>
          </a:blip>
          <a:srcRect/>
          <a:stretch/>
        </p:blipFill>
        <p:spPr>
          <a:xfrm>
            <a:off x="914400" y="3048000"/>
            <a:ext cx="3695700" cy="279558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67"/>
          <p:cNvSpPr txBox="1">
            <a:spLocks noGrp="1"/>
          </p:cNvSpPr>
          <p:nvPr>
            <p:ph type="title"/>
          </p:nvPr>
        </p:nvSpPr>
        <p:spPr>
          <a:xfrm>
            <a:off x="53340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Recoverable Schedules </a:t>
            </a:r>
            <a:endParaRPr/>
          </a:p>
        </p:txBody>
      </p:sp>
      <p:sp>
        <p:nvSpPr>
          <p:cNvPr id="551" name="Google Shape;551;p6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Schedule1 is recoverable because T2 reads the value of A updated by T1 and also T1 commits before T2 which makes the value read by T2 correct. Then T2 can commit itself.</a:t>
            </a:r>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In schedule2, if T1 is aborted, T2 has to abort because the value A it read is incorrect.</a:t>
            </a:r>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In both cases, the database is in consistent state.</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Cascading Rollbacks </a:t>
            </a:r>
            <a:endParaRPr/>
          </a:p>
        </p:txBody>
      </p:sp>
      <p:pic>
        <p:nvPicPr>
          <p:cNvPr id="557" name="Google Shape;557;p68"/>
          <p:cNvPicPr preferRelativeResize="0">
            <a:picLocks noGrp="1"/>
          </p:cNvPicPr>
          <p:nvPr>
            <p:ph type="body" idx="1"/>
          </p:nvPr>
        </p:nvPicPr>
        <p:blipFill rotWithShape="1">
          <a:blip r:embed="rId3">
            <a:alphaModFix/>
          </a:blip>
          <a:srcRect l="24890" t="23263" r="27281" b="20485"/>
          <a:stretch/>
        </p:blipFill>
        <p:spPr>
          <a:xfrm>
            <a:off x="762000" y="1371600"/>
            <a:ext cx="7772400" cy="49530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If in a schedule, failure of one transaction causes several other dependent transactions to rollback or abort, then schedule is called as </a:t>
            </a:r>
            <a:r>
              <a:rPr lang="en-US" sz="3200" b="1" i="0" u="none">
                <a:solidFill>
                  <a:schemeClr val="dk1"/>
                </a:solidFill>
                <a:latin typeface="Calibri"/>
                <a:ea typeface="Calibri"/>
                <a:cs typeface="Calibri"/>
                <a:sym typeface="Calibri"/>
              </a:rPr>
              <a:t>cascading schedule </a:t>
            </a:r>
            <a:r>
              <a:rPr lang="en-US" sz="3200" b="0" i="0" u="none">
                <a:solidFill>
                  <a:schemeClr val="dk1"/>
                </a:solidFill>
                <a:latin typeface="Calibri"/>
                <a:ea typeface="Calibri"/>
                <a:cs typeface="Calibri"/>
                <a:sym typeface="Calibri"/>
              </a:rPr>
              <a:t>or </a:t>
            </a:r>
            <a:r>
              <a:rPr lang="en-US" sz="3200" b="1" i="0" u="none">
                <a:solidFill>
                  <a:schemeClr val="dk1"/>
                </a:solidFill>
                <a:latin typeface="Calibri"/>
                <a:ea typeface="Calibri"/>
                <a:cs typeface="Calibri"/>
                <a:sym typeface="Calibri"/>
              </a:rPr>
              <a:t>cascading rollback </a:t>
            </a:r>
            <a:r>
              <a:rPr lang="en-US" sz="3200" b="0" i="0" u="none">
                <a:solidFill>
                  <a:schemeClr val="dk1"/>
                </a:solidFill>
                <a:latin typeface="Calibri"/>
                <a:ea typeface="Calibri"/>
                <a:cs typeface="Calibri"/>
                <a:sym typeface="Calibri"/>
              </a:rPr>
              <a:t>or </a:t>
            </a:r>
            <a:r>
              <a:rPr lang="en-US" sz="3200" b="1" i="0" u="none">
                <a:solidFill>
                  <a:schemeClr val="dk1"/>
                </a:solidFill>
                <a:latin typeface="Calibri"/>
                <a:ea typeface="Calibri"/>
                <a:cs typeface="Calibri"/>
                <a:sym typeface="Calibri"/>
              </a:rPr>
              <a:t>cascading abort</a:t>
            </a:r>
            <a:r>
              <a:rPr lang="en-US" sz="3200" b="0" i="0" u="none">
                <a:solidFill>
                  <a:schemeClr val="dk1"/>
                </a:solidFill>
                <a:latin typeface="Calibri"/>
                <a:ea typeface="Calibri"/>
                <a:cs typeface="Calibri"/>
                <a:sym typeface="Calibri"/>
              </a:rPr>
              <a:t>.</a:t>
            </a:r>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It leads to the wastage of CPU time.</a:t>
            </a:r>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Cascading rollbacks occur because of </a:t>
            </a:r>
            <a:r>
              <a:rPr lang="en-US" sz="3200" b="1" i="0" u="none">
                <a:solidFill>
                  <a:schemeClr val="dk1"/>
                </a:solidFill>
                <a:latin typeface="Calibri"/>
                <a:ea typeface="Calibri"/>
                <a:cs typeface="Calibri"/>
                <a:sym typeface="Calibri"/>
              </a:rPr>
              <a:t>Dirty read</a:t>
            </a:r>
            <a:r>
              <a:rPr lang="en-US" sz="3200" b="0" i="0" u="none">
                <a:solidFill>
                  <a:schemeClr val="dk1"/>
                </a:solidFill>
                <a:latin typeface="Calibri"/>
                <a:ea typeface="Calibri"/>
                <a:cs typeface="Calibri"/>
                <a:sym typeface="Calibri"/>
              </a:rPr>
              <a:t> problems.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Example</a:t>
            </a:r>
            <a:endParaRPr/>
          </a:p>
        </p:txBody>
      </p:sp>
      <p:pic>
        <p:nvPicPr>
          <p:cNvPr id="122" name="Google Shape;122;p7"/>
          <p:cNvPicPr preferRelativeResize="0">
            <a:picLocks noGrp="1"/>
          </p:cNvPicPr>
          <p:nvPr>
            <p:ph type="body" idx="1"/>
          </p:nvPr>
        </p:nvPicPr>
        <p:blipFill rotWithShape="1">
          <a:blip r:embed="rId3">
            <a:alphaModFix/>
          </a:blip>
          <a:srcRect l="39439" t="54664" r="24371" b="17909"/>
          <a:stretch/>
        </p:blipFill>
        <p:spPr>
          <a:xfrm>
            <a:off x="990600" y="2286000"/>
            <a:ext cx="7543800" cy="3048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Cascadeless Schedules </a:t>
            </a:r>
            <a:endParaRPr/>
          </a:p>
        </p:txBody>
      </p:sp>
      <p:sp>
        <p:nvSpPr>
          <p:cNvPr id="568" name="Google Shape;568;p70"/>
          <p:cNvSpPr txBox="1">
            <a:spLocks noGrp="1"/>
          </p:cNvSpPr>
          <p:nvPr>
            <p:ph type="body" idx="1"/>
          </p:nvPr>
        </p:nvSpPr>
        <p:spPr>
          <a:xfrm>
            <a:off x="304800" y="1600200"/>
            <a:ext cx="8610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FF0000"/>
              </a:buClr>
              <a:buSzPts val="3200"/>
              <a:buFont typeface="Arial"/>
              <a:buChar char="•"/>
            </a:pPr>
            <a:r>
              <a:rPr lang="en-US" sz="3200" b="1" i="0" u="none">
                <a:solidFill>
                  <a:srgbClr val="FF0000"/>
                </a:solidFill>
                <a:latin typeface="Calibri"/>
                <a:ea typeface="Calibri"/>
                <a:cs typeface="Calibri"/>
                <a:sym typeface="Calibri"/>
              </a:rPr>
              <a:t>Cascadeless schedules</a:t>
            </a:r>
            <a:r>
              <a:rPr lang="en-US" sz="3200" b="0" i="0" u="none">
                <a:solidFill>
                  <a:schemeClr val="dk1"/>
                </a:solidFill>
                <a:latin typeface="Calibri"/>
                <a:ea typeface="Calibri"/>
                <a:cs typeface="Calibri"/>
                <a:sym typeface="Calibri"/>
              </a:rPr>
              <a:t>—cascading rollbacks cannot occur; for each pair of transactions </a:t>
            </a:r>
            <a:r>
              <a:rPr lang="en-US" sz="3200" b="0" i="1" u="none">
                <a:solidFill>
                  <a:schemeClr val="dk1"/>
                </a:solidFill>
                <a:latin typeface="Calibri"/>
                <a:ea typeface="Calibri"/>
                <a:cs typeface="Calibri"/>
                <a:sym typeface="Calibri"/>
              </a:rPr>
              <a:t>Ti </a:t>
            </a:r>
            <a:r>
              <a:rPr lang="en-US" sz="3200" b="0" i="0" u="none">
                <a:solidFill>
                  <a:schemeClr val="dk1"/>
                </a:solidFill>
                <a:latin typeface="Calibri"/>
                <a:ea typeface="Calibri"/>
                <a:cs typeface="Calibri"/>
                <a:sym typeface="Calibri"/>
              </a:rPr>
              <a:t>and </a:t>
            </a:r>
            <a:r>
              <a:rPr lang="en-US" sz="3200" b="0" i="1" u="none">
                <a:solidFill>
                  <a:schemeClr val="dk1"/>
                </a:solidFill>
                <a:latin typeface="Calibri"/>
                <a:ea typeface="Calibri"/>
                <a:cs typeface="Calibri"/>
                <a:sym typeface="Calibri"/>
              </a:rPr>
              <a:t>Tj </a:t>
            </a:r>
            <a:r>
              <a:rPr lang="en-US" sz="3200" b="0" i="0" u="none">
                <a:solidFill>
                  <a:schemeClr val="dk1"/>
                </a:solidFill>
                <a:latin typeface="Calibri"/>
                <a:ea typeface="Calibri"/>
                <a:cs typeface="Calibri"/>
                <a:sym typeface="Calibri"/>
              </a:rPr>
              <a:t>such that </a:t>
            </a:r>
            <a:r>
              <a:rPr lang="en-US" sz="3200" b="0" i="1" u="none">
                <a:solidFill>
                  <a:schemeClr val="dk1"/>
                </a:solidFill>
                <a:latin typeface="Calibri"/>
                <a:ea typeface="Calibri"/>
                <a:cs typeface="Calibri"/>
                <a:sym typeface="Calibri"/>
              </a:rPr>
              <a:t>Tj </a:t>
            </a:r>
            <a:r>
              <a:rPr lang="en-US" sz="3200" b="0" i="0" u="none">
                <a:solidFill>
                  <a:schemeClr val="dk1"/>
                </a:solidFill>
                <a:latin typeface="Calibri"/>
                <a:ea typeface="Calibri"/>
                <a:cs typeface="Calibri"/>
                <a:sym typeface="Calibri"/>
              </a:rPr>
              <a:t>reads a data item previously written by </a:t>
            </a:r>
            <a:r>
              <a:rPr lang="en-US" sz="3200" b="0" i="1" u="none">
                <a:solidFill>
                  <a:schemeClr val="dk1"/>
                </a:solidFill>
                <a:latin typeface="Calibri"/>
                <a:ea typeface="Calibri"/>
                <a:cs typeface="Calibri"/>
                <a:sym typeface="Calibri"/>
              </a:rPr>
              <a:t>Ti</a:t>
            </a:r>
            <a:r>
              <a:rPr lang="en-US" sz="3200" b="0" i="0" u="none">
                <a:solidFill>
                  <a:schemeClr val="dk1"/>
                </a:solidFill>
                <a:latin typeface="Calibri"/>
                <a:ea typeface="Calibri"/>
                <a:cs typeface="Calibri"/>
                <a:sym typeface="Calibri"/>
              </a:rPr>
              <a:t>, the commit operation of </a:t>
            </a:r>
            <a:r>
              <a:rPr lang="en-US" sz="3200" b="0" i="1" u="none">
                <a:solidFill>
                  <a:schemeClr val="dk1"/>
                </a:solidFill>
                <a:latin typeface="Calibri"/>
                <a:ea typeface="Calibri"/>
                <a:cs typeface="Calibri"/>
                <a:sym typeface="Calibri"/>
              </a:rPr>
              <a:t>Ti </a:t>
            </a:r>
            <a:r>
              <a:rPr lang="en-US" sz="3200" b="0" i="0" u="none">
                <a:solidFill>
                  <a:schemeClr val="dk1"/>
                </a:solidFill>
                <a:latin typeface="Calibri"/>
                <a:ea typeface="Calibri"/>
                <a:cs typeface="Calibri"/>
                <a:sym typeface="Calibri"/>
              </a:rPr>
              <a:t>appears before the read operation of </a:t>
            </a:r>
            <a:r>
              <a:rPr lang="en-US" sz="3200" b="0" i="1" u="none">
                <a:solidFill>
                  <a:schemeClr val="dk1"/>
                </a:solidFill>
                <a:latin typeface="Calibri"/>
                <a:ea typeface="Calibri"/>
                <a:cs typeface="Calibri"/>
                <a:sym typeface="Calibri"/>
              </a:rPr>
              <a:t>Tj</a:t>
            </a:r>
            <a:r>
              <a:rPr lang="en-US" sz="3200" b="0" i="0" u="none">
                <a:solidFill>
                  <a:schemeClr val="dk1"/>
                </a:solidFill>
                <a:latin typeface="Calibri"/>
                <a:ea typeface="Calibri"/>
                <a:cs typeface="Calibri"/>
                <a:sym typeface="Calibri"/>
              </a:rPr>
              <a:t>.</a:t>
            </a:r>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Every cascadeless schedule is also recoverable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Processes of Transaction</a:t>
            </a:r>
            <a:endParaRPr/>
          </a:p>
        </p:txBody>
      </p:sp>
      <p:sp>
        <p:nvSpPr>
          <p:cNvPr id="128" name="Google Shape;128;p8"/>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FF0000"/>
              </a:buClr>
              <a:buSzPts val="3200"/>
              <a:buFont typeface="Arial"/>
              <a:buChar char="•"/>
            </a:pPr>
            <a:r>
              <a:rPr lang="en-US" sz="3200" b="0" i="0" u="none">
                <a:solidFill>
                  <a:srgbClr val="FF0000"/>
                </a:solidFill>
                <a:latin typeface="Calibri"/>
                <a:ea typeface="Calibri"/>
                <a:cs typeface="Calibri"/>
                <a:sym typeface="Calibri"/>
              </a:rPr>
              <a:t>Read Operation</a:t>
            </a:r>
            <a:r>
              <a:rPr lang="en-US" sz="3200" b="0" i="0" u="none">
                <a:solidFill>
                  <a:schemeClr val="dk1"/>
                </a:solidFill>
                <a:latin typeface="Calibri"/>
                <a:ea typeface="Calibri"/>
                <a:cs typeface="Calibri"/>
                <a:sym typeface="Calibri"/>
              </a:rPr>
              <a:t>: To read a database object, it is first brought into main memory from disk and then its value is copied into a program variable. </a:t>
            </a:r>
            <a:endParaRPr/>
          </a:p>
        </p:txBody>
      </p:sp>
      <p:grpSp>
        <p:nvGrpSpPr>
          <p:cNvPr id="129" name="Google Shape;129;p8"/>
          <p:cNvGrpSpPr/>
          <p:nvPr/>
        </p:nvGrpSpPr>
        <p:grpSpPr>
          <a:xfrm>
            <a:off x="685800" y="3657600"/>
            <a:ext cx="7848600" cy="2895600"/>
            <a:chOff x="685800" y="3657600"/>
            <a:chExt cx="7848600" cy="2895600"/>
          </a:xfrm>
        </p:grpSpPr>
        <p:sp>
          <p:nvSpPr>
            <p:cNvPr id="130" name="Google Shape;130;p8"/>
            <p:cNvSpPr txBox="1"/>
            <p:nvPr/>
          </p:nvSpPr>
          <p:spPr>
            <a:xfrm>
              <a:off x="1981200" y="3657600"/>
              <a:ext cx="1371600" cy="22098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1" name="Google Shape;131;p8"/>
            <p:cNvSpPr txBox="1"/>
            <p:nvPr/>
          </p:nvSpPr>
          <p:spPr>
            <a:xfrm>
              <a:off x="1981200" y="4114800"/>
              <a:ext cx="1371600" cy="381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2" name="Google Shape;132;p8"/>
            <p:cNvSpPr txBox="1"/>
            <p:nvPr/>
          </p:nvSpPr>
          <p:spPr>
            <a:xfrm>
              <a:off x="1981200" y="4953000"/>
              <a:ext cx="1371600" cy="381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3" name="Google Shape;133;p8"/>
            <p:cNvSpPr txBox="1"/>
            <p:nvPr/>
          </p:nvSpPr>
          <p:spPr>
            <a:xfrm>
              <a:off x="2147888" y="4114800"/>
              <a:ext cx="1066800" cy="381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4" name="Google Shape;134;p8"/>
            <p:cNvSpPr txBox="1"/>
            <p:nvPr/>
          </p:nvSpPr>
          <p:spPr>
            <a:xfrm>
              <a:off x="2147888" y="4953000"/>
              <a:ext cx="1066800" cy="381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5" name="Google Shape;135;p8"/>
            <p:cNvSpPr txBox="1"/>
            <p:nvPr/>
          </p:nvSpPr>
          <p:spPr>
            <a:xfrm>
              <a:off x="1828800" y="5907088"/>
              <a:ext cx="1676400"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Main Memory (RAM)</a:t>
              </a:r>
              <a:endParaRPr/>
            </a:p>
          </p:txBody>
        </p:sp>
        <p:sp>
          <p:nvSpPr>
            <p:cNvPr id="136" name="Google Shape;136;p8"/>
            <p:cNvSpPr/>
            <p:nvPr/>
          </p:nvSpPr>
          <p:spPr>
            <a:xfrm>
              <a:off x="4953000" y="3657600"/>
              <a:ext cx="1828800" cy="2209800"/>
            </a:xfrm>
            <a:prstGeom prst="can">
              <a:avLst>
                <a:gd name="adj" fmla="val 4469"/>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7" name="Google Shape;137;p8"/>
            <p:cNvSpPr txBox="1"/>
            <p:nvPr/>
          </p:nvSpPr>
          <p:spPr>
            <a:xfrm>
              <a:off x="4953000" y="4572000"/>
              <a:ext cx="1828800" cy="5334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8" name="Google Shape;138;p8"/>
            <p:cNvSpPr txBox="1"/>
            <p:nvPr/>
          </p:nvSpPr>
          <p:spPr>
            <a:xfrm>
              <a:off x="5181600" y="4648200"/>
              <a:ext cx="1371600" cy="369888"/>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5000    A</a:t>
              </a:r>
              <a:endParaRPr/>
            </a:p>
          </p:txBody>
        </p:sp>
        <p:sp>
          <p:nvSpPr>
            <p:cNvPr id="139" name="Google Shape;139;p8"/>
            <p:cNvSpPr txBox="1"/>
            <p:nvPr/>
          </p:nvSpPr>
          <p:spPr>
            <a:xfrm>
              <a:off x="7315200" y="4811713"/>
              <a:ext cx="1219200" cy="6461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Physical Block  (X)</a:t>
              </a:r>
              <a:endParaRPr/>
            </a:p>
          </p:txBody>
        </p:sp>
        <p:cxnSp>
          <p:nvCxnSpPr>
            <p:cNvPr id="140" name="Google Shape;140;p8"/>
            <p:cNvCxnSpPr/>
            <p:nvPr/>
          </p:nvCxnSpPr>
          <p:spPr>
            <a:xfrm rot="10800000">
              <a:off x="6781800" y="4838700"/>
              <a:ext cx="685800" cy="114300"/>
            </a:xfrm>
            <a:prstGeom prst="straightConnector1">
              <a:avLst/>
            </a:prstGeom>
            <a:noFill/>
            <a:ln w="19050" cap="flat" cmpd="sng">
              <a:solidFill>
                <a:schemeClr val="dk1"/>
              </a:solidFill>
              <a:prstDash val="solid"/>
              <a:miter lim="800000"/>
              <a:headEnd type="none" w="med" len="med"/>
              <a:tailEnd type="stealth" w="med" len="med"/>
            </a:ln>
          </p:spPr>
        </p:cxnSp>
        <p:cxnSp>
          <p:nvCxnSpPr>
            <p:cNvPr id="141" name="Google Shape;141;p8"/>
            <p:cNvCxnSpPr/>
            <p:nvPr/>
          </p:nvCxnSpPr>
          <p:spPr>
            <a:xfrm rot="10800000">
              <a:off x="3352800" y="4305300"/>
              <a:ext cx="1828800" cy="533400"/>
            </a:xfrm>
            <a:prstGeom prst="straightConnector1">
              <a:avLst/>
            </a:prstGeom>
            <a:noFill/>
            <a:ln w="19050" cap="flat" cmpd="sng">
              <a:solidFill>
                <a:schemeClr val="dk1"/>
              </a:solidFill>
              <a:prstDash val="solid"/>
              <a:miter lim="800000"/>
              <a:headEnd type="none" w="med" len="med"/>
              <a:tailEnd type="stealth" w="med" len="med"/>
            </a:ln>
          </p:spPr>
        </p:cxnSp>
        <p:sp>
          <p:nvSpPr>
            <p:cNvPr id="142" name="Google Shape;142;p8"/>
            <p:cNvSpPr txBox="1"/>
            <p:nvPr/>
          </p:nvSpPr>
          <p:spPr>
            <a:xfrm>
              <a:off x="2195513" y="4141788"/>
              <a:ext cx="990600" cy="36988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5000</a:t>
              </a:r>
              <a:endParaRPr/>
            </a:p>
          </p:txBody>
        </p:sp>
        <p:sp>
          <p:nvSpPr>
            <p:cNvPr id="143" name="Google Shape;143;p8"/>
            <p:cNvSpPr txBox="1"/>
            <p:nvPr/>
          </p:nvSpPr>
          <p:spPr>
            <a:xfrm>
              <a:off x="3429000" y="4648200"/>
              <a:ext cx="1447800" cy="36988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INPUT   (1)</a:t>
              </a:r>
              <a:endParaRPr/>
            </a:p>
          </p:txBody>
        </p:sp>
        <p:sp>
          <p:nvSpPr>
            <p:cNvPr id="144" name="Google Shape;144;p8"/>
            <p:cNvSpPr txBox="1"/>
            <p:nvPr/>
          </p:nvSpPr>
          <p:spPr>
            <a:xfrm>
              <a:off x="3429000" y="3962400"/>
              <a:ext cx="381000" cy="36988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A</a:t>
              </a:r>
              <a:endParaRPr/>
            </a:p>
          </p:txBody>
        </p:sp>
        <p:sp>
          <p:nvSpPr>
            <p:cNvPr id="145" name="Google Shape;145;p8"/>
            <p:cNvSpPr txBox="1"/>
            <p:nvPr/>
          </p:nvSpPr>
          <p:spPr>
            <a:xfrm>
              <a:off x="5410200" y="5954713"/>
              <a:ext cx="990600" cy="36988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Disk</a:t>
              </a:r>
              <a:endParaRPr/>
            </a:p>
          </p:txBody>
        </p:sp>
        <p:sp>
          <p:nvSpPr>
            <p:cNvPr id="146" name="Google Shape;146;p8"/>
            <p:cNvSpPr txBox="1"/>
            <p:nvPr/>
          </p:nvSpPr>
          <p:spPr>
            <a:xfrm>
              <a:off x="3429000" y="4937125"/>
              <a:ext cx="381000" cy="46196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a</a:t>
              </a:r>
              <a:endParaRPr/>
            </a:p>
          </p:txBody>
        </p:sp>
        <p:cxnSp>
          <p:nvCxnSpPr>
            <p:cNvPr id="147" name="Google Shape;147;p8"/>
            <p:cNvCxnSpPr/>
            <p:nvPr/>
          </p:nvCxnSpPr>
          <p:spPr>
            <a:xfrm rot="10800000">
              <a:off x="3352800" y="5181600"/>
              <a:ext cx="609600" cy="381000"/>
            </a:xfrm>
            <a:prstGeom prst="straightConnector1">
              <a:avLst/>
            </a:prstGeom>
            <a:noFill/>
            <a:ln w="19050" cap="flat" cmpd="sng">
              <a:solidFill>
                <a:schemeClr val="dk1"/>
              </a:solidFill>
              <a:prstDash val="solid"/>
              <a:miter lim="800000"/>
              <a:headEnd type="none" w="med" len="med"/>
              <a:tailEnd type="stealth" w="med" len="med"/>
            </a:ln>
          </p:spPr>
        </p:cxnSp>
        <p:sp>
          <p:nvSpPr>
            <p:cNvPr id="148" name="Google Shape;148;p8"/>
            <p:cNvSpPr txBox="1"/>
            <p:nvPr/>
          </p:nvSpPr>
          <p:spPr>
            <a:xfrm>
              <a:off x="3581400" y="5486400"/>
              <a:ext cx="1219200" cy="64611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Program Variable</a:t>
              </a:r>
              <a:endParaRPr/>
            </a:p>
          </p:txBody>
        </p:sp>
        <p:sp>
          <p:nvSpPr>
            <p:cNvPr id="149" name="Google Shape;149;p8"/>
            <p:cNvSpPr txBox="1"/>
            <p:nvPr/>
          </p:nvSpPr>
          <p:spPr>
            <a:xfrm>
              <a:off x="685800" y="4125913"/>
              <a:ext cx="1219200" cy="36988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Read (2)</a:t>
              </a:r>
              <a:endParaRPr/>
            </a:p>
          </p:txBody>
        </p:sp>
        <p:sp>
          <p:nvSpPr>
            <p:cNvPr id="150" name="Google Shape;150;p8"/>
            <p:cNvSpPr txBox="1"/>
            <p:nvPr/>
          </p:nvSpPr>
          <p:spPr>
            <a:xfrm>
              <a:off x="2209800" y="4953000"/>
              <a:ext cx="990600" cy="36988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5000</a:t>
              </a:r>
              <a:endParaRPr/>
            </a:p>
          </p:txBody>
        </p:sp>
        <p:cxnSp>
          <p:nvCxnSpPr>
            <p:cNvPr id="151" name="Google Shape;151;p8"/>
            <p:cNvCxnSpPr/>
            <p:nvPr/>
          </p:nvCxnSpPr>
          <p:spPr>
            <a:xfrm flipH="1">
              <a:off x="1981200" y="4305300"/>
              <a:ext cx="1588" cy="838200"/>
            </a:xfrm>
            <a:prstGeom prst="curvedConnector3">
              <a:avLst>
                <a:gd name="adj1" fmla="val 4805471"/>
              </a:avLst>
            </a:prstGeom>
            <a:noFill/>
            <a:ln w="19050" cap="flat" cmpd="sng">
              <a:solidFill>
                <a:schemeClr val="dk1"/>
              </a:solidFill>
              <a:prstDash val="solid"/>
              <a:miter lim="800000"/>
              <a:headEnd type="none" w="med" len="med"/>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500"/>
                                        <p:tgtEl>
                                          <p:spTgt spid="1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6092"/>
              </a:buClr>
              <a:buSzPts val="4400"/>
              <a:buFont typeface="Calibri"/>
              <a:buNone/>
            </a:pPr>
            <a:r>
              <a:rPr lang="en-US" sz="4400" b="1" i="0" u="none">
                <a:solidFill>
                  <a:srgbClr val="376092"/>
                </a:solidFill>
                <a:latin typeface="Calibri"/>
                <a:ea typeface="Calibri"/>
                <a:cs typeface="Calibri"/>
                <a:sym typeface="Calibri"/>
              </a:rPr>
              <a:t>Processes of Transaction</a:t>
            </a:r>
            <a:endParaRPr/>
          </a:p>
        </p:txBody>
      </p:sp>
      <p:sp>
        <p:nvSpPr>
          <p:cNvPr id="157" name="Google Shape;157;p9"/>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FF0000"/>
              </a:buClr>
              <a:buSzPts val="3200"/>
              <a:buFont typeface="Arial"/>
              <a:buChar char="•"/>
            </a:pPr>
            <a:r>
              <a:rPr lang="en-US" sz="3200" b="0" i="0" u="none">
                <a:solidFill>
                  <a:srgbClr val="FF0000"/>
                </a:solidFill>
                <a:latin typeface="Calibri"/>
                <a:ea typeface="Calibri"/>
                <a:cs typeface="Calibri"/>
                <a:sym typeface="Calibri"/>
              </a:rPr>
              <a:t>Write Operation</a:t>
            </a:r>
            <a:r>
              <a:rPr lang="en-US" sz="3200" b="0" i="0" u="none">
                <a:solidFill>
                  <a:schemeClr val="dk1"/>
                </a:solidFill>
                <a:latin typeface="Calibri"/>
                <a:ea typeface="Calibri"/>
                <a:cs typeface="Calibri"/>
                <a:sym typeface="Calibri"/>
              </a:rPr>
              <a:t>: To write a database object, an in-memory copy of the object is first modified and then written back to disk. </a:t>
            </a:r>
            <a:endParaRPr/>
          </a:p>
        </p:txBody>
      </p:sp>
      <p:grpSp>
        <p:nvGrpSpPr>
          <p:cNvPr id="158" name="Google Shape;158;p9"/>
          <p:cNvGrpSpPr/>
          <p:nvPr/>
        </p:nvGrpSpPr>
        <p:grpSpPr>
          <a:xfrm>
            <a:off x="381000" y="3352800"/>
            <a:ext cx="8153400" cy="3048000"/>
            <a:chOff x="381000" y="3505200"/>
            <a:chExt cx="8153400" cy="3048000"/>
          </a:xfrm>
        </p:grpSpPr>
        <p:sp>
          <p:nvSpPr>
            <p:cNvPr id="159" name="Google Shape;159;p9"/>
            <p:cNvSpPr txBox="1"/>
            <p:nvPr/>
          </p:nvSpPr>
          <p:spPr>
            <a:xfrm>
              <a:off x="1828800" y="3657600"/>
              <a:ext cx="1524000" cy="22098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0" name="Google Shape;160;p9"/>
            <p:cNvSpPr txBox="1"/>
            <p:nvPr/>
          </p:nvSpPr>
          <p:spPr>
            <a:xfrm>
              <a:off x="1828800" y="4114800"/>
              <a:ext cx="1524000" cy="381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1" name="Google Shape;161;p9"/>
            <p:cNvSpPr txBox="1"/>
            <p:nvPr/>
          </p:nvSpPr>
          <p:spPr>
            <a:xfrm>
              <a:off x="1828800" y="4953000"/>
              <a:ext cx="1524000" cy="381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2" name="Google Shape;162;p9"/>
            <p:cNvSpPr txBox="1"/>
            <p:nvPr/>
          </p:nvSpPr>
          <p:spPr>
            <a:xfrm>
              <a:off x="1981200" y="4114800"/>
              <a:ext cx="1233488" cy="381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3" name="Google Shape;163;p9"/>
            <p:cNvSpPr txBox="1"/>
            <p:nvPr/>
          </p:nvSpPr>
          <p:spPr>
            <a:xfrm>
              <a:off x="1981200" y="4953000"/>
              <a:ext cx="1233488" cy="381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4" name="Google Shape;164;p9"/>
            <p:cNvSpPr txBox="1"/>
            <p:nvPr/>
          </p:nvSpPr>
          <p:spPr>
            <a:xfrm>
              <a:off x="1828800" y="5907088"/>
              <a:ext cx="1676400"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Main Memory (RAM)</a:t>
              </a:r>
              <a:endParaRPr/>
            </a:p>
          </p:txBody>
        </p:sp>
        <p:sp>
          <p:nvSpPr>
            <p:cNvPr id="165" name="Google Shape;165;p9"/>
            <p:cNvSpPr/>
            <p:nvPr/>
          </p:nvSpPr>
          <p:spPr>
            <a:xfrm>
              <a:off x="4953000" y="3505200"/>
              <a:ext cx="1981200" cy="2438400"/>
            </a:xfrm>
            <a:prstGeom prst="can">
              <a:avLst>
                <a:gd name="adj" fmla="val 4388"/>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6" name="Google Shape;166;p9"/>
            <p:cNvSpPr txBox="1"/>
            <p:nvPr/>
          </p:nvSpPr>
          <p:spPr>
            <a:xfrm>
              <a:off x="4953000" y="4572000"/>
              <a:ext cx="1981200" cy="5334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7" name="Google Shape;167;p9"/>
            <p:cNvSpPr txBox="1"/>
            <p:nvPr/>
          </p:nvSpPr>
          <p:spPr>
            <a:xfrm>
              <a:off x="5105400" y="4648200"/>
              <a:ext cx="1676400" cy="369888"/>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5000 to 7000  A</a:t>
              </a:r>
              <a:endParaRPr/>
            </a:p>
          </p:txBody>
        </p:sp>
        <p:sp>
          <p:nvSpPr>
            <p:cNvPr id="168" name="Google Shape;168;p9"/>
            <p:cNvSpPr txBox="1"/>
            <p:nvPr/>
          </p:nvSpPr>
          <p:spPr>
            <a:xfrm>
              <a:off x="7315200" y="4811713"/>
              <a:ext cx="1219200" cy="6461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Physical Block  (X)</a:t>
              </a:r>
              <a:endParaRPr/>
            </a:p>
          </p:txBody>
        </p:sp>
        <p:cxnSp>
          <p:nvCxnSpPr>
            <p:cNvPr id="169" name="Google Shape;169;p9"/>
            <p:cNvCxnSpPr/>
            <p:nvPr/>
          </p:nvCxnSpPr>
          <p:spPr>
            <a:xfrm rot="10800000">
              <a:off x="6934200" y="4838700"/>
              <a:ext cx="533400" cy="114300"/>
            </a:xfrm>
            <a:prstGeom prst="straightConnector1">
              <a:avLst/>
            </a:prstGeom>
            <a:noFill/>
            <a:ln w="19050" cap="flat" cmpd="sng">
              <a:solidFill>
                <a:schemeClr val="dk1"/>
              </a:solidFill>
              <a:prstDash val="solid"/>
              <a:miter lim="800000"/>
              <a:headEnd type="none" w="med" len="med"/>
              <a:tailEnd type="stealth" w="med" len="med"/>
            </a:ln>
          </p:spPr>
        </p:cxnSp>
        <p:cxnSp>
          <p:nvCxnSpPr>
            <p:cNvPr id="170" name="Google Shape;170;p9"/>
            <p:cNvCxnSpPr/>
            <p:nvPr/>
          </p:nvCxnSpPr>
          <p:spPr>
            <a:xfrm>
              <a:off x="3357563" y="4289425"/>
              <a:ext cx="1747837" cy="544513"/>
            </a:xfrm>
            <a:prstGeom prst="straightConnector1">
              <a:avLst/>
            </a:prstGeom>
            <a:noFill/>
            <a:ln w="19050" cap="flat" cmpd="sng">
              <a:solidFill>
                <a:schemeClr val="dk1"/>
              </a:solidFill>
              <a:prstDash val="solid"/>
              <a:miter lim="800000"/>
              <a:headEnd type="none" w="med" len="med"/>
              <a:tailEnd type="stealth" w="med" len="med"/>
            </a:ln>
          </p:spPr>
        </p:cxnSp>
        <p:sp>
          <p:nvSpPr>
            <p:cNvPr id="171" name="Google Shape;171;p9"/>
            <p:cNvSpPr txBox="1"/>
            <p:nvPr/>
          </p:nvSpPr>
          <p:spPr>
            <a:xfrm>
              <a:off x="1919288" y="4157454"/>
              <a:ext cx="1371600" cy="338554"/>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Calibri"/>
                <a:buNone/>
              </a:pPr>
              <a:r>
                <a:rPr lang="en-US" sz="1600" b="1" i="0" u="none">
                  <a:solidFill>
                    <a:schemeClr val="dk1"/>
                  </a:solidFill>
                  <a:latin typeface="Calibri"/>
                  <a:ea typeface="Calibri"/>
                  <a:cs typeface="Calibri"/>
                  <a:sym typeface="Calibri"/>
                </a:rPr>
                <a:t>5000 to 7000</a:t>
              </a:r>
              <a:endParaRPr/>
            </a:p>
          </p:txBody>
        </p:sp>
        <p:sp>
          <p:nvSpPr>
            <p:cNvPr id="172" name="Google Shape;172;p9"/>
            <p:cNvSpPr txBox="1"/>
            <p:nvPr/>
          </p:nvSpPr>
          <p:spPr>
            <a:xfrm>
              <a:off x="3429000" y="4724400"/>
              <a:ext cx="1600200" cy="36988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OUTPUT (2)</a:t>
              </a:r>
              <a:endParaRPr/>
            </a:p>
          </p:txBody>
        </p:sp>
        <p:sp>
          <p:nvSpPr>
            <p:cNvPr id="173" name="Google Shape;173;p9"/>
            <p:cNvSpPr txBox="1"/>
            <p:nvPr/>
          </p:nvSpPr>
          <p:spPr>
            <a:xfrm>
              <a:off x="3429000" y="3962400"/>
              <a:ext cx="381000" cy="36988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A</a:t>
              </a:r>
              <a:endParaRPr/>
            </a:p>
          </p:txBody>
        </p:sp>
        <p:sp>
          <p:nvSpPr>
            <p:cNvPr id="174" name="Google Shape;174;p9"/>
            <p:cNvSpPr txBox="1"/>
            <p:nvPr/>
          </p:nvSpPr>
          <p:spPr>
            <a:xfrm>
              <a:off x="5410200" y="5954713"/>
              <a:ext cx="990600" cy="36988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Disk</a:t>
              </a:r>
              <a:endParaRPr/>
            </a:p>
          </p:txBody>
        </p:sp>
        <p:sp>
          <p:nvSpPr>
            <p:cNvPr id="175" name="Google Shape;175;p9"/>
            <p:cNvSpPr txBox="1"/>
            <p:nvPr/>
          </p:nvSpPr>
          <p:spPr>
            <a:xfrm>
              <a:off x="3429000" y="4937125"/>
              <a:ext cx="381000" cy="46196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a</a:t>
              </a:r>
              <a:endParaRPr/>
            </a:p>
          </p:txBody>
        </p:sp>
        <p:cxnSp>
          <p:nvCxnSpPr>
            <p:cNvPr id="176" name="Google Shape;176;p9"/>
            <p:cNvCxnSpPr/>
            <p:nvPr/>
          </p:nvCxnSpPr>
          <p:spPr>
            <a:xfrm rot="10800000">
              <a:off x="3352800" y="5181600"/>
              <a:ext cx="609600" cy="381000"/>
            </a:xfrm>
            <a:prstGeom prst="straightConnector1">
              <a:avLst/>
            </a:prstGeom>
            <a:noFill/>
            <a:ln w="19050" cap="flat" cmpd="sng">
              <a:solidFill>
                <a:schemeClr val="dk1"/>
              </a:solidFill>
              <a:prstDash val="solid"/>
              <a:miter lim="800000"/>
              <a:headEnd type="none" w="med" len="med"/>
              <a:tailEnd type="stealth" w="med" len="med"/>
            </a:ln>
          </p:spPr>
        </p:cxnSp>
        <p:sp>
          <p:nvSpPr>
            <p:cNvPr id="177" name="Google Shape;177;p9"/>
            <p:cNvSpPr txBox="1"/>
            <p:nvPr/>
          </p:nvSpPr>
          <p:spPr>
            <a:xfrm>
              <a:off x="3581400" y="5486400"/>
              <a:ext cx="1219200" cy="64611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Program Variable</a:t>
              </a:r>
              <a:endParaRPr/>
            </a:p>
          </p:txBody>
        </p:sp>
        <p:sp>
          <p:nvSpPr>
            <p:cNvPr id="178" name="Google Shape;178;p9"/>
            <p:cNvSpPr txBox="1"/>
            <p:nvPr/>
          </p:nvSpPr>
          <p:spPr>
            <a:xfrm>
              <a:off x="381000" y="4125913"/>
              <a:ext cx="1219200" cy="36988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Write (1)</a:t>
              </a:r>
              <a:endParaRPr/>
            </a:p>
          </p:txBody>
        </p:sp>
        <p:sp>
          <p:nvSpPr>
            <p:cNvPr id="179" name="Google Shape;179;p9"/>
            <p:cNvSpPr txBox="1"/>
            <p:nvPr/>
          </p:nvSpPr>
          <p:spPr>
            <a:xfrm>
              <a:off x="2098675" y="4953000"/>
              <a:ext cx="990600" cy="36988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7000</a:t>
              </a:r>
              <a:endParaRPr/>
            </a:p>
          </p:txBody>
        </p:sp>
        <p:cxnSp>
          <p:nvCxnSpPr>
            <p:cNvPr id="180" name="Google Shape;180;p9"/>
            <p:cNvCxnSpPr/>
            <p:nvPr/>
          </p:nvCxnSpPr>
          <p:spPr>
            <a:xfrm rot="10680000" flipH="1">
              <a:off x="1843088" y="4305300"/>
              <a:ext cx="1587" cy="838200"/>
            </a:xfrm>
            <a:prstGeom prst="curvedConnector3">
              <a:avLst>
                <a:gd name="adj1" fmla="val -6077451"/>
              </a:avLst>
            </a:prstGeom>
            <a:noFill/>
            <a:ln w="19050" cap="flat" cmpd="sng">
              <a:solidFill>
                <a:schemeClr val="dk1"/>
              </a:solidFill>
              <a:prstDash val="solid"/>
              <a:miter lim="800000"/>
              <a:headEnd type="none" w="med" len="med"/>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animEffect transition="in" filter="fade">
                                      <p:cBhvr>
                                        <p:cTn id="7" dur="500"/>
                                        <p:tgtEl>
                                          <p:spTgt spid="1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4096</Words>
  <Application>Microsoft Office PowerPoint</Application>
  <PresentationFormat>On-screen Show (4:3)</PresentationFormat>
  <Paragraphs>425</Paragraphs>
  <Slides>70</Slides>
  <Notes>70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Calibri</vt:lpstr>
      <vt:lpstr>Inter</vt:lpstr>
      <vt:lpstr>Times New Roman</vt:lpstr>
      <vt:lpstr>Nunito</vt:lpstr>
      <vt:lpstr>Arial</vt:lpstr>
      <vt:lpstr>Office Theme</vt:lpstr>
      <vt:lpstr>Transaction Processing</vt:lpstr>
      <vt:lpstr>Transaction Processing Systems</vt:lpstr>
      <vt:lpstr>Transaction</vt:lpstr>
      <vt:lpstr>PowerPoint Presentation</vt:lpstr>
      <vt:lpstr>PowerPoint Presentation</vt:lpstr>
      <vt:lpstr>Example</vt:lpstr>
      <vt:lpstr>Example</vt:lpstr>
      <vt:lpstr>Processes of Transaction</vt:lpstr>
      <vt:lpstr>Processes of Transaction</vt:lpstr>
      <vt:lpstr>Desirable Properties of Transactions</vt:lpstr>
      <vt:lpstr>Atomicity</vt:lpstr>
      <vt:lpstr>PowerPoint Presentation</vt:lpstr>
      <vt:lpstr>PowerPoint Presentation</vt:lpstr>
      <vt:lpstr>Consistency</vt:lpstr>
      <vt:lpstr>PowerPoint Presentation</vt:lpstr>
      <vt:lpstr>Isolation</vt:lpstr>
      <vt:lpstr>PowerPoint Presentation</vt:lpstr>
      <vt:lpstr>Durability</vt:lpstr>
      <vt:lpstr>Transaction Properties</vt:lpstr>
      <vt:lpstr>PowerPoint Presentation</vt:lpstr>
      <vt:lpstr>PowerPoint Presentation</vt:lpstr>
      <vt:lpstr>PowerPoint Presentation</vt:lpstr>
      <vt:lpstr>Transaction Properties</vt:lpstr>
      <vt:lpstr>PowerPoint Presentation</vt:lpstr>
      <vt:lpstr>Transaction States</vt:lpstr>
      <vt:lpstr>State Transition Diagram </vt:lpstr>
      <vt:lpstr>Active state</vt:lpstr>
      <vt:lpstr>Partially committed state</vt:lpstr>
      <vt:lpstr>Failed state</vt:lpstr>
      <vt:lpstr>Aborted state</vt:lpstr>
      <vt:lpstr>Committed state</vt:lpstr>
      <vt:lpstr>Schedule </vt:lpstr>
      <vt:lpstr>PowerPoint Presentation</vt:lpstr>
      <vt:lpstr>Serial Schedule </vt:lpstr>
      <vt:lpstr>PowerPoint Presentation</vt:lpstr>
      <vt:lpstr>PowerPoint Presentation</vt:lpstr>
      <vt:lpstr>Non Serial Schedule</vt:lpstr>
      <vt:lpstr>PowerPoint Presentation</vt:lpstr>
      <vt:lpstr>Interleaving</vt:lpstr>
      <vt:lpstr>Serializable Schedule</vt:lpstr>
      <vt:lpstr>Schedules </vt:lpstr>
      <vt:lpstr>Scheduling of Transactions</vt:lpstr>
      <vt:lpstr>Schedule 1 </vt:lpstr>
      <vt:lpstr>Schedule 2 </vt:lpstr>
      <vt:lpstr>Schedule 3 </vt:lpstr>
      <vt:lpstr>Schedule 4 </vt:lpstr>
      <vt:lpstr>Scheduling of Transactions</vt:lpstr>
      <vt:lpstr>Serializability </vt:lpstr>
      <vt:lpstr>Conflict Serializability </vt:lpstr>
      <vt:lpstr>Conflict Serializability </vt:lpstr>
      <vt:lpstr>PowerPoint Presentation</vt:lpstr>
      <vt:lpstr>Conflict Serializability </vt:lpstr>
      <vt:lpstr>PowerPoint Presentation</vt:lpstr>
      <vt:lpstr>Conflict Serializability </vt:lpstr>
      <vt:lpstr>Precedence Graph of Conflict Serializability</vt:lpstr>
      <vt:lpstr>View Serializability</vt:lpstr>
      <vt:lpstr>View Serializability</vt:lpstr>
      <vt:lpstr>PowerPoint Presentation</vt:lpstr>
      <vt:lpstr>Initial read-An initial read of both schedule is same.</vt:lpstr>
      <vt:lpstr>Updated read- In Schedule S1 if Ti is reading A which is updated by Tj then in S2 also.</vt:lpstr>
      <vt:lpstr>Updated read- In Schedule S1 if Ti is reading A which is updated by Tj then in S2 also.</vt:lpstr>
      <vt:lpstr>Final write – Final write must be same between both the schedule.</vt:lpstr>
      <vt:lpstr>Example</vt:lpstr>
      <vt:lpstr>PowerPoint Presentation</vt:lpstr>
      <vt:lpstr>Recoverable Schedules </vt:lpstr>
      <vt:lpstr>Recoverable Schedules </vt:lpstr>
      <vt:lpstr>Recoverable Schedules </vt:lpstr>
      <vt:lpstr>Cascading Rollbacks </vt:lpstr>
      <vt:lpstr>PowerPoint Presentation</vt:lpstr>
      <vt:lpstr>Cascadeless Schedules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Processing</dc:title>
  <dc:creator>Dell</dc:creator>
  <cp:lastModifiedBy>SHREY GARG</cp:lastModifiedBy>
  <cp:revision>2</cp:revision>
  <dcterms:created xsi:type="dcterms:W3CDTF">2013-08-21T06:36:47Z</dcterms:created>
  <dcterms:modified xsi:type="dcterms:W3CDTF">2023-05-25T04:44:06Z</dcterms:modified>
</cp:coreProperties>
</file>