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22" roundtripDataSignature="AMtx7miF60hizGO2+wc/6qOLcECTHDa9E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customschemas.google.com/relationships/presentationmetadata" Target="metadata"/><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 name="Google Shape;148;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 name="Google Shape;153;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1" name="Google Shape;91;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6" name="Google Shape;96;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 name="Google Shape;97;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 name="Google Shape;102;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 name="Google Shape;108;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 name="Google Shape;118;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 name="Google Shape;123;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 name="Google Shape;128;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8"/>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8"/>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2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27"/>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2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28"/>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28"/>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2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20"/>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20"/>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21"/>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21"/>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22"/>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22"/>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22"/>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22"/>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2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25"/>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25"/>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1" name="Google Shape;61;p25"/>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2" name="Google Shape;62;p2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26"/>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26"/>
          <p:cNvSpPr/>
          <p:nvPr>
            <p:ph idx="2" type="pic"/>
          </p:nvPr>
        </p:nvSpPr>
        <p:spPr>
          <a:xfrm>
            <a:off x="1792288" y="612775"/>
            <a:ext cx="5486400" cy="4114800"/>
          </a:xfrm>
          <a:prstGeom prst="rect">
            <a:avLst/>
          </a:prstGeom>
          <a:noFill/>
          <a:ln>
            <a:noFill/>
          </a:ln>
        </p:spPr>
      </p:sp>
      <p:sp>
        <p:nvSpPr>
          <p:cNvPr id="68" name="Google Shape;68;p26"/>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9" name="Google Shape;69;p2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HTML Text Formatting with Logical Style Tags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0"/>
          <p:cNvSpPr txBox="1"/>
          <p:nvPr>
            <p:ph idx="1" type="body"/>
          </p:nvPr>
        </p:nvSpPr>
        <p:spPr>
          <a:xfrm>
            <a:off x="457200" y="260648"/>
            <a:ext cx="8229600" cy="5865515"/>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spcBef>
                <a:spcPts val="0"/>
              </a:spcBef>
              <a:spcAft>
                <a:spcPts val="0"/>
              </a:spcAft>
              <a:buClr>
                <a:schemeClr val="dk1"/>
              </a:buClr>
              <a:buSzPct val="100000"/>
              <a:buNone/>
            </a:pPr>
            <a:r>
              <a:rPr b="1" lang="en-US"/>
              <a:t>&lt;ins&gt; tag</a:t>
            </a:r>
            <a:endParaRPr/>
          </a:p>
          <a:p>
            <a:pPr indent="0" lvl="0" marL="0" rtl="0" algn="l">
              <a:spcBef>
                <a:spcPts val="592"/>
              </a:spcBef>
              <a:spcAft>
                <a:spcPts val="0"/>
              </a:spcAft>
              <a:buClr>
                <a:schemeClr val="dk1"/>
              </a:buClr>
              <a:buSzPct val="100000"/>
              <a:buNone/>
            </a:pPr>
            <a:r>
              <a:rPr lang="en-US"/>
              <a:t> defines a text that has been inserted into a document. Browsers will usually underline inserted text.</a:t>
            </a:r>
            <a:endParaRPr/>
          </a:p>
          <a:p>
            <a:pPr indent="0" lvl="0" marL="0" rtl="0" algn="l">
              <a:spcBef>
                <a:spcPts val="592"/>
              </a:spcBef>
              <a:spcAft>
                <a:spcPts val="0"/>
              </a:spcAft>
              <a:buClr>
                <a:schemeClr val="dk1"/>
              </a:buClr>
              <a:buSzPct val="100000"/>
              <a:buNone/>
            </a:pPr>
            <a:r>
              <a:rPr b="1" lang="en-US"/>
              <a:t> &lt;del&gt; tag</a:t>
            </a:r>
            <a:endParaRPr/>
          </a:p>
          <a:p>
            <a:pPr indent="0" lvl="0" marL="0" rtl="0" algn="l">
              <a:spcBef>
                <a:spcPts val="592"/>
              </a:spcBef>
              <a:spcAft>
                <a:spcPts val="0"/>
              </a:spcAft>
              <a:buClr>
                <a:schemeClr val="dk1"/>
              </a:buClr>
              <a:buSzPct val="100000"/>
              <a:buNone/>
            </a:pPr>
            <a:r>
              <a:rPr lang="en-US"/>
              <a:t> defines text that has been deleted from a document. Browsers will usually strike a line through deleted text.</a:t>
            </a:r>
            <a:endParaRPr/>
          </a:p>
          <a:p>
            <a:pPr indent="0" lvl="0" marL="0" rtl="0" algn="l">
              <a:spcBef>
                <a:spcPts val="592"/>
              </a:spcBef>
              <a:spcAft>
                <a:spcPts val="0"/>
              </a:spcAft>
              <a:buClr>
                <a:schemeClr val="dk1"/>
              </a:buClr>
              <a:buSzPct val="100000"/>
              <a:buNone/>
            </a:pPr>
            <a:r>
              <a:rPr lang="en-US"/>
              <a:t>Eg:</a:t>
            </a:r>
            <a:endParaRPr/>
          </a:p>
          <a:p>
            <a:pPr indent="-342900" lvl="0" marL="342900" rtl="0" algn="l">
              <a:spcBef>
                <a:spcPts val="592"/>
              </a:spcBef>
              <a:spcAft>
                <a:spcPts val="0"/>
              </a:spcAft>
              <a:buClr>
                <a:schemeClr val="dk1"/>
              </a:buClr>
              <a:buSzPct val="100000"/>
              <a:buChar char="•"/>
            </a:pPr>
            <a:r>
              <a:rPr lang="en-US"/>
              <a:t>&lt;p&gt;My favorite is is &lt;del&gt;tea&lt;/del&gt; &lt;ins&gt;coffee&lt;/ins&gt;!&lt;/p&gt;</a:t>
            </a:r>
            <a:endParaRPr/>
          </a:p>
          <a:p>
            <a:pPr indent="0" lvl="0" marL="0" rtl="0" algn="l">
              <a:spcBef>
                <a:spcPts val="592"/>
              </a:spcBef>
              <a:spcAft>
                <a:spcPts val="0"/>
              </a:spcAft>
              <a:buClr>
                <a:schemeClr val="dk1"/>
              </a:buClr>
              <a:buSzPct val="100000"/>
              <a:buNone/>
            </a:pPr>
            <a:br>
              <a:rPr lang="en-US"/>
            </a:b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1"/>
          <p:cNvSpPr txBox="1"/>
          <p:nvPr>
            <p:ph idx="1" type="body"/>
          </p:nvPr>
        </p:nvSpPr>
        <p:spPr>
          <a:xfrm>
            <a:off x="457200" y="332656"/>
            <a:ext cx="8229600" cy="5793507"/>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200"/>
              <a:buNone/>
            </a:pPr>
            <a:r>
              <a:rPr lang="en-US"/>
              <a:t> </a:t>
            </a:r>
            <a:r>
              <a:rPr b="1" lang="en-US"/>
              <a:t>&lt;kbd&gt; tag</a:t>
            </a:r>
            <a:endParaRPr/>
          </a:p>
          <a:p>
            <a:pPr indent="-342900" lvl="0" marL="342900" rtl="0" algn="l">
              <a:spcBef>
                <a:spcPts val="640"/>
              </a:spcBef>
              <a:spcAft>
                <a:spcPts val="0"/>
              </a:spcAft>
              <a:buClr>
                <a:schemeClr val="dk1"/>
              </a:buClr>
              <a:buSzPts val="3200"/>
              <a:buChar char="•"/>
            </a:pPr>
            <a:r>
              <a:rPr lang="en-US"/>
              <a:t> is used to define keyboard input. The content inside is displayed in the browser's default monospace font.</a:t>
            </a:r>
            <a:endParaRPr/>
          </a:p>
          <a:p>
            <a:pPr indent="0" lvl="0" marL="0" rtl="0" algn="l">
              <a:spcBef>
                <a:spcPts val="640"/>
              </a:spcBef>
              <a:spcAft>
                <a:spcPts val="0"/>
              </a:spcAft>
              <a:buClr>
                <a:schemeClr val="dk1"/>
              </a:buClr>
              <a:buSzPts val="3200"/>
              <a:buNone/>
            </a:pPr>
            <a:r>
              <a:rPr lang="en-US"/>
              <a:t>Eg:&lt;p&gt;Press &lt;kbd&gt;Ctrl&lt;/kbd&gt; + &lt;kbd&gt;C&lt;/kbd&gt; to copy text (Windows).&lt;/p&gt;</a:t>
            </a:r>
            <a:br>
              <a:rPr lang="en-US"/>
            </a:br>
            <a:br>
              <a:rPr lang="en-US"/>
            </a:br>
            <a:r>
              <a:rPr lang="en-US"/>
              <a:t>&lt;p&gt;Press &lt;kbd&gt;Cmd&lt;/kbd&gt; + &lt;kbd&gt;C&lt;/kbd&gt; to copy text (Mac OS).&lt;/p&gt;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2"/>
          <p:cNvSpPr txBox="1"/>
          <p:nvPr>
            <p:ph idx="1" type="body"/>
          </p:nvPr>
        </p:nvSpPr>
        <p:spPr>
          <a:xfrm>
            <a:off x="457200" y="188640"/>
            <a:ext cx="8229600" cy="593752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200"/>
              <a:buNone/>
            </a:pPr>
            <a:r>
              <a:rPr b="1" lang="en-US"/>
              <a:t>&lt;var&gt; tag</a:t>
            </a:r>
            <a:endParaRPr/>
          </a:p>
          <a:p>
            <a:pPr indent="0" lvl="0" marL="0" rtl="0" algn="l">
              <a:spcBef>
                <a:spcPts val="640"/>
              </a:spcBef>
              <a:spcAft>
                <a:spcPts val="0"/>
              </a:spcAft>
              <a:buClr>
                <a:schemeClr val="dk1"/>
              </a:buClr>
              <a:buSzPts val="3200"/>
              <a:buNone/>
            </a:pPr>
            <a:r>
              <a:rPr lang="en-US"/>
              <a:t> is used to defines a variable in programming or in a mathematical expression. The content inside is typically displayed in italic.</a:t>
            </a:r>
            <a:endParaRPr/>
          </a:p>
          <a:p>
            <a:pPr indent="0" lvl="0" marL="0" rtl="0" algn="l">
              <a:spcBef>
                <a:spcPts val="640"/>
              </a:spcBef>
              <a:spcAft>
                <a:spcPts val="0"/>
              </a:spcAft>
              <a:buClr>
                <a:schemeClr val="dk1"/>
              </a:buClr>
              <a:buSzPts val="3200"/>
              <a:buNone/>
            </a:pPr>
            <a:r>
              <a:rPr lang="en-US"/>
              <a:t>&lt;p&gt;The equation for any straight line can be expressed in the formula: &lt;var&gt;y&lt;/var&gt; = &lt;var&gt;mx&lt;/var&gt; + &lt;var&gt;b&lt;/var&gt;.&lt;/p&gt;</a:t>
            </a:r>
            <a:br>
              <a:rPr lang="en-US"/>
            </a:br>
            <a:br>
              <a:rPr lang="en-US"/>
            </a:b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200"/>
              <a:buNone/>
            </a:pPr>
            <a:r>
              <a:t/>
            </a:r>
            <a:endParaRPr/>
          </a:p>
          <a:p>
            <a:pPr indent="0" lvl="0" marL="0" rtl="0" algn="ctr">
              <a:spcBef>
                <a:spcPts val="880"/>
              </a:spcBef>
              <a:spcAft>
                <a:spcPts val="0"/>
              </a:spcAft>
              <a:buClr>
                <a:schemeClr val="dk1"/>
              </a:buClr>
              <a:buSzPts val="4400"/>
              <a:buNone/>
            </a:pPr>
            <a:r>
              <a:rPr b="1" lang="en-US" sz="4400"/>
              <a:t>Formatting text with HTML physical style elements</a:t>
            </a:r>
            <a:endParaRPr b="1" sz="4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HTML uses physical style tags to change the appearance of text. If you want your text to appear in a particular style such as bold or italics etc., you must use physical style tags. For example to ensure that text appear in small font, then you must enclose it between starting and ending tags of the SMALL tag.</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&lt;sub&gt; tag</a:t>
            </a:r>
            <a:endParaRPr/>
          </a:p>
        </p:txBody>
      </p:sp>
      <p:sp>
        <p:nvSpPr>
          <p:cNvPr id="161" name="Google Shape;161;p1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200"/>
              <a:buNone/>
            </a:pPr>
            <a:r>
              <a:rPr lang="en-US"/>
              <a:t>is used to display text as a subscript Eg:</a:t>
            </a:r>
            <a:endParaRPr/>
          </a:p>
          <a:p>
            <a:pPr indent="0" lvl="0" marL="0" rtl="0" algn="l">
              <a:spcBef>
                <a:spcPts val="640"/>
              </a:spcBef>
              <a:spcAft>
                <a:spcPts val="0"/>
              </a:spcAft>
              <a:buClr>
                <a:schemeClr val="dk1"/>
              </a:buClr>
              <a:buSzPts val="3200"/>
              <a:buNone/>
            </a:pPr>
            <a:r>
              <a:rPr lang="en-US"/>
              <a:t>&lt;p&gt;The molecular formula of glucose is C&lt;sub&gt;6&lt;/sub&gt;H&lt;sub&gt;12&lt;/sub&gt;O&lt;sub&gt;6&lt;/sub&gt;.&lt;/p&gt;</a:t>
            </a:r>
            <a:endParaRPr/>
          </a:p>
          <a:p>
            <a:pPr indent="0" lvl="0" marL="0" rtl="0" algn="l">
              <a:spcBef>
                <a:spcPts val="640"/>
              </a:spcBef>
              <a:spcAft>
                <a:spcPts val="0"/>
              </a:spcAft>
              <a:buClr>
                <a:schemeClr val="dk1"/>
              </a:buClr>
              <a:buSzPts val="3200"/>
              <a:buNone/>
            </a:pPr>
            <a:r>
              <a:rPr lang="en-US"/>
              <a:t>Sup :</a:t>
            </a:r>
            <a:endParaRPr/>
          </a:p>
          <a:p>
            <a:pPr indent="0" lvl="0" marL="0" rtl="0" algn="l">
              <a:spcBef>
                <a:spcPts val="640"/>
              </a:spcBef>
              <a:spcAft>
                <a:spcPts val="0"/>
              </a:spcAft>
              <a:buClr>
                <a:schemeClr val="dk1"/>
              </a:buClr>
              <a:buSzPts val="3200"/>
              <a:buNone/>
            </a:pPr>
            <a:r>
              <a:rPr lang="en-US"/>
              <a:t>To display text as superscript</a:t>
            </a:r>
            <a:endParaRPr/>
          </a:p>
          <a:p>
            <a:pPr indent="0" lvl="0" marL="0" rtl="0" algn="l">
              <a:spcBef>
                <a:spcPts val="640"/>
              </a:spcBef>
              <a:spcAft>
                <a:spcPts val="0"/>
              </a:spcAft>
              <a:buClr>
                <a:schemeClr val="dk1"/>
              </a:buClr>
              <a:buSzPts val="3200"/>
              <a:buNone/>
            </a:pPr>
            <a:r>
              <a:rPr lang="en-US"/>
              <a:t>Eg: &lt;p&gt; 2 is the superscript on e&lt;sup&gt;2&lt;/sup&gt;&lt;/p&gt;</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6"/>
          <p:cNvSpPr txBox="1"/>
          <p:nvPr>
            <p:ph idx="1" type="body"/>
          </p:nvPr>
        </p:nvSpPr>
        <p:spPr>
          <a:xfrm>
            <a:off x="457200" y="188640"/>
            <a:ext cx="8229600" cy="593752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200"/>
              <a:buNone/>
            </a:pPr>
            <a:r>
              <a:rPr lang="en-US"/>
              <a:t> </a:t>
            </a:r>
            <a:r>
              <a:rPr b="1" lang="en-US"/>
              <a:t>&lt;small&gt; tag </a:t>
            </a:r>
            <a:endParaRPr b="1"/>
          </a:p>
          <a:p>
            <a:pPr indent="0" lvl="0" marL="0" rtl="0" algn="l">
              <a:spcBef>
                <a:spcPts val="640"/>
              </a:spcBef>
              <a:spcAft>
                <a:spcPts val="0"/>
              </a:spcAft>
              <a:buClr>
                <a:schemeClr val="dk1"/>
              </a:buClr>
              <a:buSzPts val="3200"/>
              <a:buNone/>
            </a:pPr>
            <a:r>
              <a:rPr lang="en-US"/>
              <a:t>defines smaller text (like copyright and other side-comments).</a:t>
            </a:r>
            <a:endParaRPr/>
          </a:p>
          <a:p>
            <a:pPr indent="0" lvl="0" marL="0" rtl="0" algn="l">
              <a:spcBef>
                <a:spcPts val="640"/>
              </a:spcBef>
              <a:spcAft>
                <a:spcPts val="0"/>
              </a:spcAft>
              <a:buClr>
                <a:schemeClr val="dk1"/>
              </a:buClr>
              <a:buSzPts val="3200"/>
              <a:buNone/>
            </a:pPr>
            <a:r>
              <a:rPr lang="en-US"/>
              <a:t>Eg:</a:t>
            </a:r>
            <a:endParaRPr/>
          </a:p>
          <a:p>
            <a:pPr indent="0" lvl="0" marL="0" rtl="0" algn="l">
              <a:spcBef>
                <a:spcPts val="640"/>
              </a:spcBef>
              <a:spcAft>
                <a:spcPts val="0"/>
              </a:spcAft>
              <a:buClr>
                <a:schemeClr val="dk1"/>
              </a:buClr>
              <a:buSzPts val="3200"/>
              <a:buNone/>
            </a:pPr>
            <a:r>
              <a:rPr lang="en-US"/>
              <a:t>&lt;p&gt;This is some normal text.&lt;/p&gt;</a:t>
            </a:r>
            <a:br>
              <a:rPr lang="en-US"/>
            </a:br>
            <a:r>
              <a:rPr lang="en-US"/>
              <a:t>&lt;p&gt;&lt;small&gt;This is some smaller text.&lt;/small&gt;&lt;/p&gt;</a:t>
            </a:r>
            <a:endParaRPr/>
          </a:p>
          <a:p>
            <a:pPr indent="-139700" lvl="0" marL="342900" rtl="0" algn="l">
              <a:spcBef>
                <a:spcPts val="640"/>
              </a:spcBef>
              <a:spcAft>
                <a:spcPts val="0"/>
              </a:spcAft>
              <a:buClr>
                <a:schemeClr val="dk1"/>
              </a:buClr>
              <a:buSzPts val="3200"/>
              <a:buNone/>
            </a:pPr>
            <a:r>
              <a:t/>
            </a:r>
            <a:endParaRPr/>
          </a:p>
          <a:p>
            <a:pPr indent="0" lvl="0" marL="0" rtl="0" algn="l">
              <a:spcBef>
                <a:spcPts val="640"/>
              </a:spcBef>
              <a:spcAft>
                <a:spcPts val="0"/>
              </a:spcAft>
              <a:buClr>
                <a:schemeClr val="dk1"/>
              </a:buClr>
              <a:buSzPts val="32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2"/>
          <p:cNvSpPr txBox="1"/>
          <p:nvPr>
            <p:ph idx="1" type="body"/>
          </p:nvPr>
        </p:nvSpPr>
        <p:spPr>
          <a:xfrm>
            <a:off x="457200" y="188640"/>
            <a:ext cx="8229600" cy="5937523"/>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Clr>
                <a:schemeClr val="dk1"/>
              </a:buClr>
              <a:buSzPts val="3200"/>
              <a:buChar char="•"/>
            </a:pPr>
            <a:r>
              <a:rPr lang="en-US"/>
              <a:t>In HTML, the logical style tags specify that the enclosed text has a specific meaning, context, or usage. For example, the ABBR tag conveys to the Web browser that the text enclosed inside this tag is an abbreviation. The browser change the appearance of the text depending upon the meaning of the tags.</a:t>
            </a:r>
            <a:endParaRPr/>
          </a:p>
          <a:p>
            <a:pPr indent="-139700" lvl="0" marL="342900" rtl="0" algn="l">
              <a:spcBef>
                <a:spcPts val="640"/>
              </a:spcBef>
              <a:spcAft>
                <a:spcPts val="0"/>
              </a:spcAft>
              <a:buClr>
                <a:schemeClr val="dk1"/>
              </a:buClr>
              <a:buSzPts val="3200"/>
              <a:buNone/>
            </a:pPr>
            <a:r>
              <a:t/>
            </a:r>
            <a:endParaRPr/>
          </a:p>
          <a:p>
            <a:pPr indent="-342900" lvl="0" marL="342900" rtl="0" algn="l">
              <a:spcBef>
                <a:spcPts val="640"/>
              </a:spcBef>
              <a:spcAft>
                <a:spcPts val="0"/>
              </a:spcAft>
              <a:buClr>
                <a:schemeClr val="dk1"/>
              </a:buClr>
              <a:buSzPts val="3200"/>
              <a:buChar char="•"/>
            </a:pPr>
            <a:r>
              <a:rPr lang="en-US"/>
              <a:t>The advantage of using the logical style tags rather than the physical style tags is that the meaning related to the tag is more precisely conveyed to the users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pic>
        <p:nvPicPr>
          <p:cNvPr id="99" name="Google Shape;99;p3"/>
          <p:cNvPicPr preferRelativeResize="0"/>
          <p:nvPr>
            <p:ph idx="1" type="body"/>
          </p:nvPr>
        </p:nvPicPr>
        <p:blipFill rotWithShape="1">
          <a:blip r:embed="rId3">
            <a:alphaModFix/>
          </a:blip>
          <a:srcRect b="0" l="0" r="0" t="0"/>
          <a:stretch/>
        </p:blipFill>
        <p:spPr>
          <a:xfrm>
            <a:off x="623887" y="869156"/>
            <a:ext cx="7896225" cy="46482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a:t>The &lt;strong&gt; Tag</a:t>
            </a:r>
            <a:endParaRPr/>
          </a:p>
        </p:txBody>
      </p:sp>
      <p:sp>
        <p:nvSpPr>
          <p:cNvPr id="105" name="Google Shape;105;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85000" lnSpcReduction="10000"/>
          </a:bodyPr>
          <a:lstStyle/>
          <a:p>
            <a:pPr indent="-342900" lvl="0" marL="342900" rtl="0" algn="l">
              <a:spcBef>
                <a:spcPts val="0"/>
              </a:spcBef>
              <a:spcAft>
                <a:spcPts val="0"/>
              </a:spcAft>
              <a:buClr>
                <a:schemeClr val="dk1"/>
              </a:buClr>
              <a:buSzPct val="100000"/>
              <a:buChar char="•"/>
            </a:pPr>
            <a:r>
              <a:rPr lang="en-US"/>
              <a:t>Sometimes you need to lay more emphasis on some part of your paragraph. Browsers by default render anything inside a &lt;strong&gt; tag as bold text.</a:t>
            </a:r>
            <a:endParaRPr/>
          </a:p>
          <a:p>
            <a:pPr indent="0" lvl="0" marL="0" rtl="0" algn="l">
              <a:spcBef>
                <a:spcPts val="544"/>
              </a:spcBef>
              <a:spcAft>
                <a:spcPts val="0"/>
              </a:spcAft>
              <a:buClr>
                <a:schemeClr val="dk1"/>
              </a:buClr>
              <a:buSzPct val="100000"/>
              <a:buFont typeface="Times New Roman"/>
              <a:buNone/>
            </a:pPr>
            <a:r>
              <a:rPr lang="en-US"/>
              <a:t>Example:-- &lt;p&gt;  Hi there! My name is &lt;strong&gt;Isha&lt;/strong&gt;&lt;/p&gt;</a:t>
            </a:r>
            <a:endParaRPr/>
          </a:p>
          <a:p>
            <a:pPr indent="0" lvl="0" marL="0" rtl="0" algn="l">
              <a:spcBef>
                <a:spcPts val="544"/>
              </a:spcBef>
              <a:spcAft>
                <a:spcPts val="0"/>
              </a:spcAft>
              <a:buClr>
                <a:schemeClr val="dk1"/>
              </a:buClr>
              <a:buSzPct val="100000"/>
              <a:buFont typeface="Times New Roman"/>
              <a:buNone/>
            </a:pPr>
            <a:r>
              <a:rPr b="1" lang="en-US"/>
              <a:t>The &lt;em&gt; Tag</a:t>
            </a:r>
            <a:endParaRPr/>
          </a:p>
          <a:p>
            <a:pPr indent="-342900" lvl="0" marL="342900" rtl="0" algn="l">
              <a:spcBef>
                <a:spcPts val="544"/>
              </a:spcBef>
              <a:spcAft>
                <a:spcPts val="0"/>
              </a:spcAft>
              <a:buClr>
                <a:schemeClr val="dk1"/>
              </a:buClr>
              <a:buSzPct val="100000"/>
              <a:buChar char="•"/>
            </a:pPr>
            <a:r>
              <a:rPr lang="en-US"/>
              <a:t>Just like the &lt;strong&gt;, the &lt;em&gt; tag is also used to lay emphasis on certain text within a paragraph.However, instead of making the text bold, browsers render content inside the &lt;em&gt; tag as italics.</a:t>
            </a:r>
            <a:endParaRPr/>
          </a:p>
          <a:p>
            <a:pPr indent="0" lvl="0" marL="0" rtl="0" algn="l">
              <a:spcBef>
                <a:spcPts val="544"/>
              </a:spcBef>
              <a:spcAft>
                <a:spcPts val="0"/>
              </a:spcAft>
              <a:buClr>
                <a:schemeClr val="dk1"/>
              </a:buClr>
              <a:buSzPct val="100000"/>
              <a:buFont typeface="Times New Roman"/>
              <a:buNone/>
            </a:pPr>
            <a:r>
              <a:t/>
            </a:r>
            <a:endParaRPr/>
          </a:p>
          <a:p>
            <a:pPr indent="-170180" lvl="0" marL="342900" rtl="0" algn="l">
              <a:spcBef>
                <a:spcPts val="544"/>
              </a:spcBef>
              <a:spcAft>
                <a:spcPts val="0"/>
              </a:spcAft>
              <a:buClr>
                <a:schemeClr val="dk1"/>
              </a:buClr>
              <a:buSzPct val="1000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200"/>
              <a:buNone/>
            </a:pPr>
            <a:r>
              <a:rPr b="1" lang="en-US"/>
              <a:t>&lt;abbr&gt; tag</a:t>
            </a:r>
            <a:endParaRPr/>
          </a:p>
          <a:p>
            <a:pPr indent="-342900" lvl="0" marL="342900" rtl="0" algn="l">
              <a:spcBef>
                <a:spcPts val="640"/>
              </a:spcBef>
              <a:spcAft>
                <a:spcPts val="0"/>
              </a:spcAft>
              <a:buClr>
                <a:schemeClr val="dk1"/>
              </a:buClr>
              <a:buSzPts val="3200"/>
              <a:buChar char="•"/>
            </a:pPr>
            <a:r>
              <a:rPr lang="en-US"/>
              <a:t>The &lt;abbr&gt; tag is used to represent an abbreviation or acronym. The tag accepts a title attribute that accepts the full form of the word. When the reader hovers the text it shows a full description of the word.</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6"/>
          <p:cNvSpPr txBox="1"/>
          <p:nvPr>
            <p:ph idx="1" type="body"/>
          </p:nvPr>
        </p:nvSpPr>
        <p:spPr>
          <a:xfrm>
            <a:off x="457200" y="685800"/>
            <a:ext cx="8104585" cy="6019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200"/>
              <a:buFont typeface="Times New Roman"/>
              <a:buNone/>
            </a:pPr>
            <a:r>
              <a:rPr b="1" lang="en-US"/>
              <a:t>&lt;q&gt; tag</a:t>
            </a:r>
            <a:endParaRPr/>
          </a:p>
          <a:p>
            <a:pPr indent="-342900" lvl="0" marL="342900" rtl="0" algn="l">
              <a:spcBef>
                <a:spcPts val="640"/>
              </a:spcBef>
              <a:spcAft>
                <a:spcPts val="0"/>
              </a:spcAft>
              <a:buClr>
                <a:schemeClr val="dk1"/>
              </a:buClr>
              <a:buSzPts val="3200"/>
              <a:buChar char="•"/>
            </a:pPr>
            <a:r>
              <a:rPr lang="en-US"/>
              <a:t>The &lt;q&gt; tag defines an inline quotation. The most modern browser automatically adds quotation marks around the text.</a:t>
            </a:r>
            <a:endParaRPr/>
          </a:p>
          <a:p>
            <a:pPr indent="0" lvl="0" marL="0" rtl="0" algn="l">
              <a:spcBef>
                <a:spcPts val="640"/>
              </a:spcBef>
              <a:spcAft>
                <a:spcPts val="0"/>
              </a:spcAft>
              <a:buClr>
                <a:schemeClr val="dk1"/>
              </a:buClr>
              <a:buSzPts val="3200"/>
              <a:buFont typeface="Times New Roman"/>
              <a:buNone/>
            </a:pPr>
            <a:r>
              <a:rPr lang="en-US"/>
              <a:t>&lt;p&gt;The concept of &lt;q&gt;this&lt;/q&gt; in javascript may be a little confusing to beginners.&lt;/p&gt;</a:t>
            </a:r>
            <a:endParaRPr/>
          </a:p>
          <a:p>
            <a:pPr indent="0" lvl="0" marL="0" rtl="0" algn="l">
              <a:spcBef>
                <a:spcPts val="640"/>
              </a:spcBef>
              <a:spcAft>
                <a:spcPts val="0"/>
              </a:spcAft>
              <a:buClr>
                <a:schemeClr val="dk1"/>
              </a:buClr>
              <a:buSzPts val="3200"/>
              <a:buNone/>
            </a:pPr>
            <a:r>
              <a:rPr b="1" lang="en-US"/>
              <a:t>&lt;bdo&gt; Tag</a:t>
            </a:r>
            <a:endParaRPr b="1"/>
          </a:p>
          <a:p>
            <a:pPr indent="-342900" lvl="0" marL="342900" rtl="0" algn="l">
              <a:spcBef>
                <a:spcPts val="640"/>
              </a:spcBef>
              <a:spcAft>
                <a:spcPts val="0"/>
              </a:spcAft>
              <a:buClr>
                <a:schemeClr val="dk1"/>
              </a:buClr>
              <a:buSzPts val="3200"/>
              <a:buChar char="•"/>
            </a:pPr>
            <a:r>
              <a:rPr lang="en-US"/>
              <a:t>HTML &lt;bdo&gt; tag specifies text direction to a display. tag is useful when displaying Arabic language.</a:t>
            </a:r>
            <a:endParaRPr/>
          </a:p>
          <a:p>
            <a:pPr indent="0" lvl="0" marL="0" rtl="0" algn="l">
              <a:spcBef>
                <a:spcPts val="640"/>
              </a:spcBef>
              <a:spcAft>
                <a:spcPts val="0"/>
              </a:spcAft>
              <a:buClr>
                <a:schemeClr val="dk1"/>
              </a:buClr>
              <a:buSzPts val="3200"/>
              <a:buFont typeface="Times New Roman"/>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7"/>
          <p:cNvSpPr txBox="1"/>
          <p:nvPr>
            <p:ph idx="1" type="body"/>
          </p:nvPr>
        </p:nvSpPr>
        <p:spPr>
          <a:xfrm>
            <a:off x="457200" y="762000"/>
            <a:ext cx="8104585" cy="5791200"/>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spcBef>
                <a:spcPts val="0"/>
              </a:spcBef>
              <a:spcAft>
                <a:spcPts val="0"/>
              </a:spcAft>
              <a:buClr>
                <a:schemeClr val="dk1"/>
              </a:buClr>
              <a:buSzPct val="100000"/>
              <a:buFont typeface="Times New Roman"/>
              <a:buNone/>
            </a:pPr>
            <a:r>
              <a:rPr b="1" lang="en-US"/>
              <a:t>&lt;dfn&gt; tag</a:t>
            </a:r>
            <a:endParaRPr/>
          </a:p>
          <a:p>
            <a:pPr indent="-342900" lvl="0" marL="342900" rtl="0" algn="l">
              <a:spcBef>
                <a:spcPts val="592"/>
              </a:spcBef>
              <a:spcAft>
                <a:spcPts val="0"/>
              </a:spcAft>
              <a:buClr>
                <a:schemeClr val="dk1"/>
              </a:buClr>
              <a:buSzPct val="100000"/>
              <a:buChar char="•"/>
            </a:pPr>
            <a:r>
              <a:rPr lang="en-US"/>
              <a:t>The &lt;dfn&gt; tag (definition tag) is used to tell that a term is being defined in the sentence.</a:t>
            </a:r>
            <a:endParaRPr/>
          </a:p>
          <a:p>
            <a:pPr indent="0" lvl="0" marL="0" rtl="0" algn="l">
              <a:spcBef>
                <a:spcPts val="592"/>
              </a:spcBef>
              <a:spcAft>
                <a:spcPts val="0"/>
              </a:spcAft>
              <a:buClr>
                <a:schemeClr val="dk1"/>
              </a:buClr>
              <a:buSzPct val="100000"/>
              <a:buFont typeface="Times New Roman"/>
              <a:buNone/>
            </a:pPr>
            <a:r>
              <a:rPr lang="en-US"/>
              <a:t>&lt;p&gt;&lt;dfn&gt;HTML&lt;/dfn&gt; is a markup language used to create web pages.&lt;/p&gt;</a:t>
            </a:r>
            <a:endParaRPr/>
          </a:p>
          <a:p>
            <a:pPr indent="0" lvl="0" marL="0" rtl="0" algn="l">
              <a:spcBef>
                <a:spcPts val="592"/>
              </a:spcBef>
              <a:spcAft>
                <a:spcPts val="0"/>
              </a:spcAft>
              <a:buClr>
                <a:schemeClr val="dk1"/>
              </a:buClr>
              <a:buSzPct val="100000"/>
              <a:buNone/>
            </a:pPr>
            <a:r>
              <a:rPr b="1" lang="en-US"/>
              <a:t>&lt;CODE&gt; tag</a:t>
            </a:r>
            <a:endParaRPr/>
          </a:p>
          <a:p>
            <a:pPr indent="-342900" lvl="0" marL="342900" rtl="0" algn="l">
              <a:spcBef>
                <a:spcPts val="592"/>
              </a:spcBef>
              <a:spcAft>
                <a:spcPts val="0"/>
              </a:spcAft>
              <a:buClr>
                <a:schemeClr val="dk1"/>
              </a:buClr>
              <a:buSzPct val="100000"/>
              <a:buChar char="•"/>
            </a:pPr>
            <a:r>
              <a:rPr lang="en-US"/>
              <a:t>The HTML CODE tag is used to represent the computer code in an HTML document. So if you want to display some article on the Web page, which contains some text and code of a program, then you can write the program code within the CODE tag so that the reader of the article can differentiate between the normal text and the code.</a:t>
            </a:r>
            <a:endParaRPr/>
          </a:p>
          <a:p>
            <a:pPr indent="0" lvl="0" marL="0" rtl="0" algn="l">
              <a:spcBef>
                <a:spcPts val="592"/>
              </a:spcBef>
              <a:spcAft>
                <a:spcPts val="0"/>
              </a:spcAft>
              <a:buClr>
                <a:schemeClr val="dk1"/>
              </a:buClr>
              <a:buSzPct val="100000"/>
              <a:buNone/>
            </a:pPr>
            <a:r>
              <a:t/>
            </a:r>
            <a:endParaRPr b="1"/>
          </a:p>
          <a:p>
            <a:pPr indent="0" lvl="0" marL="0" rtl="0" algn="l">
              <a:spcBef>
                <a:spcPts val="592"/>
              </a:spcBef>
              <a:spcAft>
                <a:spcPts val="0"/>
              </a:spcAft>
              <a:buClr>
                <a:schemeClr val="dk1"/>
              </a:buClr>
              <a:buSzPct val="100000"/>
              <a:buFont typeface="Times New Roman"/>
              <a:buNone/>
            </a:pPr>
            <a:r>
              <a:t/>
            </a:r>
            <a:endParaRPr/>
          </a:p>
          <a:p>
            <a:pPr indent="0" lvl="0" marL="0" rtl="0" algn="l">
              <a:spcBef>
                <a:spcPts val="592"/>
              </a:spcBef>
              <a:spcAft>
                <a:spcPts val="0"/>
              </a:spcAft>
              <a:buClr>
                <a:schemeClr val="dk1"/>
              </a:buClr>
              <a:buSzPct val="100000"/>
              <a:buFont typeface="Times New Roman"/>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85000" lnSpcReduction="20000"/>
          </a:bodyPr>
          <a:lstStyle/>
          <a:p>
            <a:pPr indent="0" lvl="0" marL="0" rtl="0" algn="l">
              <a:spcBef>
                <a:spcPts val="0"/>
              </a:spcBef>
              <a:spcAft>
                <a:spcPts val="0"/>
              </a:spcAft>
              <a:buClr>
                <a:schemeClr val="dk1"/>
              </a:buClr>
              <a:buSzPct val="100000"/>
              <a:buNone/>
            </a:pPr>
            <a:r>
              <a:rPr lang="en-US"/>
              <a:t>&lt;html&gt;</a:t>
            </a:r>
            <a:endParaRPr/>
          </a:p>
          <a:p>
            <a:pPr indent="0" lvl="0" marL="0" rtl="0" algn="l">
              <a:spcBef>
                <a:spcPts val="544"/>
              </a:spcBef>
              <a:spcAft>
                <a:spcPts val="0"/>
              </a:spcAft>
              <a:buClr>
                <a:schemeClr val="dk1"/>
              </a:buClr>
              <a:buSzPct val="100000"/>
              <a:buNone/>
            </a:pPr>
            <a:r>
              <a:rPr lang="en-US"/>
              <a:t>&lt;head&gt;</a:t>
            </a:r>
            <a:endParaRPr/>
          </a:p>
          <a:p>
            <a:pPr indent="0" lvl="0" marL="0" rtl="0" algn="l">
              <a:spcBef>
                <a:spcPts val="544"/>
              </a:spcBef>
              <a:spcAft>
                <a:spcPts val="0"/>
              </a:spcAft>
              <a:buClr>
                <a:schemeClr val="dk1"/>
              </a:buClr>
              <a:buSzPct val="100000"/>
              <a:buNone/>
            </a:pPr>
            <a:r>
              <a:rPr lang="en-US"/>
              <a:t>   &lt;title&gt;HTML Text Formatting with Logical Style Tags Example&lt;/title&gt;</a:t>
            </a:r>
            <a:endParaRPr/>
          </a:p>
          <a:p>
            <a:pPr indent="0" lvl="0" marL="0" rtl="0" algn="l">
              <a:spcBef>
                <a:spcPts val="544"/>
              </a:spcBef>
              <a:spcAft>
                <a:spcPts val="0"/>
              </a:spcAft>
              <a:buClr>
                <a:schemeClr val="dk1"/>
              </a:buClr>
              <a:buSzPct val="100000"/>
              <a:buNone/>
            </a:pPr>
            <a:r>
              <a:rPr lang="en-US"/>
              <a:t>&lt;/head&gt;</a:t>
            </a:r>
            <a:endParaRPr/>
          </a:p>
          <a:p>
            <a:pPr indent="0" lvl="0" marL="0" rtl="0" algn="l">
              <a:spcBef>
                <a:spcPts val="544"/>
              </a:spcBef>
              <a:spcAft>
                <a:spcPts val="0"/>
              </a:spcAft>
              <a:buClr>
                <a:schemeClr val="dk1"/>
              </a:buClr>
              <a:buSzPct val="100000"/>
              <a:buNone/>
            </a:pPr>
            <a:r>
              <a:rPr lang="en-US"/>
              <a:t>&lt;body&gt;</a:t>
            </a:r>
            <a:endParaRPr/>
          </a:p>
          <a:p>
            <a:pPr indent="0" lvl="0" marL="0" rtl="0" algn="l">
              <a:spcBef>
                <a:spcPts val="544"/>
              </a:spcBef>
              <a:spcAft>
                <a:spcPts val="0"/>
              </a:spcAft>
              <a:buClr>
                <a:schemeClr val="dk1"/>
              </a:buClr>
              <a:buSzPct val="100000"/>
              <a:buNone/>
            </a:pPr>
            <a:r>
              <a:t/>
            </a:r>
            <a:endParaRPr/>
          </a:p>
          <a:p>
            <a:pPr indent="0" lvl="0" marL="0" rtl="0" algn="l">
              <a:spcBef>
                <a:spcPts val="544"/>
              </a:spcBef>
              <a:spcAft>
                <a:spcPts val="0"/>
              </a:spcAft>
              <a:buClr>
                <a:schemeClr val="dk1"/>
              </a:buClr>
              <a:buSzPct val="100000"/>
              <a:buNone/>
            </a:pPr>
            <a:r>
              <a:rPr lang="en-US"/>
              <a:t>&lt;p&gt;This is &lt;code&gt;code&lt;/code&gt; text.&lt;/p&gt;</a:t>
            </a:r>
            <a:endParaRPr/>
          </a:p>
          <a:p>
            <a:pPr indent="0" lvl="0" marL="0" rtl="0" algn="l">
              <a:spcBef>
                <a:spcPts val="544"/>
              </a:spcBef>
              <a:spcAft>
                <a:spcPts val="0"/>
              </a:spcAft>
              <a:buClr>
                <a:schemeClr val="dk1"/>
              </a:buClr>
              <a:buSzPct val="100000"/>
              <a:buNone/>
            </a:pPr>
            <a:r>
              <a:t/>
            </a:r>
            <a:endParaRPr/>
          </a:p>
          <a:p>
            <a:pPr indent="0" lvl="0" marL="0" rtl="0" algn="l">
              <a:spcBef>
                <a:spcPts val="544"/>
              </a:spcBef>
              <a:spcAft>
                <a:spcPts val="0"/>
              </a:spcAft>
              <a:buClr>
                <a:schemeClr val="dk1"/>
              </a:buClr>
              <a:buSzPct val="100000"/>
              <a:buNone/>
            </a:pPr>
            <a:r>
              <a:rPr lang="en-US"/>
              <a:t>&lt;/body&gt;</a:t>
            </a:r>
            <a:endParaRPr/>
          </a:p>
          <a:p>
            <a:pPr indent="0" lvl="0" marL="0" rtl="0" algn="l">
              <a:spcBef>
                <a:spcPts val="544"/>
              </a:spcBef>
              <a:spcAft>
                <a:spcPts val="0"/>
              </a:spcAft>
              <a:buClr>
                <a:schemeClr val="dk1"/>
              </a:buClr>
              <a:buSzPct val="100000"/>
              <a:buNone/>
            </a:pPr>
            <a:r>
              <a:rPr lang="en-US"/>
              <a:t>&lt;/html</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9"/>
          <p:cNvSpPr txBox="1"/>
          <p:nvPr>
            <p:ph idx="1" type="body"/>
          </p:nvPr>
        </p:nvSpPr>
        <p:spPr>
          <a:xfrm>
            <a:off x="457200" y="260648"/>
            <a:ext cx="8229600" cy="5865515"/>
          </a:xfrm>
          <a:prstGeom prst="rect">
            <a:avLst/>
          </a:prstGeom>
          <a:noFill/>
          <a:ln>
            <a:noFill/>
          </a:ln>
        </p:spPr>
        <p:txBody>
          <a:bodyPr anchorCtr="0" anchor="t" bIns="45700" lIns="91425" spcFirstLastPara="1" rIns="91425" wrap="square" tIns="45700">
            <a:normAutofit fontScale="70000" lnSpcReduction="20000"/>
          </a:bodyPr>
          <a:lstStyle/>
          <a:p>
            <a:pPr indent="0" lvl="0" marL="0" rtl="0" algn="l">
              <a:spcBef>
                <a:spcPts val="0"/>
              </a:spcBef>
              <a:spcAft>
                <a:spcPts val="0"/>
              </a:spcAft>
              <a:buClr>
                <a:schemeClr val="dk1"/>
              </a:buClr>
              <a:buSzPct val="100000"/>
              <a:buNone/>
            </a:pPr>
            <a:r>
              <a:rPr b="1" lang="en-US"/>
              <a:t>&lt;blockquote&gt; tag </a:t>
            </a:r>
            <a:endParaRPr b="1"/>
          </a:p>
          <a:p>
            <a:pPr indent="0" lvl="0" marL="0" rtl="0" algn="l">
              <a:spcBef>
                <a:spcPts val="448"/>
              </a:spcBef>
              <a:spcAft>
                <a:spcPts val="0"/>
              </a:spcAft>
              <a:buClr>
                <a:schemeClr val="dk1"/>
              </a:buClr>
              <a:buSzPct val="100000"/>
              <a:buNone/>
            </a:pPr>
            <a:r>
              <a:rPr lang="en-US"/>
              <a:t>specifies a section that is quoted from another source.</a:t>
            </a:r>
            <a:endParaRPr/>
          </a:p>
          <a:p>
            <a:pPr indent="0" lvl="0" marL="0" rtl="0" algn="l">
              <a:spcBef>
                <a:spcPts val="448"/>
              </a:spcBef>
              <a:spcAft>
                <a:spcPts val="0"/>
              </a:spcAft>
              <a:buClr>
                <a:schemeClr val="dk1"/>
              </a:buClr>
              <a:buSzPct val="100000"/>
              <a:buNone/>
            </a:pPr>
            <a:r>
              <a:rPr lang="en-US"/>
              <a:t>&lt;!DOCTYPE html&gt;</a:t>
            </a:r>
            <a:endParaRPr/>
          </a:p>
          <a:p>
            <a:pPr indent="0" lvl="0" marL="0" rtl="0" algn="l">
              <a:spcBef>
                <a:spcPts val="448"/>
              </a:spcBef>
              <a:spcAft>
                <a:spcPts val="0"/>
              </a:spcAft>
              <a:buClr>
                <a:schemeClr val="dk1"/>
              </a:buClr>
              <a:buSzPct val="100000"/>
              <a:buNone/>
            </a:pPr>
            <a:r>
              <a:rPr lang="en-US"/>
              <a:t>&lt;html&gt;</a:t>
            </a:r>
            <a:endParaRPr/>
          </a:p>
          <a:p>
            <a:pPr indent="0" lvl="0" marL="0" rtl="0" algn="l">
              <a:spcBef>
                <a:spcPts val="448"/>
              </a:spcBef>
              <a:spcAft>
                <a:spcPts val="0"/>
              </a:spcAft>
              <a:buClr>
                <a:schemeClr val="dk1"/>
              </a:buClr>
              <a:buSzPct val="100000"/>
              <a:buNone/>
            </a:pPr>
            <a:r>
              <a:rPr lang="en-US"/>
              <a:t>&lt;body&gt;</a:t>
            </a:r>
            <a:endParaRPr/>
          </a:p>
          <a:p>
            <a:pPr indent="0" lvl="0" marL="0" rtl="0" algn="l">
              <a:spcBef>
                <a:spcPts val="448"/>
              </a:spcBef>
              <a:spcAft>
                <a:spcPts val="0"/>
              </a:spcAft>
              <a:buClr>
                <a:schemeClr val="dk1"/>
              </a:buClr>
              <a:buSzPct val="100000"/>
              <a:buNone/>
            </a:pPr>
            <a:r>
              <a:t/>
            </a:r>
            <a:endParaRPr/>
          </a:p>
          <a:p>
            <a:pPr indent="0" lvl="0" marL="0" rtl="0" algn="l">
              <a:spcBef>
                <a:spcPts val="448"/>
              </a:spcBef>
              <a:spcAft>
                <a:spcPts val="0"/>
              </a:spcAft>
              <a:buClr>
                <a:schemeClr val="dk1"/>
              </a:buClr>
              <a:buSzPct val="100000"/>
              <a:buNone/>
            </a:pPr>
            <a:r>
              <a:rPr lang="en-US"/>
              <a:t>&lt;h1&gt;The blockquote element&lt;/h1&gt;</a:t>
            </a:r>
            <a:endParaRPr/>
          </a:p>
          <a:p>
            <a:pPr indent="0" lvl="0" marL="0" rtl="0" algn="l">
              <a:spcBef>
                <a:spcPts val="448"/>
              </a:spcBef>
              <a:spcAft>
                <a:spcPts val="0"/>
              </a:spcAft>
              <a:buClr>
                <a:schemeClr val="dk1"/>
              </a:buClr>
              <a:buSzPct val="100000"/>
              <a:buNone/>
            </a:pPr>
            <a:r>
              <a:t/>
            </a:r>
            <a:endParaRPr/>
          </a:p>
          <a:p>
            <a:pPr indent="0" lvl="0" marL="0" rtl="0" algn="l">
              <a:spcBef>
                <a:spcPts val="448"/>
              </a:spcBef>
              <a:spcAft>
                <a:spcPts val="0"/>
              </a:spcAft>
              <a:buClr>
                <a:schemeClr val="dk1"/>
              </a:buClr>
              <a:buSzPct val="100000"/>
              <a:buNone/>
            </a:pPr>
            <a:r>
              <a:rPr lang="en-US"/>
              <a:t>&lt;p&gt;Here is a quote from a website:&lt;/p&gt;</a:t>
            </a:r>
            <a:endParaRPr/>
          </a:p>
          <a:p>
            <a:pPr indent="0" lvl="0" marL="0" rtl="0" algn="l">
              <a:spcBef>
                <a:spcPts val="448"/>
              </a:spcBef>
              <a:spcAft>
                <a:spcPts val="0"/>
              </a:spcAft>
              <a:buClr>
                <a:schemeClr val="dk1"/>
              </a:buClr>
              <a:buSzPct val="100000"/>
              <a:buNone/>
            </a:pPr>
            <a:r>
              <a:t/>
            </a:r>
            <a:endParaRPr/>
          </a:p>
          <a:p>
            <a:pPr indent="0" lvl="0" marL="0" rtl="0" algn="l">
              <a:spcBef>
                <a:spcPts val="448"/>
              </a:spcBef>
              <a:spcAft>
                <a:spcPts val="0"/>
              </a:spcAft>
              <a:buClr>
                <a:schemeClr val="dk1"/>
              </a:buClr>
              <a:buSzPct val="100000"/>
              <a:buNone/>
            </a:pPr>
            <a:r>
              <a:rPr lang="en-US"/>
              <a:t>&lt;blockquote cite="https://www.simplilearn.com/tutorials/data-science-tutorial/what-is-data-science"&gt;</a:t>
            </a:r>
            <a:endParaRPr/>
          </a:p>
          <a:p>
            <a:pPr indent="0" lvl="0" marL="0" rtl="0" algn="l">
              <a:spcBef>
                <a:spcPts val="448"/>
              </a:spcBef>
              <a:spcAft>
                <a:spcPts val="0"/>
              </a:spcAft>
              <a:buClr>
                <a:schemeClr val="dk1"/>
              </a:buClr>
              <a:buSzPct val="100000"/>
              <a:buNone/>
            </a:pPr>
            <a:r>
              <a:rPr lang="en-US"/>
              <a:t>Data science is the domain of study that deals with vast volumes of data using modern tools and techniques to find unseen patterns, derive meaningful information, and make business decisions.</a:t>
            </a:r>
            <a:endParaRPr/>
          </a:p>
          <a:p>
            <a:pPr indent="0" lvl="0" marL="0" rtl="0" algn="l">
              <a:spcBef>
                <a:spcPts val="448"/>
              </a:spcBef>
              <a:spcAft>
                <a:spcPts val="0"/>
              </a:spcAft>
              <a:buClr>
                <a:schemeClr val="dk1"/>
              </a:buClr>
              <a:buSzPct val="100000"/>
              <a:buNone/>
            </a:pPr>
            <a:r>
              <a:rPr lang="en-US"/>
              <a:t>&lt;/blockquote&gt;</a:t>
            </a:r>
            <a:endParaRPr/>
          </a:p>
          <a:p>
            <a:pPr indent="0" lvl="0" marL="0" rtl="0" algn="l">
              <a:spcBef>
                <a:spcPts val="448"/>
              </a:spcBef>
              <a:spcAft>
                <a:spcPts val="0"/>
              </a:spcAft>
              <a:buClr>
                <a:schemeClr val="dk1"/>
              </a:buClr>
              <a:buSzPct val="100000"/>
              <a:buNone/>
            </a:pPr>
            <a:r>
              <a:rPr lang="en-US"/>
              <a:t>&lt;/body&gt;</a:t>
            </a:r>
            <a:endParaRPr/>
          </a:p>
          <a:p>
            <a:pPr indent="0" lvl="0" marL="0" rtl="0" algn="l">
              <a:spcBef>
                <a:spcPts val="448"/>
              </a:spcBef>
              <a:spcAft>
                <a:spcPts val="0"/>
              </a:spcAft>
              <a:buClr>
                <a:schemeClr val="dk1"/>
              </a:buClr>
              <a:buSzPct val="100000"/>
              <a:buNone/>
            </a:pPr>
            <a:r>
              <a:rPr lang="en-US"/>
              <a:t>&lt;/html&gt;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2022-09-12T05:37:23Z</dcterms:created>
  <dc:creator>DELL</dc:creator>
</cp:coreProperties>
</file>