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6858000" cx="9144000"/>
  <p:notesSz cx="7315200" cy="9601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4" roundtripDataSignature="AMtx7mhMazrIpTlxwAL2sAVa9hkXPQhEP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customschemas.google.com/relationships/presentationmetadata" Target="metadata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3375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/>
        </p:nvSpPr>
        <p:spPr>
          <a:xfrm>
            <a:off x="0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ELEC 121</a:t>
            </a:r>
            <a:endParaRPr/>
          </a:p>
        </p:txBody>
      </p:sp>
      <p:sp>
        <p:nvSpPr>
          <p:cNvPr id="86" name="Google Shape;86;p1:notes"/>
          <p:cNvSpPr txBox="1"/>
          <p:nvPr/>
        </p:nvSpPr>
        <p:spPr>
          <a:xfrm>
            <a:off x="4143375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January 2004</a:t>
            </a:r>
            <a:endParaRPr/>
          </a:p>
        </p:txBody>
      </p:sp>
      <p:sp>
        <p:nvSpPr>
          <p:cNvPr id="87" name="Google Shape;87;p1:notes"/>
          <p:cNvSpPr txBox="1"/>
          <p:nvPr/>
        </p:nvSpPr>
        <p:spPr>
          <a:xfrm>
            <a:off x="0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Introduction to FET's</a:t>
            </a:r>
            <a:endParaRPr/>
          </a:p>
        </p:txBody>
      </p:sp>
      <p:sp>
        <p:nvSpPr>
          <p:cNvPr id="88" name="Google Shape;88;p1:notes"/>
          <p:cNvSpPr txBox="1"/>
          <p:nvPr/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/>
          </a:p>
        </p:txBody>
      </p:sp>
      <p:sp>
        <p:nvSpPr>
          <p:cNvPr id="89" name="Google Shape;89;p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0" name="Google Shape;90;p1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0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0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1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2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3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4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5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6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7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7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8:notes"/>
          <p:cNvSpPr txBox="1"/>
          <p:nvPr/>
        </p:nvSpPr>
        <p:spPr>
          <a:xfrm>
            <a:off x="0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ELEC 121</a:t>
            </a:r>
            <a:endParaRPr/>
          </a:p>
        </p:txBody>
      </p:sp>
      <p:sp>
        <p:nvSpPr>
          <p:cNvPr id="245" name="Google Shape;245;p18:notes"/>
          <p:cNvSpPr txBox="1"/>
          <p:nvPr/>
        </p:nvSpPr>
        <p:spPr>
          <a:xfrm>
            <a:off x="4143375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January 2004</a:t>
            </a:r>
            <a:endParaRPr/>
          </a:p>
        </p:txBody>
      </p:sp>
      <p:sp>
        <p:nvSpPr>
          <p:cNvPr id="246" name="Google Shape;246;p18:notes"/>
          <p:cNvSpPr txBox="1"/>
          <p:nvPr/>
        </p:nvSpPr>
        <p:spPr>
          <a:xfrm>
            <a:off x="0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Introduction to FET's</a:t>
            </a:r>
            <a:endParaRPr/>
          </a:p>
        </p:txBody>
      </p:sp>
      <p:sp>
        <p:nvSpPr>
          <p:cNvPr id="247" name="Google Shape;247;p18:notes"/>
          <p:cNvSpPr txBox="1"/>
          <p:nvPr/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/>
          </a:p>
        </p:txBody>
      </p:sp>
      <p:sp>
        <p:nvSpPr>
          <p:cNvPr id="248" name="Google Shape;248;p18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9" name="Google Shape;249;p18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7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8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9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9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0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0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/>
            </a:lvl1pPr>
            <a:lvl2pPr lvl="1" algn="ctr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2pPr>
            <a:lvl3pPr lvl="2" algn="ctr"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/>
            </a:lvl3pPr>
            <a:lvl4pPr lvl="3" algn="ctr">
              <a:spcBef>
                <a:spcPts val="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/>
            </a:lvl4pPr>
            <a:lvl5pPr lvl="4" algn="ctr">
              <a:spcBef>
                <a:spcPts val="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/>
            </a:lvl5pPr>
            <a:lvl6pPr lvl="5" algn="ctr">
              <a:spcBef>
                <a:spcPts val="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/>
            </a:lvl6pPr>
            <a:lvl7pPr lvl="6" algn="ctr">
              <a:spcBef>
                <a:spcPts val="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/>
            </a:lvl7pPr>
            <a:lvl8pPr lvl="7" algn="ctr">
              <a:spcBef>
                <a:spcPts val="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/>
            </a:lvl8pPr>
            <a:lvl9pPr lvl="8" algn="ctr">
              <a:spcBef>
                <a:spcPts val="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/>
            </a:lvl9pPr>
          </a:lstStyle>
          <a:p/>
        </p:txBody>
      </p:sp>
      <p:sp>
        <p:nvSpPr>
          <p:cNvPr id="18" name="Google Shape;18;p2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9"/>
          <p:cNvSpPr txBox="1"/>
          <p:nvPr>
            <p:ph type="title"/>
          </p:nvPr>
        </p:nvSpPr>
        <p:spPr>
          <a:xfrm>
            <a:off x="685800" y="2286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9"/>
          <p:cNvSpPr txBox="1"/>
          <p:nvPr>
            <p:ph idx="1" type="body"/>
          </p:nvPr>
        </p:nvSpPr>
        <p:spPr>
          <a:xfrm>
            <a:off x="685800" y="990600"/>
            <a:ext cx="38100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1pPr>
            <a:lvl2pPr indent="-381000" lvl="1" marL="914400" algn="l"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/>
            </a:lvl2pPr>
            <a:lvl3pPr indent="-355600" lvl="2" marL="1371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indent="-342900" lvl="3" marL="1828800" algn="l">
              <a:spcBef>
                <a:spcPts val="9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indent="-342900" lvl="4" marL="2286000" algn="l">
              <a:spcBef>
                <a:spcPts val="9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indent="-342900" lvl="5" marL="2743200" algn="l">
              <a:spcBef>
                <a:spcPts val="9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indent="-342900" lvl="6" marL="3200400" algn="l">
              <a:spcBef>
                <a:spcPts val="9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indent="-342900" lvl="7" marL="3657600" algn="l">
              <a:spcBef>
                <a:spcPts val="9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indent="-342900" lvl="8" marL="4114800" algn="l">
              <a:spcBef>
                <a:spcPts val="9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/>
        </p:txBody>
      </p:sp>
      <p:sp>
        <p:nvSpPr>
          <p:cNvPr id="74" name="Google Shape;74;p29"/>
          <p:cNvSpPr txBox="1"/>
          <p:nvPr>
            <p:ph idx="2" type="body"/>
          </p:nvPr>
        </p:nvSpPr>
        <p:spPr>
          <a:xfrm>
            <a:off x="4648200" y="990600"/>
            <a:ext cx="38100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1pPr>
            <a:lvl2pPr indent="-381000" lvl="1" marL="914400" algn="l"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/>
            </a:lvl2pPr>
            <a:lvl3pPr indent="-355600" lvl="2" marL="1371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indent="-342900" lvl="3" marL="1828800" algn="l">
              <a:spcBef>
                <a:spcPts val="9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indent="-342900" lvl="4" marL="2286000" algn="l">
              <a:spcBef>
                <a:spcPts val="9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indent="-342900" lvl="5" marL="2743200" algn="l">
              <a:spcBef>
                <a:spcPts val="9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indent="-342900" lvl="6" marL="3200400" algn="l">
              <a:spcBef>
                <a:spcPts val="9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indent="-342900" lvl="7" marL="3657600" algn="l">
              <a:spcBef>
                <a:spcPts val="9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indent="-342900" lvl="8" marL="4114800" algn="l">
              <a:spcBef>
                <a:spcPts val="9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/>
        </p:txBody>
      </p:sp>
      <p:sp>
        <p:nvSpPr>
          <p:cNvPr id="75" name="Google Shape;75;p2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0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0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/>
            </a:lvl1pPr>
            <a:lvl2pPr indent="-228600" lvl="1" marL="914400" algn="l">
              <a:spcBef>
                <a:spcPts val="9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/>
            </a:lvl2pPr>
            <a:lvl3pPr indent="-228600" lvl="2" marL="1371600" algn="l">
              <a:spcBef>
                <a:spcPts val="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/>
            </a:lvl3pPr>
            <a:lvl4pPr indent="-228600" lvl="3" marL="1828800" algn="l">
              <a:spcBef>
                <a:spcPts val="7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4pPr>
            <a:lvl5pPr indent="-228600" lvl="4" marL="2286000" algn="l">
              <a:spcBef>
                <a:spcPts val="7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5pPr>
            <a:lvl6pPr indent="-228600" lvl="5" marL="2743200" algn="l">
              <a:spcBef>
                <a:spcPts val="7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6pPr>
            <a:lvl7pPr indent="-228600" lvl="6" marL="3200400" algn="l">
              <a:spcBef>
                <a:spcPts val="7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7pPr>
            <a:lvl8pPr indent="-228600" lvl="7" marL="3657600" algn="l">
              <a:spcBef>
                <a:spcPts val="7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8pPr>
            <a:lvl9pPr indent="-228600" lvl="8" marL="4114800" algn="l">
              <a:spcBef>
                <a:spcPts val="7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9pPr>
          </a:lstStyle>
          <a:p/>
        </p:txBody>
      </p:sp>
      <p:sp>
        <p:nvSpPr>
          <p:cNvPr id="81" name="Google Shape;81;p3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1"/>
          <p:cNvSpPr txBox="1"/>
          <p:nvPr>
            <p:ph type="title"/>
          </p:nvPr>
        </p:nvSpPr>
        <p:spPr>
          <a:xfrm>
            <a:off x="685800" y="2286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1"/>
          <p:cNvSpPr txBox="1"/>
          <p:nvPr>
            <p:ph idx="1" type="body"/>
          </p:nvPr>
        </p:nvSpPr>
        <p:spPr>
          <a:xfrm>
            <a:off x="685800" y="990600"/>
            <a:ext cx="77724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9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9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9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9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9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9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9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9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9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4" name="Google Shape;24;p2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2"/>
          <p:cNvSpPr txBox="1"/>
          <p:nvPr>
            <p:ph type="title"/>
          </p:nvPr>
        </p:nvSpPr>
        <p:spPr>
          <a:xfrm>
            <a:off x="685800" y="2286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3"/>
          <p:cNvSpPr txBox="1"/>
          <p:nvPr>
            <p:ph type="title"/>
          </p:nvPr>
        </p:nvSpPr>
        <p:spPr>
          <a:xfrm rot="5400000">
            <a:off x="4514850" y="2228850"/>
            <a:ext cx="59436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3"/>
          <p:cNvSpPr txBox="1"/>
          <p:nvPr>
            <p:ph idx="1" type="body"/>
          </p:nvPr>
        </p:nvSpPr>
        <p:spPr>
          <a:xfrm rot="5400000">
            <a:off x="552450" y="361950"/>
            <a:ext cx="5943600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9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9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9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9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9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9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9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9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9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5" name="Google Shape;35;p2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4"/>
          <p:cNvSpPr txBox="1"/>
          <p:nvPr>
            <p:ph type="title"/>
          </p:nvPr>
        </p:nvSpPr>
        <p:spPr>
          <a:xfrm>
            <a:off x="685800" y="2286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4"/>
          <p:cNvSpPr txBox="1"/>
          <p:nvPr>
            <p:ph idx="1" type="body"/>
          </p:nvPr>
        </p:nvSpPr>
        <p:spPr>
          <a:xfrm rot="5400000">
            <a:off x="1981200" y="-304800"/>
            <a:ext cx="51816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9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9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9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9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9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9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9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9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9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41" name="Google Shape;41;p2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5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5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7" name="Google Shape;47;p25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7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1pPr>
            <a:lvl2pPr indent="-228600" lvl="1" marL="914400" algn="l">
              <a:spcBef>
                <a:spcPts val="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indent="-228600" lvl="2" marL="1371600" algn="l">
              <a:spcBef>
                <a:spcPts val="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indent="-228600" lvl="3" marL="1828800" algn="l">
              <a:spcBef>
                <a:spcPts val="45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indent="-228600" lvl="4" marL="2286000" algn="l">
              <a:spcBef>
                <a:spcPts val="45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indent="-228600" lvl="5" marL="2743200" algn="l">
              <a:spcBef>
                <a:spcPts val="45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spcBef>
                <a:spcPts val="45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spcBef>
                <a:spcPts val="45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spcBef>
                <a:spcPts val="45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48" name="Google Shape;48;p2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6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6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sz="3200"/>
            </a:lvl1pPr>
            <a:lvl2pPr indent="-406400" lvl="1" marL="914400" algn="l"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sz="2800"/>
            </a:lvl2pPr>
            <a:lvl3pPr indent="-381000" lvl="2" marL="1371600" algn="l"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3pPr>
            <a:lvl4pPr indent="-355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4pPr>
            <a:lvl5pPr indent="-355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5pPr>
            <a:lvl6pPr indent="-355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6pPr>
            <a:lvl7pPr indent="-355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7pPr>
            <a:lvl8pPr indent="-355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8pPr>
            <a:lvl9pPr indent="-355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9pPr>
          </a:lstStyle>
          <a:p/>
        </p:txBody>
      </p:sp>
      <p:sp>
        <p:nvSpPr>
          <p:cNvPr id="54" name="Google Shape;54;p26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7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1pPr>
            <a:lvl2pPr indent="-228600" lvl="1" marL="914400" algn="l">
              <a:spcBef>
                <a:spcPts val="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indent="-228600" lvl="2" marL="1371600" algn="l">
              <a:spcBef>
                <a:spcPts val="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indent="-228600" lvl="3" marL="1828800" algn="l">
              <a:spcBef>
                <a:spcPts val="45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indent="-228600" lvl="4" marL="2286000" algn="l">
              <a:spcBef>
                <a:spcPts val="45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indent="-228600" lvl="5" marL="2743200" algn="l">
              <a:spcBef>
                <a:spcPts val="45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spcBef>
                <a:spcPts val="45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spcBef>
                <a:spcPts val="45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spcBef>
                <a:spcPts val="45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55" name="Google Shape;55;p2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sz="2400"/>
            </a:lvl1pPr>
            <a:lvl2pPr indent="-228600" lvl="1" marL="914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sz="2000"/>
            </a:lvl2pPr>
            <a:lvl3pPr indent="-228600" lvl="2" marL="1371600" algn="l">
              <a:spcBef>
                <a:spcPts val="9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sz="1800"/>
            </a:lvl3pPr>
            <a:lvl4pPr indent="-228600" lvl="3" marL="1828800" algn="l">
              <a:spcBef>
                <a:spcPts val="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4pPr>
            <a:lvl5pPr indent="-228600" lvl="4" marL="2286000" algn="l">
              <a:spcBef>
                <a:spcPts val="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spcBef>
                <a:spcPts val="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spcBef>
                <a:spcPts val="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spcBef>
                <a:spcPts val="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spcBef>
                <a:spcPts val="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65" name="Google Shape;65;p2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1pPr>
            <a:lvl2pPr indent="-355600" lvl="1" marL="914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2pPr>
            <a:lvl3pPr indent="-342900" lvl="2" marL="1371600" algn="l">
              <a:spcBef>
                <a:spcPts val="9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indent="-330200" lvl="3" marL="1828800" algn="l">
              <a:spcBef>
                <a:spcPts val="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indent="-330200" lvl="4" marL="2286000" algn="l">
              <a:spcBef>
                <a:spcPts val="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indent="-330200" lvl="5" marL="2743200" algn="l">
              <a:spcBef>
                <a:spcPts val="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indent="-330200" lvl="6" marL="3200400" algn="l">
              <a:spcBef>
                <a:spcPts val="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indent="-330200" lvl="7" marL="3657600" algn="l">
              <a:spcBef>
                <a:spcPts val="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indent="-330200" lvl="8" marL="4114800" algn="l">
              <a:spcBef>
                <a:spcPts val="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/>
        </p:txBody>
      </p:sp>
      <p:sp>
        <p:nvSpPr>
          <p:cNvPr id="66" name="Google Shape;66;p2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sz="2400"/>
            </a:lvl1pPr>
            <a:lvl2pPr indent="-228600" lvl="1" marL="914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sz="2000"/>
            </a:lvl2pPr>
            <a:lvl3pPr indent="-228600" lvl="2" marL="1371600" algn="l">
              <a:spcBef>
                <a:spcPts val="9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sz="1800"/>
            </a:lvl3pPr>
            <a:lvl4pPr indent="-228600" lvl="3" marL="1828800" algn="l">
              <a:spcBef>
                <a:spcPts val="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4pPr>
            <a:lvl5pPr indent="-228600" lvl="4" marL="2286000" algn="l">
              <a:spcBef>
                <a:spcPts val="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spcBef>
                <a:spcPts val="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spcBef>
                <a:spcPts val="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spcBef>
                <a:spcPts val="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spcBef>
                <a:spcPts val="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67" name="Google Shape;67;p2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1pPr>
            <a:lvl2pPr indent="-355600" lvl="1" marL="914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2pPr>
            <a:lvl3pPr indent="-342900" lvl="2" marL="1371600" algn="l">
              <a:spcBef>
                <a:spcPts val="9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indent="-330200" lvl="3" marL="1828800" algn="l">
              <a:spcBef>
                <a:spcPts val="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indent="-330200" lvl="4" marL="2286000" algn="l">
              <a:spcBef>
                <a:spcPts val="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indent="-330200" lvl="5" marL="2743200" algn="l">
              <a:spcBef>
                <a:spcPts val="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indent="-330200" lvl="6" marL="3200400" algn="l">
              <a:spcBef>
                <a:spcPts val="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indent="-330200" lvl="7" marL="3657600" algn="l">
              <a:spcBef>
                <a:spcPts val="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indent="-330200" lvl="8" marL="4114800" algn="l">
              <a:spcBef>
                <a:spcPts val="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/>
        </p:txBody>
      </p:sp>
      <p:sp>
        <p:nvSpPr>
          <p:cNvPr id="68" name="Google Shape;68;p2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 txBox="1"/>
          <p:nvPr>
            <p:ph type="title"/>
          </p:nvPr>
        </p:nvSpPr>
        <p:spPr>
          <a:xfrm>
            <a:off x="685800" y="2286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BE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BE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BE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BE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BE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BE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BE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BE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BE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" name="Google Shape;11;p19"/>
          <p:cNvSpPr txBox="1"/>
          <p:nvPr>
            <p:ph idx="1" type="body"/>
          </p:nvPr>
        </p:nvSpPr>
        <p:spPr>
          <a:xfrm>
            <a:off x="685800" y="990600"/>
            <a:ext cx="77724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55600" lvl="1" marL="914400" marR="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30200" lvl="3" marL="1828800" marR="0" rtl="0" algn="l">
              <a:spcBef>
                <a:spcPts val="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30200" lvl="4" marL="2286000" marR="0" rtl="0" algn="l">
              <a:spcBef>
                <a:spcPts val="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30200" lvl="5" marL="2743200" marR="0" rtl="0" algn="l">
              <a:spcBef>
                <a:spcPts val="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30200" lvl="6" marL="3200400" marR="0" rtl="0" algn="l">
              <a:spcBef>
                <a:spcPts val="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30200" lvl="7" marL="3657600" marR="0" rtl="0" algn="l">
              <a:spcBef>
                <a:spcPts val="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30200" lvl="8" marL="4114800" marR="0" rtl="0" algn="l">
              <a:spcBef>
                <a:spcPts val="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" name="Google Shape;12;p1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13" name="Google Shape;13;p1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14" name="Google Shape;14;p1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jpg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Relationship Id="rId4" Type="http://schemas.openxmlformats.org/officeDocument/2006/relationships/image" Target="../media/image8.png"/><Relationship Id="rId5" Type="http://schemas.openxmlformats.org/officeDocument/2006/relationships/image" Target="../media/image9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Relationship Id="rId4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"/>
          <p:cNvSpPr txBox="1"/>
          <p:nvPr/>
        </p:nvSpPr>
        <p:spPr>
          <a:xfrm>
            <a:off x="152400" y="6324600"/>
            <a:ext cx="2209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0000"/>
              </a:buClr>
              <a:buSzPts val="900"/>
              <a:buFont typeface="Times New Roman"/>
              <a:buNone/>
            </a:pPr>
            <a:br>
              <a:rPr b="0" i="0" lang="en-US" sz="900" u="none" cap="none" strike="noStrike">
                <a:solidFill>
                  <a:srgbClr val="BE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sp>
        <p:nvSpPr>
          <p:cNvPr id="93" name="Google Shape;93;p1"/>
          <p:cNvSpPr txBox="1"/>
          <p:nvPr/>
        </p:nvSpPr>
        <p:spPr>
          <a:xfrm>
            <a:off x="6781800" y="6324600"/>
            <a:ext cx="2286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0000"/>
              </a:buClr>
              <a:buSzPts val="800"/>
              <a:buFont typeface="Times New Roman"/>
              <a:buNone/>
            </a:pPr>
            <a:br>
              <a:rPr b="1" i="0" lang="en-US" sz="800" u="none" cap="none" strike="noStrike">
                <a:solidFill>
                  <a:srgbClr val="BE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i="0" lang="en-US" sz="800" u="none" cap="none" strike="noStrike">
                <a:solidFill>
                  <a:srgbClr val="BE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sp>
        <p:nvSpPr>
          <p:cNvPr id="94" name="Google Shape;94;p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0000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rgbClr val="BE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to MOSFET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0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pic>
        <p:nvPicPr>
          <p:cNvPr descr="f_05027" id="174" name="Google Shape;174;p10"/>
          <p:cNvPicPr preferRelativeResize="0"/>
          <p:nvPr/>
        </p:nvPicPr>
        <p:blipFill rotWithShape="1">
          <a:blip r:embed="rId3">
            <a:alphaModFix/>
          </a:blip>
          <a:srcRect b="11666" l="0" r="0" t="0"/>
          <a:stretch/>
        </p:blipFill>
        <p:spPr>
          <a:xfrm>
            <a:off x="838200" y="152400"/>
            <a:ext cx="7404100" cy="4360862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0"/>
          <p:cNvSpPr txBox="1"/>
          <p:nvPr>
            <p:ph type="title"/>
          </p:nvPr>
        </p:nvSpPr>
        <p:spPr>
          <a:xfrm>
            <a:off x="685800" y="228600"/>
            <a:ext cx="7772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BE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D-MOSFET Enhancement Mode Operation</a:t>
            </a:r>
            <a:endParaRPr/>
          </a:p>
        </p:txBody>
      </p:sp>
      <p:sp>
        <p:nvSpPr>
          <p:cNvPr id="176" name="Google Shape;176;p10"/>
          <p:cNvSpPr txBox="1"/>
          <p:nvPr/>
        </p:nvSpPr>
        <p:spPr>
          <a:xfrm>
            <a:off x="6781800" y="6324600"/>
            <a:ext cx="2286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0000"/>
              </a:buClr>
              <a:buSzPts val="600"/>
              <a:buFont typeface="Times New Roman"/>
              <a:buNone/>
            </a:pPr>
            <a:br>
              <a:rPr b="1" i="0" lang="en-US" sz="600" u="none" cap="none" strike="noStrike">
                <a:solidFill>
                  <a:srgbClr val="BE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i="0" lang="en-US" sz="600" u="none" cap="none" strike="noStrike">
                <a:solidFill>
                  <a:srgbClr val="BE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sp>
        <p:nvSpPr>
          <p:cNvPr id="177" name="Google Shape;177;p10"/>
          <p:cNvSpPr txBox="1"/>
          <p:nvPr/>
        </p:nvSpPr>
        <p:spPr>
          <a:xfrm>
            <a:off x="304800" y="4495800"/>
            <a:ext cx="8534400" cy="1220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Enhancement Mode operation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In this mode, the transistor operates with V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GS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&gt; 0V, and I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D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increases above I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DSS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Shockley’s equation, the formula used to plot the Transfer Curve, still applies but V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GS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is positive: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		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		</a:t>
            </a:r>
            <a:endParaRPr/>
          </a:p>
        </p:txBody>
      </p:sp>
      <p:pic>
        <p:nvPicPr>
          <p:cNvPr id="178" name="Google Shape;178;p10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00200" y="5486400"/>
            <a:ext cx="1981200" cy="70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1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pic>
        <p:nvPicPr>
          <p:cNvPr descr="f_05030" id="184" name="Google Shape;18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381000"/>
            <a:ext cx="8229600" cy="548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11"/>
          <p:cNvSpPr txBox="1"/>
          <p:nvPr/>
        </p:nvSpPr>
        <p:spPr>
          <a:xfrm>
            <a:off x="152400" y="6324600"/>
            <a:ext cx="2209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0000"/>
              </a:buClr>
              <a:buSzPts val="700"/>
              <a:buFont typeface="Times New Roman"/>
              <a:buNone/>
            </a:pPr>
            <a:br>
              <a:rPr b="0" i="0" lang="en-US" sz="700" u="none" cap="none" strike="noStrike">
                <a:solidFill>
                  <a:srgbClr val="BE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sp>
        <p:nvSpPr>
          <p:cNvPr id="186" name="Google Shape;186;p11"/>
          <p:cNvSpPr txBox="1"/>
          <p:nvPr/>
        </p:nvSpPr>
        <p:spPr>
          <a:xfrm>
            <a:off x="6781800" y="6324600"/>
            <a:ext cx="2286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0000"/>
              </a:buClr>
              <a:buSzPts val="600"/>
              <a:buFont typeface="Times New Roman"/>
              <a:buNone/>
            </a:pPr>
            <a:br>
              <a:rPr b="1" i="0" lang="en-US" sz="600" u="none" cap="none" strike="noStrike">
                <a:solidFill>
                  <a:srgbClr val="BE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i="0" lang="en-US" sz="600" u="none" cap="none" strike="noStrike">
                <a:solidFill>
                  <a:srgbClr val="BE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sp>
        <p:nvSpPr>
          <p:cNvPr id="187" name="Google Shape;187;p11"/>
          <p:cNvSpPr txBox="1"/>
          <p:nvPr/>
        </p:nvSpPr>
        <p:spPr>
          <a:xfrm>
            <a:off x="0" y="228600"/>
            <a:ext cx="8839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0000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rgbClr val="BE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p-Channel Depletion Mode MOSFET</a:t>
            </a:r>
            <a:endParaRPr/>
          </a:p>
        </p:txBody>
      </p:sp>
      <p:sp>
        <p:nvSpPr>
          <p:cNvPr id="188" name="Google Shape;188;p11"/>
          <p:cNvSpPr txBox="1"/>
          <p:nvPr/>
        </p:nvSpPr>
        <p:spPr>
          <a:xfrm>
            <a:off x="381000" y="5181600"/>
            <a:ext cx="85344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The p-channel Depletion mode MOSFET is similar to the  n-channel except that the voltage polarities and current directions are reversed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0000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rgbClr val="BE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Enhancement Mode</a:t>
            </a:r>
            <a:br>
              <a:rPr b="1" i="0" lang="en-US" sz="3200" u="none">
                <a:solidFill>
                  <a:srgbClr val="BE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3200" u="none">
                <a:solidFill>
                  <a:srgbClr val="BE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MOSFET’s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3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99" name="Google Shape;199;p13"/>
          <p:cNvSpPr txBox="1"/>
          <p:nvPr/>
        </p:nvSpPr>
        <p:spPr>
          <a:xfrm>
            <a:off x="6781800" y="6324600"/>
            <a:ext cx="2286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0000"/>
              </a:buClr>
              <a:buSzPts val="600"/>
              <a:buFont typeface="Times New Roman"/>
              <a:buNone/>
            </a:pPr>
            <a:br>
              <a:rPr b="1" i="0" lang="en-US" sz="600" u="none" cap="none" strike="noStrike">
                <a:solidFill>
                  <a:srgbClr val="BE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i="0" lang="en-US" sz="600" u="none" cap="none" strike="noStrike">
                <a:solidFill>
                  <a:srgbClr val="BE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sp>
        <p:nvSpPr>
          <p:cNvPr id="200" name="Google Shape;200;p13"/>
          <p:cNvSpPr txBox="1"/>
          <p:nvPr/>
        </p:nvSpPr>
        <p:spPr>
          <a:xfrm>
            <a:off x="0" y="228600"/>
            <a:ext cx="8839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0000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rgbClr val="BE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Enhancement Mode MOSFET Construction</a:t>
            </a:r>
            <a:endParaRPr/>
          </a:p>
        </p:txBody>
      </p:sp>
      <p:sp>
        <p:nvSpPr>
          <p:cNvPr id="201" name="Google Shape;201;p13"/>
          <p:cNvSpPr txBox="1"/>
          <p:nvPr/>
        </p:nvSpPr>
        <p:spPr>
          <a:xfrm>
            <a:off x="304800" y="4724400"/>
            <a:ext cx="8534400" cy="1465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The Drain (D) and Source (S) connect to the to n-doped regions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These n-doped regions are not connected via an n-channel without an external voltage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The Gate (G) connects to the p-doped substrate via a thin insulating layer of SiO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The n-doped material lies on a p-doped substrate that may have an additional terminal connection called SS</a:t>
            </a:r>
            <a:endParaRPr/>
          </a:p>
        </p:txBody>
      </p:sp>
      <p:pic>
        <p:nvPicPr>
          <p:cNvPr descr="boy_f_05033" id="202" name="Google Shape;20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7800" y="685800"/>
            <a:ext cx="6161087" cy="41068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4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08" name="Google Shape;208;p14"/>
          <p:cNvSpPr txBox="1"/>
          <p:nvPr/>
        </p:nvSpPr>
        <p:spPr>
          <a:xfrm>
            <a:off x="152400" y="6324600"/>
            <a:ext cx="2209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0000"/>
              </a:buClr>
              <a:buSzPts val="700"/>
              <a:buFont typeface="Times New Roman"/>
              <a:buNone/>
            </a:pPr>
            <a:br>
              <a:rPr b="0" i="0" lang="en-US" sz="700" u="none" cap="none" strike="noStrike">
                <a:solidFill>
                  <a:srgbClr val="BE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sp>
        <p:nvSpPr>
          <p:cNvPr id="209" name="Google Shape;209;p14"/>
          <p:cNvSpPr txBox="1"/>
          <p:nvPr/>
        </p:nvSpPr>
        <p:spPr>
          <a:xfrm>
            <a:off x="6781800" y="6324600"/>
            <a:ext cx="2286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0000"/>
              </a:buClr>
              <a:buSzPts val="600"/>
              <a:buFont typeface="Times New Roman"/>
              <a:buNone/>
            </a:pPr>
            <a:br>
              <a:rPr b="1" i="0" lang="en-US" sz="600" u="none" cap="none" strike="noStrike">
                <a:solidFill>
                  <a:srgbClr val="BE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i="0" lang="en-US" sz="600" u="none" cap="none" strike="noStrike">
                <a:solidFill>
                  <a:srgbClr val="BE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sp>
        <p:nvSpPr>
          <p:cNvPr id="210" name="Google Shape;210;p14"/>
          <p:cNvSpPr txBox="1"/>
          <p:nvPr/>
        </p:nvSpPr>
        <p:spPr>
          <a:xfrm>
            <a:off x="0" y="228600"/>
            <a:ext cx="8839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0000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rgbClr val="BE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E-MOSFET Symbols</a:t>
            </a:r>
            <a:endParaRPr/>
          </a:p>
        </p:txBody>
      </p:sp>
      <p:pic>
        <p:nvPicPr>
          <p:cNvPr descr="boy_f_05040a" id="211" name="Google Shape;21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762000"/>
            <a:ext cx="8229600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5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17" name="Google Shape;217;p15"/>
          <p:cNvSpPr txBox="1"/>
          <p:nvPr/>
        </p:nvSpPr>
        <p:spPr>
          <a:xfrm>
            <a:off x="152400" y="6324600"/>
            <a:ext cx="2209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0000"/>
              </a:buClr>
              <a:buSzPts val="700"/>
              <a:buFont typeface="Times New Roman"/>
              <a:buNone/>
            </a:pPr>
            <a:br>
              <a:rPr b="0" i="0" lang="en-US" sz="700" u="none" cap="none" strike="noStrike">
                <a:solidFill>
                  <a:srgbClr val="BE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sp>
        <p:nvSpPr>
          <p:cNvPr id="218" name="Google Shape;218;p15"/>
          <p:cNvSpPr txBox="1"/>
          <p:nvPr/>
        </p:nvSpPr>
        <p:spPr>
          <a:xfrm>
            <a:off x="6781800" y="6324600"/>
            <a:ext cx="2286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0000"/>
              </a:buClr>
              <a:buSzPts val="600"/>
              <a:buFont typeface="Times New Roman"/>
              <a:buNone/>
            </a:pPr>
            <a:br>
              <a:rPr b="1" i="0" lang="en-US" sz="600" u="none" cap="none" strike="noStrike">
                <a:solidFill>
                  <a:srgbClr val="BE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i="0" lang="en-US" sz="600" u="none" cap="none" strike="noStrike">
                <a:solidFill>
                  <a:srgbClr val="BE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sp>
        <p:nvSpPr>
          <p:cNvPr id="219" name="Google Shape;219;p15"/>
          <p:cNvSpPr txBox="1"/>
          <p:nvPr/>
        </p:nvSpPr>
        <p:spPr>
          <a:xfrm>
            <a:off x="0" y="228600"/>
            <a:ext cx="8839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0000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rgbClr val="BE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Basic Operation</a:t>
            </a:r>
            <a:endParaRPr/>
          </a:p>
        </p:txBody>
      </p:sp>
      <p:sp>
        <p:nvSpPr>
          <p:cNvPr id="220" name="Google Shape;220;p15"/>
          <p:cNvSpPr txBox="1"/>
          <p:nvPr/>
        </p:nvSpPr>
        <p:spPr>
          <a:xfrm>
            <a:off x="228600" y="762000"/>
            <a:ext cx="8534400" cy="531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Enhancement mode MOSFET only operates in the enhancement mode.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GS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always positive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DSS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0 when V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GS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&lt; V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V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GS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increases above V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I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increases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V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GS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kept constant and V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DS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increased, then I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saturates (I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DSS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saturation level, V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DSsat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is reached.</a:t>
            </a:r>
            <a:endParaRPr/>
          </a:p>
        </p:txBody>
      </p:sp>
      <p:pic>
        <p:nvPicPr>
          <p:cNvPr descr="f_05037" id="221" name="Google Shape;221;p15"/>
          <p:cNvPicPr preferRelativeResize="0"/>
          <p:nvPr/>
        </p:nvPicPr>
        <p:blipFill rotWithShape="1">
          <a:blip r:embed="rId3">
            <a:alphaModFix/>
          </a:blip>
          <a:srcRect b="12499" l="0" r="0" t="13888"/>
          <a:stretch/>
        </p:blipFill>
        <p:spPr>
          <a:xfrm>
            <a:off x="990600" y="1143000"/>
            <a:ext cx="7315200" cy="3589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6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27" name="Google Shape;227;p16"/>
          <p:cNvSpPr txBox="1"/>
          <p:nvPr/>
        </p:nvSpPr>
        <p:spPr>
          <a:xfrm>
            <a:off x="6781800" y="6324600"/>
            <a:ext cx="2286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0000"/>
              </a:buClr>
              <a:buSzPts val="600"/>
              <a:buFont typeface="Times New Roman"/>
              <a:buNone/>
            </a:pPr>
            <a:br>
              <a:rPr b="1" i="0" lang="en-US" sz="600" u="none" cap="none" strike="noStrike">
                <a:solidFill>
                  <a:srgbClr val="BE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i="0" lang="en-US" sz="600" u="none" cap="none" strike="noStrike">
                <a:solidFill>
                  <a:srgbClr val="BE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sp>
        <p:nvSpPr>
          <p:cNvPr id="228" name="Google Shape;228;p16"/>
          <p:cNvSpPr txBox="1"/>
          <p:nvPr/>
        </p:nvSpPr>
        <p:spPr>
          <a:xfrm>
            <a:off x="0" y="228600"/>
            <a:ext cx="8839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0000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rgbClr val="BE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Transfer Curve</a:t>
            </a:r>
            <a:endParaRPr/>
          </a:p>
        </p:txBody>
      </p:sp>
      <p:sp>
        <p:nvSpPr>
          <p:cNvPr id="229" name="Google Shape;229;p16"/>
          <p:cNvSpPr txBox="1"/>
          <p:nvPr/>
        </p:nvSpPr>
        <p:spPr>
          <a:xfrm>
            <a:off x="304800" y="4191000"/>
            <a:ext cx="8534400" cy="923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determine I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given V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GS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					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where V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threshold voltage or voltage at which the MOSFET turns on.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 = constant found in the specification sheet</a:t>
            </a:r>
            <a:endParaRPr/>
          </a:p>
        </p:txBody>
      </p:sp>
      <p:pic>
        <p:nvPicPr>
          <p:cNvPr id="230" name="Google Shape;23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62300" y="4200525"/>
            <a:ext cx="1658937" cy="34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67350" y="3895725"/>
            <a:ext cx="1765300" cy="6302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_05037" id="232" name="Google Shape;232;p16"/>
          <p:cNvPicPr preferRelativeResize="0"/>
          <p:nvPr/>
        </p:nvPicPr>
        <p:blipFill rotWithShape="1">
          <a:blip r:embed="rId5">
            <a:alphaModFix/>
          </a:blip>
          <a:srcRect b="15276" l="0" r="0" t="12500"/>
          <a:stretch/>
        </p:blipFill>
        <p:spPr>
          <a:xfrm>
            <a:off x="1600200" y="762000"/>
            <a:ext cx="6629400" cy="31924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7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38" name="Google Shape;238;p17"/>
          <p:cNvSpPr txBox="1"/>
          <p:nvPr/>
        </p:nvSpPr>
        <p:spPr>
          <a:xfrm>
            <a:off x="152400" y="6324600"/>
            <a:ext cx="2209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0000"/>
              </a:buClr>
              <a:buSzPts val="700"/>
              <a:buFont typeface="Times New Roman"/>
              <a:buNone/>
            </a:pPr>
            <a:br>
              <a:rPr b="0" i="0" lang="en-US" sz="700" u="none" cap="none" strike="noStrike">
                <a:solidFill>
                  <a:srgbClr val="BE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sp>
        <p:nvSpPr>
          <p:cNvPr id="239" name="Google Shape;239;p17"/>
          <p:cNvSpPr txBox="1"/>
          <p:nvPr/>
        </p:nvSpPr>
        <p:spPr>
          <a:xfrm>
            <a:off x="6781800" y="6324600"/>
            <a:ext cx="2286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0000"/>
              </a:buClr>
              <a:buSzPts val="600"/>
              <a:buFont typeface="Times New Roman"/>
              <a:buNone/>
            </a:pPr>
            <a:br>
              <a:rPr b="1" i="0" lang="en-US" sz="600" u="none" cap="none" strike="noStrike">
                <a:solidFill>
                  <a:srgbClr val="BE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i="0" lang="en-US" sz="600" u="none" cap="none" strike="noStrike">
                <a:solidFill>
                  <a:srgbClr val="BE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sp>
        <p:nvSpPr>
          <p:cNvPr id="240" name="Google Shape;240;p17"/>
          <p:cNvSpPr txBox="1"/>
          <p:nvPr/>
        </p:nvSpPr>
        <p:spPr>
          <a:xfrm>
            <a:off x="0" y="228600"/>
            <a:ext cx="8839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0000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rgbClr val="BE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p-Channel Enhancement Mode MOSFETs</a:t>
            </a:r>
            <a:endParaRPr/>
          </a:p>
        </p:txBody>
      </p:sp>
      <p:sp>
        <p:nvSpPr>
          <p:cNvPr id="241" name="Google Shape;241;p17"/>
          <p:cNvSpPr txBox="1"/>
          <p:nvPr/>
        </p:nvSpPr>
        <p:spPr>
          <a:xfrm>
            <a:off x="304800" y="762000"/>
            <a:ext cx="85344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The p-channel Enhancement mode MOSFET is similar to the  n-channel except that the voltage polarities and current directions are reversed.</a:t>
            </a:r>
            <a:endParaRPr/>
          </a:p>
        </p:txBody>
      </p:sp>
      <p:pic>
        <p:nvPicPr>
          <p:cNvPr descr="f_05039" id="242" name="Google Shape;242;p17"/>
          <p:cNvPicPr preferRelativeResize="0"/>
          <p:nvPr/>
        </p:nvPicPr>
        <p:blipFill rotWithShape="1">
          <a:blip r:embed="rId3">
            <a:alphaModFix/>
          </a:blip>
          <a:srcRect b="18054" l="0" r="0" t="18055"/>
          <a:stretch/>
        </p:blipFill>
        <p:spPr>
          <a:xfrm>
            <a:off x="457200" y="1676400"/>
            <a:ext cx="8229600" cy="350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8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52" name="Google Shape;252;p18"/>
          <p:cNvSpPr txBox="1"/>
          <p:nvPr/>
        </p:nvSpPr>
        <p:spPr>
          <a:xfrm>
            <a:off x="152400" y="6324600"/>
            <a:ext cx="2209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0000"/>
              </a:buClr>
              <a:buSzPts val="700"/>
              <a:buFont typeface="Times New Roman"/>
              <a:buNone/>
            </a:pPr>
            <a:br>
              <a:rPr b="0" i="0" lang="en-US" sz="700" u="none" cap="none" strike="noStrike">
                <a:solidFill>
                  <a:srgbClr val="BE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sp>
        <p:nvSpPr>
          <p:cNvPr id="253" name="Google Shape;253;p18"/>
          <p:cNvSpPr txBox="1"/>
          <p:nvPr/>
        </p:nvSpPr>
        <p:spPr>
          <a:xfrm>
            <a:off x="6781800" y="6324600"/>
            <a:ext cx="2286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0000"/>
              </a:buClr>
              <a:buSzPts val="600"/>
              <a:buFont typeface="Times New Roman"/>
              <a:buNone/>
            </a:pPr>
            <a:br>
              <a:rPr b="1" i="0" lang="en-US" sz="600" u="none" cap="none" strike="noStrike">
                <a:solidFill>
                  <a:srgbClr val="BE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i="0" lang="en-US" sz="600" u="none" cap="none" strike="noStrike">
                <a:solidFill>
                  <a:srgbClr val="BE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sp>
        <p:nvSpPr>
          <p:cNvPr id="254" name="Google Shape;254;p18"/>
          <p:cNvSpPr txBox="1"/>
          <p:nvPr/>
        </p:nvSpPr>
        <p:spPr>
          <a:xfrm>
            <a:off x="0" y="228600"/>
            <a:ext cx="8839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0000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rgbClr val="BE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Summary Table</a:t>
            </a:r>
            <a:endParaRPr/>
          </a:p>
        </p:txBody>
      </p:sp>
      <p:pic>
        <p:nvPicPr>
          <p:cNvPr id="255" name="Google Shape;255;p1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1143000"/>
            <a:ext cx="7623175" cy="495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18"/>
          <p:cNvSpPr txBox="1"/>
          <p:nvPr/>
        </p:nvSpPr>
        <p:spPr>
          <a:xfrm>
            <a:off x="1828800" y="1066800"/>
            <a:ext cx="9286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0000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rgbClr val="BE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JFET</a:t>
            </a:r>
            <a:endParaRPr/>
          </a:p>
        </p:txBody>
      </p:sp>
      <p:sp>
        <p:nvSpPr>
          <p:cNvPr id="257" name="Google Shape;257;p18"/>
          <p:cNvSpPr txBox="1"/>
          <p:nvPr/>
        </p:nvSpPr>
        <p:spPr>
          <a:xfrm>
            <a:off x="3657600" y="1066800"/>
            <a:ext cx="17922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0000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rgbClr val="BE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D-MOSFET</a:t>
            </a:r>
            <a:endParaRPr/>
          </a:p>
        </p:txBody>
      </p:sp>
      <p:sp>
        <p:nvSpPr>
          <p:cNvPr id="258" name="Google Shape;258;p18"/>
          <p:cNvSpPr txBox="1"/>
          <p:nvPr/>
        </p:nvSpPr>
        <p:spPr>
          <a:xfrm>
            <a:off x="6400800" y="1066800"/>
            <a:ext cx="177482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0000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rgbClr val="BE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E-MOSFET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January 2004</a:t>
            </a:r>
            <a:endParaRPr/>
          </a:p>
        </p:txBody>
      </p:sp>
      <p:sp>
        <p:nvSpPr>
          <p:cNvPr id="100" name="Google Shape;100;p2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ELEC 121</a:t>
            </a:r>
            <a:endParaRPr/>
          </a:p>
        </p:txBody>
      </p:sp>
      <p:sp>
        <p:nvSpPr>
          <p:cNvPr id="101" name="Google Shape;101;p2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02" name="Google Shape;102;p2"/>
          <p:cNvSpPr txBox="1"/>
          <p:nvPr>
            <p:ph type="title"/>
          </p:nvPr>
        </p:nvSpPr>
        <p:spPr>
          <a:xfrm>
            <a:off x="609600" y="228600"/>
            <a:ext cx="7848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0000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rgbClr val="BE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Current Controlled vs Voltage Controlled Devices</a:t>
            </a:r>
            <a:endParaRPr/>
          </a:p>
        </p:txBody>
      </p:sp>
      <p:sp>
        <p:nvSpPr>
          <p:cNvPr id="103" name="Google Shape;103;p2"/>
          <p:cNvSpPr txBox="1"/>
          <p:nvPr/>
        </p:nvSpPr>
        <p:spPr>
          <a:xfrm>
            <a:off x="152400" y="6324600"/>
            <a:ext cx="2209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0000"/>
              </a:buClr>
              <a:buSzPts val="700"/>
              <a:buFont typeface="Times New Roman"/>
              <a:buNone/>
            </a:pPr>
            <a:br>
              <a:rPr b="1" i="0" lang="en-US" sz="700" u="none" cap="none" strike="noStrike">
                <a:solidFill>
                  <a:srgbClr val="BE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sp>
        <p:nvSpPr>
          <p:cNvPr id="104" name="Google Shape;104;p2"/>
          <p:cNvSpPr txBox="1"/>
          <p:nvPr/>
        </p:nvSpPr>
        <p:spPr>
          <a:xfrm>
            <a:off x="6781800" y="6324600"/>
            <a:ext cx="2286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0000"/>
              </a:buClr>
              <a:buSzPts val="600"/>
              <a:buFont typeface="Times New Roman"/>
              <a:buNone/>
            </a:pPr>
            <a:br>
              <a:rPr b="1" i="0" lang="en-US" sz="600" u="none" cap="none" strike="noStrike">
                <a:solidFill>
                  <a:srgbClr val="BE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i="0" lang="en-US" sz="600" u="none" cap="none" strike="noStrike">
                <a:solidFill>
                  <a:srgbClr val="BE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pic>
        <p:nvPicPr>
          <p:cNvPr id="105" name="Google Shape;105;p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1200" y="1866900"/>
            <a:ext cx="5146675" cy="336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0000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rgbClr val="BE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MOSFET’s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16" name="Google Shape;116;p4"/>
          <p:cNvSpPr txBox="1"/>
          <p:nvPr/>
        </p:nvSpPr>
        <p:spPr>
          <a:xfrm>
            <a:off x="152400" y="6324600"/>
            <a:ext cx="2209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0000"/>
              </a:buClr>
              <a:buSzPts val="700"/>
              <a:buFont typeface="Times New Roman"/>
              <a:buNone/>
            </a:pPr>
            <a:br>
              <a:rPr b="0" i="0" lang="en-US" sz="700" u="none" cap="none" strike="noStrike">
                <a:solidFill>
                  <a:srgbClr val="BE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sp>
        <p:nvSpPr>
          <p:cNvPr id="117" name="Google Shape;117;p4"/>
          <p:cNvSpPr txBox="1"/>
          <p:nvPr/>
        </p:nvSpPr>
        <p:spPr>
          <a:xfrm>
            <a:off x="6781800" y="6324600"/>
            <a:ext cx="2286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0000"/>
              </a:buClr>
              <a:buSzPts val="600"/>
              <a:buFont typeface="Times New Roman"/>
              <a:buNone/>
            </a:pPr>
            <a:br>
              <a:rPr b="1" i="0" lang="en-US" sz="600" u="none" cap="none" strike="noStrike">
                <a:solidFill>
                  <a:srgbClr val="BE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i="0" lang="en-US" sz="600" u="none" cap="none" strike="noStrike">
                <a:solidFill>
                  <a:srgbClr val="BE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sp>
        <p:nvSpPr>
          <p:cNvPr id="118" name="Google Shape;118;p4"/>
          <p:cNvSpPr txBox="1"/>
          <p:nvPr/>
        </p:nvSpPr>
        <p:spPr>
          <a:xfrm>
            <a:off x="0" y="228600"/>
            <a:ext cx="8839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0000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rgbClr val="BE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</a:t>
            </a:r>
            <a:r>
              <a:rPr b="1" i="0" lang="en-US" sz="2400" u="none" cap="none" strike="noStrike">
                <a:solidFill>
                  <a:srgbClr val="BE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1" i="0" lang="en-US" sz="2400" u="none" cap="none" strike="noStrike">
                <a:solidFill>
                  <a:srgbClr val="BE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FETs</a:t>
            </a:r>
            <a:endParaRPr/>
          </a:p>
        </p:txBody>
      </p:sp>
      <p:sp>
        <p:nvSpPr>
          <p:cNvPr id="119" name="Google Shape;119;p4"/>
          <p:cNvSpPr txBox="1"/>
          <p:nvPr/>
        </p:nvSpPr>
        <p:spPr>
          <a:xfrm>
            <a:off x="685800" y="1219200"/>
            <a:ext cx="76962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MOSFETs have characteristics similar to JFETs and additional characteristics that make them very useful.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are 2 types of MOSFET’s: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Depletion mode MOSFET (D-MOSFET)</a:t>
            </a:r>
            <a:endParaRPr/>
          </a:p>
          <a:p>
            <a:pPr indent="-228600" lvl="1" marL="635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Operates in Depletion mode the same way as a JFET when V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GS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≤ 0</a:t>
            </a:r>
            <a:endParaRPr/>
          </a:p>
          <a:p>
            <a:pPr indent="-228600" lvl="1" marL="635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Operates in Enhancement mode like E-MOSFET when V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GS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&gt; 0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Enhancement Mode MOSFET (E-MOSFET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1" marL="635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Operates in Enhancement mode</a:t>
            </a:r>
            <a:endParaRPr/>
          </a:p>
          <a:p>
            <a:pPr indent="-228600" lvl="1" marL="635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DSS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0 until V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GS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&gt; V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(threshold voltage)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25" name="Google Shape;125;p5"/>
          <p:cNvSpPr txBox="1"/>
          <p:nvPr/>
        </p:nvSpPr>
        <p:spPr>
          <a:xfrm>
            <a:off x="152400" y="6324600"/>
            <a:ext cx="2209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0000"/>
              </a:buClr>
              <a:buSzPts val="700"/>
              <a:buFont typeface="Times New Roman"/>
              <a:buNone/>
            </a:pPr>
            <a:br>
              <a:rPr b="0" i="0" lang="en-US" sz="700" u="none" cap="none" strike="noStrike">
                <a:solidFill>
                  <a:srgbClr val="BE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sp>
        <p:nvSpPr>
          <p:cNvPr id="126" name="Google Shape;126;p5"/>
          <p:cNvSpPr txBox="1"/>
          <p:nvPr/>
        </p:nvSpPr>
        <p:spPr>
          <a:xfrm>
            <a:off x="6781800" y="6324600"/>
            <a:ext cx="2286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0000"/>
              </a:buClr>
              <a:buSzPts val="600"/>
              <a:buFont typeface="Times New Roman"/>
              <a:buNone/>
            </a:pPr>
            <a:br>
              <a:rPr b="1" i="0" lang="en-US" sz="600" u="none" cap="none" strike="noStrike">
                <a:solidFill>
                  <a:srgbClr val="BE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i="0" lang="en-US" sz="600" u="none" cap="none" strike="noStrike">
                <a:solidFill>
                  <a:srgbClr val="BE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sp>
        <p:nvSpPr>
          <p:cNvPr id="127" name="Google Shape;127;p5"/>
          <p:cNvSpPr txBox="1"/>
          <p:nvPr/>
        </p:nvSpPr>
        <p:spPr>
          <a:xfrm>
            <a:off x="0" y="228600"/>
            <a:ext cx="8839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0000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rgbClr val="BE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MOSFET Handling</a:t>
            </a:r>
            <a:endParaRPr/>
          </a:p>
        </p:txBody>
      </p:sp>
      <p:sp>
        <p:nvSpPr>
          <p:cNvPr id="128" name="Google Shape;128;p5"/>
          <p:cNvSpPr txBox="1"/>
          <p:nvPr/>
        </p:nvSpPr>
        <p:spPr>
          <a:xfrm>
            <a:off x="228600" y="1066800"/>
            <a:ext cx="8534400" cy="2835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MOSFETs are very static sensitive. Because of the very thin SiO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layer between the external terminals and the layers of the device, any small electrical discharge can stablish an unwanted conduction.</a:t>
            </a:r>
            <a:endParaRPr/>
          </a:p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Protection:</a:t>
            </a:r>
            <a:endParaRPr/>
          </a:p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	Always transport in a static sensitive bag</a:t>
            </a:r>
            <a:endParaRPr/>
          </a:p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	Always wear a static strap when handling MOSFETS</a:t>
            </a:r>
            <a:endParaRPr/>
          </a:p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	 Apply voltage limiting devices between the Gate and Source, such as back-to-</a:t>
            </a:r>
            <a:b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back Zeners to limit any transient voltage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34" name="Google Shape;134;p6"/>
          <p:cNvSpPr txBox="1"/>
          <p:nvPr/>
        </p:nvSpPr>
        <p:spPr>
          <a:xfrm>
            <a:off x="152400" y="6324600"/>
            <a:ext cx="2209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0000"/>
              </a:buClr>
              <a:buSzPts val="700"/>
              <a:buFont typeface="Times New Roman"/>
              <a:buNone/>
            </a:pPr>
            <a:br>
              <a:rPr b="0" i="0" lang="en-US" sz="700" u="none" cap="none" strike="noStrike">
                <a:solidFill>
                  <a:srgbClr val="BE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sp>
        <p:nvSpPr>
          <p:cNvPr id="135" name="Google Shape;135;p6"/>
          <p:cNvSpPr txBox="1"/>
          <p:nvPr/>
        </p:nvSpPr>
        <p:spPr>
          <a:xfrm>
            <a:off x="6781800" y="6324600"/>
            <a:ext cx="2286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0000"/>
              </a:buClr>
              <a:buSzPts val="600"/>
              <a:buFont typeface="Times New Roman"/>
              <a:buNone/>
            </a:pPr>
            <a:br>
              <a:rPr b="1" i="0" lang="en-US" sz="600" u="none" cap="none" strike="noStrike">
                <a:solidFill>
                  <a:srgbClr val="BE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i="0" lang="en-US" sz="600" u="none" cap="none" strike="noStrike">
                <a:solidFill>
                  <a:srgbClr val="BE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sp>
        <p:nvSpPr>
          <p:cNvPr id="136" name="Google Shape;136;p6"/>
          <p:cNvSpPr txBox="1"/>
          <p:nvPr/>
        </p:nvSpPr>
        <p:spPr>
          <a:xfrm>
            <a:off x="0" y="228600"/>
            <a:ext cx="8839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0000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rgbClr val="BE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D-MOSFET Symbols</a:t>
            </a:r>
            <a:endParaRPr/>
          </a:p>
        </p:txBody>
      </p:sp>
      <p:pic>
        <p:nvPicPr>
          <p:cNvPr descr="boy_f_05031a" id="137" name="Google Shape;137;p6"/>
          <p:cNvPicPr preferRelativeResize="0"/>
          <p:nvPr/>
        </p:nvPicPr>
        <p:blipFill rotWithShape="1">
          <a:blip r:embed="rId3">
            <a:alphaModFix/>
          </a:blip>
          <a:srcRect b="0" l="32408" r="33332" t="0"/>
          <a:stretch/>
        </p:blipFill>
        <p:spPr>
          <a:xfrm>
            <a:off x="1600200" y="838200"/>
            <a:ext cx="2819400" cy="5486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oy_f_05031b" id="138" name="Google Shape;138;p6"/>
          <p:cNvPicPr preferRelativeResize="0"/>
          <p:nvPr/>
        </p:nvPicPr>
        <p:blipFill rotWithShape="1">
          <a:blip r:embed="rId4">
            <a:alphaModFix/>
          </a:blip>
          <a:srcRect b="0" l="32408" r="32405" t="0"/>
          <a:stretch/>
        </p:blipFill>
        <p:spPr>
          <a:xfrm>
            <a:off x="4343400" y="838200"/>
            <a:ext cx="2895600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pic>
        <p:nvPicPr>
          <p:cNvPr descr="boy_f_05025" id="144" name="Google Shape;14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3812" y="457200"/>
            <a:ext cx="6554787" cy="4370387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7"/>
          <p:cNvSpPr txBox="1"/>
          <p:nvPr/>
        </p:nvSpPr>
        <p:spPr>
          <a:xfrm>
            <a:off x="152400" y="6324600"/>
            <a:ext cx="2209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0000"/>
              </a:buClr>
              <a:buSzPts val="700"/>
              <a:buFont typeface="Times New Roman"/>
              <a:buNone/>
            </a:pPr>
            <a:br>
              <a:rPr b="0" i="0" lang="en-US" sz="700" u="none" cap="none" strike="noStrike">
                <a:solidFill>
                  <a:srgbClr val="BE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sp>
        <p:nvSpPr>
          <p:cNvPr id="146" name="Google Shape;146;p7"/>
          <p:cNvSpPr txBox="1"/>
          <p:nvPr/>
        </p:nvSpPr>
        <p:spPr>
          <a:xfrm>
            <a:off x="6781800" y="6324600"/>
            <a:ext cx="2286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0000"/>
              </a:buClr>
              <a:buSzPts val="600"/>
              <a:buFont typeface="Times New Roman"/>
              <a:buNone/>
            </a:pPr>
            <a:br>
              <a:rPr b="1" i="0" lang="en-US" sz="600" u="none" cap="none" strike="noStrike">
                <a:solidFill>
                  <a:srgbClr val="BE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i="0" lang="en-US" sz="600" u="none" cap="none" strike="noStrike">
                <a:solidFill>
                  <a:srgbClr val="BE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sp>
        <p:nvSpPr>
          <p:cNvPr id="147" name="Google Shape;147;p7"/>
          <p:cNvSpPr txBox="1"/>
          <p:nvPr/>
        </p:nvSpPr>
        <p:spPr>
          <a:xfrm>
            <a:off x="838200" y="228600"/>
            <a:ext cx="7391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0000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rgbClr val="BE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Depletion Mode MOSFET Construction</a:t>
            </a:r>
            <a:endParaRPr/>
          </a:p>
        </p:txBody>
      </p:sp>
      <p:sp>
        <p:nvSpPr>
          <p:cNvPr id="148" name="Google Shape;148;p7"/>
          <p:cNvSpPr txBox="1"/>
          <p:nvPr/>
        </p:nvSpPr>
        <p:spPr>
          <a:xfrm>
            <a:off x="304800" y="4724400"/>
            <a:ext cx="8534400" cy="1465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The Drain (D) and Source (S) leads connect to the to n-doped regions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These N-doped regions are connected via an n-channel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This n-channel is connected to the Gate (G) via a thin insulating layer of SiO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The n-doped material lies on a p-doped substrate that may have an additional terminal connection called SS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pic>
        <p:nvPicPr>
          <p:cNvPr descr="f_05027" id="154" name="Google Shape;154;p8"/>
          <p:cNvPicPr preferRelativeResize="0"/>
          <p:nvPr/>
        </p:nvPicPr>
        <p:blipFill rotWithShape="1">
          <a:blip r:embed="rId3">
            <a:alphaModFix/>
          </a:blip>
          <a:srcRect b="9722" l="0" r="0" t="0"/>
          <a:stretch/>
        </p:blipFill>
        <p:spPr>
          <a:xfrm>
            <a:off x="457200" y="914400"/>
            <a:ext cx="8229600" cy="495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8"/>
          <p:cNvSpPr txBox="1"/>
          <p:nvPr/>
        </p:nvSpPr>
        <p:spPr>
          <a:xfrm>
            <a:off x="152400" y="6324600"/>
            <a:ext cx="2209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0000"/>
              </a:buClr>
              <a:buSzPts val="700"/>
              <a:buFont typeface="Times New Roman"/>
              <a:buNone/>
            </a:pPr>
            <a:br>
              <a:rPr b="0" i="0" lang="en-US" sz="700" u="none" cap="none" strike="noStrike">
                <a:solidFill>
                  <a:srgbClr val="BE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sp>
        <p:nvSpPr>
          <p:cNvPr id="156" name="Google Shape;156;p8"/>
          <p:cNvSpPr txBox="1"/>
          <p:nvPr/>
        </p:nvSpPr>
        <p:spPr>
          <a:xfrm>
            <a:off x="6781800" y="6324600"/>
            <a:ext cx="2286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0000"/>
              </a:buClr>
              <a:buSzPts val="600"/>
              <a:buFont typeface="Times New Roman"/>
              <a:buNone/>
            </a:pPr>
            <a:br>
              <a:rPr b="1" i="0" lang="en-US" sz="600" u="none" cap="none" strike="noStrike">
                <a:solidFill>
                  <a:srgbClr val="BE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i="0" lang="en-US" sz="600" u="none" cap="none" strike="noStrike">
                <a:solidFill>
                  <a:srgbClr val="BE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sp>
        <p:nvSpPr>
          <p:cNvPr id="157" name="Google Shape;157;p8"/>
          <p:cNvSpPr txBox="1"/>
          <p:nvPr/>
        </p:nvSpPr>
        <p:spPr>
          <a:xfrm>
            <a:off x="0" y="228600"/>
            <a:ext cx="8839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0000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rgbClr val="BE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Basic Operation</a:t>
            </a:r>
            <a:endParaRPr/>
          </a:p>
        </p:txBody>
      </p:sp>
      <p:sp>
        <p:nvSpPr>
          <p:cNvPr id="158" name="Google Shape;158;p8"/>
          <p:cNvSpPr txBox="1"/>
          <p:nvPr/>
        </p:nvSpPr>
        <p:spPr>
          <a:xfrm>
            <a:off x="533400" y="762000"/>
            <a:ext cx="8229600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D-MOSFET may be biased to operate in two modes: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the </a:t>
            </a:r>
            <a:r>
              <a:rPr b="1" i="0" lang="en-US" sz="2000" u="none" cap="none" strike="noStrike">
                <a:solidFill>
                  <a:srgbClr val="BE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Depletion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mode or the </a:t>
            </a:r>
            <a:r>
              <a:rPr b="1" i="0" lang="en-US" sz="2000" u="none" cap="none" strike="noStrike">
                <a:solidFill>
                  <a:srgbClr val="BE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Enhancement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mode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9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pic>
        <p:nvPicPr>
          <p:cNvPr descr="f_05027" id="164" name="Google Shape;164;p9"/>
          <p:cNvPicPr preferRelativeResize="0"/>
          <p:nvPr/>
        </p:nvPicPr>
        <p:blipFill rotWithShape="1">
          <a:blip r:embed="rId3">
            <a:alphaModFix/>
          </a:blip>
          <a:srcRect b="11666" l="0" r="0" t="7000"/>
          <a:stretch/>
        </p:blipFill>
        <p:spPr>
          <a:xfrm>
            <a:off x="914400" y="533400"/>
            <a:ext cx="7404100" cy="4014787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9"/>
          <p:cNvSpPr txBox="1"/>
          <p:nvPr>
            <p:ph type="title"/>
          </p:nvPr>
        </p:nvSpPr>
        <p:spPr>
          <a:xfrm>
            <a:off x="685800" y="228600"/>
            <a:ext cx="7772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BE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D-MOSFET Depletion Mode Operation</a:t>
            </a:r>
            <a:endParaRPr/>
          </a:p>
        </p:txBody>
      </p:sp>
      <p:sp>
        <p:nvSpPr>
          <p:cNvPr id="166" name="Google Shape;166;p9"/>
          <p:cNvSpPr txBox="1"/>
          <p:nvPr/>
        </p:nvSpPr>
        <p:spPr>
          <a:xfrm>
            <a:off x="6781800" y="6324600"/>
            <a:ext cx="2286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0000"/>
              </a:buClr>
              <a:buSzPts val="600"/>
              <a:buFont typeface="Times New Roman"/>
              <a:buNone/>
            </a:pPr>
            <a:br>
              <a:rPr b="1" i="0" lang="en-US" sz="600" u="none" cap="none" strike="noStrike">
                <a:solidFill>
                  <a:srgbClr val="BE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i="0" lang="en-US" sz="600" u="none" cap="none" strike="noStrike">
                <a:solidFill>
                  <a:srgbClr val="BE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sp>
        <p:nvSpPr>
          <p:cNvPr id="167" name="Google Shape;167;p9"/>
          <p:cNvSpPr txBox="1"/>
          <p:nvPr/>
        </p:nvSpPr>
        <p:spPr>
          <a:xfrm>
            <a:off x="304800" y="4495800"/>
            <a:ext cx="7696200" cy="17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transfer characteristics are similar to the JFET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Depletion Mode operation: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V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GS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0V, I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I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DSS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V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GS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 0V, I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&lt; I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DSS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V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GS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&gt; 0V, I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&gt; I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DSS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formula used to plot the Transfer Curve, is:  </a:t>
            </a:r>
            <a:endParaRPr/>
          </a:p>
        </p:txBody>
      </p:sp>
      <p:pic>
        <p:nvPicPr>
          <p:cNvPr id="168" name="Google Shape;168;p9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05400" y="5638800"/>
            <a:ext cx="1962150" cy="70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 Pearson Template">
  <a:themeElements>
    <a:clrScheme name=" Pearson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2001-07-29T18:59:58Z</dcterms:created>
  <dc:creator>Andrew H. Andersen</dc:creator>
</cp:coreProperties>
</file>