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61"/>
  </p:notesMasterIdLst>
  <p:sldIdLst>
    <p:sldId id="404" r:id="rId2"/>
    <p:sldId id="259" r:id="rId3"/>
    <p:sldId id="325" r:id="rId4"/>
    <p:sldId id="326" r:id="rId5"/>
    <p:sldId id="327" r:id="rId6"/>
    <p:sldId id="411" r:id="rId7"/>
    <p:sldId id="412" r:id="rId8"/>
    <p:sldId id="405" r:id="rId9"/>
    <p:sldId id="406" r:id="rId10"/>
    <p:sldId id="407" r:id="rId11"/>
    <p:sldId id="408" r:id="rId12"/>
    <p:sldId id="409" r:id="rId13"/>
    <p:sldId id="410" r:id="rId14"/>
    <p:sldId id="260" r:id="rId15"/>
    <p:sldId id="266" r:id="rId16"/>
    <p:sldId id="328" r:id="rId17"/>
    <p:sldId id="332" r:id="rId18"/>
    <p:sldId id="348" r:id="rId19"/>
    <p:sldId id="425" r:id="rId20"/>
    <p:sldId id="333" r:id="rId21"/>
    <p:sldId id="426" r:id="rId22"/>
    <p:sldId id="349" r:id="rId23"/>
    <p:sldId id="334" r:id="rId24"/>
    <p:sldId id="350" r:id="rId25"/>
    <p:sldId id="427" r:id="rId26"/>
    <p:sldId id="335" r:id="rId27"/>
    <p:sldId id="351" r:id="rId28"/>
    <p:sldId id="340" r:id="rId29"/>
    <p:sldId id="341" r:id="rId30"/>
    <p:sldId id="342" r:id="rId31"/>
    <p:sldId id="343" r:id="rId32"/>
    <p:sldId id="344" r:id="rId33"/>
    <p:sldId id="345" r:id="rId34"/>
    <p:sldId id="352" r:id="rId35"/>
    <p:sldId id="346" r:id="rId36"/>
    <p:sldId id="347" r:id="rId37"/>
    <p:sldId id="413" r:id="rId38"/>
    <p:sldId id="414" r:id="rId39"/>
    <p:sldId id="415" r:id="rId40"/>
    <p:sldId id="416" r:id="rId41"/>
    <p:sldId id="417" r:id="rId42"/>
    <p:sldId id="418" r:id="rId43"/>
    <p:sldId id="419" r:id="rId44"/>
    <p:sldId id="420" r:id="rId45"/>
    <p:sldId id="422" r:id="rId46"/>
    <p:sldId id="421" r:id="rId47"/>
    <p:sldId id="423"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1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10/10/2023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07488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52BD4205-9990-41F3-92A2-153F4BC6C2E9}" type="slidenum">
              <a:rPr lang="en-US" altLang="en-US"/>
              <a:pPr/>
              <a:t>27</a:t>
            </a:fld>
            <a:endParaRPr lang="en-US" alt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1121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922713" y="8686800"/>
            <a:ext cx="2900362" cy="423863"/>
          </a:xfrm>
          <a:prstGeom prst="rect">
            <a:avLst/>
          </a:prstGeom>
          <a:noFill/>
          <a:ln w="12700">
            <a:noFill/>
            <a:miter lim="800000"/>
            <a:headEnd type="none" w="sm" len="sm"/>
            <a:tailEnd type="none" w="sm" len="sm"/>
          </a:ln>
        </p:spPr>
        <p:txBody>
          <a:bodyPr anchor="b"/>
          <a:lstStyle/>
          <a:p>
            <a:pPr algn="r" eaLnBrk="1" hangingPunct="1"/>
            <a:fld id="{067BA294-6455-434A-89ED-5B5849EE9A36}" type="slidenum">
              <a:rPr lang="en-US" altLang="en-US" sz="1200"/>
              <a:pPr algn="r" eaLnBrk="1" hangingPunct="1"/>
              <a:t>32</a:t>
            </a:fld>
            <a:endParaRPr lang="en-US" altLang="en-US" sz="12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1427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chemeClr val="accent2">
                    <a:lumMod val="75000"/>
                  </a:schemeClr>
                </a:solidFill>
              </a:rPr>
              <a:t>INHERITANCE</a:t>
            </a:r>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Protected mode</a:t>
            </a:r>
          </a:p>
        </p:txBody>
      </p:sp>
      <p:pic>
        <p:nvPicPr>
          <p:cNvPr id="4" name="Content Placeholder 3" descr="protected_mode.jpg"/>
          <p:cNvPicPr>
            <a:picLocks noGrp="1" noChangeAspect="1"/>
          </p:cNvPicPr>
          <p:nvPr>
            <p:ph idx="1"/>
          </p:nvPr>
        </p:nvPicPr>
        <p:blipFill>
          <a:blip r:embed="rId2" cstate="print"/>
          <a:stretch>
            <a:fillRect/>
          </a:stretch>
        </p:blipFill>
        <p:spPr>
          <a:xfrm>
            <a:off x="457200" y="1571612"/>
            <a:ext cx="8105775" cy="4214841"/>
          </a:xfrm>
        </p:spPr>
      </p:pic>
    </p:spTree>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mode</a:t>
            </a:r>
          </a:p>
        </p:txBody>
      </p:sp>
      <p:pic>
        <p:nvPicPr>
          <p:cNvPr id="6" name="Content Placeholder 5" descr="public_modeee.jpg"/>
          <p:cNvPicPr>
            <a:picLocks noGrp="1" noChangeAspect="1"/>
          </p:cNvPicPr>
          <p:nvPr>
            <p:ph idx="1"/>
          </p:nvPr>
        </p:nvPicPr>
        <p:blipFill>
          <a:blip r:embed="rId2" cstate="print"/>
          <a:stretch>
            <a:fillRect/>
          </a:stretch>
        </p:blipFill>
        <p:spPr>
          <a:xfrm>
            <a:off x="457200" y="1428736"/>
            <a:ext cx="8105775" cy="4071965"/>
          </a:xfrm>
        </p:spPr>
      </p:pic>
    </p:spTree>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of modes</a:t>
            </a:r>
          </a:p>
        </p:txBody>
      </p:sp>
      <p:pic>
        <p:nvPicPr>
          <p:cNvPr id="4" name="Content Placeholder 3" descr="4_0.png"/>
          <p:cNvPicPr>
            <a:picLocks noGrp="1" noChangeAspect="1"/>
          </p:cNvPicPr>
          <p:nvPr>
            <p:ph idx="1"/>
          </p:nvPr>
        </p:nvPicPr>
        <p:blipFill>
          <a:blip r:embed="rId2"/>
          <a:stretch>
            <a:fillRect/>
          </a:stretch>
        </p:blipFill>
        <p:spPr>
          <a:xfrm>
            <a:off x="832679" y="1604963"/>
            <a:ext cx="7354816" cy="4403725"/>
          </a:xfrm>
        </p:spPr>
      </p:pic>
    </p:spTree>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5800" y="381000"/>
            <a:ext cx="7772400" cy="990600"/>
          </a:xfrm>
        </p:spPr>
        <p:txBody>
          <a:bodyPr/>
          <a:lstStyle/>
          <a:p>
            <a:pPr eaLnBrk="1" hangingPunct="1"/>
            <a:r>
              <a:rPr lang="en-US" altLang="en-US" dirty="0"/>
              <a:t>Summary of modes</a:t>
            </a:r>
          </a:p>
        </p:txBody>
      </p:sp>
      <p:sp>
        <p:nvSpPr>
          <p:cNvPr id="19459" name="Rectangle 3"/>
          <p:cNvSpPr>
            <a:spLocks noGrp="1" noChangeArrowheads="1"/>
          </p:cNvSpPr>
          <p:nvPr>
            <p:ph idx="1"/>
          </p:nvPr>
        </p:nvSpPr>
        <p:spPr>
          <a:xfrm>
            <a:off x="457200" y="4114800"/>
            <a:ext cx="8001000" cy="2514600"/>
          </a:xfrm>
        </p:spPr>
        <p:txBody>
          <a:bodyPr/>
          <a:lstStyle/>
          <a:p>
            <a:pPr eaLnBrk="1" hangingPunct="1"/>
            <a:r>
              <a:rPr lang="en-US" altLang="en-US" sz="2400">
                <a:solidFill>
                  <a:schemeClr val="accent2"/>
                </a:solidFill>
              </a:rPr>
              <a:t>The type of inheritance defines the  access level for the members of derived class</a:t>
            </a:r>
            <a:r>
              <a:rPr lang="en-US" altLang="en-US" sz="2400" b="1">
                <a:solidFill>
                  <a:schemeClr val="accent2"/>
                </a:solidFill>
                <a:latin typeface="Arial Unicode MS" pitchFamily="34" charset="-128"/>
              </a:rPr>
              <a:t> </a:t>
            </a:r>
            <a:r>
              <a:rPr lang="en-US" altLang="en-US" sz="2400">
                <a:solidFill>
                  <a:schemeClr val="accent2"/>
                </a:solidFill>
              </a:rPr>
              <a:t>that are inherited from the base class</a:t>
            </a:r>
          </a:p>
        </p:txBody>
      </p:sp>
      <p:graphicFrame>
        <p:nvGraphicFramePr>
          <p:cNvPr id="146473" name="Group 41"/>
          <p:cNvGraphicFramePr>
            <a:graphicFrameLocks noGrp="1"/>
          </p:cNvGraphicFramePr>
          <p:nvPr/>
        </p:nvGraphicFramePr>
        <p:xfrm>
          <a:off x="1447800" y="1981200"/>
          <a:ext cx="6096000" cy="1831976"/>
        </p:xfrm>
        <a:graphic>
          <a:graphicData uri="http://schemas.openxmlformats.org/drawingml/2006/table">
            <a:tbl>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87" name="Text Box 42"/>
          <p:cNvSpPr txBox="1">
            <a:spLocks noChangeArrowheads="1"/>
          </p:cNvSpPr>
          <p:nvPr/>
        </p:nvSpPr>
        <p:spPr bwMode="auto">
          <a:xfrm>
            <a:off x="3892550" y="1447800"/>
            <a:ext cx="3230372" cy="369332"/>
          </a:xfrm>
          <a:prstGeom prst="rect">
            <a:avLst/>
          </a:prstGeom>
          <a:noFill/>
          <a:ln w="9525">
            <a:noFill/>
            <a:miter lim="800000"/>
            <a:headEnd/>
            <a:tailEnd/>
          </a:ln>
        </p:spPr>
        <p:txBody>
          <a:bodyPr wrap="none">
            <a:spAutoFit/>
          </a:bodyPr>
          <a:lstStyle/>
          <a:p>
            <a:pPr eaLnBrk="1" hangingPunct="1"/>
            <a:r>
              <a:rPr lang="en-US" altLang="en-US" dirty="0">
                <a:latin typeface="Candara" pitchFamily="34" charset="0"/>
              </a:rPr>
              <a:t>Derivation Mode of Inheritance</a:t>
            </a:r>
          </a:p>
        </p:txBody>
      </p:sp>
      <p:sp>
        <p:nvSpPr>
          <p:cNvPr id="19488" name="Text Box 43"/>
          <p:cNvSpPr txBox="1">
            <a:spLocks noChangeArrowheads="1"/>
          </p:cNvSpPr>
          <p:nvPr/>
        </p:nvSpPr>
        <p:spPr bwMode="auto">
          <a:xfrm>
            <a:off x="685800" y="2286000"/>
            <a:ext cx="733425" cy="1558925"/>
          </a:xfrm>
          <a:prstGeom prst="rect">
            <a:avLst/>
          </a:prstGeom>
          <a:noFill/>
          <a:ln w="9525">
            <a:noFill/>
            <a:miter lim="800000"/>
            <a:headEnd/>
            <a:tailEnd/>
          </a:ln>
        </p:spPr>
        <p:txBody>
          <a:bodyPr vert="eaVert" wrap="none">
            <a:spAutoFit/>
          </a:bodyPr>
          <a:lstStyle/>
          <a:p>
            <a:pPr eaLnBrk="1" hangingPunct="1"/>
            <a:r>
              <a:rPr lang="en-US" altLang="en-US" b="1">
                <a:latin typeface="Candara" pitchFamily="34" charset="0"/>
              </a:rPr>
              <a:t>Access Control</a:t>
            </a:r>
          </a:p>
          <a:p>
            <a:pPr eaLnBrk="1" hangingPunct="1"/>
            <a:r>
              <a:rPr lang="en-US" altLang="en-US" b="1">
                <a:latin typeface="Candara" pitchFamily="34" charset="0"/>
              </a:rPr>
              <a:t>for Members</a:t>
            </a:r>
          </a:p>
        </p:txBody>
      </p:sp>
    </p:spTree>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914400" y="2362200"/>
            <a:ext cx="7239000" cy="533400"/>
          </a:xfrm>
          <a:prstGeom prst="rect">
            <a:avLst/>
          </a:prstGeom>
          <a:solidFill>
            <a:srgbClr val="FFFF99"/>
          </a:solidFill>
          <a:ln w="9525">
            <a:noFill/>
            <a:miter lim="800000"/>
            <a:headEnd/>
            <a:tailEnd/>
          </a:ln>
        </p:spPr>
        <p:txBody>
          <a:bodyPr wrap="none" anchor="ctr"/>
          <a:lstStyle/>
          <a:p>
            <a:pPr eaLnBrk="1" hangingPunct="1"/>
            <a:endParaRPr lang="en-US" altLang="en-US">
              <a:latin typeface="Candara" pitchFamily="34" charset="0"/>
            </a:endParaRPr>
          </a:p>
        </p:txBody>
      </p:sp>
      <p:sp>
        <p:nvSpPr>
          <p:cNvPr id="9219" name="Rectangle 2"/>
          <p:cNvSpPr>
            <a:spLocks noGrp="1" noChangeArrowheads="1"/>
          </p:cNvSpPr>
          <p:nvPr>
            <p:ph type="title"/>
          </p:nvPr>
        </p:nvSpPr>
        <p:spPr>
          <a:xfrm>
            <a:off x="609600" y="533400"/>
            <a:ext cx="8153400" cy="762000"/>
          </a:xfrm>
        </p:spPr>
        <p:txBody>
          <a:bodyPr/>
          <a:lstStyle/>
          <a:p>
            <a:pPr eaLnBrk="1" hangingPunct="1"/>
            <a:r>
              <a:rPr lang="en-US" altLang="en-US"/>
              <a:t>Defining Derived classes</a:t>
            </a:r>
          </a:p>
        </p:txBody>
      </p:sp>
      <p:sp>
        <p:nvSpPr>
          <p:cNvPr id="9220" name="Rectangle 3"/>
          <p:cNvSpPr>
            <a:spLocks noGrp="1" noChangeArrowheads="1"/>
          </p:cNvSpPr>
          <p:nvPr>
            <p:ph idx="1"/>
          </p:nvPr>
        </p:nvSpPr>
        <p:spPr>
          <a:xfrm>
            <a:off x="609600" y="1752600"/>
            <a:ext cx="8077200" cy="4191000"/>
          </a:xfrm>
        </p:spPr>
        <p:txBody>
          <a:bodyPr/>
          <a:lstStyle/>
          <a:p>
            <a:pPr eaLnBrk="1" hangingPunct="1">
              <a:spcAft>
                <a:spcPct val="0"/>
              </a:spcAft>
            </a:pPr>
            <a:r>
              <a:rPr lang="en-US" altLang="en-US" sz="2800">
                <a:solidFill>
                  <a:schemeClr val="accent2"/>
                </a:solidFill>
              </a:rPr>
              <a:t>Syntax:</a:t>
            </a:r>
          </a:p>
          <a:p>
            <a:pPr eaLnBrk="1" hangingPunct="1">
              <a:spcAft>
                <a:spcPct val="0"/>
              </a:spcAft>
              <a:buFontTx/>
              <a:buNone/>
            </a:pPr>
            <a:r>
              <a:rPr lang="en-US" altLang="en-US" i="1"/>
              <a:t>	</a:t>
            </a:r>
            <a:r>
              <a:rPr lang="en-US" altLang="en-US" sz="2800">
                <a:solidFill>
                  <a:srgbClr val="000066"/>
                </a:solidFill>
              </a:rPr>
              <a:t>class</a:t>
            </a:r>
            <a:r>
              <a:rPr lang="en-US" altLang="en-US" sz="2800">
                <a:solidFill>
                  <a:schemeClr val="accent2"/>
                </a:solidFill>
              </a:rPr>
              <a:t> </a:t>
            </a:r>
            <a:r>
              <a:rPr lang="en-US" altLang="en-US" sz="2400" i="1">
                <a:solidFill>
                  <a:srgbClr val="006600"/>
                </a:solidFill>
              </a:rPr>
              <a:t>DerivedClassName</a:t>
            </a:r>
            <a:r>
              <a:rPr lang="en-US" altLang="en-US" sz="2400">
                <a:solidFill>
                  <a:schemeClr val="accent2"/>
                </a:solidFill>
              </a:rPr>
              <a:t> : </a:t>
            </a:r>
            <a:r>
              <a:rPr lang="en-US" altLang="en-US" sz="2400">
                <a:solidFill>
                  <a:srgbClr val="663300"/>
                </a:solidFill>
              </a:rPr>
              <a:t>access-level</a:t>
            </a:r>
            <a:r>
              <a:rPr lang="en-US" altLang="en-US" sz="2400">
                <a:solidFill>
                  <a:schemeClr val="accent2"/>
                </a:solidFill>
              </a:rPr>
              <a:t> </a:t>
            </a:r>
            <a:r>
              <a:rPr lang="en-US" altLang="en-US" sz="2400" i="1">
                <a:solidFill>
                  <a:srgbClr val="006600"/>
                </a:solidFill>
              </a:rPr>
              <a:t>BaseClassName</a:t>
            </a:r>
          </a:p>
          <a:p>
            <a:pPr eaLnBrk="1" hangingPunct="1">
              <a:spcAft>
                <a:spcPct val="0"/>
              </a:spcAft>
              <a:buFontTx/>
              <a:buNone/>
            </a:pPr>
            <a:endParaRPr lang="en-US" altLang="en-US" sz="800" i="1">
              <a:solidFill>
                <a:srgbClr val="006600"/>
              </a:solidFill>
            </a:endParaRPr>
          </a:p>
          <a:p>
            <a:pPr eaLnBrk="1" hangingPunct="1">
              <a:spcAft>
                <a:spcPct val="0"/>
              </a:spcAft>
              <a:buFontTx/>
              <a:buNone/>
            </a:pPr>
            <a:r>
              <a:rPr lang="en-US" altLang="en-US" sz="2400" i="1"/>
              <a:t>	</a:t>
            </a:r>
            <a:r>
              <a:rPr lang="en-US" altLang="en-US" sz="2400">
                <a:solidFill>
                  <a:schemeClr val="tx1"/>
                </a:solidFill>
              </a:rPr>
              <a:t>where </a:t>
            </a:r>
          </a:p>
          <a:p>
            <a:pPr lvl="1" eaLnBrk="1" hangingPunct="1">
              <a:spcAft>
                <a:spcPct val="0"/>
              </a:spcAft>
            </a:pPr>
            <a:r>
              <a:rPr lang="en-US" altLang="en-US" sz="2400">
                <a:solidFill>
                  <a:srgbClr val="663300"/>
                </a:solidFill>
              </a:rPr>
              <a:t>access-level </a:t>
            </a:r>
            <a:r>
              <a:rPr lang="en-US" altLang="en-US" sz="2400">
                <a:solidFill>
                  <a:schemeClr val="tx1"/>
                </a:solidFill>
              </a:rPr>
              <a:t>specifies the type of derivation</a:t>
            </a:r>
          </a:p>
          <a:p>
            <a:pPr lvl="2" eaLnBrk="1" hangingPunct="1">
              <a:spcAft>
                <a:spcPct val="0"/>
              </a:spcAft>
            </a:pPr>
            <a:r>
              <a:rPr lang="en-US" altLang="en-US" sz="2400">
                <a:solidFill>
                  <a:schemeClr val="tx1"/>
                </a:solidFill>
              </a:rPr>
              <a:t>private by default, or</a:t>
            </a:r>
          </a:p>
          <a:p>
            <a:pPr lvl="2" eaLnBrk="1" hangingPunct="1">
              <a:spcAft>
                <a:spcPct val="0"/>
              </a:spcAft>
            </a:pPr>
            <a:r>
              <a:rPr lang="en-US" altLang="en-US" sz="2400">
                <a:solidFill>
                  <a:schemeClr val="tx1"/>
                </a:solidFill>
              </a:rPr>
              <a:t>Public</a:t>
            </a:r>
          </a:p>
          <a:p>
            <a:pPr lvl="2" eaLnBrk="1" hangingPunct="1">
              <a:spcAft>
                <a:spcPct val="0"/>
              </a:spcAft>
            </a:pPr>
            <a:r>
              <a:rPr lang="en-US" altLang="en-US" sz="2400"/>
              <a:t>Protected</a:t>
            </a:r>
          </a:p>
          <a:p>
            <a:pPr lvl="2" eaLnBrk="1" hangingPunct="1">
              <a:spcAft>
                <a:spcPct val="0"/>
              </a:spcAft>
              <a:buFont typeface="Times New Roman" pitchFamily="18" charset="0"/>
              <a:buNone/>
            </a:pPr>
            <a:endParaRPr lang="en-US" altLang="en-US">
              <a:solidFill>
                <a:schemeClr val="tx1"/>
              </a:solidFill>
            </a:endParaRPr>
          </a:p>
          <a:p>
            <a:pPr eaLnBrk="1" hangingPunct="1">
              <a:spcAft>
                <a:spcPct val="0"/>
              </a:spcAft>
            </a:pPr>
            <a:r>
              <a:rPr lang="en-US" altLang="en-US" sz="2800">
                <a:solidFill>
                  <a:srgbClr val="006600"/>
                </a:solidFill>
              </a:rPr>
              <a:t>Any class can serve as a base class</a:t>
            </a:r>
          </a:p>
          <a:p>
            <a:pPr lvl="1" eaLnBrk="1" hangingPunct="1">
              <a:spcAft>
                <a:spcPct val="0"/>
              </a:spcAft>
            </a:pPr>
            <a:r>
              <a:rPr lang="en-US" altLang="en-US" sz="2400">
                <a:solidFill>
                  <a:schemeClr val="tx1"/>
                </a:solidFill>
              </a:rPr>
              <a:t>Thus a derived class can also be a base class</a:t>
            </a:r>
          </a:p>
        </p:txBody>
      </p:sp>
    </p:spTree>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body" idx="4294967295"/>
          </p:nvPr>
        </p:nvSpPr>
        <p:spPr>
          <a:xfrm>
            <a:off x="684213" y="1125538"/>
            <a:ext cx="7704137" cy="4822825"/>
          </a:xfrm>
        </p:spPr>
        <p:txBody>
          <a:bodyPr>
            <a:normAutofit fontScale="85000" lnSpcReduction="10000"/>
          </a:bodyPr>
          <a:lstStyle/>
          <a:p>
            <a:pPr marL="0" indent="0" eaLnBrk="1" fontAlgn="auto" hangingPunct="1">
              <a:lnSpc>
                <a:spcPct val="90000"/>
              </a:lnSpc>
              <a:spcAft>
                <a:spcPts val="0"/>
              </a:spcAft>
              <a:buFont typeface="Monotype Sorts" pitchFamily="1" charset="2"/>
              <a:buNone/>
              <a:tabLst>
                <a:tab pos="342900" algn="l"/>
                <a:tab pos="457200" algn="l"/>
                <a:tab pos="2686050" algn="l"/>
              </a:tabLst>
              <a:defRPr/>
            </a:pPr>
            <a:r>
              <a:rPr lang="en-US" sz="2400" b="1" dirty="0">
                <a:solidFill>
                  <a:schemeClr val="tx1"/>
                </a:solidFill>
              </a:rPr>
              <a:t>Implementing Inheritance in C++ by Deriving Classes From the Base Class</a:t>
            </a:r>
          </a:p>
          <a:p>
            <a:pPr marL="0" indent="0" eaLnBrk="1" fontAlgn="auto" hangingPunct="1">
              <a:lnSpc>
                <a:spcPct val="85000"/>
              </a:lnSpc>
              <a:spcBef>
                <a:spcPct val="45000"/>
              </a:spcBef>
              <a:spcAft>
                <a:spcPts val="0"/>
              </a:spcAft>
              <a:tabLst>
                <a:tab pos="342900" algn="l"/>
                <a:tab pos="457200" algn="l"/>
                <a:tab pos="2686050" algn="l"/>
              </a:tabLst>
              <a:defRPr/>
            </a:pPr>
            <a:r>
              <a:rPr lang="en-GB" dirty="0">
                <a:solidFill>
                  <a:schemeClr val="tx1"/>
                </a:solidFill>
              </a:rPr>
              <a:t> Syntax:</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derived_class</a:t>
            </a:r>
            <a:r>
              <a:rPr lang="en-US" dirty="0">
                <a:solidFill>
                  <a:schemeClr val="tx1"/>
                </a:solidFill>
              </a:rPr>
              <a:t>&gt; : &lt;access-</a:t>
            </a:r>
            <a:r>
              <a:rPr lang="en-US" dirty="0" err="1">
                <a:solidFill>
                  <a:schemeClr val="tx1"/>
                </a:solidFill>
              </a:rPr>
              <a:t>specifier</a:t>
            </a:r>
            <a:r>
              <a:rPr lang="en-US" dirty="0">
                <a:solidFill>
                  <a:schemeClr val="tx1"/>
                </a:solidFill>
              </a:rPr>
              <a:t>&gt;&lt;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endParaRPr lang="en-GB" dirty="0">
              <a:solidFill>
                <a:schemeClr val="tx1"/>
              </a:solidFill>
            </a:endParaRPr>
          </a:p>
        </p:txBody>
      </p:sp>
    </p:spTree>
  </p:cSld>
  <p:clrMapOvr>
    <a:masterClrMapping/>
  </p:clrMapOvr>
  <p:transition advClick="0" advTm="214725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15963"/>
          </a:xfrm>
        </p:spPr>
        <p:txBody>
          <a:bodyPr/>
          <a:lstStyle/>
          <a:p>
            <a:r>
              <a:rPr lang="en-IN" altLang="en-US"/>
              <a:t>Examples</a:t>
            </a:r>
          </a:p>
        </p:txBody>
      </p:sp>
      <p:sp>
        <p:nvSpPr>
          <p:cNvPr id="11267" name="Content Placeholder 2"/>
          <p:cNvSpPr>
            <a:spLocks noGrp="1"/>
          </p:cNvSpPr>
          <p:nvPr>
            <p:ph idx="1"/>
          </p:nvPr>
        </p:nvSpPr>
        <p:spPr>
          <a:xfrm>
            <a:off x="457200" y="762000"/>
            <a:ext cx="8229600" cy="6096000"/>
          </a:xfrm>
        </p:spPr>
        <p:txBody>
          <a:bodyPr/>
          <a:lstStyle/>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private XYZ</a:t>
            </a:r>
            <a:r>
              <a:rPr lang="en-IN" altLang="en-US" sz="2800"/>
              <a:t>	//private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public XYZ</a:t>
            </a:r>
            <a:r>
              <a:rPr lang="en-IN" altLang="en-US" sz="2800"/>
              <a:t>	//public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solidFill>
                  <a:srgbClr val="00B050"/>
                </a:solidFill>
              </a:rPr>
              <a:t>:  XYZ</a:t>
            </a:r>
            <a:r>
              <a:rPr lang="en-IN" altLang="en-US" sz="2800"/>
              <a:t>	//private derivation by default</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Public inheritance</a:t>
            </a:r>
            <a:endParaRPr lang="en-IN" altLang="en-US"/>
          </a:p>
        </p:txBody>
      </p:sp>
      <p:sp>
        <p:nvSpPr>
          <p:cNvPr id="12291" name="Content Placeholder 2"/>
          <p:cNvSpPr>
            <a:spLocks noGrp="1"/>
          </p:cNvSpPr>
          <p:nvPr>
            <p:ph idx="1"/>
          </p:nvPr>
        </p:nvSpPr>
        <p:spPr/>
        <p:txBody>
          <a:bodyPr/>
          <a:lstStyle/>
          <a:p>
            <a:r>
              <a:rPr lang="en-IN" altLang="en-US"/>
              <a:t>When a base class is publicly inherited, ‘public members’ of the base class become ‘public members’ of the derived class and therefore they are accessible to the objects of the derived class. </a:t>
            </a:r>
          </a:p>
          <a:p>
            <a:r>
              <a:rPr lang="en-US" altLang="en-US" b="1"/>
              <a:t>Note: </a:t>
            </a:r>
            <a:r>
              <a:rPr lang="en-US" altLang="en-US" u="sng">
                <a:solidFill>
                  <a:srgbClr val="00B050"/>
                </a:solidFill>
              </a:rPr>
              <a:t>private members of the base class</a:t>
            </a:r>
            <a:r>
              <a:rPr lang="en-US" altLang="en-US">
                <a:solidFill>
                  <a:srgbClr val="00B050"/>
                </a:solidFill>
              </a:rPr>
              <a:t> </a:t>
            </a:r>
            <a:r>
              <a:rPr lang="en-US" altLang="en-US"/>
              <a:t>are </a:t>
            </a:r>
            <a:r>
              <a:rPr lang="en-US" altLang="en-US">
                <a:solidFill>
                  <a:srgbClr val="00B050"/>
                </a:solidFill>
              </a:rPr>
              <a:t>not</a:t>
            </a:r>
            <a:r>
              <a:rPr lang="en-US" altLang="en-US"/>
              <a:t> </a:t>
            </a:r>
            <a:r>
              <a:rPr lang="en-US" altLang="en-US">
                <a:solidFill>
                  <a:srgbClr val="00B050"/>
                </a:solidFill>
              </a:rPr>
              <a:t>accessible</a:t>
            </a:r>
            <a:r>
              <a:rPr lang="en-US" altLang="en-US"/>
              <a:t> in the derived class (to preserve encapsulation)</a:t>
            </a:r>
          </a:p>
          <a:p>
            <a:endParaRPr lang="en-US" altLang="en-US" b="1"/>
          </a:p>
          <a:p>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a:xfrm>
            <a:off x="468313" y="-242888"/>
            <a:ext cx="8077200" cy="914401"/>
          </a:xfrm>
        </p:spPr>
        <p:txBody>
          <a:bodyPr/>
          <a:lstStyle/>
          <a:p>
            <a:r>
              <a:rPr lang="en-IN" altLang="en-US"/>
              <a:t>Public derivation</a:t>
            </a:r>
          </a:p>
        </p:txBody>
      </p:sp>
      <p:sp>
        <p:nvSpPr>
          <p:cNvPr id="13315" name="Content Placeholder 7"/>
          <p:cNvSpPr>
            <a:spLocks noGrp="1"/>
          </p:cNvSpPr>
          <p:nvPr>
            <p:ph sz="half" idx="1"/>
          </p:nvPr>
        </p:nvSpPr>
        <p:spPr>
          <a:xfrm>
            <a:off x="395288" y="620713"/>
            <a:ext cx="3889375" cy="6048375"/>
          </a:xfrm>
        </p:spPr>
        <p:txBody>
          <a:bodyPr/>
          <a:lstStyle/>
          <a:p>
            <a:pPr>
              <a:buFontTx/>
              <a:buNone/>
            </a:pPr>
            <a:r>
              <a:rPr lang="en-IN" altLang="en-US" sz="1800"/>
              <a:t>Class base</a:t>
            </a:r>
          </a:p>
          <a:p>
            <a:pPr>
              <a:buFontTx/>
              <a:buNone/>
            </a:pPr>
            <a:r>
              <a:rPr lang="en-IN" altLang="en-US" sz="1800"/>
              <a:t>{    private: 	</a:t>
            </a:r>
          </a:p>
          <a:p>
            <a:pPr>
              <a:buFontTx/>
              <a:buNone/>
            </a:pPr>
            <a:r>
              <a:rPr lang="en-IN" altLang="en-US" sz="1800"/>
              <a:t>		int base_a;</a:t>
            </a:r>
          </a:p>
          <a:p>
            <a:pPr>
              <a:buFontTx/>
              <a:buNone/>
            </a:pPr>
            <a:r>
              <a:rPr lang="en-IN" altLang="en-US" sz="1800"/>
              <a:t>	protected:	</a:t>
            </a:r>
          </a:p>
          <a:p>
            <a:pPr>
              <a:buFontTx/>
              <a:buNone/>
            </a:pPr>
            <a:r>
              <a:rPr lang="en-IN" altLang="en-US" sz="1800"/>
              <a:t>		int base_b;</a:t>
            </a:r>
          </a:p>
          <a:p>
            <a:pPr>
              <a:buFontTx/>
              <a:buNone/>
            </a:pPr>
            <a:r>
              <a:rPr lang="en-IN" altLang="en-US" sz="1800"/>
              <a:t>	public:</a:t>
            </a:r>
          </a:p>
          <a:p>
            <a:pPr>
              <a:buFontTx/>
              <a:buNone/>
            </a:pPr>
            <a:r>
              <a:rPr lang="en-IN" altLang="en-US" sz="1800"/>
              <a:t>		void base_set();</a:t>
            </a:r>
          </a:p>
          <a:p>
            <a:pPr>
              <a:buFontTx/>
              <a:buNone/>
            </a:pPr>
            <a:r>
              <a:rPr lang="en-IN" altLang="en-US" sz="1800"/>
              <a:t>};</a:t>
            </a:r>
          </a:p>
          <a:p>
            <a:pPr>
              <a:buFontTx/>
              <a:buNone/>
            </a:pPr>
            <a:r>
              <a:rPr lang="en-IN" altLang="en-US" sz="1800"/>
              <a:t>Class derived: public base</a:t>
            </a:r>
          </a:p>
          <a:p>
            <a:pPr>
              <a:buFontTx/>
              <a:buNone/>
            </a:pPr>
            <a:r>
              <a:rPr lang="en-IN" altLang="en-US" sz="1800"/>
              <a:t>{</a:t>
            </a:r>
          </a:p>
          <a:p>
            <a:pPr>
              <a:buFontTx/>
              <a:buNone/>
            </a:pPr>
            <a:r>
              <a:rPr lang="en-IN" altLang="en-US" sz="1800"/>
              <a:t>	private: 	int derived_a;</a:t>
            </a:r>
          </a:p>
          <a:p>
            <a:pPr>
              <a:buFontTx/>
              <a:buNone/>
            </a:pPr>
            <a:r>
              <a:rPr lang="en-IN" altLang="en-US" sz="1800"/>
              <a:t>	protected:	int derived_b;</a:t>
            </a:r>
          </a:p>
          <a:p>
            <a:pPr>
              <a:buFontTx/>
              <a:buNone/>
            </a:pPr>
            <a:r>
              <a:rPr lang="en-IN" altLang="en-US" sz="1800"/>
              <a:t>	public:	void derived_set();</a:t>
            </a:r>
          </a:p>
          <a:p>
            <a:pPr>
              <a:buFontTx/>
              <a:buNone/>
            </a:pPr>
            <a:r>
              <a:rPr lang="en-IN" altLang="en-US" sz="1800"/>
              <a:t>};</a:t>
            </a:r>
          </a:p>
          <a:p>
            <a:pPr>
              <a:buFontTx/>
              <a:buNone/>
            </a:pPr>
            <a:endParaRPr lang="en-IN" altLang="en-US" sz="1800"/>
          </a:p>
        </p:txBody>
      </p:sp>
      <p:sp>
        <p:nvSpPr>
          <p:cNvPr id="13316" name="Content Placeholder 8"/>
          <p:cNvSpPr>
            <a:spLocks noGrp="1"/>
          </p:cNvSpPr>
          <p:nvPr>
            <p:ph sz="half" idx="2"/>
          </p:nvPr>
        </p:nvSpPr>
        <p:spPr>
          <a:xfrm>
            <a:off x="4859338" y="908050"/>
            <a:ext cx="3962400" cy="4724400"/>
          </a:xfrm>
        </p:spPr>
        <p:txBody>
          <a:bodyPr/>
          <a:lstStyle/>
          <a:p>
            <a:pPr>
              <a:buFontTx/>
              <a:buNone/>
            </a:pPr>
            <a:r>
              <a:rPr lang="en-IN" altLang="en-US" sz="2000"/>
              <a:t>Class derived: public base</a:t>
            </a:r>
          </a:p>
          <a:p>
            <a:pPr>
              <a:buFontTx/>
              <a:buNone/>
            </a:pPr>
            <a:r>
              <a:rPr lang="en-IN" altLang="en-US" sz="2000"/>
              <a:t>{</a:t>
            </a:r>
          </a:p>
          <a:p>
            <a:pPr>
              <a:buFontTx/>
              <a:buNone/>
            </a:pPr>
            <a:r>
              <a:rPr lang="en-IN" altLang="en-US" sz="2000"/>
              <a:t>	private: 	</a:t>
            </a:r>
          </a:p>
          <a:p>
            <a:pPr>
              <a:buFontTx/>
              <a:buNone/>
            </a:pPr>
            <a:r>
              <a:rPr lang="en-IN" altLang="en-US" sz="2000"/>
              <a:t>		int derived_a;</a:t>
            </a:r>
          </a:p>
          <a:p>
            <a:pPr>
              <a:buFontTx/>
              <a:buNone/>
            </a:pPr>
            <a:r>
              <a:rPr lang="en-IN" altLang="en-US" sz="2000"/>
              <a:t>	protected:	</a:t>
            </a:r>
          </a:p>
          <a:p>
            <a:pPr>
              <a:buFontTx/>
              <a:buNone/>
            </a:pPr>
            <a:r>
              <a:rPr lang="en-IN" altLang="en-US" sz="2000"/>
              <a:t>		</a:t>
            </a:r>
            <a:r>
              <a:rPr lang="en-IN" altLang="en-US" sz="2000">
                <a:solidFill>
                  <a:srgbClr val="FF0000"/>
                </a:solidFill>
              </a:rPr>
              <a:t>int base_b;</a:t>
            </a:r>
          </a:p>
          <a:p>
            <a:pPr>
              <a:buFontTx/>
              <a:buNone/>
            </a:pPr>
            <a:r>
              <a:rPr lang="en-IN" altLang="en-US" sz="2000"/>
              <a:t>		int derived_b;</a:t>
            </a:r>
          </a:p>
          <a:p>
            <a:pPr>
              <a:buFontTx/>
              <a:buNone/>
            </a:pPr>
            <a:r>
              <a:rPr lang="en-IN" altLang="en-US" sz="2000"/>
              <a:t>	public:</a:t>
            </a:r>
          </a:p>
          <a:p>
            <a:pPr>
              <a:buFontTx/>
              <a:buNone/>
            </a:pPr>
            <a:r>
              <a:rPr lang="en-IN" altLang="en-US" sz="2000"/>
              <a:t>		</a:t>
            </a:r>
            <a:r>
              <a:rPr lang="en-IN" altLang="en-US" sz="2000">
                <a:solidFill>
                  <a:srgbClr val="FF0000"/>
                </a:solidFill>
              </a:rPr>
              <a:t>void base_set();</a:t>
            </a:r>
          </a:p>
          <a:p>
            <a:pPr>
              <a:buFontTx/>
              <a:buNone/>
            </a:pPr>
            <a:r>
              <a:rPr lang="en-IN" altLang="en-US" sz="2000"/>
              <a:t>		void derived_set();</a:t>
            </a:r>
          </a:p>
          <a:p>
            <a:pPr>
              <a:buFontTx/>
              <a:buNone/>
            </a:pPr>
            <a:r>
              <a:rPr lang="en-IN" altLang="en-US" sz="2000"/>
              <a:t>};</a:t>
            </a:r>
          </a:p>
        </p:txBody>
      </p:sp>
      <p:cxnSp>
        <p:nvCxnSpPr>
          <p:cNvPr id="11" name="Straight Arrow Connector 10"/>
          <p:cNvCxnSpPr/>
          <p:nvPr/>
        </p:nvCxnSpPr>
        <p:spPr bwMode="auto">
          <a:xfrm>
            <a:off x="2124075" y="2636838"/>
            <a:ext cx="3024188" cy="7921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a:off x="2339975" y="3573463"/>
            <a:ext cx="2952750" cy="13684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Program-public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552728"/>
          </a:xfrm>
        </p:spPr>
        <p:txBody>
          <a:bodyPr/>
          <a:lstStyle/>
          <a:p>
            <a:pPr marL="0" indent="0">
              <a:spcAft>
                <a:spcPts val="0"/>
              </a:spcAft>
              <a:buNone/>
            </a:pPr>
            <a:r>
              <a:rPr lang="en-IN" sz="1400" dirty="0"/>
              <a:t>class </a:t>
            </a:r>
            <a:r>
              <a:rPr lang="en-IN" sz="1400" dirty="0" err="1"/>
              <a:t>result:public</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/*obj1.get_rno();//Possible---Public</a:t>
            </a:r>
          </a:p>
          <a:p>
            <a:pPr marL="0" indent="0">
              <a:spcAft>
                <a:spcPts val="0"/>
              </a:spcAft>
              <a:buNone/>
            </a:pPr>
            <a:r>
              <a:rPr lang="en-IN" sz="1400" dirty="0"/>
              <a:t>obj1.show_rno();//Possible--Public</a:t>
            </a:r>
          </a:p>
          <a:p>
            <a:pPr marL="0" indent="0">
              <a:spcAft>
                <a:spcPts val="0"/>
              </a:spcAft>
              <a:buNone/>
            </a:pPr>
            <a:r>
              <a:rPr lang="en-IN" sz="1400" dirty="0" err="1"/>
              <a:t>strcpy</a:t>
            </a:r>
            <a:r>
              <a:rPr lang="en-IN" sz="1400" dirty="0"/>
              <a:t>(obj1.section,"K17TY");//Not Possible--Protected*/</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011316892"/>
      </p:ext>
    </p:extLst>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55650" y="1196975"/>
            <a:ext cx="7920038" cy="5354638"/>
          </a:xfrm>
          <a:prstGeom prst="rect">
            <a:avLst/>
          </a:prstGeom>
          <a:noFill/>
          <a:ln w="9525">
            <a:noFill/>
            <a:miter lim="800000"/>
            <a:headEnd/>
            <a:tailEnd/>
          </a:ln>
        </p:spPr>
        <p:txBody>
          <a:bodyPr>
            <a:spAutoFit/>
          </a:bodyPr>
          <a:lstStyle/>
          <a:p>
            <a:pPr eaLnBrk="1" hangingPunct="1">
              <a:lnSpc>
                <a:spcPct val="150000"/>
              </a:lnSpc>
              <a:buFont typeface="Wingdings" pitchFamily="1" charset="2"/>
              <a:buChar char="Ø"/>
              <a:defRPr/>
            </a:pPr>
            <a:r>
              <a:rPr lang="en-US" sz="2000" dirty="0">
                <a:latin typeface="+mn-lt"/>
                <a:ea typeface="+mn-ea"/>
                <a:cs typeface="+mn-cs"/>
              </a:rPr>
              <a:t> Reusability--building new components by utilizing    existing components- is yet another important aspect of OO paradigm.</a:t>
            </a:r>
          </a:p>
          <a:p>
            <a:pPr eaLnBrk="1" hangingPunct="1">
              <a:lnSpc>
                <a:spcPct val="150000"/>
              </a:lnSpc>
              <a:buFont typeface="Wingdings" pitchFamily="1" charset="2"/>
              <a:buChar char="Ø"/>
              <a:defRPr/>
            </a:pPr>
            <a:r>
              <a:rPr lang="en-US" sz="2000" dirty="0">
                <a:latin typeface="+mn-lt"/>
                <a:ea typeface="+mn-ea"/>
                <a:cs typeface="+mn-cs"/>
              </a:rPr>
              <a:t> It is always good/ “productive” if we are able to reuse something that is already exists rather than creating the same all over again.</a:t>
            </a:r>
          </a:p>
          <a:p>
            <a:pPr eaLnBrk="1" hangingPunct="1">
              <a:lnSpc>
                <a:spcPct val="150000"/>
              </a:lnSpc>
              <a:buFont typeface="Wingdings" pitchFamily="1" charset="2"/>
              <a:buChar char="Ø"/>
              <a:defRPr/>
            </a:pPr>
            <a:r>
              <a:rPr lang="en-US" sz="2000" dirty="0">
                <a:latin typeface="+mn-lt"/>
                <a:ea typeface="+mn-ea"/>
                <a:cs typeface="+mn-cs"/>
              </a:rPr>
              <a:t> This is achieve by creating new classes, reusing the properties of existing classes.</a:t>
            </a:r>
          </a:p>
          <a:p>
            <a:pPr eaLnBrk="1" hangingPunct="1">
              <a:lnSpc>
                <a:spcPct val="150000"/>
              </a:lnSpc>
              <a:buFont typeface="Wingdings" pitchFamily="1" charset="2"/>
              <a:buChar char="Ø"/>
              <a:defRPr/>
            </a:pPr>
            <a:r>
              <a:rPr lang="en-US" sz="2000" dirty="0">
                <a:latin typeface="+mn-lt"/>
                <a:ea typeface="+mn-ea"/>
                <a:cs typeface="+mn-cs"/>
              </a:rPr>
              <a:t>It saves time etc.</a:t>
            </a:r>
          </a:p>
          <a:p>
            <a:pPr eaLnBrk="1" hangingPunct="1">
              <a:lnSpc>
                <a:spcPct val="150000"/>
              </a:lnSpc>
              <a:buFont typeface="Wingdings" pitchFamily="1" charset="2"/>
              <a:buChar char="Ø"/>
              <a:defRPr/>
            </a:pPr>
            <a:r>
              <a:rPr lang="en-CA" sz="2000" dirty="0">
                <a:latin typeface="+mn-lt"/>
                <a:ea typeface="Arial" charset="0"/>
                <a:cs typeface="Arial" charset="0"/>
              </a:rPr>
              <a:t>This mechanism of deriving a new class from existing/old class is called </a:t>
            </a:r>
            <a:r>
              <a:rPr lang="en-CA" sz="2000" b="1" dirty="0">
                <a:latin typeface="+mn-lt"/>
                <a:ea typeface="Arial" charset="0"/>
                <a:cs typeface="Arial" charset="0"/>
              </a:rPr>
              <a:t>“inheritance”</a:t>
            </a:r>
            <a:r>
              <a:rPr lang="en-CA" sz="2000" dirty="0">
                <a:latin typeface="+mn-lt"/>
                <a:ea typeface="Arial" charset="0"/>
                <a:cs typeface="Arial" charset="0"/>
              </a:rPr>
              <a:t>.</a:t>
            </a:r>
          </a:p>
          <a:p>
            <a:pPr eaLnBrk="1" hangingPunct="1">
              <a:lnSpc>
                <a:spcPct val="150000"/>
              </a:lnSpc>
              <a:buFont typeface="Wingdings" pitchFamily="1" charset="2"/>
              <a:buChar char="Ø"/>
              <a:defRPr/>
            </a:pPr>
            <a:r>
              <a:rPr lang="en-CA" sz="2000" dirty="0">
                <a:latin typeface="+mn-lt"/>
                <a:ea typeface="Arial" charset="0"/>
                <a:cs typeface="Arial" charset="0"/>
              </a:rPr>
              <a:t>The old class is known as</a:t>
            </a:r>
            <a:r>
              <a:rPr lang="en-CA" sz="2400" dirty="0">
                <a:latin typeface="+mn-lt"/>
                <a:ea typeface="Arial" charset="0"/>
                <a:cs typeface="Arial" charset="0"/>
              </a:rPr>
              <a:t> </a:t>
            </a:r>
            <a:r>
              <a:rPr lang="en-CA" sz="2000" b="1" dirty="0">
                <a:latin typeface="+mn-lt"/>
                <a:ea typeface="Arial" charset="0"/>
                <a:cs typeface="Arial" charset="0"/>
              </a:rPr>
              <a:t>“base” class</a:t>
            </a:r>
            <a:r>
              <a:rPr lang="en-CA" sz="2000" dirty="0">
                <a:latin typeface="+mn-lt"/>
                <a:ea typeface="Arial" charset="0"/>
                <a:cs typeface="Arial" charset="0"/>
              </a:rPr>
              <a:t>, “super” class or  “parent” class”.</a:t>
            </a:r>
          </a:p>
          <a:p>
            <a:pPr eaLnBrk="1" hangingPunct="1">
              <a:lnSpc>
                <a:spcPct val="150000"/>
              </a:lnSpc>
              <a:buFont typeface="Wingdings" pitchFamily="1" charset="2"/>
              <a:buChar char="Ø"/>
              <a:defRPr/>
            </a:pPr>
            <a:r>
              <a:rPr lang="en-CA" sz="2000" dirty="0">
                <a:latin typeface="+mn-lt"/>
                <a:ea typeface="Arial" charset="0"/>
                <a:cs typeface="Arial" charset="0"/>
              </a:rPr>
              <a:t>The new class is known as “sub” class </a:t>
            </a:r>
            <a:r>
              <a:rPr lang="en-CA" sz="2000" b="1" dirty="0">
                <a:latin typeface="+mn-lt"/>
                <a:ea typeface="Arial" charset="0"/>
                <a:cs typeface="Arial" charset="0"/>
              </a:rPr>
              <a:t>“derived” class</a:t>
            </a:r>
            <a:r>
              <a:rPr lang="en-CA" sz="2000" dirty="0">
                <a:latin typeface="+mn-lt"/>
                <a:ea typeface="Arial" charset="0"/>
                <a:cs typeface="Arial" charset="0"/>
              </a:rPr>
              <a:t>, or “child”</a:t>
            </a:r>
            <a:r>
              <a:rPr lang="en-CA" sz="2400" dirty="0">
                <a:latin typeface="+mn-lt"/>
                <a:ea typeface="+mn-ea"/>
                <a:cs typeface="+mn-cs"/>
              </a:rPr>
              <a:t> </a:t>
            </a:r>
            <a:r>
              <a:rPr lang="en-CA" sz="2000" dirty="0">
                <a:latin typeface="+mn-lt"/>
                <a:ea typeface="Arial" charset="0"/>
                <a:cs typeface="Arial" charset="0"/>
              </a:rPr>
              <a:t>class.</a:t>
            </a:r>
          </a:p>
        </p:txBody>
      </p:sp>
      <p:sp>
        <p:nvSpPr>
          <p:cNvPr id="4099" name="TextBox 3"/>
          <p:cNvSpPr txBox="1">
            <a:spLocks noChangeArrowheads="1"/>
          </p:cNvSpPr>
          <p:nvPr/>
        </p:nvSpPr>
        <p:spPr bwMode="auto">
          <a:xfrm>
            <a:off x="971550" y="404813"/>
            <a:ext cx="6553200" cy="708025"/>
          </a:xfrm>
          <a:prstGeom prst="rect">
            <a:avLst/>
          </a:prstGeom>
          <a:noFill/>
          <a:ln w="9525">
            <a:noFill/>
            <a:miter lim="800000"/>
            <a:headEnd/>
            <a:tailEnd/>
          </a:ln>
        </p:spPr>
        <p:txBody>
          <a:bodyPr>
            <a:spAutoFit/>
          </a:bodyPr>
          <a:lstStyle/>
          <a:p>
            <a:pPr algn="ctr" eaLnBrk="1" hangingPunct="1"/>
            <a:r>
              <a:rPr lang="en-US" altLang="en-US" sz="4000" b="1" u="sng">
                <a:latin typeface="Candara" pitchFamily="34" charset="0"/>
              </a:rPr>
              <a:t>Introduction</a:t>
            </a:r>
          </a:p>
        </p:txBody>
      </p:sp>
    </p:spTree>
  </p:cSld>
  <p:clrMapOvr>
    <a:masterClrMapping/>
  </p:clrMapOvr>
  <p:transition advClick="0" advTm="214725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Private inheritance</a:t>
            </a:r>
            <a:endParaRPr lang="en-IN" altLang="en-US"/>
          </a:p>
        </p:txBody>
      </p:sp>
      <p:sp>
        <p:nvSpPr>
          <p:cNvPr id="14339" name="Content Placeholder 2"/>
          <p:cNvSpPr>
            <a:spLocks noGrp="1"/>
          </p:cNvSpPr>
          <p:nvPr>
            <p:ph idx="1"/>
          </p:nvPr>
        </p:nvSpPr>
        <p:spPr/>
        <p:txBody>
          <a:bodyPr/>
          <a:lstStyle/>
          <a:p>
            <a:pPr marL="454025" indent="-352425"/>
            <a:r>
              <a:rPr lang="en-US" altLang="en-US">
                <a:solidFill>
                  <a:srgbClr val="FF0000"/>
                </a:solidFill>
              </a:rPr>
              <a:t>Public members of base class </a:t>
            </a:r>
            <a:r>
              <a:rPr lang="en-US" altLang="en-US"/>
              <a:t>become </a:t>
            </a:r>
            <a:r>
              <a:rPr lang="en-US" altLang="en-US">
                <a:solidFill>
                  <a:srgbClr val="00B050"/>
                </a:solidFill>
              </a:rPr>
              <a:t>private members of derived class</a:t>
            </a:r>
          </a:p>
          <a:p>
            <a:pPr marL="454025" indent="-352425"/>
            <a:r>
              <a:rPr lang="en-US" altLang="en-US">
                <a:solidFill>
                  <a:srgbClr val="FF0000"/>
                </a:solidFill>
              </a:rPr>
              <a:t>Public and protected members </a:t>
            </a:r>
            <a:r>
              <a:rPr lang="en-US" altLang="en-US"/>
              <a:t>are only available to </a:t>
            </a:r>
            <a:r>
              <a:rPr lang="en-US" altLang="en-US">
                <a:solidFill>
                  <a:srgbClr val="00B050"/>
                </a:solidFill>
              </a:rPr>
              <a:t>derived-class member functions - not to a derived object.</a:t>
            </a:r>
          </a:p>
          <a:p>
            <a:pPr marL="454025" indent="-352425"/>
            <a:r>
              <a:rPr lang="en-IN" altLang="en-US"/>
              <a:t>They are inaccessible to the objects of the derived class.</a:t>
            </a:r>
            <a:endParaRPr lang="en-IN" altLang="en-US">
              <a:solidFill>
                <a:srgbClr val="00B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Program-private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result:private</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not will work-Private data</a:t>
            </a:r>
          </a:p>
          <a:p>
            <a:pPr marL="0" indent="0">
              <a:spcAft>
                <a:spcPts val="0"/>
              </a:spcAft>
              <a:buNone/>
            </a:pPr>
            <a:r>
              <a:rPr lang="en-IN" sz="1400" dirty="0"/>
              <a:t>//obj1.show_rno();//It will not work-Private data</a:t>
            </a:r>
          </a:p>
          <a:p>
            <a:pPr marL="0" indent="0">
              <a:spcAft>
                <a:spcPts val="0"/>
              </a:spcAft>
              <a:buNone/>
            </a:pPr>
            <a:r>
              <a:rPr lang="en-IN" sz="1400" dirty="0"/>
              <a:t>//obj1.roll_no=78;//It will not work(Private data)-Not inherited</a:t>
            </a:r>
          </a:p>
          <a:p>
            <a:pPr marL="0" indent="0">
              <a:spcAft>
                <a:spcPts val="0"/>
              </a:spcAft>
              <a:buNone/>
            </a:pPr>
            <a:r>
              <a:rPr lang="en-IN" sz="1400" dirty="0"/>
              <a:t>//</a:t>
            </a:r>
            <a:r>
              <a:rPr lang="en-IN" sz="1400" dirty="0" err="1"/>
              <a:t>strcpy</a:t>
            </a:r>
            <a:r>
              <a:rPr lang="en-IN" sz="1400" dirty="0"/>
              <a:t>(obj1.section,"K17MM");//It will not work(Private data)</a:t>
            </a:r>
          </a:p>
          <a:p>
            <a:pPr marL="0" indent="0">
              <a:spcAft>
                <a:spcPts val="0"/>
              </a:spcAft>
              <a:buNone/>
            </a:pPr>
            <a:r>
              <a:rPr lang="en-IN" sz="1400" dirty="0"/>
              <a:t>}</a:t>
            </a:r>
          </a:p>
          <a:p>
            <a:pPr marL="0" indent="0">
              <a:spcAft>
                <a:spcPts val="0"/>
              </a:spcAft>
              <a:buNone/>
            </a:pPr>
            <a:endParaRPr lang="en-IN" sz="1400" dirty="0"/>
          </a:p>
          <a:p>
            <a:endParaRPr lang="en-IN" dirty="0"/>
          </a:p>
          <a:p>
            <a:endParaRPr lang="en-IN" dirty="0"/>
          </a:p>
        </p:txBody>
      </p:sp>
    </p:spTree>
    <p:extLst>
      <p:ext uri="{BB962C8B-B14F-4D97-AF65-F5344CB8AC3E}">
        <p14:creationId xmlns:p14="http://schemas.microsoft.com/office/powerpoint/2010/main" val="2096730933"/>
      </p:ext>
    </p:extLst>
  </p:cSld>
  <p:clrMapOvr>
    <a:masterClrMapping/>
  </p:clrMapOvr>
  <p:transition advClick="0" advTm="214725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Private derivation</a:t>
            </a:r>
          </a:p>
        </p:txBody>
      </p:sp>
      <p:sp>
        <p:nvSpPr>
          <p:cNvPr id="5"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private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6"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protected:</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a:t>
            </a:r>
            <a:r>
              <a:rPr lang="en-IN" kern="0" dirty="0" err="1">
                <a:solidFill>
                  <a:srgbClr val="222222"/>
                </a:solidFill>
                <a:ea typeface="+mn-ea"/>
                <a:cs typeface="+mn-cs"/>
              </a:rPr>
              <a:t>int</a:t>
            </a:r>
            <a:r>
              <a:rPr lang="en-IN" kern="0" dirty="0">
                <a:solidFill>
                  <a:srgbClr val="222222"/>
                </a:solidFill>
                <a:ea typeface="+mn-ea"/>
                <a:cs typeface="+mn-cs"/>
              </a:rPr>
              <a:t> </a:t>
            </a:r>
            <a:r>
              <a:rPr lang="en-IN" kern="0" dirty="0" err="1">
                <a:solidFill>
                  <a:srgbClr val="222222"/>
                </a:solidFill>
                <a:ea typeface="+mn-ea"/>
                <a:cs typeface="+mn-cs"/>
              </a:rPr>
              <a:t>derived_b</a:t>
            </a:r>
            <a:r>
              <a:rPr lang="en-IN" kern="0" dirty="0">
                <a:solidFill>
                  <a:srgbClr val="222222"/>
                </a:solidFill>
                <a:ea typeface="+mn-ea"/>
                <a:cs typeface="+mn-cs"/>
              </a:rPr>
              <a:t>;</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7" name="Straight Arrow Connector 6"/>
          <p:cNvCxnSpPr/>
          <p:nvPr/>
        </p:nvCxnSpPr>
        <p:spPr bwMode="auto">
          <a:xfrm flipV="1">
            <a:off x="2743200" y="2781300"/>
            <a:ext cx="312420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flipV="1">
            <a:off x="3200400" y="3141663"/>
            <a:ext cx="2667000" cy="6683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Protected inheritance</a:t>
            </a:r>
            <a:endParaRPr lang="en-IN" altLang="en-US"/>
          </a:p>
        </p:txBody>
      </p:sp>
      <p:sp>
        <p:nvSpPr>
          <p:cNvPr id="16387" name="Content Placeholder 2"/>
          <p:cNvSpPr>
            <a:spLocks noGrp="1"/>
          </p:cNvSpPr>
          <p:nvPr>
            <p:ph idx="1"/>
          </p:nvPr>
        </p:nvSpPr>
        <p:spPr/>
        <p:txBody>
          <a:bodyPr/>
          <a:lstStyle/>
          <a:p>
            <a:pPr>
              <a:lnSpc>
                <a:spcPct val="90000"/>
              </a:lnSpc>
            </a:pPr>
            <a:r>
              <a:rPr lang="en-US" altLang="en-US"/>
              <a:t>A member declared as </a:t>
            </a:r>
            <a:r>
              <a:rPr lang="en-US" altLang="en-US">
                <a:solidFill>
                  <a:srgbClr val="00B050"/>
                </a:solidFill>
              </a:rPr>
              <a:t>protected</a:t>
            </a:r>
            <a:r>
              <a:rPr lang="en-US" altLang="en-US"/>
              <a:t> is accessible by the member functions within its class and any class immediately derived from it.</a:t>
            </a:r>
          </a:p>
          <a:p>
            <a:pPr>
              <a:lnSpc>
                <a:spcPct val="90000"/>
              </a:lnSpc>
            </a:pPr>
            <a:r>
              <a:rPr lang="en-US" altLang="en-US"/>
              <a:t>It cannot be accessed by the functions outside these two classes.</a:t>
            </a:r>
          </a:p>
          <a:p>
            <a:pPr>
              <a:lnSpc>
                <a:spcPct val="90000"/>
              </a:lnSpc>
            </a:pPr>
            <a:r>
              <a:rPr lang="en-US" altLang="en-US"/>
              <a:t>It is possible to inherit a base class in protected mode. In this, </a:t>
            </a:r>
            <a:r>
              <a:rPr lang="en-US" altLang="en-US">
                <a:solidFill>
                  <a:srgbClr val="FF0000"/>
                </a:solidFill>
              </a:rPr>
              <a:t>Public and protected members </a:t>
            </a:r>
            <a:r>
              <a:rPr lang="en-US" altLang="en-US"/>
              <a:t>of the base class become </a:t>
            </a:r>
            <a:r>
              <a:rPr lang="en-US" altLang="en-US">
                <a:solidFill>
                  <a:srgbClr val="00B050"/>
                </a:solidFill>
              </a:rPr>
              <a:t>protected</a:t>
            </a:r>
            <a:r>
              <a:rPr lang="en-US" altLang="en-US">
                <a:solidFill>
                  <a:srgbClr val="FF0000"/>
                </a:solidFill>
              </a:rPr>
              <a:t> </a:t>
            </a:r>
            <a:r>
              <a:rPr lang="en-US" altLang="en-US">
                <a:solidFill>
                  <a:srgbClr val="00B050"/>
                </a:solidFill>
              </a:rPr>
              <a:t>members </a:t>
            </a:r>
            <a:r>
              <a:rPr lang="en-US" altLang="en-US">
                <a:solidFill>
                  <a:schemeClr val="tx1"/>
                </a:solidFill>
              </a:rPr>
              <a:t>of the derived class.</a:t>
            </a:r>
          </a:p>
          <a:p>
            <a:pPr>
              <a:lnSpc>
                <a:spcPct val="90000"/>
              </a:lnSpc>
            </a:pPr>
            <a:endParaRPr lang="en-US" altLang="en-US"/>
          </a:p>
          <a:p>
            <a:pPr>
              <a:lnSpc>
                <a:spcPct val="90000"/>
              </a:lnSpc>
            </a:pPr>
            <a:endParaRPr lang="en-US" altLang="en-US"/>
          </a:p>
          <a:p>
            <a:pPr>
              <a:buFont typeface="Arial" charset="0"/>
              <a:buNone/>
            </a:pP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Protected derivation</a:t>
            </a:r>
          </a:p>
        </p:txBody>
      </p:sp>
      <p:sp>
        <p:nvSpPr>
          <p:cNvPr id="14"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15"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16" name="Straight Arrow Connector 15"/>
          <p:cNvCxnSpPr/>
          <p:nvPr/>
        </p:nvCxnSpPr>
        <p:spPr bwMode="auto">
          <a:xfrm>
            <a:off x="2771775" y="3068638"/>
            <a:ext cx="3168650" cy="730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flipV="1">
            <a:off x="3200400" y="3789363"/>
            <a:ext cx="2667000" cy="206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Program-protected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result:protected</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will not work</a:t>
            </a:r>
          </a:p>
          <a:p>
            <a:pPr marL="0" indent="0">
              <a:spcAft>
                <a:spcPts val="0"/>
              </a:spcAft>
              <a:buNone/>
            </a:pPr>
            <a:r>
              <a:rPr lang="en-IN" sz="1400" dirty="0"/>
              <a:t>//obj1.show_rno();//It will not work</a:t>
            </a:r>
          </a:p>
          <a:p>
            <a:pPr marL="0" indent="0">
              <a:spcAft>
                <a:spcPts val="0"/>
              </a:spcAft>
              <a:buNone/>
            </a:pPr>
            <a:r>
              <a:rPr lang="en-IN" sz="1400" dirty="0"/>
              <a:t>//obj1.roll_no=78;//It will not work(Private data)</a:t>
            </a:r>
          </a:p>
          <a:p>
            <a:pPr marL="0" indent="0">
              <a:spcAft>
                <a:spcPts val="0"/>
              </a:spcAft>
              <a:buNone/>
            </a:pPr>
            <a:r>
              <a:rPr lang="en-IN" sz="1400" dirty="0"/>
              <a:t>//</a:t>
            </a:r>
            <a:r>
              <a:rPr lang="en-IN" sz="1400" dirty="0" err="1"/>
              <a:t>strcpy</a:t>
            </a:r>
            <a:r>
              <a:rPr lang="en-IN" sz="1400" dirty="0"/>
              <a:t>(obj1.section,"K17MM");//It will not work(Protected data)</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1701345681"/>
      </p:ext>
    </p:extLst>
  </p:cSld>
  <p:clrMapOvr>
    <a:masterClrMapping/>
  </p:clrMapOvr>
  <p:transition advClick="0" advTm="214725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505200" y="533400"/>
          <a:ext cx="1524000" cy="1371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tblGrid>
              <a:tr h="457200">
                <a:tc>
                  <a:txBody>
                    <a:bodyPr/>
                    <a:lstStyle/>
                    <a:p>
                      <a:r>
                        <a:rPr lang="en-IN" dirty="0"/>
                        <a:t>Private</a:t>
                      </a:r>
                    </a:p>
                  </a:txBody>
                  <a:tcPr/>
                </a:tc>
                <a:extLst>
                  <a:ext uri="{0D108BD9-81ED-4DB2-BD59-A6C34878D82A}">
                    <a16:rowId xmlns:a16="http://schemas.microsoft.com/office/drawing/2014/main" val="10000"/>
                  </a:ext>
                </a:extLst>
              </a:tr>
              <a:tr h="457200">
                <a:tc>
                  <a:txBody>
                    <a:bodyPr/>
                    <a:lstStyle/>
                    <a:p>
                      <a:r>
                        <a:rPr lang="en-IN" dirty="0"/>
                        <a:t>Protected</a:t>
                      </a:r>
                    </a:p>
                  </a:txBody>
                  <a:tcPr/>
                </a:tc>
                <a:extLst>
                  <a:ext uri="{0D108BD9-81ED-4DB2-BD59-A6C34878D82A}">
                    <a16:rowId xmlns:a16="http://schemas.microsoft.com/office/drawing/2014/main" val="10001"/>
                  </a:ext>
                </a:extLst>
              </a:tr>
              <a:tr h="4572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914400" y="2819400"/>
          <a:ext cx="1524000" cy="1447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tblGrid>
              <a:tr h="482600">
                <a:tc>
                  <a:txBody>
                    <a:bodyPr/>
                    <a:lstStyle/>
                    <a:p>
                      <a:r>
                        <a:rPr lang="en-IN" dirty="0"/>
                        <a:t>Private</a:t>
                      </a:r>
                    </a:p>
                  </a:txBody>
                  <a:tcPr/>
                </a:tc>
                <a:extLst>
                  <a:ext uri="{0D108BD9-81ED-4DB2-BD59-A6C34878D82A}">
                    <a16:rowId xmlns:a16="http://schemas.microsoft.com/office/drawing/2014/main" val="10000"/>
                  </a:ext>
                </a:extLst>
              </a:tr>
              <a:tr h="482600">
                <a:tc>
                  <a:txBody>
                    <a:bodyPr/>
                    <a:lstStyle/>
                    <a:p>
                      <a:r>
                        <a:rPr lang="en-IN" dirty="0"/>
                        <a:t>Protected</a:t>
                      </a:r>
                    </a:p>
                  </a:txBody>
                  <a:tcPr/>
                </a:tc>
                <a:extLst>
                  <a:ext uri="{0D108BD9-81ED-4DB2-BD59-A6C34878D82A}">
                    <a16:rowId xmlns:a16="http://schemas.microsoft.com/office/drawing/2014/main" val="10001"/>
                  </a:ext>
                </a:extLst>
              </a:tr>
              <a:tr h="4826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400800" y="2819400"/>
          <a:ext cx="1752600" cy="13716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457200">
                <a:tc>
                  <a:txBody>
                    <a:bodyPr/>
                    <a:lstStyle/>
                    <a:p>
                      <a:r>
                        <a:rPr lang="en-IN" dirty="0"/>
                        <a:t>Private </a:t>
                      </a:r>
                    </a:p>
                  </a:txBody>
                  <a:tcPr/>
                </a:tc>
                <a:extLst>
                  <a:ext uri="{0D108BD9-81ED-4DB2-BD59-A6C34878D82A}">
                    <a16:rowId xmlns:a16="http://schemas.microsoft.com/office/drawing/2014/main" val="10000"/>
                  </a:ext>
                </a:extLst>
              </a:tr>
              <a:tr h="457200">
                <a:tc>
                  <a:txBody>
                    <a:bodyPr/>
                    <a:lstStyle/>
                    <a:p>
                      <a:r>
                        <a:rPr lang="en-IN" dirty="0"/>
                        <a:t>Protected</a:t>
                      </a:r>
                    </a:p>
                  </a:txBody>
                  <a:tcPr/>
                </a:tc>
                <a:extLst>
                  <a:ext uri="{0D108BD9-81ED-4DB2-BD59-A6C34878D82A}">
                    <a16:rowId xmlns:a16="http://schemas.microsoft.com/office/drawing/2014/main" val="10001"/>
                  </a:ext>
                </a:extLst>
              </a:tr>
              <a:tr h="4572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3733800" y="5135563"/>
          <a:ext cx="1371600" cy="141763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472546">
                <a:tc>
                  <a:txBody>
                    <a:bodyPr/>
                    <a:lstStyle/>
                    <a:p>
                      <a:r>
                        <a:rPr lang="en-IN" sz="1600" dirty="0"/>
                        <a:t>Private</a:t>
                      </a:r>
                    </a:p>
                  </a:txBody>
                  <a:tcPr marT="45730" marB="45730"/>
                </a:tc>
                <a:extLst>
                  <a:ext uri="{0D108BD9-81ED-4DB2-BD59-A6C34878D82A}">
                    <a16:rowId xmlns:a16="http://schemas.microsoft.com/office/drawing/2014/main" val="10000"/>
                  </a:ext>
                </a:extLst>
              </a:tr>
              <a:tr h="472546">
                <a:tc>
                  <a:txBody>
                    <a:bodyPr/>
                    <a:lstStyle/>
                    <a:p>
                      <a:r>
                        <a:rPr lang="en-IN" sz="1600" dirty="0"/>
                        <a:t>Protected</a:t>
                      </a:r>
                    </a:p>
                  </a:txBody>
                  <a:tcPr marT="45730" marB="45730"/>
                </a:tc>
                <a:extLst>
                  <a:ext uri="{0D108BD9-81ED-4DB2-BD59-A6C34878D82A}">
                    <a16:rowId xmlns:a16="http://schemas.microsoft.com/office/drawing/2014/main" val="10001"/>
                  </a:ext>
                </a:extLst>
              </a:tr>
              <a:tr h="472546">
                <a:tc>
                  <a:txBody>
                    <a:bodyPr/>
                    <a:lstStyle/>
                    <a:p>
                      <a:r>
                        <a:rPr lang="en-IN" sz="1600" dirty="0"/>
                        <a:t>Public</a:t>
                      </a:r>
                    </a:p>
                  </a:txBody>
                  <a:tcPr marT="45730" marB="45730"/>
                </a:tc>
                <a:extLst>
                  <a:ext uri="{0D108BD9-81ED-4DB2-BD59-A6C34878D82A}">
                    <a16:rowId xmlns:a16="http://schemas.microsoft.com/office/drawing/2014/main" val="10002"/>
                  </a:ext>
                </a:extLst>
              </a:tr>
            </a:tbl>
          </a:graphicData>
        </a:graphic>
      </p:graphicFrame>
      <p:cxnSp>
        <p:nvCxnSpPr>
          <p:cNvPr id="9" name="Straight Arrow Connector 8"/>
          <p:cNvCxnSpPr/>
          <p:nvPr/>
        </p:nvCxnSpPr>
        <p:spPr>
          <a:xfrm>
            <a:off x="5029200" y="7620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76" name="TextBox 15"/>
          <p:cNvSpPr txBox="1">
            <a:spLocks noChangeArrowheads="1"/>
          </p:cNvSpPr>
          <p:nvPr/>
        </p:nvSpPr>
        <p:spPr bwMode="auto">
          <a:xfrm>
            <a:off x="6400800" y="1981200"/>
            <a:ext cx="1981200" cy="646113"/>
          </a:xfrm>
          <a:prstGeom prst="rect">
            <a:avLst/>
          </a:prstGeom>
          <a:noFill/>
          <a:ln w="9525">
            <a:noFill/>
            <a:miter lim="800000"/>
            <a:headEnd/>
            <a:tailEnd/>
          </a:ln>
        </p:spPr>
        <p:txBody>
          <a:bodyPr>
            <a:spAutoFit/>
          </a:bodyPr>
          <a:lstStyle/>
          <a:p>
            <a:pPr eaLnBrk="1" hangingPunct="1"/>
            <a:endParaRPr lang="en-IN" altLang="en-US">
              <a:latin typeface="Calibri" pitchFamily="34" charset="0"/>
            </a:endParaRPr>
          </a:p>
          <a:p>
            <a:pPr eaLnBrk="1" hangingPunct="1"/>
            <a:r>
              <a:rPr lang="en-IN" altLang="en-US">
                <a:latin typeface="Calibri" pitchFamily="34" charset="0"/>
              </a:rPr>
              <a:t>ClassD2:private B</a:t>
            </a:r>
          </a:p>
        </p:txBody>
      </p:sp>
      <p:sp>
        <p:nvSpPr>
          <p:cNvPr id="18477" name="TextBox 16"/>
          <p:cNvSpPr txBox="1">
            <a:spLocks noChangeArrowheads="1"/>
          </p:cNvSpPr>
          <p:nvPr/>
        </p:nvSpPr>
        <p:spPr bwMode="auto">
          <a:xfrm>
            <a:off x="685800" y="2362200"/>
            <a:ext cx="1905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D1:public B</a:t>
            </a:r>
          </a:p>
        </p:txBody>
      </p:sp>
      <p:sp>
        <p:nvSpPr>
          <p:cNvPr id="18478" name="TextBox 17"/>
          <p:cNvSpPr txBox="1">
            <a:spLocks noChangeArrowheads="1"/>
          </p:cNvSpPr>
          <p:nvPr/>
        </p:nvSpPr>
        <p:spPr bwMode="auto">
          <a:xfrm>
            <a:off x="2971800" y="4648200"/>
            <a:ext cx="3048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X:public D1:protected D2</a:t>
            </a:r>
          </a:p>
        </p:txBody>
      </p:sp>
      <p:sp>
        <p:nvSpPr>
          <p:cNvPr id="18479" name="TextBox 18"/>
          <p:cNvSpPr txBox="1">
            <a:spLocks noChangeArrowheads="1"/>
          </p:cNvSpPr>
          <p:nvPr/>
        </p:nvSpPr>
        <p:spPr bwMode="auto">
          <a:xfrm>
            <a:off x="3810000" y="76200"/>
            <a:ext cx="13716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B</a:t>
            </a:r>
          </a:p>
        </p:txBody>
      </p:sp>
      <p:cxnSp>
        <p:nvCxnSpPr>
          <p:cNvPr id="21" name="Elbow Connector 20"/>
          <p:cNvCxnSpPr/>
          <p:nvPr/>
        </p:nvCxnSpPr>
        <p:spPr>
          <a:xfrm>
            <a:off x="5029200" y="1219200"/>
            <a:ext cx="3200400" cy="1905000"/>
          </a:xfrm>
          <a:prstGeom prst="bentConnector3">
            <a:avLst>
              <a:gd name="adj1" fmla="val 10450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4648200" y="1905000"/>
            <a:ext cx="1752600" cy="1219200"/>
          </a:xfrm>
          <a:prstGeom prst="bentConnector3">
            <a:avLst>
              <a:gd name="adj1" fmla="val -13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flipV="1">
            <a:off x="914400" y="1219200"/>
            <a:ext cx="2590800" cy="2209800"/>
          </a:xfrm>
          <a:prstGeom prst="bentConnector3">
            <a:avLst>
              <a:gd name="adj1" fmla="val 1097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2057400" y="2286000"/>
            <a:ext cx="2286000" cy="1524000"/>
          </a:xfrm>
          <a:prstGeom prst="bentConnector3">
            <a:avLst>
              <a:gd name="adj1" fmla="val 9984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914400" y="3581400"/>
            <a:ext cx="2819400" cy="2362200"/>
          </a:xfrm>
          <a:prstGeom prst="bentConnector3">
            <a:avLst>
              <a:gd name="adj1" fmla="val -887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1638300" y="4305300"/>
            <a:ext cx="2133600" cy="2057400"/>
          </a:xfrm>
          <a:prstGeom prst="bentConnector3">
            <a:avLst>
              <a:gd name="adj1" fmla="val 981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105400" y="3505200"/>
            <a:ext cx="3048000" cy="2438400"/>
          </a:xfrm>
          <a:prstGeom prst="bentConnector3">
            <a:avLst>
              <a:gd name="adj1" fmla="val -76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flipV="1">
            <a:off x="5105400" y="4191000"/>
            <a:ext cx="2209800" cy="1524000"/>
          </a:xfrm>
          <a:prstGeom prst="bentConnector3">
            <a:avLst>
              <a:gd name="adj1" fmla="val -2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88" name="TextBox 49"/>
          <p:cNvSpPr txBox="1">
            <a:spLocks noChangeArrowheads="1"/>
          </p:cNvSpPr>
          <p:nvPr/>
        </p:nvSpPr>
        <p:spPr bwMode="auto">
          <a:xfrm>
            <a:off x="5867400" y="457200"/>
            <a:ext cx="1981200" cy="400050"/>
          </a:xfrm>
          <a:prstGeom prst="rect">
            <a:avLst/>
          </a:prstGeom>
          <a:noFill/>
          <a:ln w="9525">
            <a:noFill/>
            <a:miter lim="800000"/>
            <a:headEnd/>
            <a:tailEnd/>
          </a:ln>
        </p:spPr>
        <p:txBody>
          <a:bodyPr>
            <a:spAutoFit/>
          </a:bodyPr>
          <a:lstStyle/>
          <a:p>
            <a:pPr eaLnBrk="1" hangingPunct="1"/>
            <a:r>
              <a:rPr lang="en-IN" altLang="en-US" sz="2000" b="1">
                <a:latin typeface="Calibri" pitchFamily="34" charset="0"/>
              </a:rPr>
              <a:t>Not Inheritable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288" y="333375"/>
            <a:ext cx="8105775" cy="1022350"/>
          </a:xfrm>
        </p:spPr>
        <p:txBody>
          <a:bodyPr/>
          <a:lstStyle/>
          <a:p>
            <a:pPr eaLnBrk="1" hangingPunct="1"/>
            <a:r>
              <a:rPr lang="en-US" altLang="en-US" sz="3600"/>
              <a:t>Understanding Inheritance Restrictions</a:t>
            </a:r>
          </a:p>
        </p:txBody>
      </p:sp>
      <p:sp>
        <p:nvSpPr>
          <p:cNvPr id="20483" name="Rectangle 3"/>
          <p:cNvSpPr>
            <a:spLocks noGrp="1" noChangeArrowheads="1"/>
          </p:cNvSpPr>
          <p:nvPr>
            <p:ph type="body" idx="1"/>
          </p:nvPr>
        </p:nvSpPr>
        <p:spPr/>
        <p:txBody>
          <a:bodyPr/>
          <a:lstStyle/>
          <a:p>
            <a:pPr eaLnBrk="1" hangingPunct="1"/>
            <a:r>
              <a:rPr lang="en-US" altLang="en-US"/>
              <a:t>The following are never inherited:</a:t>
            </a:r>
          </a:p>
          <a:p>
            <a:pPr lvl="1" eaLnBrk="1" hangingPunct="1"/>
            <a:r>
              <a:rPr lang="en-US" altLang="en-US"/>
              <a:t>constructors</a:t>
            </a:r>
          </a:p>
          <a:p>
            <a:pPr lvl="1" eaLnBrk="1" hangingPunct="1"/>
            <a:r>
              <a:rPr lang="en-US" altLang="en-US"/>
              <a:t>destructors</a:t>
            </a:r>
          </a:p>
          <a:p>
            <a:pPr lvl="1" eaLnBrk="1" hangingPunct="1"/>
            <a:r>
              <a:rPr lang="en-US" altLang="en-US">
                <a:latin typeface="Courier New" pitchFamily="49" charset="0"/>
              </a:rPr>
              <a:t>friend</a:t>
            </a:r>
            <a:r>
              <a:rPr lang="en-US" altLang="en-US"/>
              <a:t> functions</a:t>
            </a:r>
          </a:p>
          <a:p>
            <a:pPr lvl="1" eaLnBrk="1" hangingPunct="1"/>
            <a:r>
              <a:rPr lang="en-US" altLang="en-US"/>
              <a:t>overloaded </a:t>
            </a:r>
            <a:r>
              <a:rPr lang="en-US" altLang="en-US">
                <a:latin typeface="Courier New" pitchFamily="49" charset="0"/>
              </a:rPr>
              <a:t>new</a:t>
            </a:r>
            <a:r>
              <a:rPr lang="en-US" altLang="en-US"/>
              <a:t> operators</a:t>
            </a:r>
          </a:p>
          <a:p>
            <a:pPr lvl="1" eaLnBrk="1" hangingPunct="1"/>
            <a:r>
              <a:rPr lang="en-US" altLang="en-US"/>
              <a:t>overloaded = operators</a:t>
            </a:r>
          </a:p>
          <a:p>
            <a:pPr eaLnBrk="1" hangingPunct="1"/>
            <a:r>
              <a:rPr lang="en-US" altLang="en-US"/>
              <a:t>Class friendship is not inherited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2531"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2532"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D:public B	</a:t>
            </a:r>
            <a:r>
              <a:rPr lang="en-IN" altLang="en-US" sz="2000">
                <a:solidFill>
                  <a:srgbClr val="C00000"/>
                </a:solidFill>
              </a:rPr>
              <a:t>//public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c= b*get_a();</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a:t>
            </a:r>
          </a:p>
          <a:p>
            <a:pPr>
              <a:spcAft>
                <a:spcPct val="0"/>
              </a:spcAft>
              <a:buFont typeface="Arial" charset="0"/>
              <a:buNone/>
            </a:pPr>
            <a:r>
              <a:rPr lang="en-IN" altLang="en-US"/>
              <a:t>cout&lt;&lt;“a=“&lt;&lt;get_a()&lt;&lt;“\n”;</a:t>
            </a:r>
          </a:p>
          <a:p>
            <a:pPr>
              <a:spcAft>
                <a:spcPct val="0"/>
              </a:spcAft>
              <a:buFont typeface="Arial" charset="0"/>
              <a:buNone/>
            </a:pPr>
            <a:endParaRPr lang="en-IN" altLang="en-US"/>
          </a:p>
          <a:p>
            <a:pPr>
              <a:spcAft>
                <a:spcPct val="0"/>
              </a:spcAft>
              <a:buFont typeface="Arial" charset="0"/>
              <a:buNone/>
            </a:pPr>
            <a:endParaRPr lang="en-IN" altLang="en-US"/>
          </a:p>
        </p:txBody>
      </p:sp>
      <p:sp>
        <p:nvSpPr>
          <p:cNvPr id="23555" name="Content Placeholder 3"/>
          <p:cNvSpPr>
            <a:spLocks noGrp="1"/>
          </p:cNvSpPr>
          <p:nvPr>
            <p:ph sz="half" idx="2"/>
          </p:nvPr>
        </p:nvSpPr>
        <p:spPr>
          <a:xfrm>
            <a:off x="4643438" y="692150"/>
            <a:ext cx="4038600" cy="5805488"/>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a:t>
            </a:r>
          </a:p>
          <a:p>
            <a:pPr>
              <a:spcAft>
                <a:spcPct val="0"/>
              </a:spcAft>
              <a:buFont typeface="Arial" charset="0"/>
              <a:buNone/>
            </a:pPr>
            <a:r>
              <a:rPr lang="en-IN" altLang="en-US"/>
              <a:t>d.mul();</a:t>
            </a:r>
          </a:p>
          <a:p>
            <a:pPr>
              <a:spcAft>
                <a:spcPct val="0"/>
              </a:spcAft>
              <a:buFont typeface="Arial" charset="0"/>
              <a:buNone/>
            </a:pPr>
            <a:r>
              <a:rPr lang="en-IN" altLang="en-US"/>
              <a:t>d.show_a();</a:t>
            </a:r>
          </a:p>
          <a:p>
            <a:pPr>
              <a:spcAft>
                <a:spcPct val="0"/>
              </a:spcAft>
              <a:buFont typeface="Arial" charset="0"/>
              <a:buNone/>
            </a:pPr>
            <a:r>
              <a:rPr lang="en-IN" altLang="en-US"/>
              <a:t>d.display();</a:t>
            </a:r>
          </a:p>
          <a:p>
            <a:pPr>
              <a:spcAft>
                <a:spcPct val="0"/>
              </a:spcAft>
              <a:buFont typeface="Arial" charset="0"/>
              <a:buNone/>
            </a:pPr>
            <a:r>
              <a:rPr lang="en-IN" altLang="en-US"/>
              <a:t>d.b=20;</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333375"/>
            <a:ext cx="8105775" cy="1022350"/>
          </a:xfrm>
        </p:spPr>
        <p:txBody>
          <a:bodyPr/>
          <a:lstStyle/>
          <a:p>
            <a:r>
              <a:rPr lang="en-IN" altLang="en-US"/>
              <a:t>Types of Inheritance</a:t>
            </a:r>
          </a:p>
        </p:txBody>
      </p:sp>
      <p:sp>
        <p:nvSpPr>
          <p:cNvPr id="6147" name="Content Placeholder 2"/>
          <p:cNvSpPr>
            <a:spLocks noGrp="1"/>
          </p:cNvSpPr>
          <p:nvPr>
            <p:ph idx="1"/>
          </p:nvPr>
        </p:nvSpPr>
        <p:spPr/>
        <p:txBody>
          <a:bodyPr/>
          <a:lstStyle/>
          <a:p>
            <a:pPr marL="514350" indent="-514350">
              <a:buFont typeface="Times New Roman" pitchFamily="18" charset="0"/>
              <a:buAutoNum type="arabicPeriod"/>
            </a:pPr>
            <a:r>
              <a:rPr lang="en-IN" altLang="en-US" dirty="0"/>
              <a:t>Single Inheritance(One base and one derived class)</a:t>
            </a:r>
          </a:p>
          <a:p>
            <a:pPr marL="514350" indent="-514350">
              <a:buFont typeface="Times New Roman" pitchFamily="18" charset="0"/>
              <a:buAutoNum type="arabicPeriod"/>
            </a:pPr>
            <a:r>
              <a:rPr lang="en-IN" altLang="en-US" dirty="0"/>
              <a:t>Multiple Inheritance(More than one base classes for one derived class)</a:t>
            </a:r>
          </a:p>
          <a:p>
            <a:pPr marL="514350" indent="-514350">
              <a:buFont typeface="Times New Roman" pitchFamily="18" charset="0"/>
              <a:buAutoNum type="arabicPeriod"/>
            </a:pPr>
            <a:r>
              <a:rPr lang="en-IN" altLang="en-US" dirty="0"/>
              <a:t>Hierarchical Inheritance(More than one derived classes for one base class)</a:t>
            </a:r>
          </a:p>
          <a:p>
            <a:pPr marL="514350" indent="-514350">
              <a:buFont typeface="Times New Roman" pitchFamily="18" charset="0"/>
              <a:buAutoNum type="arabicPeriod"/>
            </a:pPr>
            <a:r>
              <a:rPr lang="en-IN" altLang="en-US" dirty="0"/>
              <a:t>Multilevel Inheritance</a:t>
            </a:r>
          </a:p>
          <a:p>
            <a:pPr marL="514350" indent="-514350">
              <a:buFont typeface="Times New Roman" pitchFamily="18" charset="0"/>
              <a:buAutoNum type="arabicPeriod"/>
            </a:pPr>
            <a:r>
              <a:rPr lang="en-IN" altLang="en-US" dirty="0"/>
              <a:t>Hybrid Inheritance(Combination of more than one types of inheritance)</a:t>
            </a:r>
          </a:p>
          <a:p>
            <a:pPr marL="514350" indent="-514350">
              <a:buFont typeface="Arial" charset="0"/>
              <a:buNone/>
            </a:pPr>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4579"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4580"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D:private B	</a:t>
            </a:r>
            <a:r>
              <a:rPr lang="en-IN" altLang="en-US" sz="2000">
                <a:solidFill>
                  <a:srgbClr val="C00000"/>
                </a:solidFill>
              </a:rPr>
              <a:t>//private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get_ab();</a:t>
            </a:r>
          </a:p>
          <a:p>
            <a:pPr>
              <a:spcAft>
                <a:spcPct val="0"/>
              </a:spcAft>
              <a:buFont typeface="Arial" charset="0"/>
              <a:buNone/>
            </a:pPr>
            <a:r>
              <a:rPr lang="en-IN" altLang="en-US"/>
              <a:t>c= b*get_a();   //’a’ can’t be 						used directly</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 show_a();       //output ‘a’</a:t>
            </a:r>
          </a:p>
          <a:p>
            <a:pPr>
              <a:spcAft>
                <a:spcPct val="0"/>
              </a:spcAft>
              <a:buFont typeface="Arial" charset="0"/>
              <a:buNone/>
            </a:pPr>
            <a:endParaRPr lang="en-IN" altLang="en-US"/>
          </a:p>
          <a:p>
            <a:pPr>
              <a:spcAft>
                <a:spcPct val="0"/>
              </a:spcAft>
              <a:buFont typeface="Arial" charset="0"/>
              <a:buNone/>
            </a:pPr>
            <a:endParaRPr lang="en-IN" altLang="en-US"/>
          </a:p>
        </p:txBody>
      </p:sp>
      <p:sp>
        <p:nvSpPr>
          <p:cNvPr id="25603" name="Content Placeholder 3"/>
          <p:cNvSpPr>
            <a:spLocks noGrp="1"/>
          </p:cNvSpPr>
          <p:nvPr>
            <p:ph sz="half" idx="2"/>
          </p:nvPr>
        </p:nvSpPr>
        <p:spPr>
          <a:xfrm>
            <a:off x="5105400" y="620713"/>
            <a:ext cx="4038600" cy="5805487"/>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    //won’t work</a:t>
            </a:r>
          </a:p>
          <a:p>
            <a:pPr>
              <a:spcAft>
                <a:spcPct val="0"/>
              </a:spcAft>
              <a:buFont typeface="Arial" charset="0"/>
              <a:buNone/>
            </a:pPr>
            <a:r>
              <a:rPr lang="en-IN" altLang="en-US"/>
              <a:t>d.mul();</a:t>
            </a:r>
          </a:p>
          <a:p>
            <a:pPr>
              <a:spcAft>
                <a:spcPct val="0"/>
              </a:spcAft>
              <a:buFont typeface="Arial" charset="0"/>
              <a:buNone/>
            </a:pPr>
            <a:r>
              <a:rPr lang="en-IN" altLang="en-US"/>
              <a:t>//d.show_a();   //won’t work</a:t>
            </a:r>
          </a:p>
          <a:p>
            <a:pPr>
              <a:spcAft>
                <a:spcPct val="0"/>
              </a:spcAft>
              <a:buFont typeface="Arial" charset="0"/>
              <a:buNone/>
            </a:pPr>
            <a:r>
              <a:rPr lang="en-IN" altLang="en-US"/>
              <a:t>d.display();</a:t>
            </a:r>
          </a:p>
          <a:p>
            <a:pPr>
              <a:spcAft>
                <a:spcPct val="0"/>
              </a:spcAft>
              <a:buFont typeface="Arial" charset="0"/>
              <a:buNone/>
            </a:pPr>
            <a:r>
              <a:rPr lang="en-IN" altLang="en-US"/>
              <a:t>//d.b=20;      //won’t work</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body" idx="4294967295"/>
          </p:nvPr>
        </p:nvSpPr>
        <p:spPr>
          <a:xfrm>
            <a:off x="539750" y="836613"/>
            <a:ext cx="7848600" cy="5616575"/>
          </a:xfrm>
        </p:spPr>
        <p:txBody>
          <a:bodyPr/>
          <a:lstStyle/>
          <a:p>
            <a:pPr algn="ctr" eaLnBrk="1" hangingPunct="1">
              <a:buFont typeface="Monotype Sorts" pitchFamily="2" charset="2"/>
              <a:buNone/>
            </a:pPr>
            <a:r>
              <a:rPr lang="en-US" altLang="en-US" sz="2800" b="1">
                <a:solidFill>
                  <a:schemeClr val="tx1"/>
                </a:solidFill>
              </a:rPr>
              <a:t>Multiple Inheritance</a:t>
            </a:r>
          </a:p>
          <a:p>
            <a:pPr eaLnBrk="1" hangingPunct="1"/>
            <a:r>
              <a:rPr lang="en-GB" altLang="en-US">
                <a:solidFill>
                  <a:schemeClr val="tx1"/>
                </a:solidFill>
              </a:rPr>
              <a:t>Is the phenomenon where a class may inherit from two or more classes</a:t>
            </a:r>
            <a:endParaRPr lang="en-GB" altLang="en-US" sz="2400" b="1" u="sng">
              <a:solidFill>
                <a:schemeClr val="tx1"/>
              </a:solidFill>
            </a:endParaRPr>
          </a:p>
          <a:p>
            <a:pPr eaLnBrk="1" hangingPunct="1"/>
            <a:r>
              <a:rPr lang="en-US" altLang="en-US">
                <a:solidFill>
                  <a:schemeClr val="tx1"/>
                </a:solidFill>
              </a:rPr>
              <a:t>Syntax:</a:t>
            </a:r>
          </a:p>
          <a:p>
            <a:pPr eaLnBrk="1" hangingPunct="1">
              <a:spcAft>
                <a:spcPts val="600"/>
              </a:spcAft>
              <a:buFont typeface="Monotype Sorts" pitchFamily="2" charset="2"/>
              <a:buNone/>
            </a:pPr>
            <a:r>
              <a:rPr lang="en-US" altLang="en-US">
                <a:solidFill>
                  <a:schemeClr val="tx1"/>
                </a:solidFill>
              </a:rPr>
              <a:t>	class derived : public base1, public base2</a:t>
            </a:r>
          </a:p>
          <a:p>
            <a:pPr eaLnBrk="1" hangingPunct="1">
              <a:spcAft>
                <a:spcPts val="600"/>
              </a:spcAft>
              <a:buFont typeface="Monotype Sorts" pitchFamily="2" charset="2"/>
              <a:buNone/>
            </a:pPr>
            <a:r>
              <a:rPr lang="en-US" altLang="en-US">
                <a:solidFill>
                  <a:schemeClr val="tx1"/>
                </a:solidFill>
              </a:rPr>
              <a:t>		{</a:t>
            </a:r>
          </a:p>
          <a:p>
            <a:pPr eaLnBrk="1" hangingPunct="1">
              <a:spcAft>
                <a:spcPts val="600"/>
              </a:spcAft>
              <a:buFont typeface="Monotype Sorts" pitchFamily="2" charset="2"/>
              <a:buNone/>
            </a:pPr>
            <a:r>
              <a:rPr lang="en-US" altLang="en-US">
                <a:solidFill>
                  <a:schemeClr val="tx1"/>
                </a:solidFill>
              </a:rPr>
              <a:t>		</a:t>
            </a:r>
            <a:r>
              <a:rPr lang="en-US" altLang="en-US" b="1">
                <a:solidFill>
                  <a:schemeClr val="tx1"/>
                </a:solidFill>
              </a:rPr>
              <a:t>//Body of class</a:t>
            </a:r>
            <a:endParaRPr lang="en-US" altLang="en-US">
              <a:solidFill>
                <a:schemeClr val="tx1"/>
              </a:solidFill>
            </a:endParaRPr>
          </a:p>
          <a:p>
            <a:pPr eaLnBrk="1" hangingPunct="1">
              <a:buFont typeface="Monotype Sorts" pitchFamily="2" charset="2"/>
              <a:buNone/>
            </a:pPr>
            <a:r>
              <a:rPr lang="en-US" altLang="en-US">
                <a:solidFill>
                  <a:schemeClr val="tx1"/>
                </a:solidFill>
              </a:rPr>
              <a:t>		};</a:t>
            </a:r>
          </a:p>
          <a:p>
            <a:pPr eaLnBrk="1" hangingPunct="1"/>
            <a:r>
              <a:rPr lang="en-US" altLang="en-US">
                <a:solidFill>
                  <a:schemeClr val="tx1"/>
                </a:solidFill>
              </a:rPr>
              <a:t>Base classes are separated by comma</a:t>
            </a:r>
          </a:p>
          <a:p>
            <a:pPr eaLnBrk="1" hangingPunct="1">
              <a:buFont typeface="Monotype Sorts" pitchFamily="2" charset="2"/>
              <a:buNone/>
            </a:pPr>
            <a:endParaRPr lang="en-US" altLang="en-US">
              <a:solidFill>
                <a:schemeClr val="tx1"/>
              </a:solidFill>
            </a:endParaRPr>
          </a:p>
          <a:p>
            <a:pPr eaLnBrk="1" hangingPunct="1">
              <a:buFont typeface="Monotype Sorts" pitchFamily="2" charset="2"/>
              <a:buNone/>
            </a:pPr>
            <a:endParaRPr lang="en-GB" altLang="en-US">
              <a:solidFill>
                <a:schemeClr val="tx1"/>
              </a:solidFill>
            </a:endParaRPr>
          </a:p>
        </p:txBody>
      </p:sp>
      <p:sp>
        <p:nvSpPr>
          <p:cNvPr id="26627" name="Rectangle 32"/>
          <p:cNvSpPr>
            <a:spLocks noChangeArrowheads="1"/>
          </p:cNvSpPr>
          <p:nvPr/>
        </p:nvSpPr>
        <p:spPr bwMode="auto">
          <a:xfrm>
            <a:off x="5734050" y="4660900"/>
            <a:ext cx="1100138"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6628" name="Rectangle 33"/>
          <p:cNvSpPr>
            <a:spLocks noChangeArrowheads="1"/>
          </p:cNvSpPr>
          <p:nvPr/>
        </p:nvSpPr>
        <p:spPr bwMode="auto">
          <a:xfrm>
            <a:off x="7596188" y="4660900"/>
            <a:ext cx="1185862"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6629" name="Rectangle 34"/>
          <p:cNvSpPr>
            <a:spLocks noChangeArrowheads="1"/>
          </p:cNvSpPr>
          <p:nvPr/>
        </p:nvSpPr>
        <p:spPr bwMode="auto">
          <a:xfrm>
            <a:off x="6918325" y="5602288"/>
            <a:ext cx="1016000"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6630" name="AutoShape 36"/>
          <p:cNvCxnSpPr>
            <a:cxnSpLocks noChangeShapeType="1"/>
            <a:stCxn id="26629" idx="0"/>
            <a:endCxn id="26627" idx="2"/>
          </p:cNvCxnSpPr>
          <p:nvPr/>
        </p:nvCxnSpPr>
        <p:spPr bwMode="auto">
          <a:xfrm rot="5400000" flipH="1">
            <a:off x="6565106" y="4741069"/>
            <a:ext cx="579438" cy="1143000"/>
          </a:xfrm>
          <a:prstGeom prst="bentConnector3">
            <a:avLst>
              <a:gd name="adj1" fmla="val 50000"/>
            </a:avLst>
          </a:prstGeom>
          <a:noFill/>
          <a:ln w="12700">
            <a:solidFill>
              <a:schemeClr val="tx1"/>
            </a:solidFill>
            <a:miter lim="800000"/>
            <a:headEnd type="none" w="sm" len="sm"/>
            <a:tailEnd type="triangle" w="sm" len="sm"/>
          </a:ln>
        </p:spPr>
      </p:cxnSp>
      <p:cxnSp>
        <p:nvCxnSpPr>
          <p:cNvPr id="26631" name="AutoShape 37"/>
          <p:cNvCxnSpPr>
            <a:cxnSpLocks noChangeShapeType="1"/>
          </p:cNvCxnSpPr>
          <p:nvPr/>
        </p:nvCxnSpPr>
        <p:spPr bwMode="auto">
          <a:xfrm rot="-5400000">
            <a:off x="7517606" y="4931569"/>
            <a:ext cx="579438" cy="762000"/>
          </a:xfrm>
          <a:prstGeom prst="bentConnector3">
            <a:avLst>
              <a:gd name="adj1" fmla="val 50000"/>
            </a:avLst>
          </a:prstGeom>
          <a:noFill/>
          <a:ln w="12700">
            <a:solidFill>
              <a:schemeClr val="tx1"/>
            </a:solidFill>
            <a:miter lim="800000"/>
            <a:headEnd type="none" w="sm" len="sm"/>
            <a:tailEnd type="triangle" w="sm" len="sm"/>
          </a:ln>
        </p:spPr>
      </p:cxnSp>
    </p:spTree>
  </p:cSld>
  <p:clrMapOvr>
    <a:masterClrMapping/>
  </p:clrMapOvr>
  <p:transition advClick="0" advTm="2147255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685800"/>
          </a:xfrm>
        </p:spPr>
        <p:txBody>
          <a:bodyPr/>
          <a:lstStyle/>
          <a:p>
            <a:r>
              <a:rPr lang="en-IN" altLang="en-US"/>
              <a:t>Multiple Inheritance</a:t>
            </a:r>
          </a:p>
        </p:txBody>
      </p:sp>
      <p:sp>
        <p:nvSpPr>
          <p:cNvPr id="28675" name="Content Placeholder 2"/>
          <p:cNvSpPr>
            <a:spLocks noGrp="1"/>
          </p:cNvSpPr>
          <p:nvPr>
            <p:ph sz="half" idx="1"/>
          </p:nvPr>
        </p:nvSpPr>
        <p:spPr>
          <a:xfrm>
            <a:off x="457200" y="838200"/>
            <a:ext cx="4038600" cy="5287963"/>
          </a:xfrm>
        </p:spPr>
        <p:txBody>
          <a:bodyPr/>
          <a:lstStyle/>
          <a:p>
            <a:pPr>
              <a:spcAft>
                <a:spcPct val="0"/>
              </a:spcAft>
              <a:buFont typeface="Arial" charset="0"/>
              <a:buNone/>
            </a:pPr>
            <a:r>
              <a:rPr lang="en-IN" altLang="en-US" sz="1800"/>
              <a:t>#include &lt;iostream.h&gt;</a:t>
            </a:r>
          </a:p>
          <a:p>
            <a:pPr>
              <a:spcAft>
                <a:spcPct val="0"/>
              </a:spcAft>
              <a:buFont typeface="Arial" charset="0"/>
              <a:buNone/>
            </a:pPr>
            <a:r>
              <a:rPr lang="en-IN" altLang="en-US" sz="1800">
                <a:solidFill>
                  <a:srgbClr val="C00000"/>
                </a:solidFill>
              </a:rPr>
              <a:t>class M</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m;</a:t>
            </a:r>
          </a:p>
          <a:p>
            <a:pPr>
              <a:spcAft>
                <a:spcPct val="0"/>
              </a:spcAft>
              <a:buFont typeface="Arial" charset="0"/>
              <a:buNone/>
            </a:pPr>
            <a:r>
              <a:rPr lang="en-IN" altLang="en-US" sz="1800"/>
              <a:t>public:</a:t>
            </a:r>
          </a:p>
          <a:p>
            <a:pPr>
              <a:spcAft>
                <a:spcPct val="0"/>
              </a:spcAft>
              <a:buFont typeface="Arial" charset="0"/>
              <a:buNone/>
            </a:pPr>
            <a:r>
              <a:rPr lang="en-IN" altLang="en-US" sz="1800"/>
              <a:t>	void get_m(int);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C00000"/>
                </a:solidFill>
              </a:rPr>
              <a:t>class N</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n;</a:t>
            </a:r>
          </a:p>
          <a:p>
            <a:pPr>
              <a:spcAft>
                <a:spcPct val="0"/>
              </a:spcAft>
              <a:buFont typeface="Arial" charset="0"/>
              <a:buNone/>
            </a:pPr>
            <a:r>
              <a:rPr lang="en-IN" altLang="en-US" sz="1800"/>
              <a:t>public:</a:t>
            </a:r>
          </a:p>
          <a:p>
            <a:pPr>
              <a:spcAft>
                <a:spcPct val="0"/>
              </a:spcAft>
              <a:buFont typeface="Arial" charset="0"/>
              <a:buNone/>
            </a:pPr>
            <a:r>
              <a:rPr lang="en-IN" altLang="en-US" sz="1800"/>
              <a:t>	void get_n(int);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00B050"/>
                </a:solidFill>
              </a:rPr>
              <a:t>class P:public M, public N</a:t>
            </a:r>
          </a:p>
          <a:p>
            <a:pPr>
              <a:spcAft>
                <a:spcPct val="0"/>
              </a:spcAft>
              <a:buFont typeface="Arial" charset="0"/>
              <a:buNone/>
            </a:pPr>
            <a:r>
              <a:rPr lang="en-IN" altLang="en-US" sz="1800"/>
              <a:t>{</a:t>
            </a:r>
          </a:p>
          <a:p>
            <a:pPr>
              <a:spcAft>
                <a:spcPct val="0"/>
              </a:spcAft>
              <a:buFont typeface="Arial" charset="0"/>
              <a:buNone/>
            </a:pPr>
            <a:r>
              <a:rPr lang="en-IN" altLang="en-US" sz="1800"/>
              <a:t>public:</a:t>
            </a:r>
          </a:p>
          <a:p>
            <a:pPr>
              <a:spcAft>
                <a:spcPct val="0"/>
              </a:spcAft>
              <a:buFont typeface="Arial" charset="0"/>
              <a:buNone/>
            </a:pPr>
            <a:r>
              <a:rPr lang="en-IN" altLang="en-US" sz="1800"/>
              <a:t>	void display(void);</a:t>
            </a:r>
          </a:p>
          <a:p>
            <a:pPr>
              <a:spcAft>
                <a:spcPct val="0"/>
              </a:spcAft>
              <a:buFont typeface="Arial" charset="0"/>
              <a:buNone/>
            </a:pPr>
            <a:r>
              <a:rPr lang="en-IN" altLang="en-US" sz="1800"/>
              <a:t>};</a:t>
            </a:r>
          </a:p>
          <a:p>
            <a:pPr>
              <a:spcAft>
                <a:spcPct val="0"/>
              </a:spcAft>
              <a:buFont typeface="Arial" charset="0"/>
              <a:buNone/>
            </a:pPr>
            <a:r>
              <a:rPr lang="en-IN" altLang="en-US" sz="1800"/>
              <a:t>void M::get_m(int x)</a:t>
            </a:r>
          </a:p>
          <a:p>
            <a:pPr>
              <a:spcAft>
                <a:spcPct val="0"/>
              </a:spcAft>
              <a:buFont typeface="Arial" charset="0"/>
              <a:buNone/>
            </a:pPr>
            <a:r>
              <a:rPr lang="en-IN" altLang="en-US" sz="1800"/>
              <a:t>{ m=x;}</a:t>
            </a:r>
          </a:p>
          <a:p>
            <a:pPr>
              <a:spcAft>
                <a:spcPct val="0"/>
              </a:spcAft>
              <a:buFont typeface="Arial" charset="0"/>
              <a:buNone/>
            </a:pPr>
            <a:endParaRPr lang="en-IN" altLang="en-US" sz="1800"/>
          </a:p>
          <a:p>
            <a:pPr>
              <a:spcAft>
                <a:spcPct val="0"/>
              </a:spcAft>
              <a:buFont typeface="Arial" charset="0"/>
              <a:buChar char="•"/>
            </a:pPr>
            <a:endParaRPr lang="en-IN" altLang="en-US" sz="1800"/>
          </a:p>
        </p:txBody>
      </p:sp>
      <p:sp>
        <p:nvSpPr>
          <p:cNvPr id="28676" name="Content Placeholder 3"/>
          <p:cNvSpPr>
            <a:spLocks noGrp="1"/>
          </p:cNvSpPr>
          <p:nvPr>
            <p:ph sz="half" idx="2"/>
          </p:nvPr>
        </p:nvSpPr>
        <p:spPr>
          <a:xfrm>
            <a:off x="4643438" y="765175"/>
            <a:ext cx="4038600" cy="5287963"/>
          </a:xfrm>
        </p:spPr>
        <p:txBody>
          <a:bodyPr/>
          <a:lstStyle/>
          <a:p>
            <a:pPr>
              <a:spcAft>
                <a:spcPct val="0"/>
              </a:spcAft>
              <a:buFont typeface="Arial" charset="0"/>
              <a:buNone/>
            </a:pPr>
            <a:r>
              <a:rPr lang="en-IN" altLang="en-US" sz="2000"/>
              <a:t>void N::get_n(int y)</a:t>
            </a:r>
          </a:p>
          <a:p>
            <a:pPr>
              <a:spcAft>
                <a:spcPct val="0"/>
              </a:spcAft>
              <a:buFont typeface="Arial" charset="0"/>
              <a:buNone/>
            </a:pPr>
            <a:r>
              <a:rPr lang="en-IN" altLang="en-US" sz="2000"/>
              <a:t>{ n= y;}</a:t>
            </a:r>
          </a:p>
          <a:p>
            <a:pPr>
              <a:spcAft>
                <a:spcPct val="0"/>
              </a:spcAft>
              <a:buFont typeface="Arial" charset="0"/>
              <a:buNone/>
            </a:pPr>
            <a:r>
              <a:rPr lang="en-IN" altLang="en-US" sz="2000"/>
              <a:t>void P::display(void)</a:t>
            </a:r>
          </a:p>
          <a:p>
            <a:pPr>
              <a:spcAft>
                <a:spcPct val="0"/>
              </a:spcAft>
              <a:buFont typeface="Arial" charset="0"/>
              <a:buNone/>
            </a:pPr>
            <a:r>
              <a:rPr lang="en-IN" altLang="en-US" sz="2000"/>
              <a:t>{</a:t>
            </a:r>
          </a:p>
          <a:p>
            <a:pPr>
              <a:spcAft>
                <a:spcPct val="0"/>
              </a:spcAft>
              <a:buFont typeface="Arial" charset="0"/>
              <a:buNone/>
            </a:pPr>
            <a:r>
              <a:rPr lang="en-IN" altLang="en-US" sz="2000"/>
              <a:t>cout&lt;&lt;“m=“&lt;&lt;m&lt;&lt;“\n”;</a:t>
            </a:r>
          </a:p>
          <a:p>
            <a:pPr>
              <a:spcAft>
                <a:spcPct val="0"/>
              </a:spcAft>
              <a:buFont typeface="Arial" charset="0"/>
              <a:buNone/>
            </a:pPr>
            <a:r>
              <a:rPr lang="en-IN" altLang="en-US" sz="2000"/>
              <a:t>cout&lt;&lt;“n=“&lt;&lt;n&lt;&lt;“\n”;</a:t>
            </a:r>
          </a:p>
          <a:p>
            <a:pPr>
              <a:spcAft>
                <a:spcPct val="0"/>
              </a:spcAft>
              <a:buFont typeface="Arial" charset="0"/>
              <a:buNone/>
            </a:pPr>
            <a:r>
              <a:rPr lang="en-IN" altLang="en-US" sz="2000"/>
              <a:t>cout&lt;&lt;“m*n=”&lt;&lt;m*n&lt;&lt;“\n”;</a:t>
            </a:r>
          </a:p>
          <a:p>
            <a:pPr>
              <a:spcAft>
                <a:spcPct val="0"/>
              </a:spcAft>
              <a:buFont typeface="Arial" charset="0"/>
              <a:buNone/>
            </a:pPr>
            <a:r>
              <a:rPr lang="en-IN" altLang="en-US" sz="2000"/>
              <a:t>}</a:t>
            </a:r>
          </a:p>
          <a:p>
            <a:pPr>
              <a:buFont typeface="Arial" charset="0"/>
              <a:buNone/>
            </a:pPr>
            <a:r>
              <a:rPr lang="en-IN" altLang="en-US" sz="2000"/>
              <a:t>int main()</a:t>
            </a:r>
          </a:p>
          <a:p>
            <a:pPr>
              <a:buFont typeface="Arial" charset="0"/>
              <a:buNone/>
            </a:pPr>
            <a:r>
              <a:rPr lang="en-IN" altLang="en-US" sz="2000"/>
              <a:t>{</a:t>
            </a:r>
          </a:p>
          <a:p>
            <a:pPr>
              <a:buFont typeface="Arial" charset="0"/>
              <a:buNone/>
            </a:pPr>
            <a:r>
              <a:rPr lang="en-IN" altLang="en-US" sz="2000"/>
              <a:t>P p;</a:t>
            </a:r>
          </a:p>
          <a:p>
            <a:pPr>
              <a:buFont typeface="Arial" charset="0"/>
              <a:buNone/>
            </a:pPr>
            <a:r>
              <a:rPr lang="en-IN" altLang="en-US" sz="2000"/>
              <a:t>p.get_m(10);		//m=10</a:t>
            </a:r>
          </a:p>
          <a:p>
            <a:pPr>
              <a:buFont typeface="Arial" charset="0"/>
              <a:buNone/>
            </a:pPr>
            <a:r>
              <a:rPr lang="en-IN" altLang="en-US" sz="2000"/>
              <a:t>p.get_n(20);			//n=20</a:t>
            </a:r>
          </a:p>
          <a:p>
            <a:pPr>
              <a:buFont typeface="Arial" charset="0"/>
              <a:buNone/>
            </a:pPr>
            <a:r>
              <a:rPr lang="en-IN" altLang="en-US" sz="2000"/>
              <a:t>p.display();			//m*n = 200</a:t>
            </a:r>
          </a:p>
          <a:p>
            <a:pPr>
              <a:buFont typeface="Arial" charset="0"/>
              <a:buNone/>
            </a:pPr>
            <a:r>
              <a:rPr lang="en-IN" altLang="en-US" sz="2000"/>
              <a:t>return 0;</a:t>
            </a:r>
          </a:p>
          <a:p>
            <a:pPr>
              <a:buFont typeface="Arial" charset="0"/>
              <a:buNone/>
            </a:pPr>
            <a:r>
              <a:rPr lang="en-IN" altLang="en-US" sz="2000"/>
              <a:t>}</a:t>
            </a:r>
          </a:p>
          <a:p>
            <a:pPr>
              <a:spcAft>
                <a:spcPct val="0"/>
              </a:spcAft>
              <a:buFont typeface="Arial" charset="0"/>
              <a:buNone/>
            </a:pPr>
            <a:endParaRPr lang="en-IN"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IN" altLang="en-US"/>
              <a:t>Multilevel Inheritance</a:t>
            </a:r>
          </a:p>
        </p:txBody>
      </p:sp>
      <p:sp>
        <p:nvSpPr>
          <p:cNvPr id="29699" name="Content Placeholder 5"/>
          <p:cNvSpPr>
            <a:spLocks noGrp="1"/>
          </p:cNvSpPr>
          <p:nvPr>
            <p:ph idx="1"/>
          </p:nvPr>
        </p:nvSpPr>
        <p:spPr>
          <a:xfrm>
            <a:off x="457200" y="1341438"/>
            <a:ext cx="8105775" cy="4667250"/>
          </a:xfrm>
        </p:spPr>
        <p:txBody>
          <a:bodyPr/>
          <a:lstStyle/>
          <a:p>
            <a:r>
              <a:rPr lang="en-IN" altLang="en-US"/>
              <a:t>It is also possible to derive a class from an existing derived class. </a:t>
            </a:r>
          </a:p>
          <a:p>
            <a:r>
              <a:rPr lang="en-IN" altLang="en-US"/>
              <a:t>It is implemented by defining atleast three classes.</a:t>
            </a:r>
          </a:p>
          <a:p>
            <a:r>
              <a:rPr lang="en-IN" altLang="en-US"/>
              <a:t>Each derived class must have </a:t>
            </a:r>
            <a:r>
              <a:rPr lang="en-IN" altLang="en-US" b="1"/>
              <a:t>a kind of </a:t>
            </a:r>
            <a:r>
              <a:rPr lang="en-IN" altLang="en-US"/>
              <a:t>relationship with its immediate base class.</a:t>
            </a:r>
          </a:p>
          <a:p>
            <a:endParaRPr lang="en-IN" altLang="en-US"/>
          </a:p>
        </p:txBody>
      </p:sp>
      <p:sp>
        <p:nvSpPr>
          <p:cNvPr id="29700" name="Rectangle 27"/>
          <p:cNvSpPr>
            <a:spLocks noChangeArrowheads="1"/>
          </p:cNvSpPr>
          <p:nvPr/>
        </p:nvSpPr>
        <p:spPr bwMode="auto">
          <a:xfrm>
            <a:off x="3132138" y="4292600"/>
            <a:ext cx="1944687"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9701" name="Rectangle 28"/>
          <p:cNvSpPr>
            <a:spLocks noChangeArrowheads="1"/>
          </p:cNvSpPr>
          <p:nvPr/>
        </p:nvSpPr>
        <p:spPr bwMode="auto">
          <a:xfrm>
            <a:off x="3109913" y="5013325"/>
            <a:ext cx="1966912" cy="360363"/>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9702" name="Rectangle 29"/>
          <p:cNvSpPr>
            <a:spLocks noChangeArrowheads="1"/>
          </p:cNvSpPr>
          <p:nvPr/>
        </p:nvSpPr>
        <p:spPr bwMode="auto">
          <a:xfrm>
            <a:off x="3109913" y="5668963"/>
            <a:ext cx="1947862" cy="42386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9703" name="Straight Arrow Connector 12"/>
          <p:cNvCxnSpPr>
            <a:cxnSpLocks noChangeShapeType="1"/>
            <a:stCxn id="29700" idx="2"/>
            <a:endCxn id="29701" idx="0"/>
          </p:cNvCxnSpPr>
          <p:nvPr/>
        </p:nvCxnSpPr>
        <p:spPr bwMode="auto">
          <a:xfrm flipH="1">
            <a:off x="4092575" y="4654550"/>
            <a:ext cx="11113" cy="358775"/>
          </a:xfrm>
          <a:prstGeom prst="straightConnector1">
            <a:avLst/>
          </a:prstGeom>
          <a:noFill/>
          <a:ln w="9525" algn="ctr">
            <a:solidFill>
              <a:schemeClr val="tx1"/>
            </a:solidFill>
            <a:round/>
            <a:headEnd/>
            <a:tailEnd type="arrow" w="med" len="med"/>
          </a:ln>
        </p:spPr>
      </p:cxnSp>
      <p:cxnSp>
        <p:nvCxnSpPr>
          <p:cNvPr id="29704" name="Straight Arrow Connector 14"/>
          <p:cNvCxnSpPr>
            <a:cxnSpLocks noChangeShapeType="1"/>
            <a:stCxn id="29701" idx="2"/>
            <a:endCxn id="29702" idx="0"/>
          </p:cNvCxnSpPr>
          <p:nvPr/>
        </p:nvCxnSpPr>
        <p:spPr bwMode="auto">
          <a:xfrm flipH="1">
            <a:off x="4083050" y="5373688"/>
            <a:ext cx="9525" cy="295275"/>
          </a:xfrm>
          <a:prstGeom prst="straightConnector1">
            <a:avLst/>
          </a:prstGeom>
          <a:noFill/>
          <a:ln w="9525" algn="ctr">
            <a:solidFill>
              <a:schemeClr val="tx1"/>
            </a:solidFill>
            <a:round/>
            <a:headEnd/>
            <a:tailEnd type="arrow" w="med" len="med"/>
          </a:ln>
        </p:spPr>
      </p:cxnSp>
    </p:spTree>
  </p:cSld>
  <p:clrMapOvr>
    <a:masterClrMapping/>
  </p:clrMapOvr>
  <p:transition advClick="0" advTm="2147255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563"/>
          </a:xfrm>
        </p:spPr>
        <p:txBody>
          <a:bodyPr rtlCol="0">
            <a:normAutofit fontScale="90000"/>
          </a:bodyPr>
          <a:lstStyle/>
          <a:p>
            <a:pPr fontAlgn="auto">
              <a:spcAft>
                <a:spcPts val="0"/>
              </a:spcAft>
              <a:defRPr/>
            </a:pPr>
            <a:r>
              <a:rPr lang="en-IN" dirty="0"/>
              <a:t>Multilevel Inheritance</a:t>
            </a:r>
          </a:p>
        </p:txBody>
      </p:sp>
      <p:sp>
        <p:nvSpPr>
          <p:cNvPr id="30723" name="Content Placeholder 2"/>
          <p:cNvSpPr>
            <a:spLocks noGrp="1"/>
          </p:cNvSpPr>
          <p:nvPr>
            <p:ph sz="half" idx="1"/>
          </p:nvPr>
        </p:nvSpPr>
        <p:spPr>
          <a:xfrm>
            <a:off x="457200" y="762000"/>
            <a:ext cx="4038600" cy="5791200"/>
          </a:xfrm>
        </p:spPr>
        <p:txBody>
          <a:bodyPr/>
          <a:lstStyle/>
          <a:p>
            <a:pPr>
              <a:spcAft>
                <a:spcPct val="0"/>
              </a:spcAft>
              <a:buFont typeface="Arial" charset="0"/>
              <a:buNone/>
            </a:pPr>
            <a:r>
              <a:rPr lang="en-IN" altLang="en-US" sz="2400"/>
              <a:t>#include &lt;iostream.h&gt;</a:t>
            </a:r>
          </a:p>
          <a:p>
            <a:pPr>
              <a:spcAft>
                <a:spcPct val="0"/>
              </a:spcAft>
              <a:buFont typeface="Arial" charset="0"/>
              <a:buNone/>
            </a:pPr>
            <a:r>
              <a:rPr lang="en-IN" altLang="en-US" sz="2400" b="1">
                <a:solidFill>
                  <a:srgbClr val="FF0000"/>
                </a:solidFill>
              </a:rPr>
              <a:t>class student</a:t>
            </a:r>
          </a:p>
          <a:p>
            <a:pPr>
              <a:spcAft>
                <a:spcPct val="0"/>
              </a:spcAft>
              <a:buFont typeface="Arial" charset="0"/>
              <a:buNone/>
            </a:pPr>
            <a:r>
              <a:rPr lang="en-IN" altLang="en-US" sz="2400"/>
              <a:t>{</a:t>
            </a:r>
          </a:p>
          <a:p>
            <a:pPr>
              <a:spcAft>
                <a:spcPct val="0"/>
              </a:spcAft>
              <a:buFont typeface="Arial" charset="0"/>
              <a:buNone/>
            </a:pPr>
            <a:r>
              <a:rPr lang="en-IN" altLang="en-US" sz="2400"/>
              <a:t>protected:</a:t>
            </a:r>
          </a:p>
          <a:p>
            <a:pPr>
              <a:spcAft>
                <a:spcPct val="0"/>
              </a:spcAft>
              <a:buFont typeface="Arial" charset="0"/>
              <a:buNone/>
            </a:pPr>
            <a:r>
              <a:rPr lang="en-IN" altLang="en-US" sz="2400"/>
              <a:t>	int roll_no;</a:t>
            </a:r>
          </a:p>
          <a:p>
            <a:pPr>
              <a:spcAft>
                <a:spcPct val="0"/>
              </a:spcAft>
              <a:buFont typeface="Arial" charset="0"/>
              <a:buNone/>
            </a:pPr>
            <a:r>
              <a:rPr lang="en-IN" altLang="en-US" sz="2400"/>
              <a:t>public:</a:t>
            </a:r>
          </a:p>
          <a:p>
            <a:pPr>
              <a:spcAft>
                <a:spcPct val="0"/>
              </a:spcAft>
              <a:buFont typeface="Arial" charset="0"/>
              <a:buNone/>
            </a:pPr>
            <a:r>
              <a:rPr lang="en-IN" altLang="en-US" sz="2400"/>
              <a:t>	void get_no(int);</a:t>
            </a:r>
          </a:p>
          <a:p>
            <a:pPr>
              <a:spcAft>
                <a:spcPct val="0"/>
              </a:spcAft>
              <a:buFont typeface="Arial" charset="0"/>
              <a:buNone/>
            </a:pPr>
            <a:r>
              <a:rPr lang="en-IN" altLang="en-US" sz="2400"/>
              <a:t>	void put_no(void);</a:t>
            </a:r>
          </a:p>
          <a:p>
            <a:pPr>
              <a:spcAft>
                <a:spcPct val="0"/>
              </a:spcAft>
              <a:buFont typeface="Arial" charset="0"/>
              <a:buNone/>
            </a:pPr>
            <a:r>
              <a:rPr lang="en-IN" altLang="en-US" sz="2400"/>
              <a:t>};</a:t>
            </a:r>
          </a:p>
          <a:p>
            <a:pPr>
              <a:spcAft>
                <a:spcPct val="0"/>
              </a:spcAft>
              <a:buFont typeface="Arial" charset="0"/>
              <a:buNone/>
            </a:pPr>
            <a:r>
              <a:rPr lang="en-IN" altLang="en-US" sz="2400"/>
              <a:t>void student::get_no(int a)</a:t>
            </a:r>
          </a:p>
          <a:p>
            <a:pPr>
              <a:spcAft>
                <a:spcPct val="0"/>
              </a:spcAft>
              <a:buFont typeface="Arial" charset="0"/>
              <a:buNone/>
            </a:pPr>
            <a:r>
              <a:rPr lang="en-IN" altLang="en-US" sz="2400"/>
              <a:t>{ Roll_no=a;}</a:t>
            </a:r>
          </a:p>
          <a:p>
            <a:pPr>
              <a:spcAft>
                <a:spcPct val="0"/>
              </a:spcAft>
              <a:buFont typeface="Arial" charset="0"/>
              <a:buNone/>
            </a:pPr>
            <a:r>
              <a:rPr lang="en-IN" altLang="en-US" sz="2400"/>
              <a:t>void student ::put_no()</a:t>
            </a:r>
          </a:p>
          <a:p>
            <a:pPr>
              <a:spcAft>
                <a:spcPct val="0"/>
              </a:spcAft>
              <a:buFont typeface="Arial" charset="0"/>
              <a:buNone/>
            </a:pPr>
            <a:r>
              <a:rPr lang="en-IN" altLang="en-US" sz="2400"/>
              <a:t>{ cout&lt;&lt;“Roll number is”&lt;&lt;roll_no;</a:t>
            </a:r>
          </a:p>
          <a:p>
            <a:pPr>
              <a:spcAft>
                <a:spcPct val="0"/>
              </a:spcAft>
              <a:buFont typeface="Arial" charset="0"/>
              <a:buNone/>
            </a:pPr>
            <a:r>
              <a:rPr lang="en-IN" altLang="en-US" sz="2400"/>
              <a:t>}</a:t>
            </a:r>
          </a:p>
          <a:p>
            <a:pPr>
              <a:spcAft>
                <a:spcPct val="0"/>
              </a:spcAft>
              <a:buFont typeface="Arial" charset="0"/>
              <a:buChar char="•"/>
            </a:pPr>
            <a:endParaRPr lang="en-IN" altLang="en-US"/>
          </a:p>
        </p:txBody>
      </p:sp>
      <p:sp>
        <p:nvSpPr>
          <p:cNvPr id="30724" name="Content Placeholder 3"/>
          <p:cNvSpPr>
            <a:spLocks noGrp="1"/>
          </p:cNvSpPr>
          <p:nvPr>
            <p:ph sz="half" idx="2"/>
          </p:nvPr>
        </p:nvSpPr>
        <p:spPr>
          <a:xfrm>
            <a:off x="4419600" y="609600"/>
            <a:ext cx="4724400" cy="6248400"/>
          </a:xfrm>
        </p:spPr>
        <p:txBody>
          <a:bodyPr/>
          <a:lstStyle/>
          <a:p>
            <a:pPr>
              <a:spcAft>
                <a:spcPct val="0"/>
              </a:spcAft>
              <a:buFont typeface="Arial" charset="0"/>
              <a:buNone/>
            </a:pPr>
            <a:r>
              <a:rPr lang="en-IN" altLang="en-US" sz="2200" b="1">
                <a:solidFill>
                  <a:srgbClr val="00B050"/>
                </a:solidFill>
              </a:rPr>
              <a:t>class test : public student   </a:t>
            </a:r>
            <a:r>
              <a:rPr lang="en-IN" altLang="en-US" sz="2200"/>
              <a:t>//first level</a:t>
            </a:r>
          </a:p>
          <a:p>
            <a:pPr>
              <a:spcAft>
                <a:spcPct val="0"/>
              </a:spcAft>
              <a:buFont typeface="Arial" charset="0"/>
              <a:buNone/>
            </a:pPr>
            <a:r>
              <a:rPr lang="en-IN" altLang="en-US" sz="2200"/>
              <a:t>{				    					 derivation</a:t>
            </a:r>
          </a:p>
          <a:p>
            <a:pPr>
              <a:spcAft>
                <a:spcPct val="0"/>
              </a:spcAft>
              <a:buFont typeface="Arial" charset="0"/>
              <a:buNone/>
            </a:pPr>
            <a:r>
              <a:rPr lang="en-IN" altLang="en-US" sz="2200"/>
              <a:t>protected:</a:t>
            </a:r>
          </a:p>
          <a:p>
            <a:pPr lvl="1">
              <a:spcAft>
                <a:spcPct val="0"/>
              </a:spcAft>
              <a:buFont typeface="Arial" charset="0"/>
              <a:buNone/>
            </a:pPr>
            <a:r>
              <a:rPr lang="en-IN" altLang="en-US" sz="1900"/>
              <a:t>float sub1,sub2;</a:t>
            </a:r>
          </a:p>
          <a:p>
            <a:pPr>
              <a:spcAft>
                <a:spcPct val="0"/>
              </a:spcAft>
              <a:buFont typeface="Arial" charset="0"/>
              <a:buNone/>
            </a:pPr>
            <a:r>
              <a:rPr lang="en-IN" altLang="en-US" sz="2200"/>
              <a:t>public:</a:t>
            </a:r>
          </a:p>
          <a:p>
            <a:pPr>
              <a:spcAft>
                <a:spcPct val="0"/>
              </a:spcAft>
              <a:buFont typeface="Arial" charset="0"/>
              <a:buNone/>
            </a:pPr>
            <a:r>
              <a:rPr lang="en-IN" altLang="en-US" sz="2200"/>
              <a:t>	void get_marks(float,float);</a:t>
            </a:r>
          </a:p>
          <a:p>
            <a:pPr>
              <a:spcAft>
                <a:spcPct val="0"/>
              </a:spcAft>
              <a:buFont typeface="Arial" charset="0"/>
              <a:buNone/>
            </a:pPr>
            <a:r>
              <a:rPr lang="en-IN" altLang="en-US" sz="2200"/>
              <a:t>	void put_marks(void);</a:t>
            </a:r>
          </a:p>
          <a:p>
            <a:pPr>
              <a:spcAft>
                <a:spcPct val="0"/>
              </a:spcAft>
              <a:buFont typeface="Arial" charset="0"/>
              <a:buNone/>
            </a:pPr>
            <a:r>
              <a:rPr lang="en-IN" altLang="en-US" sz="2200"/>
              <a:t>};</a:t>
            </a:r>
          </a:p>
          <a:p>
            <a:pPr>
              <a:spcAft>
                <a:spcPct val="0"/>
              </a:spcAft>
              <a:buFont typeface="Arial" charset="0"/>
              <a:buNone/>
            </a:pPr>
            <a:r>
              <a:rPr lang="en-IN" altLang="en-US" sz="2200"/>
              <a:t>void test::get_marks(float x,float y)</a:t>
            </a:r>
          </a:p>
          <a:p>
            <a:pPr>
              <a:spcAft>
                <a:spcPct val="0"/>
              </a:spcAft>
              <a:buFont typeface="Arial" charset="0"/>
              <a:buNone/>
            </a:pPr>
            <a:r>
              <a:rPr lang="en-IN" altLang="en-US" sz="2200"/>
              <a:t>{ Sub1=x; sub2=y;}</a:t>
            </a:r>
          </a:p>
          <a:p>
            <a:pPr>
              <a:spcAft>
                <a:spcPct val="0"/>
              </a:spcAft>
              <a:buFont typeface="Arial" charset="0"/>
              <a:buNone/>
            </a:pPr>
            <a:r>
              <a:rPr lang="en-IN" altLang="en-US" sz="2200"/>
              <a:t>void test::put_marks()</a:t>
            </a:r>
          </a:p>
          <a:p>
            <a:pPr>
              <a:spcAft>
                <a:spcPct val="0"/>
              </a:spcAft>
              <a:buFont typeface="Arial" charset="0"/>
              <a:buNone/>
            </a:pPr>
            <a:r>
              <a:rPr lang="en-IN" altLang="en-US" sz="2200"/>
              <a:t>{ cout&lt;&lt;“Marks in sub1”&lt;&lt;sub1;</a:t>
            </a:r>
          </a:p>
          <a:p>
            <a:pPr>
              <a:spcAft>
                <a:spcPct val="0"/>
              </a:spcAft>
              <a:buFont typeface="Arial" charset="0"/>
              <a:buNone/>
            </a:pPr>
            <a:r>
              <a:rPr lang="en-IN" altLang="en-US" sz="2200"/>
              <a:t>   cout&lt;&lt;“Marks in sub2”&lt;&lt;sub2;}</a:t>
            </a:r>
          </a:p>
          <a:p>
            <a:pPr>
              <a:spcAft>
                <a:spcPct val="0"/>
              </a:spcAft>
              <a:buFont typeface="Arial" charset="0"/>
              <a:buNone/>
            </a:pPr>
            <a:r>
              <a:rPr lang="en-IN" altLang="en-US" sz="2200" b="1">
                <a:solidFill>
                  <a:srgbClr val="00B050"/>
                </a:solidFill>
              </a:rPr>
              <a:t>class result:public test    </a:t>
            </a:r>
            <a:r>
              <a:rPr lang="en-IN" altLang="en-US" sz="1900"/>
              <a:t>//second level 									 derivation</a:t>
            </a:r>
            <a:endParaRPr lang="en-IN" altLang="en-US" sz="2200"/>
          </a:p>
          <a:p>
            <a:pPr>
              <a:spcAft>
                <a:spcPct val="0"/>
              </a:spcAft>
              <a:buFont typeface="Arial" charset="0"/>
              <a:buNone/>
            </a:pPr>
            <a:r>
              <a:rPr lang="en-IN" altLang="en-US" sz="2200"/>
              <a:t>{ float total ;</a:t>
            </a:r>
          </a:p>
          <a:p>
            <a:pPr>
              <a:spcAft>
                <a:spcPct val="0"/>
              </a:spcAft>
              <a:buFont typeface="Arial" charset="0"/>
              <a:buNone/>
            </a:pPr>
            <a:r>
              <a:rPr lang="en-IN" altLang="en-US" sz="2200"/>
              <a:t>   public:</a:t>
            </a:r>
          </a:p>
          <a:p>
            <a:pPr>
              <a:spcAft>
                <a:spcPct val="0"/>
              </a:spcAft>
              <a:buFont typeface="Arial" charset="0"/>
              <a:buNone/>
            </a:pPr>
            <a:r>
              <a:rPr lang="en-IN" altLang="en-US" sz="2200"/>
              <a:t>	void display(void) ;}</a:t>
            </a:r>
            <a:endParaRPr lang="en-I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609600"/>
            <a:ext cx="8229600" cy="5516563"/>
          </a:xfrm>
        </p:spPr>
        <p:txBody>
          <a:bodyPr/>
          <a:lstStyle/>
          <a:p>
            <a:pPr>
              <a:spcAft>
                <a:spcPct val="0"/>
              </a:spcAft>
              <a:buFont typeface="Arial" charset="0"/>
              <a:buNone/>
            </a:pPr>
            <a:r>
              <a:rPr lang="en-IN" altLang="en-US" sz="2400"/>
              <a:t>Void result:: display(void)</a:t>
            </a:r>
          </a:p>
          <a:p>
            <a:pPr>
              <a:spcAft>
                <a:spcPct val="0"/>
              </a:spcAft>
              <a:buFont typeface="Arial" charset="0"/>
              <a:buNone/>
            </a:pPr>
            <a:r>
              <a:rPr lang="en-IN" altLang="en-US" sz="2400"/>
              <a:t>{</a:t>
            </a:r>
          </a:p>
          <a:p>
            <a:pPr>
              <a:spcAft>
                <a:spcPct val="0"/>
              </a:spcAft>
              <a:buFont typeface="Arial" charset="0"/>
              <a:buNone/>
            </a:pPr>
            <a:r>
              <a:rPr lang="en-IN" altLang="en-US" sz="2400"/>
              <a:t>Total= sub1+sub2;</a:t>
            </a:r>
          </a:p>
          <a:p>
            <a:pPr>
              <a:spcAft>
                <a:spcPct val="0"/>
              </a:spcAft>
              <a:buFont typeface="Arial" charset="0"/>
              <a:buNone/>
            </a:pPr>
            <a:r>
              <a:rPr lang="en-IN" altLang="en-US" sz="2400"/>
              <a:t>Put_no();			//function of class student</a:t>
            </a:r>
          </a:p>
          <a:p>
            <a:pPr>
              <a:spcAft>
                <a:spcPct val="0"/>
              </a:spcAft>
              <a:buFont typeface="Arial" charset="0"/>
              <a:buNone/>
            </a:pPr>
            <a:r>
              <a:rPr lang="en-IN" altLang="en-US" sz="2400"/>
              <a:t>Put_marks();			//function of class test</a:t>
            </a:r>
          </a:p>
          <a:p>
            <a:pPr>
              <a:spcAft>
                <a:spcPct val="0"/>
              </a:spcAft>
              <a:buFont typeface="Arial" charset="0"/>
              <a:buNone/>
            </a:pPr>
            <a:r>
              <a:rPr lang="en-IN" altLang="en-US" sz="2400"/>
              <a:t>Cout&lt;&lt;“Total = “&lt;&lt;total;</a:t>
            </a:r>
          </a:p>
          <a:p>
            <a:pPr>
              <a:spcAft>
                <a:spcPct val="0"/>
              </a:spcAft>
              <a:buFont typeface="Arial" charset="0"/>
              <a:buNone/>
            </a:pPr>
            <a:r>
              <a:rPr lang="en-IN" altLang="en-US" sz="2400"/>
              <a:t>}</a:t>
            </a:r>
          </a:p>
          <a:p>
            <a:pPr>
              <a:spcAft>
                <a:spcPct val="0"/>
              </a:spcAft>
              <a:buFont typeface="Arial" charset="0"/>
              <a:buNone/>
            </a:pPr>
            <a:r>
              <a:rPr lang="en-IN" altLang="en-US" sz="2400"/>
              <a:t>Int main()</a:t>
            </a:r>
          </a:p>
          <a:p>
            <a:pPr>
              <a:spcAft>
                <a:spcPct val="0"/>
              </a:spcAft>
              <a:buFont typeface="Arial" charset="0"/>
              <a:buNone/>
            </a:pPr>
            <a:r>
              <a:rPr lang="en-IN" altLang="en-US" sz="2400"/>
              <a:t>{</a:t>
            </a:r>
          </a:p>
          <a:p>
            <a:pPr>
              <a:spcAft>
                <a:spcPct val="0"/>
              </a:spcAft>
              <a:buFont typeface="Arial" charset="0"/>
              <a:buNone/>
            </a:pPr>
            <a:r>
              <a:rPr lang="en-IN" altLang="en-US" sz="2400"/>
              <a:t>Result student1;</a:t>
            </a:r>
          </a:p>
          <a:p>
            <a:pPr>
              <a:spcAft>
                <a:spcPct val="0"/>
              </a:spcAft>
              <a:buFont typeface="Arial" charset="0"/>
              <a:buNone/>
            </a:pPr>
            <a:r>
              <a:rPr lang="en-IN" altLang="en-US" sz="2400"/>
              <a:t>Student1.get_no(102);</a:t>
            </a:r>
          </a:p>
          <a:p>
            <a:pPr>
              <a:spcAft>
                <a:spcPct val="0"/>
              </a:spcAft>
              <a:buFont typeface="Arial" charset="0"/>
              <a:buNone/>
            </a:pPr>
            <a:r>
              <a:rPr lang="en-IN" altLang="en-US" sz="2400"/>
              <a:t>Student1.get_marks(80.0,98.5);</a:t>
            </a:r>
          </a:p>
          <a:p>
            <a:pPr>
              <a:spcAft>
                <a:spcPct val="0"/>
              </a:spcAft>
              <a:buFont typeface="Arial" charset="0"/>
              <a:buNone/>
            </a:pPr>
            <a:r>
              <a:rPr lang="en-IN" altLang="en-US" sz="2400"/>
              <a:t>Student1.display();</a:t>
            </a:r>
          </a:p>
          <a:p>
            <a:pPr>
              <a:spcAft>
                <a:spcPct val="0"/>
              </a:spcAft>
              <a:buFont typeface="Arial" charset="0"/>
              <a:buNone/>
            </a:pPr>
            <a:r>
              <a:rPr lang="en-IN" altLang="en-US" sz="2400"/>
              <a:t>Return 0;</a:t>
            </a:r>
          </a:p>
          <a:p>
            <a:pPr>
              <a:spcAft>
                <a:spcPct val="0"/>
              </a:spcAft>
              <a:buFont typeface="Arial" charset="0"/>
              <a:buNone/>
            </a:pPr>
            <a:r>
              <a:rPr lang="en-IN" altLang="en-US" sz="2400"/>
              <a:t>}</a:t>
            </a:r>
          </a:p>
          <a:p>
            <a:pPr>
              <a:spcAft>
                <a:spcPct val="0"/>
              </a:spcAft>
              <a:buFont typeface="Arial" charset="0"/>
              <a:buNone/>
            </a:pPr>
            <a:endParaRPr lang="en-I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33" y="28636"/>
            <a:ext cx="8105775" cy="491654"/>
          </a:xfrm>
        </p:spPr>
        <p:txBody>
          <a:bodyPr/>
          <a:lstStyle/>
          <a:p>
            <a:r>
              <a:rPr lang="en-IN" dirty="0"/>
              <a:t>Hierarchical Inheritance</a:t>
            </a:r>
          </a:p>
        </p:txBody>
      </p:sp>
      <p:sp>
        <p:nvSpPr>
          <p:cNvPr id="4" name="Content Placeholder 3"/>
          <p:cNvSpPr>
            <a:spLocks noGrp="1"/>
          </p:cNvSpPr>
          <p:nvPr>
            <p:ph sz="half" idx="1"/>
          </p:nvPr>
        </p:nvSpPr>
        <p:spPr>
          <a:xfrm>
            <a:off x="456481" y="520290"/>
            <a:ext cx="3983040" cy="6337710"/>
          </a:xfrm>
        </p:spPr>
        <p:txBody>
          <a:bodyPr/>
          <a:lstStyle/>
          <a:p>
            <a:pPr marL="0" indent="0">
              <a:lnSpc>
                <a:spcPct val="100000"/>
              </a:lnSpc>
              <a:spcAft>
                <a:spcPts val="0"/>
              </a:spcAft>
              <a:buNone/>
            </a:pPr>
            <a:r>
              <a:rPr lang="en-IN" sz="1600" dirty="0"/>
              <a:t>#include&lt;</a:t>
            </a:r>
            <a:r>
              <a:rPr lang="en-IN" sz="1600" dirty="0" err="1"/>
              <a:t>iostream</a:t>
            </a:r>
            <a:r>
              <a:rPr lang="en-IN" sz="1600" dirty="0"/>
              <a:t>&gt;</a:t>
            </a:r>
          </a:p>
          <a:p>
            <a:pPr marL="0" indent="0">
              <a:lnSpc>
                <a:spcPct val="100000"/>
              </a:lnSpc>
              <a:spcAft>
                <a:spcPts val="0"/>
              </a:spcAft>
              <a:buNone/>
            </a:pPr>
            <a:r>
              <a:rPr lang="en-IN" sz="1600" dirty="0"/>
              <a:t>using namespace </a:t>
            </a:r>
            <a:r>
              <a:rPr lang="en-IN" sz="1600" dirty="0" err="1"/>
              <a:t>std</a:t>
            </a:r>
            <a:r>
              <a:rPr lang="en-IN" sz="1600" dirty="0"/>
              <a:t>;</a:t>
            </a:r>
          </a:p>
          <a:p>
            <a:pPr marL="0" indent="0">
              <a:lnSpc>
                <a:spcPct val="100000"/>
              </a:lnSpc>
              <a:spcAft>
                <a:spcPts val="0"/>
              </a:spcAft>
              <a:buNone/>
            </a:pPr>
            <a:r>
              <a:rPr lang="en-IN" sz="1600" dirty="0"/>
              <a:t>class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protected:</a:t>
            </a:r>
          </a:p>
          <a:p>
            <a:pPr marL="0" indent="0">
              <a:lnSpc>
                <a:spcPct val="100000"/>
              </a:lnSpc>
              <a:spcAft>
                <a:spcPts val="0"/>
              </a:spcAft>
              <a:buNone/>
            </a:pPr>
            <a:r>
              <a:rPr lang="en-IN" sz="1600" dirty="0"/>
              <a:t>		</a:t>
            </a:r>
            <a:r>
              <a:rPr lang="en-IN" sz="1600" dirty="0" err="1"/>
              <a:t>int</a:t>
            </a:r>
            <a:r>
              <a:rPr lang="en-IN" sz="1600" dirty="0"/>
              <a:t> x;</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set(</a:t>
            </a:r>
            <a:r>
              <a:rPr lang="en-IN" sz="1600" dirty="0" err="1"/>
              <a:t>int</a:t>
            </a:r>
            <a:r>
              <a:rPr lang="en-IN" sz="1600" dirty="0"/>
              <a:t> a)</a:t>
            </a:r>
          </a:p>
          <a:p>
            <a:pPr marL="0" indent="0">
              <a:lnSpc>
                <a:spcPct val="100000"/>
              </a:lnSpc>
              <a:spcAft>
                <a:spcPts val="0"/>
              </a:spcAft>
              <a:buNone/>
            </a:pPr>
            <a:r>
              <a:rPr lang="en-IN" sz="1600" dirty="0"/>
              <a:t>		{</a:t>
            </a:r>
          </a:p>
          <a:p>
            <a:pPr marL="0" indent="0">
              <a:lnSpc>
                <a:spcPct val="100000"/>
              </a:lnSpc>
              <a:spcAft>
                <a:spcPts val="0"/>
              </a:spcAft>
              <a:buNone/>
            </a:pPr>
            <a:r>
              <a:rPr lang="en-IN" sz="1600" dirty="0"/>
              <a:t>			x=a;</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lvl="0" indent="0">
              <a:lnSpc>
                <a:spcPct val="100000"/>
              </a:lnSpc>
              <a:spcAft>
                <a:spcPts val="0"/>
              </a:spcAft>
              <a:buNone/>
            </a:pPr>
            <a:r>
              <a:rPr lang="en-IN" sz="1600" dirty="0"/>
              <a:t>class N:public M</a:t>
            </a:r>
          </a:p>
          <a:p>
            <a:pPr marL="0" lvl="0" indent="0">
              <a:lnSpc>
                <a:spcPct val="100000"/>
              </a:lnSpc>
              <a:spcAft>
                <a:spcPts val="0"/>
              </a:spcAft>
              <a:buNone/>
            </a:pPr>
            <a:r>
              <a:rPr lang="en-IN" sz="1600" dirty="0"/>
              <a:t>{             public:</a:t>
            </a:r>
          </a:p>
          <a:p>
            <a:pPr marL="0" lvl="0" indent="0">
              <a:lnSpc>
                <a:spcPct val="100000"/>
              </a:lnSpc>
              <a:spcAft>
                <a:spcPts val="0"/>
              </a:spcAft>
              <a:buNone/>
            </a:pPr>
            <a:r>
              <a:rPr lang="en-IN" sz="1600" dirty="0"/>
              <a:t>		void display()</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N";</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a:t>
            </a:r>
          </a:p>
          <a:p>
            <a:pPr marL="0" indent="0">
              <a:lnSpc>
                <a:spcPct val="100000"/>
              </a:lnSpc>
              <a:buNone/>
            </a:pPr>
            <a:endParaRPr lang="en-IN" sz="1600" dirty="0"/>
          </a:p>
        </p:txBody>
      </p:sp>
      <p:sp>
        <p:nvSpPr>
          <p:cNvPr id="5" name="Content Placeholder 4"/>
          <p:cNvSpPr>
            <a:spLocks noGrp="1"/>
          </p:cNvSpPr>
          <p:nvPr>
            <p:ph sz="half" idx="2"/>
          </p:nvPr>
        </p:nvSpPr>
        <p:spPr>
          <a:xfrm>
            <a:off x="4577760" y="520290"/>
            <a:ext cx="3984480" cy="6221078"/>
          </a:xfrm>
        </p:spPr>
        <p:txBody>
          <a:bodyPr/>
          <a:lstStyle/>
          <a:p>
            <a:pPr marL="0" indent="0">
              <a:lnSpc>
                <a:spcPct val="100000"/>
              </a:lnSpc>
              <a:spcAft>
                <a:spcPts val="0"/>
              </a:spcAft>
              <a:buNone/>
            </a:pPr>
            <a:r>
              <a:rPr lang="en-IN" sz="1600" dirty="0"/>
              <a:t>class O:public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display()</a:t>
            </a:r>
          </a:p>
          <a:p>
            <a:pPr marL="0" indent="0">
              <a:lnSpc>
                <a:spcPct val="100000"/>
              </a:lnSpc>
              <a:spcAft>
                <a:spcPts val="0"/>
              </a:spcAft>
              <a:buNone/>
            </a:pPr>
            <a:r>
              <a:rPr lang="en-IN" sz="1600" dirty="0"/>
              <a:t>		{</a:t>
            </a:r>
          </a:p>
          <a:p>
            <a:pPr mar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O";</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indent="0">
              <a:lnSpc>
                <a:spcPct val="100000"/>
              </a:lnSpc>
              <a:spcAft>
                <a:spcPts val="0"/>
              </a:spcAft>
              <a:buNone/>
            </a:pPr>
            <a:r>
              <a:rPr lang="en-IN" sz="1600" dirty="0" err="1"/>
              <a:t>int</a:t>
            </a:r>
            <a:r>
              <a:rPr lang="en-IN" sz="1600" dirty="0"/>
              <a:t> main()</a:t>
            </a:r>
          </a:p>
          <a:p>
            <a:pPr marL="0" indent="0">
              <a:lnSpc>
                <a:spcPct val="100000"/>
              </a:lnSpc>
              <a:spcAft>
                <a:spcPts val="0"/>
              </a:spcAft>
              <a:buNone/>
            </a:pPr>
            <a:r>
              <a:rPr lang="en-IN" sz="1600" dirty="0"/>
              <a:t>{</a:t>
            </a:r>
          </a:p>
          <a:p>
            <a:pPr marL="0" indent="0">
              <a:lnSpc>
                <a:spcPct val="100000"/>
              </a:lnSpc>
              <a:spcAft>
                <a:spcPts val="0"/>
              </a:spcAft>
              <a:buNone/>
            </a:pPr>
            <a:r>
              <a:rPr lang="en-IN" sz="1600" dirty="0"/>
              <a:t>	N obj1;</a:t>
            </a:r>
          </a:p>
          <a:p>
            <a:pPr marL="0" indent="0">
              <a:lnSpc>
                <a:spcPct val="100000"/>
              </a:lnSpc>
              <a:spcAft>
                <a:spcPts val="0"/>
              </a:spcAft>
              <a:buNone/>
            </a:pPr>
            <a:r>
              <a:rPr lang="en-IN" sz="1600" dirty="0"/>
              <a:t>	O obj2;</a:t>
            </a:r>
          </a:p>
          <a:p>
            <a:pPr marL="0" indent="0">
              <a:lnSpc>
                <a:spcPct val="100000"/>
              </a:lnSpc>
              <a:spcAft>
                <a:spcPts val="0"/>
              </a:spcAft>
              <a:buNone/>
            </a:pPr>
            <a:r>
              <a:rPr lang="en-IN" sz="1600" dirty="0"/>
              <a:t>	obj1.set(12);</a:t>
            </a:r>
          </a:p>
          <a:p>
            <a:pPr marL="0" indent="0">
              <a:lnSpc>
                <a:spcPct val="100000"/>
              </a:lnSpc>
              <a:spcAft>
                <a:spcPts val="0"/>
              </a:spcAft>
              <a:buNone/>
            </a:pPr>
            <a:r>
              <a:rPr lang="en-IN" sz="1600" dirty="0"/>
              <a:t>	obj1.display();</a:t>
            </a:r>
          </a:p>
          <a:p>
            <a:pPr marL="0" indent="0">
              <a:lnSpc>
                <a:spcPct val="100000"/>
              </a:lnSpc>
              <a:spcAft>
                <a:spcPts val="0"/>
              </a:spcAft>
              <a:buNone/>
            </a:pPr>
            <a:r>
              <a:rPr lang="en-IN" sz="1600" dirty="0"/>
              <a:t>	obj2.set(19);</a:t>
            </a:r>
          </a:p>
          <a:p>
            <a:pPr marL="0" indent="0">
              <a:lnSpc>
                <a:spcPct val="100000"/>
              </a:lnSpc>
              <a:spcAft>
                <a:spcPts val="0"/>
              </a:spcAft>
              <a:buNone/>
            </a:pPr>
            <a:r>
              <a:rPr lang="en-IN" sz="1600" dirty="0"/>
              <a:t>	obj2.display();</a:t>
            </a:r>
          </a:p>
          <a:p>
            <a:pPr marL="0" indent="0">
              <a:lnSpc>
                <a:spcPct val="100000"/>
              </a:lnSpc>
              <a:spcAft>
                <a:spcPts val="0"/>
              </a:spcAft>
              <a:buNone/>
            </a:pPr>
            <a:r>
              <a:rPr lang="en-IN" sz="1600" dirty="0"/>
              <a:t>	return 0;</a:t>
            </a:r>
          </a:p>
          <a:p>
            <a:pPr marL="0" indent="0">
              <a:lnSpc>
                <a:spcPct val="100000"/>
              </a:lnSpc>
              <a:spcAft>
                <a:spcPts val="0"/>
              </a:spcAft>
              <a:buNone/>
            </a:pPr>
            <a:r>
              <a:rPr lang="en-IN" sz="1600" dirty="0"/>
              <a:t>}</a:t>
            </a:r>
          </a:p>
          <a:p>
            <a:endParaRPr lang="en-IN" dirty="0"/>
          </a:p>
        </p:txBody>
      </p:sp>
    </p:spTree>
    <p:extLst>
      <p:ext uri="{BB962C8B-B14F-4D97-AF65-F5344CB8AC3E}">
        <p14:creationId xmlns:p14="http://schemas.microsoft.com/office/powerpoint/2010/main" val="1416295779"/>
      </p:ext>
    </p:extLst>
  </p:cSld>
  <p:clrMapOvr>
    <a:masterClrMapping/>
  </p:clrMapOvr>
  <p:transition advClick="0" advTm="214725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18757"/>
            <a:ext cx="8105775" cy="419646"/>
          </a:xfrm>
        </p:spPr>
        <p:txBody>
          <a:bodyPr/>
          <a:lstStyle/>
          <a:p>
            <a:r>
              <a:rPr lang="en-IN" dirty="0"/>
              <a:t>Hybrid Inheritance</a:t>
            </a:r>
          </a:p>
        </p:txBody>
      </p:sp>
      <p:sp>
        <p:nvSpPr>
          <p:cNvPr id="3" name="Content Placeholder 2"/>
          <p:cNvSpPr>
            <a:spLocks noGrp="1"/>
          </p:cNvSpPr>
          <p:nvPr>
            <p:ph sz="half" idx="1"/>
          </p:nvPr>
        </p:nvSpPr>
        <p:spPr>
          <a:xfrm>
            <a:off x="456481" y="438404"/>
            <a:ext cx="3983040" cy="641959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a:t>
            </a:r>
            <a:r>
              <a:rPr lang="en-IN" sz="1400" dirty="0" err="1"/>
              <a:t>roll_number</a:t>
            </a:r>
            <a:r>
              <a:rPr lang="en-IN" sz="1400" dirty="0"/>
              <a:t>;</a:t>
            </a:r>
          </a:p>
          <a:p>
            <a:pPr marL="0" indent="0">
              <a:spcAft>
                <a:spcPts val="0"/>
              </a:spcAft>
              <a:buNone/>
            </a:pPr>
            <a:r>
              <a:rPr lang="en-IN" sz="1400" dirty="0"/>
              <a:t>		public:</a:t>
            </a:r>
          </a:p>
          <a:p>
            <a:pPr marL="0" indent="0">
              <a:spcAft>
                <a:spcPts val="0"/>
              </a:spcAft>
              <a:buNone/>
            </a:pPr>
            <a:r>
              <a:rPr lang="en-IN" sz="1400" dirty="0"/>
              <a:t>			void </a:t>
            </a:r>
            <a:r>
              <a:rPr lang="en-IN" sz="1400" dirty="0" err="1"/>
              <a:t>get_number</a:t>
            </a:r>
            <a:r>
              <a:rPr lang="en-IN" sz="1400" dirty="0"/>
              <a:t>(</a:t>
            </a:r>
            <a:r>
              <a:rPr lang="en-IN" sz="1400" dirty="0" err="1"/>
              <a:t>int</a:t>
            </a:r>
            <a:r>
              <a:rPr lang="en-IN" sz="1400" dirty="0"/>
              <a:t> a)</a:t>
            </a:r>
          </a:p>
          <a:p>
            <a:pPr marL="0" indent="0">
              <a:spcAft>
                <a:spcPts val="0"/>
              </a:spcAft>
              <a:buNone/>
            </a:pPr>
            <a:r>
              <a:rPr lang="en-IN" sz="1400" dirty="0"/>
              <a:t>			{</a:t>
            </a:r>
          </a:p>
          <a:p>
            <a:pPr marL="0" indent="0">
              <a:spcAft>
                <a:spcPts val="0"/>
              </a:spcAft>
              <a:buNone/>
            </a:pPr>
            <a:r>
              <a:rPr lang="en-IN" sz="1400" dirty="0"/>
              <a:t>				</a:t>
            </a:r>
            <a:r>
              <a:rPr lang="en-IN" sz="1400" dirty="0" err="1"/>
              <a:t>roll_number</a:t>
            </a:r>
            <a:r>
              <a:rPr lang="en-IN" sz="1400" dirty="0"/>
              <a:t>=a;</a:t>
            </a:r>
          </a:p>
          <a:p>
            <a:pPr marL="0" indent="0">
              <a:spcAft>
                <a:spcPts val="0"/>
              </a:spcAft>
              <a:buNone/>
            </a:pPr>
            <a:r>
              <a:rPr lang="en-IN" sz="1400" dirty="0"/>
              <a:t>			}</a:t>
            </a:r>
          </a:p>
          <a:p>
            <a:pPr marL="0" indent="0">
              <a:spcAft>
                <a:spcPts val="0"/>
              </a:spcAft>
              <a:buNone/>
            </a:pPr>
            <a:r>
              <a:rPr lang="en-IN" sz="1400" dirty="0"/>
              <a:t>			void </a:t>
            </a:r>
            <a:r>
              <a:rPr lang="en-IN" sz="1400" dirty="0" err="1"/>
              <a:t>put_number</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&lt;&lt;"Roll No:"&lt;&lt;</a:t>
            </a:r>
            <a:r>
              <a:rPr lang="en-IN" sz="1400" dirty="0" err="1"/>
              <a:t>roll_number</a:t>
            </a:r>
            <a:r>
              <a:rPr lang="en-IN" sz="1400" dirty="0"/>
              <a:t>&lt;&lt;"\n";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test:public</a:t>
            </a:r>
            <a:r>
              <a:rPr lang="en-IN" sz="1400" dirty="0"/>
              <a:t>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part1,part2;</a:t>
            </a:r>
          </a:p>
          <a:p>
            <a:pPr marL="0" indent="0">
              <a:spcAft>
                <a:spcPts val="0"/>
              </a:spcAft>
              <a:buNone/>
            </a:pPr>
            <a:r>
              <a:rPr lang="en-IN" sz="1400" dirty="0"/>
              <a:t>		public:</a:t>
            </a:r>
          </a:p>
          <a:p>
            <a:pPr marL="0" indent="0">
              <a:spcAft>
                <a:spcPts val="0"/>
              </a:spcAft>
              <a:buNone/>
            </a:pPr>
            <a:r>
              <a:rPr lang="en-IN" sz="1400" dirty="0"/>
              <a:t>			void </a:t>
            </a:r>
            <a:r>
              <a:rPr lang="en-IN" sz="1400" dirty="0" err="1"/>
              <a:t>get_marks</a:t>
            </a:r>
            <a:r>
              <a:rPr lang="en-IN" sz="1400" dirty="0"/>
              <a:t>(float </a:t>
            </a:r>
            <a:r>
              <a:rPr lang="en-IN" sz="1400" dirty="0" err="1"/>
              <a:t>x,float</a:t>
            </a:r>
            <a:r>
              <a:rPr lang="en-IN" sz="1400" dirty="0"/>
              <a:t> y)</a:t>
            </a:r>
          </a:p>
          <a:p>
            <a:pPr marL="0" indent="0">
              <a:spcAft>
                <a:spcPts val="0"/>
              </a:spcAft>
              <a:buNone/>
            </a:pPr>
            <a:r>
              <a:rPr lang="en-IN" sz="1400" dirty="0"/>
              <a:t>			{</a:t>
            </a:r>
          </a:p>
          <a:p>
            <a:pPr marL="0" indent="0">
              <a:spcAft>
                <a:spcPts val="0"/>
              </a:spcAft>
              <a:buNone/>
            </a:pPr>
            <a:r>
              <a:rPr lang="en-IN" sz="1400" dirty="0"/>
              <a:t>				part1=x;</a:t>
            </a:r>
          </a:p>
          <a:p>
            <a:pPr marL="0" indent="0">
              <a:spcAft>
                <a:spcPts val="0"/>
              </a:spcAft>
              <a:buNone/>
            </a:pPr>
            <a:r>
              <a:rPr lang="en-IN" sz="1400" dirty="0"/>
              <a:t>				part2=y;</a:t>
            </a:r>
          </a:p>
          <a:p>
            <a:pPr marL="0" indent="0">
              <a:spcAft>
                <a:spcPts val="0"/>
              </a:spcAft>
              <a:buNone/>
            </a:pPr>
            <a:r>
              <a:rPr lang="en-IN" sz="1400" dirty="0"/>
              <a:t>			}</a:t>
            </a:r>
          </a:p>
          <a:p>
            <a:pPr marL="0" indent="0">
              <a:spcAft>
                <a:spcPts val="0"/>
              </a:spcAft>
              <a:buNone/>
            </a:pPr>
            <a:endParaRPr lang="en-IN" sz="1400" dirty="0"/>
          </a:p>
          <a:p>
            <a:pPr marL="0" indent="0">
              <a:spcAft>
                <a:spcPts val="0"/>
              </a:spcAft>
              <a:buNone/>
            </a:pPr>
            <a:endParaRPr lang="en-IN" sz="1400" dirty="0"/>
          </a:p>
          <a:p>
            <a:pPr marL="0" indent="0">
              <a:spcAft>
                <a:spcPts val="0"/>
              </a:spcAft>
              <a:buNone/>
            </a:pPr>
            <a:r>
              <a:rPr lang="en-IN" sz="1400" dirty="0"/>
              <a:t>			</a:t>
            </a:r>
            <a:endParaRPr lang="en-IN" dirty="0"/>
          </a:p>
        </p:txBody>
      </p:sp>
      <p:sp>
        <p:nvSpPr>
          <p:cNvPr id="4" name="Content Placeholder 3"/>
          <p:cNvSpPr>
            <a:spLocks noGrp="1"/>
          </p:cNvSpPr>
          <p:nvPr>
            <p:ph sz="half" idx="2"/>
          </p:nvPr>
        </p:nvSpPr>
        <p:spPr>
          <a:xfrm>
            <a:off x="4577760" y="438402"/>
            <a:ext cx="3984480" cy="6419597"/>
          </a:xfrm>
        </p:spPr>
        <p:txBody>
          <a:bodyPr/>
          <a:lstStyle/>
          <a:p>
            <a:pPr marL="0" indent="0">
              <a:spcAft>
                <a:spcPts val="0"/>
              </a:spcAft>
              <a:buNone/>
            </a:pPr>
            <a:r>
              <a:rPr lang="en-IN" sz="1400" dirty="0"/>
              <a:t>void </a:t>
            </a:r>
            <a:r>
              <a:rPr lang="en-IN" sz="1400" dirty="0" err="1"/>
              <a:t>put_marks</a:t>
            </a:r>
            <a:r>
              <a:rPr lang="en-IN" sz="1400" dirty="0"/>
              <a:t>()</a:t>
            </a:r>
          </a:p>
          <a:p>
            <a:pPr marL="0" indent="0">
              <a:spcAft>
                <a:spcPts val="0"/>
              </a:spcAft>
              <a:buNone/>
            </a:pPr>
            <a:r>
              <a:rPr lang="en-IN" sz="1400" dirty="0"/>
              <a:t>			{</a:t>
            </a:r>
          </a:p>
          <a:p>
            <a:pPr marL="0" indent="0">
              <a:spcAft>
                <a:spcPts val="0"/>
              </a:spcAft>
              <a:buNone/>
            </a:pPr>
            <a:r>
              <a:rPr lang="en-IN" sz="1400" dirty="0" err="1"/>
              <a:t>cout</a:t>
            </a:r>
            <a:r>
              <a:rPr lang="en-IN" sz="1400" dirty="0"/>
              <a:t>&lt;&lt;"\n"&lt;&lt;"Part1="&lt;&lt;part1&lt;&lt;"\n"&lt;&lt;"Part2="&lt;&lt;part2&lt;&lt;"\n";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sports</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score;</a:t>
            </a:r>
          </a:p>
          <a:p>
            <a:pPr marL="0" indent="0">
              <a:spcAft>
                <a:spcPts val="0"/>
              </a:spcAft>
              <a:buNone/>
            </a:pPr>
            <a:r>
              <a:rPr lang="en-IN" sz="1400" dirty="0"/>
              <a:t>		public:</a:t>
            </a:r>
          </a:p>
          <a:p>
            <a:pPr marL="0" indent="0">
              <a:spcAft>
                <a:spcPts val="0"/>
              </a:spcAft>
              <a:buNone/>
            </a:pPr>
            <a:r>
              <a:rPr lang="en-IN" sz="1400" dirty="0"/>
              <a:t>			void </a:t>
            </a:r>
            <a:r>
              <a:rPr lang="en-IN" sz="1400" dirty="0" err="1"/>
              <a:t>get_score</a:t>
            </a:r>
            <a:r>
              <a:rPr lang="en-IN" sz="1400" dirty="0"/>
              <a:t>(float s)</a:t>
            </a:r>
          </a:p>
          <a:p>
            <a:pPr marL="0" indent="0">
              <a:spcAft>
                <a:spcPts val="0"/>
              </a:spcAft>
              <a:buNone/>
            </a:pPr>
            <a:r>
              <a:rPr lang="en-IN" sz="1400" dirty="0"/>
              <a:t>			{</a:t>
            </a:r>
          </a:p>
          <a:p>
            <a:pPr marL="0" indent="0">
              <a:spcAft>
                <a:spcPts val="0"/>
              </a:spcAft>
              <a:buNone/>
            </a:pPr>
            <a:r>
              <a:rPr lang="en-IN" sz="1400" dirty="0"/>
              <a:t>				score=s;</a:t>
            </a:r>
          </a:p>
          <a:p>
            <a:pPr marL="0" indent="0">
              <a:spcAft>
                <a:spcPts val="0"/>
              </a:spcAft>
              <a:buNone/>
            </a:pPr>
            <a:r>
              <a:rPr lang="en-IN" sz="1400" dirty="0"/>
              <a:t>			}</a:t>
            </a:r>
          </a:p>
          <a:p>
            <a:pPr marL="0" indent="0">
              <a:spcAft>
                <a:spcPts val="0"/>
              </a:spcAft>
              <a:buNone/>
            </a:pPr>
            <a:r>
              <a:rPr lang="en-IN" sz="1400" dirty="0"/>
              <a:t>			void </a:t>
            </a:r>
            <a:r>
              <a:rPr lang="en-IN" sz="1400" dirty="0" err="1"/>
              <a:t>put_score</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&lt;&lt;"Sports </a:t>
            </a:r>
            <a:r>
              <a:rPr lang="en-IN" sz="1400" dirty="0" err="1"/>
              <a:t>wt</a:t>
            </a:r>
            <a:r>
              <a:rPr lang="en-IN" sz="1400" dirty="0"/>
              <a:t>:"&lt;&lt;score&lt;&lt;"\n\n";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result:public</a:t>
            </a:r>
            <a:r>
              <a:rPr lang="en-IN" sz="1400" dirty="0"/>
              <a:t> </a:t>
            </a:r>
            <a:r>
              <a:rPr lang="en-IN" sz="1400" dirty="0" err="1"/>
              <a:t>test,public</a:t>
            </a:r>
            <a:r>
              <a:rPr lang="en-IN" sz="1400" dirty="0"/>
              <a:t> sports</a:t>
            </a:r>
          </a:p>
          <a:p>
            <a:pPr marL="0" indent="0">
              <a:spcAft>
                <a:spcPts val="0"/>
              </a:spcAft>
              <a:buNone/>
            </a:pPr>
            <a:r>
              <a:rPr lang="en-IN" sz="1400" dirty="0"/>
              <a:t>{</a:t>
            </a:r>
          </a:p>
          <a:p>
            <a:pPr marL="0" indent="0">
              <a:spcAft>
                <a:spcPts val="0"/>
              </a:spcAft>
              <a:buNone/>
            </a:pPr>
            <a:r>
              <a:rPr lang="en-IN" sz="1400" dirty="0"/>
              <a:t>	float total;</a:t>
            </a:r>
          </a:p>
          <a:p>
            <a:pPr marL="0" indent="0">
              <a:spcAft>
                <a:spcPts val="0"/>
              </a:spcAft>
              <a:buNone/>
            </a:pPr>
            <a:r>
              <a:rPr lang="en-IN" sz="1400" dirty="0"/>
              <a:t>	public:</a:t>
            </a:r>
          </a:p>
          <a:p>
            <a:pPr marL="0" indent="0">
              <a:spcAft>
                <a:spcPts val="0"/>
              </a:spcAft>
              <a:buNone/>
            </a:pPr>
            <a:r>
              <a:rPr lang="en-IN" sz="1400" dirty="0"/>
              <a:t>		void display();</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462306384"/>
      </p:ext>
    </p:extLst>
  </p:cSld>
  <p:clrMapOvr>
    <a:masterClrMapping/>
  </p:clrMapOvr>
  <p:transition advClick="0" advTm="214725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Inheritance continued..</a:t>
            </a:r>
          </a:p>
        </p:txBody>
      </p:sp>
      <p:sp>
        <p:nvSpPr>
          <p:cNvPr id="3" name="Content Placeholder 2"/>
          <p:cNvSpPr>
            <a:spLocks noGrp="1"/>
          </p:cNvSpPr>
          <p:nvPr>
            <p:ph sz="half" idx="1"/>
          </p:nvPr>
        </p:nvSpPr>
        <p:spPr/>
        <p:txBody>
          <a:bodyPr/>
          <a:lstStyle/>
          <a:p>
            <a:pPr marL="0" indent="0">
              <a:spcAft>
                <a:spcPts val="0"/>
              </a:spcAft>
              <a:buNone/>
            </a:pPr>
            <a:r>
              <a:rPr lang="en-IN" sz="1400" dirty="0"/>
              <a:t>void result::display()</a:t>
            </a:r>
          </a:p>
          <a:p>
            <a:pPr marL="0" indent="0">
              <a:spcAft>
                <a:spcPts val="0"/>
              </a:spcAft>
              <a:buNone/>
            </a:pPr>
            <a:r>
              <a:rPr lang="en-IN" sz="1400" dirty="0"/>
              <a:t>{</a:t>
            </a:r>
          </a:p>
          <a:p>
            <a:pPr marL="0" indent="0">
              <a:spcAft>
                <a:spcPts val="0"/>
              </a:spcAft>
              <a:buNone/>
            </a:pPr>
            <a:r>
              <a:rPr lang="en-IN" sz="1400" dirty="0"/>
              <a:t>	total=part1+part2+score;</a:t>
            </a:r>
          </a:p>
          <a:p>
            <a:pPr marL="0" indent="0">
              <a:spcAft>
                <a:spcPts val="0"/>
              </a:spcAft>
              <a:buNone/>
            </a:pPr>
            <a:r>
              <a:rPr lang="en-IN" sz="1400" dirty="0"/>
              <a:t>	</a:t>
            </a:r>
            <a:r>
              <a:rPr lang="en-IN" sz="1400" dirty="0" err="1"/>
              <a:t>put_number</a:t>
            </a:r>
            <a:r>
              <a:rPr lang="en-IN" sz="1400" dirty="0"/>
              <a:t>();</a:t>
            </a:r>
          </a:p>
          <a:p>
            <a:pPr marL="0" indent="0">
              <a:spcAft>
                <a:spcPts val="0"/>
              </a:spcAft>
              <a:buNone/>
            </a:pPr>
            <a:r>
              <a:rPr lang="en-IN" sz="1400" dirty="0"/>
              <a:t>	</a:t>
            </a:r>
            <a:r>
              <a:rPr lang="en-IN" sz="1400" dirty="0" err="1"/>
              <a:t>put_marks</a:t>
            </a:r>
            <a:r>
              <a:rPr lang="en-IN" sz="1400" dirty="0"/>
              <a:t>();</a:t>
            </a:r>
          </a:p>
          <a:p>
            <a:pPr marL="0" indent="0">
              <a:spcAft>
                <a:spcPts val="0"/>
              </a:spcAft>
              <a:buNone/>
            </a:pPr>
            <a:r>
              <a:rPr lang="en-IN" sz="1400" dirty="0"/>
              <a:t>	</a:t>
            </a:r>
            <a:r>
              <a:rPr lang="en-IN" sz="1400" dirty="0" err="1"/>
              <a:t>put_score</a:t>
            </a:r>
            <a:r>
              <a:rPr lang="en-IN" sz="1400" dirty="0"/>
              <a:t>();</a:t>
            </a:r>
          </a:p>
          <a:p>
            <a:pPr marL="0" indent="0">
              <a:spcAft>
                <a:spcPts val="0"/>
              </a:spcAft>
              <a:buNone/>
            </a:pPr>
            <a:r>
              <a:rPr lang="en-IN" sz="1400" dirty="0"/>
              <a:t>	</a:t>
            </a:r>
            <a:r>
              <a:rPr lang="en-IN" sz="1400" dirty="0" err="1"/>
              <a:t>cout</a:t>
            </a:r>
            <a:r>
              <a:rPr lang="en-IN" sz="1400" dirty="0"/>
              <a:t>&lt;&lt;"Total Score:"&lt;&lt;total&lt;&lt;"\n";</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result student_1;</a:t>
            </a:r>
          </a:p>
          <a:p>
            <a:pPr marL="0" indent="0">
              <a:spcAft>
                <a:spcPts val="0"/>
              </a:spcAft>
              <a:buNone/>
            </a:pPr>
            <a:r>
              <a:rPr lang="en-IN" sz="1400" dirty="0"/>
              <a:t>	student_1.get_number(1234);</a:t>
            </a:r>
          </a:p>
          <a:p>
            <a:pPr marL="0" indent="0">
              <a:spcAft>
                <a:spcPts val="0"/>
              </a:spcAft>
              <a:buNone/>
            </a:pPr>
            <a:r>
              <a:rPr lang="en-IN" sz="1400" dirty="0"/>
              <a:t>	student_1.get_marks(27.5,33.2);</a:t>
            </a:r>
          </a:p>
          <a:p>
            <a:pPr marL="0" indent="0">
              <a:spcAft>
                <a:spcPts val="0"/>
              </a:spcAft>
              <a:buNone/>
            </a:pPr>
            <a:r>
              <a:rPr lang="en-IN" sz="1400" dirty="0"/>
              <a:t>	student_1.get_score(6.6);</a:t>
            </a:r>
          </a:p>
          <a:p>
            <a:pPr marL="0" indent="0">
              <a:spcAft>
                <a:spcPts val="0"/>
              </a:spcAft>
              <a:buNone/>
            </a:pPr>
            <a:r>
              <a:rPr lang="en-IN" sz="1400" dirty="0"/>
              <a:t>	student_1.display();</a:t>
            </a:r>
          </a:p>
          <a:p>
            <a:pPr marL="0" indent="0">
              <a:spcAft>
                <a:spcPts val="0"/>
              </a:spcAft>
              <a:buNone/>
            </a:pPr>
            <a:r>
              <a:rPr lang="en-IN" sz="1400" dirty="0"/>
              <a:t>	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3805271535"/>
      </p:ext>
    </p:extLst>
  </p:cSld>
  <p:clrMapOvr>
    <a:masterClrMapping/>
  </p:clrMapOvr>
  <p:transition advClick="0" advTm="214725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p:cNvPicPr>
            <a:picLocks noChangeAspect="1" noChangeArrowheads="1"/>
          </p:cNvPicPr>
          <p:nvPr/>
        </p:nvPicPr>
        <p:blipFill>
          <a:blip r:embed="rId2"/>
          <a:srcRect/>
          <a:stretch>
            <a:fillRect/>
          </a:stretch>
        </p:blipFill>
        <p:spPr bwMode="auto">
          <a:xfrm>
            <a:off x="609600" y="1752600"/>
            <a:ext cx="7239000" cy="44434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sz="3600" dirty="0"/>
              <a:t>Ambiguities during inheritance)</a:t>
            </a:r>
            <a:br>
              <a:rPr lang="en-IN" sz="3600" dirty="0"/>
            </a:br>
            <a:r>
              <a:rPr lang="en-IN" sz="3600" dirty="0"/>
              <a:t>Ambiguity in multiple inheritance</a:t>
            </a:r>
          </a:p>
        </p:txBody>
      </p:sp>
      <p:sp>
        <p:nvSpPr>
          <p:cNvPr id="6" name="Content Placeholder 5"/>
          <p:cNvSpPr>
            <a:spLocks noGrp="1"/>
          </p:cNvSpPr>
          <p:nvPr>
            <p:ph idx="1"/>
          </p:nvPr>
        </p:nvSpPr>
        <p:spPr>
          <a:xfrm>
            <a:off x="457200" y="1604963"/>
            <a:ext cx="8507288" cy="4403725"/>
          </a:xfrm>
        </p:spPr>
        <p:txBody>
          <a:bodyPr/>
          <a:lstStyle/>
          <a:p>
            <a:r>
              <a:rPr lang="en-IN" dirty="0"/>
              <a:t>When function with same signatures(or prototypes) appear in multiple base classes , then on accessing the same function with the help of the object of derived class, ambiguity may arise, as compiler cannot decide which base class function to call. So ambiguity arises</a:t>
            </a:r>
          </a:p>
          <a:p>
            <a:r>
              <a:rPr lang="en-IN" dirty="0"/>
              <a:t>Can be resolved by accessing the function with class name and scope resolution operator along with the object of derived class</a:t>
            </a:r>
          </a:p>
          <a:p>
            <a:r>
              <a:rPr lang="en-IN" sz="1800" dirty="0"/>
              <a:t>&lt;</a:t>
            </a:r>
            <a:r>
              <a:rPr lang="en-IN" sz="1800" dirty="0" err="1"/>
              <a:t>derived_object</a:t>
            </a:r>
            <a:r>
              <a:rPr lang="en-IN" sz="1800" dirty="0"/>
              <a:t>&gt;.&lt;</a:t>
            </a:r>
            <a:r>
              <a:rPr lang="en-IN" sz="1800" dirty="0" err="1"/>
              <a:t>base_Class_name</a:t>
            </a:r>
            <a:r>
              <a:rPr lang="en-IN" sz="1800" dirty="0"/>
              <a:t>&gt;::&lt;</a:t>
            </a:r>
            <a:r>
              <a:rPr lang="en-IN" sz="1800" dirty="0" err="1"/>
              <a:t>function_name</a:t>
            </a:r>
            <a:r>
              <a:rPr lang="en-IN" sz="1800" dirty="0"/>
              <a:t>&gt;(&lt;parameters if required&gt;);</a:t>
            </a:r>
          </a:p>
        </p:txBody>
      </p:sp>
    </p:spTree>
    <p:extLst>
      <p:ext uri="{BB962C8B-B14F-4D97-AF65-F5344CB8AC3E}">
        <p14:creationId xmlns:p14="http://schemas.microsoft.com/office/powerpoint/2010/main" val="2231252326"/>
      </p:ext>
    </p:extLst>
  </p:cSld>
  <p:clrMapOvr>
    <a:masterClrMapping/>
  </p:clrMapOvr>
  <p:transition advClick="0" advTm="214725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example-Ambiguity and solution[Ambiguity problem in multiple inheritance)</a:t>
            </a:r>
          </a:p>
        </p:txBody>
      </p:sp>
      <p:sp>
        <p:nvSpPr>
          <p:cNvPr id="8" name="Content Placeholder 7"/>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B1</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1";</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a:t>class B2</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2";</a:t>
            </a:r>
          </a:p>
          <a:p>
            <a:pPr marL="0" indent="0">
              <a:spcAft>
                <a:spcPts val="0"/>
              </a:spcAft>
              <a:buNone/>
            </a:pPr>
            <a:r>
              <a:rPr lang="en-IN" sz="1600" dirty="0"/>
              <a:t>}</a:t>
            </a:r>
          </a:p>
          <a:p>
            <a:pPr marL="0" indent="0">
              <a:spcAft>
                <a:spcPts val="0"/>
              </a:spcAft>
              <a:buNone/>
            </a:pPr>
            <a:r>
              <a:rPr lang="en-IN" sz="1600" dirty="0"/>
              <a:t>};</a:t>
            </a:r>
          </a:p>
        </p:txBody>
      </p:sp>
      <p:sp>
        <p:nvSpPr>
          <p:cNvPr id="9" name="Content Placeholder 8"/>
          <p:cNvSpPr>
            <a:spLocks noGrp="1"/>
          </p:cNvSpPr>
          <p:nvPr>
            <p:ph sz="half" idx="2"/>
          </p:nvPr>
        </p:nvSpPr>
        <p:spPr/>
        <p:txBody>
          <a:bodyPr/>
          <a:lstStyle/>
          <a:p>
            <a:pPr marL="0" indent="0">
              <a:spcAft>
                <a:spcPts val="0"/>
              </a:spcAft>
              <a:buNone/>
            </a:pPr>
            <a:r>
              <a:rPr lang="en-IN" sz="1400" dirty="0"/>
              <a:t>class D:public B1,public 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a:t>    //B1::</a:t>
            </a:r>
            <a:r>
              <a:rPr lang="en-IN" sz="1400" dirty="0" err="1"/>
              <a:t>show_data</a:t>
            </a:r>
            <a:r>
              <a:rPr lang="en-IN" sz="1400" dirty="0"/>
              <a:t>();</a:t>
            </a:r>
          </a:p>
          <a:p>
            <a:pPr marL="0" indent="0">
              <a:spcAft>
                <a:spcPts val="0"/>
              </a:spcAft>
              <a:buNone/>
            </a:pPr>
            <a:r>
              <a:rPr lang="en-IN" sz="1400" dirty="0"/>
              <a:t>    //B2::</a:t>
            </a:r>
            <a:r>
              <a:rPr lang="en-IN" sz="1400" dirty="0" err="1"/>
              <a:t>show_data</a:t>
            </a: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a:t>
            </a:r>
            <a:r>
              <a:rPr lang="en-IN" sz="1400" dirty="0" err="1"/>
              <a:t>obj</a:t>
            </a:r>
            <a:r>
              <a:rPr lang="en-IN" sz="1400" dirty="0"/>
              <a:t>;</a:t>
            </a:r>
          </a:p>
          <a:p>
            <a:pPr marL="0" indent="0">
              <a:spcAft>
                <a:spcPts val="0"/>
              </a:spcAft>
              <a:buNone/>
            </a:pPr>
            <a:r>
              <a:rPr lang="en-IN" sz="1400" dirty="0" err="1"/>
              <a:t>obj.show_data</a:t>
            </a:r>
            <a:r>
              <a:rPr lang="en-IN" sz="1400" dirty="0"/>
              <a:t>();//--Ambiguity problem</a:t>
            </a:r>
          </a:p>
          <a:p>
            <a:pPr marL="0" indent="0">
              <a:spcAft>
                <a:spcPts val="0"/>
              </a:spcAft>
              <a:buNone/>
            </a:pPr>
            <a:r>
              <a:rPr lang="en-IN" sz="1400" dirty="0"/>
              <a:t>//Solution</a:t>
            </a:r>
          </a:p>
          <a:p>
            <a:pPr marL="0" indent="0">
              <a:spcAft>
                <a:spcPts val="0"/>
              </a:spcAft>
              <a:buNone/>
            </a:pPr>
            <a:r>
              <a:rPr lang="en-IN" sz="1400" dirty="0"/>
              <a:t>//obj.B1::</a:t>
            </a:r>
            <a:r>
              <a:rPr lang="en-IN" sz="1400" dirty="0" err="1"/>
              <a:t>show_data</a:t>
            </a:r>
            <a:r>
              <a:rPr lang="en-IN" sz="1400" dirty="0"/>
              <a:t>();</a:t>
            </a:r>
          </a:p>
          <a:p>
            <a:pPr marL="0" indent="0">
              <a:spcAft>
                <a:spcPts val="0"/>
              </a:spcAft>
              <a:buNone/>
            </a:pPr>
            <a:r>
              <a:rPr lang="en-IN" sz="1400" dirty="0"/>
              <a:t>//obj.B2::</a:t>
            </a:r>
            <a:r>
              <a:rPr lang="en-IN" sz="1400" dirty="0" err="1"/>
              <a:t>show_data</a:t>
            </a:r>
            <a:r>
              <a:rPr lang="en-IN" sz="1400" dirty="0"/>
              <a:t>();</a:t>
            </a:r>
          </a:p>
          <a:p>
            <a:pPr marL="0" indent="0">
              <a:spcAft>
                <a:spcPts val="0"/>
              </a:spcAft>
              <a:buNone/>
            </a:pPr>
            <a:r>
              <a:rPr lang="en-IN" sz="1400" dirty="0"/>
              <a:t>//      or</a:t>
            </a:r>
          </a:p>
          <a:p>
            <a:pPr marL="0" indent="0">
              <a:spcAft>
                <a:spcPts val="0"/>
              </a:spcAft>
              <a:buNone/>
            </a:pPr>
            <a:r>
              <a:rPr lang="en-IN" sz="1400" dirty="0"/>
              <a:t>//</a:t>
            </a:r>
            <a:r>
              <a:rPr lang="en-IN" sz="1400" dirty="0" err="1"/>
              <a:t>obj.display</a:t>
            </a:r>
            <a:r>
              <a:rPr lang="en-IN" sz="1400" dirty="0"/>
              <a:t>();</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3967014499"/>
      </p:ext>
    </p:extLst>
  </p:cSld>
  <p:clrMapOvr>
    <a:masterClrMapping/>
  </p:clrMapOvr>
  <p:transition advClick="0" advTm="214725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(Ambiguities during inheritance)</a:t>
            </a:r>
            <a:br>
              <a:rPr lang="en-IN" sz="2400" dirty="0"/>
            </a:br>
            <a:r>
              <a:rPr lang="en-IN" sz="2400" dirty="0"/>
              <a:t>Ambiguity in hybrid inheritance[or Multipath inheritance]</a:t>
            </a:r>
          </a:p>
        </p:txBody>
      </p:sp>
      <p:sp>
        <p:nvSpPr>
          <p:cNvPr id="7" name="Content Placeholder 6"/>
          <p:cNvSpPr>
            <a:spLocks noGrp="1"/>
          </p:cNvSpPr>
          <p:nvPr>
            <p:ph idx="1"/>
          </p:nvPr>
        </p:nvSpPr>
        <p:spPr>
          <a:xfrm>
            <a:off x="457200" y="1604963"/>
            <a:ext cx="8105775" cy="4992389"/>
          </a:xfrm>
        </p:spPr>
        <p:txBody>
          <a:bodyPr/>
          <a:lstStyle/>
          <a:p>
            <a:r>
              <a:rPr lang="en-IN" sz="2000" dirty="0"/>
              <a:t>Also known as diamond problem</a:t>
            </a:r>
          </a:p>
          <a:p>
            <a:r>
              <a:rPr lang="en-IN" sz="2000" dirty="0"/>
              <a:t>Situation may arise when multiple copies of the grandparent’s class member is available in the child via multiple paths offered by parents classes. Hence ambiguity arises</a:t>
            </a:r>
          </a:p>
          <a:p>
            <a:pPr marL="0" indent="0">
              <a:buNone/>
            </a:pPr>
            <a:r>
              <a:rPr lang="en-IN" dirty="0"/>
              <a:t>                                                    Path 1:B</a:t>
            </a:r>
            <a:r>
              <a:rPr lang="en-IN" dirty="0">
                <a:sym typeface="Wingdings" panose="05000000000000000000" pitchFamily="2" charset="2"/>
              </a:rPr>
              <a:t>B1D</a:t>
            </a:r>
          </a:p>
          <a:p>
            <a:pPr marL="0" indent="0">
              <a:buNone/>
            </a:pPr>
            <a:r>
              <a:rPr lang="en-IN" dirty="0">
                <a:sym typeface="Wingdings" panose="05000000000000000000" pitchFamily="2" charset="2"/>
              </a:rPr>
              <a:t>                                                    Path 2:BB2D</a:t>
            </a:r>
          </a:p>
          <a:p>
            <a:pPr marL="0" indent="0">
              <a:buNone/>
            </a:pPr>
            <a:r>
              <a:rPr lang="en-IN" dirty="0"/>
              <a:t>   </a:t>
            </a:r>
          </a:p>
        </p:txBody>
      </p:sp>
      <p:cxnSp>
        <p:nvCxnSpPr>
          <p:cNvPr id="9" name="Straight Arrow Connector 8"/>
          <p:cNvCxnSpPr>
            <a:endCxn id="12" idx="0"/>
          </p:cNvCxnSpPr>
          <p:nvPr/>
        </p:nvCxnSpPr>
        <p:spPr bwMode="auto">
          <a:xfrm flipH="1">
            <a:off x="2735796" y="4163553"/>
            <a:ext cx="684076" cy="48958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3635896" y="4206883"/>
            <a:ext cx="648072" cy="44625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 name="TextBox 11"/>
          <p:cNvSpPr txBox="1"/>
          <p:nvPr/>
        </p:nvSpPr>
        <p:spPr>
          <a:xfrm>
            <a:off x="2411760" y="4653136"/>
            <a:ext cx="648072" cy="369332"/>
          </a:xfrm>
          <a:prstGeom prst="rect">
            <a:avLst/>
          </a:prstGeom>
          <a:noFill/>
        </p:spPr>
        <p:txBody>
          <a:bodyPr wrap="square" rtlCol="0">
            <a:spAutoFit/>
          </a:bodyPr>
          <a:lstStyle/>
          <a:p>
            <a:r>
              <a:rPr lang="en-IN" dirty="0"/>
              <a:t>B1</a:t>
            </a:r>
          </a:p>
        </p:txBody>
      </p:sp>
      <p:sp>
        <p:nvSpPr>
          <p:cNvPr id="13" name="TextBox 12"/>
          <p:cNvSpPr txBox="1"/>
          <p:nvPr/>
        </p:nvSpPr>
        <p:spPr>
          <a:xfrm>
            <a:off x="4139952" y="4634017"/>
            <a:ext cx="648072" cy="369332"/>
          </a:xfrm>
          <a:prstGeom prst="rect">
            <a:avLst/>
          </a:prstGeom>
          <a:noFill/>
        </p:spPr>
        <p:txBody>
          <a:bodyPr wrap="square" rtlCol="0">
            <a:spAutoFit/>
          </a:bodyPr>
          <a:lstStyle/>
          <a:p>
            <a:r>
              <a:rPr lang="en-IN" dirty="0"/>
              <a:t>B2</a:t>
            </a:r>
          </a:p>
        </p:txBody>
      </p:sp>
      <p:cxnSp>
        <p:nvCxnSpPr>
          <p:cNvPr id="18" name="Straight Arrow Connector 17"/>
          <p:cNvCxnSpPr>
            <a:stCxn id="12" idx="2"/>
          </p:cNvCxnSpPr>
          <p:nvPr/>
        </p:nvCxnSpPr>
        <p:spPr bwMode="auto">
          <a:xfrm>
            <a:off x="2735796" y="5022468"/>
            <a:ext cx="684076" cy="42275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H="1">
            <a:off x="3779912" y="5003349"/>
            <a:ext cx="504056" cy="50870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403107" y="5567912"/>
            <a:ext cx="396044" cy="369332"/>
          </a:xfrm>
          <a:prstGeom prst="rect">
            <a:avLst/>
          </a:prstGeom>
          <a:noFill/>
        </p:spPr>
        <p:txBody>
          <a:bodyPr wrap="square" rtlCol="0">
            <a:spAutoFit/>
          </a:bodyPr>
          <a:lstStyle/>
          <a:p>
            <a:r>
              <a:rPr lang="en-IN" dirty="0"/>
              <a:t>D</a:t>
            </a:r>
          </a:p>
        </p:txBody>
      </p:sp>
      <p:sp>
        <p:nvSpPr>
          <p:cNvPr id="23" name="TextBox 22"/>
          <p:cNvSpPr txBox="1"/>
          <p:nvPr/>
        </p:nvSpPr>
        <p:spPr>
          <a:xfrm>
            <a:off x="3311860" y="3917543"/>
            <a:ext cx="648072" cy="369332"/>
          </a:xfrm>
          <a:prstGeom prst="rect">
            <a:avLst/>
          </a:prstGeom>
          <a:noFill/>
        </p:spPr>
        <p:txBody>
          <a:bodyPr wrap="square" rtlCol="0">
            <a:spAutoFit/>
          </a:bodyPr>
          <a:lstStyle/>
          <a:p>
            <a:r>
              <a:rPr lang="en-IN" dirty="0"/>
              <a:t> B</a:t>
            </a:r>
          </a:p>
        </p:txBody>
      </p:sp>
    </p:spTree>
    <p:extLst>
      <p:ext uri="{BB962C8B-B14F-4D97-AF65-F5344CB8AC3E}">
        <p14:creationId xmlns:p14="http://schemas.microsoft.com/office/powerpoint/2010/main" val="1349246738"/>
      </p:ext>
    </p:extLst>
  </p:cSld>
  <p:clrMapOvr>
    <a:masterClrMapping/>
  </p:clrMapOvr>
  <p:transition advClick="0" advTm="214725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Solution to ambiguity problem during hybrid( or multipath inheritance)</a:t>
            </a:r>
            <a:br>
              <a:rPr lang="en-IN" sz="2800" dirty="0"/>
            </a:br>
            <a:r>
              <a:rPr lang="en-IN" sz="2800" dirty="0"/>
              <a:t>Virtual Base Class</a:t>
            </a:r>
          </a:p>
        </p:txBody>
      </p:sp>
      <p:sp>
        <p:nvSpPr>
          <p:cNvPr id="3" name="Content Placeholder 2"/>
          <p:cNvSpPr>
            <a:spLocks noGrp="1"/>
          </p:cNvSpPr>
          <p:nvPr>
            <p:ph idx="1"/>
          </p:nvPr>
        </p:nvSpPr>
        <p:spPr>
          <a:xfrm>
            <a:off x="457200" y="1484785"/>
            <a:ext cx="8105775" cy="5760640"/>
          </a:xfrm>
        </p:spPr>
        <p:txBody>
          <a:bodyPr/>
          <a:lstStyle/>
          <a:p>
            <a:r>
              <a:rPr lang="en-IN" sz="2000" dirty="0"/>
              <a:t>Virtual base class can be used to remove the ambiguity problem</a:t>
            </a:r>
          </a:p>
          <a:p>
            <a:r>
              <a:rPr lang="en-IN" sz="2000" dirty="0"/>
              <a:t>It will create a virtual path from grandparent class to the child class, so that only one copy of grandparent’s member is available in the child class, hence ambiguity is resolved.</a:t>
            </a:r>
          </a:p>
          <a:p>
            <a:r>
              <a:rPr lang="en-IN" sz="2000" dirty="0"/>
              <a:t>In the following diagram we have a virtual path from Class A to Class D, hence single copies of Class A members will be available in Class D.</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861048"/>
            <a:ext cx="3528392" cy="2676525"/>
          </a:xfrm>
          <a:prstGeom prst="rect">
            <a:avLst/>
          </a:prstGeom>
        </p:spPr>
      </p:pic>
    </p:spTree>
    <p:extLst>
      <p:ext uri="{BB962C8B-B14F-4D97-AF65-F5344CB8AC3E}">
        <p14:creationId xmlns:p14="http://schemas.microsoft.com/office/powerpoint/2010/main" val="3639278947"/>
      </p:ext>
    </p:extLst>
  </p:cSld>
  <p:clrMapOvr>
    <a:masterClrMapping/>
  </p:clrMapOvr>
  <p:transition advClick="0" advTm="214725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Program-Ambiguity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172989853"/>
      </p:ext>
    </p:extLst>
  </p:cSld>
  <p:clrMapOvr>
    <a:masterClrMapping/>
  </p:clrMapOvr>
  <p:transition advClick="0" advTm="214725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Virtual Base Class(Solution)-Ambiguity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823948975"/>
      </p:ext>
    </p:extLst>
  </p:cSld>
  <p:clrMapOvr>
    <a:masterClrMapping/>
  </p:clrMapOvr>
  <p:transition advClick="0" advTm="214725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Function Overriding</a:t>
            </a:r>
          </a:p>
        </p:txBody>
      </p:sp>
      <p:sp>
        <p:nvSpPr>
          <p:cNvPr id="6" name="Content Placeholder 5"/>
          <p:cNvSpPr>
            <a:spLocks noGrp="1"/>
          </p:cNvSpPr>
          <p:nvPr>
            <p:ph idx="1"/>
          </p:nvPr>
        </p:nvSpPr>
        <p:spPr/>
        <p:txBody>
          <a:bodyPr/>
          <a:lstStyle/>
          <a:p>
            <a:pPr algn="just"/>
            <a:r>
              <a:rPr lang="en-IN" sz="2400" dirty="0"/>
              <a:t>When function with same signature(or prototype) is redefined in the derived class [i.e. Base and derived class have same function], then on accessing the same function with the object of derived class, always derived class version of that function will be called, as it will override( or hide) the base class function</a:t>
            </a:r>
          </a:p>
          <a:p>
            <a:pPr algn="just"/>
            <a:r>
              <a:rPr lang="en-IN" sz="2400" dirty="0"/>
              <a:t>If we want to access the base class version of that function, then it can be accessed with the help of base class name and scope resolution operator used with the derived class object.</a:t>
            </a:r>
          </a:p>
          <a:p>
            <a:pPr algn="just"/>
            <a:r>
              <a:rPr lang="en-IN" sz="1600" dirty="0"/>
              <a:t>&lt;</a:t>
            </a:r>
            <a:r>
              <a:rPr lang="en-IN" sz="1600" dirty="0" err="1"/>
              <a:t>derived_object</a:t>
            </a:r>
            <a:r>
              <a:rPr lang="en-IN" sz="1600" dirty="0"/>
              <a:t>&gt;.&lt;</a:t>
            </a:r>
            <a:r>
              <a:rPr lang="en-IN" sz="1600" dirty="0" err="1"/>
              <a:t>base_Class_name</a:t>
            </a:r>
            <a:r>
              <a:rPr lang="en-IN" sz="1600" dirty="0"/>
              <a:t>&gt;::&lt;</a:t>
            </a:r>
            <a:r>
              <a:rPr lang="en-IN" sz="1600" dirty="0" err="1"/>
              <a:t>function_name</a:t>
            </a:r>
            <a:r>
              <a:rPr lang="en-IN" sz="1600" dirty="0"/>
              <a:t>&gt;(&lt;parameters if required&gt;);</a:t>
            </a:r>
          </a:p>
          <a:p>
            <a:pPr algn="just"/>
            <a:endParaRPr lang="en-IN" sz="2400" dirty="0"/>
          </a:p>
          <a:p>
            <a:pPr algn="just"/>
            <a:endParaRPr lang="en-IN" sz="2400" dirty="0"/>
          </a:p>
        </p:txBody>
      </p:sp>
    </p:spTree>
    <p:extLst>
      <p:ext uri="{BB962C8B-B14F-4D97-AF65-F5344CB8AC3E}">
        <p14:creationId xmlns:p14="http://schemas.microsoft.com/office/powerpoint/2010/main" val="2861924149"/>
      </p:ext>
    </p:extLst>
  </p:cSld>
  <p:clrMapOvr>
    <a:masterClrMapping/>
  </p:clrMapOvr>
  <p:transition advClick="0" advTm="214725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707678"/>
          </a:xfrm>
        </p:spPr>
        <p:txBody>
          <a:bodyPr/>
          <a:lstStyle/>
          <a:p>
            <a:r>
              <a:rPr lang="en-IN" dirty="0"/>
              <a:t>Program-Function overriding</a:t>
            </a:r>
          </a:p>
        </p:txBody>
      </p:sp>
      <p:sp>
        <p:nvSpPr>
          <p:cNvPr id="4" name="Content Placeholder 3"/>
          <p:cNvSpPr>
            <a:spLocks noGrp="1"/>
          </p:cNvSpPr>
          <p:nvPr>
            <p:ph sz="half" idx="1"/>
          </p:nvPr>
        </p:nvSpPr>
        <p:spPr>
          <a:xfrm>
            <a:off x="456481" y="1604328"/>
            <a:ext cx="3983040" cy="5497079"/>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Base Class A";</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Derived Class B";</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a:t>
            </a:r>
          </a:p>
          <a:p>
            <a:pPr marL="0" indent="0">
              <a:spcAft>
                <a:spcPts val="0"/>
              </a:spcAft>
              <a:buNone/>
            </a:pPr>
            <a:r>
              <a:rPr lang="en-IN" sz="1400" dirty="0"/>
              <a:t>obj1.show(); //Derived class show() will be called</a:t>
            </a:r>
          </a:p>
          <a:p>
            <a:pPr marL="0" indent="0">
              <a:spcAft>
                <a:spcPts val="0"/>
              </a:spcAft>
              <a:buNone/>
            </a:pPr>
            <a:r>
              <a:rPr lang="en-IN" sz="1400" dirty="0"/>
              <a:t>//obj1.A::show();</a:t>
            </a:r>
          </a:p>
          <a:p>
            <a:pPr marL="0" indent="0">
              <a:spcAft>
                <a:spcPts val="0"/>
              </a:spcAft>
              <a:buNone/>
            </a:pPr>
            <a:r>
              <a:rPr lang="en-IN" sz="1400" dirty="0"/>
              <a:t>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3642946042"/>
      </p:ext>
    </p:extLst>
  </p:cSld>
  <p:clrMapOvr>
    <a:masterClrMapping/>
  </p:clrMapOvr>
  <p:transition advClick="0" advTm="2147255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chemeClr val="accent2">
                    <a:lumMod val="75000"/>
                  </a:schemeClr>
                </a:solidFill>
              </a:rPr>
              <a:t>INHERITANCE</a:t>
            </a:r>
          </a:p>
        </p:txBody>
      </p:sp>
      <p:sp>
        <p:nvSpPr>
          <p:cNvPr id="3075" name="Subtitle 2"/>
          <p:cNvSpPr>
            <a:spLocks noGrp="1"/>
          </p:cNvSpPr>
          <p:nvPr>
            <p:ph type="subTitle" idx="1"/>
          </p:nvPr>
        </p:nvSpPr>
        <p:spPr>
          <a:xfrm>
            <a:off x="1371600" y="3886200"/>
            <a:ext cx="6400800" cy="1752600"/>
          </a:xfrm>
        </p:spPr>
        <p:txBody>
          <a:bodyPr/>
          <a:lstStyle/>
          <a:p>
            <a:r>
              <a:rPr lang="en-US" altLang="en-US" b="1" dirty="0"/>
              <a:t>Order of execution of constructor and destructor during inheritance </a:t>
            </a:r>
          </a:p>
        </p:txBody>
      </p:sp>
    </p:spTree>
  </p:cSld>
  <p:clrMapOvr>
    <a:masterClrMapping/>
  </p:clrMapOvr>
  <p:transition advClick="0" advTm="214725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105775" cy="1128290"/>
          </a:xfrm>
        </p:spPr>
        <p:txBody>
          <a:bodyPr/>
          <a:lstStyle/>
          <a:p>
            <a:r>
              <a:rPr lang="en-IN" sz="1800" b="1" dirty="0"/>
              <a:t>Basic points[</a:t>
            </a:r>
            <a:r>
              <a:rPr lang="en-US" altLang="en-US" sz="1800" b="1" dirty="0"/>
              <a:t>Order of execution of constructor and destructor during inheritance ]</a:t>
            </a:r>
            <a:endParaRPr lang="en-IN" sz="1800" b="1" dirty="0"/>
          </a:p>
        </p:txBody>
      </p:sp>
      <p:sp>
        <p:nvSpPr>
          <p:cNvPr id="3" name="Content Placeholder 2"/>
          <p:cNvSpPr>
            <a:spLocks noGrp="1"/>
          </p:cNvSpPr>
          <p:nvPr>
            <p:ph idx="1"/>
          </p:nvPr>
        </p:nvSpPr>
        <p:spPr/>
        <p:txBody>
          <a:bodyPr/>
          <a:lstStyle/>
          <a:p>
            <a:r>
              <a:rPr lang="en-IN" sz="2000" dirty="0"/>
              <a:t>If a constructor is defined in the base class and derived class, then on creating the object of derived class, base class constructor will be executed first, then derived class constructor will be called.</a:t>
            </a:r>
          </a:p>
          <a:p>
            <a:r>
              <a:rPr lang="en-IN" sz="2000" dirty="0"/>
              <a:t>Order of execution of destructor will be in reverse order as that of the order of execution of constructor</a:t>
            </a:r>
          </a:p>
          <a:p>
            <a:r>
              <a:rPr lang="en-IN" sz="2000" dirty="0"/>
              <a:t>If a base class is having default constructor, then it is optional for derived class to have a default constructor</a:t>
            </a:r>
          </a:p>
          <a:p>
            <a:r>
              <a:rPr lang="en-IN" sz="2000" dirty="0"/>
              <a:t>If a base class is having parameterized constructor, then it is mandatory for derived class to have a parameterized constructor which will pass the parameters to the base class constructor through initializer list.</a:t>
            </a:r>
          </a:p>
        </p:txBody>
      </p:sp>
    </p:spTree>
    <p:extLst>
      <p:ext uri="{BB962C8B-B14F-4D97-AF65-F5344CB8AC3E}">
        <p14:creationId xmlns:p14="http://schemas.microsoft.com/office/powerpoint/2010/main" val="1405867025"/>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a:picLocks noChangeAspect="1" noChangeArrowheads="1"/>
          </p:cNvPicPr>
          <p:nvPr/>
        </p:nvPicPr>
        <p:blipFill>
          <a:blip r:embed="rId2"/>
          <a:srcRect/>
          <a:stretch>
            <a:fillRect/>
          </a:stretch>
        </p:blipFill>
        <p:spPr bwMode="auto">
          <a:xfrm>
            <a:off x="533400" y="1752600"/>
            <a:ext cx="8004175" cy="37338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Order of execution of constructor and destructor during single inheritance[Default constructor in both classes]</a:t>
            </a:r>
            <a:endParaRPr lang="en-IN" sz="2800" dirty="0"/>
          </a:p>
        </p:txBody>
      </p:sp>
      <p:sp>
        <p:nvSpPr>
          <p:cNvPr id="4" name="Content Placeholder 3"/>
          <p:cNvSpPr>
            <a:spLocks noGrp="1"/>
          </p:cNvSpPr>
          <p:nvPr>
            <p:ph sz="half" idx="1"/>
          </p:nvPr>
        </p:nvSpPr>
        <p:spPr>
          <a:xfrm>
            <a:off x="456481" y="1295400"/>
            <a:ext cx="3983040" cy="4712911"/>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default base class constructor";</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5" name="Content Placeholder 4"/>
          <p:cNvSpPr>
            <a:spLocks noGrp="1"/>
          </p:cNvSpPr>
          <p:nvPr>
            <p:ph sz="half" idx="2"/>
          </p:nvPr>
        </p:nvSpPr>
        <p:spPr>
          <a:xfrm>
            <a:off x="4577760" y="1295400"/>
            <a:ext cx="3984480" cy="5373960"/>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&lt;&lt;"\n Calling default derived constructor";</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b="1" dirty="0"/>
              <a:t>Output:</a:t>
            </a:r>
          </a:p>
          <a:p>
            <a:pPr marL="0" indent="0">
              <a:spcAft>
                <a:spcPts val="0"/>
              </a:spcAft>
              <a:buNone/>
            </a:pPr>
            <a:r>
              <a:rPr lang="en-IN" sz="1600" dirty="0"/>
              <a:t>Calling default base class constructor</a:t>
            </a:r>
          </a:p>
          <a:p>
            <a:pPr marL="0" indent="0">
              <a:spcAft>
                <a:spcPts val="0"/>
              </a:spcAft>
              <a:buNone/>
            </a:pPr>
            <a:r>
              <a:rPr lang="en-IN" sz="1600" dirty="0"/>
              <a:t>Calling default derived constructor</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endParaRPr lang="en-IN" dirty="0"/>
          </a:p>
        </p:txBody>
      </p:sp>
    </p:spTree>
    <p:extLst>
      <p:ext uri="{BB962C8B-B14F-4D97-AF65-F5344CB8AC3E}">
        <p14:creationId xmlns:p14="http://schemas.microsoft.com/office/powerpoint/2010/main" val="2763627061"/>
      </p:ext>
    </p:extLst>
  </p:cSld>
  <p:clrMapOvr>
    <a:masterClrMapping/>
  </p:clrMapOvr>
  <p:transition advClick="0" advTm="214725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single inheritance[Parameterized constructor in both classes]</a:t>
            </a:r>
            <a:endParaRPr lang="en-IN" sz="2400" dirty="0"/>
          </a:p>
        </p:txBody>
      </p:sp>
      <p:sp>
        <p:nvSpPr>
          <p:cNvPr id="3" name="Content Placeholder 2"/>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p:txBody>
      </p:sp>
      <p:sp>
        <p:nvSpPr>
          <p:cNvPr id="4" name="Content Placeholder 3"/>
          <p:cNvSpPr>
            <a:spLocks noGrp="1"/>
          </p:cNvSpPr>
          <p:nvPr>
            <p:ph sz="half" idx="2"/>
          </p:nvPr>
        </p:nvSpPr>
        <p:spPr>
          <a:xfrm>
            <a:off x="4577760" y="1124744"/>
            <a:ext cx="3984480" cy="5832648"/>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err="1"/>
              <a:t>int</a:t>
            </a:r>
            <a:r>
              <a:rPr lang="en-IN" sz="1600" dirty="0"/>
              <a:t> l;</a:t>
            </a:r>
          </a:p>
          <a:p>
            <a:pPr marL="0" indent="0">
              <a:spcAft>
                <a:spcPts val="0"/>
              </a:spcAft>
              <a:buNone/>
            </a:pPr>
            <a:r>
              <a:rPr lang="en-IN" sz="1600" dirty="0"/>
              <a:t>public:</a:t>
            </a:r>
          </a:p>
          <a:p>
            <a:pPr marL="0" indent="0">
              <a:spcAft>
                <a:spcPts val="0"/>
              </a:spcAft>
              <a:buNone/>
            </a:pPr>
            <a:r>
              <a:rPr lang="en-IN" sz="1600" dirty="0"/>
              <a:t>B(</a:t>
            </a:r>
            <a:r>
              <a:rPr lang="en-IN" sz="1600" dirty="0" err="1"/>
              <a:t>int</a:t>
            </a:r>
            <a:r>
              <a:rPr lang="en-IN" sz="1600" dirty="0"/>
              <a:t> p):A(p)</a:t>
            </a:r>
          </a:p>
          <a:p>
            <a:pPr marL="0" indent="0">
              <a:spcAft>
                <a:spcPts val="0"/>
              </a:spcAft>
              <a:buNone/>
            </a:pPr>
            <a:r>
              <a:rPr lang="en-IN" sz="1600" dirty="0"/>
              <a:t>{</a:t>
            </a:r>
          </a:p>
          <a:p>
            <a:pPr marL="0" indent="0">
              <a:spcAft>
                <a:spcPts val="0"/>
              </a:spcAft>
              <a:buNone/>
            </a:pPr>
            <a:r>
              <a:rPr lang="en-IN" sz="1600" dirty="0"/>
              <a:t>l=p;</a:t>
            </a:r>
          </a:p>
          <a:p>
            <a:pPr marL="0" indent="0">
              <a:spcAft>
                <a:spcPts val="0"/>
              </a:spcAft>
              <a:buNone/>
            </a:pPr>
            <a:r>
              <a:rPr lang="en-IN" sz="1600" dirty="0" err="1"/>
              <a:t>cout</a:t>
            </a:r>
            <a:r>
              <a:rPr lang="en-IN" sz="1600" dirty="0"/>
              <a:t>&lt;&lt;"\</a:t>
            </a:r>
            <a:r>
              <a:rPr lang="en-IN" sz="1600" dirty="0" err="1"/>
              <a:t>nCalling</a:t>
            </a:r>
            <a:r>
              <a:rPr lang="en-IN" sz="1600" dirty="0"/>
              <a:t> derived class parameterized:"&lt;&lt;l;</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obj2(1);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dirty="0"/>
              <a:t>Output:</a:t>
            </a:r>
          </a:p>
          <a:p>
            <a:pPr marL="0" indent="0">
              <a:spcAft>
                <a:spcPts val="0"/>
              </a:spcAft>
              <a:buNone/>
            </a:pPr>
            <a:r>
              <a:rPr lang="en-IN" sz="1600" dirty="0"/>
              <a:t>Calling base class parameterized 1</a:t>
            </a:r>
          </a:p>
          <a:p>
            <a:pPr marL="0" indent="0">
              <a:spcAft>
                <a:spcPts val="0"/>
              </a:spcAft>
              <a:buNone/>
            </a:pPr>
            <a:r>
              <a:rPr lang="en-IN" sz="1600" dirty="0"/>
              <a:t>Calling derived class parameterized: 1</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endParaRPr lang="en-IN" dirty="0"/>
          </a:p>
          <a:p>
            <a:endParaRPr lang="en-IN" dirty="0"/>
          </a:p>
        </p:txBody>
      </p:sp>
    </p:spTree>
    <p:extLst>
      <p:ext uri="{BB962C8B-B14F-4D97-AF65-F5344CB8AC3E}">
        <p14:creationId xmlns:p14="http://schemas.microsoft.com/office/powerpoint/2010/main" val="640117268"/>
      </p:ext>
    </p:extLst>
  </p:cSld>
  <p:clrMapOvr>
    <a:masterClrMapping/>
  </p:clrMapOvr>
  <p:transition advClick="0" advTm="214725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800" dirty="0"/>
              <a:t>Order of execution of constructor and destructor during single inheritance[Parameterized and default constructor in both classes]</a:t>
            </a:r>
            <a:endParaRPr lang="en-IN" sz="1800" dirty="0"/>
          </a:p>
        </p:txBody>
      </p:sp>
      <p:sp>
        <p:nvSpPr>
          <p:cNvPr id="3" name="Content Placeholder 2"/>
          <p:cNvSpPr>
            <a:spLocks noGrp="1"/>
          </p:cNvSpPr>
          <p:nvPr>
            <p:ph sz="half" idx="1"/>
          </p:nvPr>
        </p:nvSpPr>
        <p:spPr>
          <a:xfrm>
            <a:off x="456481" y="1295400"/>
            <a:ext cx="3683471" cy="5229945"/>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default";</a:t>
            </a:r>
          </a:p>
          <a:p>
            <a:pPr marL="0" indent="0">
              <a:spcAft>
                <a:spcPts val="0"/>
              </a:spcAft>
              <a:buNone/>
            </a:pPr>
            <a:r>
              <a:rPr lang="en-IN" sz="1600" dirty="0"/>
              <a:t>}</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4" name="Content Placeholder 3"/>
          <p:cNvSpPr>
            <a:spLocks noGrp="1"/>
          </p:cNvSpPr>
          <p:nvPr>
            <p:ph sz="half" idx="2"/>
          </p:nvPr>
        </p:nvSpPr>
        <p:spPr>
          <a:xfrm>
            <a:off x="3995936" y="1295400"/>
            <a:ext cx="5148064" cy="522994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l;</a:t>
            </a:r>
          </a:p>
          <a:p>
            <a:pPr marL="0" indent="0">
              <a:spcAft>
                <a:spcPts val="0"/>
              </a:spcAft>
              <a:buNone/>
            </a:pPr>
            <a:r>
              <a:rPr lang="en-IN" sz="1400" dirty="0"/>
              <a:t>public:</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a:t>    </a:t>
            </a:r>
            <a:r>
              <a:rPr lang="en-IN" sz="1400" dirty="0" err="1"/>
              <a:t>cout</a:t>
            </a:r>
            <a:r>
              <a:rPr lang="en-IN" sz="1400" dirty="0"/>
              <a:t>&lt;&lt;"\</a:t>
            </a:r>
            <a:r>
              <a:rPr lang="en-IN" sz="1400" dirty="0" err="1"/>
              <a:t>nCalling</a:t>
            </a:r>
            <a:r>
              <a:rPr lang="en-IN" sz="1400" dirty="0"/>
              <a:t> derived class default";</a:t>
            </a:r>
          </a:p>
          <a:p>
            <a:pPr marL="0" indent="0">
              <a:spcAft>
                <a:spcPts val="0"/>
              </a:spcAft>
              <a:buNone/>
            </a:pPr>
            <a:r>
              <a:rPr lang="en-IN" sz="1400" dirty="0"/>
              <a:t>}</a:t>
            </a:r>
          </a:p>
          <a:p>
            <a:pPr marL="0" indent="0">
              <a:spcAft>
                <a:spcPts val="0"/>
              </a:spcAft>
              <a:buNone/>
            </a:pPr>
            <a:r>
              <a:rPr lang="en-IN" sz="1400" dirty="0"/>
              <a:t>B(</a:t>
            </a:r>
            <a:r>
              <a:rPr lang="en-IN" sz="1400" dirty="0" err="1"/>
              <a:t>int</a:t>
            </a:r>
            <a:r>
              <a:rPr lang="en-IN" sz="1400" dirty="0"/>
              <a:t> p):A(p)</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err="1"/>
              <a:t>cout</a:t>
            </a:r>
            <a:r>
              <a:rPr lang="en-IN" sz="1400" dirty="0"/>
              <a:t>&lt;&lt;"\</a:t>
            </a:r>
            <a:r>
              <a:rPr lang="en-IN" sz="1400" dirty="0" err="1"/>
              <a:t>nCalling</a:t>
            </a:r>
            <a:r>
              <a:rPr lang="en-IN" sz="1400" dirty="0"/>
              <a:t> derived class parameterized:"&lt;&lt;l;</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   //Either default/ or parameterized constructor can be called</a:t>
            </a:r>
          </a:p>
          <a:p>
            <a:pPr marL="0" indent="0">
              <a:spcAft>
                <a:spcPts val="0"/>
              </a:spcAft>
              <a:buNone/>
            </a:pPr>
            <a:r>
              <a:rPr lang="en-IN" sz="1400" dirty="0"/>
              <a:t>B obj2(1);</a:t>
            </a:r>
          </a:p>
          <a:p>
            <a:pPr marL="0" indent="0">
              <a:spcAft>
                <a:spcPts val="0"/>
              </a:spcAft>
              <a:buNone/>
            </a:pPr>
            <a:r>
              <a:rPr lang="en-IN" sz="1400" dirty="0"/>
              <a:t>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467107596"/>
      </p:ext>
    </p:extLst>
  </p:cSld>
  <p:clrMapOvr>
    <a:masterClrMapping/>
  </p:clrMapOvr>
  <p:transition advClick="0" advTm="214725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600" dirty="0"/>
              <a:t>Order of execution of constructor and destructor during Multilevel inheritance</a:t>
            </a:r>
            <a:endParaRPr lang="en-IN" sz="1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295400"/>
            <a:ext cx="7519367" cy="5085927"/>
          </a:xfrm>
        </p:spPr>
      </p:pic>
    </p:spTree>
    <p:extLst>
      <p:ext uri="{BB962C8B-B14F-4D97-AF65-F5344CB8AC3E}">
        <p14:creationId xmlns:p14="http://schemas.microsoft.com/office/powerpoint/2010/main" val="1985684247"/>
      </p:ext>
    </p:extLst>
  </p:cSld>
  <p:clrMapOvr>
    <a:masterClrMapping/>
  </p:clrMapOvr>
  <p:transition advClick="0" advTm="214725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a:t>
            </a:r>
            <a:endParaRPr lang="en-IN" sz="2000" dirty="0"/>
          </a:p>
        </p:txBody>
      </p:sp>
      <p:sp>
        <p:nvSpPr>
          <p:cNvPr id="4" name="Content Placeholder 3"/>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x,y</a:t>
            </a:r>
            <a:r>
              <a:rPr lang="en-IN" sz="1400" dirty="0"/>
              <a:t>;</a:t>
            </a:r>
          </a:p>
          <a:p>
            <a:pPr marL="0" indent="0">
              <a:spcAft>
                <a:spcPts val="0"/>
              </a:spcAft>
              <a:buNone/>
            </a:pPr>
            <a:r>
              <a:rPr lang="en-IN" sz="1400" dirty="0"/>
              <a:t>public:</a:t>
            </a:r>
          </a:p>
          <a:p>
            <a:pPr marL="0" indent="0">
              <a:spcAft>
                <a:spcPts val="0"/>
              </a:spcAft>
              <a:buNone/>
            </a:pPr>
            <a:r>
              <a:rPr lang="en-IN" sz="1400" dirty="0"/>
              <a:t>A(</a:t>
            </a:r>
            <a:r>
              <a:rPr lang="en-IN" sz="1400" dirty="0" err="1"/>
              <a:t>int</a:t>
            </a:r>
            <a:r>
              <a:rPr lang="en-IN" sz="1400" dirty="0"/>
              <a:t> </a:t>
            </a:r>
            <a:r>
              <a:rPr lang="en-IN" sz="1400" dirty="0" err="1"/>
              <a:t>r,int</a:t>
            </a:r>
            <a:r>
              <a:rPr lang="en-IN" sz="1400" dirty="0"/>
              <a:t> s)</a:t>
            </a:r>
          </a:p>
          <a:p>
            <a:pPr marL="0" indent="0">
              <a:spcAft>
                <a:spcPts val="0"/>
              </a:spcAft>
              <a:buNone/>
            </a:pPr>
            <a:r>
              <a:rPr lang="en-IN" sz="1400" dirty="0"/>
              <a:t>{</a:t>
            </a:r>
          </a:p>
          <a:p>
            <a:pPr marL="0" indent="0">
              <a:spcAft>
                <a:spcPts val="0"/>
              </a:spcAft>
              <a:buNone/>
            </a:pPr>
            <a:r>
              <a:rPr lang="en-IN" sz="1400" dirty="0"/>
              <a:t>x=r;</a:t>
            </a:r>
          </a:p>
          <a:p>
            <a:pPr marL="0" indent="0">
              <a:spcAft>
                <a:spcPts val="0"/>
              </a:spcAft>
              <a:buNone/>
            </a:pPr>
            <a:r>
              <a:rPr lang="en-IN" sz="1400" dirty="0"/>
              <a:t>y=s;</a:t>
            </a:r>
          </a:p>
          <a:p>
            <a:pPr marL="0" indent="0">
              <a:spcAft>
                <a:spcPts val="0"/>
              </a:spcAft>
              <a:buNone/>
            </a:pPr>
            <a:r>
              <a:rPr lang="en-IN" sz="1400" dirty="0" err="1"/>
              <a:t>cout</a:t>
            </a:r>
            <a:r>
              <a:rPr lang="en-IN" sz="1400" dirty="0"/>
              <a:t>&lt;&lt;"\</a:t>
            </a:r>
            <a:r>
              <a:rPr lang="en-IN" sz="1400" dirty="0" err="1"/>
              <a:t>nCalling</a:t>
            </a:r>
            <a:r>
              <a:rPr lang="en-IN" sz="1400" dirty="0"/>
              <a:t> base class constructor:"&lt;&lt;x&lt;&lt;" "&lt;&lt;y;</a:t>
            </a:r>
          </a:p>
          <a:p>
            <a:pPr marL="0" indent="0">
              <a:spcAft>
                <a:spcPts val="0"/>
              </a:spcAft>
              <a:buNone/>
            </a:pPr>
            <a:r>
              <a:rPr lang="en-IN" sz="1400" dirty="0"/>
              <a:t>}</a:t>
            </a:r>
          </a:p>
          <a:p>
            <a:pPr marL="0" indent="0">
              <a:spcAft>
                <a:spcPts val="0"/>
              </a:spcAft>
              <a:buNone/>
            </a:pPr>
            <a:r>
              <a:rPr lang="en-IN" sz="1400" dirty="0"/>
              <a:t>~A()</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base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340768"/>
            <a:ext cx="3984480" cy="525658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l,m</a:t>
            </a:r>
            <a:r>
              <a:rPr lang="en-IN" sz="1400" dirty="0"/>
              <a:t>;</a:t>
            </a:r>
          </a:p>
          <a:p>
            <a:pPr marL="0" indent="0">
              <a:spcAft>
                <a:spcPts val="0"/>
              </a:spcAft>
              <a:buNone/>
            </a:pPr>
            <a:r>
              <a:rPr lang="en-IN" sz="1400" dirty="0"/>
              <a:t>public:</a:t>
            </a:r>
          </a:p>
          <a:p>
            <a:pPr marL="0" indent="0">
              <a:spcAft>
                <a:spcPts val="0"/>
              </a:spcAft>
              <a:buNone/>
            </a:pPr>
            <a:r>
              <a:rPr lang="en-IN" sz="1400" dirty="0"/>
              <a:t>B(</a:t>
            </a:r>
            <a:r>
              <a:rPr lang="en-IN" sz="1400" dirty="0" err="1"/>
              <a:t>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s):A(</a:t>
            </a:r>
            <a:r>
              <a:rPr lang="en-IN" sz="1400" dirty="0" err="1"/>
              <a:t>r,s</a:t>
            </a:r>
            <a:r>
              <a:rPr lang="en-IN" sz="1400" dirty="0"/>
              <a:t>)</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a:t>m=q;</a:t>
            </a:r>
          </a:p>
          <a:p>
            <a:pPr marL="0" indent="0">
              <a:spcAft>
                <a:spcPts val="0"/>
              </a:spcAft>
              <a:buNone/>
            </a:pPr>
            <a:r>
              <a:rPr lang="en-IN" sz="1400" dirty="0" err="1"/>
              <a:t>cout</a:t>
            </a:r>
            <a:r>
              <a:rPr lang="en-IN" sz="1400" dirty="0"/>
              <a:t>&lt;&lt;"\</a:t>
            </a:r>
            <a:r>
              <a:rPr lang="en-IN" sz="1400" dirty="0" err="1"/>
              <a:t>nCalling</a:t>
            </a:r>
            <a:r>
              <a:rPr lang="en-IN" sz="1400" dirty="0"/>
              <a:t> derived class B constructor:"&lt;&lt;l&lt;&lt;" "&lt;&lt;m;</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B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2279256980"/>
      </p:ext>
    </p:extLst>
  </p:cSld>
  <p:clrMapOvr>
    <a:masterClrMapping/>
  </p:clrMapOvr>
  <p:transition advClick="0" advTm="214725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inheritance….Continued</a:t>
            </a:r>
            <a:endParaRPr lang="en-IN" sz="2000" dirty="0"/>
          </a:p>
        </p:txBody>
      </p:sp>
      <p:sp>
        <p:nvSpPr>
          <p:cNvPr id="4" name="Content Placeholder 3"/>
          <p:cNvSpPr>
            <a:spLocks noGrp="1"/>
          </p:cNvSpPr>
          <p:nvPr>
            <p:ph sz="half" idx="1"/>
          </p:nvPr>
        </p:nvSpPr>
        <p:spPr>
          <a:xfrm>
            <a:off x="498908" y="1340768"/>
            <a:ext cx="3983040" cy="5256584"/>
          </a:xfrm>
        </p:spPr>
        <p:txBody>
          <a:bodyPr/>
          <a:lstStyle/>
          <a:p>
            <a:pPr marL="0" indent="0">
              <a:spcAft>
                <a:spcPts val="0"/>
              </a:spcAft>
              <a:buNone/>
            </a:pPr>
            <a:r>
              <a:rPr lang="en-IN" sz="1400" dirty="0"/>
              <a:t>class C:public B</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n,m</a:t>
            </a:r>
            <a:r>
              <a:rPr lang="en-IN" sz="1400" dirty="0"/>
              <a:t>;</a:t>
            </a:r>
          </a:p>
          <a:p>
            <a:pPr marL="0" indent="0">
              <a:spcAft>
                <a:spcPts val="0"/>
              </a:spcAft>
              <a:buNone/>
            </a:pPr>
            <a:r>
              <a:rPr lang="en-IN" sz="1400" dirty="0"/>
              <a:t>public:</a:t>
            </a:r>
          </a:p>
          <a:p>
            <a:pPr marL="0" indent="0">
              <a:spcAft>
                <a:spcPts val="0"/>
              </a:spcAft>
              <a:buNone/>
            </a:pPr>
            <a:r>
              <a:rPr lang="en-IN" sz="1400" dirty="0"/>
              <a:t>C(</a:t>
            </a:r>
            <a:r>
              <a:rPr lang="en-IN" sz="1400" dirty="0" err="1"/>
              <a:t>int</a:t>
            </a:r>
            <a:r>
              <a:rPr lang="en-IN" sz="1400" dirty="0"/>
              <a:t> </a:t>
            </a:r>
            <a:r>
              <a:rPr lang="en-IN" sz="1400" dirty="0" err="1"/>
              <a:t>u,int</a:t>
            </a:r>
            <a:r>
              <a:rPr lang="en-IN" sz="1400" dirty="0"/>
              <a:t> </a:t>
            </a:r>
            <a:r>
              <a:rPr lang="en-IN" sz="1400" dirty="0" err="1"/>
              <a:t>v,int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s):B(</a:t>
            </a:r>
            <a:r>
              <a:rPr lang="en-IN" sz="1400" dirty="0" err="1"/>
              <a:t>p,q,r,s</a:t>
            </a:r>
            <a:r>
              <a:rPr lang="en-IN" sz="1400" dirty="0"/>
              <a:t>)</a:t>
            </a:r>
          </a:p>
          <a:p>
            <a:pPr marL="0" indent="0">
              <a:spcAft>
                <a:spcPts val="0"/>
              </a:spcAft>
              <a:buNone/>
            </a:pPr>
            <a:r>
              <a:rPr lang="en-IN" sz="1400" dirty="0"/>
              <a:t>{</a:t>
            </a:r>
          </a:p>
          <a:p>
            <a:pPr marL="0" indent="0">
              <a:spcAft>
                <a:spcPts val="0"/>
              </a:spcAft>
              <a:buNone/>
            </a:pPr>
            <a:r>
              <a:rPr lang="en-IN" sz="1400" dirty="0"/>
              <a:t>n=u;</a:t>
            </a:r>
          </a:p>
          <a:p>
            <a:pPr marL="0" indent="0">
              <a:spcAft>
                <a:spcPts val="0"/>
              </a:spcAft>
              <a:buNone/>
            </a:pPr>
            <a:r>
              <a:rPr lang="en-IN" sz="1400" dirty="0"/>
              <a:t>m=v;</a:t>
            </a:r>
          </a:p>
          <a:p>
            <a:pPr marL="0" indent="0">
              <a:spcAft>
                <a:spcPts val="0"/>
              </a:spcAft>
              <a:buNone/>
            </a:pPr>
            <a:r>
              <a:rPr lang="en-IN" sz="1400" dirty="0" err="1"/>
              <a:t>cout</a:t>
            </a:r>
            <a:r>
              <a:rPr lang="en-IN" sz="1400" dirty="0"/>
              <a:t>&lt;&lt;"\</a:t>
            </a:r>
            <a:r>
              <a:rPr lang="en-IN" sz="1400" dirty="0" err="1"/>
              <a:t>nCalling</a:t>
            </a:r>
            <a:r>
              <a:rPr lang="en-IN" sz="1400" dirty="0"/>
              <a:t> derived class C constructor with values:"&lt;&lt;n&lt;&lt;" "&lt;&lt;m;</a:t>
            </a:r>
          </a:p>
          <a:p>
            <a:pPr marL="0" indent="0">
              <a:spcAft>
                <a:spcPts val="0"/>
              </a:spcAft>
              <a:buNone/>
            </a:pPr>
            <a:r>
              <a:rPr lang="en-IN" sz="1400" dirty="0"/>
              <a:t>}</a:t>
            </a:r>
          </a:p>
          <a:p>
            <a:pPr marL="0" indent="0">
              <a:spcAft>
                <a:spcPts val="0"/>
              </a:spcAft>
              <a:buNone/>
            </a:pPr>
            <a:r>
              <a:rPr lang="en-IN" sz="1400" dirty="0"/>
              <a:t>~C()</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C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C obj1(1,2,3,4,5,6);</a:t>
            </a:r>
          </a:p>
          <a:p>
            <a:pPr marL="0" indent="0">
              <a:spcAft>
                <a:spcPts val="0"/>
              </a:spcAft>
              <a:buNone/>
            </a:pPr>
            <a:r>
              <a:rPr lang="en-IN" sz="1400" dirty="0"/>
              <a:t>return 0;</a:t>
            </a:r>
          </a:p>
          <a:p>
            <a:pPr marL="0" indent="0">
              <a:spcAft>
                <a:spcPts val="0"/>
              </a:spcAft>
              <a:buNone/>
            </a:pPr>
            <a:r>
              <a:rPr lang="en-IN" sz="1400" dirty="0"/>
              <a:t>}</a:t>
            </a:r>
          </a:p>
          <a:p>
            <a:endParaRPr lang="en-IN" sz="1400" dirty="0"/>
          </a:p>
        </p:txBody>
      </p:sp>
    </p:spTree>
    <p:extLst>
      <p:ext uri="{BB962C8B-B14F-4D97-AF65-F5344CB8AC3E}">
        <p14:creationId xmlns:p14="http://schemas.microsoft.com/office/powerpoint/2010/main" val="4222120995"/>
      </p:ext>
    </p:extLst>
  </p:cSld>
  <p:clrMapOvr>
    <a:masterClrMapping/>
  </p:clrMapOvr>
  <p:transition advClick="0" advTm="214725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02" y="570306"/>
            <a:ext cx="8105775" cy="1022350"/>
          </a:xfrm>
        </p:spPr>
        <p:txBody>
          <a:bodyPr/>
          <a:lstStyle/>
          <a:p>
            <a:r>
              <a:rPr lang="en-US" altLang="en-US" sz="2000" dirty="0"/>
              <a:t>Order of execution of constructor and destructor during Multiple inheritance</a:t>
            </a:r>
            <a:endParaRPr lang="en-IN" sz="2000" dirty="0"/>
          </a:p>
        </p:txBody>
      </p:sp>
      <p:sp>
        <p:nvSpPr>
          <p:cNvPr id="5" name="Content Placeholder 4"/>
          <p:cNvSpPr>
            <a:spLocks noGrp="1"/>
          </p:cNvSpPr>
          <p:nvPr>
            <p:ph idx="1"/>
          </p:nvPr>
        </p:nvSpPr>
        <p:spPr/>
        <p:txBody>
          <a:bodyPr/>
          <a:lstStyle/>
          <a:p>
            <a:r>
              <a:rPr lang="en-IN" sz="1800" dirty="0"/>
              <a:t>Order of execution of constructor during multiple inheritance is dependent upon the order of derivation(or order of inheritance).</a:t>
            </a:r>
          </a:p>
          <a:p>
            <a:r>
              <a:rPr lang="en-IN" sz="1800" dirty="0"/>
              <a:t>Order of execution of destructor will be reverse as that of order of execution of constructor</a:t>
            </a:r>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96952"/>
            <a:ext cx="8892479" cy="3861048"/>
          </a:xfrm>
          <a:prstGeom prst="rect">
            <a:avLst/>
          </a:prstGeom>
        </p:spPr>
      </p:pic>
    </p:spTree>
    <p:extLst>
      <p:ext uri="{BB962C8B-B14F-4D97-AF65-F5344CB8AC3E}">
        <p14:creationId xmlns:p14="http://schemas.microsoft.com/office/powerpoint/2010/main" val="2803525083"/>
      </p:ext>
    </p:extLst>
  </p:cSld>
  <p:clrMapOvr>
    <a:masterClrMapping/>
  </p:clrMapOvr>
  <p:transition advClick="0" advTm="2147255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Multiple inheritance…continued…</a:t>
            </a:r>
            <a:endParaRPr lang="en-IN" sz="2400" dirty="0"/>
          </a:p>
        </p:txBody>
      </p:sp>
      <p:sp>
        <p:nvSpPr>
          <p:cNvPr id="3" name="Content Placeholder 2"/>
          <p:cNvSpPr>
            <a:spLocks noGrp="1"/>
          </p:cNvSpPr>
          <p:nvPr>
            <p:ph idx="1"/>
          </p:nvPr>
        </p:nvSpPr>
        <p:spPr>
          <a:xfrm>
            <a:off x="457200" y="1604963"/>
            <a:ext cx="8105775" cy="5253037"/>
          </a:xfrm>
        </p:spPr>
        <p:txBody>
          <a:bodyPr/>
          <a:lstStyle/>
          <a:p>
            <a:pPr marL="0" indent="0">
              <a:buNone/>
            </a:pPr>
            <a:r>
              <a:rPr lang="en-IN" sz="2400" dirty="0"/>
              <a:t>Class A:public B, virtual C </a:t>
            </a:r>
          </a:p>
          <a:p>
            <a:pPr marL="0" indent="0">
              <a:buNone/>
            </a:pPr>
            <a:r>
              <a:rPr lang="en-IN" sz="2400" dirty="0"/>
              <a:t>{ </a:t>
            </a:r>
          </a:p>
          <a:p>
            <a:pPr marL="0" indent="0">
              <a:buNone/>
            </a:pPr>
            <a:r>
              <a:rPr lang="en-IN" sz="2400" dirty="0"/>
              <a:t>};</a:t>
            </a:r>
          </a:p>
          <a:p>
            <a:pPr marL="0" indent="0">
              <a:buNone/>
            </a:pPr>
            <a:r>
              <a:rPr lang="en-IN" sz="2400" dirty="0"/>
              <a:t>Order of execution of constructor</a:t>
            </a:r>
          </a:p>
          <a:p>
            <a:pPr marL="0" indent="0">
              <a:buNone/>
            </a:pPr>
            <a:r>
              <a:rPr lang="en-IN" sz="2400" dirty="0"/>
              <a:t>//C() virtual base </a:t>
            </a:r>
          </a:p>
          <a:p>
            <a:pPr marL="0" indent="0">
              <a:buNone/>
            </a:pPr>
            <a:r>
              <a:rPr lang="en-IN" sz="2400" dirty="0"/>
              <a:t> //B() ordinary base </a:t>
            </a:r>
          </a:p>
          <a:p>
            <a:pPr marL="0" indent="0">
              <a:buNone/>
            </a:pPr>
            <a:r>
              <a:rPr lang="en-IN" sz="2400" dirty="0"/>
              <a:t>//A() derived </a:t>
            </a:r>
          </a:p>
          <a:p>
            <a:pPr marL="0" indent="0">
              <a:buNone/>
            </a:pPr>
            <a:r>
              <a:rPr lang="en-IN" sz="2400" dirty="0"/>
              <a:t>If one of the class is inherited in virtual mode, then constructor of that will be executed first and then order of inheritance will be followed and if both are derived in virtual mode, then order of inheritance will be </a:t>
            </a:r>
            <a:r>
              <a:rPr lang="en-IN" sz="2400"/>
              <a:t>followed(as usual)</a:t>
            </a:r>
            <a:endParaRPr lang="en-IN" sz="2400" dirty="0"/>
          </a:p>
        </p:txBody>
      </p:sp>
    </p:spTree>
    <p:extLst>
      <p:ext uri="{BB962C8B-B14F-4D97-AF65-F5344CB8AC3E}">
        <p14:creationId xmlns:p14="http://schemas.microsoft.com/office/powerpoint/2010/main" val="1761133546"/>
      </p:ext>
    </p:extLst>
  </p:cSld>
  <p:clrMapOvr>
    <a:masterClrMapping/>
  </p:clrMapOvr>
  <p:transition advClick="0" advTm="2147255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Program-Order of execution of constructor and destructor during Multiple inheritance</a:t>
            </a:r>
            <a:endParaRPr lang="en-IN" sz="1800" dirty="0"/>
          </a:p>
        </p:txBody>
      </p:sp>
      <p:sp>
        <p:nvSpPr>
          <p:cNvPr id="4" name="Content Placeholder 3"/>
          <p:cNvSpPr>
            <a:spLocks noGrp="1"/>
          </p:cNvSpPr>
          <p:nvPr>
            <p:ph sz="half" idx="1"/>
          </p:nvPr>
        </p:nvSpPr>
        <p:spPr>
          <a:xfrm>
            <a:off x="456481" y="1412776"/>
            <a:ext cx="3983040" cy="5253672"/>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412776"/>
            <a:ext cx="3984480" cy="5688632"/>
          </a:xfrm>
        </p:spPr>
        <p:txBody>
          <a:bodyPr/>
          <a:lstStyle/>
          <a:p>
            <a:pPr marL="0" indent="0">
              <a:spcAft>
                <a:spcPts val="0"/>
              </a:spcAft>
              <a:buNone/>
            </a:pPr>
            <a:r>
              <a:rPr lang="en-IN" sz="1400" dirty="0"/>
              <a:t>class P:public </a:t>
            </a:r>
            <a:r>
              <a:rPr lang="en-IN" sz="1400" dirty="0" err="1"/>
              <a:t>M,public</a:t>
            </a:r>
            <a:r>
              <a:rPr lang="en-IN" sz="1400" dirty="0"/>
              <a:t> N</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a:t>
            </a:r>
            <a:r>
              <a:rPr lang="en-IN" sz="1400" dirty="0" err="1"/>
              <a:t>p,int</a:t>
            </a:r>
            <a:r>
              <a:rPr lang="en-IN" sz="1400" dirty="0"/>
              <a:t> </a:t>
            </a:r>
            <a:r>
              <a:rPr lang="en-IN" sz="1400" dirty="0" err="1"/>
              <a:t>q,int</a:t>
            </a:r>
            <a:r>
              <a:rPr lang="en-IN" sz="1400" dirty="0"/>
              <a:t> r):M(r),N(q)</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		void display()</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&lt;&lt;“\n”&lt;&lt;"m="&lt;&lt;m&lt;&lt;" "&lt;&lt;"n="&lt;&lt;n&lt;&lt;" "&lt;&lt;"l="&lt;&lt;l;</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P obj1(3,2,1);</a:t>
            </a:r>
          </a:p>
          <a:p>
            <a:pPr marL="0" indent="0">
              <a:spcAft>
                <a:spcPts val="0"/>
              </a:spcAft>
              <a:buNone/>
            </a:pPr>
            <a:r>
              <a:rPr lang="en-IN" sz="1400" dirty="0"/>
              <a:t>	obj1.display();</a:t>
            </a:r>
          </a:p>
          <a:p>
            <a:pPr marL="0" indent="0">
              <a:spcAft>
                <a:spcPts val="0"/>
              </a:spcAft>
              <a:buNone/>
            </a:pPr>
            <a:r>
              <a:rPr lang="en-IN" sz="1400" dirty="0"/>
              <a:t>	return 0;</a:t>
            </a:r>
          </a:p>
          <a:p>
            <a:pPr marL="0" indent="0">
              <a:spcAft>
                <a:spcPts val="0"/>
              </a:spcAft>
              <a:buNone/>
            </a:pPr>
            <a:r>
              <a:rPr lang="en-IN" sz="1400" dirty="0"/>
              <a:t>}</a:t>
            </a:r>
          </a:p>
          <a:p>
            <a:pPr marL="0" indent="0">
              <a:spcAft>
                <a:spcPts val="0"/>
              </a:spcAft>
              <a:buNone/>
            </a:pPr>
            <a:r>
              <a:rPr lang="en-IN" sz="1600" dirty="0"/>
              <a:t>Output:</a:t>
            </a:r>
          </a:p>
          <a:p>
            <a:pPr marL="0" indent="0">
              <a:spcAft>
                <a:spcPts val="0"/>
              </a:spcAft>
              <a:buNone/>
            </a:pPr>
            <a:r>
              <a:rPr lang="en-IN" sz="1600" dirty="0"/>
              <a:t>In M</a:t>
            </a:r>
          </a:p>
          <a:p>
            <a:pPr marL="0" indent="0">
              <a:spcAft>
                <a:spcPts val="0"/>
              </a:spcAft>
              <a:buNone/>
            </a:pPr>
            <a:r>
              <a:rPr lang="en-IN" sz="1600" dirty="0"/>
              <a:t>In N</a:t>
            </a:r>
          </a:p>
          <a:p>
            <a:pPr marL="0" indent="0">
              <a:spcAft>
                <a:spcPts val="0"/>
              </a:spcAft>
              <a:buNone/>
            </a:pPr>
            <a:r>
              <a:rPr lang="en-IN" sz="1600" dirty="0"/>
              <a:t>In P </a:t>
            </a:r>
          </a:p>
          <a:p>
            <a:pPr marL="0" indent="0">
              <a:spcAft>
                <a:spcPts val="0"/>
              </a:spcAft>
              <a:buNone/>
            </a:pPr>
            <a:r>
              <a:rPr lang="en-IN" sz="1600" dirty="0"/>
              <a:t>m=1 n=2 l=3 </a:t>
            </a:r>
          </a:p>
        </p:txBody>
      </p:sp>
    </p:spTree>
    <p:extLst>
      <p:ext uri="{BB962C8B-B14F-4D97-AF65-F5344CB8AC3E}">
        <p14:creationId xmlns:p14="http://schemas.microsoft.com/office/powerpoint/2010/main" val="3273227466"/>
      </p:ext>
    </p:extLst>
  </p:cSld>
  <p:clrMapOvr>
    <a:masterClrMapping/>
  </p:clrMapOvr>
  <p:transition advClick="0" advTm="2147255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Order of execution of constructor and destructor during hierarchical inheritance</a:t>
            </a:r>
            <a:endParaRPr lang="en-IN" sz="1800" dirty="0"/>
          </a:p>
        </p:txBody>
      </p:sp>
      <p:sp>
        <p:nvSpPr>
          <p:cNvPr id="3" name="Content Placeholder 2"/>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N:public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y):M(y)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a:xfrm>
            <a:off x="4577760" y="1340768"/>
            <a:ext cx="3984480" cy="4667543"/>
          </a:xfrm>
        </p:spPr>
        <p:txBody>
          <a:bodyPr/>
          <a:lstStyle/>
          <a:p>
            <a:pPr marL="0" indent="0">
              <a:spcAft>
                <a:spcPts val="0"/>
              </a:spcAft>
              <a:buNone/>
            </a:pPr>
            <a:r>
              <a:rPr lang="en-IN" sz="1400" dirty="0"/>
              <a:t>class P:public M</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p):M(p)</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N obj1(1);//Output In </a:t>
            </a:r>
            <a:r>
              <a:rPr lang="en-IN" sz="1400" dirty="0" err="1"/>
              <a:t>M,In</a:t>
            </a:r>
            <a:r>
              <a:rPr lang="en-IN" sz="1400" dirty="0"/>
              <a:t> N</a:t>
            </a:r>
          </a:p>
          <a:p>
            <a:pPr marL="0" indent="0">
              <a:spcAft>
                <a:spcPts val="0"/>
              </a:spcAft>
              <a:buNone/>
            </a:pPr>
            <a:r>
              <a:rPr lang="en-IN" sz="1400" dirty="0"/>
              <a:t>	P obj2(2);//Output In </a:t>
            </a:r>
            <a:r>
              <a:rPr lang="en-IN" sz="1400" dirty="0" err="1"/>
              <a:t>M,In</a:t>
            </a:r>
            <a:r>
              <a:rPr lang="en-IN" sz="1400" dirty="0"/>
              <a:t> P</a:t>
            </a:r>
          </a:p>
          <a:p>
            <a:pPr marL="0" indent="0">
              <a:spcAft>
                <a:spcPts val="0"/>
              </a:spcAft>
              <a:buNone/>
            </a:pPr>
            <a:r>
              <a:rPr lang="en-IN" sz="1400" dirty="0"/>
              <a:t>	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941921228"/>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105775" cy="1022350"/>
          </a:xfrm>
        </p:spPr>
        <p:txBody>
          <a:bodyPr/>
          <a:lstStyle/>
          <a:p>
            <a:r>
              <a:rPr lang="en-IN" dirty="0"/>
              <a:t>Access </a:t>
            </a:r>
            <a:r>
              <a:rPr lang="en-IN" dirty="0" err="1"/>
              <a:t>specifiers</a:t>
            </a:r>
            <a:r>
              <a:rPr lang="en-IN" dirty="0"/>
              <a:t>/Visibility modes/Visibility labels in C++</a:t>
            </a:r>
          </a:p>
        </p:txBody>
      </p:sp>
      <p:sp>
        <p:nvSpPr>
          <p:cNvPr id="3" name="Content Placeholder 2"/>
          <p:cNvSpPr>
            <a:spLocks noGrp="1"/>
          </p:cNvSpPr>
          <p:nvPr>
            <p:ph idx="1"/>
          </p:nvPr>
        </p:nvSpPr>
        <p:spPr/>
        <p:txBody>
          <a:bodyPr/>
          <a:lstStyle/>
          <a:p>
            <a:pPr>
              <a:buNone/>
            </a:pPr>
            <a:endParaRPr lang="en-IN" dirty="0"/>
          </a:p>
          <a:p>
            <a:pPr>
              <a:buNone/>
            </a:pPr>
            <a:r>
              <a:rPr lang="en-IN" dirty="0"/>
              <a:t>private: private members are accessible inside the same class in which they are defined. </a:t>
            </a:r>
          </a:p>
          <a:p>
            <a:pPr>
              <a:buNone/>
            </a:pPr>
            <a:r>
              <a:rPr lang="en-IN" dirty="0"/>
              <a:t>protected: protected members are accessible inside base and derived class only.</a:t>
            </a:r>
          </a:p>
          <a:p>
            <a:pPr>
              <a:buNone/>
            </a:pPr>
            <a:r>
              <a:rPr lang="en-IN" dirty="0"/>
              <a:t>public: public members are accessible everywhere.</a:t>
            </a:r>
          </a:p>
        </p:txBody>
      </p:sp>
    </p:spTree>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Accessibility areas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844824"/>
            <a:ext cx="8383463" cy="3384375"/>
          </a:xfrm>
        </p:spPr>
      </p:pic>
    </p:spTree>
    <p:extLst>
      <p:ext uri="{BB962C8B-B14F-4D97-AF65-F5344CB8AC3E}">
        <p14:creationId xmlns:p14="http://schemas.microsoft.com/office/powerpoint/2010/main" val="3783539068"/>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Inheritance/ or Derivation modes</a:t>
            </a:r>
          </a:p>
        </p:txBody>
      </p:sp>
      <p:sp>
        <p:nvSpPr>
          <p:cNvPr id="3" name="Content Placeholder 2"/>
          <p:cNvSpPr>
            <a:spLocks noGrp="1"/>
          </p:cNvSpPr>
          <p:nvPr>
            <p:ph idx="1"/>
          </p:nvPr>
        </p:nvSpPr>
        <p:spPr/>
        <p:txBody>
          <a:bodyPr/>
          <a:lstStyle/>
          <a:p>
            <a:r>
              <a:rPr lang="en-IN" dirty="0"/>
              <a:t>Private mode</a:t>
            </a:r>
          </a:p>
          <a:p>
            <a:r>
              <a:rPr lang="en-IN" dirty="0"/>
              <a:t>Public mode</a:t>
            </a:r>
          </a:p>
          <a:p>
            <a:r>
              <a:rPr lang="en-IN" dirty="0"/>
              <a:t>Protected mode</a:t>
            </a:r>
          </a:p>
        </p:txBody>
      </p:sp>
    </p:spTree>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Private mode</a:t>
            </a:r>
          </a:p>
        </p:txBody>
      </p:sp>
      <p:pic>
        <p:nvPicPr>
          <p:cNvPr id="4" name="Content Placeholder 3" descr="private_mode.jpg"/>
          <p:cNvPicPr>
            <a:picLocks noGrp="1" noChangeAspect="1"/>
          </p:cNvPicPr>
          <p:nvPr>
            <p:ph idx="1"/>
          </p:nvPr>
        </p:nvPicPr>
        <p:blipFill>
          <a:blip r:embed="rId2"/>
          <a:stretch>
            <a:fillRect/>
          </a:stretch>
        </p:blipFill>
        <p:spPr>
          <a:xfrm>
            <a:off x="457200" y="1714488"/>
            <a:ext cx="8686800" cy="3929090"/>
          </a:xfrm>
        </p:spPr>
      </p:pic>
    </p:spTree>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6402</TotalTime>
  <Words>5600</Words>
  <Application>Microsoft Office PowerPoint</Application>
  <PresentationFormat>On-screen Show (4:3)</PresentationFormat>
  <Paragraphs>1175</Paragraphs>
  <Slides>59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Arial Unicode MS</vt:lpstr>
      <vt:lpstr>Calibri</vt:lpstr>
      <vt:lpstr>Candara</vt:lpstr>
      <vt:lpstr>Courier New</vt:lpstr>
      <vt:lpstr>Monotype Sorts</vt:lpstr>
      <vt:lpstr>Times New Roman</vt:lpstr>
      <vt:lpstr>Wingdings</vt:lpstr>
      <vt:lpstr>Theme1</vt:lpstr>
      <vt:lpstr>INHERITANCE</vt:lpstr>
      <vt:lpstr>PowerPoint Presentation</vt:lpstr>
      <vt:lpstr>Types of Inheritance</vt:lpstr>
      <vt:lpstr>PowerPoint Presentation</vt:lpstr>
      <vt:lpstr>PowerPoint Presentation</vt:lpstr>
      <vt:lpstr>Access specifiers/Visibility modes/Visibility labels in C++</vt:lpstr>
      <vt:lpstr>Accessibility areas</vt:lpstr>
      <vt:lpstr>Modes of Inheritance/ or Derivation modes</vt:lpstr>
      <vt:lpstr>Private mode</vt:lpstr>
      <vt:lpstr>Protected mode</vt:lpstr>
      <vt:lpstr>Public mode</vt:lpstr>
      <vt:lpstr>Summary of modes</vt:lpstr>
      <vt:lpstr>Summary of modes</vt:lpstr>
      <vt:lpstr>Defining Derived classes</vt:lpstr>
      <vt:lpstr>PowerPoint Presentation</vt:lpstr>
      <vt:lpstr>Examples</vt:lpstr>
      <vt:lpstr>Public inheritance</vt:lpstr>
      <vt:lpstr>Public derivation</vt:lpstr>
      <vt:lpstr>Program-public mode of derivation</vt:lpstr>
      <vt:lpstr>Private inheritance</vt:lpstr>
      <vt:lpstr>Program-private mode of derivation</vt:lpstr>
      <vt:lpstr>PowerPoint Presentation</vt:lpstr>
      <vt:lpstr>Protected inheritance</vt:lpstr>
      <vt:lpstr>PowerPoint Presentation</vt:lpstr>
      <vt:lpstr>Program-protected mode of derivation</vt:lpstr>
      <vt:lpstr>PowerPoint Presentation</vt:lpstr>
      <vt:lpstr>Understanding Inheritance Restrictions</vt:lpstr>
      <vt:lpstr>Single Inheritance</vt:lpstr>
      <vt:lpstr>PowerPoint Presentation</vt:lpstr>
      <vt:lpstr>Single Inheritance</vt:lpstr>
      <vt:lpstr>PowerPoint Presentation</vt:lpstr>
      <vt:lpstr>PowerPoint Presentation</vt:lpstr>
      <vt:lpstr>Multiple Inheritance</vt:lpstr>
      <vt:lpstr>Multilevel Inheritance</vt:lpstr>
      <vt:lpstr>Multilevel Inheritance</vt:lpstr>
      <vt:lpstr>PowerPoint Presentation</vt:lpstr>
      <vt:lpstr>Hierarchical Inheritance</vt:lpstr>
      <vt:lpstr>Hybrid Inheritance</vt:lpstr>
      <vt:lpstr>Hybrid Inheritance continued..</vt:lpstr>
      <vt:lpstr>(Ambiguities during inheritance) Ambiguity in multiple inheritance</vt:lpstr>
      <vt:lpstr>Program example-Ambiguity and solution[Ambiguity problem in multiple inheritance)</vt:lpstr>
      <vt:lpstr>(Ambiguities during inheritance) Ambiguity in hybrid inheritance[or Multipath inheritance]</vt:lpstr>
      <vt:lpstr>Solution to ambiguity problem during hybrid( or multipath inheritance) Virtual Base Class</vt:lpstr>
      <vt:lpstr>Program-Ambiguity problem in hybrid inheritance</vt:lpstr>
      <vt:lpstr>Virtual Base Class(Solution)-Ambiguity problem in hybrid inheritance</vt:lpstr>
      <vt:lpstr>Function Overriding</vt:lpstr>
      <vt:lpstr>Program-Function overriding</vt:lpstr>
      <vt:lpstr>INHERITANCE</vt:lpstr>
      <vt:lpstr>Basic points[Order of execution of constructor and destructor during inheritance ]</vt:lpstr>
      <vt:lpstr>Order of execution of constructor and destructor during single inheritance[Default constructor in both classes]</vt:lpstr>
      <vt:lpstr>Order of execution of constructor and destructor during single inheritance[Parameterized constructor in both classes]</vt:lpstr>
      <vt:lpstr>Order of execution of constructor and destructor during single inheritance[Parameterized and default constructor in both classes]</vt:lpstr>
      <vt:lpstr>Order of execution of constructor and destructor during Multilevel inheritance</vt:lpstr>
      <vt:lpstr>Program-Order of execution of constructor and destructor during Multilevel inheritance</vt:lpstr>
      <vt:lpstr>Program-Order of execution of constructor and destructor during Multilevel inheritance….Continued</vt:lpstr>
      <vt:lpstr>Order of execution of constructor and destructor during Multiple inheritance</vt:lpstr>
      <vt:lpstr>Order of execution of constructor and destructor during Multiple inheritance…continued…</vt:lpstr>
      <vt:lpstr>Program-Order of execution of constructor and destructor during Multiple inheritance</vt:lpstr>
      <vt:lpstr>Order of execution of constructor and destructor during hierarchical inheritance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SHREY GARG</cp:lastModifiedBy>
  <cp:revision>141</cp:revision>
  <dcterms:created xsi:type="dcterms:W3CDTF">2011-10-08T05:14:57Z</dcterms:created>
  <dcterms:modified xsi:type="dcterms:W3CDTF">2023-10-10T06:05:38Z</dcterms:modified>
</cp:coreProperties>
</file>