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646863" cy="97774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5E4164-6CEA-40B9-9779-A966F5CD812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1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목차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생성배경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자바를 사용하는 이유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과거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현재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미래의 자바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발전과정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버전별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JDK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에 대한 설명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자바와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차이점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성능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 관련 산업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(?)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경향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2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목차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생성배경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자바를 사용하는 이유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과거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현재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미래의 자바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발전과정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버전별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JDK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에 대한 설명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자바와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차이점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성능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 관련 산업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(?)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경향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3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목차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생성배경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자바를 사용하는 이유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과거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현재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미래의 자바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발전과정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버전별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JDK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에 대한 설명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자바와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차이점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성능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 관련 산업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(?)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경향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4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목차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생성배경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자바를 사용하는 이유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과거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현재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미래의 자바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발전과정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버전별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JDK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에 대한 설명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자바와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차이점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성능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 관련 산업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(?)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경향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5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목차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생성배경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자바를 사용하는 이유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과거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현재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미래의 자바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발전과정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버전별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JDK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에 대한 설명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자바와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차이점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성능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 관련 산업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(?)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경향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6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0920" y="733320"/>
            <a:ext cx="4885200" cy="36644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87400" y="4643280"/>
            <a:ext cx="4870800" cy="44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목차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생성배경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자바를 사용하는 이유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과거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현재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미래의 자바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발전과정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버전별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JDK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에 대한 설명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자바와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차이점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자바의 성능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자바 관련 산업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(?)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의 경향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7"/>
          </p:nvPr>
        </p:nvSpPr>
        <p:spPr>
          <a:xfrm>
            <a:off x="3765600" y="5287320"/>
            <a:ext cx="2880360" cy="448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678FEC-4F44-4476-AEBF-67C8E930612C}" type="slidenum">
              <a:rPr/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23EE102-6FFD-4B13-B0D0-B738E4D565E5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6C3B918-E14C-4640-BB59-B446EEC6E5A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D0A21E-EBFF-4F9C-A9EF-A1A4546344B1}" type="slidenum">
              <a:rPr/>
              <a:t>‹#›</a:t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B2968E-3D5A-4398-934C-1607EFD252E8}" type="slidenum">
              <a:rPr/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A9FF75-81F0-40F4-9109-53B8DAE57D3E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1113E1-5945-42B7-AA33-833A14C2A0D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97905C-5B6D-4943-9416-7017183AF39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B4BDF-02CF-4872-A40C-B6536349CD06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24E0F1-B38B-4DFF-A74A-5F5F14CB32F5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6D4982-8BB9-485B-B623-43A2F1D619CA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892972-CD7A-462B-8AFA-6A5CB325726E}" type="slidenum">
              <a:rPr/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7523AB-2BC7-4F92-9114-46A3E942E35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7FA309-1D69-4832-8D32-CEEE85DE84B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68893D-FE08-4685-929C-61E3DFCD6F8A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886E5C-9E26-4F86-BA75-EA9D36A0A19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556F96-7235-4BF2-BE8C-6B3286DFDAAC}" type="slidenum">
              <a:rPr/>
              <a:t>‹#›</a:t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978FF8-F827-47D9-98BC-3070372BA504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D7DE5F-234C-4C11-86A3-23272D838752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4AB686-E84F-41B3-8FF3-238400239181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3AB9A2-0B8B-4265-8487-F2C29AD5A27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BC54E4-FEDF-4F7C-8E07-27D60398386B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FD928BD-861E-404A-BD83-13597664C26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AFD653-2EEA-4634-9A29-78046356E305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B5911F-9495-4016-B21B-84945376CFF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FF4C95-FDE3-4C1C-A804-02FB328863A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8BDDDF-6171-43CA-BB5B-F4058BD6144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1D69F3-E8B0-4A05-93B5-27CBCE264AA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F87D02-DEC8-49AC-A5C9-671F064C01C0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70342B-5EAB-4762-9FAD-271E4AAFD1BE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984E5D-7020-4C1E-AB7B-3F9431093E7D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29974B-A61B-45B3-A918-D665044AC41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1F0922-FDE3-4886-9DD2-4CB8D8FEC82B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31F8894-9DE7-4BB6-BFBE-D5029694A6B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955EC57-682E-4997-B803-D637962DCBB0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2055EA-2BDE-40D2-BF96-2ADBB91F8B8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1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27E7356-4E3E-4D59-B9D8-3BAE8DD9E18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 idx="3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AB1D4F6-C5AE-4C69-A573-DBE03CF4591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4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43E8D5-E9D2-4D07-9E47-79868DF2040B}" type="slidenum">
              <a:rPr lang="en-US" sz="1200" b="0" strike="noStrike" spc="-1">
                <a:solidFill>
                  <a:srgbClr val="8B8B8B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binary-tre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320" cy="1980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3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Data Structures</a:t>
            </a:r>
            <a:br>
              <a:rPr sz="4400"/>
            </a:br>
            <a:br>
              <a:rPr sz="4400"/>
            </a:br>
            <a:r>
              <a:rPr lang="en-US" sz="3600" b="0" strike="noStrike" spc="-1">
                <a:solidFill>
                  <a:srgbClr val="7030A0"/>
                </a:solidFill>
                <a:latin typeface="Times New Roman"/>
                <a:ea typeface="Times New Roman"/>
              </a:rPr>
              <a:t>Lecture : Heap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3520" y="2971800"/>
            <a:ext cx="8076240" cy="3885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3000"/>
          </a:bodyPr>
          <a:lstStyle/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By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Nitish  Kumar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Asst. Professor,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Lovely Professional University, Punjab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Picture 5" descr="lpu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280" y="2832120"/>
            <a:ext cx="2057760" cy="2043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1320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1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C00000"/>
                </a:solidFill>
                <a:latin typeface="Times New Roman"/>
              </a:rPr>
              <a:t>Deletion in Heap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831240" y="633960"/>
            <a:ext cx="6793560" cy="613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148"/>
          <p:cNvSpPr txBox="1"/>
          <p:nvPr/>
        </p:nvSpPr>
        <p:spPr>
          <a:xfrm>
            <a:off x="116280" y="185760"/>
            <a:ext cx="9102600" cy="345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max-heap. 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According to the heap property, the key or value of each node in a heap is always greater than its children nodes, and the key or value of the root node is always the largest in the heap tree.</a:t>
            </a:r>
          </a:p>
        </p:txBody>
      </p:sp>
      <p:sp>
        <p:nvSpPr>
          <p:cNvPr id="150" name="Text Box 149"/>
          <p:cNvSpPr txBox="1"/>
          <p:nvPr/>
        </p:nvSpPr>
        <p:spPr>
          <a:xfrm>
            <a:off x="116280" y="1320480"/>
            <a:ext cx="2611440" cy="73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3. Max-Heapify Operation</a:t>
            </a:r>
          </a:p>
          <a:p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Box 150"/>
          <p:cNvSpPr txBox="1"/>
          <p:nvPr/>
        </p:nvSpPr>
        <p:spPr>
          <a:xfrm>
            <a:off x="116280" y="1935865"/>
            <a:ext cx="8890200" cy="127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Max-heapify is a process of arranging the nodes in correct order so that they follow max-heap property. Let’s first see the pseudocode then we’ll discuss each step in detail:</a:t>
            </a:r>
          </a:p>
          <a:p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Box 151"/>
          <p:cNvSpPr txBox="1"/>
          <p:nvPr/>
        </p:nvSpPr>
        <p:spPr>
          <a:xfrm>
            <a:off x="116330" y="3213415"/>
            <a:ext cx="8828280" cy="20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Bef>
                <a:spcPts val="1190"/>
              </a:spcBef>
              <a:spcAft>
                <a:spcPts val="990"/>
              </a:spcAf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Using ,                    we construct a max-heap. We start our algorithm with a node that is at the lowest level of the tree and has children node. We then arrange the current node and its children nodes according to the max-heap property.</a:t>
            </a:r>
          </a:p>
          <a:p>
            <a:pPr algn="just">
              <a:spcBef>
                <a:spcPts val="1190"/>
              </a:spcBef>
              <a:spcAft>
                <a:spcPts val="990"/>
              </a:spcAf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Once we complete this step, we continue this process and make sure all the subtrees are following the max-heap property. Like this, we call  recursively and iterate back to the root node and make sure the tree obeys the max-heap property.</a:t>
            </a:r>
          </a:p>
          <a:p>
            <a:pPr algn="just">
              <a:spcBef>
                <a:spcPts val="1190"/>
              </a:spcBef>
              <a:spcAft>
                <a:spcPts val="990"/>
              </a:spcAf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tretch>
            <a:fillRect/>
          </a:stretch>
        </p:blipFill>
        <p:spPr>
          <a:xfrm>
            <a:off x="889075" y="3356930"/>
            <a:ext cx="1066320" cy="14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62120" y="304920"/>
            <a:ext cx="7771320" cy="123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Build MaxHeap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BUILD_MAX-HEAP(A)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heapsize[A] = length[A]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Repeat for i = </a:t>
            </a:r>
            <a:r>
              <a:rPr lang="en-GB" sz="3600" b="0" strike="noStrike" spc="-1" baseline="-25000">
                <a:solidFill>
                  <a:srgbClr val="002060"/>
                </a:solidFill>
                <a:latin typeface="Times New Roman"/>
                <a:ea typeface="Times New Roman"/>
              </a:rPr>
              <a:t>└</a:t>
            </a: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length[A]/2 </a:t>
            </a:r>
            <a:r>
              <a:rPr lang="en-GB" sz="3600" b="0" strike="noStrike" spc="-1" baseline="-25000">
                <a:solidFill>
                  <a:srgbClr val="002060"/>
                </a:solidFill>
                <a:latin typeface="Times New Roman"/>
                <a:ea typeface="Times New Roman"/>
              </a:rPr>
              <a:t>┘</a:t>
            </a: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to 1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 Call MAX_HEAPIFY(A, i)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Exit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62120" y="304920"/>
            <a:ext cx="7771320" cy="123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Maintaining Heap Property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8228520" cy="48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MAX_HEAPIFY(A, i)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Set:  l = LEFT (i)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Set:  r = RIGHT (i)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If   l &lt;= heapsize [A] and A[l] &gt; A[i], then: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largest = l.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Else: largest = i.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If   r &lt;= heapsize [A] and A[r] &gt; A[largest], then: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 largest = r.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If   largest != i, then: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 Exchange A[i] with A[largest].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3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 MAX_HEAPIFY (A, largest).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Straight Arrow Connector 5"/>
          <p:cNvCxnSpPr/>
          <p:nvPr/>
        </p:nvCxnSpPr>
        <p:spPr>
          <a:xfrm>
            <a:off x="9982080" y="4343400"/>
            <a:ext cx="915480" cy="915480"/>
          </a:xfrm>
          <a:prstGeom prst="straightConnector1">
            <a:avLst/>
          </a:prstGeom>
          <a:ln w="0">
            <a:solidFill>
              <a:srgbClr val="4A7EBB"/>
            </a:solidFill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62120" y="304920"/>
            <a:ext cx="7771320" cy="123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Heap Sort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HEAP_SORT (A)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BUILD_MAXHEAP (A)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Repeat for i = length[A] to 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Exchange A[1] with A[i].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Heapsize[A] = Heapsize [A] ─ 1.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        Call MAX_HEAPIFY(A, 1).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AutoNum type="arabicPeriod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Exit.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62120" y="304920"/>
            <a:ext cx="7771320" cy="123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Complexity of Heap Sort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Average and Worst case Complexity of Heap sort = O(nlogn).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0400" cy="91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2060"/>
                </a:solidFill>
                <a:latin typeface="Calibri"/>
              </a:rPr>
              <a:t> Questions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Content Placeholder 3" descr="faq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880" y="1143000"/>
            <a:ext cx="4037400" cy="396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2120" y="304920"/>
            <a:ext cx="7771320" cy="123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Contents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62120" y="1295280"/>
            <a:ext cx="77713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GB" sz="32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GB" sz="30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Introduction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GB" sz="30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Heap Sort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GB" sz="30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Heap Sort Complexity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GB" sz="30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Review Questions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2120" y="304920"/>
            <a:ext cx="7771320" cy="123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C00000"/>
                </a:solidFill>
                <a:latin typeface="Times New Roman"/>
                <a:ea typeface="Times New Roman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990720"/>
            <a:ext cx="8228520" cy="563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GB" sz="32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A binary heap is a complete binary tree in which every node satisfies the heap property which states that: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GB" sz="32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If B is a child of A, then key(A) ≥ key(B)</a:t>
            </a:r>
            <a:r>
              <a:rPr lang="en-GB" sz="2800" b="0" strike="noStrike" spc="-1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If the value at N is less than or equal to the value at each of the children of N, then it is called MinHeap.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238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9000"/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 Heaps are maintained in memory by using linear array TREE.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What is a complete binary tree?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69920" y="1564920"/>
            <a:ext cx="8862480" cy="1401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A complete binary tree is a </a:t>
            </a:r>
            <a:r>
              <a:rPr lang="en-US" sz="21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binary tree</a:t>
            </a: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 in which all the levels except the last level, i.e., leaf node should be completely filled, and all the nodes should be left-justified.</a:t>
            </a:r>
          </a:p>
          <a:p>
            <a:pPr algn="ju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2158200" y="2567880"/>
            <a:ext cx="4723560" cy="41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Max Heap-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64600" y="1256760"/>
            <a:ext cx="8323560" cy="1381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In max heap, every node contains greater or equal value element than its child nodes.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Thus, root node contains the largest value element.</a:t>
            </a: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000" y="2638440"/>
            <a:ext cx="6581520" cy="323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Min Heap-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72440" y="1297800"/>
            <a:ext cx="8633880" cy="2243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Min Heap conforms to the above properties of heap.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 min heap, every node contains lesser value element than its child nodes.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Thus, root node contains the smallest value element.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 </a:t>
            </a: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360" y="2904840"/>
            <a:ext cx="6794280" cy="33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360" y="461160"/>
            <a:ext cx="9143280" cy="556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13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C00000"/>
                </a:solidFill>
                <a:latin typeface="Times New Roman"/>
              </a:rPr>
              <a:t>Insertion in Heap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85800" y="990720"/>
            <a:ext cx="7771320" cy="510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C00000"/>
                </a:solidFill>
                <a:latin typeface="Times New Roman"/>
              </a:rPr>
              <a:t>INSHEAP(TREE, N, ITEM)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1. Set N = N +1 and PTR = 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2. Repeat step 3 to 6 while PTR &gt; 1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3. 	Set PAR = floor(PTR/2)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4.	 If ITEM &lt; = TREE[PAR] then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5.  		Set TREE[PTR] = ITEM and Return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6.  Set Tree[PTR] = Tree[Par] and PTR = PAR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7. Set TREE[1] =  ITEM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8. Return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 rot="16200">
            <a:off x="89999" y="917207"/>
            <a:ext cx="8964000" cy="452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On-screen Show (4:3)</PresentationFormat>
  <Paragraphs>138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Data Structures  Lecture : Heap</vt:lpstr>
      <vt:lpstr>Contents</vt:lpstr>
      <vt:lpstr>Introduction</vt:lpstr>
      <vt:lpstr>What is a complete binary tree?</vt:lpstr>
      <vt:lpstr>Max Heap-</vt:lpstr>
      <vt:lpstr>Min Heap-</vt:lpstr>
      <vt:lpstr>PowerPoint Presentation</vt:lpstr>
      <vt:lpstr>Insertion in Heap</vt:lpstr>
      <vt:lpstr>PowerPoint Presentation</vt:lpstr>
      <vt:lpstr>Deletion in Heap</vt:lpstr>
      <vt:lpstr>PowerPoint Presentation</vt:lpstr>
      <vt:lpstr>Build MaxHeap</vt:lpstr>
      <vt:lpstr>Maintaining Heap Property</vt:lpstr>
      <vt:lpstr>Heap Sort</vt:lpstr>
      <vt:lpstr>Complexity of Heap Sort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SHREY GARG</cp:lastModifiedBy>
  <cp:revision>101</cp:revision>
  <dcterms:created xsi:type="dcterms:W3CDTF">2023-10-19T03:59:54Z</dcterms:created>
  <dcterms:modified xsi:type="dcterms:W3CDTF">2023-11-01T19:31:51Z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(4:3)</vt:lpwstr>
  </property>
  <property fmtid="{D5CDD505-2E9C-101B-9397-08002B2CF9AE}" pid="4" name="Slides">
    <vt:i4>10</vt:i4>
  </property>
  <property fmtid="{D5CDD505-2E9C-101B-9397-08002B2CF9AE}" pid="5" name="KSOProductBuildVer">
    <vt:lpwstr>1033-10.1.0.6757</vt:lpwstr>
  </property>
</Properties>
</file>