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00" y="304800"/>
            <a:ext cx="8686800" cy="6248400"/>
          </a:xfrm>
          <a:custGeom>
            <a:avLst/>
            <a:gdLst/>
            <a:ahLst/>
            <a:cxnLst/>
            <a:rect l="l" t="t" r="r" b="b"/>
            <a:pathLst>
              <a:path w="8686800" h="6248400">
                <a:moveTo>
                  <a:pt x="0" y="0"/>
                </a:moveTo>
                <a:lnTo>
                  <a:pt x="8686800" y="0"/>
                </a:lnTo>
                <a:lnTo>
                  <a:pt x="8686800" y="6248400"/>
                </a:lnTo>
                <a:lnTo>
                  <a:pt x="0" y="6248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8413" y="565605"/>
            <a:ext cx="8208009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3580" y="1361241"/>
            <a:ext cx="7976839" cy="3835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8739" y="6599266"/>
            <a:ext cx="76390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2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51157" y="6414144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94224" y="1515328"/>
            <a:ext cx="140335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Times New Roman"/>
                <a:cs typeface="Times New Roman"/>
              </a:rPr>
              <a:t>CSE2</a:t>
            </a:r>
            <a:r>
              <a:rPr dirty="0" spc="-180" b="1">
                <a:latin typeface="Times New Roman"/>
                <a:cs typeface="Times New Roman"/>
              </a:rPr>
              <a:t>1</a:t>
            </a:r>
            <a:r>
              <a:rPr dirty="0" b="1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73473" y="2581235"/>
            <a:ext cx="6197600" cy="123190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2364105" marR="5080" indent="-2352040">
              <a:lnSpc>
                <a:spcPts val="4700"/>
              </a:lnSpc>
              <a:spcBef>
                <a:spcPts val="300"/>
              </a:spcBef>
            </a:pPr>
            <a:r>
              <a:rPr dirty="0" sz="4000" spc="-5" b="1">
                <a:solidFill>
                  <a:srgbClr val="0070C0"/>
                </a:solidFill>
                <a:latin typeface="Times New Roman"/>
                <a:cs typeface="Times New Roman"/>
              </a:rPr>
              <a:t>Computer</a:t>
            </a:r>
            <a:r>
              <a:rPr dirty="0" sz="4000" spc="-90" b="1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 sz="4000" spc="-5" b="1">
                <a:solidFill>
                  <a:srgbClr val="0070C0"/>
                </a:solidFill>
                <a:latin typeface="Times New Roman"/>
                <a:cs typeface="Times New Roman"/>
              </a:rPr>
              <a:t>Organization</a:t>
            </a:r>
            <a:r>
              <a:rPr dirty="0" sz="4000" spc="-15" b="1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0070C0"/>
                </a:solidFill>
                <a:latin typeface="Times New Roman"/>
                <a:cs typeface="Times New Roman"/>
              </a:rPr>
              <a:t>and </a:t>
            </a:r>
            <a:r>
              <a:rPr dirty="0" sz="4000" spc="-985" b="1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 sz="4000" spc="-5" b="1">
                <a:solidFill>
                  <a:srgbClr val="0070C0"/>
                </a:solidFill>
                <a:latin typeface="Times New Roman"/>
                <a:cs typeface="Times New Roman"/>
              </a:rPr>
              <a:t>Design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525" y="5287029"/>
            <a:ext cx="13404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alibri"/>
                <a:cs typeface="Calibri"/>
              </a:rPr>
              <a:t>Lecture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: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42254" y="5287029"/>
            <a:ext cx="13087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latin typeface="Calibri"/>
                <a:cs typeface="Calibri"/>
              </a:rPr>
              <a:t>Tutorial: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07105" y="5287029"/>
            <a:ext cx="14084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Calibri"/>
                <a:cs typeface="Calibri"/>
              </a:rPr>
              <a:t>Practical: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84765" y="5287029"/>
            <a:ext cx="1097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alibri"/>
                <a:cs typeface="Calibri"/>
              </a:rPr>
              <a:t>Credit:</a:t>
            </a:r>
            <a:r>
              <a:rPr dirty="0" sz="2400" spc="-8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0" y="158750"/>
            <a:ext cx="1676400" cy="6794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99" y="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990600"/>
            <a:ext cx="8686800" cy="1905"/>
          </a:xfrm>
          <a:custGeom>
            <a:avLst/>
            <a:gdLst/>
            <a:ahLst/>
            <a:cxnLst/>
            <a:rect l="l" t="t" r="r" b="b"/>
            <a:pathLst>
              <a:path w="8686800" h="1905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85725">
            <a:solidFill>
              <a:srgbClr val="4A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6162" y="311605"/>
            <a:ext cx="443611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Register</a:t>
            </a:r>
            <a:r>
              <a:rPr dirty="0" spc="-25"/>
              <a:t> </a:t>
            </a:r>
            <a:r>
              <a:rPr dirty="0" spc="-50"/>
              <a:t>Transfer</a:t>
            </a:r>
            <a:r>
              <a:rPr dirty="0" spc="-20"/>
              <a:t> </a:t>
            </a:r>
            <a:r>
              <a:rPr dirty="0" spc="-5"/>
              <a:t>Language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44574" y="4419600"/>
            <a:ext cx="2865755" cy="304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R="172720">
              <a:lnSpc>
                <a:spcPts val="2060"/>
              </a:lnSpc>
            </a:pPr>
            <a:r>
              <a:rPr dirty="0" sz="2000" b="1">
                <a:latin typeface="Calibri"/>
                <a:cs typeface="Calibri"/>
              </a:rPr>
              <a:t>R1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4098" y="5773709"/>
            <a:ext cx="15494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Calibri"/>
                <a:cs typeface="Calibri"/>
              </a:rPr>
              <a:t>Numbering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of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bits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52672" y="5773709"/>
            <a:ext cx="79565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Calibri"/>
                <a:cs typeface="Calibri"/>
              </a:rPr>
              <a:t>Subfields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06639" y="5486400"/>
            <a:ext cx="1403985" cy="304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12445">
              <a:lnSpc>
                <a:spcPts val="1630"/>
              </a:lnSpc>
            </a:pPr>
            <a:r>
              <a:rPr dirty="0" sz="2000" spc="-5" b="1">
                <a:latin typeface="Calibri"/>
                <a:cs typeface="Calibri"/>
              </a:rPr>
              <a:t>PC(H)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10400" y="5486400"/>
            <a:ext cx="1463040" cy="304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59435">
              <a:lnSpc>
                <a:spcPts val="1630"/>
              </a:lnSpc>
            </a:pPr>
            <a:r>
              <a:rPr dirty="0" sz="2000" spc="-5" b="1">
                <a:latin typeface="Calibri"/>
                <a:cs typeface="Calibri"/>
              </a:rPr>
              <a:t>PC(L)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52672" y="5164109"/>
            <a:ext cx="2317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Calibri"/>
                <a:cs typeface="Calibri"/>
              </a:rPr>
              <a:t>15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47965" y="5164109"/>
            <a:ext cx="156337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47165" algn="l"/>
              </a:tabLst>
            </a:pPr>
            <a:r>
              <a:rPr dirty="0" sz="1600" b="1">
                <a:latin typeface="Calibri"/>
                <a:cs typeface="Calibri"/>
              </a:rPr>
              <a:t>8 </a:t>
            </a:r>
            <a:r>
              <a:rPr dirty="0" sz="1600" spc="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7	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33611" y="4419600"/>
            <a:ext cx="3232150" cy="32575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39065">
              <a:lnSpc>
                <a:spcPts val="2060"/>
              </a:lnSpc>
              <a:tabLst>
                <a:tab pos="554990" algn="l"/>
                <a:tab pos="970280" algn="l"/>
                <a:tab pos="1386205" algn="l"/>
                <a:tab pos="1801495" algn="l"/>
                <a:tab pos="2216785" algn="l"/>
                <a:tab pos="2632710" algn="l"/>
                <a:tab pos="3048000" algn="l"/>
              </a:tabLst>
            </a:pPr>
            <a:r>
              <a:rPr dirty="0" sz="2000" b="1">
                <a:latin typeface="Calibri"/>
                <a:cs typeface="Calibri"/>
              </a:rPr>
              <a:t>7	6	5	4	3	2	1	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44574" y="5486400"/>
            <a:ext cx="2865755" cy="304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R="86995">
              <a:lnSpc>
                <a:spcPts val="1630"/>
              </a:lnSpc>
            </a:pPr>
            <a:r>
              <a:rPr dirty="0" sz="2000" b="1">
                <a:latin typeface="Calibri"/>
                <a:cs typeface="Calibri"/>
              </a:rPr>
              <a:t>R2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03400" y="5149453"/>
            <a:ext cx="2317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Calibri"/>
                <a:cs typeface="Calibri"/>
              </a:rPr>
              <a:t>15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36756" y="5164109"/>
            <a:ext cx="1289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7862" y="1374279"/>
            <a:ext cx="6611620" cy="299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265" indent="-184785">
              <a:lnSpc>
                <a:spcPct val="100000"/>
              </a:lnSpc>
              <a:spcBef>
                <a:spcPts val="100"/>
              </a:spcBef>
              <a:buFont typeface="Calibri"/>
              <a:buChar char="•"/>
              <a:tabLst>
                <a:tab pos="215900" algn="l"/>
              </a:tabLst>
            </a:pPr>
            <a:r>
              <a:rPr dirty="0" sz="2000" spc="-5" b="1">
                <a:latin typeface="Calibri"/>
                <a:cs typeface="Calibri"/>
              </a:rPr>
              <a:t>Designation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of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</a:t>
            </a:r>
            <a:r>
              <a:rPr dirty="0" sz="2000" spc="-15" b="1">
                <a:latin typeface="Calibri"/>
                <a:cs typeface="Calibri"/>
              </a:rPr>
              <a:t> register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Char char="•"/>
            </a:pPr>
            <a:endParaRPr sz="2050">
              <a:latin typeface="Calibri"/>
              <a:cs typeface="Calibri"/>
            </a:endParaRPr>
          </a:p>
          <a:p>
            <a:pPr lvl="1" marL="1359535" indent="-135890">
              <a:lnSpc>
                <a:spcPct val="100000"/>
              </a:lnSpc>
              <a:buChar char="-"/>
              <a:tabLst>
                <a:tab pos="1360170" algn="l"/>
              </a:tabLst>
            </a:pPr>
            <a:r>
              <a:rPr dirty="0" sz="2000" b="1">
                <a:latin typeface="Calibri"/>
                <a:cs typeface="Calibri"/>
              </a:rPr>
              <a:t>a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register</a:t>
            </a:r>
            <a:endParaRPr sz="2000">
              <a:latin typeface="Calibri"/>
              <a:cs typeface="Calibri"/>
            </a:endParaRPr>
          </a:p>
          <a:p>
            <a:pPr lvl="1" marL="1359535" indent="-135890">
              <a:lnSpc>
                <a:spcPct val="100000"/>
              </a:lnSpc>
              <a:spcBef>
                <a:spcPts val="40"/>
              </a:spcBef>
              <a:buChar char="-"/>
              <a:tabLst>
                <a:tab pos="1360170" algn="l"/>
              </a:tabLst>
            </a:pPr>
            <a:r>
              <a:rPr dirty="0" sz="2000" spc="-5" b="1">
                <a:latin typeface="Calibri"/>
                <a:cs typeface="Calibri"/>
              </a:rPr>
              <a:t>portion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of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register</a:t>
            </a:r>
            <a:endParaRPr sz="2000">
              <a:latin typeface="Calibri"/>
              <a:cs typeface="Calibri"/>
            </a:endParaRPr>
          </a:p>
          <a:p>
            <a:pPr lvl="1" marL="1359535" indent="-135890">
              <a:lnSpc>
                <a:spcPct val="100000"/>
              </a:lnSpc>
              <a:spcBef>
                <a:spcPts val="40"/>
              </a:spcBef>
              <a:buChar char="-"/>
              <a:tabLst>
                <a:tab pos="1360170" algn="l"/>
              </a:tabLst>
            </a:pPr>
            <a:r>
              <a:rPr dirty="0" sz="2000" b="1">
                <a:latin typeface="Calibri"/>
                <a:cs typeface="Calibri"/>
              </a:rPr>
              <a:t>a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bit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of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register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Char char="-"/>
            </a:pP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Calibri"/>
              <a:buChar char="-"/>
            </a:pPr>
            <a:endParaRPr sz="1900">
              <a:latin typeface="Calibri"/>
              <a:cs typeface="Calibri"/>
            </a:endParaRPr>
          </a:p>
          <a:p>
            <a:pPr marL="196215" indent="-184150">
              <a:lnSpc>
                <a:spcPct val="100000"/>
              </a:lnSpc>
              <a:spcBef>
                <a:spcPts val="5"/>
              </a:spcBef>
              <a:buFont typeface="Calibri"/>
              <a:buChar char="•"/>
              <a:tabLst>
                <a:tab pos="196850" algn="l"/>
              </a:tabLst>
            </a:pPr>
            <a:r>
              <a:rPr dirty="0" sz="2000" b="1">
                <a:latin typeface="Calibri"/>
                <a:cs typeface="Calibri"/>
              </a:rPr>
              <a:t>Common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20" b="1">
                <a:latin typeface="Calibri"/>
                <a:cs typeface="Calibri"/>
              </a:rPr>
              <a:t>ways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of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drawing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the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block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diagram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of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</a:t>
            </a:r>
            <a:r>
              <a:rPr dirty="0" sz="2000" spc="-10" b="1">
                <a:latin typeface="Calibri"/>
                <a:cs typeface="Calibri"/>
              </a:rPr>
              <a:t> register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Calibri"/>
              <a:cs typeface="Calibri"/>
            </a:endParaRPr>
          </a:p>
          <a:p>
            <a:pPr marL="1107440">
              <a:lnSpc>
                <a:spcPct val="100000"/>
              </a:lnSpc>
              <a:tabLst>
                <a:tab pos="4642485" algn="l"/>
              </a:tabLst>
            </a:pPr>
            <a:r>
              <a:rPr dirty="0" sz="1600" spc="-15" b="1">
                <a:latin typeface="Calibri"/>
                <a:cs typeface="Calibri"/>
              </a:rPr>
              <a:t>Register	</a:t>
            </a:r>
            <a:r>
              <a:rPr dirty="0" sz="1600" spc="-5" b="1">
                <a:latin typeface="Calibri"/>
                <a:cs typeface="Calibri"/>
              </a:rPr>
              <a:t>Showing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individual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bits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1400" y="158750"/>
            <a:ext cx="1676400" cy="679450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99" y="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990600"/>
            <a:ext cx="8686800" cy="1905"/>
          </a:xfrm>
          <a:custGeom>
            <a:avLst/>
            <a:gdLst/>
            <a:ahLst/>
            <a:cxnLst/>
            <a:rect l="l" t="t" r="r" b="b"/>
            <a:pathLst>
              <a:path w="8686800" h="1905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85725">
            <a:solidFill>
              <a:srgbClr val="4A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6162" y="311605"/>
            <a:ext cx="443611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Register</a:t>
            </a:r>
            <a:r>
              <a:rPr dirty="0" spc="-25"/>
              <a:t> </a:t>
            </a:r>
            <a:r>
              <a:rPr dirty="0" spc="-50"/>
              <a:t>Transfer</a:t>
            </a:r>
            <a:r>
              <a:rPr dirty="0" spc="-20"/>
              <a:t> </a:t>
            </a:r>
            <a:r>
              <a:rPr dirty="0" spc="-5"/>
              <a:t>Language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4950" y="1305890"/>
            <a:ext cx="1149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7849" y="1278691"/>
            <a:ext cx="71589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Calibri"/>
                <a:cs typeface="Calibri"/>
              </a:rPr>
              <a:t>Copying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the </a:t>
            </a:r>
            <a:r>
              <a:rPr dirty="0" sz="2000" spc="-15" b="1">
                <a:latin typeface="Calibri"/>
                <a:cs typeface="Calibri"/>
              </a:rPr>
              <a:t>contents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of one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register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to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another is</a:t>
            </a:r>
            <a:r>
              <a:rPr dirty="0" sz="2000" b="1">
                <a:latin typeface="Calibri"/>
                <a:cs typeface="Calibri"/>
              </a:rPr>
              <a:t> a </a:t>
            </a:r>
            <a:r>
              <a:rPr dirty="0" sz="2000" spc="-15" b="1">
                <a:latin typeface="Calibri"/>
                <a:cs typeface="Calibri"/>
              </a:rPr>
              <a:t>register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20" b="1">
                <a:latin typeface="Calibri"/>
                <a:cs typeface="Calibri"/>
              </a:rPr>
              <a:t>transfer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4950" y="2017090"/>
            <a:ext cx="1149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7849" y="1989891"/>
            <a:ext cx="34588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A</a:t>
            </a:r>
            <a:r>
              <a:rPr dirty="0" sz="2000" spc="-10" b="1">
                <a:latin typeface="Calibri"/>
                <a:cs typeface="Calibri"/>
              </a:rPr>
              <a:t> register </a:t>
            </a:r>
            <a:r>
              <a:rPr dirty="0" sz="2000" spc="-15" b="1">
                <a:latin typeface="Calibri"/>
                <a:cs typeface="Calibri"/>
              </a:rPr>
              <a:t>transfer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is</a:t>
            </a:r>
            <a:r>
              <a:rPr dirty="0" sz="2000" spc="-10" b="1">
                <a:latin typeface="Calibri"/>
                <a:cs typeface="Calibri"/>
              </a:rPr>
              <a:t> indicated </a:t>
            </a:r>
            <a:r>
              <a:rPr dirty="0" sz="2000" b="1">
                <a:latin typeface="Calibri"/>
                <a:cs typeface="Calibri"/>
              </a:rPr>
              <a:t>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2149" y="2701091"/>
            <a:ext cx="7491730" cy="266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4F81BD"/>
                </a:solidFill>
                <a:latin typeface="Calibri"/>
                <a:cs typeface="Calibri"/>
              </a:rPr>
              <a:t>R2</a:t>
            </a:r>
            <a:r>
              <a:rPr dirty="0" sz="2000" spc="-35" b="1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F81BD"/>
                </a:solidFill>
                <a:latin typeface="Calibri"/>
                <a:cs typeface="Calibri"/>
              </a:rPr>
              <a:t>←</a:t>
            </a:r>
            <a:r>
              <a:rPr dirty="0" sz="2000" spc="-30" b="1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F81BD"/>
                </a:solidFill>
                <a:latin typeface="Calibri"/>
                <a:cs typeface="Calibri"/>
              </a:rPr>
              <a:t>R1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Calibri"/>
              <a:cs typeface="Calibri"/>
            </a:endParaRPr>
          </a:p>
          <a:p>
            <a:pPr marL="298450" marR="5080" indent="-285750">
              <a:lnSpc>
                <a:spcPct val="100000"/>
              </a:lnSpc>
            </a:pPr>
            <a:r>
              <a:rPr dirty="0" baseline="-2777" sz="3000" spc="2490">
                <a:latin typeface="Lucida Sans Unicode"/>
                <a:cs typeface="Lucida Sans Unicode"/>
              </a:rPr>
              <a:t> </a:t>
            </a:r>
            <a:r>
              <a:rPr dirty="0" sz="2000" b="1">
                <a:latin typeface="Calibri"/>
                <a:cs typeface="Calibri"/>
              </a:rPr>
              <a:t>In</a:t>
            </a:r>
            <a:r>
              <a:rPr dirty="0" sz="2000" spc="4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this</a:t>
            </a:r>
            <a:r>
              <a:rPr dirty="0" sz="2000" spc="4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case</a:t>
            </a:r>
            <a:r>
              <a:rPr dirty="0" sz="2000" spc="4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the</a:t>
            </a:r>
            <a:r>
              <a:rPr dirty="0" sz="2000" spc="42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contents</a:t>
            </a:r>
            <a:r>
              <a:rPr dirty="0" sz="2000" spc="4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of</a:t>
            </a:r>
            <a:r>
              <a:rPr dirty="0" sz="2000" spc="41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register</a:t>
            </a:r>
            <a:r>
              <a:rPr dirty="0" sz="2000" spc="4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R1</a:t>
            </a:r>
            <a:r>
              <a:rPr dirty="0" sz="2000" spc="42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are</a:t>
            </a:r>
            <a:r>
              <a:rPr dirty="0" sz="2000" spc="4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copied</a:t>
            </a:r>
            <a:r>
              <a:rPr dirty="0" sz="2000" spc="4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(loaded)</a:t>
            </a:r>
            <a:r>
              <a:rPr dirty="0" sz="2000" spc="41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into </a:t>
            </a:r>
            <a:r>
              <a:rPr dirty="0" sz="2000" spc="-434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register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R2</a:t>
            </a:r>
            <a:endParaRPr sz="2000">
              <a:latin typeface="Calibri"/>
              <a:cs typeface="Calibri"/>
            </a:endParaRPr>
          </a:p>
          <a:p>
            <a:pPr marL="298450" marR="5080" indent="-285750">
              <a:lnSpc>
                <a:spcPct val="100000"/>
              </a:lnSpc>
              <a:spcBef>
                <a:spcPts val="400"/>
              </a:spcBef>
              <a:tabLst>
                <a:tab pos="595630" algn="l"/>
                <a:tab pos="2151380" algn="l"/>
                <a:tab pos="3117215" algn="l"/>
                <a:tab pos="3471545" algn="l"/>
                <a:tab pos="3859529" algn="l"/>
                <a:tab pos="4385310" algn="l"/>
                <a:tab pos="5033645" algn="l"/>
                <a:tab pos="5523865" algn="l"/>
                <a:tab pos="6356350" algn="l"/>
                <a:tab pos="6765925" algn="l"/>
                <a:tab pos="7125970" algn="l"/>
              </a:tabLst>
            </a:pPr>
            <a:r>
              <a:rPr dirty="0" baseline="-2777" sz="3000" spc="2490">
                <a:latin typeface="Lucida Sans Unicode"/>
                <a:cs typeface="Lucida Sans Unicode"/>
              </a:rPr>
              <a:t> </a:t>
            </a:r>
            <a:r>
              <a:rPr dirty="0" sz="2000" spc="1660" b="1">
                <a:latin typeface="Calibri"/>
                <a:cs typeface="Calibri"/>
              </a:rPr>
              <a:t>A	</a:t>
            </a:r>
            <a:r>
              <a:rPr dirty="0" sz="2000" spc="-5" b="1">
                <a:latin typeface="Calibri"/>
                <a:cs typeface="Calibri"/>
              </a:rPr>
              <a:t>s</a:t>
            </a:r>
            <a:r>
              <a:rPr dirty="0" sz="2000" b="1">
                <a:latin typeface="Calibri"/>
                <a:cs typeface="Calibri"/>
              </a:rPr>
              <a:t>imul</a:t>
            </a:r>
            <a:r>
              <a:rPr dirty="0" sz="2000" spc="-20" b="1">
                <a:latin typeface="Calibri"/>
                <a:cs typeface="Calibri"/>
              </a:rPr>
              <a:t>t</a:t>
            </a:r>
            <a:r>
              <a:rPr dirty="0" sz="2000" b="1">
                <a:latin typeface="Calibri"/>
                <a:cs typeface="Calibri"/>
              </a:rPr>
              <a:t>aneous	t</a:t>
            </a:r>
            <a:r>
              <a:rPr dirty="0" sz="2000" spc="-45" b="1">
                <a:latin typeface="Calibri"/>
                <a:cs typeface="Calibri"/>
              </a:rPr>
              <a:t>r</a:t>
            </a:r>
            <a:r>
              <a:rPr dirty="0" sz="2000" b="1">
                <a:latin typeface="Calibri"/>
                <a:cs typeface="Calibri"/>
              </a:rPr>
              <a:t>an</a:t>
            </a:r>
            <a:r>
              <a:rPr dirty="0" sz="2000" spc="-20" b="1">
                <a:latin typeface="Calibri"/>
                <a:cs typeface="Calibri"/>
              </a:rPr>
              <a:t>s</a:t>
            </a:r>
            <a:r>
              <a:rPr dirty="0" sz="2000" spc="-40" b="1">
                <a:latin typeface="Calibri"/>
                <a:cs typeface="Calibri"/>
              </a:rPr>
              <a:t>f</a:t>
            </a:r>
            <a:r>
              <a:rPr dirty="0" sz="2000" b="1">
                <a:latin typeface="Calibri"/>
                <a:cs typeface="Calibri"/>
              </a:rPr>
              <a:t>er	of	all	bits	f</a:t>
            </a:r>
            <a:r>
              <a:rPr dirty="0" sz="2000" spc="-25" b="1">
                <a:latin typeface="Calibri"/>
                <a:cs typeface="Calibri"/>
              </a:rPr>
              <a:t>r</a:t>
            </a:r>
            <a:r>
              <a:rPr dirty="0" sz="2000" b="1">
                <a:latin typeface="Calibri"/>
                <a:cs typeface="Calibri"/>
              </a:rPr>
              <a:t>om	the	</a:t>
            </a:r>
            <a:r>
              <a:rPr dirty="0" sz="2000" spc="-5" b="1">
                <a:latin typeface="Calibri"/>
                <a:cs typeface="Calibri"/>
              </a:rPr>
              <a:t>s</a:t>
            </a:r>
            <a:r>
              <a:rPr dirty="0" sz="2000" b="1">
                <a:latin typeface="Calibri"/>
                <a:cs typeface="Calibri"/>
              </a:rPr>
              <a:t>ou</a:t>
            </a:r>
            <a:r>
              <a:rPr dirty="0" sz="2000" spc="-30" b="1">
                <a:latin typeface="Calibri"/>
                <a:cs typeface="Calibri"/>
              </a:rPr>
              <a:t>r</a:t>
            </a:r>
            <a:r>
              <a:rPr dirty="0" sz="2000" b="1">
                <a:latin typeface="Calibri"/>
                <a:cs typeface="Calibri"/>
              </a:rPr>
              <a:t>ce	R1	</a:t>
            </a:r>
            <a:r>
              <a:rPr dirty="0" sz="2000" spc="-20" b="1">
                <a:latin typeface="Calibri"/>
                <a:cs typeface="Calibri"/>
              </a:rPr>
              <a:t>t</a:t>
            </a:r>
            <a:r>
              <a:rPr dirty="0" sz="2000" b="1">
                <a:latin typeface="Calibri"/>
                <a:cs typeface="Calibri"/>
              </a:rPr>
              <a:t>o	the  </a:t>
            </a:r>
            <a:r>
              <a:rPr dirty="0" sz="2000" spc="-5" b="1">
                <a:latin typeface="Calibri"/>
                <a:cs typeface="Calibri"/>
              </a:rPr>
              <a:t>destination </a:t>
            </a:r>
            <a:r>
              <a:rPr dirty="0" sz="2000" spc="-10" b="1">
                <a:latin typeface="Calibri"/>
                <a:cs typeface="Calibri"/>
              </a:rPr>
              <a:t>register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R2,</a:t>
            </a:r>
            <a:r>
              <a:rPr dirty="0" sz="2000" b="1">
                <a:latin typeface="Calibri"/>
                <a:cs typeface="Calibri"/>
              </a:rPr>
              <a:t> during one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clock </a:t>
            </a:r>
            <a:r>
              <a:rPr dirty="0" sz="2000" spc="-5" b="1">
                <a:latin typeface="Calibri"/>
                <a:cs typeface="Calibri"/>
              </a:rPr>
              <a:t>pulse</a:t>
            </a:r>
            <a:endParaRPr sz="2000">
              <a:latin typeface="Calibri"/>
              <a:cs typeface="Calibri"/>
            </a:endParaRPr>
          </a:p>
          <a:p>
            <a:pPr marL="298450" marR="5080" indent="-285750">
              <a:lnSpc>
                <a:spcPct val="100000"/>
              </a:lnSpc>
              <a:spcBef>
                <a:spcPts val="400"/>
              </a:spcBef>
            </a:pPr>
            <a:r>
              <a:rPr dirty="0" baseline="-2777" sz="3000" spc="2490">
                <a:latin typeface="Lucida Sans Unicode"/>
                <a:cs typeface="Lucida Sans Unicode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Note</a:t>
            </a:r>
            <a:r>
              <a:rPr dirty="0" sz="2000" spc="2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that</a:t>
            </a:r>
            <a:r>
              <a:rPr dirty="0" sz="2000" spc="2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this</a:t>
            </a:r>
            <a:r>
              <a:rPr dirty="0" sz="2000" spc="22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is</a:t>
            </a:r>
            <a:r>
              <a:rPr dirty="0" sz="2000" spc="2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</a:t>
            </a:r>
            <a:r>
              <a:rPr dirty="0" sz="2000" spc="2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non-destructive;</a:t>
            </a:r>
            <a:r>
              <a:rPr dirty="0" sz="2000" spc="22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i.e.</a:t>
            </a:r>
            <a:r>
              <a:rPr dirty="0" sz="2000" spc="2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the</a:t>
            </a:r>
            <a:r>
              <a:rPr dirty="0" sz="2000" spc="21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contents</a:t>
            </a:r>
            <a:r>
              <a:rPr dirty="0" sz="2000" spc="22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of</a:t>
            </a:r>
            <a:r>
              <a:rPr dirty="0" sz="2000" spc="2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R1</a:t>
            </a:r>
            <a:r>
              <a:rPr dirty="0" sz="2000" spc="21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are</a:t>
            </a:r>
            <a:r>
              <a:rPr dirty="0" sz="2000" spc="22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not </a:t>
            </a:r>
            <a:r>
              <a:rPr dirty="0" sz="2000" spc="-44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altered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by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copying</a:t>
            </a:r>
            <a:r>
              <a:rPr dirty="0" sz="2000" b="1">
                <a:latin typeface="Calibri"/>
                <a:cs typeface="Calibri"/>
              </a:rPr>
              <a:t> (loading) them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to</a:t>
            </a:r>
            <a:r>
              <a:rPr dirty="0" sz="2000" b="1">
                <a:latin typeface="Calibri"/>
                <a:cs typeface="Calibri"/>
              </a:rPr>
              <a:t> R2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1400" y="158750"/>
            <a:ext cx="1676400" cy="67945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99" y="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990600"/>
            <a:ext cx="8686800" cy="1905"/>
          </a:xfrm>
          <a:custGeom>
            <a:avLst/>
            <a:gdLst/>
            <a:ahLst/>
            <a:cxnLst/>
            <a:rect l="l" t="t" r="r" b="b"/>
            <a:pathLst>
              <a:path w="8686800" h="1905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85725">
            <a:solidFill>
              <a:srgbClr val="4A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6162" y="311605"/>
            <a:ext cx="443611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Register</a:t>
            </a:r>
            <a:r>
              <a:rPr dirty="0" spc="-25"/>
              <a:t> </a:t>
            </a:r>
            <a:r>
              <a:rPr dirty="0" spc="-50"/>
              <a:t>Transfer</a:t>
            </a:r>
            <a:r>
              <a:rPr dirty="0" spc="-20"/>
              <a:t> </a:t>
            </a:r>
            <a:r>
              <a:rPr dirty="0" spc="-5"/>
              <a:t>Language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1174" y="1305890"/>
            <a:ext cx="1149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4075" y="1278691"/>
            <a:ext cx="27438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A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register</a:t>
            </a:r>
            <a:r>
              <a:rPr dirty="0" sz="2000" spc="-15" b="1">
                <a:latin typeface="Calibri"/>
                <a:cs typeface="Calibri"/>
              </a:rPr>
              <a:t> transfer </a:t>
            </a:r>
            <a:r>
              <a:rPr dirty="0" sz="2000" spc="-5" b="1">
                <a:latin typeface="Calibri"/>
                <a:cs typeface="Calibri"/>
              </a:rPr>
              <a:t>such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0275" y="1989891"/>
            <a:ext cx="6832600" cy="2413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R3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←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R5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Implies</a:t>
            </a:r>
            <a:r>
              <a:rPr dirty="0" sz="2000" spc="-10" b="1">
                <a:latin typeface="Calibri"/>
                <a:cs typeface="Calibri"/>
              </a:rPr>
              <a:t> that </a:t>
            </a:r>
            <a:r>
              <a:rPr dirty="0" sz="2000" spc="-5" b="1">
                <a:latin typeface="Calibri"/>
                <a:cs typeface="Calibri"/>
              </a:rPr>
              <a:t>the digital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20" b="1">
                <a:latin typeface="Calibri"/>
                <a:cs typeface="Calibri"/>
              </a:rPr>
              <a:t>system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has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Calibri"/>
              <a:cs typeface="Calibri"/>
            </a:endParaRPr>
          </a:p>
          <a:p>
            <a:pPr marL="335915" marR="43180" indent="-285750">
              <a:lnSpc>
                <a:spcPct val="100000"/>
              </a:lnSpc>
              <a:buFont typeface="Arial MT"/>
              <a:buChar char="–"/>
              <a:tabLst>
                <a:tab pos="335915" algn="l"/>
                <a:tab pos="336550" algn="l"/>
              </a:tabLst>
            </a:pPr>
            <a:r>
              <a:rPr dirty="0" sz="2000" b="1">
                <a:latin typeface="Calibri"/>
                <a:cs typeface="Calibri"/>
              </a:rPr>
              <a:t>the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data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lines </a:t>
            </a:r>
            <a:r>
              <a:rPr dirty="0" sz="2000" spc="-10" b="1">
                <a:latin typeface="Calibri"/>
                <a:cs typeface="Calibri"/>
              </a:rPr>
              <a:t>from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the </a:t>
            </a:r>
            <a:r>
              <a:rPr dirty="0" sz="2000" spc="-10" b="1">
                <a:latin typeface="Calibri"/>
                <a:cs typeface="Calibri"/>
              </a:rPr>
              <a:t>source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register</a:t>
            </a:r>
            <a:r>
              <a:rPr dirty="0" sz="2000" spc="-5" b="1">
                <a:latin typeface="Calibri"/>
                <a:cs typeface="Calibri"/>
              </a:rPr>
              <a:t> (R5)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to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the </a:t>
            </a:r>
            <a:r>
              <a:rPr dirty="0" sz="2000" spc="-5" b="1">
                <a:latin typeface="Calibri"/>
                <a:cs typeface="Calibri"/>
              </a:rPr>
              <a:t>destination </a:t>
            </a:r>
            <a:r>
              <a:rPr dirty="0" sz="2000" spc="-44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register</a:t>
            </a:r>
            <a:r>
              <a:rPr dirty="0" sz="2000" spc="-5" b="1">
                <a:latin typeface="Calibri"/>
                <a:cs typeface="Calibri"/>
              </a:rPr>
              <a:t> (R3)</a:t>
            </a:r>
            <a:endParaRPr sz="2000">
              <a:latin typeface="Calibri"/>
              <a:cs typeface="Calibri"/>
            </a:endParaRPr>
          </a:p>
          <a:p>
            <a:pPr marL="336550" indent="-285750">
              <a:lnSpc>
                <a:spcPct val="100000"/>
              </a:lnSpc>
              <a:spcBef>
                <a:spcPts val="400"/>
              </a:spcBef>
              <a:buFont typeface="Arial MT"/>
              <a:buChar char="–"/>
              <a:tabLst>
                <a:tab pos="335915" algn="l"/>
                <a:tab pos="336550" algn="l"/>
              </a:tabLst>
            </a:pPr>
            <a:r>
              <a:rPr dirty="0" sz="2000" spc="-15" b="1">
                <a:latin typeface="Calibri"/>
                <a:cs typeface="Calibri"/>
              </a:rPr>
              <a:t>Parallel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load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in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the</a:t>
            </a:r>
            <a:r>
              <a:rPr dirty="0" sz="2000" spc="-5" b="1">
                <a:latin typeface="Calibri"/>
                <a:cs typeface="Calibri"/>
              </a:rPr>
              <a:t> destination </a:t>
            </a:r>
            <a:r>
              <a:rPr dirty="0" sz="2000" spc="-10" b="1">
                <a:latin typeface="Calibri"/>
                <a:cs typeface="Calibri"/>
              </a:rPr>
              <a:t>register</a:t>
            </a:r>
            <a:r>
              <a:rPr dirty="0" sz="2000" spc="-5" b="1">
                <a:latin typeface="Calibri"/>
                <a:cs typeface="Calibri"/>
              </a:rPr>
              <a:t> (R3)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1400" y="158750"/>
            <a:ext cx="1676400" cy="6794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99" y="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990600"/>
            <a:ext cx="8686800" cy="1905"/>
          </a:xfrm>
          <a:custGeom>
            <a:avLst/>
            <a:gdLst/>
            <a:ahLst/>
            <a:cxnLst/>
            <a:rect l="l" t="t" r="r" b="b"/>
            <a:pathLst>
              <a:path w="8686800" h="1905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85725">
            <a:solidFill>
              <a:srgbClr val="4A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64569" y="311605"/>
            <a:ext cx="293878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Control</a:t>
            </a:r>
            <a:r>
              <a:rPr dirty="0" spc="-45"/>
              <a:t> </a:t>
            </a:r>
            <a:r>
              <a:rPr dirty="0" spc="-5"/>
              <a:t>Functions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3500" rIns="0" bIns="0" rtlCol="0" vert="horz">
            <a:spAutoFit/>
          </a:bodyPr>
          <a:lstStyle/>
          <a:p>
            <a:pPr marL="40640">
              <a:lnSpc>
                <a:spcPct val="100000"/>
              </a:lnSpc>
              <a:spcBef>
                <a:spcPts val="500"/>
              </a:spcBef>
            </a:pPr>
            <a:r>
              <a:rPr dirty="0" baseline="-2777" sz="3000" spc="2490" b="0">
                <a:latin typeface="Lucida Sans Unicode"/>
                <a:cs typeface="Lucida Sans Unicode"/>
              </a:rPr>
              <a:t> </a:t>
            </a:r>
            <a:r>
              <a:rPr dirty="0" baseline="-2777" sz="3000" spc="-345" b="0">
                <a:latin typeface="Lucida Sans Unicode"/>
                <a:cs typeface="Lucida Sans Unicode"/>
              </a:rPr>
              <a:t> </a:t>
            </a:r>
            <a:r>
              <a:rPr dirty="0" sz="2000" spc="-10"/>
              <a:t>Often</a:t>
            </a:r>
            <a:r>
              <a:rPr dirty="0" sz="2000" spc="-5"/>
              <a:t> actions</a:t>
            </a:r>
            <a:r>
              <a:rPr dirty="0" sz="2000"/>
              <a:t> </a:t>
            </a:r>
            <a:r>
              <a:rPr dirty="0" sz="2000" spc="-5"/>
              <a:t>need </a:t>
            </a:r>
            <a:r>
              <a:rPr dirty="0" sz="2000" spc="-10"/>
              <a:t>to</a:t>
            </a:r>
            <a:r>
              <a:rPr dirty="0" sz="2000" spc="-5"/>
              <a:t> only occur if</a:t>
            </a:r>
            <a:r>
              <a:rPr dirty="0" sz="2000"/>
              <a:t> a</a:t>
            </a:r>
            <a:r>
              <a:rPr dirty="0" sz="2000" spc="-5"/>
              <a:t> </a:t>
            </a:r>
            <a:r>
              <a:rPr dirty="0" sz="2000" spc="-10"/>
              <a:t>certain</a:t>
            </a:r>
            <a:r>
              <a:rPr dirty="0" sz="2000" spc="-5"/>
              <a:t> </a:t>
            </a:r>
            <a:r>
              <a:rPr dirty="0" sz="2000" spc="-10"/>
              <a:t>condition</a:t>
            </a:r>
            <a:r>
              <a:rPr dirty="0" sz="2000" spc="-5"/>
              <a:t> is</a:t>
            </a:r>
            <a:r>
              <a:rPr dirty="0" sz="2000"/>
              <a:t> </a:t>
            </a:r>
            <a:r>
              <a:rPr dirty="0" sz="2000" spc="-5"/>
              <a:t>true</a:t>
            </a:r>
            <a:endParaRPr sz="2000">
              <a:latin typeface="Lucida Sans Unicode"/>
              <a:cs typeface="Lucida Sans Unicode"/>
            </a:endParaRPr>
          </a:p>
          <a:p>
            <a:pPr marL="40640">
              <a:lnSpc>
                <a:spcPct val="100000"/>
              </a:lnSpc>
              <a:spcBef>
                <a:spcPts val="400"/>
              </a:spcBef>
            </a:pPr>
            <a:r>
              <a:rPr dirty="0" baseline="-2777" sz="3000" spc="2490" b="0">
                <a:latin typeface="Lucida Sans Unicode"/>
                <a:cs typeface="Lucida Sans Unicode"/>
              </a:rPr>
              <a:t> </a:t>
            </a:r>
            <a:r>
              <a:rPr dirty="0" baseline="-2777" sz="3000" spc="-345" b="0">
                <a:latin typeface="Lucida Sans Unicode"/>
                <a:cs typeface="Lucida Sans Unicode"/>
              </a:rPr>
              <a:t> </a:t>
            </a:r>
            <a:r>
              <a:rPr dirty="0" sz="2000" spc="-5"/>
              <a:t>This is similar </a:t>
            </a:r>
            <a:r>
              <a:rPr dirty="0" sz="2000" spc="-10"/>
              <a:t>to </a:t>
            </a:r>
            <a:r>
              <a:rPr dirty="0" sz="2000"/>
              <a:t>an</a:t>
            </a:r>
            <a:r>
              <a:rPr dirty="0" sz="2000" spc="-5"/>
              <a:t> </a:t>
            </a:r>
            <a:r>
              <a:rPr dirty="0" sz="2000" spc="20"/>
              <a:t>“if”</a:t>
            </a:r>
            <a:r>
              <a:rPr dirty="0" sz="2000" spc="-5"/>
              <a:t> </a:t>
            </a:r>
            <a:r>
              <a:rPr dirty="0" sz="2000" spc="-15"/>
              <a:t>statement</a:t>
            </a:r>
            <a:r>
              <a:rPr dirty="0" sz="2000" spc="-5"/>
              <a:t> in</a:t>
            </a:r>
            <a:r>
              <a:rPr dirty="0" sz="2000" spc="-10"/>
              <a:t> </a:t>
            </a:r>
            <a:r>
              <a:rPr dirty="0" sz="2000"/>
              <a:t>a</a:t>
            </a:r>
            <a:r>
              <a:rPr dirty="0" sz="2000" spc="-5"/>
              <a:t> </a:t>
            </a:r>
            <a:r>
              <a:rPr dirty="0" sz="2000" spc="-10"/>
              <a:t>programming</a:t>
            </a:r>
            <a:r>
              <a:rPr dirty="0" sz="2000" spc="-5"/>
              <a:t> language</a:t>
            </a:r>
            <a:endParaRPr sz="2000">
              <a:latin typeface="Lucida Sans Unicode"/>
              <a:cs typeface="Lucida Sans Unicode"/>
            </a:endParaRPr>
          </a:p>
          <a:p>
            <a:pPr marL="383540" marR="69850" indent="-342900">
              <a:lnSpc>
                <a:spcPct val="100000"/>
              </a:lnSpc>
              <a:spcBef>
                <a:spcPts val="400"/>
              </a:spcBef>
            </a:pPr>
            <a:r>
              <a:rPr dirty="0" baseline="-2777" sz="3000" spc="2490" b="0">
                <a:latin typeface="Lucida Sans Unicode"/>
                <a:cs typeface="Lucida Sans Unicode"/>
              </a:rPr>
              <a:t> </a:t>
            </a:r>
            <a:r>
              <a:rPr dirty="0" baseline="-2777" sz="3000" spc="-345" b="0">
                <a:latin typeface="Lucida Sans Unicode"/>
                <a:cs typeface="Lucida Sans Unicode"/>
              </a:rPr>
              <a:t> </a:t>
            </a:r>
            <a:r>
              <a:rPr dirty="0" sz="2000"/>
              <a:t>In</a:t>
            </a:r>
            <a:r>
              <a:rPr dirty="0" sz="2000" spc="-5"/>
              <a:t> digital</a:t>
            </a:r>
            <a:r>
              <a:rPr dirty="0" sz="2000"/>
              <a:t> </a:t>
            </a:r>
            <a:r>
              <a:rPr dirty="0" sz="2000" spc="-15"/>
              <a:t>systems,</a:t>
            </a:r>
            <a:r>
              <a:rPr dirty="0" sz="2000"/>
              <a:t> this is </a:t>
            </a:r>
            <a:r>
              <a:rPr dirty="0" sz="2000" spc="-5"/>
              <a:t>often</a:t>
            </a:r>
            <a:r>
              <a:rPr dirty="0" sz="2000"/>
              <a:t> done via a</a:t>
            </a:r>
            <a:r>
              <a:rPr dirty="0" sz="2000" spc="-25"/>
              <a:t> </a:t>
            </a:r>
            <a:r>
              <a:rPr dirty="0" sz="2000" spc="-10" i="1">
                <a:latin typeface="Calibri"/>
                <a:cs typeface="Calibri"/>
              </a:rPr>
              <a:t>control</a:t>
            </a:r>
            <a:r>
              <a:rPr dirty="0" sz="2000" i="1">
                <a:latin typeface="Calibri"/>
                <a:cs typeface="Calibri"/>
              </a:rPr>
              <a:t> </a:t>
            </a:r>
            <a:r>
              <a:rPr dirty="0" sz="2000" spc="-5" i="1">
                <a:latin typeface="Calibri"/>
                <a:cs typeface="Calibri"/>
              </a:rPr>
              <a:t>signal</a:t>
            </a:r>
            <a:r>
              <a:rPr dirty="0" sz="2000" spc="-5"/>
              <a:t>, called</a:t>
            </a:r>
            <a:r>
              <a:rPr dirty="0" sz="2000"/>
              <a:t> a</a:t>
            </a:r>
            <a:r>
              <a:rPr dirty="0" sz="2000" spc="-5"/>
              <a:t> </a:t>
            </a:r>
            <a:r>
              <a:rPr dirty="0" u="heavy" sz="2000" spc="-10" i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control </a:t>
            </a:r>
            <a:r>
              <a:rPr dirty="0" sz="2000" spc="-440" i="1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u="heavy" sz="2000" spc="-5" i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  <a:p>
            <a:pPr marL="497840">
              <a:lnSpc>
                <a:spcPct val="100000"/>
              </a:lnSpc>
              <a:spcBef>
                <a:spcPts val="400"/>
              </a:spcBef>
            </a:pPr>
            <a:r>
              <a:rPr dirty="0" baseline="-2777" sz="3000" spc="2490" b="0">
                <a:latin typeface="Lucida Sans Unicode"/>
                <a:cs typeface="Lucida Sans Unicode"/>
              </a:rPr>
              <a:t> </a:t>
            </a:r>
            <a:r>
              <a:rPr dirty="0" sz="2000"/>
              <a:t>If</a:t>
            </a:r>
            <a:r>
              <a:rPr dirty="0" sz="2000" spc="-5"/>
              <a:t> the signal</a:t>
            </a:r>
            <a:r>
              <a:rPr dirty="0" sz="2000"/>
              <a:t> is</a:t>
            </a:r>
            <a:r>
              <a:rPr dirty="0" sz="2000" spc="-5"/>
              <a:t> 1,</a:t>
            </a:r>
            <a:r>
              <a:rPr dirty="0" sz="2000"/>
              <a:t> </a:t>
            </a:r>
            <a:r>
              <a:rPr dirty="0" sz="2000" spc="-5"/>
              <a:t>the action</a:t>
            </a:r>
            <a:r>
              <a:rPr dirty="0" sz="2000"/>
              <a:t> </a:t>
            </a:r>
            <a:r>
              <a:rPr dirty="0" sz="2000" spc="-20"/>
              <a:t>takes</a:t>
            </a:r>
            <a:r>
              <a:rPr dirty="0" sz="2000" spc="-5"/>
              <a:t> </a:t>
            </a:r>
            <a:r>
              <a:rPr dirty="0" sz="2000"/>
              <a:t>place</a:t>
            </a:r>
            <a:endParaRPr sz="2000">
              <a:latin typeface="Lucida Sans Unicode"/>
              <a:cs typeface="Lucida Sans Unicode"/>
            </a:endParaRPr>
          </a:p>
          <a:p>
            <a:pPr marL="40640">
              <a:lnSpc>
                <a:spcPct val="100000"/>
              </a:lnSpc>
              <a:spcBef>
                <a:spcPts val="400"/>
              </a:spcBef>
            </a:pPr>
            <a:r>
              <a:rPr dirty="0" baseline="-2777" sz="3000" spc="2490" b="0">
                <a:latin typeface="Lucida Sans Unicode"/>
                <a:cs typeface="Lucida Sans Unicode"/>
              </a:rPr>
              <a:t> </a:t>
            </a:r>
            <a:r>
              <a:rPr dirty="0" baseline="-2777" sz="3000" spc="-345" b="0">
                <a:latin typeface="Lucida Sans Unicode"/>
                <a:cs typeface="Lucida Sans Unicode"/>
              </a:rPr>
              <a:t> </a:t>
            </a:r>
            <a:r>
              <a:rPr dirty="0" sz="2000" spc="-5"/>
              <a:t>This</a:t>
            </a:r>
            <a:r>
              <a:rPr dirty="0" sz="2000" spc="-15"/>
              <a:t> </a:t>
            </a:r>
            <a:r>
              <a:rPr dirty="0" sz="2000" spc="-5"/>
              <a:t>is</a:t>
            </a:r>
            <a:r>
              <a:rPr dirty="0" sz="2000" spc="-10"/>
              <a:t> </a:t>
            </a:r>
            <a:r>
              <a:rPr dirty="0" sz="2000" spc="-15"/>
              <a:t>represented</a:t>
            </a:r>
            <a:r>
              <a:rPr dirty="0" sz="2000" spc="-20"/>
              <a:t> </a:t>
            </a:r>
            <a:r>
              <a:rPr dirty="0" sz="2000"/>
              <a:t>as:</a:t>
            </a:r>
            <a:endParaRPr sz="2000">
              <a:latin typeface="Lucida Sans Unicode"/>
              <a:cs typeface="Lucida Sans Unicode"/>
            </a:endParaRPr>
          </a:p>
          <a:p>
            <a:pPr marL="27940">
              <a:lnSpc>
                <a:spcPct val="100000"/>
              </a:lnSpc>
              <a:spcBef>
                <a:spcPts val="25"/>
              </a:spcBef>
            </a:pPr>
            <a:endParaRPr sz="2600"/>
          </a:p>
          <a:p>
            <a:pPr marL="497840">
              <a:lnSpc>
                <a:spcPct val="100000"/>
              </a:lnSpc>
            </a:pPr>
            <a:r>
              <a:rPr dirty="0" spc="-5">
                <a:solidFill>
                  <a:srgbClr val="1F497D"/>
                </a:solidFill>
              </a:rPr>
              <a:t>P:</a:t>
            </a:r>
            <a:r>
              <a:rPr dirty="0" spc="-25">
                <a:solidFill>
                  <a:srgbClr val="1F497D"/>
                </a:solidFill>
              </a:rPr>
              <a:t> </a:t>
            </a:r>
            <a:r>
              <a:rPr dirty="0">
                <a:solidFill>
                  <a:srgbClr val="1F497D"/>
                </a:solidFill>
              </a:rPr>
              <a:t>R2</a:t>
            </a:r>
            <a:r>
              <a:rPr dirty="0" spc="-25">
                <a:solidFill>
                  <a:srgbClr val="1F497D"/>
                </a:solidFill>
              </a:rPr>
              <a:t> </a:t>
            </a:r>
            <a:r>
              <a:rPr dirty="0">
                <a:solidFill>
                  <a:srgbClr val="1F497D"/>
                </a:solidFill>
              </a:rPr>
              <a:t>←</a:t>
            </a:r>
            <a:r>
              <a:rPr dirty="0" spc="-20">
                <a:solidFill>
                  <a:srgbClr val="1F497D"/>
                </a:solidFill>
              </a:rPr>
              <a:t> </a:t>
            </a:r>
            <a:r>
              <a:rPr dirty="0">
                <a:solidFill>
                  <a:srgbClr val="1F497D"/>
                </a:solidFill>
              </a:rPr>
              <a:t>R1</a:t>
            </a:r>
          </a:p>
          <a:p>
            <a:pPr marL="27940">
              <a:lnSpc>
                <a:spcPct val="100000"/>
              </a:lnSpc>
              <a:spcBef>
                <a:spcPts val="25"/>
              </a:spcBef>
            </a:pPr>
            <a:endParaRPr sz="2600"/>
          </a:p>
          <a:p>
            <a:pPr marL="782955" marR="5080" indent="-285750">
              <a:lnSpc>
                <a:spcPct val="100000"/>
              </a:lnSpc>
            </a:pPr>
            <a:r>
              <a:rPr dirty="0" spc="-5"/>
              <a:t>Which</a:t>
            </a:r>
            <a:r>
              <a:rPr dirty="0" spc="425"/>
              <a:t> </a:t>
            </a:r>
            <a:r>
              <a:rPr dirty="0" spc="-5"/>
              <a:t>means</a:t>
            </a:r>
            <a:r>
              <a:rPr dirty="0" spc="430"/>
              <a:t> </a:t>
            </a:r>
            <a:r>
              <a:rPr dirty="0"/>
              <a:t>“i</a:t>
            </a:r>
            <a:r>
              <a:rPr dirty="0" u="heavy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f</a:t>
            </a:r>
            <a:r>
              <a:rPr dirty="0" u="heavy" spc="43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 </a:t>
            </a:r>
            <a:r>
              <a:rPr dirty="0" u="heavy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P</a:t>
            </a:r>
            <a:r>
              <a:rPr dirty="0" u="heavy" spc="425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 </a:t>
            </a:r>
            <a:r>
              <a:rPr dirty="0" u="heavy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=</a:t>
            </a:r>
            <a:r>
              <a:rPr dirty="0" u="heavy" spc="43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 </a:t>
            </a:r>
            <a:r>
              <a:rPr dirty="0" u="heavy" spc="-5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1,</a:t>
            </a:r>
            <a:r>
              <a:rPr dirty="0" u="heavy" spc="425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 </a:t>
            </a:r>
            <a:r>
              <a:rPr dirty="0" u="heavy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then</a:t>
            </a:r>
            <a:r>
              <a:rPr dirty="0" u="heavy" spc="43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 </a:t>
            </a:r>
            <a:r>
              <a:rPr dirty="0" u="heavy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load</a:t>
            </a:r>
            <a:r>
              <a:rPr dirty="0" u="heavy" spc="425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 </a:t>
            </a:r>
            <a:r>
              <a:rPr dirty="0" u="heavy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the</a:t>
            </a:r>
            <a:r>
              <a:rPr dirty="0" u="heavy" spc="425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 </a:t>
            </a:r>
            <a:r>
              <a:rPr dirty="0" u="heavy" spc="-1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contents</a:t>
            </a:r>
            <a:r>
              <a:rPr dirty="0" u="heavy" spc="43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 </a:t>
            </a:r>
            <a:r>
              <a:rPr dirty="0" u="heavy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of</a:t>
            </a:r>
            <a:r>
              <a:rPr dirty="0" u="heavy" spc="425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 </a:t>
            </a:r>
            <a:r>
              <a:rPr dirty="0" u="heavy" spc="-1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register</a:t>
            </a:r>
            <a:r>
              <a:rPr dirty="0" u="heavy" spc="43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 </a:t>
            </a:r>
            <a:r>
              <a:rPr dirty="0" u="heavy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R1</a:t>
            </a:r>
            <a:r>
              <a:rPr dirty="0" u="heavy" spc="425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 </a:t>
            </a:r>
            <a:r>
              <a:rPr dirty="0" u="heavy" spc="-1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into </a:t>
            </a:r>
            <a:r>
              <a:rPr dirty="0" spc="-434">
                <a:solidFill>
                  <a:srgbClr val="1F497D"/>
                </a:solidFill>
              </a:rPr>
              <a:t> </a:t>
            </a:r>
            <a:r>
              <a:rPr dirty="0" u="heavy" spc="-1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register</a:t>
            </a:r>
            <a:r>
              <a:rPr dirty="0" u="heavy" spc="-5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 </a:t>
            </a:r>
            <a:r>
              <a:rPr dirty="0" u="heavy" spc="-5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</a:rPr>
              <a:t>R2</a:t>
            </a:r>
            <a:r>
              <a:rPr dirty="0" spc="-50"/>
              <a:t>”,</a:t>
            </a:r>
            <a:r>
              <a:rPr dirty="0"/>
              <a:t> i.e., if (P</a:t>
            </a:r>
            <a:r>
              <a:rPr dirty="0" spc="-5"/>
              <a:t> </a:t>
            </a:r>
            <a:r>
              <a:rPr dirty="0"/>
              <a:t>=</a:t>
            </a:r>
            <a:r>
              <a:rPr dirty="0" spc="-5"/>
              <a:t> 1)</a:t>
            </a:r>
            <a:r>
              <a:rPr dirty="0" spc="10"/>
              <a:t> </a:t>
            </a:r>
            <a:r>
              <a:rPr dirty="0"/>
              <a:t>then  (R2</a:t>
            </a:r>
            <a:r>
              <a:rPr dirty="0" spc="-10"/>
              <a:t> </a:t>
            </a:r>
            <a:r>
              <a:rPr dirty="0"/>
              <a:t>← </a:t>
            </a:r>
            <a:r>
              <a:rPr dirty="0" spc="-5"/>
              <a:t>R1)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1400" y="158750"/>
            <a:ext cx="1676400" cy="6794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99" y="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990600"/>
            <a:ext cx="8686800" cy="1905"/>
          </a:xfrm>
          <a:custGeom>
            <a:avLst/>
            <a:gdLst/>
            <a:ahLst/>
            <a:cxnLst/>
            <a:rect l="l" t="t" r="r" b="b"/>
            <a:pathLst>
              <a:path w="8686800" h="1905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85725">
            <a:solidFill>
              <a:srgbClr val="4A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Hardware</a:t>
            </a:r>
            <a:r>
              <a:rPr dirty="0" spc="-10"/>
              <a:t> Implementation</a:t>
            </a:r>
            <a:r>
              <a:rPr dirty="0" spc="-5"/>
              <a:t> of</a:t>
            </a:r>
            <a:r>
              <a:rPr dirty="0" spc="-10"/>
              <a:t> Controlled</a:t>
            </a:r>
            <a:r>
              <a:rPr dirty="0" spc="-5"/>
              <a:t> </a:t>
            </a:r>
            <a:r>
              <a:rPr dirty="0" spc="-50"/>
              <a:t>Transfers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0237" y="957585"/>
            <a:ext cx="4022725" cy="855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74370" marR="5080" indent="-662305">
              <a:lnSpc>
                <a:spcPct val="136200"/>
              </a:lnSpc>
              <a:spcBef>
                <a:spcPts val="100"/>
              </a:spcBef>
            </a:pPr>
            <a:r>
              <a:rPr dirty="0" sz="2000" spc="-5" b="1">
                <a:latin typeface="Calibri"/>
                <a:cs typeface="Calibri"/>
              </a:rPr>
              <a:t>Implementation </a:t>
            </a:r>
            <a:r>
              <a:rPr dirty="0" sz="2000" b="1">
                <a:latin typeface="Calibri"/>
                <a:cs typeface="Calibri"/>
              </a:rPr>
              <a:t>of </a:t>
            </a:r>
            <a:r>
              <a:rPr dirty="0" sz="2000" spc="-10" b="1">
                <a:latin typeface="Calibri"/>
                <a:cs typeface="Calibri"/>
              </a:rPr>
              <a:t>controlled </a:t>
            </a:r>
            <a:r>
              <a:rPr dirty="0" sz="2000" spc="-15" b="1">
                <a:latin typeface="Calibri"/>
                <a:cs typeface="Calibri"/>
              </a:rPr>
              <a:t>transfer </a:t>
            </a:r>
            <a:r>
              <a:rPr dirty="0" sz="2000" spc="-44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P:</a:t>
            </a:r>
            <a:r>
              <a:rPr dirty="0" sz="2000" spc="1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R2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b="1">
                <a:latin typeface="Arial"/>
                <a:cs typeface="Arial"/>
              </a:rPr>
              <a:t>←</a:t>
            </a:r>
            <a:r>
              <a:rPr dirty="0" sz="2000" spc="-5" b="1">
                <a:latin typeface="Arial"/>
                <a:cs typeface="Arial"/>
              </a:rPr>
              <a:t> </a:t>
            </a:r>
            <a:r>
              <a:rPr dirty="0" sz="2000" b="1">
                <a:latin typeface="Calibri"/>
                <a:cs typeface="Calibri"/>
              </a:rPr>
              <a:t>R1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0237" y="2534531"/>
            <a:ext cx="151384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Calibri"/>
                <a:cs typeface="Calibri"/>
              </a:rPr>
              <a:t>Block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diagram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9287" y="3701177"/>
            <a:ext cx="16573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Calibri"/>
                <a:cs typeface="Calibri"/>
              </a:rPr>
              <a:t>Timing</a:t>
            </a:r>
            <a:r>
              <a:rPr dirty="0" sz="2000" spc="-6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diagram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6051" y="2779177"/>
            <a:ext cx="3625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C</a:t>
            </a:r>
            <a:r>
              <a:rPr dirty="0" sz="1200" spc="-5" b="1">
                <a:latin typeface="Calibri"/>
                <a:cs typeface="Calibri"/>
              </a:rPr>
              <a:t>lock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59245" y="2787411"/>
            <a:ext cx="1339850" cy="180975"/>
          </a:xfrm>
          <a:custGeom>
            <a:avLst/>
            <a:gdLst/>
            <a:ahLst/>
            <a:cxnLst/>
            <a:rect l="l" t="t" r="r" b="b"/>
            <a:pathLst>
              <a:path w="1339850" h="180975">
                <a:moveTo>
                  <a:pt x="0" y="0"/>
                </a:moveTo>
                <a:lnTo>
                  <a:pt x="1339795" y="0"/>
                </a:lnTo>
                <a:lnTo>
                  <a:pt x="1339795" y="180948"/>
                </a:lnTo>
                <a:lnTo>
                  <a:pt x="0" y="180948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4076556" y="4404841"/>
            <a:ext cx="3395345" cy="439420"/>
            <a:chOff x="4076556" y="4404841"/>
            <a:chExt cx="3395345" cy="439420"/>
          </a:xfrm>
        </p:grpSpPr>
        <p:sp>
          <p:nvSpPr>
            <p:cNvPr id="11" name="object 11"/>
            <p:cNvSpPr/>
            <p:nvPr/>
          </p:nvSpPr>
          <p:spPr>
            <a:xfrm>
              <a:off x="5373491" y="4831502"/>
              <a:ext cx="644525" cy="0"/>
            </a:xfrm>
            <a:custGeom>
              <a:avLst/>
              <a:gdLst/>
              <a:ahLst/>
              <a:cxnLst/>
              <a:rect l="l" t="t" r="r" b="b"/>
              <a:pathLst>
                <a:path w="644525" h="0">
                  <a:moveTo>
                    <a:pt x="644498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006560" y="4704385"/>
              <a:ext cx="0" cy="133985"/>
            </a:xfrm>
            <a:custGeom>
              <a:avLst/>
              <a:gdLst/>
              <a:ahLst/>
              <a:cxnLst/>
              <a:rect l="l" t="t" r="r" b="b"/>
              <a:pathLst>
                <a:path w="0" h="133985">
                  <a:moveTo>
                    <a:pt x="0" y="0"/>
                  </a:moveTo>
                  <a:lnTo>
                    <a:pt x="0" y="13378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962872" y="4612775"/>
              <a:ext cx="87630" cy="87630"/>
            </a:xfrm>
            <a:custGeom>
              <a:avLst/>
              <a:gdLst/>
              <a:ahLst/>
              <a:cxnLst/>
              <a:rect l="l" t="t" r="r" b="b"/>
              <a:pathLst>
                <a:path w="87629" h="87629">
                  <a:moveTo>
                    <a:pt x="43687" y="0"/>
                  </a:moveTo>
                  <a:lnTo>
                    <a:pt x="0" y="87376"/>
                  </a:lnTo>
                  <a:lnTo>
                    <a:pt x="87375" y="87376"/>
                  </a:lnTo>
                  <a:lnTo>
                    <a:pt x="436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076556" y="4625473"/>
              <a:ext cx="1113155" cy="0"/>
            </a:xfrm>
            <a:custGeom>
              <a:avLst/>
              <a:gdLst/>
              <a:ahLst/>
              <a:cxnLst/>
              <a:rect l="l" t="t" r="r" b="b"/>
              <a:pathLst>
                <a:path w="1113154" h="0">
                  <a:moveTo>
                    <a:pt x="0" y="0"/>
                  </a:moveTo>
                  <a:lnTo>
                    <a:pt x="1112792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185996" y="4414899"/>
              <a:ext cx="130810" cy="221615"/>
            </a:xfrm>
            <a:custGeom>
              <a:avLst/>
              <a:gdLst/>
              <a:ahLst/>
              <a:cxnLst/>
              <a:rect l="l" t="t" r="r" b="b"/>
              <a:pathLst>
                <a:path w="130810" h="221614">
                  <a:moveTo>
                    <a:pt x="0" y="209519"/>
                  </a:moveTo>
                  <a:lnTo>
                    <a:pt x="107944" y="0"/>
                  </a:lnTo>
                  <a:lnTo>
                    <a:pt x="130524" y="11632"/>
                  </a:lnTo>
                  <a:lnTo>
                    <a:pt x="22579" y="221152"/>
                  </a:lnTo>
                  <a:lnTo>
                    <a:pt x="0" y="2095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305230" y="4417541"/>
              <a:ext cx="2154555" cy="203835"/>
            </a:xfrm>
            <a:custGeom>
              <a:avLst/>
              <a:gdLst/>
              <a:ahLst/>
              <a:cxnLst/>
              <a:rect l="l" t="t" r="r" b="b"/>
              <a:pathLst>
                <a:path w="2154554" h="203835">
                  <a:moveTo>
                    <a:pt x="0" y="0"/>
                  </a:moveTo>
                  <a:lnTo>
                    <a:pt x="717992" y="0"/>
                  </a:lnTo>
                  <a:lnTo>
                    <a:pt x="802461" y="203600"/>
                  </a:lnTo>
                  <a:lnTo>
                    <a:pt x="2153977" y="2036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6332292" y="2749764"/>
            <a:ext cx="2159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Calibri"/>
                <a:cs typeface="Calibri"/>
              </a:rPr>
              <a:t>R2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71945" y="3241371"/>
            <a:ext cx="1339850" cy="1905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R="189230">
              <a:lnSpc>
                <a:spcPts val="1500"/>
              </a:lnSpc>
            </a:pPr>
            <a:r>
              <a:rPr dirty="0" sz="1400" b="1">
                <a:latin typeface="Calibri"/>
                <a:cs typeface="Calibri"/>
              </a:rPr>
              <a:t>R1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32091" y="2639796"/>
            <a:ext cx="1019175" cy="4857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186690" marR="278765">
              <a:lnSpc>
                <a:spcPct val="107100"/>
              </a:lnSpc>
              <a:spcBef>
                <a:spcPts val="185"/>
              </a:spcBef>
            </a:pPr>
            <a:r>
              <a:rPr dirty="0" sz="1400" b="1">
                <a:latin typeface="Calibri"/>
                <a:cs typeface="Calibri"/>
              </a:rPr>
              <a:t>C</a:t>
            </a:r>
            <a:r>
              <a:rPr dirty="0" sz="1400" spc="-5" b="1">
                <a:latin typeface="Calibri"/>
                <a:cs typeface="Calibri"/>
              </a:rPr>
              <a:t>o</a:t>
            </a:r>
            <a:r>
              <a:rPr dirty="0" sz="1400" spc="-15" b="1">
                <a:latin typeface="Calibri"/>
                <a:cs typeface="Calibri"/>
              </a:rPr>
              <a:t>n</a:t>
            </a:r>
            <a:r>
              <a:rPr dirty="0" sz="1400" spc="-5" b="1">
                <a:latin typeface="Calibri"/>
                <a:cs typeface="Calibri"/>
              </a:rPr>
              <a:t>t</a:t>
            </a:r>
            <a:r>
              <a:rPr dirty="0" sz="1400" spc="-20" b="1">
                <a:latin typeface="Calibri"/>
                <a:cs typeface="Calibri"/>
              </a:rPr>
              <a:t>r</a:t>
            </a:r>
            <a:r>
              <a:rPr dirty="0" sz="1400" spc="-5" b="1">
                <a:latin typeface="Calibri"/>
                <a:cs typeface="Calibri"/>
              </a:rPr>
              <a:t>o</a:t>
            </a:r>
            <a:r>
              <a:rPr dirty="0" sz="1400" b="1">
                <a:latin typeface="Calibri"/>
                <a:cs typeface="Calibri"/>
              </a:rPr>
              <a:t>l  </a:t>
            </a:r>
            <a:r>
              <a:rPr dirty="0" sz="1400" spc="-10" b="1">
                <a:latin typeface="Calibri"/>
                <a:cs typeface="Calibri"/>
              </a:rPr>
              <a:t>Circuit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476436" y="2962012"/>
            <a:ext cx="87630" cy="287655"/>
            <a:chOff x="6476436" y="2962012"/>
            <a:chExt cx="87630" cy="287655"/>
          </a:xfrm>
        </p:grpSpPr>
        <p:sp>
          <p:nvSpPr>
            <p:cNvPr id="21" name="object 21"/>
            <p:cNvSpPr/>
            <p:nvPr/>
          </p:nvSpPr>
          <p:spPr>
            <a:xfrm>
              <a:off x="6520147" y="3053619"/>
              <a:ext cx="1270" cy="183515"/>
            </a:xfrm>
            <a:custGeom>
              <a:avLst/>
              <a:gdLst/>
              <a:ahLst/>
              <a:cxnLst/>
              <a:rect l="l" t="t" r="r" b="b"/>
              <a:pathLst>
                <a:path w="1270" h="183514">
                  <a:moveTo>
                    <a:pt x="0" y="0"/>
                  </a:moveTo>
                  <a:lnTo>
                    <a:pt x="73" y="12699"/>
                  </a:lnTo>
                  <a:lnTo>
                    <a:pt x="1056" y="18299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476436" y="2962012"/>
              <a:ext cx="87630" cy="87630"/>
            </a:xfrm>
            <a:custGeom>
              <a:avLst/>
              <a:gdLst/>
              <a:ahLst/>
              <a:cxnLst/>
              <a:rect l="l" t="t" r="r" b="b"/>
              <a:pathLst>
                <a:path w="87629" h="87630">
                  <a:moveTo>
                    <a:pt x="43182" y="0"/>
                  </a:moveTo>
                  <a:lnTo>
                    <a:pt x="0" y="87626"/>
                  </a:lnTo>
                  <a:lnTo>
                    <a:pt x="87374" y="87121"/>
                  </a:lnTo>
                  <a:lnTo>
                    <a:pt x="431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5298871" y="2644259"/>
            <a:ext cx="3289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Load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00425" y="2656115"/>
            <a:ext cx="1206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Calibri"/>
                <a:cs typeface="Calibri"/>
              </a:rPr>
              <a:t>P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836302" y="2843303"/>
            <a:ext cx="1755775" cy="318135"/>
            <a:chOff x="4836302" y="2843303"/>
            <a:chExt cx="1755775" cy="318135"/>
          </a:xfrm>
        </p:grpSpPr>
        <p:sp>
          <p:nvSpPr>
            <p:cNvPr id="26" name="object 26"/>
            <p:cNvSpPr/>
            <p:nvPr/>
          </p:nvSpPr>
          <p:spPr>
            <a:xfrm>
              <a:off x="4851224" y="2882648"/>
              <a:ext cx="902335" cy="4445"/>
            </a:xfrm>
            <a:custGeom>
              <a:avLst/>
              <a:gdLst/>
              <a:ahLst/>
              <a:cxnLst/>
              <a:rect l="l" t="t" r="r" b="b"/>
              <a:pathLst>
                <a:path w="902335" h="4444">
                  <a:moveTo>
                    <a:pt x="-12699" y="2161"/>
                  </a:moveTo>
                  <a:lnTo>
                    <a:pt x="914825" y="2161"/>
                  </a:lnTo>
                </a:path>
              </a:pathLst>
            </a:custGeom>
            <a:ln w="29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757373" y="2843303"/>
              <a:ext cx="87630" cy="87630"/>
            </a:xfrm>
            <a:custGeom>
              <a:avLst/>
              <a:gdLst/>
              <a:ahLst/>
              <a:cxnLst/>
              <a:rect l="l" t="t" r="r" b="b"/>
              <a:pathLst>
                <a:path w="87629" h="87630">
                  <a:moveTo>
                    <a:pt x="419" y="0"/>
                  </a:moveTo>
                  <a:lnTo>
                    <a:pt x="0" y="87374"/>
                  </a:lnTo>
                  <a:lnTo>
                    <a:pt x="87584" y="4410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453605" y="3092848"/>
              <a:ext cx="138430" cy="68580"/>
            </a:xfrm>
            <a:custGeom>
              <a:avLst/>
              <a:gdLst/>
              <a:ahLst/>
              <a:cxnLst/>
              <a:rect l="l" t="t" r="r" b="b"/>
              <a:pathLst>
                <a:path w="138429" h="68580">
                  <a:moveTo>
                    <a:pt x="0" y="44442"/>
                  </a:moveTo>
                  <a:lnTo>
                    <a:pt x="130168" y="0"/>
                  </a:lnTo>
                  <a:lnTo>
                    <a:pt x="138375" y="24037"/>
                  </a:lnTo>
                  <a:lnTo>
                    <a:pt x="8207" y="68480"/>
                  </a:lnTo>
                  <a:lnTo>
                    <a:pt x="0" y="444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6618029" y="3018856"/>
            <a:ext cx="1073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135291" y="3992150"/>
            <a:ext cx="3336925" cy="243204"/>
            <a:chOff x="4135291" y="3992150"/>
            <a:chExt cx="3336925" cy="243204"/>
          </a:xfrm>
        </p:grpSpPr>
        <p:sp>
          <p:nvSpPr>
            <p:cNvPr id="31" name="object 31"/>
            <p:cNvSpPr/>
            <p:nvPr/>
          </p:nvSpPr>
          <p:spPr>
            <a:xfrm>
              <a:off x="4147991" y="4004850"/>
              <a:ext cx="1057275" cy="208915"/>
            </a:xfrm>
            <a:custGeom>
              <a:avLst/>
              <a:gdLst/>
              <a:ahLst/>
              <a:cxnLst/>
              <a:rect l="l" t="t" r="r" b="b"/>
              <a:pathLst>
                <a:path w="1057275" h="208914">
                  <a:moveTo>
                    <a:pt x="0" y="208387"/>
                  </a:moveTo>
                  <a:lnTo>
                    <a:pt x="242831" y="208387"/>
                  </a:lnTo>
                  <a:lnTo>
                    <a:pt x="242831" y="0"/>
                  </a:lnTo>
                  <a:lnTo>
                    <a:pt x="571369" y="0"/>
                  </a:lnTo>
                  <a:lnTo>
                    <a:pt x="571369" y="208387"/>
                  </a:lnTo>
                  <a:lnTo>
                    <a:pt x="1057032" y="20838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59186" y="4000088"/>
              <a:ext cx="107938" cy="8571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205223" y="4004850"/>
              <a:ext cx="800100" cy="208915"/>
            </a:xfrm>
            <a:custGeom>
              <a:avLst/>
              <a:gdLst/>
              <a:ahLst/>
              <a:cxnLst/>
              <a:rect l="l" t="t" r="r" b="b"/>
              <a:pathLst>
                <a:path w="800100" h="208914">
                  <a:moveTo>
                    <a:pt x="0" y="0"/>
                  </a:moveTo>
                  <a:lnTo>
                    <a:pt x="314234" y="0"/>
                  </a:lnTo>
                  <a:lnTo>
                    <a:pt x="314234" y="208387"/>
                  </a:lnTo>
                  <a:lnTo>
                    <a:pt x="799868" y="20838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957666" y="4000088"/>
              <a:ext cx="109855" cy="85725"/>
            </a:xfrm>
            <a:custGeom>
              <a:avLst/>
              <a:gdLst/>
              <a:ahLst/>
              <a:cxnLst/>
              <a:rect l="l" t="t" r="r" b="b"/>
              <a:pathLst>
                <a:path w="109854" h="85725">
                  <a:moveTo>
                    <a:pt x="55519" y="0"/>
                  </a:moveTo>
                  <a:lnTo>
                    <a:pt x="0" y="78181"/>
                  </a:lnTo>
                  <a:lnTo>
                    <a:pt x="13346" y="81452"/>
                  </a:lnTo>
                  <a:lnTo>
                    <a:pt x="27127" y="83808"/>
                  </a:lnTo>
                  <a:lnTo>
                    <a:pt x="41223" y="85233"/>
                  </a:lnTo>
                  <a:lnTo>
                    <a:pt x="55519" y="85712"/>
                  </a:lnTo>
                  <a:lnTo>
                    <a:pt x="69401" y="85259"/>
                  </a:lnTo>
                  <a:lnTo>
                    <a:pt x="83101" y="83914"/>
                  </a:lnTo>
                  <a:lnTo>
                    <a:pt x="96512" y="81690"/>
                  </a:lnTo>
                  <a:lnTo>
                    <a:pt x="109527" y="78601"/>
                  </a:lnTo>
                  <a:lnTo>
                    <a:pt x="555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012908" y="4066754"/>
              <a:ext cx="0" cy="155575"/>
            </a:xfrm>
            <a:custGeom>
              <a:avLst/>
              <a:gdLst/>
              <a:ahLst/>
              <a:cxnLst/>
              <a:rect l="l" t="t" r="r" b="b"/>
              <a:pathLst>
                <a:path w="0" h="155575">
                  <a:moveTo>
                    <a:pt x="0" y="15555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005290" y="4004850"/>
              <a:ext cx="1454150" cy="208915"/>
            </a:xfrm>
            <a:custGeom>
              <a:avLst/>
              <a:gdLst/>
              <a:ahLst/>
              <a:cxnLst/>
              <a:rect l="l" t="t" r="r" b="b"/>
              <a:pathLst>
                <a:path w="1454150" h="208914">
                  <a:moveTo>
                    <a:pt x="0" y="0"/>
                  </a:moveTo>
                  <a:lnTo>
                    <a:pt x="327839" y="0"/>
                  </a:lnTo>
                  <a:lnTo>
                    <a:pt x="327839" y="208387"/>
                  </a:lnTo>
                  <a:lnTo>
                    <a:pt x="812470" y="208387"/>
                  </a:lnTo>
                  <a:lnTo>
                    <a:pt x="812470" y="0"/>
                  </a:lnTo>
                  <a:lnTo>
                    <a:pt x="1140310" y="0"/>
                  </a:lnTo>
                  <a:lnTo>
                    <a:pt x="1140310" y="208387"/>
                  </a:lnTo>
                  <a:lnTo>
                    <a:pt x="1453896" y="20838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5103616" y="3751332"/>
            <a:ext cx="876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14787" y="3760856"/>
            <a:ext cx="26606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Calibri"/>
                <a:cs typeface="Calibri"/>
              </a:rPr>
              <a:t>t</a:t>
            </a:r>
            <a:r>
              <a:rPr dirty="0" sz="1400" spc="-5" b="1">
                <a:latin typeface="Calibri"/>
                <a:cs typeface="Calibri"/>
              </a:rPr>
              <a:t>+1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209668" y="4047707"/>
            <a:ext cx="0" cy="155575"/>
          </a:xfrm>
          <a:custGeom>
            <a:avLst/>
            <a:gdLst/>
            <a:ahLst/>
            <a:cxnLst/>
            <a:rect l="l" t="t" r="r" b="b"/>
            <a:pathLst>
              <a:path w="0" h="155575">
                <a:moveTo>
                  <a:pt x="0" y="15555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0" name="object 40"/>
          <p:cNvGrpSpPr/>
          <p:nvPr/>
        </p:nvGrpSpPr>
        <p:grpSpPr>
          <a:xfrm>
            <a:off x="4385278" y="2400117"/>
            <a:ext cx="3115945" cy="998855"/>
            <a:chOff x="4385278" y="2400117"/>
            <a:chExt cx="3115945" cy="998855"/>
          </a:xfrm>
        </p:grpSpPr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7919" y="2811219"/>
              <a:ext cx="412733" cy="133792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7106969" y="3277880"/>
              <a:ext cx="100330" cy="108585"/>
            </a:xfrm>
            <a:custGeom>
              <a:avLst/>
              <a:gdLst/>
              <a:ahLst/>
              <a:cxnLst/>
              <a:rect l="l" t="t" r="r" b="b"/>
              <a:pathLst>
                <a:path w="100329" h="108585">
                  <a:moveTo>
                    <a:pt x="99813" y="0"/>
                  </a:moveTo>
                  <a:lnTo>
                    <a:pt x="0" y="63228"/>
                  </a:lnTo>
                  <a:lnTo>
                    <a:pt x="99813" y="10839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400644" y="2400117"/>
              <a:ext cx="0" cy="933450"/>
            </a:xfrm>
            <a:custGeom>
              <a:avLst/>
              <a:gdLst/>
              <a:ahLst/>
              <a:cxnLst/>
              <a:rect l="l" t="t" r="r" b="b"/>
              <a:pathLst>
                <a:path w="0" h="933450">
                  <a:moveTo>
                    <a:pt x="0" y="0"/>
                  </a:moveTo>
                  <a:lnTo>
                    <a:pt x="0" y="93331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301761" y="3333433"/>
              <a:ext cx="99060" cy="0"/>
            </a:xfrm>
            <a:custGeom>
              <a:avLst/>
              <a:gdLst/>
              <a:ahLst/>
              <a:cxnLst/>
              <a:rect l="l" t="t" r="r" b="b"/>
              <a:pathLst>
                <a:path w="99059" h="0">
                  <a:moveTo>
                    <a:pt x="0" y="0"/>
                  </a:moveTo>
                  <a:lnTo>
                    <a:pt x="12699" y="0"/>
                  </a:lnTo>
                  <a:lnTo>
                    <a:pt x="98882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210151" y="3289745"/>
              <a:ext cx="87630" cy="87630"/>
            </a:xfrm>
            <a:custGeom>
              <a:avLst/>
              <a:gdLst/>
              <a:ahLst/>
              <a:cxnLst/>
              <a:rect l="l" t="t" r="r" b="b"/>
              <a:pathLst>
                <a:path w="87629" h="87629">
                  <a:moveTo>
                    <a:pt x="87375" y="0"/>
                  </a:moveTo>
                  <a:lnTo>
                    <a:pt x="0" y="43687"/>
                  </a:lnTo>
                  <a:lnTo>
                    <a:pt x="87375" y="87375"/>
                  </a:lnTo>
                  <a:lnTo>
                    <a:pt x="87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419442" y="2420434"/>
              <a:ext cx="2971800" cy="0"/>
            </a:xfrm>
            <a:custGeom>
              <a:avLst/>
              <a:gdLst/>
              <a:ahLst/>
              <a:cxnLst/>
              <a:rect l="l" t="t" r="r" b="b"/>
              <a:pathLst>
                <a:path w="2971800" h="0">
                  <a:moveTo>
                    <a:pt x="2971678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428966" y="2419164"/>
              <a:ext cx="0" cy="127635"/>
            </a:xfrm>
            <a:custGeom>
              <a:avLst/>
              <a:gdLst/>
              <a:ahLst/>
              <a:cxnLst/>
              <a:rect l="l" t="t" r="r" b="b"/>
              <a:pathLst>
                <a:path w="0" h="127635">
                  <a:moveTo>
                    <a:pt x="0" y="0"/>
                  </a:moveTo>
                  <a:lnTo>
                    <a:pt x="0" y="12743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385278" y="2550831"/>
              <a:ext cx="87630" cy="87630"/>
            </a:xfrm>
            <a:custGeom>
              <a:avLst/>
              <a:gdLst/>
              <a:ahLst/>
              <a:cxnLst/>
              <a:rect l="l" t="t" r="r" b="b"/>
              <a:pathLst>
                <a:path w="87629" h="87630">
                  <a:moveTo>
                    <a:pt x="87375" y="0"/>
                  </a:moveTo>
                  <a:lnTo>
                    <a:pt x="0" y="0"/>
                  </a:lnTo>
                  <a:lnTo>
                    <a:pt x="43687" y="87375"/>
                  </a:lnTo>
                  <a:lnTo>
                    <a:pt x="87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40321" y="2835028"/>
              <a:ext cx="114295" cy="114288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993111" y="4110056"/>
            <a:ext cx="6929120" cy="2080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55194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libri"/>
                <a:cs typeface="Calibri"/>
              </a:rPr>
              <a:t>Clock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Calibri"/>
              <a:cs typeface="Calibri"/>
            </a:endParaRPr>
          </a:p>
          <a:p>
            <a:pPr algn="ctr" marR="1562100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Load</a:t>
            </a:r>
            <a:endParaRPr sz="1400">
              <a:latin typeface="Calibri"/>
              <a:cs typeface="Calibri"/>
            </a:endParaRPr>
          </a:p>
          <a:p>
            <a:pPr algn="ctr" marL="322580">
              <a:lnSpc>
                <a:spcPct val="100000"/>
              </a:lnSpc>
              <a:spcBef>
                <a:spcPts val="420"/>
              </a:spcBef>
            </a:pPr>
            <a:r>
              <a:rPr dirty="0" sz="1400" spc="-20" b="1">
                <a:latin typeface="Calibri"/>
                <a:cs typeface="Calibri"/>
              </a:rPr>
              <a:t>Transfer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occurs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here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Calibri"/>
              <a:cs typeface="Calibri"/>
            </a:endParaRPr>
          </a:p>
          <a:p>
            <a:pPr marL="12700" marR="5080">
              <a:lnSpc>
                <a:spcPct val="103099"/>
              </a:lnSpc>
              <a:spcBef>
                <a:spcPts val="5"/>
              </a:spcBef>
            </a:pPr>
            <a:r>
              <a:rPr dirty="0" sz="1600" spc="1325">
                <a:latin typeface="Lucida Sans Unicode"/>
                <a:cs typeface="Lucida Sans Unicode"/>
              </a:rPr>
              <a:t> </a:t>
            </a:r>
            <a:r>
              <a:rPr dirty="0" sz="1600" spc="-120">
                <a:latin typeface="Lucida Sans Unicode"/>
                <a:cs typeface="Lucida Sans Unicode"/>
              </a:rPr>
              <a:t> </a:t>
            </a:r>
            <a:r>
              <a:rPr dirty="0" sz="1600" b="1">
                <a:latin typeface="Calibri"/>
                <a:cs typeface="Calibri"/>
              </a:rPr>
              <a:t>The</a:t>
            </a:r>
            <a:r>
              <a:rPr dirty="0" sz="1600" spc="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same</a:t>
            </a:r>
            <a:r>
              <a:rPr dirty="0" sz="1600" spc="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clock</a:t>
            </a:r>
            <a:r>
              <a:rPr dirty="0" sz="1600" spc="2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controls</a:t>
            </a:r>
            <a:r>
              <a:rPr dirty="0" sz="1600" spc="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the</a:t>
            </a:r>
            <a:r>
              <a:rPr dirty="0" sz="1600" spc="2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circuits</a:t>
            </a:r>
            <a:r>
              <a:rPr dirty="0" sz="1600" spc="2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that</a:t>
            </a:r>
            <a:r>
              <a:rPr dirty="0" sz="1600" spc="25" b="1">
                <a:latin typeface="Calibri"/>
                <a:cs typeface="Calibri"/>
              </a:rPr>
              <a:t> </a:t>
            </a:r>
            <a:r>
              <a:rPr dirty="0" sz="1600" spc="-15" b="1">
                <a:latin typeface="Calibri"/>
                <a:cs typeface="Calibri"/>
              </a:rPr>
              <a:t>generate</a:t>
            </a:r>
            <a:r>
              <a:rPr dirty="0" sz="1600" spc="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the</a:t>
            </a:r>
            <a:r>
              <a:rPr dirty="0" sz="1600" spc="2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control</a:t>
            </a:r>
            <a:r>
              <a:rPr dirty="0" sz="1600" spc="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function</a:t>
            </a:r>
            <a:r>
              <a:rPr dirty="0" sz="1600" spc="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and</a:t>
            </a:r>
            <a:r>
              <a:rPr dirty="0" sz="1600" spc="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the </a:t>
            </a:r>
            <a:r>
              <a:rPr dirty="0" sz="1600" spc="-35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destination </a:t>
            </a:r>
            <a:r>
              <a:rPr dirty="0" sz="1600" spc="-10" b="1">
                <a:latin typeface="Calibri"/>
                <a:cs typeface="Calibri"/>
              </a:rPr>
              <a:t>register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325">
                <a:latin typeface="Lucida Sans Unicode"/>
                <a:cs typeface="Lucida Sans Unicode"/>
              </a:rPr>
              <a:t> </a:t>
            </a:r>
            <a:r>
              <a:rPr dirty="0" sz="1600" spc="-145">
                <a:latin typeface="Lucida Sans Unicode"/>
                <a:cs typeface="Lucida Sans Unicode"/>
              </a:rPr>
              <a:t> </a:t>
            </a:r>
            <a:r>
              <a:rPr dirty="0" sz="1600" spc="-15" b="1">
                <a:latin typeface="Calibri"/>
                <a:cs typeface="Calibri"/>
              </a:rPr>
              <a:t>Registers</a:t>
            </a:r>
            <a:r>
              <a:rPr dirty="0" sz="1600" spc="1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are</a:t>
            </a:r>
            <a:r>
              <a:rPr dirty="0" sz="1600" spc="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assumed</a:t>
            </a:r>
            <a:r>
              <a:rPr dirty="0" sz="160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to</a:t>
            </a:r>
            <a:r>
              <a:rPr dirty="0" sz="1600" spc="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use</a:t>
            </a:r>
            <a:r>
              <a:rPr dirty="0" sz="1600" spc="20" b="1">
                <a:latin typeface="Calibri"/>
                <a:cs typeface="Calibri"/>
              </a:rPr>
              <a:t> </a:t>
            </a:r>
            <a:r>
              <a:rPr dirty="0" sz="1600" spc="-5" b="1" i="1">
                <a:latin typeface="Calibri"/>
                <a:cs typeface="Calibri"/>
              </a:rPr>
              <a:t>positive-edge-triggered</a:t>
            </a:r>
            <a:r>
              <a:rPr dirty="0" sz="1600" spc="10" b="1" i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flip-flops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1" name="object 5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91400" y="158750"/>
            <a:ext cx="1676400" cy="679450"/>
          </a:xfrm>
          <a:prstGeom prst="rect">
            <a:avLst/>
          </a:prstGeom>
        </p:spPr>
      </p:pic>
      <p:sp>
        <p:nvSpPr>
          <p:cNvPr id="52" name="object 5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7734" y="152400"/>
            <a:ext cx="8880475" cy="6431280"/>
            <a:chOff x="187734" y="152400"/>
            <a:chExt cx="8880475" cy="64312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734" y="152400"/>
              <a:ext cx="8539065" cy="64307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1399" y="158749"/>
              <a:ext cx="1676400" cy="6794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19" y="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16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990600"/>
            <a:ext cx="8686800" cy="1905"/>
          </a:xfrm>
          <a:custGeom>
            <a:avLst/>
            <a:gdLst/>
            <a:ahLst/>
            <a:cxnLst/>
            <a:rect l="l" t="t" r="r" b="b"/>
            <a:pathLst>
              <a:path w="8686800" h="1905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85725">
            <a:solidFill>
              <a:srgbClr val="4A7E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40483" y="311626"/>
            <a:ext cx="578739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Connecting</a:t>
            </a:r>
            <a:r>
              <a:rPr dirty="0"/>
              <a:t> </a:t>
            </a:r>
            <a:r>
              <a:rPr dirty="0" spc="-25"/>
              <a:t>Registers</a:t>
            </a:r>
            <a:r>
              <a:rPr dirty="0"/>
              <a:t> -</a:t>
            </a:r>
            <a:r>
              <a:rPr dirty="0" spc="5"/>
              <a:t> </a:t>
            </a:r>
            <a:r>
              <a:rPr dirty="0" spc="-5"/>
              <a:t>Bus</a:t>
            </a:r>
            <a:r>
              <a:rPr dirty="0"/>
              <a:t> </a:t>
            </a:r>
            <a:r>
              <a:rPr dirty="0" spc="-50"/>
              <a:t>Transfer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8340" y="1065936"/>
            <a:ext cx="7437120" cy="873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355600" marR="5080" indent="-342900">
              <a:lnSpc>
                <a:spcPct val="104600"/>
              </a:lnSpc>
              <a:buFont typeface="MS UI Gothic"/>
              <a:buChar char="➢"/>
              <a:tabLst>
                <a:tab pos="355600" algn="l"/>
              </a:tabLst>
            </a:pPr>
            <a:r>
              <a:rPr dirty="0" baseline="3086" sz="2700" b="1">
                <a:latin typeface="Calibri"/>
                <a:cs typeface="Calibri"/>
              </a:rPr>
              <a:t>In a </a:t>
            </a:r>
            <a:r>
              <a:rPr dirty="0" baseline="3086" sz="2700" spc="-7" b="1">
                <a:latin typeface="Calibri"/>
                <a:cs typeface="Calibri"/>
              </a:rPr>
              <a:t>digital </a:t>
            </a:r>
            <a:r>
              <a:rPr dirty="0" baseline="3086" sz="2700" spc="-30" b="1">
                <a:latin typeface="Calibri"/>
                <a:cs typeface="Calibri"/>
              </a:rPr>
              <a:t>system </a:t>
            </a:r>
            <a:r>
              <a:rPr dirty="0" baseline="3086" sz="2700" b="1">
                <a:latin typeface="Calibri"/>
                <a:cs typeface="Calibri"/>
              </a:rPr>
              <a:t>with </a:t>
            </a:r>
            <a:r>
              <a:rPr dirty="0" baseline="3086" sz="2700" spc="-15" b="1">
                <a:latin typeface="Calibri"/>
                <a:cs typeface="Calibri"/>
              </a:rPr>
              <a:t>many registers, </a:t>
            </a:r>
            <a:r>
              <a:rPr dirty="0" baseline="3086" sz="2700" b="1">
                <a:latin typeface="Calibri"/>
                <a:cs typeface="Calibri"/>
              </a:rPr>
              <a:t>it is </a:t>
            </a:r>
            <a:r>
              <a:rPr dirty="0" baseline="3086" sz="2700" spc="-15" b="1">
                <a:latin typeface="Calibri"/>
                <a:cs typeface="Calibri"/>
              </a:rPr>
              <a:t>impractical to </a:t>
            </a:r>
            <a:r>
              <a:rPr dirty="0" baseline="3086" sz="2700" spc="-22" b="1">
                <a:latin typeface="Calibri"/>
                <a:cs typeface="Calibri"/>
              </a:rPr>
              <a:t>have </a:t>
            </a:r>
            <a:r>
              <a:rPr dirty="0" baseline="3086" sz="2700" spc="-15" b="1">
                <a:latin typeface="Calibri"/>
                <a:cs typeface="Calibri"/>
              </a:rPr>
              <a:t>data </a:t>
            </a:r>
            <a:r>
              <a:rPr dirty="0" baseline="3086" sz="2700" b="1">
                <a:latin typeface="Calibri"/>
                <a:cs typeface="Calibri"/>
              </a:rPr>
              <a:t>and </a:t>
            </a:r>
            <a:r>
              <a:rPr dirty="0" baseline="3086" sz="2700" spc="7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control </a:t>
            </a:r>
            <a:r>
              <a:rPr dirty="0" sz="1800" b="1">
                <a:latin typeface="Calibri"/>
                <a:cs typeface="Calibri"/>
              </a:rPr>
              <a:t>lines </a:t>
            </a:r>
            <a:r>
              <a:rPr dirty="0" sz="1800" spc="-10" b="1">
                <a:latin typeface="Calibri"/>
                <a:cs typeface="Calibri"/>
              </a:rPr>
              <a:t>to </a:t>
            </a:r>
            <a:r>
              <a:rPr dirty="0" sz="1800" spc="-5" b="1">
                <a:latin typeface="Calibri"/>
                <a:cs typeface="Calibri"/>
              </a:rPr>
              <a:t>directly allow each </a:t>
            </a:r>
            <a:r>
              <a:rPr dirty="0" sz="1800" spc="-10" b="1">
                <a:latin typeface="Calibri"/>
                <a:cs typeface="Calibri"/>
              </a:rPr>
              <a:t>register to </a:t>
            </a:r>
            <a:r>
              <a:rPr dirty="0" sz="1800" b="1">
                <a:latin typeface="Calibri"/>
                <a:cs typeface="Calibri"/>
              </a:rPr>
              <a:t>be </a:t>
            </a:r>
            <a:r>
              <a:rPr dirty="0" sz="1800" spc="-5" b="1">
                <a:latin typeface="Calibri"/>
                <a:cs typeface="Calibri"/>
              </a:rPr>
              <a:t>loaded with the </a:t>
            </a:r>
            <a:r>
              <a:rPr dirty="0" sz="1800" spc="-15" b="1">
                <a:latin typeface="Calibri"/>
                <a:cs typeface="Calibri"/>
              </a:rPr>
              <a:t>contents 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of</a:t>
            </a:r>
            <a:r>
              <a:rPr dirty="0" sz="1800" spc="-5" b="1">
                <a:latin typeface="Calibri"/>
                <a:cs typeface="Calibri"/>
              </a:rPr>
              <a:t> every</a:t>
            </a:r>
            <a:r>
              <a:rPr dirty="0" sz="1800" b="1">
                <a:latin typeface="Calibri"/>
                <a:cs typeface="Calibri"/>
              </a:rPr>
              <a:t> possible other </a:t>
            </a:r>
            <a:r>
              <a:rPr dirty="0" sz="1800" spc="-10" b="1">
                <a:latin typeface="Calibri"/>
                <a:cs typeface="Calibri"/>
              </a:rPr>
              <a:t>registers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93751" y="2355127"/>
            <a:ext cx="1092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n(n-1)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lines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2940" y="2272264"/>
            <a:ext cx="6574155" cy="108712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750"/>
              </a:spcBef>
              <a:buFont typeface="MS UI Gothic"/>
              <a:buChar char="➢"/>
              <a:tabLst>
                <a:tab pos="380365" algn="l"/>
                <a:tab pos="381000" algn="l"/>
              </a:tabLst>
            </a:pPr>
            <a:r>
              <a:rPr dirty="0" sz="1800" spc="-80" b="1">
                <a:latin typeface="Calibri"/>
                <a:cs typeface="Calibri"/>
              </a:rPr>
              <a:t>To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completely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connect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n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registers </a:t>
            </a:r>
            <a:r>
              <a:rPr dirty="0" sz="1800">
                <a:latin typeface="Wingdings"/>
                <a:cs typeface="Wingdings"/>
              </a:rPr>
              <a:t></a:t>
            </a:r>
            <a:endParaRPr sz="1800">
              <a:latin typeface="Wingdings"/>
              <a:cs typeface="Wingdings"/>
            </a:endParaRPr>
          </a:p>
          <a:p>
            <a:pPr marL="381000" indent="-342900">
              <a:lnSpc>
                <a:spcPct val="100000"/>
              </a:lnSpc>
              <a:spcBef>
                <a:spcPts val="655"/>
              </a:spcBef>
              <a:buFont typeface="MS UI Gothic"/>
              <a:buChar char="➢"/>
              <a:tabLst>
                <a:tab pos="380365" algn="l"/>
                <a:tab pos="381000" algn="l"/>
              </a:tabLst>
            </a:pPr>
            <a:r>
              <a:rPr dirty="0" baseline="3086" sz="2700" spc="-7" b="1">
                <a:latin typeface="Calibri"/>
                <a:cs typeface="Calibri"/>
              </a:rPr>
              <a:t>O(n</a:t>
            </a:r>
            <a:r>
              <a:rPr dirty="0" baseline="18518" sz="1800" spc="-7" b="1">
                <a:latin typeface="Calibri"/>
                <a:cs typeface="Calibri"/>
              </a:rPr>
              <a:t>2</a:t>
            </a:r>
            <a:r>
              <a:rPr dirty="0" baseline="3086" sz="2700" spc="-7" b="1">
                <a:latin typeface="Calibri"/>
                <a:cs typeface="Calibri"/>
              </a:rPr>
              <a:t>)</a:t>
            </a:r>
            <a:r>
              <a:rPr dirty="0" baseline="3086" sz="2700" spc="-52" b="1">
                <a:latin typeface="Calibri"/>
                <a:cs typeface="Calibri"/>
              </a:rPr>
              <a:t> </a:t>
            </a:r>
            <a:r>
              <a:rPr dirty="0" baseline="3086" sz="2700" spc="-15" b="1">
                <a:latin typeface="Calibri"/>
                <a:cs typeface="Calibri"/>
              </a:rPr>
              <a:t>cost</a:t>
            </a:r>
            <a:endParaRPr baseline="3086" sz="2700">
              <a:latin typeface="Calibri"/>
              <a:cs typeface="Calibri"/>
            </a:endParaRPr>
          </a:p>
          <a:p>
            <a:pPr lvl="1" marL="781050" indent="-285750">
              <a:lnSpc>
                <a:spcPct val="100000"/>
              </a:lnSpc>
              <a:spcBef>
                <a:spcPts val="570"/>
              </a:spcBef>
              <a:buFont typeface="MS UI Gothic"/>
              <a:buChar char="➢"/>
              <a:tabLst>
                <a:tab pos="781050" algn="l"/>
              </a:tabLst>
            </a:pPr>
            <a:r>
              <a:rPr dirty="0" baseline="3086" sz="2700" spc="-7" b="1">
                <a:latin typeface="Calibri"/>
                <a:cs typeface="Calibri"/>
              </a:rPr>
              <a:t>This is</a:t>
            </a:r>
            <a:r>
              <a:rPr dirty="0" baseline="3086" sz="2700" b="1">
                <a:latin typeface="Calibri"/>
                <a:cs typeface="Calibri"/>
              </a:rPr>
              <a:t> </a:t>
            </a:r>
            <a:r>
              <a:rPr dirty="0" baseline="3086" sz="2700" spc="-7" b="1">
                <a:latin typeface="Calibri"/>
                <a:cs typeface="Calibri"/>
              </a:rPr>
              <a:t>not</a:t>
            </a:r>
            <a:r>
              <a:rPr dirty="0" baseline="3086" sz="2700" b="1">
                <a:latin typeface="Calibri"/>
                <a:cs typeface="Calibri"/>
              </a:rPr>
              <a:t> a</a:t>
            </a:r>
            <a:r>
              <a:rPr dirty="0" baseline="3086" sz="2700" spc="-7" b="1">
                <a:latin typeface="Calibri"/>
                <a:cs typeface="Calibri"/>
              </a:rPr>
              <a:t> </a:t>
            </a:r>
            <a:r>
              <a:rPr dirty="0" baseline="3086" sz="2700" spc="-15" b="1">
                <a:latin typeface="Calibri"/>
                <a:cs typeface="Calibri"/>
              </a:rPr>
              <a:t>realistic</a:t>
            </a:r>
            <a:r>
              <a:rPr dirty="0" baseline="3086" sz="2700" spc="-7" b="1">
                <a:latin typeface="Calibri"/>
                <a:cs typeface="Calibri"/>
              </a:rPr>
              <a:t> approach </a:t>
            </a:r>
            <a:r>
              <a:rPr dirty="0" baseline="3086" sz="2700" spc="-15" b="1">
                <a:latin typeface="Calibri"/>
                <a:cs typeface="Calibri"/>
              </a:rPr>
              <a:t>to </a:t>
            </a:r>
            <a:r>
              <a:rPr dirty="0" baseline="3086" sz="2700" spc="-7" b="1">
                <a:latin typeface="Calibri"/>
                <a:cs typeface="Calibri"/>
              </a:rPr>
              <a:t>use</a:t>
            </a:r>
            <a:r>
              <a:rPr dirty="0" baseline="3086" sz="2700" b="1">
                <a:latin typeface="Calibri"/>
                <a:cs typeface="Calibri"/>
              </a:rPr>
              <a:t> </a:t>
            </a:r>
            <a:r>
              <a:rPr dirty="0" baseline="3086" sz="2700" spc="-7" b="1">
                <a:latin typeface="Calibri"/>
                <a:cs typeface="Calibri"/>
              </a:rPr>
              <a:t>in </a:t>
            </a:r>
            <a:r>
              <a:rPr dirty="0" baseline="3086" sz="2700" b="1">
                <a:latin typeface="Calibri"/>
                <a:cs typeface="Calibri"/>
              </a:rPr>
              <a:t>a</a:t>
            </a:r>
            <a:r>
              <a:rPr dirty="0" baseline="3086" sz="2700" spc="-7" b="1">
                <a:latin typeface="Calibri"/>
                <a:cs typeface="Calibri"/>
              </a:rPr>
              <a:t> </a:t>
            </a:r>
            <a:r>
              <a:rPr dirty="0" baseline="3086" sz="2700" spc="-15" b="1">
                <a:latin typeface="Calibri"/>
                <a:cs typeface="Calibri"/>
              </a:rPr>
              <a:t>large</a:t>
            </a:r>
            <a:r>
              <a:rPr dirty="0" baseline="3086" sz="2700" spc="-7" b="1">
                <a:latin typeface="Calibri"/>
                <a:cs typeface="Calibri"/>
              </a:rPr>
              <a:t> digital </a:t>
            </a:r>
            <a:r>
              <a:rPr dirty="0" baseline="3086" sz="2700" spc="-30" b="1">
                <a:latin typeface="Calibri"/>
                <a:cs typeface="Calibri"/>
              </a:rPr>
              <a:t>system</a:t>
            </a:r>
            <a:endParaRPr baseline="3086" sz="27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3680559"/>
            <a:ext cx="8047990" cy="316166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965200" indent="-342900">
              <a:lnSpc>
                <a:spcPct val="100000"/>
              </a:lnSpc>
              <a:spcBef>
                <a:spcPts val="670"/>
              </a:spcBef>
              <a:buFont typeface="MS UI Gothic"/>
              <a:buChar char="➢"/>
              <a:tabLst>
                <a:tab pos="964565" algn="l"/>
                <a:tab pos="965200" algn="l"/>
              </a:tabLst>
            </a:pPr>
            <a:r>
              <a:rPr dirty="0" baseline="3086" sz="2700" spc="-15" b="1">
                <a:latin typeface="Calibri"/>
                <a:cs typeface="Calibri"/>
              </a:rPr>
              <a:t>Instead, </a:t>
            </a:r>
            <a:r>
              <a:rPr dirty="0" baseline="3086" sz="2700" spc="-30" b="1">
                <a:latin typeface="Calibri"/>
                <a:cs typeface="Calibri"/>
              </a:rPr>
              <a:t>take</a:t>
            </a:r>
            <a:r>
              <a:rPr dirty="0" baseline="3086" sz="2700" spc="-7" b="1">
                <a:latin typeface="Calibri"/>
                <a:cs typeface="Calibri"/>
              </a:rPr>
              <a:t> </a:t>
            </a:r>
            <a:r>
              <a:rPr dirty="0" baseline="3086" sz="2700" b="1">
                <a:latin typeface="Calibri"/>
                <a:cs typeface="Calibri"/>
              </a:rPr>
              <a:t>a</a:t>
            </a:r>
            <a:r>
              <a:rPr dirty="0" baseline="3086" sz="2700" spc="-15" b="1">
                <a:latin typeface="Calibri"/>
                <a:cs typeface="Calibri"/>
              </a:rPr>
              <a:t> different</a:t>
            </a:r>
            <a:r>
              <a:rPr dirty="0" baseline="3086" sz="2700" spc="-7" b="1">
                <a:latin typeface="Calibri"/>
                <a:cs typeface="Calibri"/>
              </a:rPr>
              <a:t> approach</a:t>
            </a:r>
            <a:endParaRPr baseline="3086" sz="2700">
              <a:latin typeface="Calibri"/>
              <a:cs typeface="Calibri"/>
            </a:endParaRPr>
          </a:p>
          <a:p>
            <a:pPr marL="965200" indent="-342900">
              <a:lnSpc>
                <a:spcPct val="100000"/>
              </a:lnSpc>
              <a:spcBef>
                <a:spcPts val="570"/>
              </a:spcBef>
              <a:buFont typeface="MS UI Gothic"/>
              <a:buChar char="➢"/>
              <a:tabLst>
                <a:tab pos="964565" algn="l"/>
                <a:tab pos="965200" algn="l"/>
              </a:tabLst>
            </a:pPr>
            <a:r>
              <a:rPr dirty="0" baseline="3086" sz="2700" spc="-22" b="1">
                <a:latin typeface="Calibri"/>
                <a:cs typeface="Calibri"/>
              </a:rPr>
              <a:t>Have</a:t>
            </a:r>
            <a:r>
              <a:rPr dirty="0" baseline="3086" sz="2700" spc="-7" b="1">
                <a:latin typeface="Calibri"/>
                <a:cs typeface="Calibri"/>
              </a:rPr>
              <a:t> </a:t>
            </a:r>
            <a:r>
              <a:rPr dirty="0" baseline="3086" sz="2700" b="1">
                <a:latin typeface="Calibri"/>
                <a:cs typeface="Calibri"/>
              </a:rPr>
              <a:t>one</a:t>
            </a:r>
            <a:r>
              <a:rPr dirty="0" baseline="3086" sz="2700" spc="-7" b="1">
                <a:latin typeface="Calibri"/>
                <a:cs typeface="Calibri"/>
              </a:rPr>
              <a:t> </a:t>
            </a:r>
            <a:r>
              <a:rPr dirty="0" baseline="3086" sz="2700" spc="-15" b="1">
                <a:latin typeface="Calibri"/>
                <a:cs typeface="Calibri"/>
              </a:rPr>
              <a:t>centralized</a:t>
            </a:r>
            <a:r>
              <a:rPr dirty="0" baseline="3086" sz="2700" b="1">
                <a:latin typeface="Calibri"/>
                <a:cs typeface="Calibri"/>
              </a:rPr>
              <a:t> </a:t>
            </a:r>
            <a:r>
              <a:rPr dirty="0" baseline="3086" sz="2700" spc="-7" b="1">
                <a:latin typeface="Calibri"/>
                <a:cs typeface="Calibri"/>
              </a:rPr>
              <a:t>set </a:t>
            </a:r>
            <a:r>
              <a:rPr dirty="0" baseline="3086" sz="2700" b="1">
                <a:latin typeface="Calibri"/>
                <a:cs typeface="Calibri"/>
              </a:rPr>
              <a:t>of </a:t>
            </a:r>
            <a:r>
              <a:rPr dirty="0" baseline="3086" sz="2700" spc="-7" b="1">
                <a:latin typeface="Calibri"/>
                <a:cs typeface="Calibri"/>
              </a:rPr>
              <a:t>circuits </a:t>
            </a:r>
            <a:r>
              <a:rPr dirty="0" baseline="3086" sz="2700" spc="-15" b="1">
                <a:latin typeface="Calibri"/>
                <a:cs typeface="Calibri"/>
              </a:rPr>
              <a:t>for</a:t>
            </a:r>
            <a:r>
              <a:rPr dirty="0" baseline="3086" sz="2700" b="1">
                <a:latin typeface="Calibri"/>
                <a:cs typeface="Calibri"/>
              </a:rPr>
              <a:t> </a:t>
            </a:r>
            <a:r>
              <a:rPr dirty="0" baseline="3086" sz="2700" spc="-15" b="1">
                <a:latin typeface="Calibri"/>
                <a:cs typeface="Calibri"/>
              </a:rPr>
              <a:t>data</a:t>
            </a:r>
            <a:r>
              <a:rPr dirty="0" baseline="3086" sz="2700" spc="-7" b="1">
                <a:latin typeface="Calibri"/>
                <a:cs typeface="Calibri"/>
              </a:rPr>
              <a:t> </a:t>
            </a:r>
            <a:r>
              <a:rPr dirty="0" baseline="3086" sz="2700" spc="-22" b="1">
                <a:latin typeface="Calibri"/>
                <a:cs typeface="Calibri"/>
              </a:rPr>
              <a:t>transfer</a:t>
            </a:r>
            <a:r>
              <a:rPr dirty="0" baseline="3086" sz="2700" spc="-7" b="1">
                <a:latin typeface="Calibri"/>
                <a:cs typeface="Calibri"/>
              </a:rPr>
              <a:t> </a:t>
            </a:r>
            <a:r>
              <a:rPr dirty="0" baseline="3086" sz="2700" b="1">
                <a:latin typeface="Calibri"/>
                <a:cs typeface="Calibri"/>
              </a:rPr>
              <a:t>–</a:t>
            </a:r>
            <a:r>
              <a:rPr dirty="0" baseline="3086" sz="2700" spc="-7" b="1">
                <a:latin typeface="Calibri"/>
                <a:cs typeface="Calibri"/>
              </a:rPr>
              <a:t> </a:t>
            </a:r>
            <a:r>
              <a:rPr dirty="0" baseline="3086" sz="2700" b="1">
                <a:latin typeface="Calibri"/>
                <a:cs typeface="Calibri"/>
              </a:rPr>
              <a:t>the</a:t>
            </a:r>
            <a:r>
              <a:rPr dirty="0" baseline="3086" sz="2700" spc="-15" b="1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u="heavy" baseline="3086" sz="2700" b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bus</a:t>
            </a:r>
            <a:endParaRPr baseline="3086"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➢"/>
            </a:pPr>
            <a:endParaRPr sz="2600">
              <a:latin typeface="Calibri"/>
              <a:cs typeface="Calibri"/>
            </a:endParaRPr>
          </a:p>
          <a:p>
            <a:pPr algn="just" marL="965200" marR="8890" indent="-342900">
              <a:lnSpc>
                <a:spcPct val="104600"/>
              </a:lnSpc>
              <a:spcBef>
                <a:spcPts val="5"/>
              </a:spcBef>
              <a:buFont typeface="MS UI Gothic"/>
              <a:buChar char="➢"/>
              <a:tabLst>
                <a:tab pos="965200" algn="l"/>
              </a:tabLst>
            </a:pPr>
            <a:r>
              <a:rPr dirty="0" baseline="3086" sz="2700" spc="-7" b="1">
                <a:solidFill>
                  <a:srgbClr val="FF0000"/>
                </a:solidFill>
                <a:latin typeface="Calibri"/>
                <a:cs typeface="Calibri"/>
              </a:rPr>
              <a:t>BUS STRUCTURE </a:t>
            </a:r>
            <a:r>
              <a:rPr dirty="0" baseline="3086" sz="2700" spc="-15" b="1">
                <a:solidFill>
                  <a:srgbClr val="FF0000"/>
                </a:solidFill>
                <a:latin typeface="Calibri"/>
                <a:cs typeface="Calibri"/>
              </a:rPr>
              <a:t>CONSISTS </a:t>
            </a:r>
            <a:r>
              <a:rPr dirty="0" baseline="3086" sz="2700" b="1">
                <a:solidFill>
                  <a:srgbClr val="FF0000"/>
                </a:solidFill>
                <a:latin typeface="Calibri"/>
                <a:cs typeface="Calibri"/>
              </a:rPr>
              <a:t>OF SET OF </a:t>
            </a:r>
            <a:r>
              <a:rPr dirty="0" baseline="3086" sz="2700" spc="-7" b="1">
                <a:solidFill>
                  <a:srgbClr val="FF0000"/>
                </a:solidFill>
                <a:latin typeface="Calibri"/>
                <a:cs typeface="Calibri"/>
              </a:rPr>
              <a:t>COMMON LINES, </a:t>
            </a:r>
            <a:r>
              <a:rPr dirty="0" baseline="3086" sz="2700" b="1">
                <a:solidFill>
                  <a:srgbClr val="FF0000"/>
                </a:solidFill>
                <a:latin typeface="Calibri"/>
                <a:cs typeface="Calibri"/>
              </a:rPr>
              <a:t>ONE </a:t>
            </a:r>
            <a:r>
              <a:rPr dirty="0" baseline="3086" sz="2700" spc="-7" b="1">
                <a:solidFill>
                  <a:srgbClr val="FF0000"/>
                </a:solidFill>
                <a:latin typeface="Calibri"/>
                <a:cs typeface="Calibri"/>
              </a:rPr>
              <a:t>FOR </a:t>
            </a:r>
            <a:r>
              <a:rPr dirty="0" baseline="3086" sz="2700" spc="-22" b="1">
                <a:solidFill>
                  <a:srgbClr val="FF0000"/>
                </a:solidFill>
                <a:latin typeface="Calibri"/>
                <a:cs typeface="Calibri"/>
              </a:rPr>
              <a:t>EACH </a:t>
            </a:r>
            <a:r>
              <a:rPr dirty="0" baseline="3086" sz="2700" spc="-7" b="1">
                <a:solidFill>
                  <a:srgbClr val="FF0000"/>
                </a:solidFill>
                <a:latin typeface="Calibri"/>
                <a:cs typeface="Calibri"/>
              </a:rPr>
              <a:t>BIT </a:t>
            </a:r>
            <a:r>
              <a:rPr dirty="0" baseline="3086" sz="27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OF A 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REGISTER 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THROUGH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WHICH 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BINARY </a:t>
            </a:r>
            <a:r>
              <a:rPr dirty="0" sz="1800" spc="-15" b="1">
                <a:solidFill>
                  <a:srgbClr val="FF0000"/>
                </a:solidFill>
                <a:latin typeface="Calibri"/>
                <a:cs typeface="Calibri"/>
              </a:rPr>
              <a:t>INFORMATION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TRANSFERRED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 ONE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75" b="1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 A TIME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har char="➢"/>
            </a:pPr>
            <a:endParaRPr sz="1800">
              <a:latin typeface="Calibri"/>
              <a:cs typeface="Calibri"/>
            </a:endParaRPr>
          </a:p>
          <a:p>
            <a:pPr algn="just" marL="965200" marR="5080" indent="-342900">
              <a:lnSpc>
                <a:spcPct val="102800"/>
              </a:lnSpc>
              <a:spcBef>
                <a:spcPts val="1125"/>
              </a:spcBef>
              <a:buFont typeface="MS UI Gothic"/>
              <a:buChar char="➢"/>
              <a:tabLst>
                <a:tab pos="965200" algn="l"/>
              </a:tabLst>
            </a:pPr>
            <a:r>
              <a:rPr dirty="0" baseline="3086" sz="2700" spc="-22" b="1">
                <a:latin typeface="Calibri"/>
                <a:cs typeface="Calibri"/>
              </a:rPr>
              <a:t>Have</a:t>
            </a:r>
            <a:r>
              <a:rPr dirty="0" baseline="3086" sz="2700" spc="345" b="1">
                <a:latin typeface="Calibri"/>
                <a:cs typeface="Calibri"/>
              </a:rPr>
              <a:t> </a:t>
            </a:r>
            <a:r>
              <a:rPr dirty="0" baseline="3086" sz="2700" spc="-15" b="1">
                <a:latin typeface="Calibri"/>
                <a:cs typeface="Calibri"/>
              </a:rPr>
              <a:t>control</a:t>
            </a:r>
            <a:r>
              <a:rPr dirty="0" baseline="3086" sz="2700" spc="345" b="1">
                <a:latin typeface="Calibri"/>
                <a:cs typeface="Calibri"/>
              </a:rPr>
              <a:t> </a:t>
            </a:r>
            <a:r>
              <a:rPr dirty="0" baseline="3086" sz="2700" spc="-7" b="1">
                <a:latin typeface="Calibri"/>
                <a:cs typeface="Calibri"/>
              </a:rPr>
              <a:t>circuits</a:t>
            </a:r>
            <a:r>
              <a:rPr dirty="0" baseline="3086" sz="2700" spc="352" b="1">
                <a:latin typeface="Calibri"/>
                <a:cs typeface="Calibri"/>
              </a:rPr>
              <a:t> </a:t>
            </a:r>
            <a:r>
              <a:rPr dirty="0" baseline="3086" sz="2700" spc="-15" b="1">
                <a:latin typeface="Calibri"/>
                <a:cs typeface="Calibri"/>
              </a:rPr>
              <a:t>to</a:t>
            </a:r>
            <a:r>
              <a:rPr dirty="0" baseline="3086" sz="2700" spc="345" b="1">
                <a:latin typeface="Calibri"/>
                <a:cs typeface="Calibri"/>
              </a:rPr>
              <a:t> </a:t>
            </a:r>
            <a:r>
              <a:rPr dirty="0" baseline="3086" sz="2700" b="1">
                <a:latin typeface="Calibri"/>
                <a:cs typeface="Calibri"/>
              </a:rPr>
              <a:t>select</a:t>
            </a:r>
            <a:r>
              <a:rPr dirty="0" baseline="3086" sz="2700" spc="345" b="1">
                <a:latin typeface="Calibri"/>
                <a:cs typeface="Calibri"/>
              </a:rPr>
              <a:t> </a:t>
            </a:r>
            <a:r>
              <a:rPr dirty="0" baseline="3086" sz="2700" spc="-7" b="1">
                <a:latin typeface="Calibri"/>
                <a:cs typeface="Calibri"/>
              </a:rPr>
              <a:t>which</a:t>
            </a:r>
            <a:r>
              <a:rPr dirty="0" baseline="3086" sz="2700" spc="352" b="1">
                <a:latin typeface="Calibri"/>
                <a:cs typeface="Calibri"/>
              </a:rPr>
              <a:t> </a:t>
            </a:r>
            <a:r>
              <a:rPr dirty="0" baseline="3086" sz="2700" spc="-22" b="1">
                <a:latin typeface="Calibri"/>
                <a:cs typeface="Calibri"/>
              </a:rPr>
              <a:t>register</a:t>
            </a:r>
            <a:r>
              <a:rPr dirty="0" baseline="3086" sz="2700" spc="345" b="1">
                <a:latin typeface="Calibri"/>
                <a:cs typeface="Calibri"/>
              </a:rPr>
              <a:t> </a:t>
            </a:r>
            <a:r>
              <a:rPr dirty="0" baseline="3086" sz="2700" b="1">
                <a:latin typeface="Calibri"/>
                <a:cs typeface="Calibri"/>
              </a:rPr>
              <a:t>is</a:t>
            </a:r>
            <a:r>
              <a:rPr dirty="0" baseline="3086" sz="2700" spc="352" b="1">
                <a:latin typeface="Calibri"/>
                <a:cs typeface="Calibri"/>
              </a:rPr>
              <a:t> </a:t>
            </a:r>
            <a:r>
              <a:rPr dirty="0" baseline="3086" sz="2700" b="1">
                <a:latin typeface="Calibri"/>
                <a:cs typeface="Calibri"/>
              </a:rPr>
              <a:t>the</a:t>
            </a:r>
            <a:r>
              <a:rPr dirty="0" baseline="3086" sz="2700" spc="352" b="1">
                <a:latin typeface="Calibri"/>
                <a:cs typeface="Calibri"/>
              </a:rPr>
              <a:t> </a:t>
            </a:r>
            <a:r>
              <a:rPr dirty="0" baseline="3086" sz="2700" spc="-7" b="1">
                <a:latin typeface="Calibri"/>
                <a:cs typeface="Calibri"/>
              </a:rPr>
              <a:t>source,</a:t>
            </a:r>
            <a:r>
              <a:rPr dirty="0" baseline="3086" sz="2700" spc="345" b="1">
                <a:latin typeface="Calibri"/>
                <a:cs typeface="Calibri"/>
              </a:rPr>
              <a:t> </a:t>
            </a:r>
            <a:r>
              <a:rPr dirty="0" baseline="3086" sz="2700" b="1">
                <a:latin typeface="Calibri"/>
                <a:cs typeface="Calibri"/>
              </a:rPr>
              <a:t>and</a:t>
            </a:r>
            <a:r>
              <a:rPr dirty="0" baseline="3086" sz="2700" spc="352" b="1">
                <a:latin typeface="Calibri"/>
                <a:cs typeface="Calibri"/>
              </a:rPr>
              <a:t> </a:t>
            </a:r>
            <a:r>
              <a:rPr dirty="0" baseline="3086" sz="2700" spc="-7" b="1">
                <a:latin typeface="Calibri"/>
                <a:cs typeface="Calibri"/>
              </a:rPr>
              <a:t>which</a:t>
            </a:r>
            <a:r>
              <a:rPr dirty="0" baseline="3086" sz="2700" spc="345" b="1">
                <a:latin typeface="Calibri"/>
                <a:cs typeface="Calibri"/>
              </a:rPr>
              <a:t> </a:t>
            </a:r>
            <a:r>
              <a:rPr dirty="0" baseline="3086" sz="2700" b="1">
                <a:latin typeface="Calibri"/>
                <a:cs typeface="Calibri"/>
              </a:rPr>
              <a:t>is </a:t>
            </a:r>
            <a:r>
              <a:rPr dirty="0" baseline="3086" sz="2700" spc="-592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the</a:t>
            </a:r>
            <a:r>
              <a:rPr dirty="0" sz="1800" spc="-5" b="1">
                <a:latin typeface="Calibri"/>
                <a:cs typeface="Calibri"/>
              </a:rPr>
              <a:t> destination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480"/>
              </a:lnSpc>
            </a:pPr>
            <a:r>
              <a:rPr dirty="0" sz="1800" spc="-5">
                <a:latin typeface="Calibri"/>
                <a:cs typeface="Calibri"/>
              </a:rPr>
              <a:t>CSE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211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19" y="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17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990600"/>
            <a:ext cx="8686800" cy="1905"/>
          </a:xfrm>
          <a:custGeom>
            <a:avLst/>
            <a:gdLst/>
            <a:ahLst/>
            <a:cxnLst/>
            <a:rect l="l" t="t" r="r" b="b"/>
            <a:pathLst>
              <a:path w="8686800" h="1905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85725">
            <a:solidFill>
              <a:srgbClr val="4A7E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40483" y="311626"/>
            <a:ext cx="578739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Connecting</a:t>
            </a:r>
            <a:r>
              <a:rPr dirty="0"/>
              <a:t> </a:t>
            </a:r>
            <a:r>
              <a:rPr dirty="0" spc="-25"/>
              <a:t>Registers</a:t>
            </a:r>
            <a:r>
              <a:rPr dirty="0"/>
              <a:t> -</a:t>
            </a:r>
            <a:r>
              <a:rPr dirty="0" spc="5"/>
              <a:t> </a:t>
            </a:r>
            <a:r>
              <a:rPr dirty="0" spc="-5"/>
              <a:t>Bus</a:t>
            </a:r>
            <a:r>
              <a:rPr dirty="0"/>
              <a:t> </a:t>
            </a:r>
            <a:r>
              <a:rPr dirty="0" spc="-50"/>
              <a:t>Transfer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950" y="1466850"/>
            <a:ext cx="7791450" cy="16192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16939" y="3736492"/>
            <a:ext cx="6776720" cy="270891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407034" indent="-394970">
              <a:lnSpc>
                <a:spcPct val="100000"/>
              </a:lnSpc>
              <a:spcBef>
                <a:spcPts val="670"/>
              </a:spcBef>
              <a:buFont typeface="MS UI Gothic"/>
              <a:buChar char="➢"/>
              <a:tabLst>
                <a:tab pos="407034" algn="l"/>
                <a:tab pos="407670" algn="l"/>
              </a:tabLst>
            </a:pPr>
            <a:r>
              <a:rPr dirty="0" baseline="3086" sz="2700" spc="-7" b="1">
                <a:latin typeface="Calibri"/>
                <a:cs typeface="Calibri"/>
              </a:rPr>
              <a:t>One</a:t>
            </a:r>
            <a:r>
              <a:rPr dirty="0" baseline="3086" sz="2700" b="1">
                <a:latin typeface="Calibri"/>
                <a:cs typeface="Calibri"/>
              </a:rPr>
              <a:t> </a:t>
            </a:r>
            <a:r>
              <a:rPr dirty="0" baseline="3086" sz="2700" spc="-30" b="1">
                <a:latin typeface="Calibri"/>
                <a:cs typeface="Calibri"/>
              </a:rPr>
              <a:t>way</a:t>
            </a:r>
            <a:r>
              <a:rPr dirty="0" baseline="3086" sz="2700" b="1">
                <a:latin typeface="Calibri"/>
                <a:cs typeface="Calibri"/>
              </a:rPr>
              <a:t> </a:t>
            </a:r>
            <a:r>
              <a:rPr dirty="0" baseline="3086" sz="2700" spc="-7" b="1">
                <a:latin typeface="Calibri"/>
                <a:cs typeface="Calibri"/>
              </a:rPr>
              <a:t>of</a:t>
            </a:r>
            <a:r>
              <a:rPr dirty="0" baseline="3086" sz="2700" b="1">
                <a:latin typeface="Calibri"/>
                <a:cs typeface="Calibri"/>
              </a:rPr>
              <a:t> </a:t>
            </a:r>
            <a:r>
              <a:rPr dirty="0" baseline="3086" sz="2700" spc="-15" b="1">
                <a:latin typeface="Calibri"/>
                <a:cs typeface="Calibri"/>
              </a:rPr>
              <a:t>constructing</a:t>
            </a:r>
            <a:r>
              <a:rPr dirty="0" baseline="3086" sz="2700" spc="7" b="1">
                <a:latin typeface="Calibri"/>
                <a:cs typeface="Calibri"/>
              </a:rPr>
              <a:t> </a:t>
            </a:r>
            <a:r>
              <a:rPr dirty="0" baseline="3086" sz="2700" spc="-7" b="1">
                <a:latin typeface="Calibri"/>
                <a:cs typeface="Calibri"/>
              </a:rPr>
              <a:t>common</a:t>
            </a:r>
            <a:r>
              <a:rPr dirty="0" baseline="3086" sz="2700" b="1">
                <a:latin typeface="Calibri"/>
                <a:cs typeface="Calibri"/>
              </a:rPr>
              <a:t> </a:t>
            </a:r>
            <a:r>
              <a:rPr dirty="0" baseline="3086" sz="2700" spc="-7" b="1">
                <a:latin typeface="Calibri"/>
                <a:cs typeface="Calibri"/>
              </a:rPr>
              <a:t>bus</a:t>
            </a:r>
            <a:r>
              <a:rPr dirty="0" baseline="3086" sz="2700" spc="7" b="1">
                <a:latin typeface="Calibri"/>
                <a:cs typeface="Calibri"/>
              </a:rPr>
              <a:t> </a:t>
            </a:r>
            <a:r>
              <a:rPr dirty="0" baseline="3086" sz="2700" spc="-30" b="1">
                <a:latin typeface="Calibri"/>
                <a:cs typeface="Calibri"/>
              </a:rPr>
              <a:t>system</a:t>
            </a:r>
            <a:r>
              <a:rPr dirty="0" baseline="3086" sz="2700" spc="7" b="1">
                <a:latin typeface="Calibri"/>
                <a:cs typeface="Calibri"/>
              </a:rPr>
              <a:t> </a:t>
            </a:r>
            <a:r>
              <a:rPr dirty="0" baseline="3086" sz="2700" spc="-7" b="1">
                <a:latin typeface="Calibri"/>
                <a:cs typeface="Calibri"/>
              </a:rPr>
              <a:t>is</a:t>
            </a:r>
            <a:r>
              <a:rPr dirty="0" baseline="3086" sz="2700" spc="7" b="1">
                <a:latin typeface="Calibri"/>
                <a:cs typeface="Calibri"/>
              </a:rPr>
              <a:t> </a:t>
            </a:r>
            <a:r>
              <a:rPr dirty="0" baseline="3086" sz="2700" spc="-7" b="1">
                <a:latin typeface="Calibri"/>
                <a:cs typeface="Calibri"/>
              </a:rPr>
              <a:t>with</a:t>
            </a:r>
            <a:r>
              <a:rPr dirty="0" baseline="3086" sz="2700" spc="52" b="1">
                <a:latin typeface="Calibri"/>
                <a:cs typeface="Calibri"/>
              </a:rPr>
              <a:t> </a:t>
            </a:r>
            <a:r>
              <a:rPr dirty="0" baseline="3086" sz="2700" spc="-22" b="1">
                <a:solidFill>
                  <a:srgbClr val="FF0000"/>
                </a:solidFill>
                <a:latin typeface="Calibri"/>
                <a:cs typeface="Calibri"/>
              </a:rPr>
              <a:t>multiplexers</a:t>
            </a:r>
            <a:endParaRPr baseline="3086" sz="2700">
              <a:latin typeface="Calibri"/>
              <a:cs typeface="Calibri"/>
            </a:endParaRPr>
          </a:p>
          <a:p>
            <a:pPr marL="355600" marR="5080" indent="-342900">
              <a:lnSpc>
                <a:spcPct val="102800"/>
              </a:lnSpc>
              <a:spcBef>
                <a:spcPts val="509"/>
              </a:spcBef>
              <a:buFont typeface="MS UI Gothic"/>
              <a:buChar char="➢"/>
              <a:tabLst>
                <a:tab pos="410845" algn="l"/>
                <a:tab pos="411480" algn="l"/>
              </a:tabLst>
            </a:pPr>
            <a:r>
              <a:rPr dirty="0"/>
              <a:t>	</a:t>
            </a:r>
            <a:r>
              <a:rPr dirty="0" baseline="3086" sz="2700" spc="-15" b="1">
                <a:latin typeface="Calibri"/>
                <a:cs typeface="Calibri"/>
              </a:rPr>
              <a:t>Multiplexer</a:t>
            </a:r>
            <a:r>
              <a:rPr dirty="0" baseline="3086" sz="2700" spc="37" b="1">
                <a:latin typeface="Calibri"/>
                <a:cs typeface="Calibri"/>
              </a:rPr>
              <a:t> </a:t>
            </a:r>
            <a:r>
              <a:rPr dirty="0" baseline="3086" sz="2700" b="1">
                <a:latin typeface="Calibri"/>
                <a:cs typeface="Calibri"/>
              </a:rPr>
              <a:t>selects</a:t>
            </a:r>
            <a:r>
              <a:rPr dirty="0" baseline="3086" sz="2700" spc="44" b="1">
                <a:latin typeface="Calibri"/>
                <a:cs typeface="Calibri"/>
              </a:rPr>
              <a:t> </a:t>
            </a:r>
            <a:r>
              <a:rPr dirty="0" baseline="3086" sz="2700" b="1">
                <a:latin typeface="Calibri"/>
                <a:cs typeface="Calibri"/>
              </a:rPr>
              <a:t>the</a:t>
            </a:r>
            <a:r>
              <a:rPr dirty="0" baseline="3086" sz="2700" spc="44" b="1">
                <a:latin typeface="Calibri"/>
                <a:cs typeface="Calibri"/>
              </a:rPr>
              <a:t> </a:t>
            </a:r>
            <a:r>
              <a:rPr dirty="0" baseline="3086" sz="2700" spc="-7" b="1">
                <a:latin typeface="Calibri"/>
                <a:cs typeface="Calibri"/>
              </a:rPr>
              <a:t>source</a:t>
            </a:r>
            <a:r>
              <a:rPr dirty="0" baseline="3086" sz="2700" spc="44" b="1">
                <a:latin typeface="Calibri"/>
                <a:cs typeface="Calibri"/>
              </a:rPr>
              <a:t> </a:t>
            </a:r>
            <a:r>
              <a:rPr dirty="0" baseline="3086" sz="2700" spc="-15" b="1">
                <a:latin typeface="Calibri"/>
                <a:cs typeface="Calibri"/>
              </a:rPr>
              <a:t>register</a:t>
            </a:r>
            <a:r>
              <a:rPr dirty="0" baseline="3086" sz="2700" spc="37" b="1">
                <a:latin typeface="Calibri"/>
                <a:cs typeface="Calibri"/>
              </a:rPr>
              <a:t> </a:t>
            </a:r>
            <a:r>
              <a:rPr dirty="0" baseline="3086" sz="2700" b="1">
                <a:latin typeface="Calibri"/>
                <a:cs typeface="Calibri"/>
              </a:rPr>
              <a:t>whose</a:t>
            </a:r>
            <a:r>
              <a:rPr dirty="0" baseline="3086" sz="2700" spc="44" b="1">
                <a:latin typeface="Calibri"/>
                <a:cs typeface="Calibri"/>
              </a:rPr>
              <a:t> </a:t>
            </a:r>
            <a:r>
              <a:rPr dirty="0" baseline="3086" sz="2700" b="1">
                <a:latin typeface="Calibri"/>
                <a:cs typeface="Calibri"/>
              </a:rPr>
              <a:t>binary</a:t>
            </a:r>
            <a:r>
              <a:rPr dirty="0" baseline="3086" sz="2700" spc="44" b="1">
                <a:latin typeface="Calibri"/>
                <a:cs typeface="Calibri"/>
              </a:rPr>
              <a:t> </a:t>
            </a:r>
            <a:r>
              <a:rPr dirty="0" baseline="3086" sz="2700" spc="-15" b="1">
                <a:latin typeface="Calibri"/>
                <a:cs typeface="Calibri"/>
              </a:rPr>
              <a:t>information</a:t>
            </a:r>
            <a:r>
              <a:rPr dirty="0" baseline="3086" sz="2700" spc="44" b="1">
                <a:latin typeface="Calibri"/>
                <a:cs typeface="Calibri"/>
              </a:rPr>
              <a:t> </a:t>
            </a:r>
            <a:r>
              <a:rPr dirty="0" baseline="3086" sz="2700" b="1">
                <a:latin typeface="Calibri"/>
                <a:cs typeface="Calibri"/>
              </a:rPr>
              <a:t>is </a:t>
            </a:r>
            <a:r>
              <a:rPr dirty="0" baseline="3086" sz="2700" spc="-592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kept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on </a:t>
            </a:r>
            <a:r>
              <a:rPr dirty="0" sz="1800" spc="-5" b="1">
                <a:latin typeface="Calibri"/>
                <a:cs typeface="Calibri"/>
              </a:rPr>
              <a:t>the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bus.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MS UI Gothic"/>
              <a:buChar char="➢"/>
            </a:pPr>
            <a:endParaRPr sz="2500">
              <a:latin typeface="Calibri"/>
              <a:cs typeface="Calibri"/>
            </a:endParaRPr>
          </a:p>
          <a:p>
            <a:pPr lvl="1" marL="559435" indent="-394970">
              <a:lnSpc>
                <a:spcPct val="100000"/>
              </a:lnSpc>
              <a:buFont typeface="MS UI Gothic"/>
              <a:buChar char="➢"/>
              <a:tabLst>
                <a:tab pos="559435" algn="l"/>
                <a:tab pos="560070" algn="l"/>
              </a:tabLst>
            </a:pPr>
            <a:r>
              <a:rPr dirty="0" baseline="3086" sz="2700" spc="-7" b="1">
                <a:latin typeface="Calibri"/>
                <a:cs typeface="Calibri"/>
              </a:rPr>
              <a:t>Construction</a:t>
            </a:r>
            <a:r>
              <a:rPr dirty="0" baseline="3086" sz="2700" b="1">
                <a:latin typeface="Calibri"/>
                <a:cs typeface="Calibri"/>
              </a:rPr>
              <a:t> of bus </a:t>
            </a:r>
            <a:r>
              <a:rPr dirty="0" baseline="3086" sz="2700" spc="-30" b="1">
                <a:latin typeface="Calibri"/>
                <a:cs typeface="Calibri"/>
              </a:rPr>
              <a:t>system</a:t>
            </a:r>
            <a:r>
              <a:rPr dirty="0" baseline="3086" sz="2700" b="1">
                <a:latin typeface="Calibri"/>
                <a:cs typeface="Calibri"/>
              </a:rPr>
              <a:t> </a:t>
            </a:r>
            <a:r>
              <a:rPr dirty="0" baseline="3086" sz="2700" spc="-15" b="1">
                <a:latin typeface="Calibri"/>
                <a:cs typeface="Calibri"/>
              </a:rPr>
              <a:t>for</a:t>
            </a:r>
            <a:r>
              <a:rPr dirty="0" baseline="3086" sz="2700" b="1">
                <a:latin typeface="Calibri"/>
                <a:cs typeface="Calibri"/>
              </a:rPr>
              <a:t> 4 </a:t>
            </a:r>
            <a:r>
              <a:rPr dirty="0" baseline="3086" sz="2700" spc="-15" b="1">
                <a:latin typeface="Calibri"/>
                <a:cs typeface="Calibri"/>
              </a:rPr>
              <a:t>register</a:t>
            </a:r>
            <a:r>
              <a:rPr dirty="0" baseline="3086" sz="2700" b="1">
                <a:latin typeface="Calibri"/>
                <a:cs typeface="Calibri"/>
              </a:rPr>
              <a:t> </a:t>
            </a:r>
            <a:r>
              <a:rPr dirty="0" baseline="3086" sz="2700" spc="-15" b="1">
                <a:latin typeface="Calibri"/>
                <a:cs typeface="Calibri"/>
              </a:rPr>
              <a:t>(Next</a:t>
            </a:r>
            <a:r>
              <a:rPr dirty="0" baseline="3086" sz="2700" b="1">
                <a:latin typeface="Calibri"/>
                <a:cs typeface="Calibri"/>
              </a:rPr>
              <a:t> </a:t>
            </a:r>
            <a:r>
              <a:rPr dirty="0" baseline="3086" sz="2700" spc="-7" b="1">
                <a:latin typeface="Calibri"/>
                <a:cs typeface="Calibri"/>
              </a:rPr>
              <a:t>Fig)</a:t>
            </a:r>
            <a:endParaRPr baseline="3086" sz="2700">
              <a:latin typeface="Calibri"/>
              <a:cs typeface="Calibri"/>
            </a:endParaRPr>
          </a:p>
          <a:p>
            <a:pPr lvl="2" marL="965200" indent="-342900">
              <a:lnSpc>
                <a:spcPct val="100000"/>
              </a:lnSpc>
              <a:spcBef>
                <a:spcPts val="570"/>
              </a:spcBef>
              <a:buFont typeface="MS UI Gothic"/>
              <a:buChar char="➢"/>
              <a:tabLst>
                <a:tab pos="964565" algn="l"/>
                <a:tab pos="965200" algn="l"/>
              </a:tabLst>
            </a:pPr>
            <a:r>
              <a:rPr dirty="0" baseline="3086" sz="2700" b="1">
                <a:latin typeface="Calibri"/>
                <a:cs typeface="Calibri"/>
              </a:rPr>
              <a:t>4</a:t>
            </a:r>
            <a:r>
              <a:rPr dirty="0" baseline="3086" sz="2700" spc="-30" b="1">
                <a:latin typeface="Calibri"/>
                <a:cs typeface="Calibri"/>
              </a:rPr>
              <a:t> </a:t>
            </a:r>
            <a:r>
              <a:rPr dirty="0" baseline="3086" sz="2700" b="1">
                <a:latin typeface="Calibri"/>
                <a:cs typeface="Calibri"/>
              </a:rPr>
              <a:t>bit</a:t>
            </a:r>
            <a:r>
              <a:rPr dirty="0" baseline="3086" sz="2700" spc="-15" b="1">
                <a:latin typeface="Calibri"/>
                <a:cs typeface="Calibri"/>
              </a:rPr>
              <a:t> </a:t>
            </a:r>
            <a:r>
              <a:rPr dirty="0" baseline="3086" sz="2700" spc="-22" b="1">
                <a:latin typeface="Calibri"/>
                <a:cs typeface="Calibri"/>
              </a:rPr>
              <a:t>register </a:t>
            </a:r>
            <a:r>
              <a:rPr dirty="0" baseline="3086" sz="2700" b="1">
                <a:latin typeface="Calibri"/>
                <a:cs typeface="Calibri"/>
              </a:rPr>
              <a:t>X</a:t>
            </a:r>
            <a:r>
              <a:rPr dirty="0" baseline="3086" sz="2700" spc="-22" b="1">
                <a:latin typeface="Calibri"/>
                <a:cs typeface="Calibri"/>
              </a:rPr>
              <a:t> </a:t>
            </a:r>
            <a:r>
              <a:rPr dirty="0" baseline="3086" sz="2700" b="1">
                <a:latin typeface="Calibri"/>
                <a:cs typeface="Calibri"/>
              </a:rPr>
              <a:t>4</a:t>
            </a:r>
            <a:endParaRPr baseline="3086" sz="2700">
              <a:latin typeface="Calibri"/>
              <a:cs typeface="Calibri"/>
            </a:endParaRPr>
          </a:p>
          <a:p>
            <a:pPr lvl="2" marL="965200" indent="-342900">
              <a:lnSpc>
                <a:spcPct val="100000"/>
              </a:lnSpc>
              <a:spcBef>
                <a:spcPts val="575"/>
              </a:spcBef>
              <a:buFont typeface="MS UI Gothic"/>
              <a:buChar char="➢"/>
              <a:tabLst>
                <a:tab pos="964565" algn="l"/>
                <a:tab pos="965200" algn="l"/>
              </a:tabLst>
            </a:pPr>
            <a:r>
              <a:rPr dirty="0" baseline="3086" sz="2700" spc="-15" b="1">
                <a:latin typeface="Calibri"/>
                <a:cs typeface="Calibri"/>
              </a:rPr>
              <a:t>four</a:t>
            </a:r>
            <a:r>
              <a:rPr dirty="0" baseline="3086" sz="2700" spc="-22" b="1">
                <a:latin typeface="Calibri"/>
                <a:cs typeface="Calibri"/>
              </a:rPr>
              <a:t> </a:t>
            </a:r>
            <a:r>
              <a:rPr dirty="0" baseline="3086" sz="2700" b="1">
                <a:latin typeface="Calibri"/>
                <a:cs typeface="Calibri"/>
              </a:rPr>
              <a:t>4X1</a:t>
            </a:r>
            <a:r>
              <a:rPr dirty="0" baseline="3086" sz="2700" spc="-22" b="1">
                <a:latin typeface="Calibri"/>
                <a:cs typeface="Calibri"/>
              </a:rPr>
              <a:t> multiplexer</a:t>
            </a:r>
            <a:endParaRPr baseline="3086" sz="2700">
              <a:latin typeface="Calibri"/>
              <a:cs typeface="Calibri"/>
            </a:endParaRPr>
          </a:p>
          <a:p>
            <a:pPr lvl="2" marL="965200" indent="-342900">
              <a:lnSpc>
                <a:spcPct val="100000"/>
              </a:lnSpc>
              <a:spcBef>
                <a:spcPts val="570"/>
              </a:spcBef>
              <a:buFont typeface="MS UI Gothic"/>
              <a:buChar char="➢"/>
              <a:tabLst>
                <a:tab pos="964565" algn="l"/>
                <a:tab pos="965200" algn="l"/>
              </a:tabLst>
            </a:pPr>
            <a:r>
              <a:rPr dirty="0" baseline="3086" sz="2700" b="1">
                <a:latin typeface="Calibri"/>
                <a:cs typeface="Calibri"/>
              </a:rPr>
              <a:t>Bus</a:t>
            </a:r>
            <a:r>
              <a:rPr dirty="0" baseline="3086" sz="2700" spc="-22" b="1">
                <a:latin typeface="Calibri"/>
                <a:cs typeface="Calibri"/>
              </a:rPr>
              <a:t> </a:t>
            </a:r>
            <a:r>
              <a:rPr dirty="0" baseline="3086" sz="2700" spc="-7" b="1">
                <a:latin typeface="Calibri"/>
                <a:cs typeface="Calibri"/>
              </a:rPr>
              <a:t>selection</a:t>
            </a:r>
            <a:r>
              <a:rPr dirty="0" baseline="3086" sz="2700" spc="-22" b="1">
                <a:latin typeface="Calibri"/>
                <a:cs typeface="Calibri"/>
              </a:rPr>
              <a:t> </a:t>
            </a:r>
            <a:r>
              <a:rPr dirty="0" baseline="3086" sz="2700" b="1">
                <a:latin typeface="Calibri"/>
                <a:cs typeface="Calibri"/>
              </a:rPr>
              <a:t>S0,</a:t>
            </a:r>
            <a:r>
              <a:rPr dirty="0" baseline="3086" sz="2700" spc="-22" b="1">
                <a:latin typeface="Calibri"/>
                <a:cs typeface="Calibri"/>
              </a:rPr>
              <a:t> </a:t>
            </a:r>
            <a:r>
              <a:rPr dirty="0" baseline="3086" sz="2700" spc="-7" b="1">
                <a:latin typeface="Calibri"/>
                <a:cs typeface="Calibri"/>
              </a:rPr>
              <a:t>S1</a:t>
            </a:r>
            <a:endParaRPr baseline="3086" sz="27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19" y="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990600"/>
            <a:ext cx="8686800" cy="1905"/>
          </a:xfrm>
          <a:custGeom>
            <a:avLst/>
            <a:gdLst/>
            <a:ahLst/>
            <a:cxnLst/>
            <a:rect l="l" t="t" r="r" b="b"/>
            <a:pathLst>
              <a:path w="8686800" h="1905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85725">
            <a:solidFill>
              <a:srgbClr val="4A7E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40483" y="311626"/>
            <a:ext cx="578739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Connecting</a:t>
            </a:r>
            <a:r>
              <a:rPr dirty="0"/>
              <a:t> </a:t>
            </a:r>
            <a:r>
              <a:rPr dirty="0" spc="-25"/>
              <a:t>Registers</a:t>
            </a:r>
            <a:r>
              <a:rPr dirty="0"/>
              <a:t> -</a:t>
            </a:r>
            <a:r>
              <a:rPr dirty="0" spc="5"/>
              <a:t> </a:t>
            </a:r>
            <a:r>
              <a:rPr dirty="0" spc="-5"/>
              <a:t>Bus</a:t>
            </a:r>
            <a:r>
              <a:rPr dirty="0"/>
              <a:t> </a:t>
            </a:r>
            <a:r>
              <a:rPr dirty="0" spc="-50"/>
              <a:t>Transfer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" y="1200150"/>
            <a:ext cx="8534400" cy="550068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19" y="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19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990600"/>
            <a:ext cx="8686800" cy="1905"/>
          </a:xfrm>
          <a:custGeom>
            <a:avLst/>
            <a:gdLst/>
            <a:ahLst/>
            <a:cxnLst/>
            <a:rect l="l" t="t" r="r" b="b"/>
            <a:pathLst>
              <a:path w="8686800" h="1905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85725">
            <a:solidFill>
              <a:srgbClr val="4A7E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40483" y="311626"/>
            <a:ext cx="578739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Connecting</a:t>
            </a:r>
            <a:r>
              <a:rPr dirty="0"/>
              <a:t> </a:t>
            </a:r>
            <a:r>
              <a:rPr dirty="0" spc="-25"/>
              <a:t>Registers</a:t>
            </a:r>
            <a:r>
              <a:rPr dirty="0"/>
              <a:t> -</a:t>
            </a:r>
            <a:r>
              <a:rPr dirty="0" spc="5"/>
              <a:t> </a:t>
            </a:r>
            <a:r>
              <a:rPr dirty="0" spc="-5"/>
              <a:t>Bus</a:t>
            </a:r>
            <a:r>
              <a:rPr dirty="0"/>
              <a:t> </a:t>
            </a:r>
            <a:r>
              <a:rPr dirty="0" spc="-50"/>
              <a:t>Transfer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466975"/>
            <a:ext cx="6477000" cy="19907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25" y="0"/>
            <a:ext cx="3632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Register </a:t>
            </a:r>
            <a:r>
              <a:rPr dirty="0" sz="1800" spc="-30">
                <a:latin typeface="Calibri"/>
                <a:cs typeface="Calibri"/>
              </a:rPr>
              <a:t>Transfer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10">
                <a:latin typeface="Calibri"/>
                <a:cs typeface="Calibri"/>
              </a:rPr>
              <a:t> Micro-operations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990600"/>
            <a:ext cx="8686800" cy="1905"/>
          </a:xfrm>
          <a:custGeom>
            <a:avLst/>
            <a:gdLst/>
            <a:ahLst/>
            <a:cxnLst/>
            <a:rect l="l" t="t" r="r" b="b"/>
            <a:pathLst>
              <a:path w="8686800" h="1905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85725">
            <a:solidFill>
              <a:srgbClr val="4A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9257" y="311605"/>
            <a:ext cx="15900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dirty="0" spc="-35"/>
              <a:t>v</a:t>
            </a:r>
            <a:r>
              <a:rPr dirty="0" spc="-5"/>
              <a:t>e</a:t>
            </a:r>
            <a:r>
              <a:rPr dirty="0" spc="30"/>
              <a:t>r</a:t>
            </a:r>
            <a:r>
              <a:rPr dirty="0"/>
              <a:t>vi</a:t>
            </a:r>
            <a:r>
              <a:rPr dirty="0" spc="-15"/>
              <a:t>e</a:t>
            </a:r>
            <a:r>
              <a:rPr dirty="0"/>
              <a:t>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27275" y="1304329"/>
            <a:ext cx="3821429" cy="4074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2314" sz="3600" spc="2985">
                <a:latin typeface="Lucida Sans Unicode"/>
                <a:cs typeface="Lucida Sans Unicode"/>
              </a:rPr>
              <a:t> </a:t>
            </a:r>
            <a:r>
              <a:rPr dirty="0" baseline="-2314" sz="3600" spc="-330">
                <a:latin typeface="Lucida Sans Unicode"/>
                <a:cs typeface="Lucida Sans Unicode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Register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spc="-35" b="1">
                <a:latin typeface="Calibri"/>
                <a:cs typeface="Calibri"/>
              </a:rPr>
              <a:t>Transfer</a:t>
            </a:r>
            <a:r>
              <a:rPr dirty="0" sz="2400" spc="-10" b="1">
                <a:latin typeface="Calibri"/>
                <a:cs typeface="Calibri"/>
              </a:rPr>
              <a:t> Language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baseline="-2314" sz="3600" spc="2985">
                <a:latin typeface="Lucida Sans Unicode"/>
                <a:cs typeface="Lucida Sans Unicode"/>
              </a:rPr>
              <a:t> </a:t>
            </a:r>
            <a:r>
              <a:rPr dirty="0" baseline="-2314" sz="3600" spc="-330">
                <a:latin typeface="Lucida Sans Unicode"/>
                <a:cs typeface="Lucida Sans Unicode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Register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spc="-35" b="1">
                <a:latin typeface="Calibri"/>
                <a:cs typeface="Calibri"/>
              </a:rPr>
              <a:t>Transfer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baseline="-2314" sz="3600" spc="2985">
                <a:latin typeface="Lucida Sans Unicode"/>
                <a:cs typeface="Lucida Sans Unicode"/>
              </a:rPr>
              <a:t> </a:t>
            </a:r>
            <a:r>
              <a:rPr dirty="0" baseline="-2314" sz="3600" spc="-330">
                <a:latin typeface="Lucida Sans Unicode"/>
                <a:cs typeface="Lucida Sans Unicode"/>
              </a:rPr>
              <a:t> </a:t>
            </a:r>
            <a:r>
              <a:rPr dirty="0" sz="2400" spc="-5">
                <a:latin typeface="Calibri"/>
                <a:cs typeface="Calibri"/>
              </a:rPr>
              <a:t>Bus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Memory </a:t>
            </a:r>
            <a:r>
              <a:rPr dirty="0" sz="2400" spc="-40">
                <a:latin typeface="Calibri"/>
                <a:cs typeface="Calibri"/>
              </a:rPr>
              <a:t>Transfers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baseline="-2314" sz="3600" spc="2985">
                <a:latin typeface="Lucida Sans Unicode"/>
                <a:cs typeface="Lucida Sans Unicode"/>
              </a:rPr>
              <a:t> </a:t>
            </a:r>
            <a:r>
              <a:rPr dirty="0" baseline="-2314" sz="3600" spc="-330">
                <a:latin typeface="Lucida Sans Unicode"/>
                <a:cs typeface="Lucida Sans Unicode"/>
              </a:rPr>
              <a:t> </a:t>
            </a:r>
            <a:r>
              <a:rPr dirty="0" sz="2400" spc="-5">
                <a:latin typeface="Calibri"/>
                <a:cs typeface="Calibri"/>
              </a:rPr>
              <a:t>Logic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Micro-operations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baseline="-2314" sz="3600" spc="2985">
                <a:latin typeface="Lucida Sans Unicode"/>
                <a:cs typeface="Lucida Sans Unicode"/>
              </a:rPr>
              <a:t> </a:t>
            </a:r>
            <a:r>
              <a:rPr dirty="0" baseline="-2314" sz="3600" spc="-330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Calibri"/>
                <a:cs typeface="Calibri"/>
              </a:rPr>
              <a:t>Shift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Micro-operations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baseline="-2314" sz="3600" spc="2985">
                <a:latin typeface="Lucida Sans Unicode"/>
                <a:cs typeface="Lucida Sans Unicode"/>
              </a:rPr>
              <a:t> </a:t>
            </a:r>
            <a:r>
              <a:rPr dirty="0" baseline="-2314" sz="3600" spc="-330">
                <a:latin typeface="Lucida Sans Unicode"/>
                <a:cs typeface="Lucida Sans Unicode"/>
              </a:rPr>
              <a:t> </a:t>
            </a:r>
            <a:r>
              <a:rPr dirty="0" sz="2400" spc="-5">
                <a:latin typeface="Calibri"/>
                <a:cs typeface="Calibri"/>
              </a:rPr>
              <a:t>Arithmetic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Logic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Shift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Unit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1400" y="171450"/>
            <a:ext cx="1676400" cy="6794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39750" y="2800350"/>
          <a:ext cx="8288020" cy="1211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300"/>
                <a:gridCol w="567690"/>
                <a:gridCol w="917574"/>
                <a:gridCol w="1072514"/>
                <a:gridCol w="1783714"/>
                <a:gridCol w="298450"/>
                <a:gridCol w="794385"/>
                <a:gridCol w="892809"/>
                <a:gridCol w="334645"/>
                <a:gridCol w="328929"/>
                <a:gridCol w="479425"/>
                <a:gridCol w="552450"/>
              </a:tblGrid>
              <a:tr h="247352">
                <a:tc>
                  <a:txBody>
                    <a:bodyPr/>
                    <a:lstStyle/>
                    <a:p>
                      <a:pPr marL="31750">
                        <a:lnSpc>
                          <a:spcPts val="1780"/>
                        </a:lnSpc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9060">
                        <a:lnSpc>
                          <a:spcPts val="1780"/>
                        </a:lnSpc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shift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1780"/>
                        </a:lnSpc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register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1780"/>
                        </a:lnSpc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dirty="0" sz="16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defined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4930">
                        <a:lnSpc>
                          <a:spcPts val="1780"/>
                        </a:lnSpc>
                        <a:tabLst>
                          <a:tab pos="1524000" algn="l"/>
                        </a:tabLst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 </a:t>
                      </a:r>
                      <a:r>
                        <a:rPr dirty="0" u="heavy" sz="1600" b="1">
                          <a:solidFill>
                            <a:srgbClr val="FFFFFF"/>
                          </a:solidFill>
                          <a:uFill>
                            <a:solidFill>
                              <a:srgbClr val="FEFEFE"/>
                            </a:solidFill>
                          </a:uFill>
                          <a:latin typeface="Arial"/>
                          <a:cs typeface="Arial"/>
                        </a:rPr>
                        <a:t> 	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247352">
                <a:tc>
                  <a:txBody>
                    <a:bodyPr/>
                    <a:lstStyle/>
                    <a:p>
                      <a:pPr marL="31750">
                        <a:lnSpc>
                          <a:spcPts val="1850"/>
                        </a:lnSpc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5095">
                        <a:lnSpc>
                          <a:spcPts val="1850"/>
                        </a:lnSpc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The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1850"/>
                        </a:lnSpc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register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850"/>
                        </a:lnSpc>
                      </a:pPr>
                      <a:r>
                        <a:rPr dirty="0" sz="1600">
                          <a:latin typeface="Arial MT"/>
                          <a:cs typeface="Arial MT"/>
                        </a:rPr>
                        <a:t>capable</a:t>
                      </a:r>
                      <a:r>
                        <a:rPr dirty="0" sz="16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of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ts val="1850"/>
                        </a:lnSpc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shifting</a:t>
                      </a:r>
                      <a:r>
                        <a:rPr dirty="0" sz="16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information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7785">
                        <a:lnSpc>
                          <a:spcPts val="1850"/>
                        </a:lnSpc>
                      </a:pPr>
                      <a:r>
                        <a:rPr dirty="0" sz="1600">
                          <a:latin typeface="Arial MT"/>
                          <a:cs typeface="Arial MT"/>
                        </a:rPr>
                        <a:t>to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850"/>
                        </a:lnSpc>
                      </a:pPr>
                      <a:r>
                        <a:rPr dirty="0" sz="1600">
                          <a:latin typeface="Arial MT"/>
                          <a:cs typeface="Arial MT"/>
                        </a:rPr>
                        <a:t>another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1850"/>
                        </a:lnSpc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register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</a:tr>
              <a:tr h="234652">
                <a:tc>
                  <a:txBody>
                    <a:bodyPr/>
                    <a:lstStyle/>
                    <a:p>
                      <a:pPr marL="31750">
                        <a:lnSpc>
                          <a:spcPts val="1750"/>
                        </a:lnSpc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5095">
                        <a:lnSpc>
                          <a:spcPts val="1750"/>
                        </a:lnSpc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The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1750"/>
                        </a:lnSpc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register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750"/>
                        </a:lnSpc>
                      </a:pPr>
                      <a:r>
                        <a:rPr dirty="0" sz="1600">
                          <a:latin typeface="Arial MT"/>
                          <a:cs typeface="Arial MT"/>
                        </a:rPr>
                        <a:t>capable</a:t>
                      </a:r>
                      <a:r>
                        <a:rPr dirty="0" sz="16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of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ts val="1750"/>
                        </a:lnSpc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shifting</a:t>
                      </a:r>
                      <a:r>
                        <a:rPr dirty="0" sz="16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information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ts val="1750"/>
                        </a:lnSpc>
                      </a:pPr>
                      <a:r>
                        <a:rPr dirty="0" sz="1600">
                          <a:latin typeface="Arial MT"/>
                          <a:cs typeface="Arial MT"/>
                        </a:rPr>
                        <a:t>eit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750"/>
                        </a:lnSpc>
                      </a:pPr>
                      <a:r>
                        <a:rPr dirty="0" sz="1600">
                          <a:latin typeface="Arial MT"/>
                          <a:cs typeface="Arial MT"/>
                        </a:rPr>
                        <a:t>her</a:t>
                      </a:r>
                      <a:r>
                        <a:rPr dirty="0" sz="16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to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750"/>
                        </a:lnSpc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6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right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750"/>
                        </a:lnSpc>
                      </a:pPr>
                      <a:r>
                        <a:rPr dirty="0" sz="1600">
                          <a:latin typeface="Arial MT"/>
                          <a:cs typeface="Arial MT"/>
                        </a:rPr>
                        <a:t>or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750"/>
                        </a:lnSpc>
                      </a:pPr>
                      <a:r>
                        <a:rPr dirty="0" sz="1600">
                          <a:latin typeface="Arial MT"/>
                          <a:cs typeface="Arial MT"/>
                        </a:rPr>
                        <a:t>to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750"/>
                        </a:lnSpc>
                      </a:pPr>
                      <a:r>
                        <a:rPr dirty="0" sz="1600">
                          <a:latin typeface="Arial MT"/>
                          <a:cs typeface="Arial MT"/>
                        </a:rPr>
                        <a:t>the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750"/>
                        </a:lnSpc>
                      </a:pPr>
                      <a:r>
                        <a:rPr dirty="0" sz="1600">
                          <a:latin typeface="Arial MT"/>
                          <a:cs typeface="Arial MT"/>
                        </a:rPr>
                        <a:t>left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</a:tr>
              <a:tr h="234652">
                <a:tc>
                  <a:txBody>
                    <a:bodyPr/>
                    <a:lstStyle/>
                    <a:p>
                      <a:pPr marL="31750">
                        <a:lnSpc>
                          <a:spcPts val="1750"/>
                        </a:lnSpc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5095">
                        <a:lnSpc>
                          <a:spcPts val="1750"/>
                        </a:lnSpc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The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1750"/>
                        </a:lnSpc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register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750"/>
                        </a:lnSpc>
                      </a:pPr>
                      <a:r>
                        <a:rPr dirty="0" sz="1600">
                          <a:latin typeface="Arial MT"/>
                          <a:cs typeface="Arial MT"/>
                        </a:rPr>
                        <a:t>capable</a:t>
                      </a:r>
                      <a:r>
                        <a:rPr dirty="0" sz="16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of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ts val="1750"/>
                        </a:lnSpc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shifting</a:t>
                      </a:r>
                      <a:r>
                        <a:rPr dirty="0" sz="16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information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7785">
                        <a:lnSpc>
                          <a:spcPts val="1750"/>
                        </a:lnSpc>
                      </a:pPr>
                      <a:r>
                        <a:rPr dirty="0" sz="1600">
                          <a:latin typeface="Arial MT"/>
                          <a:cs typeface="Arial MT"/>
                        </a:rPr>
                        <a:t>to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750"/>
                        </a:lnSpc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6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rig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750"/>
                        </a:lnSpc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ht</a:t>
                      </a:r>
                      <a:r>
                        <a:rPr dirty="0" sz="16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only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</a:tr>
              <a:tr h="234652">
                <a:tc>
                  <a:txBody>
                    <a:bodyPr/>
                    <a:lstStyle/>
                    <a:p>
                      <a:pPr marL="31750">
                        <a:lnSpc>
                          <a:spcPts val="1750"/>
                        </a:lnSpc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5095">
                        <a:lnSpc>
                          <a:spcPts val="1750"/>
                        </a:lnSpc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The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1750"/>
                        </a:lnSpc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register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750"/>
                        </a:lnSpc>
                      </a:pPr>
                      <a:r>
                        <a:rPr dirty="0" sz="1600">
                          <a:latin typeface="Arial MT"/>
                          <a:cs typeface="Arial MT"/>
                        </a:rPr>
                        <a:t>capable</a:t>
                      </a:r>
                      <a:r>
                        <a:rPr dirty="0" sz="16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of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ts val="1750"/>
                        </a:lnSpc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shifting</a:t>
                      </a:r>
                      <a:r>
                        <a:rPr dirty="0" sz="16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information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7785">
                        <a:lnSpc>
                          <a:spcPts val="1750"/>
                        </a:lnSpc>
                      </a:pPr>
                      <a:r>
                        <a:rPr dirty="0" sz="1600">
                          <a:latin typeface="Arial MT"/>
                          <a:cs typeface="Arial MT"/>
                        </a:rPr>
                        <a:t>to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750"/>
                        </a:lnSpc>
                      </a:pPr>
                      <a:r>
                        <a:rPr dirty="0" sz="16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6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lef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750"/>
                        </a:lnSpc>
                      </a:pPr>
                      <a:r>
                        <a:rPr dirty="0" sz="160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sz="16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only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281" y="1542035"/>
            <a:ext cx="744156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>
                <a:latin typeface="Arial MT"/>
                <a:cs typeface="Arial MT"/>
              </a:rPr>
              <a:t>Registers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20">
                <a:latin typeface="Arial MT"/>
                <a:cs typeface="Arial MT"/>
              </a:rPr>
              <a:t>capable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50">
                <a:latin typeface="Arial MT"/>
                <a:cs typeface="Arial MT"/>
              </a:rPr>
              <a:t>of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25">
                <a:latin typeface="Arial MT"/>
                <a:cs typeface="Arial MT"/>
              </a:rPr>
              <a:t>shifting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one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25">
                <a:latin typeface="Arial MT"/>
                <a:cs typeface="Arial MT"/>
              </a:rPr>
              <a:t>direction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0124" y="2377339"/>
            <a:ext cx="1955800" cy="0"/>
          </a:xfrm>
          <a:custGeom>
            <a:avLst/>
            <a:gdLst/>
            <a:ahLst/>
            <a:cxnLst/>
            <a:rect l="l" t="t" r="r" b="b"/>
            <a:pathLst>
              <a:path w="1955800" h="0">
                <a:moveTo>
                  <a:pt x="0" y="0"/>
                </a:moveTo>
                <a:lnTo>
                  <a:pt x="1955800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17424" y="2837435"/>
            <a:ext cx="4662170" cy="1747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AutoNum type="alphaLcParenR"/>
              <a:tabLst>
                <a:tab pos="394970" algn="l"/>
              </a:tabLst>
            </a:pPr>
            <a:r>
              <a:rPr dirty="0" sz="2800" spc="-15">
                <a:latin typeface="Arial MT"/>
                <a:cs typeface="Arial MT"/>
              </a:rPr>
              <a:t>Universal </a:t>
            </a:r>
            <a:r>
              <a:rPr dirty="0" sz="2800" spc="30">
                <a:latin typeface="Arial MT"/>
                <a:cs typeface="Arial MT"/>
              </a:rPr>
              <a:t>shift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register</a:t>
            </a:r>
            <a:endParaRPr sz="2800">
              <a:latin typeface="Arial MT"/>
              <a:cs typeface="Arial MT"/>
            </a:endParaRPr>
          </a:p>
          <a:p>
            <a:pPr marL="414020" indent="-401955">
              <a:lnSpc>
                <a:spcPct val="100000"/>
              </a:lnSpc>
              <a:spcBef>
                <a:spcPts val="40"/>
              </a:spcBef>
              <a:buAutoNum type="alphaLcParenR"/>
              <a:tabLst>
                <a:tab pos="414655" algn="l"/>
              </a:tabLst>
            </a:pPr>
            <a:r>
              <a:rPr dirty="0" sz="2800" spc="10">
                <a:latin typeface="Arial MT"/>
                <a:cs typeface="Arial MT"/>
              </a:rPr>
              <a:t>Unidirectional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30">
                <a:latin typeface="Arial MT"/>
                <a:cs typeface="Arial MT"/>
              </a:rPr>
              <a:t>shift</a:t>
            </a:r>
            <a:r>
              <a:rPr dirty="0" sz="2800" spc="-5">
                <a:latin typeface="Arial MT"/>
                <a:cs typeface="Arial MT"/>
              </a:rPr>
              <a:t> register</a:t>
            </a:r>
            <a:endParaRPr sz="2800">
              <a:latin typeface="Arial MT"/>
              <a:cs typeface="Arial MT"/>
            </a:endParaRPr>
          </a:p>
          <a:p>
            <a:pPr marL="394335" indent="-382270">
              <a:lnSpc>
                <a:spcPct val="100000"/>
              </a:lnSpc>
              <a:spcBef>
                <a:spcPts val="40"/>
              </a:spcBef>
              <a:buAutoNum type="alphaLcParenR"/>
              <a:tabLst>
                <a:tab pos="394970" algn="l"/>
              </a:tabLst>
            </a:pPr>
            <a:r>
              <a:rPr dirty="0" sz="2800" spc="10">
                <a:latin typeface="Arial MT"/>
                <a:cs typeface="Arial MT"/>
              </a:rPr>
              <a:t>Unipolar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30">
                <a:latin typeface="Arial MT"/>
                <a:cs typeface="Arial MT"/>
              </a:rPr>
              <a:t>shift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register</a:t>
            </a:r>
            <a:endParaRPr sz="2800">
              <a:latin typeface="Arial MT"/>
              <a:cs typeface="Arial MT"/>
            </a:endParaRPr>
          </a:p>
          <a:p>
            <a:pPr marL="414020" indent="-401955">
              <a:lnSpc>
                <a:spcPct val="100000"/>
              </a:lnSpc>
              <a:spcBef>
                <a:spcPts val="40"/>
              </a:spcBef>
              <a:buAutoNum type="alphaLcParenR"/>
              <a:tabLst>
                <a:tab pos="414655" algn="l"/>
              </a:tabLst>
            </a:pPr>
            <a:r>
              <a:rPr dirty="0" sz="2800" spc="5">
                <a:latin typeface="Arial MT"/>
                <a:cs typeface="Arial MT"/>
              </a:rPr>
              <a:t>Unique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30">
                <a:latin typeface="Arial MT"/>
                <a:cs typeface="Arial MT"/>
              </a:rPr>
              <a:t>shift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register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99" y="0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990600"/>
            <a:ext cx="8686800" cy="1905"/>
          </a:xfrm>
          <a:custGeom>
            <a:avLst/>
            <a:gdLst/>
            <a:ahLst/>
            <a:cxnLst/>
            <a:rect l="l" t="t" r="r" b="b"/>
            <a:pathLst>
              <a:path w="8686800" h="1905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85725">
            <a:solidFill>
              <a:srgbClr val="4A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6162" y="311605"/>
            <a:ext cx="443611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Register</a:t>
            </a:r>
            <a:r>
              <a:rPr dirty="0" spc="-25"/>
              <a:t> </a:t>
            </a:r>
            <a:r>
              <a:rPr dirty="0" spc="-50"/>
              <a:t>Transfer</a:t>
            </a:r>
            <a:r>
              <a:rPr dirty="0" spc="-20"/>
              <a:t> </a:t>
            </a:r>
            <a:r>
              <a:rPr dirty="0" spc="-5"/>
              <a:t>Language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0225" y="984421"/>
            <a:ext cx="7800975" cy="453072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355600" marR="5080" indent="-342900">
              <a:lnSpc>
                <a:spcPts val="2700"/>
              </a:lnSpc>
              <a:spcBef>
                <a:spcPts val="340"/>
              </a:spcBef>
            </a:pPr>
            <a:r>
              <a:rPr dirty="0" baseline="2314" sz="3600" spc="2985">
                <a:latin typeface="Lucida Sans Unicode"/>
                <a:cs typeface="Lucida Sans Unicode"/>
              </a:rPr>
              <a:t> 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In </a:t>
            </a:r>
            <a:r>
              <a:rPr dirty="0" sz="2400" spc="-5">
                <a:solidFill>
                  <a:srgbClr val="222222"/>
                </a:solidFill>
                <a:latin typeface="Times New Roman"/>
                <a:cs typeface="Times New Roman"/>
              </a:rPr>
              <a:t>computer science, </a:t>
            </a:r>
            <a:r>
              <a:rPr dirty="0" sz="2400" spc="-10" b="1">
                <a:solidFill>
                  <a:srgbClr val="222222"/>
                </a:solidFill>
                <a:latin typeface="Times New Roman"/>
                <a:cs typeface="Times New Roman"/>
              </a:rPr>
              <a:t>register </a:t>
            </a:r>
            <a:r>
              <a:rPr dirty="0" sz="2400" spc="-5" b="1">
                <a:solidFill>
                  <a:srgbClr val="222222"/>
                </a:solidFill>
                <a:latin typeface="Times New Roman"/>
                <a:cs typeface="Times New Roman"/>
              </a:rPr>
              <a:t>transfer </a:t>
            </a:r>
            <a:r>
              <a:rPr dirty="0" sz="2400" spc="-15" b="1">
                <a:solidFill>
                  <a:srgbClr val="222222"/>
                </a:solidFill>
                <a:latin typeface="Times New Roman"/>
                <a:cs typeface="Times New Roman"/>
              </a:rPr>
              <a:t>language</a:t>
            </a:r>
            <a:r>
              <a:rPr dirty="0" sz="2400" spc="-15">
                <a:solidFill>
                  <a:srgbClr val="222222"/>
                </a:solidFill>
                <a:latin typeface="Times New Roman"/>
                <a:cs typeface="Times New Roman"/>
              </a:rPr>
              <a:t>(RTL) </a:t>
            </a:r>
            <a:r>
              <a:rPr dirty="0" sz="2400" spc="-5">
                <a:solidFill>
                  <a:srgbClr val="222222"/>
                </a:solidFill>
                <a:latin typeface="Times New Roman"/>
                <a:cs typeface="Times New Roman"/>
              </a:rPr>
              <a:t>is 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a </a:t>
            </a:r>
            <a:r>
              <a:rPr dirty="0" sz="2400" spc="5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22222"/>
                </a:solidFill>
                <a:latin typeface="Times New Roman"/>
                <a:cs typeface="Times New Roman"/>
              </a:rPr>
              <a:t>kind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 of </a:t>
            </a:r>
            <a:r>
              <a:rPr dirty="0" sz="2400" spc="-5">
                <a:solidFill>
                  <a:srgbClr val="222222"/>
                </a:solidFill>
                <a:latin typeface="Times New Roman"/>
                <a:cs typeface="Times New Roman"/>
              </a:rPr>
              <a:t>intermediate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22222"/>
                </a:solidFill>
                <a:latin typeface="Times New Roman"/>
                <a:cs typeface="Times New Roman"/>
              </a:rPr>
              <a:t>representation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 (IR) </a:t>
            </a:r>
            <a:r>
              <a:rPr dirty="0" sz="2400" spc="-5">
                <a:solidFill>
                  <a:srgbClr val="222222"/>
                </a:solidFill>
                <a:latin typeface="Times New Roman"/>
                <a:cs typeface="Times New Roman"/>
              </a:rPr>
              <a:t>that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22222"/>
                </a:solidFill>
                <a:latin typeface="Times New Roman"/>
                <a:cs typeface="Times New Roman"/>
              </a:rPr>
              <a:t>is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22222"/>
                </a:solidFill>
                <a:latin typeface="Times New Roman"/>
                <a:cs typeface="Times New Roman"/>
              </a:rPr>
              <a:t>very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22222"/>
                </a:solidFill>
                <a:latin typeface="Times New Roman"/>
                <a:cs typeface="Times New Roman"/>
              </a:rPr>
              <a:t>close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22222"/>
                </a:solidFill>
                <a:latin typeface="Times New Roman"/>
                <a:cs typeface="Times New Roman"/>
              </a:rPr>
              <a:t>to 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22222"/>
                </a:solidFill>
                <a:latin typeface="Times New Roman"/>
                <a:cs typeface="Times New Roman"/>
              </a:rPr>
              <a:t>assembly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222222"/>
                </a:solidFill>
                <a:latin typeface="Times New Roman"/>
                <a:cs typeface="Times New Roman"/>
              </a:rPr>
              <a:t>language</a:t>
            </a:r>
            <a:r>
              <a:rPr dirty="0" sz="2400" spc="-5">
                <a:solidFill>
                  <a:srgbClr val="222222"/>
                </a:solidFill>
                <a:latin typeface="Times New Roman"/>
                <a:cs typeface="Times New Roman"/>
              </a:rPr>
              <a:t>,</a:t>
            </a:r>
            <a:r>
              <a:rPr dirty="0" sz="2400" spc="5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22222"/>
                </a:solidFill>
                <a:latin typeface="Times New Roman"/>
                <a:cs typeface="Times New Roman"/>
              </a:rPr>
              <a:t>such</a:t>
            </a:r>
            <a:r>
              <a:rPr dirty="0" sz="2400" spc="5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22222"/>
                </a:solidFill>
                <a:latin typeface="Times New Roman"/>
                <a:cs typeface="Times New Roman"/>
              </a:rPr>
              <a:t>as</a:t>
            </a:r>
            <a:r>
              <a:rPr dirty="0" sz="2400" spc="5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22222"/>
                </a:solidFill>
                <a:latin typeface="Times New Roman"/>
                <a:cs typeface="Times New Roman"/>
              </a:rPr>
              <a:t>that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22222"/>
                </a:solidFill>
                <a:latin typeface="Times New Roman"/>
                <a:cs typeface="Times New Roman"/>
              </a:rPr>
              <a:t>which</a:t>
            </a:r>
            <a:r>
              <a:rPr dirty="0" sz="2400" spc="5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22222"/>
                </a:solidFill>
                <a:latin typeface="Times New Roman"/>
                <a:cs typeface="Times New Roman"/>
              </a:rPr>
              <a:t>is</a:t>
            </a:r>
            <a:r>
              <a:rPr dirty="0" sz="2400" spc="5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22222"/>
                </a:solidFill>
                <a:latin typeface="Times New Roman"/>
                <a:cs typeface="Times New Roman"/>
              </a:rPr>
              <a:t>used</a:t>
            </a:r>
            <a:r>
              <a:rPr dirty="0" sz="2400" spc="5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22222"/>
                </a:solidFill>
                <a:latin typeface="Times New Roman"/>
                <a:cs typeface="Times New Roman"/>
              </a:rPr>
              <a:t>in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 a </a:t>
            </a:r>
            <a:r>
              <a:rPr dirty="0" sz="2400" spc="-20">
                <a:solidFill>
                  <a:srgbClr val="222222"/>
                </a:solidFill>
                <a:latin typeface="Times New Roman"/>
                <a:cs typeface="Times New Roman"/>
              </a:rPr>
              <a:t>compiler. </a:t>
            </a:r>
            <a:r>
              <a:rPr dirty="0" sz="2400" spc="-585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It</a:t>
            </a:r>
            <a:r>
              <a:rPr dirty="0" sz="2400" spc="-5">
                <a:solidFill>
                  <a:srgbClr val="222222"/>
                </a:solidFill>
                <a:latin typeface="Times New Roman"/>
                <a:cs typeface="Times New Roman"/>
              </a:rPr>
              <a:t> is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22222"/>
                </a:solidFill>
                <a:latin typeface="Times New Roman"/>
                <a:cs typeface="Times New Roman"/>
              </a:rPr>
              <a:t>used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22222"/>
                </a:solidFill>
                <a:latin typeface="Times New Roman"/>
                <a:cs typeface="Times New Roman"/>
              </a:rPr>
              <a:t>to</a:t>
            </a:r>
            <a:r>
              <a:rPr dirty="0" sz="2400" spc="5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22222"/>
                </a:solidFill>
                <a:latin typeface="Times New Roman"/>
                <a:cs typeface="Times New Roman"/>
              </a:rPr>
              <a:t>describe data flow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22222"/>
                </a:solidFill>
                <a:latin typeface="Times New Roman"/>
                <a:cs typeface="Times New Roman"/>
              </a:rPr>
              <a:t>at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222222"/>
                </a:solidFill>
                <a:latin typeface="Times New Roman"/>
                <a:cs typeface="Times New Roman"/>
              </a:rPr>
              <a:t>register</a:t>
            </a:r>
            <a:r>
              <a:rPr dirty="0" sz="2400" spc="-5">
                <a:solidFill>
                  <a:srgbClr val="222222"/>
                </a:solidFill>
                <a:latin typeface="Times New Roman"/>
                <a:cs typeface="Times New Roman"/>
              </a:rPr>
              <a:t>-</a:t>
            </a:r>
            <a:r>
              <a:rPr dirty="0" sz="2400" spc="-5" b="1">
                <a:solidFill>
                  <a:srgbClr val="222222"/>
                </a:solidFill>
                <a:latin typeface="Times New Roman"/>
                <a:cs typeface="Times New Roman"/>
              </a:rPr>
              <a:t>transfer</a:t>
            </a:r>
            <a:r>
              <a:rPr dirty="0" sz="2400" b="1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22222"/>
                </a:solidFill>
                <a:latin typeface="Times New Roman"/>
                <a:cs typeface="Times New Roman"/>
              </a:rPr>
              <a:t>level 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 of</a:t>
            </a:r>
            <a:r>
              <a:rPr dirty="0" sz="2400" spc="-5">
                <a:solidFill>
                  <a:srgbClr val="222222"/>
                </a:solidFill>
                <a:latin typeface="Times New Roman"/>
                <a:cs typeface="Times New Roman"/>
              </a:rPr>
              <a:t> an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22222"/>
                </a:solidFill>
                <a:latin typeface="Times New Roman"/>
                <a:cs typeface="Times New Roman"/>
              </a:rPr>
              <a:t>architecture</a:t>
            </a:r>
            <a:r>
              <a:rPr dirty="0" sz="2400" spc="-5" b="1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30"/>
              </a:lnSpc>
            </a:pPr>
            <a:r>
              <a:rPr dirty="0" baseline="-2314" sz="3600" spc="2985">
                <a:latin typeface="Lucida Sans Unicode"/>
                <a:cs typeface="Lucida Sans Unicode"/>
              </a:rPr>
              <a:t> </a:t>
            </a:r>
            <a:r>
              <a:rPr dirty="0" sz="2400" spc="-5" b="1">
                <a:latin typeface="Calibri"/>
                <a:cs typeface="Calibri"/>
              </a:rPr>
              <a:t>Digital</a:t>
            </a:r>
            <a:r>
              <a:rPr dirty="0" sz="240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Modules</a:t>
            </a:r>
            <a:r>
              <a:rPr dirty="0" sz="2400" spc="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are</a:t>
            </a:r>
            <a:r>
              <a:rPr dirty="0" sz="2400" spc="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frequently</a:t>
            </a:r>
            <a:r>
              <a:rPr dirty="0" sz="2400" spc="5" b="1">
                <a:latin typeface="Calibri"/>
                <a:cs typeface="Calibri"/>
              </a:rPr>
              <a:t> </a:t>
            </a:r>
            <a:r>
              <a:rPr dirty="0" sz="2400" spc="-15" b="1">
                <a:latin typeface="Calibri"/>
                <a:cs typeface="Calibri"/>
              </a:rPr>
              <a:t>characterized</a:t>
            </a:r>
            <a:r>
              <a:rPr dirty="0" sz="2400" spc="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in </a:t>
            </a:r>
            <a:r>
              <a:rPr dirty="0" sz="2400" spc="-10" b="1">
                <a:latin typeface="Calibri"/>
                <a:cs typeface="Calibri"/>
              </a:rPr>
              <a:t>terms</a:t>
            </a:r>
            <a:r>
              <a:rPr dirty="0" sz="2400" spc="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444500">
              <a:lnSpc>
                <a:spcPct val="100000"/>
              </a:lnSpc>
              <a:spcBef>
                <a:spcPts val="420"/>
              </a:spcBef>
            </a:pPr>
            <a:r>
              <a:rPr dirty="0" baseline="-2314" sz="3600" spc="2985">
                <a:latin typeface="Lucida Sans Unicode"/>
                <a:cs typeface="Lucida Sans Unicode"/>
              </a:rPr>
              <a:t> </a:t>
            </a:r>
            <a:r>
              <a:rPr dirty="0" sz="2400" b="1">
                <a:latin typeface="Calibri"/>
                <a:cs typeface="Calibri"/>
              </a:rPr>
              <a:t>the</a:t>
            </a:r>
            <a:r>
              <a:rPr dirty="0" sz="2400" spc="-15" b="1">
                <a:latin typeface="Calibri"/>
                <a:cs typeface="Calibri"/>
              </a:rPr>
              <a:t> registers </a:t>
            </a:r>
            <a:r>
              <a:rPr dirty="0" sz="2400" spc="-10" b="1">
                <a:latin typeface="Calibri"/>
                <a:cs typeface="Calibri"/>
              </a:rPr>
              <a:t>they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contain, </a:t>
            </a:r>
            <a:r>
              <a:rPr dirty="0" sz="2400" b="1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755015" marR="439420" indent="-311150">
              <a:lnSpc>
                <a:spcPct val="100699"/>
              </a:lnSpc>
              <a:spcBef>
                <a:spcPts val="400"/>
              </a:spcBef>
            </a:pPr>
            <a:r>
              <a:rPr dirty="0" baseline="-2314" sz="3600" spc="2985">
                <a:latin typeface="Lucida Sans Unicode"/>
                <a:cs typeface="Lucida Sans Unicode"/>
              </a:rPr>
              <a:t> </a:t>
            </a:r>
            <a:r>
              <a:rPr dirty="0" sz="2400" b="1">
                <a:latin typeface="Calibri"/>
                <a:cs typeface="Calibri"/>
              </a:rPr>
              <a:t>the</a:t>
            </a:r>
            <a:r>
              <a:rPr dirty="0" sz="2400" spc="-10" b="1">
                <a:latin typeface="Calibri"/>
                <a:cs typeface="Calibri"/>
              </a:rPr>
              <a:t> operations that are </a:t>
            </a:r>
            <a:r>
              <a:rPr dirty="0" sz="2400" spc="-5" b="1">
                <a:latin typeface="Calibri"/>
                <a:cs typeface="Calibri"/>
              </a:rPr>
              <a:t>performed </a:t>
            </a:r>
            <a:r>
              <a:rPr dirty="0" sz="2400" b="1">
                <a:latin typeface="Calibri"/>
                <a:cs typeface="Calibri"/>
              </a:rPr>
              <a:t>on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spc="-15" b="1">
                <a:latin typeface="Calibri"/>
                <a:cs typeface="Calibri"/>
              </a:rPr>
              <a:t>data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spc="-15" b="1">
                <a:latin typeface="Calibri"/>
                <a:cs typeface="Calibri"/>
              </a:rPr>
              <a:t>stored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in </a:t>
            </a:r>
            <a:r>
              <a:rPr dirty="0" sz="2400" spc="-53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them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Calibri"/>
              <a:cs typeface="Calibri"/>
            </a:endParaRPr>
          </a:p>
          <a:p>
            <a:pPr marL="355600" marR="60960" indent="-342900">
              <a:lnSpc>
                <a:spcPct val="100699"/>
              </a:lnSpc>
              <a:tabLst>
                <a:tab pos="2665095" algn="l"/>
              </a:tabLst>
            </a:pPr>
            <a:r>
              <a:rPr dirty="0" baseline="-2314" sz="3600" spc="2985">
                <a:latin typeface="Lucida Sans Unicode"/>
                <a:cs typeface="Lucida Sans Unicode"/>
              </a:rPr>
              <a:t> </a:t>
            </a:r>
            <a:r>
              <a:rPr dirty="0" sz="2400" spc="-5" b="1">
                <a:latin typeface="Calibri"/>
                <a:cs typeface="Calibri"/>
              </a:rPr>
              <a:t>The </a:t>
            </a:r>
            <a:r>
              <a:rPr dirty="0" sz="2400" spc="-15" b="1">
                <a:latin typeface="Calibri"/>
                <a:cs typeface="Calibri"/>
              </a:rPr>
              <a:t>operations</a:t>
            </a:r>
            <a:r>
              <a:rPr dirty="0" sz="2400" spc="5" b="1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executed</a:t>
            </a:r>
            <a:r>
              <a:rPr dirty="0" sz="240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on</a:t>
            </a:r>
            <a:r>
              <a:rPr dirty="0" sz="240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the </a:t>
            </a:r>
            <a:r>
              <a:rPr dirty="0" sz="2400" spc="-15" b="1">
                <a:latin typeface="Calibri"/>
                <a:cs typeface="Calibri"/>
              </a:rPr>
              <a:t>data</a:t>
            </a:r>
            <a:r>
              <a:rPr dirty="0" sz="2400" spc="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in</a:t>
            </a:r>
            <a:r>
              <a:rPr dirty="0" sz="2400" b="1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registers</a:t>
            </a:r>
            <a:r>
              <a:rPr dirty="0" sz="2400" spc="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are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called </a:t>
            </a:r>
            <a:r>
              <a:rPr dirty="0" sz="2400" spc="-525" b="1">
                <a:latin typeface="Calibri"/>
                <a:cs typeface="Calibri"/>
              </a:rPr>
              <a:t> </a:t>
            </a:r>
            <a:r>
              <a:rPr dirty="0" u="heavy" sz="2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micro-operations	</a:t>
            </a:r>
            <a:r>
              <a:rPr dirty="0" sz="2400" spc="5" b="1">
                <a:latin typeface="Calibri"/>
                <a:cs typeface="Calibri"/>
              </a:rPr>
              <a:t>e.g.</a:t>
            </a:r>
            <a:r>
              <a:rPr dirty="0" sz="2400" spc="-5" b="1">
                <a:latin typeface="Calibri"/>
                <a:cs typeface="Calibri"/>
              </a:rPr>
              <a:t> shift,</a:t>
            </a:r>
            <a:r>
              <a:rPr dirty="0" sz="2400" spc="-10" b="1">
                <a:latin typeface="Calibri"/>
                <a:cs typeface="Calibri"/>
              </a:rPr>
              <a:t> count,</a:t>
            </a:r>
            <a:r>
              <a:rPr dirty="0" sz="2400" spc="-5" b="1">
                <a:latin typeface="Calibri"/>
                <a:cs typeface="Calibri"/>
              </a:rPr>
              <a:t> clear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and</a:t>
            </a:r>
            <a:r>
              <a:rPr dirty="0" sz="240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load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1400" y="158750"/>
            <a:ext cx="1676400" cy="6794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99" y="0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990600"/>
            <a:ext cx="8686800" cy="1905"/>
          </a:xfrm>
          <a:custGeom>
            <a:avLst/>
            <a:gdLst/>
            <a:ahLst/>
            <a:cxnLst/>
            <a:rect l="l" t="t" r="r" b="b"/>
            <a:pathLst>
              <a:path w="8686800" h="1905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85725">
            <a:solidFill>
              <a:srgbClr val="4A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6162" y="311605"/>
            <a:ext cx="443611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Register</a:t>
            </a:r>
            <a:r>
              <a:rPr dirty="0" spc="-25"/>
              <a:t> </a:t>
            </a:r>
            <a:r>
              <a:rPr dirty="0" spc="-50"/>
              <a:t>Transfer</a:t>
            </a:r>
            <a:r>
              <a:rPr dirty="0" spc="-20"/>
              <a:t> </a:t>
            </a:r>
            <a:r>
              <a:rPr dirty="0" spc="-5"/>
              <a:t>Language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6638" y="1563191"/>
            <a:ext cx="6061075" cy="2686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Calibri"/>
                <a:cs typeface="Calibri"/>
              </a:rPr>
              <a:t>Internal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hardware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organization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of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</a:t>
            </a:r>
            <a:r>
              <a:rPr dirty="0" sz="2000" spc="-5" b="1">
                <a:latin typeface="Calibri"/>
                <a:cs typeface="Calibri"/>
              </a:rPr>
              <a:t> digital computer </a:t>
            </a:r>
            <a:r>
              <a:rPr dirty="0" sz="2000" b="1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374650">
              <a:lnSpc>
                <a:spcPct val="100000"/>
              </a:lnSpc>
              <a:spcBef>
                <a:spcPts val="1750"/>
              </a:spcBef>
            </a:pPr>
            <a:r>
              <a:rPr dirty="0" baseline="-2777" sz="3000" spc="2490">
                <a:latin typeface="Lucida Sans Unicode"/>
                <a:cs typeface="Lucida Sans Unicode"/>
              </a:rPr>
              <a:t> </a:t>
            </a:r>
            <a:r>
              <a:rPr dirty="0" sz="2000" spc="-5" b="1">
                <a:latin typeface="Calibri"/>
                <a:cs typeface="Calibri"/>
              </a:rPr>
              <a:t>Set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of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registers </a:t>
            </a:r>
            <a:r>
              <a:rPr dirty="0" sz="2000" b="1">
                <a:latin typeface="Calibri"/>
                <a:cs typeface="Calibri"/>
              </a:rPr>
              <a:t>and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their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functions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374650" marR="5080">
              <a:lnSpc>
                <a:spcPct val="100000"/>
              </a:lnSpc>
              <a:spcBef>
                <a:spcPts val="5"/>
              </a:spcBef>
            </a:pPr>
            <a:r>
              <a:rPr dirty="0" baseline="-2777" sz="3000" spc="2490">
                <a:latin typeface="Lucida Sans Unicode"/>
                <a:cs typeface="Lucida Sans Unicode"/>
              </a:rPr>
              <a:t> </a:t>
            </a:r>
            <a:r>
              <a:rPr dirty="0" baseline="-2777" sz="3000" spc="-277">
                <a:latin typeface="Lucida Sans Unicode"/>
                <a:cs typeface="Lucida Sans Unicode"/>
              </a:rPr>
              <a:t> </a:t>
            </a:r>
            <a:r>
              <a:rPr dirty="0" sz="2000" spc="-5" b="1">
                <a:latin typeface="Calibri"/>
                <a:cs typeface="Calibri"/>
              </a:rPr>
              <a:t>Sequence of </a:t>
            </a:r>
            <a:r>
              <a:rPr dirty="0" sz="2000" spc="-10" b="1">
                <a:latin typeface="Calibri"/>
                <a:cs typeface="Calibri"/>
              </a:rPr>
              <a:t>microoperations performed </a:t>
            </a:r>
            <a:r>
              <a:rPr dirty="0" sz="2000" spc="-5" b="1">
                <a:latin typeface="Calibri"/>
                <a:cs typeface="Calibri"/>
              </a:rPr>
              <a:t>on binary </a:t>
            </a:r>
            <a:r>
              <a:rPr dirty="0" sz="2000" spc="-44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information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stored</a:t>
            </a:r>
            <a:r>
              <a:rPr dirty="0" sz="2000" b="1">
                <a:latin typeface="Calibri"/>
                <a:cs typeface="Calibri"/>
              </a:rPr>
              <a:t> in </a:t>
            </a:r>
            <a:r>
              <a:rPr dirty="0" sz="2000" spc="-15" b="1">
                <a:latin typeface="Calibri"/>
                <a:cs typeface="Calibri"/>
              </a:rPr>
              <a:t>registers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374650" marR="70485">
              <a:lnSpc>
                <a:spcPct val="100000"/>
              </a:lnSpc>
              <a:spcBef>
                <a:spcPts val="5"/>
              </a:spcBef>
            </a:pPr>
            <a:r>
              <a:rPr dirty="0" baseline="-2777" sz="3000" spc="2490">
                <a:latin typeface="Lucida Sans Unicode"/>
                <a:cs typeface="Lucida Sans Unicode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Control </a:t>
            </a:r>
            <a:r>
              <a:rPr dirty="0" sz="2000" spc="-5" b="1">
                <a:latin typeface="Calibri"/>
                <a:cs typeface="Calibri"/>
              </a:rPr>
              <a:t>signals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that initiate</a:t>
            </a:r>
            <a:r>
              <a:rPr dirty="0" sz="2000" spc="-5" b="1">
                <a:latin typeface="Calibri"/>
                <a:cs typeface="Calibri"/>
              </a:rPr>
              <a:t> the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sequence of </a:t>
            </a:r>
            <a:r>
              <a:rPr dirty="0" sz="2000" spc="-10" b="1">
                <a:latin typeface="Calibri"/>
                <a:cs typeface="Calibri"/>
              </a:rPr>
              <a:t>micro- </a:t>
            </a:r>
            <a:r>
              <a:rPr dirty="0" sz="2000" spc="-44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operations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(to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perform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the </a:t>
            </a:r>
            <a:r>
              <a:rPr dirty="0" sz="2000" b="1">
                <a:latin typeface="Calibri"/>
                <a:cs typeface="Calibri"/>
              </a:rPr>
              <a:t>functions)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1400" y="158750"/>
            <a:ext cx="1676400" cy="6794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99" y="0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990600"/>
            <a:ext cx="8686800" cy="1905"/>
          </a:xfrm>
          <a:custGeom>
            <a:avLst/>
            <a:gdLst/>
            <a:ahLst/>
            <a:cxnLst/>
            <a:rect l="l" t="t" r="r" b="b"/>
            <a:pathLst>
              <a:path w="8686800" h="1905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85725">
            <a:solidFill>
              <a:srgbClr val="4A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6162" y="311605"/>
            <a:ext cx="443611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Register</a:t>
            </a:r>
            <a:r>
              <a:rPr dirty="0" spc="-25"/>
              <a:t> </a:t>
            </a:r>
            <a:r>
              <a:rPr dirty="0" spc="-50"/>
              <a:t>Transfer</a:t>
            </a:r>
            <a:r>
              <a:rPr dirty="0" spc="-20"/>
              <a:t> </a:t>
            </a:r>
            <a:r>
              <a:rPr dirty="0" spc="-5"/>
              <a:t>Language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8324" y="1259641"/>
            <a:ext cx="7804784" cy="439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55575" indent="-342900">
              <a:lnSpc>
                <a:spcPct val="100000"/>
              </a:lnSpc>
              <a:spcBef>
                <a:spcPts val="100"/>
              </a:spcBef>
            </a:pPr>
            <a:r>
              <a:rPr dirty="0" baseline="-2777" sz="3000" spc="2490">
                <a:latin typeface="Lucida Sans Unicode"/>
                <a:cs typeface="Lucida Sans Unicode"/>
              </a:rPr>
              <a:t> </a:t>
            </a:r>
            <a:r>
              <a:rPr dirty="0" baseline="-2777" sz="3000" spc="-345">
                <a:latin typeface="Lucida Sans Unicode"/>
                <a:cs typeface="Lucida Sans Unicode"/>
              </a:rPr>
              <a:t> </a:t>
            </a:r>
            <a:r>
              <a:rPr dirty="0" sz="2000" spc="-5" b="1">
                <a:latin typeface="Calibri"/>
                <a:cs typeface="Calibri"/>
              </a:rPr>
              <a:t>Rather</a:t>
            </a:r>
            <a:r>
              <a:rPr dirty="0" sz="2000" b="1">
                <a:latin typeface="Calibri"/>
                <a:cs typeface="Calibri"/>
              </a:rPr>
              <a:t> than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specifying</a:t>
            </a:r>
            <a:r>
              <a:rPr dirty="0" sz="2000" b="1">
                <a:latin typeface="Calibri"/>
                <a:cs typeface="Calibri"/>
              </a:rPr>
              <a:t> a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digital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20" b="1">
                <a:latin typeface="Calibri"/>
                <a:cs typeface="Calibri"/>
              </a:rPr>
              <a:t>system</a:t>
            </a:r>
            <a:r>
              <a:rPr dirty="0" sz="2000" b="1">
                <a:latin typeface="Calibri"/>
                <a:cs typeface="Calibri"/>
              </a:rPr>
              <a:t> in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words,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 </a:t>
            </a:r>
            <a:r>
              <a:rPr dirty="0" sz="2000" spc="-5" b="1">
                <a:latin typeface="Calibri"/>
                <a:cs typeface="Calibri"/>
              </a:rPr>
              <a:t>specific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notation</a:t>
            </a:r>
            <a:r>
              <a:rPr dirty="0" sz="2000" b="1">
                <a:latin typeface="Calibri"/>
                <a:cs typeface="Calibri"/>
              </a:rPr>
              <a:t> is </a:t>
            </a:r>
            <a:r>
              <a:rPr dirty="0" sz="2000" spc="-434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used,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u="heavy" sz="2000" spc="-15" b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Register</a:t>
            </a:r>
            <a:r>
              <a:rPr dirty="0" u="heavy" sz="2000" b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spc="-30" b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Transfer</a:t>
            </a:r>
            <a:r>
              <a:rPr dirty="0" u="heavy" sz="2000" b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spc="-10" b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Language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Calibri"/>
              <a:cs typeface="Calibri"/>
            </a:endParaRPr>
          </a:p>
          <a:p>
            <a:pPr marL="355600" marR="283210" indent="-342900">
              <a:lnSpc>
                <a:spcPct val="100000"/>
              </a:lnSpc>
            </a:pPr>
            <a:r>
              <a:rPr dirty="0" baseline="-2777" sz="3000" spc="2490">
                <a:latin typeface="Lucida Sans Unicode"/>
                <a:cs typeface="Lucida Sans Unicode"/>
              </a:rPr>
              <a:t> </a:t>
            </a:r>
            <a:r>
              <a:rPr dirty="0" baseline="-2777" sz="3000" spc="-345">
                <a:latin typeface="Lucida Sans Unicode"/>
                <a:cs typeface="Lucida Sans Unicode"/>
              </a:rPr>
              <a:t> </a:t>
            </a:r>
            <a:r>
              <a:rPr dirty="0" sz="2000" spc="-5" b="1">
                <a:latin typeface="Calibri"/>
                <a:cs typeface="Calibri"/>
              </a:rPr>
              <a:t>The</a:t>
            </a:r>
            <a:r>
              <a:rPr dirty="0" sz="2000" spc="-10" b="1">
                <a:latin typeface="Calibri"/>
                <a:cs typeface="Calibri"/>
              </a:rPr>
              <a:t> symbolic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notation</a:t>
            </a:r>
            <a:r>
              <a:rPr dirty="0" sz="2000" spc="-5" b="1">
                <a:latin typeface="Calibri"/>
                <a:cs typeface="Calibri"/>
              </a:rPr>
              <a:t> used </a:t>
            </a:r>
            <a:r>
              <a:rPr dirty="0" sz="2000" spc="-10" b="1">
                <a:latin typeface="Calibri"/>
                <a:cs typeface="Calibri"/>
              </a:rPr>
              <a:t>to</a:t>
            </a:r>
            <a:r>
              <a:rPr dirty="0" sz="2000" spc="-5" b="1">
                <a:latin typeface="Calibri"/>
                <a:cs typeface="Calibri"/>
              </a:rPr>
              <a:t> describe the </a:t>
            </a:r>
            <a:r>
              <a:rPr dirty="0" sz="2000" spc="-10" b="1">
                <a:latin typeface="Calibri"/>
                <a:cs typeface="Calibri"/>
              </a:rPr>
              <a:t>micro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operation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transfer </a:t>
            </a:r>
            <a:r>
              <a:rPr dirty="0" sz="2000" spc="-4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among </a:t>
            </a:r>
            <a:r>
              <a:rPr dirty="0" sz="2000" spc="-15" b="1">
                <a:latin typeface="Calibri"/>
                <a:cs typeface="Calibri"/>
              </a:rPr>
              <a:t>register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is </a:t>
            </a:r>
            <a:r>
              <a:rPr dirty="0" sz="2000" spc="-5" b="1">
                <a:latin typeface="Calibri"/>
                <a:cs typeface="Calibri"/>
              </a:rPr>
              <a:t>called</a:t>
            </a:r>
            <a:r>
              <a:rPr dirty="0" sz="2000" b="1">
                <a:latin typeface="Calibri"/>
                <a:cs typeface="Calibri"/>
              </a:rPr>
              <a:t> a </a:t>
            </a:r>
            <a:r>
              <a:rPr dirty="0" sz="2000" spc="-15" b="1">
                <a:latin typeface="Calibri"/>
                <a:cs typeface="Calibri"/>
              </a:rPr>
              <a:t>register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transfer</a:t>
            </a:r>
            <a:r>
              <a:rPr dirty="0" sz="2000" spc="-5" b="1">
                <a:latin typeface="Calibri"/>
                <a:cs typeface="Calibri"/>
              </a:rPr>
              <a:t> language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</a:pPr>
            <a:r>
              <a:rPr dirty="0" baseline="-2777" sz="3000" spc="2490">
                <a:latin typeface="Lucida Sans Unicode"/>
                <a:cs typeface="Lucida Sans Unicode"/>
              </a:rPr>
              <a:t> </a:t>
            </a:r>
            <a:r>
              <a:rPr dirty="0" baseline="-2777" sz="3000" spc="-345">
                <a:latin typeface="Lucida Sans Unicode"/>
                <a:cs typeface="Lucida Sans Unicode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For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any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function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of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the </a:t>
            </a:r>
            <a:r>
              <a:rPr dirty="0" sz="2000" spc="-25" b="1">
                <a:latin typeface="Calibri"/>
                <a:cs typeface="Calibri"/>
              </a:rPr>
              <a:t>computer,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the </a:t>
            </a:r>
            <a:r>
              <a:rPr dirty="0" sz="2000" spc="-10" b="1">
                <a:latin typeface="Calibri"/>
                <a:cs typeface="Calibri"/>
              </a:rPr>
              <a:t>register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transfer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language can </a:t>
            </a:r>
            <a:r>
              <a:rPr dirty="0" sz="2000" b="1">
                <a:latin typeface="Calibri"/>
                <a:cs typeface="Calibri"/>
              </a:rPr>
              <a:t>be </a:t>
            </a:r>
            <a:r>
              <a:rPr dirty="0" sz="2000" spc="-4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used </a:t>
            </a:r>
            <a:r>
              <a:rPr dirty="0" sz="2000" spc="-15" b="1">
                <a:latin typeface="Calibri"/>
                <a:cs typeface="Calibri"/>
              </a:rPr>
              <a:t>to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describe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the</a:t>
            </a:r>
            <a:r>
              <a:rPr dirty="0" sz="2000" b="1">
                <a:latin typeface="Calibri"/>
                <a:cs typeface="Calibri"/>
              </a:rPr>
              <a:t> (sequence </a:t>
            </a:r>
            <a:r>
              <a:rPr dirty="0" sz="2000" spc="10" b="1">
                <a:latin typeface="Calibri"/>
                <a:cs typeface="Calibri"/>
              </a:rPr>
              <a:t>of)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micro-operations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baseline="-2777" sz="3000" spc="2490">
                <a:latin typeface="Lucida Sans Unicode"/>
                <a:cs typeface="Lucida Sans Unicode"/>
              </a:rPr>
              <a:t> </a:t>
            </a:r>
            <a:r>
              <a:rPr dirty="0" baseline="-2777" sz="3000" spc="-345">
                <a:latin typeface="Lucida Sans Unicode"/>
                <a:cs typeface="Lucida Sans Unicode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Register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20" b="1">
                <a:latin typeface="Calibri"/>
                <a:cs typeface="Calibri"/>
              </a:rPr>
              <a:t>transfer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language</a:t>
            </a:r>
            <a:endParaRPr sz="20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400"/>
              </a:spcBef>
            </a:pPr>
            <a:r>
              <a:rPr dirty="0" baseline="-2777" sz="3000" spc="2490">
                <a:latin typeface="Lucida Sans Unicode"/>
                <a:cs typeface="Lucida Sans Unicode"/>
              </a:rPr>
              <a:t> </a:t>
            </a:r>
            <a:r>
              <a:rPr dirty="0" sz="2000" b="1">
                <a:latin typeface="Calibri"/>
                <a:cs typeface="Calibri"/>
              </a:rPr>
              <a:t>A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symbolic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language</a:t>
            </a:r>
            <a:endParaRPr sz="2000">
              <a:latin typeface="Calibri"/>
              <a:cs typeface="Calibri"/>
            </a:endParaRPr>
          </a:p>
          <a:p>
            <a:pPr marL="1212215" marR="290830" indent="-285750">
              <a:lnSpc>
                <a:spcPct val="100000"/>
              </a:lnSpc>
              <a:spcBef>
                <a:spcPts val="400"/>
              </a:spcBef>
            </a:pPr>
            <a:r>
              <a:rPr dirty="0" baseline="-2777" sz="3000" spc="2490">
                <a:latin typeface="Lucida Sans Unicode"/>
                <a:cs typeface="Lucida Sans Unicode"/>
              </a:rPr>
              <a:t> </a:t>
            </a:r>
            <a:r>
              <a:rPr dirty="0" sz="2000" b="1">
                <a:latin typeface="Calibri"/>
                <a:cs typeface="Calibri"/>
              </a:rPr>
              <a:t>A </a:t>
            </a:r>
            <a:r>
              <a:rPr dirty="0" sz="2000" spc="-10" b="1">
                <a:latin typeface="Calibri"/>
                <a:cs typeface="Calibri"/>
              </a:rPr>
              <a:t>convenient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tool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for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describing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the </a:t>
            </a:r>
            <a:r>
              <a:rPr dirty="0" sz="2000" spc="-10" b="1">
                <a:latin typeface="Calibri"/>
                <a:cs typeface="Calibri"/>
              </a:rPr>
              <a:t>internal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organization</a:t>
            </a:r>
            <a:r>
              <a:rPr dirty="0" sz="2000" b="1">
                <a:latin typeface="Calibri"/>
                <a:cs typeface="Calibri"/>
              </a:rPr>
              <a:t> of </a:t>
            </a:r>
            <a:r>
              <a:rPr dirty="0" sz="2000" spc="-434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digital </a:t>
            </a:r>
            <a:r>
              <a:rPr dirty="0" sz="2000" spc="-10" b="1">
                <a:latin typeface="Calibri"/>
                <a:cs typeface="Calibri"/>
              </a:rPr>
              <a:t>computers</a:t>
            </a:r>
            <a:r>
              <a:rPr dirty="0" sz="2000" b="1">
                <a:latin typeface="Calibri"/>
                <a:cs typeface="Calibri"/>
              </a:rPr>
              <a:t> in </a:t>
            </a:r>
            <a:r>
              <a:rPr dirty="0" sz="2000" spc="-5" b="1">
                <a:latin typeface="Calibri"/>
                <a:cs typeface="Calibri"/>
              </a:rPr>
              <a:t>concise/precise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30" b="1">
                <a:latin typeface="Calibri"/>
                <a:cs typeface="Calibri"/>
              </a:rPr>
              <a:t>manner.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1400" y="158750"/>
            <a:ext cx="1676400" cy="6794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3798" y="288612"/>
            <a:ext cx="67500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333333"/>
                </a:solidFill>
                <a:latin typeface="Arial"/>
                <a:cs typeface="Arial"/>
              </a:rPr>
              <a:t>Following</a:t>
            </a:r>
            <a:r>
              <a:rPr dirty="0" sz="2400" spc="-1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333333"/>
                </a:solidFill>
                <a:latin typeface="Arial"/>
                <a:cs typeface="Arial"/>
              </a:rPr>
              <a:t>are </a:t>
            </a:r>
            <a:r>
              <a:rPr dirty="0" sz="2400" spc="-5" b="1">
                <a:solidFill>
                  <a:srgbClr val="333333"/>
                </a:solidFill>
                <a:latin typeface="Arial"/>
                <a:cs typeface="Arial"/>
              </a:rPr>
              <a:t>some</a:t>
            </a:r>
            <a:r>
              <a:rPr dirty="0" sz="240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333333"/>
                </a:solidFill>
                <a:latin typeface="Arial"/>
                <a:cs typeface="Arial"/>
              </a:rPr>
              <a:t>commonly</a:t>
            </a:r>
            <a:r>
              <a:rPr dirty="0" sz="240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333333"/>
                </a:solidFill>
                <a:latin typeface="Arial"/>
                <a:cs typeface="Arial"/>
              </a:rPr>
              <a:t>used registers: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400" y="988183"/>
            <a:ext cx="7975600" cy="49510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70840" indent="-358140">
              <a:lnSpc>
                <a:spcPts val="2650"/>
              </a:lnSpc>
              <a:spcBef>
                <a:spcPts val="105"/>
              </a:spcBef>
              <a:buAutoNum type="arabicPeriod"/>
              <a:tabLst>
                <a:tab pos="370840" algn="l"/>
              </a:tabLst>
            </a:pPr>
            <a:r>
              <a:rPr dirty="0" sz="2250" b="1">
                <a:solidFill>
                  <a:srgbClr val="333333"/>
                </a:solidFill>
                <a:latin typeface="Arial"/>
                <a:cs typeface="Arial"/>
              </a:rPr>
              <a:t>Accumulator</a:t>
            </a:r>
            <a:r>
              <a:rPr dirty="0" sz="2250">
                <a:solidFill>
                  <a:srgbClr val="333333"/>
                </a:solidFill>
                <a:latin typeface="Arial MT"/>
                <a:cs typeface="Arial MT"/>
              </a:rPr>
              <a:t>:used</a:t>
            </a:r>
            <a:r>
              <a:rPr dirty="0" sz="225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250">
                <a:solidFill>
                  <a:srgbClr val="333333"/>
                </a:solidFill>
                <a:latin typeface="Arial MT"/>
                <a:cs typeface="Arial MT"/>
              </a:rPr>
              <a:t>to store data taken out from </a:t>
            </a:r>
            <a:r>
              <a:rPr dirty="0" sz="2250" spc="-25">
                <a:solidFill>
                  <a:srgbClr val="333333"/>
                </a:solidFill>
                <a:latin typeface="Arial MT"/>
                <a:cs typeface="Arial MT"/>
              </a:rPr>
              <a:t>memory.</a:t>
            </a:r>
            <a:endParaRPr sz="2250">
              <a:latin typeface="Arial MT"/>
              <a:cs typeface="Arial MT"/>
            </a:endParaRPr>
          </a:p>
          <a:p>
            <a:pPr marL="370205" marR="563245" indent="-358140">
              <a:lnSpc>
                <a:spcPts val="2600"/>
              </a:lnSpc>
              <a:spcBef>
                <a:spcPts val="120"/>
              </a:spcBef>
              <a:buAutoNum type="arabicPeriod"/>
              <a:tabLst>
                <a:tab pos="370840" algn="l"/>
              </a:tabLst>
            </a:pPr>
            <a:r>
              <a:rPr dirty="0" sz="2250" b="1">
                <a:solidFill>
                  <a:srgbClr val="333333"/>
                </a:solidFill>
                <a:latin typeface="Arial"/>
                <a:cs typeface="Arial"/>
              </a:rPr>
              <a:t>General Purpose Registers</a:t>
            </a:r>
            <a:r>
              <a:rPr dirty="0" sz="2250">
                <a:solidFill>
                  <a:srgbClr val="333333"/>
                </a:solidFill>
                <a:latin typeface="Arial MT"/>
                <a:cs typeface="Arial MT"/>
              </a:rPr>
              <a:t>: This is used to store data </a:t>
            </a:r>
            <a:r>
              <a:rPr dirty="0" sz="2250" spc="-61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250">
                <a:solidFill>
                  <a:srgbClr val="333333"/>
                </a:solidFill>
                <a:latin typeface="Arial MT"/>
                <a:cs typeface="Arial MT"/>
              </a:rPr>
              <a:t>intermediate</a:t>
            </a:r>
            <a:r>
              <a:rPr dirty="0" sz="225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250">
                <a:solidFill>
                  <a:srgbClr val="333333"/>
                </a:solidFill>
                <a:latin typeface="Arial MT"/>
                <a:cs typeface="Arial MT"/>
              </a:rPr>
              <a:t>results during program execution.</a:t>
            </a:r>
            <a:endParaRPr sz="2250">
              <a:latin typeface="Arial MT"/>
              <a:cs typeface="Arial MT"/>
            </a:endParaRPr>
          </a:p>
          <a:p>
            <a:pPr marL="370205" marR="446405" indent="-358140">
              <a:lnSpc>
                <a:spcPts val="2600"/>
              </a:lnSpc>
              <a:buAutoNum type="arabicPeriod"/>
              <a:tabLst>
                <a:tab pos="370840" algn="l"/>
              </a:tabLst>
            </a:pPr>
            <a:r>
              <a:rPr dirty="0" sz="2250" b="1">
                <a:solidFill>
                  <a:srgbClr val="333333"/>
                </a:solidFill>
                <a:latin typeface="Arial"/>
                <a:cs typeface="Arial"/>
              </a:rPr>
              <a:t>Special Purpose Registers</a:t>
            </a:r>
            <a:r>
              <a:rPr dirty="0" sz="2250">
                <a:solidFill>
                  <a:srgbClr val="333333"/>
                </a:solidFill>
                <a:latin typeface="Arial MT"/>
                <a:cs typeface="Arial MT"/>
              </a:rPr>
              <a:t>: Users do not access these </a:t>
            </a:r>
            <a:r>
              <a:rPr dirty="0" sz="2250" spc="-61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250">
                <a:solidFill>
                  <a:srgbClr val="333333"/>
                </a:solidFill>
                <a:latin typeface="Arial MT"/>
                <a:cs typeface="Arial MT"/>
              </a:rPr>
              <a:t>registers.</a:t>
            </a:r>
            <a:r>
              <a:rPr dirty="0" sz="2250" spc="-4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250">
                <a:solidFill>
                  <a:srgbClr val="333333"/>
                </a:solidFill>
                <a:latin typeface="Arial MT"/>
                <a:cs typeface="Arial MT"/>
              </a:rPr>
              <a:t>These registers are for Computer system,</a:t>
            </a:r>
            <a:endParaRPr sz="2250">
              <a:latin typeface="Arial MT"/>
              <a:cs typeface="Arial MT"/>
            </a:endParaRPr>
          </a:p>
          <a:p>
            <a:pPr lvl="1" marL="827405" marR="85090" indent="-358140">
              <a:lnSpc>
                <a:spcPts val="2600"/>
              </a:lnSpc>
              <a:buFont typeface="Arial MT"/>
              <a:buChar char="○"/>
              <a:tabLst>
                <a:tab pos="827405" algn="l"/>
                <a:tab pos="828040" algn="l"/>
              </a:tabLst>
            </a:pPr>
            <a:r>
              <a:rPr dirty="0" sz="2250" b="1">
                <a:solidFill>
                  <a:srgbClr val="333333"/>
                </a:solidFill>
                <a:latin typeface="Arial"/>
                <a:cs typeface="Arial"/>
              </a:rPr>
              <a:t>MAR: </a:t>
            </a:r>
            <a:r>
              <a:rPr dirty="0" sz="2250">
                <a:solidFill>
                  <a:srgbClr val="333333"/>
                </a:solidFill>
                <a:latin typeface="Arial MT"/>
                <a:cs typeface="Arial MT"/>
              </a:rPr>
              <a:t>Memory</a:t>
            </a:r>
            <a:r>
              <a:rPr dirty="0" sz="2250" spc="-12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250">
                <a:solidFill>
                  <a:srgbClr val="333333"/>
                </a:solidFill>
                <a:latin typeface="Arial MT"/>
                <a:cs typeface="Arial MT"/>
              </a:rPr>
              <a:t>Address</a:t>
            </a:r>
            <a:r>
              <a:rPr dirty="0" sz="225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250">
                <a:solidFill>
                  <a:srgbClr val="333333"/>
                </a:solidFill>
                <a:latin typeface="Arial MT"/>
                <a:cs typeface="Arial MT"/>
              </a:rPr>
              <a:t>Register:- holds</a:t>
            </a:r>
            <a:r>
              <a:rPr dirty="0" sz="225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250">
                <a:solidFill>
                  <a:srgbClr val="333333"/>
                </a:solidFill>
                <a:latin typeface="Arial MT"/>
                <a:cs typeface="Arial MT"/>
              </a:rPr>
              <a:t>the address</a:t>
            </a:r>
            <a:r>
              <a:rPr dirty="0" sz="225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250">
                <a:solidFill>
                  <a:srgbClr val="333333"/>
                </a:solidFill>
                <a:latin typeface="Arial MT"/>
                <a:cs typeface="Arial MT"/>
              </a:rPr>
              <a:t>for </a:t>
            </a:r>
            <a:r>
              <a:rPr dirty="0" sz="2250" spc="-6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250">
                <a:solidFill>
                  <a:srgbClr val="333333"/>
                </a:solidFill>
                <a:latin typeface="Arial MT"/>
                <a:cs typeface="Arial MT"/>
              </a:rPr>
              <a:t>memory</a:t>
            </a:r>
            <a:r>
              <a:rPr dirty="0" sz="225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250">
                <a:solidFill>
                  <a:srgbClr val="333333"/>
                </a:solidFill>
                <a:latin typeface="Arial MT"/>
                <a:cs typeface="Arial MT"/>
              </a:rPr>
              <a:t>unit.</a:t>
            </a:r>
            <a:endParaRPr sz="2250">
              <a:latin typeface="Arial MT"/>
              <a:cs typeface="Arial MT"/>
            </a:endParaRPr>
          </a:p>
          <a:p>
            <a:pPr lvl="1" marL="828040" indent="-358775">
              <a:lnSpc>
                <a:spcPts val="2530"/>
              </a:lnSpc>
              <a:buFont typeface="Arial MT"/>
              <a:buChar char="○"/>
              <a:tabLst>
                <a:tab pos="827405" algn="l"/>
                <a:tab pos="828040" algn="l"/>
              </a:tabLst>
            </a:pPr>
            <a:r>
              <a:rPr dirty="0" sz="2250" b="1">
                <a:solidFill>
                  <a:srgbClr val="333333"/>
                </a:solidFill>
                <a:latin typeface="Arial"/>
                <a:cs typeface="Arial"/>
              </a:rPr>
              <a:t>MBR: </a:t>
            </a:r>
            <a:r>
              <a:rPr dirty="0" sz="2250">
                <a:solidFill>
                  <a:srgbClr val="333333"/>
                </a:solidFill>
                <a:latin typeface="Arial MT"/>
                <a:cs typeface="Arial MT"/>
              </a:rPr>
              <a:t>Memory</a:t>
            </a:r>
            <a:r>
              <a:rPr dirty="0" sz="225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250" spc="-10">
                <a:solidFill>
                  <a:srgbClr val="333333"/>
                </a:solidFill>
                <a:latin typeface="Arial MT"/>
                <a:cs typeface="Arial MT"/>
              </a:rPr>
              <a:t>Buffer</a:t>
            </a:r>
            <a:r>
              <a:rPr dirty="0" sz="2250">
                <a:solidFill>
                  <a:srgbClr val="333333"/>
                </a:solidFill>
                <a:latin typeface="Arial MT"/>
                <a:cs typeface="Arial MT"/>
              </a:rPr>
              <a:t> Register</a:t>
            </a:r>
            <a:r>
              <a:rPr dirty="0" sz="225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250">
                <a:solidFill>
                  <a:srgbClr val="333333"/>
                </a:solidFill>
                <a:latin typeface="Arial MT"/>
                <a:cs typeface="Arial MT"/>
              </a:rPr>
              <a:t>stores instruction</a:t>
            </a:r>
            <a:r>
              <a:rPr dirty="0" sz="225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250">
                <a:solidFill>
                  <a:srgbClr val="333333"/>
                </a:solidFill>
                <a:latin typeface="Arial MT"/>
                <a:cs typeface="Arial MT"/>
              </a:rPr>
              <a:t>and</a:t>
            </a:r>
            <a:endParaRPr sz="2250">
              <a:latin typeface="Arial MT"/>
              <a:cs typeface="Arial MT"/>
            </a:endParaRPr>
          </a:p>
          <a:p>
            <a:pPr marL="827405" marR="864869">
              <a:lnSpc>
                <a:spcPct val="110300"/>
              </a:lnSpc>
            </a:pPr>
            <a:r>
              <a:rPr dirty="0" sz="2250">
                <a:solidFill>
                  <a:srgbClr val="333333"/>
                </a:solidFill>
                <a:latin typeface="Arial MT"/>
                <a:cs typeface="Arial MT"/>
              </a:rPr>
              <a:t>data received from the memory and sent from the </a:t>
            </a:r>
            <a:r>
              <a:rPr dirty="0" sz="2250" spc="-61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250" spc="-25">
                <a:solidFill>
                  <a:srgbClr val="333333"/>
                </a:solidFill>
                <a:latin typeface="Arial MT"/>
                <a:cs typeface="Arial MT"/>
              </a:rPr>
              <a:t>memory.</a:t>
            </a:r>
            <a:endParaRPr sz="2250">
              <a:latin typeface="Arial MT"/>
              <a:cs typeface="Arial MT"/>
            </a:endParaRPr>
          </a:p>
          <a:p>
            <a:pPr lvl="1" marL="827405" marR="5080" indent="-358140">
              <a:lnSpc>
                <a:spcPct val="110300"/>
              </a:lnSpc>
              <a:buFont typeface="Arial MT"/>
              <a:buChar char="○"/>
              <a:tabLst>
                <a:tab pos="827405" algn="l"/>
                <a:tab pos="828040" algn="l"/>
              </a:tabLst>
            </a:pPr>
            <a:r>
              <a:rPr dirty="0" sz="2250" b="1">
                <a:solidFill>
                  <a:srgbClr val="333333"/>
                </a:solidFill>
                <a:latin typeface="Arial"/>
                <a:cs typeface="Arial"/>
              </a:rPr>
              <a:t>PC: </a:t>
            </a:r>
            <a:r>
              <a:rPr dirty="0" sz="2250">
                <a:solidFill>
                  <a:srgbClr val="333333"/>
                </a:solidFill>
                <a:latin typeface="Arial MT"/>
                <a:cs typeface="Arial MT"/>
              </a:rPr>
              <a:t>Program Counter points to the next instruction to be </a:t>
            </a:r>
            <a:r>
              <a:rPr dirty="0" sz="2250" spc="-61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250">
                <a:solidFill>
                  <a:srgbClr val="333333"/>
                </a:solidFill>
                <a:latin typeface="Arial MT"/>
                <a:cs typeface="Arial MT"/>
              </a:rPr>
              <a:t>executed.</a:t>
            </a:r>
            <a:endParaRPr sz="2250">
              <a:latin typeface="Arial MT"/>
              <a:cs typeface="Arial MT"/>
            </a:endParaRPr>
          </a:p>
          <a:p>
            <a:pPr lvl="1" marL="827405" marR="864869" indent="-358140">
              <a:lnSpc>
                <a:spcPct val="110300"/>
              </a:lnSpc>
              <a:buFont typeface="Arial MT"/>
              <a:buChar char="○"/>
              <a:tabLst>
                <a:tab pos="827405" algn="l"/>
                <a:tab pos="828040" algn="l"/>
              </a:tabLst>
            </a:pPr>
            <a:r>
              <a:rPr dirty="0" sz="2250" spc="-5" b="1">
                <a:solidFill>
                  <a:srgbClr val="333333"/>
                </a:solidFill>
                <a:latin typeface="Arial"/>
                <a:cs typeface="Arial"/>
              </a:rPr>
              <a:t>IR: </a:t>
            </a:r>
            <a:r>
              <a:rPr dirty="0" sz="2250">
                <a:solidFill>
                  <a:srgbClr val="333333"/>
                </a:solidFill>
                <a:latin typeface="Arial MT"/>
                <a:cs typeface="Arial MT"/>
              </a:rPr>
              <a:t>Instruction Register holds the instruction to be </a:t>
            </a:r>
            <a:r>
              <a:rPr dirty="0" sz="2250" spc="-61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250">
                <a:solidFill>
                  <a:srgbClr val="333333"/>
                </a:solidFill>
                <a:latin typeface="Arial MT"/>
                <a:cs typeface="Arial MT"/>
              </a:rPr>
              <a:t>executed.</a:t>
            </a:r>
            <a:endParaRPr sz="225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1400" y="158750"/>
            <a:ext cx="1676400" cy="679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99" y="0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990600"/>
            <a:ext cx="8686800" cy="1905"/>
          </a:xfrm>
          <a:custGeom>
            <a:avLst/>
            <a:gdLst/>
            <a:ahLst/>
            <a:cxnLst/>
            <a:rect l="l" t="t" r="r" b="b"/>
            <a:pathLst>
              <a:path w="8686800" h="1905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85725">
            <a:solidFill>
              <a:srgbClr val="4A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6162" y="311605"/>
            <a:ext cx="443611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Register</a:t>
            </a:r>
            <a:r>
              <a:rPr dirty="0" spc="-25"/>
              <a:t> </a:t>
            </a:r>
            <a:r>
              <a:rPr dirty="0" spc="-50"/>
              <a:t>Transfer</a:t>
            </a:r>
            <a:r>
              <a:rPr dirty="0" spc="-20"/>
              <a:t> </a:t>
            </a:r>
            <a:r>
              <a:rPr dirty="0" spc="-5"/>
              <a:t>Language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8324" y="1107241"/>
            <a:ext cx="7309484" cy="990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dirty="0" baseline="-2777" sz="3000" spc="2490">
                <a:latin typeface="Lucida Sans Unicode"/>
                <a:cs typeface="Lucida Sans Unicode"/>
              </a:rPr>
              <a:t> </a:t>
            </a:r>
            <a:r>
              <a:rPr dirty="0" baseline="-2777" sz="3000" spc="-345">
                <a:latin typeface="Lucida Sans Unicode"/>
                <a:cs typeface="Lucida Sans Unicode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Registers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are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designated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by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capital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letters,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sometimes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followed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by </a:t>
            </a:r>
            <a:r>
              <a:rPr dirty="0" sz="2000" spc="-44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numbers </a:t>
            </a:r>
            <a:r>
              <a:rPr dirty="0" sz="2000" b="1">
                <a:latin typeface="Calibri"/>
                <a:cs typeface="Calibri"/>
              </a:rPr>
              <a:t>(e.g., </a:t>
            </a:r>
            <a:r>
              <a:rPr dirty="0" sz="2000" spc="10" b="1">
                <a:latin typeface="Calibri"/>
                <a:cs typeface="Calibri"/>
              </a:rPr>
              <a:t>A,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R13,</a:t>
            </a:r>
            <a:r>
              <a:rPr dirty="0" sz="2000" b="1">
                <a:latin typeface="Calibri"/>
                <a:cs typeface="Calibri"/>
              </a:rPr>
              <a:t> IR)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baseline="-2777" sz="3000" spc="2490">
                <a:latin typeface="Lucida Sans Unicode"/>
                <a:cs typeface="Lucida Sans Unicode"/>
              </a:rPr>
              <a:t> </a:t>
            </a:r>
            <a:r>
              <a:rPr dirty="0" baseline="-2777" sz="3000" spc="-345">
                <a:latin typeface="Lucida Sans Unicode"/>
                <a:cs typeface="Lucida Sans Unicode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Often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the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names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indicate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function: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525" y="2072441"/>
            <a:ext cx="836294" cy="109220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baseline="-2777" sz="3000" spc="2490">
                <a:latin typeface="Lucida Sans Unicode"/>
                <a:cs typeface="Lucida Sans Unicode"/>
              </a:rPr>
              <a:t> </a:t>
            </a:r>
            <a:r>
              <a:rPr dirty="0" sz="2000" spc="-5" b="1">
                <a:latin typeface="Calibri"/>
                <a:cs typeface="Calibri"/>
              </a:rPr>
              <a:t>MAR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baseline="-2777" sz="3000" spc="2490">
                <a:latin typeface="Lucida Sans Unicode"/>
                <a:cs typeface="Lucida Sans Unicode"/>
              </a:rPr>
              <a:t> </a:t>
            </a:r>
            <a:r>
              <a:rPr dirty="0" sz="2000" spc="-5" b="1">
                <a:latin typeface="Calibri"/>
                <a:cs typeface="Calibri"/>
              </a:rPr>
              <a:t>PC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baseline="-2777" sz="3000" spc="2490">
                <a:latin typeface="Lucida Sans Unicode"/>
                <a:cs typeface="Lucida Sans Unicode"/>
              </a:rPr>
              <a:t> </a:t>
            </a:r>
            <a:r>
              <a:rPr dirty="0" sz="2000" b="1">
                <a:latin typeface="Calibri"/>
                <a:cs typeface="Calibri"/>
              </a:rPr>
              <a:t>IR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7042" y="2072441"/>
            <a:ext cx="2780665" cy="109220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47955" indent="-135255">
              <a:lnSpc>
                <a:spcPct val="100000"/>
              </a:lnSpc>
              <a:spcBef>
                <a:spcPts val="500"/>
              </a:spcBef>
              <a:buChar char="-"/>
              <a:tabLst>
                <a:tab pos="147955" algn="l"/>
              </a:tabLst>
            </a:pPr>
            <a:r>
              <a:rPr dirty="0" sz="2000" b="1">
                <a:latin typeface="Calibri"/>
                <a:cs typeface="Calibri"/>
              </a:rPr>
              <a:t>memory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address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register</a:t>
            </a:r>
            <a:endParaRPr sz="2000">
              <a:latin typeface="Calibri"/>
              <a:cs typeface="Calibri"/>
            </a:endParaRPr>
          </a:p>
          <a:p>
            <a:pPr marL="147320" indent="-135255">
              <a:lnSpc>
                <a:spcPct val="100000"/>
              </a:lnSpc>
              <a:spcBef>
                <a:spcPts val="400"/>
              </a:spcBef>
              <a:buChar char="-"/>
              <a:tabLst>
                <a:tab pos="147955" algn="l"/>
              </a:tabLst>
            </a:pPr>
            <a:r>
              <a:rPr dirty="0" sz="2000" spc="-15" b="1">
                <a:latin typeface="Calibri"/>
                <a:cs typeface="Calibri"/>
              </a:rPr>
              <a:t>program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counter</a:t>
            </a:r>
            <a:endParaRPr sz="2000">
              <a:latin typeface="Calibri"/>
              <a:cs typeface="Calibri"/>
            </a:endParaRPr>
          </a:p>
          <a:p>
            <a:pPr marL="147955" indent="-135890">
              <a:lnSpc>
                <a:spcPct val="100000"/>
              </a:lnSpc>
              <a:spcBef>
                <a:spcPts val="400"/>
              </a:spcBef>
              <a:buChar char="-"/>
              <a:tabLst>
                <a:tab pos="148590" algn="l"/>
              </a:tabLst>
            </a:pPr>
            <a:r>
              <a:rPr dirty="0" sz="2000" spc="-5" b="1">
                <a:latin typeface="Calibri"/>
                <a:cs typeface="Calibri"/>
              </a:rPr>
              <a:t>instruction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register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324" y="3545641"/>
            <a:ext cx="7747000" cy="990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dirty="0" baseline="-2777" sz="3000" spc="2490">
                <a:latin typeface="Lucida Sans Unicode"/>
                <a:cs typeface="Lucida Sans Unicode"/>
              </a:rPr>
              <a:t> </a:t>
            </a:r>
            <a:r>
              <a:rPr dirty="0" baseline="-2777" sz="3000" spc="-345">
                <a:latin typeface="Lucida Sans Unicode"/>
                <a:cs typeface="Lucida Sans Unicode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Registers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and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their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contents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can</a:t>
            </a:r>
            <a:r>
              <a:rPr dirty="0" sz="2000" spc="-5" b="1">
                <a:latin typeface="Calibri"/>
                <a:cs typeface="Calibri"/>
              </a:rPr>
              <a:t> be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viewed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and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represented</a:t>
            </a:r>
            <a:r>
              <a:rPr dirty="0" sz="2000" spc="-5" b="1">
                <a:latin typeface="Calibri"/>
                <a:cs typeface="Calibri"/>
              </a:rPr>
              <a:t> in</a:t>
            </a:r>
            <a:r>
              <a:rPr dirty="0" sz="2000" spc="15" b="1">
                <a:latin typeface="Calibri"/>
                <a:cs typeface="Calibri"/>
              </a:rPr>
              <a:t> </a:t>
            </a:r>
            <a:r>
              <a:rPr dirty="0" sz="2000" spc="-5" b="1" i="1">
                <a:latin typeface="Calibri"/>
                <a:cs typeface="Calibri"/>
              </a:rPr>
              <a:t>various </a:t>
            </a:r>
            <a:r>
              <a:rPr dirty="0" sz="2000" spc="-434" b="1" i="1">
                <a:latin typeface="Calibri"/>
                <a:cs typeface="Calibri"/>
              </a:rPr>
              <a:t> </a:t>
            </a:r>
            <a:r>
              <a:rPr dirty="0" sz="2000" spc="-5" b="1" i="1">
                <a:latin typeface="Calibri"/>
                <a:cs typeface="Calibri"/>
              </a:rPr>
              <a:t>ways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00"/>
              </a:spcBef>
            </a:pPr>
            <a:r>
              <a:rPr dirty="0" baseline="-2777" sz="3000" spc="2490">
                <a:latin typeface="Lucida Sans Unicode"/>
                <a:cs typeface="Lucida Sans Unicode"/>
              </a:rPr>
              <a:t> </a:t>
            </a:r>
            <a:r>
              <a:rPr dirty="0" sz="2000" b="1">
                <a:latin typeface="Calibri"/>
                <a:cs typeface="Calibri"/>
              </a:rPr>
              <a:t>A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register</a:t>
            </a:r>
            <a:r>
              <a:rPr dirty="0" sz="2000" spc="-5" b="1">
                <a:latin typeface="Calibri"/>
                <a:cs typeface="Calibri"/>
              </a:rPr>
              <a:t> can </a:t>
            </a:r>
            <a:r>
              <a:rPr dirty="0" sz="2000" b="1">
                <a:latin typeface="Calibri"/>
                <a:cs typeface="Calibri"/>
              </a:rPr>
              <a:t>be </a:t>
            </a:r>
            <a:r>
              <a:rPr dirty="0" sz="2000" spc="-10" b="1">
                <a:latin typeface="Calibri"/>
                <a:cs typeface="Calibri"/>
              </a:rPr>
              <a:t>viewed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as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</a:t>
            </a:r>
            <a:r>
              <a:rPr dirty="0" sz="2000" spc="-5" b="1">
                <a:latin typeface="Calibri"/>
                <a:cs typeface="Calibri"/>
              </a:rPr>
              <a:t> single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entity: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43275" y="5057775"/>
            <a:ext cx="2524125" cy="3524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265"/>
              </a:lnSpc>
            </a:pPr>
            <a:r>
              <a:rPr dirty="0" sz="2000" b="1">
                <a:latin typeface="Calibri"/>
                <a:cs typeface="Calibri"/>
              </a:rPr>
              <a:t>MAR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1400" y="158750"/>
            <a:ext cx="1676400" cy="67945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2023-07-28T18:19:07Z</dcterms:created>
  <dcterms:modified xsi:type="dcterms:W3CDTF">2023-07-28T18:19:07Z</dcterms:modified>
</cp:coreProperties>
</file>