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304800"/>
            <a:ext cx="8686800" cy="6248400"/>
          </a:xfrm>
          <a:custGeom>
            <a:avLst/>
            <a:gdLst/>
            <a:ahLst/>
            <a:cxnLst/>
            <a:rect l="l" t="t" r="r" b="b"/>
            <a:pathLst>
              <a:path w="8686800" h="6248400">
                <a:moveTo>
                  <a:pt x="0" y="0"/>
                </a:moveTo>
                <a:lnTo>
                  <a:pt x="8686800" y="0"/>
                </a:lnTo>
                <a:lnTo>
                  <a:pt x="8686800" y="6248400"/>
                </a:lnTo>
                <a:lnTo>
                  <a:pt x="0" y="624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380" y="637673"/>
            <a:ext cx="1584960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312" y="1663203"/>
            <a:ext cx="7953375" cy="2239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739" y="6599266"/>
            <a:ext cx="76390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1157" y="641414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94224" y="1515328"/>
            <a:ext cx="14033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CSE2</a:t>
            </a:r>
            <a:r>
              <a:rPr dirty="0" sz="3200" spc="-180">
                <a:latin typeface="Times New Roman"/>
                <a:cs typeface="Times New Roman"/>
              </a:rPr>
              <a:t>1</a:t>
            </a:r>
            <a:r>
              <a:rPr dirty="0" sz="320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3473" y="2581235"/>
            <a:ext cx="6197600" cy="12319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364105" marR="5080" indent="-2352040">
              <a:lnSpc>
                <a:spcPts val="4700"/>
              </a:lnSpc>
              <a:spcBef>
                <a:spcPts val="300"/>
              </a:spcBef>
            </a:pP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Computer</a:t>
            </a:r>
            <a:r>
              <a:rPr dirty="0" sz="4000" spc="-90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Organization</a:t>
            </a:r>
            <a:r>
              <a:rPr dirty="0" sz="4000" spc="-1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0070C0"/>
                </a:solidFill>
                <a:latin typeface="Times New Roman"/>
                <a:cs typeface="Times New Roman"/>
              </a:rPr>
              <a:t>and </a:t>
            </a:r>
            <a:r>
              <a:rPr dirty="0" sz="4000" spc="-985" b="1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0070C0"/>
                </a:solidFill>
                <a:latin typeface="Times New Roman"/>
                <a:cs typeface="Times New Roman"/>
              </a:rPr>
              <a:t>Design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25" y="5287029"/>
            <a:ext cx="1340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Lecture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2254" y="5287029"/>
            <a:ext cx="1308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Calibri"/>
                <a:cs typeface="Calibri"/>
              </a:rPr>
              <a:t>Tutorial: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7105" y="5287029"/>
            <a:ext cx="1408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Practical: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4765" y="5287029"/>
            <a:ext cx="1097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Credit: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158750"/>
            <a:ext cx="167640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5181" y="311626"/>
            <a:ext cx="23577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latin typeface="Calibri"/>
                <a:cs typeface="Calibri"/>
              </a:rPr>
              <a:t>Memory</a:t>
            </a:r>
            <a:r>
              <a:rPr dirty="0" sz="3200" spc="-90" b="0">
                <a:latin typeface="Calibri"/>
                <a:cs typeface="Calibri"/>
              </a:rPr>
              <a:t> </a:t>
            </a:r>
            <a:r>
              <a:rPr dirty="0" sz="3200" spc="-15" b="0">
                <a:latin typeface="Calibri"/>
                <a:cs typeface="Calibri"/>
              </a:rPr>
              <a:t>Read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364" y="1554936"/>
            <a:ext cx="6966584" cy="37928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80010" indent="-3429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55600" algn="l"/>
              </a:tabLst>
            </a:pPr>
            <a:r>
              <a:rPr dirty="0" sz="2000" spc="-90" b="1">
                <a:latin typeface="Calibri"/>
                <a:cs typeface="Calibri"/>
              </a:rPr>
              <a:t>To</a:t>
            </a:r>
            <a:r>
              <a:rPr dirty="0" sz="2000" spc="-10" b="1">
                <a:latin typeface="Calibri"/>
                <a:cs typeface="Calibri"/>
              </a:rPr>
              <a:t> read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0" b="1">
                <a:latin typeface="Calibri"/>
                <a:cs typeface="Calibri"/>
              </a:rPr>
              <a:t> value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from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location </a:t>
            </a: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memory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load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it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into </a:t>
            </a:r>
            <a:r>
              <a:rPr dirty="0" sz="2000" b="1">
                <a:latin typeface="Calibri"/>
                <a:cs typeface="Calibri"/>
              </a:rPr>
              <a:t>a 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register,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register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transfer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language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notation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looks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like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this: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S UI Gothic"/>
              <a:buChar char="➢"/>
            </a:pPr>
            <a:endParaRPr sz="1650">
              <a:latin typeface="Calibri"/>
              <a:cs typeface="Calibri"/>
            </a:endParaRPr>
          </a:p>
          <a:p>
            <a:pPr algn="ctr" marR="205740">
              <a:lnSpc>
                <a:spcPct val="100000"/>
              </a:lnSpc>
            </a:pPr>
            <a:r>
              <a:rPr dirty="0" sz="2000" b="1">
                <a:solidFill>
                  <a:srgbClr val="1F497D"/>
                </a:solidFill>
                <a:latin typeface="Calibri"/>
                <a:cs typeface="Calibri"/>
              </a:rPr>
              <a:t>R1</a:t>
            </a:r>
            <a:r>
              <a:rPr dirty="0" sz="2000" spc="-25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F497D"/>
                </a:solidFill>
                <a:latin typeface="Symbol"/>
                <a:cs typeface="Symbol"/>
              </a:rPr>
              <a:t></a:t>
            </a:r>
            <a:r>
              <a:rPr dirty="0" sz="2000" spc="-2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1F497D"/>
                </a:solidFill>
                <a:latin typeface="Calibri"/>
                <a:cs typeface="Calibri"/>
              </a:rPr>
              <a:t>M[MAR]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20"/>
              </a:spcBef>
              <a:buFont typeface="MS UI Gothic"/>
              <a:buChar char="➢"/>
              <a:tabLst>
                <a:tab pos="355600" algn="l"/>
              </a:tabLst>
            </a:pPr>
            <a:r>
              <a:rPr dirty="0" sz="2000" spc="-5" b="1">
                <a:latin typeface="Calibri"/>
                <a:cs typeface="Calibri"/>
              </a:rPr>
              <a:t>This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causes the</a:t>
            </a:r>
            <a:r>
              <a:rPr dirty="0" sz="2000" spc="-10" b="1">
                <a:latin typeface="Calibri"/>
                <a:cs typeface="Calibri"/>
              </a:rPr>
              <a:t> following to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occur</a:t>
            </a:r>
            <a:endParaRPr sz="2000">
              <a:latin typeface="Calibri"/>
              <a:cs typeface="Calibri"/>
            </a:endParaRPr>
          </a:p>
          <a:p>
            <a:pPr lvl="1" marL="926465" marR="508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 b="1">
                <a:latin typeface="Calibri"/>
                <a:cs typeface="Calibri"/>
              </a:rPr>
              <a:t>The </a:t>
            </a:r>
            <a:r>
              <a:rPr dirty="0" sz="2000" spc="-10" b="1">
                <a:latin typeface="Calibri"/>
                <a:cs typeface="Calibri"/>
              </a:rPr>
              <a:t>contents </a:t>
            </a:r>
            <a:r>
              <a:rPr dirty="0" sz="2000" b="1">
                <a:latin typeface="Calibri"/>
                <a:cs typeface="Calibri"/>
              </a:rPr>
              <a:t>of the </a:t>
            </a:r>
            <a:r>
              <a:rPr dirty="0" sz="2000" spc="-5" b="1">
                <a:latin typeface="Calibri"/>
                <a:cs typeface="Calibri"/>
              </a:rPr>
              <a:t>MAR </a:t>
            </a:r>
            <a:r>
              <a:rPr dirty="0" sz="2000" spc="-15" b="1">
                <a:latin typeface="Calibri"/>
                <a:cs typeface="Calibri"/>
              </a:rPr>
              <a:t>get </a:t>
            </a:r>
            <a:r>
              <a:rPr dirty="0" sz="2000" spc="-10" b="1">
                <a:latin typeface="Calibri"/>
                <a:cs typeface="Calibri"/>
              </a:rPr>
              <a:t>sent to </a:t>
            </a:r>
            <a:r>
              <a:rPr dirty="0" sz="2000" b="1">
                <a:latin typeface="Calibri"/>
                <a:cs typeface="Calibri"/>
              </a:rPr>
              <a:t>the memory </a:t>
            </a:r>
            <a:r>
              <a:rPr dirty="0" sz="2000" spc="-5" b="1">
                <a:latin typeface="Calibri"/>
                <a:cs typeface="Calibri"/>
              </a:rPr>
              <a:t>address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lines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0" b="1">
                <a:latin typeface="Calibri"/>
                <a:cs typeface="Calibri"/>
              </a:rPr>
              <a:t> Read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(=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1) </a:t>
            </a:r>
            <a:r>
              <a:rPr dirty="0" sz="2000" spc="-10" b="1">
                <a:latin typeface="Calibri"/>
                <a:cs typeface="Calibri"/>
              </a:rPr>
              <a:t>gets sent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to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memory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unit</a:t>
            </a:r>
            <a:endParaRPr sz="2000">
              <a:latin typeface="Calibri"/>
              <a:cs typeface="Calibri"/>
            </a:endParaRPr>
          </a:p>
          <a:p>
            <a:pPr lvl="1" marL="926465" marR="56388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 spc="-5" b="1">
                <a:latin typeface="Calibri"/>
                <a:cs typeface="Calibri"/>
              </a:rPr>
              <a:t>The </a:t>
            </a:r>
            <a:r>
              <a:rPr dirty="0" sz="2000" spc="-15" b="1">
                <a:latin typeface="Calibri"/>
                <a:cs typeface="Calibri"/>
              </a:rPr>
              <a:t>contents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of the specified </a:t>
            </a:r>
            <a:r>
              <a:rPr dirty="0" sz="2000" spc="-10" b="1">
                <a:latin typeface="Calibri"/>
                <a:cs typeface="Calibri"/>
              </a:rPr>
              <a:t>address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are</a:t>
            </a:r>
            <a:r>
              <a:rPr dirty="0" sz="2000" spc="-5" b="1">
                <a:latin typeface="Calibri"/>
                <a:cs typeface="Calibri"/>
              </a:rPr>
              <a:t> put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on the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memory’s</a:t>
            </a:r>
            <a:r>
              <a:rPr dirty="0" sz="2000" spc="-5" b="1">
                <a:latin typeface="Calibri"/>
                <a:cs typeface="Calibri"/>
              </a:rPr>
              <a:t> output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data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lines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 spc="-5" b="1">
                <a:latin typeface="Calibri"/>
                <a:cs typeface="Calibri"/>
              </a:rPr>
              <a:t>These </a:t>
            </a:r>
            <a:r>
              <a:rPr dirty="0" sz="2000" spc="-15" b="1">
                <a:latin typeface="Calibri"/>
                <a:cs typeface="Calibri"/>
              </a:rPr>
              <a:t>get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sent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over</a:t>
            </a:r>
            <a:r>
              <a:rPr dirty="0" sz="2000" b="1">
                <a:latin typeface="Calibri"/>
                <a:cs typeface="Calibri"/>
              </a:rPr>
              <a:t> the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bus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to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be loaded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into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register</a:t>
            </a:r>
            <a:r>
              <a:rPr dirty="0" sz="2000" b="1">
                <a:latin typeface="Calibri"/>
                <a:cs typeface="Calibri"/>
              </a:rPr>
              <a:t> R1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7853" y="311626"/>
            <a:ext cx="24523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latin typeface="Calibri"/>
                <a:cs typeface="Calibri"/>
              </a:rPr>
              <a:t>Memory</a:t>
            </a:r>
            <a:r>
              <a:rPr dirty="0" sz="3200" spc="-75" b="0">
                <a:latin typeface="Calibri"/>
                <a:cs typeface="Calibri"/>
              </a:rPr>
              <a:t> </a:t>
            </a:r>
            <a:r>
              <a:rPr dirty="0" sz="3200" spc="-30" b="0">
                <a:latin typeface="Calibri"/>
                <a:cs typeface="Calibri"/>
              </a:rPr>
              <a:t>Write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364" y="1615261"/>
            <a:ext cx="7249795" cy="4097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55600" algn="l"/>
              </a:tabLst>
            </a:pPr>
            <a:r>
              <a:rPr dirty="0" sz="2000" spc="-90" b="1">
                <a:latin typeface="Calibri"/>
                <a:cs typeface="Calibri"/>
              </a:rPr>
              <a:t>To</a:t>
            </a:r>
            <a:r>
              <a:rPr dirty="0" sz="2000" spc="-10" b="1">
                <a:latin typeface="Calibri"/>
                <a:cs typeface="Calibri"/>
              </a:rPr>
              <a:t> write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value from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register to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location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memory</a:t>
            </a:r>
            <a:r>
              <a:rPr dirty="0" sz="2000" spc="-5" b="1">
                <a:latin typeface="Calibri"/>
                <a:cs typeface="Calibri"/>
              </a:rPr>
              <a:t> looks </a:t>
            </a:r>
            <a:r>
              <a:rPr dirty="0" sz="2000" spc="-15" b="1">
                <a:latin typeface="Calibri"/>
                <a:cs typeface="Calibri"/>
              </a:rPr>
              <a:t>like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this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 </a:t>
            </a:r>
            <a:r>
              <a:rPr dirty="0" sz="2000" spc="-15" b="1">
                <a:latin typeface="Calibri"/>
                <a:cs typeface="Calibri"/>
              </a:rPr>
              <a:t>register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transfer</a:t>
            </a:r>
            <a:r>
              <a:rPr dirty="0" sz="2000" spc="-5" b="1">
                <a:latin typeface="Calibri"/>
                <a:cs typeface="Calibri"/>
              </a:rPr>
              <a:t> language: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S UI Gothic"/>
              <a:buChar char="➢"/>
            </a:pPr>
            <a:endParaRPr sz="1750">
              <a:latin typeface="Calibri"/>
              <a:cs typeface="Calibri"/>
            </a:endParaRPr>
          </a:p>
          <a:p>
            <a:pPr marL="1927225">
              <a:lnSpc>
                <a:spcPct val="100000"/>
              </a:lnSpc>
            </a:pPr>
            <a:r>
              <a:rPr dirty="0" sz="2000" spc="-5" b="1">
                <a:solidFill>
                  <a:srgbClr val="1F497D"/>
                </a:solidFill>
                <a:latin typeface="Calibri"/>
                <a:cs typeface="Calibri"/>
              </a:rPr>
              <a:t>M[MAR]</a:t>
            </a:r>
            <a:r>
              <a:rPr dirty="0" sz="2000" spc="-25" b="1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1F497D"/>
                </a:solidFill>
                <a:latin typeface="Symbol"/>
                <a:cs typeface="Symbol"/>
              </a:rPr>
              <a:t></a:t>
            </a:r>
            <a:r>
              <a:rPr dirty="0" sz="2000" spc="-2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F497D"/>
                </a:solidFill>
                <a:latin typeface="Calibri"/>
                <a:cs typeface="Calibri"/>
              </a:rPr>
              <a:t>R1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Font typeface="MS UI Gothic"/>
              <a:buChar char="➢"/>
              <a:tabLst>
                <a:tab pos="355600" algn="l"/>
              </a:tabLst>
            </a:pPr>
            <a:r>
              <a:rPr dirty="0" sz="2000" spc="-5" b="1">
                <a:latin typeface="Calibri"/>
                <a:cs typeface="Calibri"/>
              </a:rPr>
              <a:t>This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causes the</a:t>
            </a:r>
            <a:r>
              <a:rPr dirty="0" sz="2000" spc="-10" b="1">
                <a:latin typeface="Calibri"/>
                <a:cs typeface="Calibri"/>
              </a:rPr>
              <a:t> following to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occur</a:t>
            </a:r>
            <a:endParaRPr sz="2000">
              <a:latin typeface="Calibri"/>
              <a:cs typeface="Calibri"/>
            </a:endParaRPr>
          </a:p>
          <a:p>
            <a:pPr lvl="1" marL="926465" marR="287655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 b="1">
                <a:latin typeface="Calibri"/>
                <a:cs typeface="Calibri"/>
              </a:rPr>
              <a:t>The </a:t>
            </a:r>
            <a:r>
              <a:rPr dirty="0" sz="2000" spc="-10" b="1">
                <a:latin typeface="Calibri"/>
                <a:cs typeface="Calibri"/>
              </a:rPr>
              <a:t>contents </a:t>
            </a:r>
            <a:r>
              <a:rPr dirty="0" sz="2000" b="1">
                <a:latin typeface="Calibri"/>
                <a:cs typeface="Calibri"/>
              </a:rPr>
              <a:t>of the </a:t>
            </a:r>
            <a:r>
              <a:rPr dirty="0" sz="2000" spc="-5" b="1">
                <a:latin typeface="Calibri"/>
                <a:cs typeface="Calibri"/>
              </a:rPr>
              <a:t>MAR </a:t>
            </a:r>
            <a:r>
              <a:rPr dirty="0" sz="2000" spc="-15" b="1">
                <a:latin typeface="Calibri"/>
                <a:cs typeface="Calibri"/>
              </a:rPr>
              <a:t>get </a:t>
            </a:r>
            <a:r>
              <a:rPr dirty="0" sz="2000" spc="-10" b="1">
                <a:latin typeface="Calibri"/>
                <a:cs typeface="Calibri"/>
              </a:rPr>
              <a:t>sent to </a:t>
            </a:r>
            <a:r>
              <a:rPr dirty="0" sz="2000" b="1">
                <a:latin typeface="Calibri"/>
                <a:cs typeface="Calibri"/>
              </a:rPr>
              <a:t>the memory </a:t>
            </a:r>
            <a:r>
              <a:rPr dirty="0" sz="2000" spc="-5" b="1">
                <a:latin typeface="Calibri"/>
                <a:cs typeface="Calibri"/>
              </a:rPr>
              <a:t>address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lines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Write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(=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1) </a:t>
            </a:r>
            <a:r>
              <a:rPr dirty="0" sz="2000" spc="-10" b="1">
                <a:latin typeface="Calibri"/>
                <a:cs typeface="Calibri"/>
              </a:rPr>
              <a:t>gets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sent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to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memory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unit</a:t>
            </a:r>
            <a:endParaRPr sz="2000">
              <a:latin typeface="Calibri"/>
              <a:cs typeface="Calibri"/>
            </a:endParaRPr>
          </a:p>
          <a:p>
            <a:pPr lvl="1" marL="926465" marR="269875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 b="1">
                <a:latin typeface="Calibri"/>
                <a:cs typeface="Calibri"/>
              </a:rPr>
              <a:t>The </a:t>
            </a:r>
            <a:r>
              <a:rPr dirty="0" sz="2000" spc="-5" b="1">
                <a:latin typeface="Calibri"/>
                <a:cs typeface="Calibri"/>
              </a:rPr>
              <a:t>values </a:t>
            </a:r>
            <a:r>
              <a:rPr dirty="0" sz="2000" b="1">
                <a:latin typeface="Calibri"/>
                <a:cs typeface="Calibri"/>
              </a:rPr>
              <a:t>in </a:t>
            </a:r>
            <a:r>
              <a:rPr dirty="0" sz="2000" spc="-10" b="1">
                <a:latin typeface="Calibri"/>
                <a:cs typeface="Calibri"/>
              </a:rPr>
              <a:t>register </a:t>
            </a:r>
            <a:r>
              <a:rPr dirty="0" sz="2000" b="1">
                <a:latin typeface="Calibri"/>
                <a:cs typeface="Calibri"/>
              </a:rPr>
              <a:t>R1 </a:t>
            </a:r>
            <a:r>
              <a:rPr dirty="0" sz="2000" spc="-15" b="1">
                <a:latin typeface="Calibri"/>
                <a:cs typeface="Calibri"/>
              </a:rPr>
              <a:t>get </a:t>
            </a:r>
            <a:r>
              <a:rPr dirty="0" sz="2000" spc="-10" b="1">
                <a:latin typeface="Calibri"/>
                <a:cs typeface="Calibri"/>
              </a:rPr>
              <a:t>sent over </a:t>
            </a:r>
            <a:r>
              <a:rPr dirty="0" sz="2000" b="1">
                <a:latin typeface="Calibri"/>
                <a:cs typeface="Calibri"/>
              </a:rPr>
              <a:t>the bus </a:t>
            </a:r>
            <a:r>
              <a:rPr dirty="0" sz="2000" spc="-10" b="1">
                <a:latin typeface="Calibri"/>
                <a:cs typeface="Calibri"/>
              </a:rPr>
              <a:t>to </a:t>
            </a:r>
            <a:r>
              <a:rPr dirty="0" sz="2000" b="1">
                <a:latin typeface="Calibri"/>
                <a:cs typeface="Calibri"/>
              </a:rPr>
              <a:t>the </a:t>
            </a:r>
            <a:r>
              <a:rPr dirty="0" sz="2000" spc="-10" b="1">
                <a:latin typeface="Calibri"/>
                <a:cs typeface="Calibri"/>
              </a:rPr>
              <a:t>data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input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lines of </a:t>
            </a:r>
            <a:r>
              <a:rPr dirty="0" sz="2000" spc="-5" b="1">
                <a:latin typeface="Calibri"/>
                <a:cs typeface="Calibri"/>
              </a:rPr>
              <a:t>the </a:t>
            </a:r>
            <a:r>
              <a:rPr dirty="0" sz="2000" b="1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  <a:p>
            <a:pPr lvl="1" marL="926465" marR="607695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 spc="-5" b="1">
                <a:latin typeface="Calibri"/>
                <a:cs typeface="Calibri"/>
              </a:rPr>
              <a:t>The </a:t>
            </a:r>
            <a:r>
              <a:rPr dirty="0" sz="2000" spc="-10" b="1">
                <a:latin typeface="Calibri"/>
                <a:cs typeface="Calibri"/>
              </a:rPr>
              <a:t>values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get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loaded </a:t>
            </a:r>
            <a:r>
              <a:rPr dirty="0" sz="2000" spc="-15" b="1">
                <a:latin typeface="Calibri"/>
                <a:cs typeface="Calibri"/>
              </a:rPr>
              <a:t>into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the specified </a:t>
            </a:r>
            <a:r>
              <a:rPr dirty="0" sz="2000" spc="-10" b="1">
                <a:latin typeface="Calibri"/>
                <a:cs typeface="Calibri"/>
              </a:rPr>
              <a:t>address</a:t>
            </a:r>
            <a:r>
              <a:rPr dirty="0" sz="2000" spc="-5" b="1">
                <a:latin typeface="Calibri"/>
                <a:cs typeface="Calibri"/>
              </a:rPr>
              <a:t> in the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0680" y="2501322"/>
            <a:ext cx="84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5900" y="292100"/>
          <a:ext cx="8734425" cy="627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6325"/>
              </a:tblGrid>
              <a:tr h="642937">
                <a:tc>
                  <a:txBody>
                    <a:bodyPr/>
                    <a:lstStyle/>
                    <a:p>
                      <a:pPr marL="790575" marR="31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800" spc="-15" b="1">
                          <a:latin typeface="Calibri"/>
                          <a:cs typeface="Calibri"/>
                        </a:rPr>
                        <a:t>SUMMARY</a:t>
                      </a:r>
                      <a:r>
                        <a:rPr dirty="0" sz="2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800" spc="5" b="1">
                          <a:latin typeface="Calibri"/>
                          <a:cs typeface="Calibri"/>
                        </a:rPr>
                        <a:t>R.</a:t>
                      </a:r>
                      <a:r>
                        <a:rPr dirty="0" sz="2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" b="1">
                          <a:latin typeface="Calibri"/>
                          <a:cs typeface="Calibri"/>
                        </a:rPr>
                        <a:t>TRANSFER</a:t>
                      </a:r>
                      <a:r>
                        <a:rPr dirty="0" sz="2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latin typeface="Calibri"/>
                          <a:cs typeface="Calibri"/>
                        </a:rPr>
                        <a:t>MICROOPERATIONS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705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T w="28575">
                      <a:solidFill>
                        <a:srgbClr val="385D8A"/>
                      </a:solidFill>
                      <a:prstDash val="solid"/>
                    </a:lnT>
                  </a:tcPr>
                </a:tc>
              </a:tr>
              <a:tr h="87312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solidFill>
                      <a:srgbClr val="4A7EBB"/>
                    </a:solidFill>
                  </a:tcPr>
                </a:tc>
              </a:tr>
              <a:tr h="551815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63525" marR="3175">
                        <a:lnSpc>
                          <a:spcPct val="100000"/>
                        </a:lnSpc>
                        <a:tabLst>
                          <a:tab pos="3310890" algn="l"/>
                        </a:tabLst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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B	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1.Transfer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content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of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reg.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B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reg.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63525" marR="3175">
                        <a:lnSpc>
                          <a:spcPct val="100000"/>
                        </a:lnSpc>
                        <a:tabLst>
                          <a:tab pos="882015" algn="l"/>
                          <a:tab pos="3310890" algn="l"/>
                        </a:tabLst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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constant	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3.Transfer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binary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constant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reg.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3310890" algn="l"/>
                        </a:tabLst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ABUS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</a:t>
                      </a:r>
                      <a:r>
                        <a:rPr dirty="0" sz="24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R1,</a:t>
                      </a:r>
                      <a:r>
                        <a:rPr dirty="0" sz="1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R2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←</a:t>
                      </a:r>
                      <a:r>
                        <a:rPr dirty="0" sz="1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ABUS	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4.Transfer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content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of</a:t>
                      </a:r>
                      <a:r>
                        <a:rPr dirty="0" sz="1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R1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bus A and,</a:t>
                      </a:r>
                      <a:r>
                        <a:rPr dirty="0" sz="1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the same time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311525" marR="31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800" spc="-15" b="1">
                          <a:latin typeface="Calibri"/>
                          <a:cs typeface="Calibri"/>
                        </a:rPr>
                        <a:t>transfer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content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bus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63525" marR="3175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3311525" algn="l"/>
                        </a:tabLst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AR	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5.Address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register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63525" marR="3175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3311525" algn="l"/>
                        </a:tabLst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DR	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6.Data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register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63525" marR="3175">
                        <a:lnSpc>
                          <a:spcPct val="100000"/>
                        </a:lnSpc>
                        <a:spcBef>
                          <a:spcPts val="219"/>
                        </a:spcBef>
                        <a:tabLst>
                          <a:tab pos="3310890" algn="l"/>
                        </a:tabLst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M[R]	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7.Memory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word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specified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reg.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63525" marR="3175">
                        <a:lnSpc>
                          <a:spcPts val="2085"/>
                        </a:lnSpc>
                        <a:spcBef>
                          <a:spcPts val="215"/>
                        </a:spcBef>
                        <a:tabLst>
                          <a:tab pos="3311525" algn="l"/>
                        </a:tabLst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M	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8.Equivalent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M[AR]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311525" marR="944880" indent="-3048635">
                        <a:lnSpc>
                          <a:spcPts val="2660"/>
                        </a:lnSpc>
                        <a:spcBef>
                          <a:spcPts val="195"/>
                        </a:spcBef>
                        <a:tabLst>
                          <a:tab pos="1016000" algn="l"/>
                          <a:tab pos="3310890" algn="l"/>
                        </a:tabLst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DR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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M	9.Memory </a:t>
                      </a:r>
                      <a:r>
                        <a:rPr dirty="0" sz="1800" b="1" i="1">
                          <a:latin typeface="Calibri"/>
                          <a:cs typeface="Calibri"/>
                        </a:rPr>
                        <a:t>read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operation: 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transfers content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800" spc="-39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memory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word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specified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by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AR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DR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63525" marR="3175">
                        <a:lnSpc>
                          <a:spcPts val="2555"/>
                        </a:lnSpc>
                        <a:tabLst>
                          <a:tab pos="943610" algn="l"/>
                          <a:tab pos="3310890" algn="l"/>
                        </a:tabLst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M </a:t>
                      </a:r>
                      <a:r>
                        <a:rPr dirty="0" sz="2400">
                          <a:latin typeface="Symbol"/>
                          <a:cs typeface="Symbol"/>
                        </a:rPr>
                        <a:t>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DR	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10.Memory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 i="1">
                          <a:latin typeface="Calibri"/>
                          <a:cs typeface="Calibri"/>
                        </a:rPr>
                        <a:t>write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operation: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transfers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content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of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311525" marR="317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DR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memory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word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specified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28575">
                      <a:solidFill>
                        <a:srgbClr val="385D8A"/>
                      </a:solidFill>
                      <a:prstDash val="solid"/>
                    </a:lnL>
                    <a:lnR w="28575">
                      <a:solidFill>
                        <a:srgbClr val="385D8A"/>
                      </a:solidFill>
                      <a:prstDash val="solid"/>
                    </a:lnR>
                    <a:lnB w="28575">
                      <a:solidFill>
                        <a:srgbClr val="385D8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200400" y="1447800"/>
            <a:ext cx="0" cy="4505325"/>
          </a:xfrm>
          <a:custGeom>
            <a:avLst/>
            <a:gdLst/>
            <a:ahLst/>
            <a:cxnLst/>
            <a:rect l="l" t="t" r="r" b="b"/>
            <a:pathLst>
              <a:path w="0" h="4505325">
                <a:moveTo>
                  <a:pt x="0" y="45053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1447800"/>
            <a:ext cx="8526780" cy="4510405"/>
          </a:xfrm>
          <a:custGeom>
            <a:avLst/>
            <a:gdLst/>
            <a:ahLst/>
            <a:cxnLst/>
            <a:rect l="l" t="t" r="r" b="b"/>
            <a:pathLst>
              <a:path w="8526780" h="4510405">
                <a:moveTo>
                  <a:pt x="0" y="0"/>
                </a:moveTo>
                <a:lnTo>
                  <a:pt x="8526462" y="0"/>
                </a:lnTo>
                <a:lnTo>
                  <a:pt x="8526462" y="4510087"/>
                </a:lnTo>
                <a:lnTo>
                  <a:pt x="0" y="451008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5312" y="1663203"/>
            <a:ext cx="5527675" cy="2239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Computer </a:t>
            </a:r>
            <a:r>
              <a:rPr dirty="0" sz="2000" spc="-20" b="1">
                <a:latin typeface="Calibri"/>
                <a:cs typeface="Calibri"/>
              </a:rPr>
              <a:t>system</a:t>
            </a:r>
            <a:r>
              <a:rPr dirty="0" sz="2000" spc="-10" b="1">
                <a:latin typeface="Calibri"/>
                <a:cs typeface="Calibri"/>
              </a:rPr>
              <a:t> microoperations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are </a:t>
            </a:r>
            <a:r>
              <a:rPr dirty="0" sz="2000" spc="-5" b="1">
                <a:latin typeface="Calibri"/>
                <a:cs typeface="Calibri"/>
              </a:rPr>
              <a:t>of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four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types: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 marL="1346200" indent="-381000">
              <a:lnSpc>
                <a:spcPct val="100000"/>
              </a:lnSpc>
              <a:spcBef>
                <a:spcPts val="5"/>
              </a:spcBef>
              <a:buFont typeface="MS UI Gothic"/>
              <a:buChar char="➢"/>
              <a:tabLst>
                <a:tab pos="1345565" algn="l"/>
                <a:tab pos="1346200" algn="l"/>
              </a:tabLst>
            </a:pPr>
            <a:r>
              <a:rPr dirty="0" sz="2000" spc="-15" b="1">
                <a:latin typeface="Calibri"/>
                <a:cs typeface="Calibri"/>
              </a:rPr>
              <a:t>Register </a:t>
            </a:r>
            <a:r>
              <a:rPr dirty="0" sz="2000" spc="-20" b="1">
                <a:latin typeface="Calibri"/>
                <a:cs typeface="Calibri"/>
              </a:rPr>
              <a:t>transfer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microoperations</a:t>
            </a:r>
            <a:endParaRPr sz="2000">
              <a:latin typeface="Calibri"/>
              <a:cs typeface="Calibri"/>
            </a:endParaRPr>
          </a:p>
          <a:p>
            <a:pPr marL="1346200" indent="-381000">
              <a:lnSpc>
                <a:spcPct val="100000"/>
              </a:lnSpc>
              <a:spcBef>
                <a:spcPts val="705"/>
              </a:spcBef>
              <a:buFont typeface="MS UI Gothic"/>
              <a:buChar char="➢"/>
              <a:tabLst>
                <a:tab pos="1345565" algn="l"/>
                <a:tab pos="1346200" algn="l"/>
              </a:tabLst>
            </a:pPr>
            <a:r>
              <a:rPr dirty="0" sz="2000" spc="-5" b="1">
                <a:latin typeface="Calibri"/>
                <a:cs typeface="Calibri"/>
              </a:rPr>
              <a:t>Arithmetic </a:t>
            </a:r>
            <a:r>
              <a:rPr dirty="0" sz="2000" spc="-10" b="1">
                <a:latin typeface="Calibri"/>
                <a:cs typeface="Calibri"/>
              </a:rPr>
              <a:t>microoperations</a:t>
            </a:r>
            <a:endParaRPr sz="2000">
              <a:latin typeface="Calibri"/>
              <a:cs typeface="Calibri"/>
            </a:endParaRPr>
          </a:p>
          <a:p>
            <a:pPr marL="1346200" indent="-381000">
              <a:lnSpc>
                <a:spcPct val="100000"/>
              </a:lnSpc>
              <a:spcBef>
                <a:spcPts val="710"/>
              </a:spcBef>
              <a:buFont typeface="MS UI Gothic"/>
              <a:buChar char="➢"/>
              <a:tabLst>
                <a:tab pos="1345565" algn="l"/>
                <a:tab pos="1346200" algn="l"/>
              </a:tabLst>
            </a:pPr>
            <a:r>
              <a:rPr dirty="0" sz="2000" b="1">
                <a:latin typeface="Calibri"/>
                <a:cs typeface="Calibri"/>
              </a:rPr>
              <a:t>Logic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microoperations</a:t>
            </a:r>
            <a:endParaRPr sz="2000">
              <a:latin typeface="Calibri"/>
              <a:cs typeface="Calibri"/>
            </a:endParaRPr>
          </a:p>
          <a:p>
            <a:pPr marL="1346200" indent="-381000">
              <a:lnSpc>
                <a:spcPct val="100000"/>
              </a:lnSpc>
              <a:spcBef>
                <a:spcPts val="710"/>
              </a:spcBef>
              <a:buFont typeface="MS UI Gothic"/>
              <a:buChar char="➢"/>
              <a:tabLst>
                <a:tab pos="1345565" algn="l"/>
                <a:tab pos="1346200" algn="l"/>
              </a:tabLst>
            </a:pPr>
            <a:r>
              <a:rPr dirty="0" sz="2000" b="1">
                <a:latin typeface="Calibri"/>
                <a:cs typeface="Calibri"/>
              </a:rPr>
              <a:t>Shift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microoperations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1408" y="345062"/>
            <a:ext cx="29616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>
                <a:latin typeface="Calibri"/>
                <a:cs typeface="Calibri"/>
              </a:rPr>
              <a:t>MICROOPERATIONS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6913" y="345062"/>
            <a:ext cx="46107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Calibri"/>
                <a:cs typeface="Calibri"/>
              </a:rPr>
              <a:t>Arithmetic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MICROOPERATIONS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450" y="4495800"/>
            <a:ext cx="6677025" cy="1981200"/>
          </a:xfrm>
          <a:custGeom>
            <a:avLst/>
            <a:gdLst/>
            <a:ahLst/>
            <a:cxnLst/>
            <a:rect l="l" t="t" r="r" b="b"/>
            <a:pathLst>
              <a:path w="6677025" h="1981200">
                <a:moveTo>
                  <a:pt x="0" y="0"/>
                </a:moveTo>
                <a:lnTo>
                  <a:pt x="6677025" y="0"/>
                </a:lnTo>
                <a:lnTo>
                  <a:pt x="6677025" y="1981200"/>
                </a:lnTo>
                <a:lnTo>
                  <a:pt x="0" y="1981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41437" y="4507017"/>
            <a:ext cx="1330325" cy="2021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69240">
              <a:lnSpc>
                <a:spcPct val="1336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R3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b="1">
                <a:latin typeface="Calibri"/>
                <a:cs typeface="Calibri"/>
              </a:rPr>
              <a:t>R1 + R2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R3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b="1">
                <a:latin typeface="Calibri"/>
                <a:cs typeface="Calibri"/>
              </a:rPr>
              <a:t>R1 - R2 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R2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R2’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00" b="1">
                <a:latin typeface="Calibri"/>
                <a:cs typeface="Calibri"/>
              </a:rPr>
              <a:t>R2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R2’+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33600"/>
              </a:lnSpc>
            </a:pPr>
            <a:r>
              <a:rPr dirty="0" sz="1400" b="1">
                <a:latin typeface="Calibri"/>
                <a:cs typeface="Calibri"/>
              </a:rPr>
              <a:t>R3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 b="1">
                <a:latin typeface="Calibri"/>
                <a:cs typeface="Calibri"/>
              </a:rPr>
              <a:t>R1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+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R2’+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1 </a:t>
            </a:r>
            <a:r>
              <a:rPr dirty="0" sz="1400" spc="-30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R1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 b="1">
                <a:latin typeface="Calibri"/>
                <a:cs typeface="Calibri"/>
              </a:rPr>
              <a:t>R1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+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400" b="1">
                <a:latin typeface="Calibri"/>
                <a:cs typeface="Calibri"/>
              </a:rPr>
              <a:t>R1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 b="1">
                <a:latin typeface="Calibri"/>
                <a:cs typeface="Calibri"/>
              </a:rPr>
              <a:t>R1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-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55859" y="4507017"/>
            <a:ext cx="3282315" cy="2021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7640" indent="-635">
              <a:lnSpc>
                <a:spcPct val="133600"/>
              </a:lnSpc>
              <a:spcBef>
                <a:spcPts val="100"/>
              </a:spcBef>
            </a:pPr>
            <a:r>
              <a:rPr dirty="0" sz="1400" spc="-10" b="1">
                <a:latin typeface="Calibri"/>
                <a:cs typeface="Calibri"/>
              </a:rPr>
              <a:t>Contents </a:t>
            </a:r>
            <a:r>
              <a:rPr dirty="0" sz="1400" b="1">
                <a:latin typeface="Calibri"/>
                <a:cs typeface="Calibri"/>
              </a:rPr>
              <a:t>of R1 plus R2 </a:t>
            </a:r>
            <a:r>
              <a:rPr dirty="0" sz="1400" spc="-10" b="1">
                <a:latin typeface="Calibri"/>
                <a:cs typeface="Calibri"/>
              </a:rPr>
              <a:t>transferred to </a:t>
            </a:r>
            <a:r>
              <a:rPr dirty="0" sz="1400" b="1">
                <a:latin typeface="Calibri"/>
                <a:cs typeface="Calibri"/>
              </a:rPr>
              <a:t>R3 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Contents </a:t>
            </a:r>
            <a:r>
              <a:rPr dirty="0" sz="1400" b="1">
                <a:latin typeface="Calibri"/>
                <a:cs typeface="Calibri"/>
              </a:rPr>
              <a:t>of R1 minus R2 </a:t>
            </a:r>
            <a:r>
              <a:rPr dirty="0" sz="1400" spc="-10" b="1">
                <a:latin typeface="Calibri"/>
                <a:cs typeface="Calibri"/>
              </a:rPr>
              <a:t>transferred to </a:t>
            </a:r>
            <a:r>
              <a:rPr dirty="0" sz="1400" b="1">
                <a:latin typeface="Calibri"/>
                <a:cs typeface="Calibri"/>
              </a:rPr>
              <a:t>R3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Complement </a:t>
            </a:r>
            <a:r>
              <a:rPr dirty="0" sz="1400" b="1">
                <a:latin typeface="Calibri"/>
                <a:cs typeface="Calibri"/>
              </a:rPr>
              <a:t>the </a:t>
            </a:r>
            <a:r>
              <a:rPr dirty="0" sz="1400" spc="-10" b="1">
                <a:latin typeface="Calibri"/>
                <a:cs typeface="Calibri"/>
              </a:rPr>
              <a:t>contents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 R2</a:t>
            </a:r>
            <a:endParaRPr sz="1400">
              <a:latin typeface="Calibri"/>
              <a:cs typeface="Calibri"/>
            </a:endParaRPr>
          </a:p>
          <a:p>
            <a:pPr marL="12700" marR="5080" indent="41910">
              <a:lnSpc>
                <a:spcPct val="133600"/>
              </a:lnSpc>
            </a:pPr>
            <a:r>
              <a:rPr dirty="0" sz="1400" spc="-5" b="1">
                <a:latin typeface="Calibri"/>
                <a:cs typeface="Calibri"/>
              </a:rPr>
              <a:t>2's complement </a:t>
            </a:r>
            <a:r>
              <a:rPr dirty="0" sz="1400" b="1">
                <a:latin typeface="Calibri"/>
                <a:cs typeface="Calibri"/>
              </a:rPr>
              <a:t>the </a:t>
            </a:r>
            <a:r>
              <a:rPr dirty="0" sz="1400" spc="-10" b="1">
                <a:latin typeface="Calibri"/>
                <a:cs typeface="Calibri"/>
              </a:rPr>
              <a:t>contents </a:t>
            </a:r>
            <a:r>
              <a:rPr dirty="0" sz="1400" b="1">
                <a:latin typeface="Calibri"/>
                <a:cs typeface="Calibri"/>
              </a:rPr>
              <a:t>of R2 </a:t>
            </a:r>
            <a:r>
              <a:rPr dirty="0" sz="1400" spc="-10" b="1">
                <a:latin typeface="Calibri"/>
                <a:cs typeface="Calibri"/>
              </a:rPr>
              <a:t>(negate)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subtraction</a:t>
            </a:r>
            <a:endParaRPr sz="1400">
              <a:latin typeface="Calibri"/>
              <a:cs typeface="Calibri"/>
            </a:endParaRPr>
          </a:p>
          <a:p>
            <a:pPr marL="54610" marR="2402840" indent="-635">
              <a:lnSpc>
                <a:spcPct val="133600"/>
              </a:lnSpc>
            </a:pPr>
            <a:r>
              <a:rPr dirty="0" sz="1400" spc="-5" b="1">
                <a:latin typeface="Calibri"/>
                <a:cs typeface="Calibri"/>
              </a:rPr>
              <a:t>Increment </a:t>
            </a:r>
            <a:r>
              <a:rPr dirty="0" sz="1400" b="1">
                <a:latin typeface="Calibri"/>
                <a:cs typeface="Calibri"/>
              </a:rPr>
              <a:t> Dec</a:t>
            </a:r>
            <a:r>
              <a:rPr dirty="0" sz="1400" spc="-20" b="1">
                <a:latin typeface="Calibri"/>
                <a:cs typeface="Calibri"/>
              </a:rPr>
              <a:t>r</a:t>
            </a:r>
            <a:r>
              <a:rPr dirty="0" sz="1400" b="1">
                <a:latin typeface="Calibri"/>
                <a:cs typeface="Calibri"/>
              </a:rPr>
              <a:t>eme</a:t>
            </a:r>
            <a:r>
              <a:rPr dirty="0" sz="1400" spc="-15" b="1">
                <a:latin typeface="Calibri"/>
                <a:cs typeface="Calibri"/>
              </a:rPr>
              <a:t>n</a:t>
            </a:r>
            <a:r>
              <a:rPr dirty="0" sz="1400" b="1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465" y="1210659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364" y="1183461"/>
            <a:ext cx="43395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The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basic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arithmetic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microoperations 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2664" y="1500456"/>
            <a:ext cx="138430" cy="989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89"/>
              </a:lnSpc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89"/>
              </a:lnSpc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905"/>
              </a:lnSpc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8414" y="1486318"/>
            <a:ext cx="1002030" cy="98933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889"/>
              </a:lnSpc>
              <a:spcBef>
                <a:spcPts val="185"/>
              </a:spcBef>
            </a:pPr>
            <a:r>
              <a:rPr dirty="0" sz="1600" spc="-5" b="1">
                <a:latin typeface="Calibri"/>
                <a:cs typeface="Calibri"/>
              </a:rPr>
              <a:t>Addition </a:t>
            </a:r>
            <a:r>
              <a:rPr dirty="0" sz="1600" b="1">
                <a:latin typeface="Calibri"/>
                <a:cs typeface="Calibri"/>
              </a:rPr>
              <a:t> Su</a:t>
            </a:r>
            <a:r>
              <a:rPr dirty="0" sz="1600" spc="-10" b="1">
                <a:latin typeface="Calibri"/>
                <a:cs typeface="Calibri"/>
              </a:rPr>
              <a:t>b</a:t>
            </a:r>
            <a:r>
              <a:rPr dirty="0" sz="1600" b="1">
                <a:latin typeface="Calibri"/>
                <a:cs typeface="Calibri"/>
              </a:rPr>
              <a:t>t</a:t>
            </a:r>
            <a:r>
              <a:rPr dirty="0" sz="1600" spc="-35" b="1">
                <a:latin typeface="Calibri"/>
                <a:cs typeface="Calibri"/>
              </a:rPr>
              <a:t>r</a:t>
            </a:r>
            <a:r>
              <a:rPr dirty="0" sz="1600" b="1">
                <a:latin typeface="Calibri"/>
                <a:cs typeface="Calibri"/>
              </a:rPr>
              <a:t>action  </a:t>
            </a:r>
            <a:r>
              <a:rPr dirty="0" sz="1600" spc="-5" b="1">
                <a:latin typeface="Calibri"/>
                <a:cs typeface="Calibri"/>
              </a:rPr>
              <a:t>Increment 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Decrement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465" y="2708003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364" y="2680804"/>
            <a:ext cx="48787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The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additional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arithmetic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microoperations 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2664" y="2997800"/>
            <a:ext cx="138430" cy="989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89"/>
              </a:lnSpc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89"/>
              </a:lnSpc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905"/>
              </a:lnSpc>
            </a:pPr>
            <a:r>
              <a:rPr dirty="0" sz="1600">
                <a:latin typeface="Arial MT"/>
                <a:cs typeface="Arial MT"/>
              </a:rPr>
              <a:t>–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8414" y="2983663"/>
            <a:ext cx="5998210" cy="132651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4176395">
              <a:lnSpc>
                <a:spcPts val="1889"/>
              </a:lnSpc>
              <a:spcBef>
                <a:spcPts val="185"/>
              </a:spcBef>
            </a:pPr>
            <a:r>
              <a:rPr dirty="0" sz="1600" spc="-5" b="1">
                <a:latin typeface="Calibri"/>
                <a:cs typeface="Calibri"/>
              </a:rPr>
              <a:t>Add </a:t>
            </a:r>
            <a:r>
              <a:rPr dirty="0" sz="1600" b="1">
                <a:latin typeface="Calibri"/>
                <a:cs typeface="Calibri"/>
              </a:rPr>
              <a:t>with </a:t>
            </a:r>
            <a:r>
              <a:rPr dirty="0" sz="1600" spc="-5" b="1">
                <a:latin typeface="Calibri"/>
                <a:cs typeface="Calibri"/>
              </a:rPr>
              <a:t>carry 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Subtract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with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borrow </a:t>
            </a:r>
            <a:r>
              <a:rPr dirty="0" sz="1600" spc="-345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Transfer/Load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30"/>
              </a:lnSpc>
            </a:pPr>
            <a:r>
              <a:rPr dirty="0" sz="1600" spc="-10" b="1">
                <a:latin typeface="Calibri"/>
                <a:cs typeface="Calibri"/>
              </a:rPr>
              <a:t>etc.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…</a:t>
            </a:r>
            <a:endParaRPr sz="1600">
              <a:latin typeface="Calibri"/>
              <a:cs typeface="Calibri"/>
            </a:endParaRPr>
          </a:p>
          <a:p>
            <a:pPr marL="821055">
              <a:lnSpc>
                <a:spcPct val="100000"/>
              </a:lnSpc>
              <a:spcBef>
                <a:spcPts val="250"/>
              </a:spcBef>
            </a:pPr>
            <a:r>
              <a:rPr dirty="0" sz="2000" b="1">
                <a:latin typeface="Calibri"/>
                <a:cs typeface="Calibri"/>
              </a:rPr>
              <a:t>Summary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Typical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Arithmetic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Micro-Operations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9000" y="552450"/>
            <a:ext cx="4089400" cy="2082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3803650"/>
            <a:ext cx="5892800" cy="2540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8345" algn="l"/>
              </a:tabLst>
            </a:pPr>
            <a:r>
              <a:rPr dirty="0"/>
              <a:t>Full	</a:t>
            </a:r>
            <a:r>
              <a:rPr dirty="0" spc="-5"/>
              <a:t>Adder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03282" y="688473"/>
            <a:ext cx="228346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7505" algn="l"/>
                <a:tab pos="864235" algn="l"/>
                <a:tab pos="1652905" algn="l"/>
              </a:tabLst>
            </a:pPr>
            <a:r>
              <a:rPr dirty="0" sz="1900">
                <a:latin typeface="Arial MT"/>
                <a:cs typeface="Arial MT"/>
              </a:rPr>
              <a:t>is	</a:t>
            </a:r>
            <a:r>
              <a:rPr dirty="0" sz="1900" spc="-5">
                <a:latin typeface="Arial MT"/>
                <a:cs typeface="Arial MT"/>
              </a:rPr>
              <a:t>t</a:t>
            </a:r>
            <a:r>
              <a:rPr dirty="0" sz="1900">
                <a:latin typeface="Arial MT"/>
                <a:cs typeface="Arial MT"/>
              </a:rPr>
              <a:t>he	adder	which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380" y="992256"/>
            <a:ext cx="4027170" cy="20675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900">
                <a:latin typeface="Arial MT"/>
                <a:cs typeface="Arial MT"/>
              </a:rPr>
              <a:t>adds </a:t>
            </a:r>
            <a:r>
              <a:rPr dirty="0" sz="1900" spc="-5">
                <a:latin typeface="Arial MT"/>
                <a:cs typeface="Arial MT"/>
              </a:rPr>
              <a:t>three inputs </a:t>
            </a:r>
            <a:r>
              <a:rPr dirty="0" sz="1900">
                <a:latin typeface="Arial MT"/>
                <a:cs typeface="Arial MT"/>
              </a:rPr>
              <a:t>and produces </a:t>
            </a:r>
            <a:r>
              <a:rPr dirty="0" sz="1900" spc="-5">
                <a:latin typeface="Arial MT"/>
                <a:cs typeface="Arial MT"/>
              </a:rPr>
              <a:t>two 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outputs.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>
                <a:latin typeface="Arial MT"/>
                <a:cs typeface="Arial MT"/>
              </a:rPr>
              <a:t> first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two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inputs</a:t>
            </a:r>
            <a:r>
              <a:rPr dirty="0" sz="1900" spc="51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are A 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and B and </a:t>
            </a:r>
            <a:r>
              <a:rPr dirty="0" sz="1900" spc="-5">
                <a:latin typeface="Arial MT"/>
                <a:cs typeface="Arial MT"/>
              </a:rPr>
              <a:t>the third </a:t>
            </a:r>
            <a:r>
              <a:rPr dirty="0" sz="1900">
                <a:latin typeface="Arial MT"/>
                <a:cs typeface="Arial MT"/>
              </a:rPr>
              <a:t>input is an input 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carry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as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C-IN.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output</a:t>
            </a:r>
            <a:r>
              <a:rPr dirty="0" sz="1900">
                <a:latin typeface="Arial MT"/>
                <a:cs typeface="Arial MT"/>
              </a:rPr>
              <a:t> carry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is </a:t>
            </a:r>
            <a:r>
              <a:rPr dirty="0" sz="1900" spc="-515">
                <a:latin typeface="Arial MT"/>
                <a:cs typeface="Arial MT"/>
              </a:rPr>
              <a:t> </a:t>
            </a:r>
            <a:r>
              <a:rPr dirty="0" sz="1900" spc="100">
                <a:latin typeface="Arial MT"/>
                <a:cs typeface="Arial MT"/>
              </a:rPr>
              <a:t>designated</a:t>
            </a:r>
            <a:r>
              <a:rPr dirty="0" sz="1900" spc="105">
                <a:latin typeface="Arial MT"/>
                <a:cs typeface="Arial MT"/>
              </a:rPr>
              <a:t> </a:t>
            </a:r>
            <a:r>
              <a:rPr dirty="0" sz="1900" spc="55">
                <a:latin typeface="Arial MT"/>
                <a:cs typeface="Arial MT"/>
              </a:rPr>
              <a:t>as</a:t>
            </a:r>
            <a:r>
              <a:rPr dirty="0" sz="1900" spc="60">
                <a:latin typeface="Arial MT"/>
                <a:cs typeface="Arial MT"/>
              </a:rPr>
              <a:t> </a:t>
            </a:r>
            <a:r>
              <a:rPr dirty="0" sz="1900" spc="90">
                <a:latin typeface="Arial MT"/>
                <a:cs typeface="Arial MT"/>
              </a:rPr>
              <a:t>C-OUT</a:t>
            </a:r>
            <a:r>
              <a:rPr dirty="0" sz="1900" spc="95">
                <a:latin typeface="Arial MT"/>
                <a:cs typeface="Arial MT"/>
              </a:rPr>
              <a:t> </a:t>
            </a:r>
            <a:r>
              <a:rPr dirty="0" sz="1900" spc="75">
                <a:latin typeface="Arial MT"/>
                <a:cs typeface="Arial MT"/>
              </a:rPr>
              <a:t>and</a:t>
            </a:r>
            <a:r>
              <a:rPr dirty="0" sz="1900" spc="80">
                <a:latin typeface="Arial MT"/>
                <a:cs typeface="Arial MT"/>
              </a:rPr>
              <a:t> </a:t>
            </a:r>
            <a:r>
              <a:rPr dirty="0" sz="1900" spc="75">
                <a:latin typeface="Arial MT"/>
                <a:cs typeface="Arial MT"/>
              </a:rPr>
              <a:t>the </a:t>
            </a:r>
            <a:r>
              <a:rPr dirty="0" sz="1900" spc="8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normal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output</a:t>
            </a:r>
            <a:r>
              <a:rPr dirty="0" sz="1900">
                <a:latin typeface="Arial MT"/>
                <a:cs typeface="Arial MT"/>
              </a:rPr>
              <a:t> is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designated</a:t>
            </a:r>
            <a:r>
              <a:rPr dirty="0" sz="1900">
                <a:latin typeface="Arial MT"/>
                <a:cs typeface="Arial MT"/>
              </a:rPr>
              <a:t> as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S 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which</a:t>
            </a:r>
            <a:r>
              <a:rPr dirty="0" sz="1900" spc="-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is</a:t>
            </a:r>
            <a:r>
              <a:rPr dirty="0" sz="1900" spc="-1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SUM.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7157" y="311626"/>
            <a:ext cx="21736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latin typeface="Calibri"/>
                <a:cs typeface="Calibri"/>
              </a:rPr>
              <a:t>Binary</a:t>
            </a:r>
            <a:r>
              <a:rPr dirty="0" sz="3200" spc="-85" b="0">
                <a:latin typeface="Calibri"/>
                <a:cs typeface="Calibri"/>
              </a:rPr>
              <a:t> </a:t>
            </a:r>
            <a:r>
              <a:rPr dirty="0" sz="3200" b="0">
                <a:latin typeface="Calibri"/>
                <a:cs typeface="Calibri"/>
              </a:rPr>
              <a:t>Adder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641" y="1464256"/>
            <a:ext cx="8157246" cy="451491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2834" y="311626"/>
            <a:ext cx="40220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latin typeface="Calibri"/>
                <a:cs typeface="Calibri"/>
              </a:rPr>
              <a:t>Binary</a:t>
            </a:r>
            <a:r>
              <a:rPr dirty="0" sz="3200" spc="-70" b="0">
                <a:latin typeface="Calibri"/>
                <a:cs typeface="Calibri"/>
              </a:rPr>
              <a:t> </a:t>
            </a:r>
            <a:r>
              <a:rPr dirty="0" sz="3200" spc="-15" b="0">
                <a:latin typeface="Calibri"/>
                <a:cs typeface="Calibri"/>
              </a:rPr>
              <a:t>Adder-Subtractor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075" y="1620341"/>
            <a:ext cx="25869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Binary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Adder-Subtractor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02918" y="2601111"/>
            <a:ext cx="1341755" cy="1728470"/>
            <a:chOff x="6102918" y="2601111"/>
            <a:chExt cx="1341755" cy="1728470"/>
          </a:xfrm>
        </p:grpSpPr>
        <p:sp>
          <p:nvSpPr>
            <p:cNvPr id="7" name="object 7"/>
            <p:cNvSpPr/>
            <p:nvPr/>
          </p:nvSpPr>
          <p:spPr>
            <a:xfrm>
              <a:off x="6102918" y="3873435"/>
              <a:ext cx="131445" cy="147320"/>
            </a:xfrm>
            <a:custGeom>
              <a:avLst/>
              <a:gdLst/>
              <a:ahLst/>
              <a:cxnLst/>
              <a:rect l="l" t="t" r="r" b="b"/>
              <a:pathLst>
                <a:path w="131445" h="147320">
                  <a:moveTo>
                    <a:pt x="65443" y="0"/>
                  </a:moveTo>
                  <a:lnTo>
                    <a:pt x="32180" y="3106"/>
                  </a:lnTo>
                  <a:lnTo>
                    <a:pt x="0" y="12425"/>
                  </a:lnTo>
                  <a:lnTo>
                    <a:pt x="65443" y="146984"/>
                  </a:lnTo>
                  <a:lnTo>
                    <a:pt x="130887" y="12425"/>
                  </a:lnTo>
                  <a:lnTo>
                    <a:pt x="98706" y="3106"/>
                  </a:lnTo>
                  <a:lnTo>
                    <a:pt x="65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52101" y="369705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w="0" h="206375">
                  <a:moveTo>
                    <a:pt x="0" y="205778"/>
                  </a:moveTo>
                  <a:lnTo>
                    <a:pt x="0" y="0"/>
                  </a:lnTo>
                </a:path>
              </a:pathLst>
            </a:custGeom>
            <a:ln w="16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2134" y="3873435"/>
              <a:ext cx="130887" cy="1469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21317" y="2609366"/>
              <a:ext cx="0" cy="1293495"/>
            </a:xfrm>
            <a:custGeom>
              <a:avLst/>
              <a:gdLst/>
              <a:ahLst/>
              <a:cxnLst/>
              <a:rect l="l" t="t" r="r" b="b"/>
              <a:pathLst>
                <a:path w="0" h="1293495">
                  <a:moveTo>
                    <a:pt x="0" y="1293465"/>
                  </a:moveTo>
                  <a:lnTo>
                    <a:pt x="0" y="0"/>
                  </a:lnTo>
                </a:path>
              </a:pathLst>
            </a:custGeom>
            <a:ln w="16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6474" y="4211147"/>
              <a:ext cx="162633" cy="11829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30320" y="4270293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4" h="0">
                  <a:moveTo>
                    <a:pt x="0" y="0"/>
                  </a:moveTo>
                  <a:lnTo>
                    <a:pt x="406582" y="0"/>
                  </a:lnTo>
                </a:path>
              </a:pathLst>
            </a:custGeom>
            <a:ln w="1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395659" y="4534866"/>
            <a:ext cx="131445" cy="309245"/>
            <a:chOff x="6395659" y="4534866"/>
            <a:chExt cx="131445" cy="309245"/>
          </a:xfrm>
        </p:grpSpPr>
        <p:sp>
          <p:nvSpPr>
            <p:cNvPr id="14" name="object 14"/>
            <p:cNvSpPr/>
            <p:nvPr/>
          </p:nvSpPr>
          <p:spPr>
            <a:xfrm>
              <a:off x="6395659" y="4696550"/>
              <a:ext cx="131445" cy="147320"/>
            </a:xfrm>
            <a:custGeom>
              <a:avLst/>
              <a:gdLst/>
              <a:ahLst/>
              <a:cxnLst/>
              <a:rect l="l" t="t" r="r" b="b"/>
              <a:pathLst>
                <a:path w="131445" h="147320">
                  <a:moveTo>
                    <a:pt x="65443" y="0"/>
                  </a:moveTo>
                  <a:lnTo>
                    <a:pt x="32179" y="3106"/>
                  </a:lnTo>
                  <a:lnTo>
                    <a:pt x="0" y="12425"/>
                  </a:lnTo>
                  <a:lnTo>
                    <a:pt x="65443" y="146984"/>
                  </a:lnTo>
                  <a:lnTo>
                    <a:pt x="130886" y="12425"/>
                  </a:lnTo>
                  <a:lnTo>
                    <a:pt x="98706" y="3106"/>
                  </a:lnTo>
                  <a:lnTo>
                    <a:pt x="65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44840" y="4534866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w="0" h="191135">
                  <a:moveTo>
                    <a:pt x="0" y="191080"/>
                  </a:moveTo>
                  <a:lnTo>
                    <a:pt x="0" y="0"/>
                  </a:lnTo>
                </a:path>
              </a:pathLst>
            </a:custGeom>
            <a:ln w="16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973204" y="4020419"/>
            <a:ext cx="943610" cy="514984"/>
          </a:xfrm>
          <a:prstGeom prst="rect">
            <a:avLst/>
          </a:prstGeom>
          <a:ln w="15116">
            <a:solidFill>
              <a:srgbClr val="00000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292735">
              <a:lnSpc>
                <a:spcPct val="100000"/>
              </a:lnSpc>
              <a:spcBef>
                <a:spcPts val="715"/>
              </a:spcBef>
            </a:pPr>
            <a:r>
              <a:rPr dirty="0" sz="1600" spc="125" b="1">
                <a:latin typeface="Arial"/>
                <a:cs typeface="Arial"/>
              </a:rPr>
              <a:t>FA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74346" y="2287998"/>
            <a:ext cx="730250" cy="237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67995" algn="l"/>
              </a:tabLst>
            </a:pPr>
            <a:r>
              <a:rPr dirty="0" sz="1350" spc="114" b="1">
                <a:latin typeface="Arial"/>
                <a:cs typeface="Arial"/>
              </a:rPr>
              <a:t>B0</a:t>
            </a:r>
            <a:r>
              <a:rPr dirty="0" sz="1350" spc="114" b="1">
                <a:latin typeface="Arial"/>
                <a:cs typeface="Arial"/>
              </a:rPr>
              <a:t>	</a:t>
            </a:r>
            <a:r>
              <a:rPr dirty="0" sz="1350" spc="114" b="1">
                <a:latin typeface="Arial"/>
                <a:cs typeface="Arial"/>
              </a:rPr>
              <a:t>A0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50821" y="4860232"/>
            <a:ext cx="304165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114" b="1">
                <a:latin typeface="Arial"/>
                <a:cs typeface="Arial"/>
              </a:rPr>
              <a:t>S0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85091" y="4037117"/>
            <a:ext cx="274955" cy="237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114" b="1">
                <a:latin typeface="Arial"/>
                <a:cs typeface="Arial"/>
              </a:rPr>
              <a:t>C0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4093" y="4211147"/>
            <a:ext cx="162633" cy="11829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618972" y="4037117"/>
            <a:ext cx="351155" cy="237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350" spc="11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C1</a:t>
            </a:r>
            <a:r>
              <a:rPr dirty="0" u="heavy" sz="1350" spc="-15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16019" y="2601111"/>
            <a:ext cx="5902960" cy="1677670"/>
            <a:chOff x="1916019" y="2601111"/>
            <a:chExt cx="5902960" cy="167767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5354" y="3454027"/>
              <a:ext cx="406019" cy="2508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23639" y="2609366"/>
              <a:ext cx="5887720" cy="1661160"/>
            </a:xfrm>
            <a:custGeom>
              <a:avLst/>
              <a:gdLst/>
              <a:ahLst/>
              <a:cxnLst/>
              <a:rect l="l" t="t" r="r" b="b"/>
              <a:pathLst>
                <a:path w="5887720" h="1661160">
                  <a:moveTo>
                    <a:pt x="4244725" y="779018"/>
                  </a:moveTo>
                  <a:lnTo>
                    <a:pt x="4306410" y="775272"/>
                  </a:lnTo>
                  <a:lnTo>
                    <a:pt x="4359983" y="764839"/>
                  </a:lnTo>
                  <a:lnTo>
                    <a:pt x="4402230" y="748930"/>
                  </a:lnTo>
                  <a:lnTo>
                    <a:pt x="4429935" y="728755"/>
                  </a:lnTo>
                  <a:lnTo>
                    <a:pt x="4439885" y="705526"/>
                  </a:lnTo>
                </a:path>
                <a:path w="5887720" h="1661160">
                  <a:moveTo>
                    <a:pt x="4049565" y="705526"/>
                  </a:moveTo>
                  <a:lnTo>
                    <a:pt x="4059514" y="728755"/>
                  </a:lnTo>
                  <a:lnTo>
                    <a:pt x="4087220" y="748930"/>
                  </a:lnTo>
                  <a:lnTo>
                    <a:pt x="4129466" y="764839"/>
                  </a:lnTo>
                  <a:lnTo>
                    <a:pt x="4183039" y="775272"/>
                  </a:lnTo>
                  <a:lnTo>
                    <a:pt x="4244725" y="779018"/>
                  </a:lnTo>
                </a:path>
                <a:path w="5887720" h="1661160">
                  <a:moveTo>
                    <a:pt x="4049565" y="690828"/>
                  </a:moveTo>
                  <a:lnTo>
                    <a:pt x="4049565" y="823114"/>
                  </a:lnTo>
                </a:path>
                <a:path w="5887720" h="1661160">
                  <a:moveTo>
                    <a:pt x="4423621" y="690828"/>
                  </a:moveTo>
                  <a:lnTo>
                    <a:pt x="4423621" y="823114"/>
                  </a:lnTo>
                </a:path>
                <a:path w="5887720" h="1661160">
                  <a:moveTo>
                    <a:pt x="4244725" y="734923"/>
                  </a:moveTo>
                  <a:lnTo>
                    <a:pt x="4306410" y="731176"/>
                  </a:lnTo>
                  <a:lnTo>
                    <a:pt x="4359983" y="720743"/>
                  </a:lnTo>
                  <a:lnTo>
                    <a:pt x="4402230" y="704834"/>
                  </a:lnTo>
                  <a:lnTo>
                    <a:pt x="4429935" y="684660"/>
                  </a:lnTo>
                  <a:lnTo>
                    <a:pt x="4439885" y="661431"/>
                  </a:lnTo>
                </a:path>
                <a:path w="5887720" h="1661160">
                  <a:moveTo>
                    <a:pt x="4049565" y="661431"/>
                  </a:moveTo>
                  <a:lnTo>
                    <a:pt x="4059514" y="684660"/>
                  </a:lnTo>
                  <a:lnTo>
                    <a:pt x="4087220" y="704834"/>
                  </a:lnTo>
                  <a:lnTo>
                    <a:pt x="4129466" y="720743"/>
                  </a:lnTo>
                  <a:lnTo>
                    <a:pt x="4183039" y="731176"/>
                  </a:lnTo>
                  <a:lnTo>
                    <a:pt x="4244725" y="734923"/>
                  </a:lnTo>
                </a:path>
                <a:path w="5887720" h="1661160">
                  <a:moveTo>
                    <a:pt x="4130882" y="734923"/>
                  </a:moveTo>
                  <a:lnTo>
                    <a:pt x="4130882" y="426255"/>
                  </a:lnTo>
                </a:path>
                <a:path w="5887720" h="1661160">
                  <a:moveTo>
                    <a:pt x="4342305" y="734923"/>
                  </a:moveTo>
                  <a:lnTo>
                    <a:pt x="4342305" y="0"/>
                  </a:lnTo>
                </a:path>
                <a:path w="5887720" h="1661160">
                  <a:moveTo>
                    <a:pt x="0" y="411557"/>
                  </a:moveTo>
                  <a:lnTo>
                    <a:pt x="5887320" y="411557"/>
                  </a:lnTo>
                </a:path>
                <a:path w="5887720" h="1661160">
                  <a:moveTo>
                    <a:pt x="5529527" y="1660927"/>
                  </a:moveTo>
                  <a:lnTo>
                    <a:pt x="5529527" y="426255"/>
                  </a:lnTo>
                </a:path>
              </a:pathLst>
            </a:custGeom>
            <a:ln w="15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720537" y="3873435"/>
              <a:ext cx="131445" cy="147320"/>
            </a:xfrm>
            <a:custGeom>
              <a:avLst/>
              <a:gdLst/>
              <a:ahLst/>
              <a:cxnLst/>
              <a:rect l="l" t="t" r="r" b="b"/>
              <a:pathLst>
                <a:path w="131445" h="147320">
                  <a:moveTo>
                    <a:pt x="65443" y="0"/>
                  </a:moveTo>
                  <a:lnTo>
                    <a:pt x="32180" y="3106"/>
                  </a:lnTo>
                  <a:lnTo>
                    <a:pt x="0" y="12425"/>
                  </a:lnTo>
                  <a:lnTo>
                    <a:pt x="65443" y="146984"/>
                  </a:lnTo>
                  <a:lnTo>
                    <a:pt x="130887" y="12425"/>
                  </a:lnTo>
                  <a:lnTo>
                    <a:pt x="98706" y="3106"/>
                  </a:lnTo>
                  <a:lnTo>
                    <a:pt x="65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69719" y="369705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w="0" h="206375">
                  <a:moveTo>
                    <a:pt x="0" y="205778"/>
                  </a:moveTo>
                  <a:lnTo>
                    <a:pt x="0" y="0"/>
                  </a:lnTo>
                </a:path>
              </a:pathLst>
            </a:custGeom>
            <a:ln w="16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3490" y="3873435"/>
              <a:ext cx="130886" cy="14698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22672" y="2609366"/>
              <a:ext cx="0" cy="1293495"/>
            </a:xfrm>
            <a:custGeom>
              <a:avLst/>
              <a:gdLst/>
              <a:ahLst/>
              <a:cxnLst/>
              <a:rect l="l" t="t" r="r" b="b"/>
              <a:pathLst>
                <a:path w="0" h="1293495">
                  <a:moveTo>
                    <a:pt x="0" y="1293465"/>
                  </a:moveTo>
                  <a:lnTo>
                    <a:pt x="0" y="0"/>
                  </a:lnTo>
                </a:path>
              </a:pathLst>
            </a:custGeom>
            <a:ln w="16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4997014" y="4534866"/>
            <a:ext cx="131445" cy="309245"/>
            <a:chOff x="4997014" y="4534866"/>
            <a:chExt cx="131445" cy="309245"/>
          </a:xfrm>
        </p:grpSpPr>
        <p:sp>
          <p:nvSpPr>
            <p:cNvPr id="30" name="object 30"/>
            <p:cNvSpPr/>
            <p:nvPr/>
          </p:nvSpPr>
          <p:spPr>
            <a:xfrm>
              <a:off x="4997014" y="4696550"/>
              <a:ext cx="131445" cy="147320"/>
            </a:xfrm>
            <a:custGeom>
              <a:avLst/>
              <a:gdLst/>
              <a:ahLst/>
              <a:cxnLst/>
              <a:rect l="l" t="t" r="r" b="b"/>
              <a:pathLst>
                <a:path w="131445" h="147320">
                  <a:moveTo>
                    <a:pt x="65443" y="0"/>
                  </a:moveTo>
                  <a:lnTo>
                    <a:pt x="32179" y="3106"/>
                  </a:lnTo>
                  <a:lnTo>
                    <a:pt x="0" y="12425"/>
                  </a:lnTo>
                  <a:lnTo>
                    <a:pt x="65443" y="146984"/>
                  </a:lnTo>
                  <a:lnTo>
                    <a:pt x="130886" y="12425"/>
                  </a:lnTo>
                  <a:lnTo>
                    <a:pt x="98706" y="3106"/>
                  </a:lnTo>
                  <a:lnTo>
                    <a:pt x="65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046195" y="4534866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w="0" h="191135">
                  <a:moveTo>
                    <a:pt x="0" y="191080"/>
                  </a:moveTo>
                  <a:lnTo>
                    <a:pt x="0" y="0"/>
                  </a:lnTo>
                </a:path>
              </a:pathLst>
            </a:custGeom>
            <a:ln w="16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590822" y="4020419"/>
            <a:ext cx="943610" cy="514984"/>
          </a:xfrm>
          <a:prstGeom prst="rect">
            <a:avLst/>
          </a:prstGeom>
          <a:ln w="15116">
            <a:solidFill>
              <a:srgbClr val="00000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292735">
              <a:lnSpc>
                <a:spcPct val="100000"/>
              </a:lnSpc>
              <a:spcBef>
                <a:spcPts val="715"/>
              </a:spcBef>
            </a:pPr>
            <a:r>
              <a:rPr dirty="0" sz="1600" spc="125" b="1">
                <a:latin typeface="Arial"/>
                <a:cs typeface="Arial"/>
              </a:rPr>
              <a:t>FA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91964" y="2287998"/>
            <a:ext cx="730250" cy="237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67995" algn="l"/>
              </a:tabLst>
            </a:pPr>
            <a:r>
              <a:rPr dirty="0" sz="1350" spc="114" b="1">
                <a:latin typeface="Arial"/>
                <a:cs typeface="Arial"/>
              </a:rPr>
              <a:t>B1</a:t>
            </a:r>
            <a:r>
              <a:rPr dirty="0" sz="1350" spc="114" b="1">
                <a:latin typeface="Arial"/>
                <a:cs typeface="Arial"/>
              </a:rPr>
              <a:t>	</a:t>
            </a:r>
            <a:r>
              <a:rPr dirty="0" sz="1350" spc="114" b="1">
                <a:latin typeface="Arial"/>
                <a:cs typeface="Arial"/>
              </a:rPr>
              <a:t>A1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68440" y="4860232"/>
            <a:ext cx="304165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114" b="1">
                <a:latin typeface="Arial"/>
                <a:cs typeface="Arial"/>
              </a:rPr>
              <a:t>S1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1712" y="4211147"/>
            <a:ext cx="162632" cy="11829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236591" y="4037117"/>
            <a:ext cx="351155" cy="237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350" spc="11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C2</a:t>
            </a:r>
            <a:r>
              <a:rPr dirty="0" u="heavy" sz="1350" spc="-15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338156" y="2601111"/>
            <a:ext cx="1651000" cy="1419860"/>
            <a:chOff x="3338156" y="2601111"/>
            <a:chExt cx="1651000" cy="1419860"/>
          </a:xfrm>
        </p:grpSpPr>
        <p:sp>
          <p:nvSpPr>
            <p:cNvPr id="38" name="object 38"/>
            <p:cNvSpPr/>
            <p:nvPr/>
          </p:nvSpPr>
          <p:spPr>
            <a:xfrm>
              <a:off x="4590822" y="3314893"/>
              <a:ext cx="390525" cy="73660"/>
            </a:xfrm>
            <a:custGeom>
              <a:avLst/>
              <a:gdLst/>
              <a:ahLst/>
              <a:cxnLst/>
              <a:rect l="l" t="t" r="r" b="b"/>
              <a:pathLst>
                <a:path w="390525" h="73660">
                  <a:moveTo>
                    <a:pt x="195159" y="73492"/>
                  </a:moveTo>
                  <a:lnTo>
                    <a:pt x="256845" y="69745"/>
                  </a:lnTo>
                  <a:lnTo>
                    <a:pt x="310418" y="59312"/>
                  </a:lnTo>
                  <a:lnTo>
                    <a:pt x="352664" y="43403"/>
                  </a:lnTo>
                  <a:lnTo>
                    <a:pt x="380370" y="23229"/>
                  </a:lnTo>
                  <a:lnTo>
                    <a:pt x="390319" y="0"/>
                  </a:lnTo>
                </a:path>
                <a:path w="390525" h="73660">
                  <a:moveTo>
                    <a:pt x="0" y="0"/>
                  </a:moveTo>
                  <a:lnTo>
                    <a:pt x="9949" y="23229"/>
                  </a:lnTo>
                  <a:lnTo>
                    <a:pt x="37654" y="43403"/>
                  </a:lnTo>
                  <a:lnTo>
                    <a:pt x="79901" y="59312"/>
                  </a:lnTo>
                  <a:lnTo>
                    <a:pt x="133474" y="69745"/>
                  </a:lnTo>
                  <a:lnTo>
                    <a:pt x="195159" y="73492"/>
                  </a:lnTo>
                </a:path>
              </a:pathLst>
            </a:custGeom>
            <a:ln w="15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2972" y="3454027"/>
              <a:ext cx="406019" cy="25087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590822" y="2609366"/>
              <a:ext cx="390525" cy="823594"/>
            </a:xfrm>
            <a:custGeom>
              <a:avLst/>
              <a:gdLst/>
              <a:ahLst/>
              <a:cxnLst/>
              <a:rect l="l" t="t" r="r" b="b"/>
              <a:pathLst>
                <a:path w="390525" h="823595">
                  <a:moveTo>
                    <a:pt x="0" y="690828"/>
                  </a:moveTo>
                  <a:lnTo>
                    <a:pt x="0" y="823114"/>
                  </a:lnTo>
                </a:path>
                <a:path w="390525" h="823595">
                  <a:moveTo>
                    <a:pt x="374056" y="690828"/>
                  </a:moveTo>
                  <a:lnTo>
                    <a:pt x="374056" y="823114"/>
                  </a:lnTo>
                </a:path>
                <a:path w="390525" h="823595">
                  <a:moveTo>
                    <a:pt x="195159" y="734923"/>
                  </a:moveTo>
                  <a:lnTo>
                    <a:pt x="256845" y="731176"/>
                  </a:lnTo>
                  <a:lnTo>
                    <a:pt x="310418" y="720743"/>
                  </a:lnTo>
                  <a:lnTo>
                    <a:pt x="352664" y="704834"/>
                  </a:lnTo>
                  <a:lnTo>
                    <a:pt x="380370" y="684660"/>
                  </a:lnTo>
                  <a:lnTo>
                    <a:pt x="390319" y="661431"/>
                  </a:lnTo>
                </a:path>
                <a:path w="390525" h="823595">
                  <a:moveTo>
                    <a:pt x="0" y="661431"/>
                  </a:moveTo>
                  <a:lnTo>
                    <a:pt x="9949" y="684660"/>
                  </a:lnTo>
                  <a:lnTo>
                    <a:pt x="37654" y="704834"/>
                  </a:lnTo>
                  <a:lnTo>
                    <a:pt x="79901" y="720743"/>
                  </a:lnTo>
                  <a:lnTo>
                    <a:pt x="133474" y="731176"/>
                  </a:lnTo>
                  <a:lnTo>
                    <a:pt x="195159" y="734923"/>
                  </a:lnTo>
                </a:path>
                <a:path w="390525" h="823595">
                  <a:moveTo>
                    <a:pt x="81316" y="734923"/>
                  </a:moveTo>
                  <a:lnTo>
                    <a:pt x="81316" y="426255"/>
                  </a:lnTo>
                </a:path>
                <a:path w="390525" h="823595">
                  <a:moveTo>
                    <a:pt x="292739" y="734923"/>
                  </a:moveTo>
                  <a:lnTo>
                    <a:pt x="292739" y="0"/>
                  </a:lnTo>
                </a:path>
              </a:pathLst>
            </a:custGeom>
            <a:ln w="15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338156" y="3873435"/>
              <a:ext cx="131445" cy="147320"/>
            </a:xfrm>
            <a:custGeom>
              <a:avLst/>
              <a:gdLst/>
              <a:ahLst/>
              <a:cxnLst/>
              <a:rect l="l" t="t" r="r" b="b"/>
              <a:pathLst>
                <a:path w="131445" h="147320">
                  <a:moveTo>
                    <a:pt x="65443" y="0"/>
                  </a:moveTo>
                  <a:lnTo>
                    <a:pt x="32179" y="3106"/>
                  </a:lnTo>
                  <a:lnTo>
                    <a:pt x="0" y="12425"/>
                  </a:lnTo>
                  <a:lnTo>
                    <a:pt x="65443" y="146984"/>
                  </a:lnTo>
                  <a:lnTo>
                    <a:pt x="130886" y="12425"/>
                  </a:lnTo>
                  <a:lnTo>
                    <a:pt x="98706" y="3106"/>
                  </a:lnTo>
                  <a:lnTo>
                    <a:pt x="65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387337" y="369705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w="0" h="206375">
                  <a:moveTo>
                    <a:pt x="0" y="205778"/>
                  </a:moveTo>
                  <a:lnTo>
                    <a:pt x="0" y="0"/>
                  </a:lnTo>
                </a:path>
              </a:pathLst>
            </a:custGeom>
            <a:ln w="16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1108" y="3873435"/>
              <a:ext cx="130887" cy="14698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940290" y="2609366"/>
              <a:ext cx="0" cy="1293495"/>
            </a:xfrm>
            <a:custGeom>
              <a:avLst/>
              <a:gdLst/>
              <a:ahLst/>
              <a:cxnLst/>
              <a:rect l="l" t="t" r="r" b="b"/>
              <a:pathLst>
                <a:path w="0" h="1293495">
                  <a:moveTo>
                    <a:pt x="0" y="1293465"/>
                  </a:moveTo>
                  <a:lnTo>
                    <a:pt x="0" y="0"/>
                  </a:lnTo>
                </a:path>
              </a:pathLst>
            </a:custGeom>
            <a:ln w="16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3614632" y="4534866"/>
            <a:ext cx="131445" cy="309245"/>
            <a:chOff x="3614632" y="4534866"/>
            <a:chExt cx="131445" cy="309245"/>
          </a:xfrm>
        </p:grpSpPr>
        <p:sp>
          <p:nvSpPr>
            <p:cNvPr id="46" name="object 46"/>
            <p:cNvSpPr/>
            <p:nvPr/>
          </p:nvSpPr>
          <p:spPr>
            <a:xfrm>
              <a:off x="3614632" y="4696550"/>
              <a:ext cx="131445" cy="147320"/>
            </a:xfrm>
            <a:custGeom>
              <a:avLst/>
              <a:gdLst/>
              <a:ahLst/>
              <a:cxnLst/>
              <a:rect l="l" t="t" r="r" b="b"/>
              <a:pathLst>
                <a:path w="131445" h="147320">
                  <a:moveTo>
                    <a:pt x="65443" y="0"/>
                  </a:moveTo>
                  <a:lnTo>
                    <a:pt x="32180" y="3106"/>
                  </a:lnTo>
                  <a:lnTo>
                    <a:pt x="0" y="12425"/>
                  </a:lnTo>
                  <a:lnTo>
                    <a:pt x="65444" y="146984"/>
                  </a:lnTo>
                  <a:lnTo>
                    <a:pt x="130887" y="12425"/>
                  </a:lnTo>
                  <a:lnTo>
                    <a:pt x="98706" y="3106"/>
                  </a:lnTo>
                  <a:lnTo>
                    <a:pt x="65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663813" y="4534866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w="0" h="191135">
                  <a:moveTo>
                    <a:pt x="0" y="191080"/>
                  </a:moveTo>
                  <a:lnTo>
                    <a:pt x="0" y="0"/>
                  </a:lnTo>
                </a:path>
              </a:pathLst>
            </a:custGeom>
            <a:ln w="16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3208440" y="4020419"/>
            <a:ext cx="943610" cy="514984"/>
          </a:xfrm>
          <a:prstGeom prst="rect">
            <a:avLst/>
          </a:prstGeom>
          <a:ln w="15116">
            <a:solidFill>
              <a:srgbClr val="00000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292735">
              <a:lnSpc>
                <a:spcPct val="100000"/>
              </a:lnSpc>
              <a:spcBef>
                <a:spcPts val="715"/>
              </a:spcBef>
            </a:pPr>
            <a:r>
              <a:rPr dirty="0" sz="1600" spc="125" b="1">
                <a:latin typeface="Arial"/>
                <a:cs typeface="Arial"/>
              </a:rPr>
              <a:t>FA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09583" y="2287998"/>
            <a:ext cx="730250" cy="237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67995" algn="l"/>
              </a:tabLst>
            </a:pPr>
            <a:r>
              <a:rPr dirty="0" sz="1350" spc="114" b="1">
                <a:latin typeface="Arial"/>
                <a:cs typeface="Arial"/>
              </a:rPr>
              <a:t>B2</a:t>
            </a:r>
            <a:r>
              <a:rPr dirty="0" sz="1350" spc="114" b="1">
                <a:latin typeface="Arial"/>
                <a:cs typeface="Arial"/>
              </a:rPr>
              <a:t>	</a:t>
            </a:r>
            <a:r>
              <a:rPr dirty="0" sz="1350" spc="114" b="1">
                <a:latin typeface="Arial"/>
                <a:cs typeface="Arial"/>
              </a:rPr>
              <a:t>A2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50" name="object 5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69331" y="4211147"/>
            <a:ext cx="162632" cy="118294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2854210" y="4037117"/>
            <a:ext cx="351155" cy="237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heavy" sz="1350" spc="114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C3</a:t>
            </a:r>
            <a:r>
              <a:rPr dirty="0" u="heavy" sz="1350" spc="-15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955774" y="2601111"/>
            <a:ext cx="1651000" cy="1419860"/>
            <a:chOff x="1955774" y="2601111"/>
            <a:chExt cx="1651000" cy="1419860"/>
          </a:xfrm>
        </p:grpSpPr>
        <p:sp>
          <p:nvSpPr>
            <p:cNvPr id="53" name="object 53"/>
            <p:cNvSpPr/>
            <p:nvPr/>
          </p:nvSpPr>
          <p:spPr>
            <a:xfrm>
              <a:off x="3208441" y="3314893"/>
              <a:ext cx="390525" cy="73660"/>
            </a:xfrm>
            <a:custGeom>
              <a:avLst/>
              <a:gdLst/>
              <a:ahLst/>
              <a:cxnLst/>
              <a:rect l="l" t="t" r="r" b="b"/>
              <a:pathLst>
                <a:path w="390525" h="73660">
                  <a:moveTo>
                    <a:pt x="195159" y="73492"/>
                  </a:moveTo>
                  <a:lnTo>
                    <a:pt x="256845" y="69745"/>
                  </a:lnTo>
                  <a:lnTo>
                    <a:pt x="310418" y="59312"/>
                  </a:lnTo>
                  <a:lnTo>
                    <a:pt x="352664" y="43403"/>
                  </a:lnTo>
                  <a:lnTo>
                    <a:pt x="380370" y="23229"/>
                  </a:lnTo>
                  <a:lnTo>
                    <a:pt x="390319" y="0"/>
                  </a:lnTo>
                </a:path>
                <a:path w="390525" h="73660">
                  <a:moveTo>
                    <a:pt x="0" y="0"/>
                  </a:moveTo>
                  <a:lnTo>
                    <a:pt x="9949" y="23229"/>
                  </a:lnTo>
                  <a:lnTo>
                    <a:pt x="37654" y="43403"/>
                  </a:lnTo>
                  <a:lnTo>
                    <a:pt x="79901" y="59312"/>
                  </a:lnTo>
                  <a:lnTo>
                    <a:pt x="133474" y="69745"/>
                  </a:lnTo>
                  <a:lnTo>
                    <a:pt x="195159" y="73492"/>
                  </a:lnTo>
                </a:path>
              </a:pathLst>
            </a:custGeom>
            <a:ln w="15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591" y="3454027"/>
              <a:ext cx="406019" cy="25087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208441" y="2609366"/>
              <a:ext cx="390525" cy="823594"/>
            </a:xfrm>
            <a:custGeom>
              <a:avLst/>
              <a:gdLst/>
              <a:ahLst/>
              <a:cxnLst/>
              <a:rect l="l" t="t" r="r" b="b"/>
              <a:pathLst>
                <a:path w="390525" h="823595">
                  <a:moveTo>
                    <a:pt x="0" y="690828"/>
                  </a:moveTo>
                  <a:lnTo>
                    <a:pt x="0" y="823114"/>
                  </a:lnTo>
                </a:path>
                <a:path w="390525" h="823595">
                  <a:moveTo>
                    <a:pt x="374056" y="690828"/>
                  </a:moveTo>
                  <a:lnTo>
                    <a:pt x="374056" y="823114"/>
                  </a:lnTo>
                </a:path>
                <a:path w="390525" h="823595">
                  <a:moveTo>
                    <a:pt x="195159" y="734923"/>
                  </a:moveTo>
                  <a:lnTo>
                    <a:pt x="256845" y="731176"/>
                  </a:lnTo>
                  <a:lnTo>
                    <a:pt x="310418" y="720743"/>
                  </a:lnTo>
                  <a:lnTo>
                    <a:pt x="352664" y="704834"/>
                  </a:lnTo>
                  <a:lnTo>
                    <a:pt x="380370" y="684660"/>
                  </a:lnTo>
                  <a:lnTo>
                    <a:pt x="390319" y="661431"/>
                  </a:lnTo>
                </a:path>
                <a:path w="390525" h="823595">
                  <a:moveTo>
                    <a:pt x="0" y="661431"/>
                  </a:moveTo>
                  <a:lnTo>
                    <a:pt x="9949" y="684660"/>
                  </a:lnTo>
                  <a:lnTo>
                    <a:pt x="37654" y="704834"/>
                  </a:lnTo>
                  <a:lnTo>
                    <a:pt x="79901" y="720743"/>
                  </a:lnTo>
                  <a:lnTo>
                    <a:pt x="133474" y="731176"/>
                  </a:lnTo>
                  <a:lnTo>
                    <a:pt x="195159" y="734923"/>
                  </a:lnTo>
                </a:path>
                <a:path w="390525" h="823595">
                  <a:moveTo>
                    <a:pt x="81316" y="734923"/>
                  </a:moveTo>
                  <a:lnTo>
                    <a:pt x="81316" y="426255"/>
                  </a:lnTo>
                </a:path>
                <a:path w="390525" h="823595">
                  <a:moveTo>
                    <a:pt x="292739" y="734923"/>
                  </a:moveTo>
                  <a:lnTo>
                    <a:pt x="292739" y="0"/>
                  </a:lnTo>
                </a:path>
              </a:pathLst>
            </a:custGeom>
            <a:ln w="15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955774" y="3873435"/>
              <a:ext cx="131445" cy="147320"/>
            </a:xfrm>
            <a:custGeom>
              <a:avLst/>
              <a:gdLst/>
              <a:ahLst/>
              <a:cxnLst/>
              <a:rect l="l" t="t" r="r" b="b"/>
              <a:pathLst>
                <a:path w="131444" h="147320">
                  <a:moveTo>
                    <a:pt x="65444" y="0"/>
                  </a:moveTo>
                  <a:lnTo>
                    <a:pt x="32180" y="3106"/>
                  </a:lnTo>
                  <a:lnTo>
                    <a:pt x="0" y="12425"/>
                  </a:lnTo>
                  <a:lnTo>
                    <a:pt x="65444" y="146984"/>
                  </a:lnTo>
                  <a:lnTo>
                    <a:pt x="130887" y="12425"/>
                  </a:lnTo>
                  <a:lnTo>
                    <a:pt x="98707" y="3106"/>
                  </a:lnTo>
                  <a:lnTo>
                    <a:pt x="65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004955" y="369705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w="0" h="206375">
                  <a:moveTo>
                    <a:pt x="0" y="205778"/>
                  </a:moveTo>
                  <a:lnTo>
                    <a:pt x="0" y="0"/>
                  </a:lnTo>
                </a:path>
              </a:pathLst>
            </a:custGeom>
            <a:ln w="16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8727" y="3873435"/>
              <a:ext cx="130887" cy="14698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557908" y="2609366"/>
              <a:ext cx="0" cy="1293495"/>
            </a:xfrm>
            <a:custGeom>
              <a:avLst/>
              <a:gdLst/>
              <a:ahLst/>
              <a:cxnLst/>
              <a:rect l="l" t="t" r="r" b="b"/>
              <a:pathLst>
                <a:path w="0" h="1293495">
                  <a:moveTo>
                    <a:pt x="0" y="1293465"/>
                  </a:moveTo>
                  <a:lnTo>
                    <a:pt x="0" y="0"/>
                  </a:lnTo>
                </a:path>
              </a:pathLst>
            </a:custGeom>
            <a:ln w="16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/>
          <p:cNvGrpSpPr/>
          <p:nvPr/>
        </p:nvGrpSpPr>
        <p:grpSpPr>
          <a:xfrm>
            <a:off x="2232251" y="4534866"/>
            <a:ext cx="131445" cy="309245"/>
            <a:chOff x="2232251" y="4534866"/>
            <a:chExt cx="131445" cy="309245"/>
          </a:xfrm>
        </p:grpSpPr>
        <p:sp>
          <p:nvSpPr>
            <p:cNvPr id="61" name="object 61"/>
            <p:cNvSpPr/>
            <p:nvPr/>
          </p:nvSpPr>
          <p:spPr>
            <a:xfrm>
              <a:off x="2232251" y="4696550"/>
              <a:ext cx="131445" cy="147320"/>
            </a:xfrm>
            <a:custGeom>
              <a:avLst/>
              <a:gdLst/>
              <a:ahLst/>
              <a:cxnLst/>
              <a:rect l="l" t="t" r="r" b="b"/>
              <a:pathLst>
                <a:path w="131444" h="147320">
                  <a:moveTo>
                    <a:pt x="65444" y="0"/>
                  </a:moveTo>
                  <a:lnTo>
                    <a:pt x="32180" y="3106"/>
                  </a:lnTo>
                  <a:lnTo>
                    <a:pt x="0" y="12425"/>
                  </a:lnTo>
                  <a:lnTo>
                    <a:pt x="65444" y="146984"/>
                  </a:lnTo>
                  <a:lnTo>
                    <a:pt x="130887" y="12425"/>
                  </a:lnTo>
                  <a:lnTo>
                    <a:pt x="98707" y="3106"/>
                  </a:lnTo>
                  <a:lnTo>
                    <a:pt x="65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281432" y="4534866"/>
              <a:ext cx="0" cy="191135"/>
            </a:xfrm>
            <a:custGeom>
              <a:avLst/>
              <a:gdLst/>
              <a:ahLst/>
              <a:cxnLst/>
              <a:rect l="l" t="t" r="r" b="b"/>
              <a:pathLst>
                <a:path w="0" h="191135">
                  <a:moveTo>
                    <a:pt x="0" y="191080"/>
                  </a:moveTo>
                  <a:lnTo>
                    <a:pt x="0" y="0"/>
                  </a:lnTo>
                </a:path>
              </a:pathLst>
            </a:custGeom>
            <a:ln w="16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1826059" y="4020419"/>
            <a:ext cx="943610" cy="514984"/>
          </a:xfrm>
          <a:prstGeom prst="rect">
            <a:avLst/>
          </a:prstGeom>
          <a:ln w="15116">
            <a:solidFill>
              <a:srgbClr val="00000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292735">
              <a:lnSpc>
                <a:spcPct val="100000"/>
              </a:lnSpc>
              <a:spcBef>
                <a:spcPts val="715"/>
              </a:spcBef>
            </a:pPr>
            <a:r>
              <a:rPr dirty="0" sz="1600" spc="125" b="1">
                <a:latin typeface="Arial"/>
                <a:cs typeface="Arial"/>
              </a:rPr>
              <a:t>FA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27202" y="2287998"/>
            <a:ext cx="730250" cy="237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67995" algn="l"/>
              </a:tabLst>
            </a:pPr>
            <a:r>
              <a:rPr dirty="0" sz="1350" spc="114" b="1">
                <a:latin typeface="Arial"/>
                <a:cs typeface="Arial"/>
              </a:rPr>
              <a:t>B3</a:t>
            </a:r>
            <a:r>
              <a:rPr dirty="0" sz="1350" spc="114" b="1">
                <a:latin typeface="Arial"/>
                <a:cs typeface="Arial"/>
              </a:rPr>
              <a:t>	</a:t>
            </a:r>
            <a:r>
              <a:rPr dirty="0" sz="1350" spc="114" b="1">
                <a:latin typeface="Arial"/>
                <a:cs typeface="Arial"/>
              </a:rPr>
              <a:t>A3</a:t>
            </a:r>
            <a:endParaRPr sz="13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03678" y="4860232"/>
            <a:ext cx="1686560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94460" algn="l"/>
              </a:tabLst>
            </a:pPr>
            <a:r>
              <a:rPr dirty="0" sz="1600" spc="114" b="1">
                <a:latin typeface="Arial"/>
                <a:cs typeface="Arial"/>
              </a:rPr>
              <a:t>S3</a:t>
            </a:r>
            <a:r>
              <a:rPr dirty="0" sz="1600" spc="114" b="1">
                <a:latin typeface="Arial"/>
                <a:cs typeface="Arial"/>
              </a:rPr>
              <a:t>	</a:t>
            </a:r>
            <a:r>
              <a:rPr dirty="0" sz="1600" spc="114" b="1">
                <a:latin typeface="Arial"/>
                <a:cs typeface="Arial"/>
              </a:rPr>
              <a:t>S2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370686" y="4270293"/>
            <a:ext cx="439420" cy="0"/>
          </a:xfrm>
          <a:custGeom>
            <a:avLst/>
            <a:gdLst/>
            <a:ahLst/>
            <a:cxnLst/>
            <a:rect l="l" t="t" r="r" b="b"/>
            <a:pathLst>
              <a:path w="439419" h="0">
                <a:moveTo>
                  <a:pt x="0" y="0"/>
                </a:moveTo>
                <a:lnTo>
                  <a:pt x="439109" y="0"/>
                </a:lnTo>
              </a:path>
            </a:pathLst>
          </a:custGeom>
          <a:ln w="146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195353" y="4874930"/>
            <a:ext cx="274955" cy="237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114" b="1">
                <a:latin typeface="Arial"/>
                <a:cs typeface="Arial"/>
              </a:rPr>
              <a:t>C4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817927" y="2609366"/>
            <a:ext cx="406400" cy="1096010"/>
            <a:chOff x="1817927" y="2609366"/>
            <a:chExt cx="406400" cy="1096010"/>
          </a:xfrm>
        </p:grpSpPr>
        <p:sp>
          <p:nvSpPr>
            <p:cNvPr id="69" name="object 69"/>
            <p:cNvSpPr/>
            <p:nvPr/>
          </p:nvSpPr>
          <p:spPr>
            <a:xfrm>
              <a:off x="1826059" y="3314893"/>
              <a:ext cx="390525" cy="73660"/>
            </a:xfrm>
            <a:custGeom>
              <a:avLst/>
              <a:gdLst/>
              <a:ahLst/>
              <a:cxnLst/>
              <a:rect l="l" t="t" r="r" b="b"/>
              <a:pathLst>
                <a:path w="390525" h="73660">
                  <a:moveTo>
                    <a:pt x="195159" y="73492"/>
                  </a:moveTo>
                  <a:lnTo>
                    <a:pt x="256845" y="69745"/>
                  </a:lnTo>
                  <a:lnTo>
                    <a:pt x="310418" y="59312"/>
                  </a:lnTo>
                  <a:lnTo>
                    <a:pt x="352665" y="43403"/>
                  </a:lnTo>
                  <a:lnTo>
                    <a:pt x="380370" y="23229"/>
                  </a:lnTo>
                  <a:lnTo>
                    <a:pt x="390319" y="0"/>
                  </a:lnTo>
                </a:path>
                <a:path w="390525" h="73660">
                  <a:moveTo>
                    <a:pt x="0" y="0"/>
                  </a:moveTo>
                  <a:lnTo>
                    <a:pt x="9949" y="23229"/>
                  </a:lnTo>
                  <a:lnTo>
                    <a:pt x="37654" y="43403"/>
                  </a:lnTo>
                  <a:lnTo>
                    <a:pt x="79900" y="59312"/>
                  </a:lnTo>
                  <a:lnTo>
                    <a:pt x="133474" y="69745"/>
                  </a:lnTo>
                  <a:lnTo>
                    <a:pt x="195159" y="73492"/>
                  </a:lnTo>
                </a:path>
              </a:pathLst>
            </a:custGeom>
            <a:ln w="15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8209" y="3454028"/>
              <a:ext cx="406019" cy="25087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826059" y="2609366"/>
              <a:ext cx="390525" cy="823594"/>
            </a:xfrm>
            <a:custGeom>
              <a:avLst/>
              <a:gdLst/>
              <a:ahLst/>
              <a:cxnLst/>
              <a:rect l="l" t="t" r="r" b="b"/>
              <a:pathLst>
                <a:path w="390525" h="823595">
                  <a:moveTo>
                    <a:pt x="0" y="690828"/>
                  </a:moveTo>
                  <a:lnTo>
                    <a:pt x="0" y="823114"/>
                  </a:lnTo>
                </a:path>
                <a:path w="390525" h="823595">
                  <a:moveTo>
                    <a:pt x="374056" y="690828"/>
                  </a:moveTo>
                  <a:lnTo>
                    <a:pt x="374056" y="823114"/>
                  </a:lnTo>
                </a:path>
                <a:path w="390525" h="823595">
                  <a:moveTo>
                    <a:pt x="195159" y="734923"/>
                  </a:moveTo>
                  <a:lnTo>
                    <a:pt x="256845" y="731176"/>
                  </a:lnTo>
                  <a:lnTo>
                    <a:pt x="310418" y="720743"/>
                  </a:lnTo>
                  <a:lnTo>
                    <a:pt x="352665" y="704834"/>
                  </a:lnTo>
                  <a:lnTo>
                    <a:pt x="380370" y="684660"/>
                  </a:lnTo>
                  <a:lnTo>
                    <a:pt x="390319" y="661431"/>
                  </a:lnTo>
                </a:path>
                <a:path w="390525" h="823595">
                  <a:moveTo>
                    <a:pt x="0" y="661431"/>
                  </a:moveTo>
                  <a:lnTo>
                    <a:pt x="9949" y="684660"/>
                  </a:lnTo>
                  <a:lnTo>
                    <a:pt x="37654" y="704834"/>
                  </a:lnTo>
                  <a:lnTo>
                    <a:pt x="79900" y="720743"/>
                  </a:lnTo>
                  <a:lnTo>
                    <a:pt x="133474" y="731176"/>
                  </a:lnTo>
                  <a:lnTo>
                    <a:pt x="195159" y="734923"/>
                  </a:lnTo>
                </a:path>
                <a:path w="390525" h="823595">
                  <a:moveTo>
                    <a:pt x="81316" y="734923"/>
                  </a:moveTo>
                  <a:lnTo>
                    <a:pt x="81316" y="426255"/>
                  </a:lnTo>
                </a:path>
                <a:path w="390525" h="823595">
                  <a:moveTo>
                    <a:pt x="292739" y="734923"/>
                  </a:moveTo>
                  <a:lnTo>
                    <a:pt x="292739" y="0"/>
                  </a:lnTo>
                </a:path>
              </a:pathLst>
            </a:custGeom>
            <a:ln w="15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/>
          <p:cNvGrpSpPr/>
          <p:nvPr/>
        </p:nvGrpSpPr>
        <p:grpSpPr>
          <a:xfrm>
            <a:off x="1321506" y="4270293"/>
            <a:ext cx="131445" cy="573405"/>
            <a:chOff x="1321506" y="4270293"/>
            <a:chExt cx="131445" cy="573405"/>
          </a:xfrm>
        </p:grpSpPr>
        <p:pic>
          <p:nvPicPr>
            <p:cNvPr id="73" name="object 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1506" y="4696550"/>
              <a:ext cx="130887" cy="14698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370686" y="4270293"/>
              <a:ext cx="0" cy="441325"/>
            </a:xfrm>
            <a:custGeom>
              <a:avLst/>
              <a:gdLst/>
              <a:ahLst/>
              <a:cxnLst/>
              <a:rect l="l" t="t" r="r" b="b"/>
              <a:pathLst>
                <a:path w="0" h="441325">
                  <a:moveTo>
                    <a:pt x="0" y="0"/>
                  </a:moveTo>
                  <a:lnTo>
                    <a:pt x="0" y="440954"/>
                  </a:lnTo>
                </a:path>
              </a:pathLst>
            </a:custGeom>
            <a:ln w="16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7554306" y="2773048"/>
            <a:ext cx="215265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160" b="1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736600" y="5430341"/>
            <a:ext cx="4160520" cy="86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165" indent="-292100">
              <a:lnSpc>
                <a:spcPts val="2255"/>
              </a:lnSpc>
              <a:spcBef>
                <a:spcPts val="100"/>
              </a:spcBef>
              <a:buFont typeface="MS UI Gothic"/>
              <a:buChar char="➢"/>
              <a:tabLst>
                <a:tab pos="304800" algn="l"/>
              </a:tabLst>
            </a:pPr>
            <a:r>
              <a:rPr dirty="0" sz="2000">
                <a:latin typeface="Calibri"/>
                <a:cs typeface="Calibri"/>
              </a:rPr>
              <a:t>Mode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controls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operation</a:t>
            </a:r>
            <a:endParaRPr sz="2000">
              <a:latin typeface="Calibri"/>
              <a:cs typeface="Calibri"/>
            </a:endParaRPr>
          </a:p>
          <a:p>
            <a:pPr lvl="1" marL="819150" indent="-349885">
              <a:lnSpc>
                <a:spcPts val="2105"/>
              </a:lnSpc>
              <a:buFont typeface="MS UI Gothic"/>
              <a:buChar char="➢"/>
              <a:tabLst>
                <a:tab pos="819785" algn="l"/>
              </a:tabLst>
            </a:pPr>
            <a:r>
              <a:rPr dirty="0" sz="2000">
                <a:latin typeface="Calibri"/>
                <a:cs typeface="Calibri"/>
              </a:rPr>
              <a:t>M=0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----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adder</a:t>
            </a:r>
            <a:endParaRPr sz="2000">
              <a:latin typeface="Calibri"/>
              <a:cs typeface="Calibri"/>
            </a:endParaRPr>
          </a:p>
          <a:p>
            <a:pPr lvl="1" marL="819150" indent="-349885">
              <a:lnSpc>
                <a:spcPts val="2255"/>
              </a:lnSpc>
              <a:buFont typeface="MS UI Gothic"/>
              <a:buChar char="➢"/>
              <a:tabLst>
                <a:tab pos="819785" algn="l"/>
              </a:tabLst>
            </a:pPr>
            <a:r>
              <a:rPr dirty="0" sz="2000">
                <a:latin typeface="Calibri"/>
                <a:cs typeface="Calibri"/>
              </a:rPr>
              <a:t>M=1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----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subtractor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0921" y="311626"/>
            <a:ext cx="32061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latin typeface="Calibri"/>
                <a:cs typeface="Calibri"/>
              </a:rPr>
              <a:t>Binary</a:t>
            </a:r>
            <a:r>
              <a:rPr dirty="0" sz="3200" spc="-40" b="0">
                <a:latin typeface="Calibri"/>
                <a:cs typeface="Calibri"/>
              </a:rPr>
              <a:t> </a:t>
            </a:r>
            <a:r>
              <a:rPr dirty="0" sz="3200" spc="-15" b="0">
                <a:latin typeface="Calibri"/>
                <a:cs typeface="Calibri"/>
              </a:rPr>
              <a:t>Incrementer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075" y="1620341"/>
            <a:ext cx="2059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Binary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Incrementer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81890" y="3158115"/>
            <a:ext cx="908050" cy="920115"/>
          </a:xfrm>
          <a:custGeom>
            <a:avLst/>
            <a:gdLst/>
            <a:ahLst/>
            <a:cxnLst/>
            <a:rect l="l" t="t" r="r" b="b"/>
            <a:pathLst>
              <a:path w="908050" h="920114">
                <a:moveTo>
                  <a:pt x="0" y="0"/>
                </a:moveTo>
                <a:lnTo>
                  <a:pt x="907449" y="0"/>
                </a:lnTo>
                <a:lnTo>
                  <a:pt x="907449" y="919685"/>
                </a:lnTo>
                <a:lnTo>
                  <a:pt x="0" y="919685"/>
                </a:lnTo>
                <a:lnTo>
                  <a:pt x="0" y="0"/>
                </a:lnTo>
                <a:close/>
              </a:path>
            </a:pathLst>
          </a:custGeom>
          <a:ln w="176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17042" y="3155382"/>
            <a:ext cx="682625" cy="56769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70"/>
              </a:spcBef>
              <a:tabLst>
                <a:tab pos="540385" algn="l"/>
              </a:tabLst>
            </a:pPr>
            <a:r>
              <a:rPr dirty="0" sz="1500" spc="180" b="1">
                <a:latin typeface="Arial"/>
                <a:cs typeface="Arial"/>
              </a:rPr>
              <a:t>x</a:t>
            </a:r>
            <a:r>
              <a:rPr dirty="0" sz="1500" spc="180" b="1">
                <a:latin typeface="Arial"/>
                <a:cs typeface="Arial"/>
              </a:rPr>
              <a:t>	</a:t>
            </a:r>
            <a:r>
              <a:rPr dirty="0" sz="1500" spc="180" b="1"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195"/>
              </a:spcBef>
            </a:pPr>
            <a:r>
              <a:rPr dirty="0" sz="1750" spc="270" b="1">
                <a:latin typeface="Arial"/>
                <a:cs typeface="Arial"/>
              </a:rPr>
              <a:t>HA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7736" y="3811394"/>
            <a:ext cx="18034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500" spc="229" b="1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1807" y="3827250"/>
            <a:ext cx="16764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500" spc="215" b="1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55195" y="2545720"/>
            <a:ext cx="580390" cy="2150745"/>
            <a:chOff x="6655195" y="2545720"/>
            <a:chExt cx="580390" cy="21507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5195" y="2999548"/>
              <a:ext cx="155385" cy="15856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13579" y="2555562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w="0" h="476250">
                  <a:moveTo>
                    <a:pt x="0" y="475699"/>
                  </a:moveTo>
                  <a:lnTo>
                    <a:pt x="0" y="0"/>
                  </a:lnTo>
                </a:path>
              </a:pathLst>
            </a:custGeom>
            <a:ln w="19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9958" y="2999548"/>
              <a:ext cx="155387" cy="15856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13579" y="2555562"/>
              <a:ext cx="424815" cy="1871345"/>
            </a:xfrm>
            <a:custGeom>
              <a:avLst/>
              <a:gdLst/>
              <a:ahLst/>
              <a:cxnLst/>
              <a:rect l="l" t="t" r="r" b="b"/>
              <a:pathLst>
                <a:path w="424815" h="1871345">
                  <a:moveTo>
                    <a:pt x="424763" y="475699"/>
                  </a:moveTo>
                  <a:lnTo>
                    <a:pt x="424763" y="0"/>
                  </a:lnTo>
                </a:path>
                <a:path w="424815" h="1871345">
                  <a:moveTo>
                    <a:pt x="0" y="1871084"/>
                  </a:moveTo>
                  <a:lnTo>
                    <a:pt x="0" y="1522238"/>
                  </a:lnTo>
                </a:path>
              </a:pathLst>
            </a:custGeom>
            <a:ln w="1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9958" y="4537644"/>
              <a:ext cx="155387" cy="15856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138343" y="4077801"/>
              <a:ext cx="0" cy="492125"/>
            </a:xfrm>
            <a:custGeom>
              <a:avLst/>
              <a:gdLst/>
              <a:ahLst/>
              <a:cxnLst/>
              <a:rect l="l" t="t" r="r" b="b"/>
              <a:pathLst>
                <a:path w="0" h="492125">
                  <a:moveTo>
                    <a:pt x="0" y="491556"/>
                  </a:moveTo>
                  <a:lnTo>
                    <a:pt x="0" y="0"/>
                  </a:lnTo>
                </a:path>
              </a:pathLst>
            </a:custGeom>
            <a:ln w="19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488498" y="2289156"/>
            <a:ext cx="32194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204" b="1">
                <a:latin typeface="Arial"/>
                <a:cs typeface="Arial"/>
              </a:rPr>
              <a:t>A0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44951" y="2289156"/>
            <a:ext cx="15430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180" b="1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8413" y="4715223"/>
            <a:ext cx="30924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195" b="1">
                <a:latin typeface="Arial"/>
                <a:cs typeface="Arial"/>
              </a:rPr>
              <a:t>S0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56603" y="2809269"/>
            <a:ext cx="1757045" cy="1617980"/>
          </a:xfrm>
          <a:custGeom>
            <a:avLst/>
            <a:gdLst/>
            <a:ahLst/>
            <a:cxnLst/>
            <a:rect l="l" t="t" r="r" b="b"/>
            <a:pathLst>
              <a:path w="1757045" h="1617979">
                <a:moveTo>
                  <a:pt x="1756976" y="1617378"/>
                </a:moveTo>
                <a:lnTo>
                  <a:pt x="1216368" y="1617378"/>
                </a:lnTo>
              </a:path>
              <a:path w="1757045" h="1617979">
                <a:moveTo>
                  <a:pt x="1197060" y="1617378"/>
                </a:moveTo>
                <a:lnTo>
                  <a:pt x="1197060" y="15856"/>
                </a:lnTo>
              </a:path>
              <a:path w="1757045" h="1617979">
                <a:moveTo>
                  <a:pt x="1197060" y="0"/>
                </a:moveTo>
                <a:lnTo>
                  <a:pt x="675760" y="0"/>
                </a:lnTo>
              </a:path>
              <a:path w="1757045" h="1617979">
                <a:moveTo>
                  <a:pt x="0" y="348846"/>
                </a:moveTo>
                <a:lnTo>
                  <a:pt x="888141" y="348846"/>
                </a:lnTo>
                <a:lnTo>
                  <a:pt x="888141" y="1268531"/>
                </a:lnTo>
                <a:lnTo>
                  <a:pt x="0" y="1268531"/>
                </a:lnTo>
                <a:lnTo>
                  <a:pt x="0" y="348846"/>
                </a:lnTo>
                <a:close/>
              </a:path>
            </a:pathLst>
          </a:custGeom>
          <a:ln w="17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091756" y="3155382"/>
            <a:ext cx="682625" cy="56769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70"/>
              </a:spcBef>
              <a:tabLst>
                <a:tab pos="540385" algn="l"/>
              </a:tabLst>
            </a:pPr>
            <a:r>
              <a:rPr dirty="0" sz="1500" spc="180" b="1">
                <a:latin typeface="Arial"/>
                <a:cs typeface="Arial"/>
              </a:rPr>
              <a:t>x</a:t>
            </a:r>
            <a:r>
              <a:rPr dirty="0" sz="1500" spc="180" b="1">
                <a:latin typeface="Arial"/>
                <a:cs typeface="Arial"/>
              </a:rPr>
              <a:t>	</a:t>
            </a:r>
            <a:r>
              <a:rPr dirty="0" sz="1500" spc="180" b="1"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195"/>
              </a:spcBef>
            </a:pPr>
            <a:r>
              <a:rPr dirty="0" sz="1750" spc="270" b="1">
                <a:latin typeface="Arial"/>
                <a:cs typeface="Arial"/>
              </a:rPr>
              <a:t>HA</a:t>
            </a:r>
            <a:endParaRPr sz="1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2448" y="3811394"/>
            <a:ext cx="18034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500" spc="229" b="1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16519" y="3827250"/>
            <a:ext cx="16764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500" spc="215" b="1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10600" y="2545720"/>
            <a:ext cx="600075" cy="2150745"/>
            <a:chOff x="5110600" y="2545720"/>
            <a:chExt cx="600075" cy="215074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0600" y="2999548"/>
              <a:ext cx="155385" cy="15856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168984" y="2555562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w="0" h="476250">
                  <a:moveTo>
                    <a:pt x="0" y="475699"/>
                  </a:moveTo>
                  <a:lnTo>
                    <a:pt x="0" y="0"/>
                  </a:lnTo>
                </a:path>
              </a:pathLst>
            </a:custGeom>
            <a:ln w="19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554671" y="2999548"/>
              <a:ext cx="155575" cy="158750"/>
            </a:xfrm>
            <a:custGeom>
              <a:avLst/>
              <a:gdLst/>
              <a:ahLst/>
              <a:cxnLst/>
              <a:rect l="l" t="t" r="r" b="b"/>
              <a:pathLst>
                <a:path w="155575" h="158750">
                  <a:moveTo>
                    <a:pt x="77692" y="0"/>
                  </a:moveTo>
                  <a:lnTo>
                    <a:pt x="38203" y="3351"/>
                  </a:lnTo>
                  <a:lnTo>
                    <a:pt x="0" y="13405"/>
                  </a:lnTo>
                  <a:lnTo>
                    <a:pt x="77692" y="158566"/>
                  </a:lnTo>
                  <a:lnTo>
                    <a:pt x="155385" y="13405"/>
                  </a:lnTo>
                  <a:lnTo>
                    <a:pt x="117182" y="3351"/>
                  </a:lnTo>
                  <a:lnTo>
                    <a:pt x="77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68984" y="2825125"/>
              <a:ext cx="444500" cy="1602105"/>
            </a:xfrm>
            <a:custGeom>
              <a:avLst/>
              <a:gdLst/>
              <a:ahLst/>
              <a:cxnLst/>
              <a:rect l="l" t="t" r="r" b="b"/>
              <a:pathLst>
                <a:path w="444500" h="1602104">
                  <a:moveTo>
                    <a:pt x="444070" y="206136"/>
                  </a:moveTo>
                  <a:lnTo>
                    <a:pt x="444070" y="0"/>
                  </a:lnTo>
                </a:path>
                <a:path w="444500" h="1602104">
                  <a:moveTo>
                    <a:pt x="0" y="1601521"/>
                  </a:moveTo>
                  <a:lnTo>
                    <a:pt x="0" y="1252675"/>
                  </a:lnTo>
                </a:path>
              </a:pathLst>
            </a:custGeom>
            <a:ln w="1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4671" y="4537644"/>
              <a:ext cx="155385" cy="15856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613055" y="4077801"/>
              <a:ext cx="0" cy="492125"/>
            </a:xfrm>
            <a:custGeom>
              <a:avLst/>
              <a:gdLst/>
              <a:ahLst/>
              <a:cxnLst/>
              <a:rect l="l" t="t" r="r" b="b"/>
              <a:pathLst>
                <a:path w="0" h="492125">
                  <a:moveTo>
                    <a:pt x="0" y="491556"/>
                  </a:moveTo>
                  <a:lnTo>
                    <a:pt x="0" y="0"/>
                  </a:lnTo>
                </a:path>
              </a:pathLst>
            </a:custGeom>
            <a:ln w="19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963212" y="2289156"/>
            <a:ext cx="32194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204" b="1">
                <a:latin typeface="Arial"/>
                <a:cs typeface="Arial"/>
              </a:rPr>
              <a:t>A1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23127" y="4715223"/>
            <a:ext cx="30924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195" b="1">
                <a:latin typeface="Arial"/>
                <a:cs typeface="Arial"/>
              </a:rPr>
              <a:t>S1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412009" y="2809269"/>
            <a:ext cx="1757045" cy="1617980"/>
          </a:xfrm>
          <a:custGeom>
            <a:avLst/>
            <a:gdLst/>
            <a:ahLst/>
            <a:cxnLst/>
            <a:rect l="l" t="t" r="r" b="b"/>
            <a:pathLst>
              <a:path w="1757045" h="1617979">
                <a:moveTo>
                  <a:pt x="1756976" y="1617378"/>
                </a:moveTo>
                <a:lnTo>
                  <a:pt x="1235675" y="1617378"/>
                </a:lnTo>
              </a:path>
              <a:path w="1757045" h="1617979">
                <a:moveTo>
                  <a:pt x="1216368" y="1617378"/>
                </a:moveTo>
                <a:lnTo>
                  <a:pt x="1216368" y="15856"/>
                </a:lnTo>
              </a:path>
              <a:path w="1757045" h="1617979">
                <a:moveTo>
                  <a:pt x="1216368" y="0"/>
                </a:moveTo>
                <a:lnTo>
                  <a:pt x="675760" y="0"/>
                </a:lnTo>
              </a:path>
              <a:path w="1757045" h="1617979">
                <a:moveTo>
                  <a:pt x="0" y="348846"/>
                </a:moveTo>
                <a:lnTo>
                  <a:pt x="907449" y="348846"/>
                </a:lnTo>
                <a:lnTo>
                  <a:pt x="907449" y="1268531"/>
                </a:lnTo>
                <a:lnTo>
                  <a:pt x="0" y="1268531"/>
                </a:lnTo>
                <a:lnTo>
                  <a:pt x="0" y="348846"/>
                </a:lnTo>
                <a:close/>
              </a:path>
            </a:pathLst>
          </a:custGeom>
          <a:ln w="17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534462" y="3155382"/>
            <a:ext cx="512445" cy="56769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180" b="1"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195"/>
              </a:spcBef>
            </a:pPr>
            <a:r>
              <a:rPr dirty="0" sz="1750" spc="270" b="1">
                <a:latin typeface="Arial"/>
                <a:cs typeface="Arial"/>
              </a:rPr>
              <a:t>HA</a:t>
            </a:r>
            <a:endParaRPr sz="17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75069" y="3177128"/>
            <a:ext cx="15430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180" b="1"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15154" y="3811394"/>
            <a:ext cx="19304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229" b="1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59225" y="3827250"/>
            <a:ext cx="18034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215" b="1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585312" y="2545720"/>
            <a:ext cx="580390" cy="2150745"/>
            <a:chOff x="3585312" y="2545720"/>
            <a:chExt cx="580390" cy="2150745"/>
          </a:xfrm>
        </p:grpSpPr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5312" y="2999548"/>
              <a:ext cx="155387" cy="15856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43698" y="2555562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w="0" h="476250">
                  <a:moveTo>
                    <a:pt x="0" y="475699"/>
                  </a:moveTo>
                  <a:lnTo>
                    <a:pt x="0" y="0"/>
                  </a:lnTo>
                </a:path>
              </a:pathLst>
            </a:custGeom>
            <a:ln w="19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010077" y="2999548"/>
              <a:ext cx="155575" cy="158750"/>
            </a:xfrm>
            <a:custGeom>
              <a:avLst/>
              <a:gdLst/>
              <a:ahLst/>
              <a:cxnLst/>
              <a:rect l="l" t="t" r="r" b="b"/>
              <a:pathLst>
                <a:path w="155575" h="158750">
                  <a:moveTo>
                    <a:pt x="77692" y="0"/>
                  </a:moveTo>
                  <a:lnTo>
                    <a:pt x="38203" y="3351"/>
                  </a:lnTo>
                  <a:lnTo>
                    <a:pt x="0" y="13405"/>
                  </a:lnTo>
                  <a:lnTo>
                    <a:pt x="77692" y="158566"/>
                  </a:lnTo>
                  <a:lnTo>
                    <a:pt x="155385" y="13405"/>
                  </a:lnTo>
                  <a:lnTo>
                    <a:pt x="117182" y="3351"/>
                  </a:lnTo>
                  <a:lnTo>
                    <a:pt x="77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643698" y="2825125"/>
              <a:ext cx="424815" cy="1602105"/>
            </a:xfrm>
            <a:custGeom>
              <a:avLst/>
              <a:gdLst/>
              <a:ahLst/>
              <a:cxnLst/>
              <a:rect l="l" t="t" r="r" b="b"/>
              <a:pathLst>
                <a:path w="424814" h="1602104">
                  <a:moveTo>
                    <a:pt x="424763" y="206136"/>
                  </a:moveTo>
                  <a:lnTo>
                    <a:pt x="424763" y="0"/>
                  </a:lnTo>
                </a:path>
                <a:path w="424814" h="1602104">
                  <a:moveTo>
                    <a:pt x="0" y="1601521"/>
                  </a:moveTo>
                  <a:lnTo>
                    <a:pt x="0" y="1252675"/>
                  </a:lnTo>
                </a:path>
              </a:pathLst>
            </a:custGeom>
            <a:ln w="17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0077" y="4537644"/>
              <a:ext cx="155385" cy="15856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068461" y="4077801"/>
              <a:ext cx="0" cy="492125"/>
            </a:xfrm>
            <a:custGeom>
              <a:avLst/>
              <a:gdLst/>
              <a:ahLst/>
              <a:cxnLst/>
              <a:rect l="l" t="t" r="r" b="b"/>
              <a:pathLst>
                <a:path w="0" h="492125">
                  <a:moveTo>
                    <a:pt x="0" y="491556"/>
                  </a:moveTo>
                  <a:lnTo>
                    <a:pt x="0" y="0"/>
                  </a:lnTo>
                </a:path>
              </a:pathLst>
            </a:custGeom>
            <a:ln w="19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3437924" y="2289156"/>
            <a:ext cx="32194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204" b="1">
                <a:latin typeface="Arial"/>
                <a:cs typeface="Arial"/>
              </a:rPr>
              <a:t>A2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78532" y="4715223"/>
            <a:ext cx="30924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195" b="1">
                <a:latin typeface="Arial"/>
                <a:cs typeface="Arial"/>
              </a:rPr>
              <a:t>S2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886722" y="2809269"/>
            <a:ext cx="1757045" cy="1617980"/>
          </a:xfrm>
          <a:custGeom>
            <a:avLst/>
            <a:gdLst/>
            <a:ahLst/>
            <a:cxnLst/>
            <a:rect l="l" t="t" r="r" b="b"/>
            <a:pathLst>
              <a:path w="1757045" h="1617979">
                <a:moveTo>
                  <a:pt x="1756976" y="1617378"/>
                </a:moveTo>
                <a:lnTo>
                  <a:pt x="1216368" y="1617378"/>
                </a:lnTo>
              </a:path>
              <a:path w="1757045" h="1617979">
                <a:moveTo>
                  <a:pt x="1197060" y="1617378"/>
                </a:moveTo>
                <a:lnTo>
                  <a:pt x="1197060" y="15856"/>
                </a:lnTo>
              </a:path>
              <a:path w="1757045" h="1617979">
                <a:moveTo>
                  <a:pt x="1197060" y="0"/>
                </a:moveTo>
                <a:lnTo>
                  <a:pt x="675760" y="0"/>
                </a:lnTo>
              </a:path>
              <a:path w="1757045" h="1617979">
                <a:moveTo>
                  <a:pt x="0" y="348846"/>
                </a:moveTo>
                <a:lnTo>
                  <a:pt x="888141" y="348846"/>
                </a:lnTo>
                <a:lnTo>
                  <a:pt x="888141" y="1268531"/>
                </a:lnTo>
                <a:lnTo>
                  <a:pt x="0" y="1268531"/>
                </a:lnTo>
                <a:lnTo>
                  <a:pt x="0" y="348846"/>
                </a:lnTo>
                <a:close/>
              </a:path>
            </a:pathLst>
          </a:custGeom>
          <a:ln w="17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009174" y="3155382"/>
            <a:ext cx="512445" cy="56769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180" b="1"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195"/>
              </a:spcBef>
            </a:pPr>
            <a:r>
              <a:rPr dirty="0" sz="1750" spc="270" b="1">
                <a:latin typeface="Arial"/>
                <a:cs typeface="Arial"/>
              </a:rPr>
              <a:t>HA</a:t>
            </a:r>
            <a:endParaRPr sz="17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49782" y="3177128"/>
            <a:ext cx="15430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180" b="1"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89866" y="3811394"/>
            <a:ext cx="19304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229" b="1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33937" y="3827250"/>
            <a:ext cx="18034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215" b="1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040718" y="2545720"/>
            <a:ext cx="600075" cy="2150745"/>
            <a:chOff x="2040718" y="2545720"/>
            <a:chExt cx="600075" cy="2150745"/>
          </a:xfrm>
        </p:grpSpPr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0718" y="2999548"/>
              <a:ext cx="155385" cy="15856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99103" y="2555562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w="0" h="476250">
                  <a:moveTo>
                    <a:pt x="0" y="475699"/>
                  </a:moveTo>
                  <a:lnTo>
                    <a:pt x="0" y="0"/>
                  </a:lnTo>
                </a:path>
              </a:pathLst>
            </a:custGeom>
            <a:ln w="19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484789" y="2999548"/>
              <a:ext cx="155575" cy="158750"/>
            </a:xfrm>
            <a:custGeom>
              <a:avLst/>
              <a:gdLst/>
              <a:ahLst/>
              <a:cxnLst/>
              <a:rect l="l" t="t" r="r" b="b"/>
              <a:pathLst>
                <a:path w="155575" h="158750">
                  <a:moveTo>
                    <a:pt x="77693" y="0"/>
                  </a:moveTo>
                  <a:lnTo>
                    <a:pt x="38203" y="3351"/>
                  </a:lnTo>
                  <a:lnTo>
                    <a:pt x="0" y="13405"/>
                  </a:lnTo>
                  <a:lnTo>
                    <a:pt x="77693" y="158566"/>
                  </a:lnTo>
                  <a:lnTo>
                    <a:pt x="155387" y="13405"/>
                  </a:lnTo>
                  <a:lnTo>
                    <a:pt x="117183" y="3351"/>
                  </a:lnTo>
                  <a:lnTo>
                    <a:pt x="776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543174" y="2825125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w="0" h="206375">
                  <a:moveTo>
                    <a:pt x="0" y="206136"/>
                  </a:moveTo>
                  <a:lnTo>
                    <a:pt x="0" y="0"/>
                  </a:lnTo>
                </a:path>
              </a:pathLst>
            </a:custGeom>
            <a:ln w="19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789" y="4537644"/>
              <a:ext cx="155387" cy="158565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543174" y="4077801"/>
              <a:ext cx="0" cy="492125"/>
            </a:xfrm>
            <a:custGeom>
              <a:avLst/>
              <a:gdLst/>
              <a:ahLst/>
              <a:cxnLst/>
              <a:rect l="l" t="t" r="r" b="b"/>
              <a:pathLst>
                <a:path w="0" h="492125">
                  <a:moveTo>
                    <a:pt x="0" y="491556"/>
                  </a:moveTo>
                  <a:lnTo>
                    <a:pt x="0" y="0"/>
                  </a:lnTo>
                </a:path>
              </a:pathLst>
            </a:custGeom>
            <a:ln w="19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893329" y="2289156"/>
            <a:ext cx="32194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204" b="1">
                <a:latin typeface="Arial"/>
                <a:cs typeface="Arial"/>
              </a:rPr>
              <a:t>A3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040718" y="4077801"/>
            <a:ext cx="155575" cy="618490"/>
            <a:chOff x="2040718" y="4077801"/>
            <a:chExt cx="155575" cy="618490"/>
          </a:xfrm>
        </p:grpSpPr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0718" y="4537644"/>
              <a:ext cx="155385" cy="15856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099103" y="4077801"/>
              <a:ext cx="0" cy="492125"/>
            </a:xfrm>
            <a:custGeom>
              <a:avLst/>
              <a:gdLst/>
              <a:ahLst/>
              <a:cxnLst/>
              <a:rect l="l" t="t" r="r" b="b"/>
              <a:pathLst>
                <a:path w="0" h="492125">
                  <a:moveTo>
                    <a:pt x="0" y="491556"/>
                  </a:moveTo>
                  <a:lnTo>
                    <a:pt x="0" y="0"/>
                  </a:lnTo>
                </a:path>
              </a:pathLst>
            </a:custGeom>
            <a:ln w="19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1912637" y="4715223"/>
            <a:ext cx="84963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</a:tabLst>
            </a:pPr>
            <a:r>
              <a:rPr dirty="0" sz="1500" spc="204" b="1">
                <a:latin typeface="Arial"/>
                <a:cs typeface="Arial"/>
              </a:rPr>
              <a:t>C4</a:t>
            </a:r>
            <a:r>
              <a:rPr dirty="0" sz="1500" spc="204" b="1">
                <a:latin typeface="Arial"/>
                <a:cs typeface="Arial"/>
              </a:rPr>
              <a:t>	</a:t>
            </a:r>
            <a:r>
              <a:rPr dirty="0" sz="1500" spc="195" b="1">
                <a:latin typeface="Arial"/>
                <a:cs typeface="Arial"/>
              </a:rPr>
              <a:t>S3</a:t>
            </a:r>
            <a:endParaRPr sz="15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00301" y="1848176"/>
            <a:ext cx="754380" cy="882650"/>
          </a:xfrm>
          <a:custGeom>
            <a:avLst/>
            <a:gdLst/>
            <a:ahLst/>
            <a:cxnLst/>
            <a:rect l="l" t="t" r="r" b="b"/>
            <a:pathLst>
              <a:path w="754379" h="882650">
                <a:moveTo>
                  <a:pt x="0" y="0"/>
                </a:moveTo>
                <a:lnTo>
                  <a:pt x="754285" y="0"/>
                </a:lnTo>
                <a:lnTo>
                  <a:pt x="754285" y="882082"/>
                </a:lnTo>
                <a:lnTo>
                  <a:pt x="0" y="88208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51449" y="1824495"/>
            <a:ext cx="125095" cy="47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S1  S0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r>
              <a:rPr dirty="0" sz="900" b="1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1449" y="2266767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6949" y="1712622"/>
            <a:ext cx="3456940" cy="939800"/>
            <a:chOff x="836949" y="1712622"/>
            <a:chExt cx="3456940" cy="939800"/>
          </a:xfrm>
        </p:grpSpPr>
        <p:sp>
          <p:nvSpPr>
            <p:cNvPr id="8" name="object 8"/>
            <p:cNvSpPr/>
            <p:nvPr/>
          </p:nvSpPr>
          <p:spPr>
            <a:xfrm>
              <a:off x="2472818" y="1971029"/>
              <a:ext cx="224154" cy="0"/>
            </a:xfrm>
            <a:custGeom>
              <a:avLst/>
              <a:gdLst/>
              <a:ahLst/>
              <a:cxnLst/>
              <a:rect l="l" t="t" r="r" b="b"/>
              <a:pathLst>
                <a:path w="224155" h="0">
                  <a:moveTo>
                    <a:pt x="22406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43625" y="2091424"/>
              <a:ext cx="453390" cy="0"/>
            </a:xfrm>
            <a:custGeom>
              <a:avLst/>
              <a:gdLst/>
              <a:ahLst/>
              <a:cxnLst/>
              <a:rect l="l" t="t" r="r" b="b"/>
              <a:pathLst>
                <a:path w="453389" h="0">
                  <a:moveTo>
                    <a:pt x="45325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9650" y="2273246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 h="0">
                  <a:moveTo>
                    <a:pt x="18472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78280" y="2388729"/>
              <a:ext cx="1118870" cy="0"/>
            </a:xfrm>
            <a:custGeom>
              <a:avLst/>
              <a:gdLst/>
              <a:ahLst/>
              <a:cxnLst/>
              <a:rect l="l" t="t" r="r" b="b"/>
              <a:pathLst>
                <a:path w="1118870" h="0">
                  <a:moveTo>
                    <a:pt x="111860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10894" y="2521409"/>
              <a:ext cx="886460" cy="0"/>
            </a:xfrm>
            <a:custGeom>
              <a:avLst/>
              <a:gdLst/>
              <a:ahLst/>
              <a:cxnLst/>
              <a:rect l="l" t="t" r="r" b="b"/>
              <a:pathLst>
                <a:path w="886460" h="0">
                  <a:moveTo>
                    <a:pt x="88598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40088" y="2639348"/>
              <a:ext cx="657225" cy="0"/>
            </a:xfrm>
            <a:custGeom>
              <a:avLst/>
              <a:gdLst/>
              <a:ahLst/>
              <a:cxnLst/>
              <a:rect l="l" t="t" r="r" b="b"/>
              <a:pathLst>
                <a:path w="657225" h="0">
                  <a:moveTo>
                    <a:pt x="65679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52878" y="2273246"/>
              <a:ext cx="821055" cy="0"/>
            </a:xfrm>
            <a:custGeom>
              <a:avLst/>
              <a:gdLst/>
              <a:ahLst/>
              <a:cxnLst/>
              <a:rect l="l" t="t" r="r" b="b"/>
              <a:pathLst>
                <a:path w="821054" h="0">
                  <a:moveTo>
                    <a:pt x="0" y="0"/>
                  </a:moveTo>
                  <a:lnTo>
                    <a:pt x="82099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49649" y="1725322"/>
              <a:ext cx="3431540" cy="0"/>
            </a:xfrm>
            <a:custGeom>
              <a:avLst/>
              <a:gdLst/>
              <a:ahLst/>
              <a:cxnLst/>
              <a:rect l="l" t="t" r="r" b="b"/>
              <a:pathLst>
                <a:path w="3431540" h="0">
                  <a:moveTo>
                    <a:pt x="343106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977222" y="2108556"/>
            <a:ext cx="349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4</a:t>
            </a:r>
            <a:r>
              <a:rPr dirty="0" sz="1800" b="1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9477" y="2270405"/>
            <a:ext cx="67437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">
              <a:lnSpc>
                <a:spcPts val="1995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2    </a:t>
            </a:r>
            <a:r>
              <a:rPr dirty="0" sz="9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</a:t>
            </a:r>
            <a:r>
              <a:rPr dirty="0" sz="1800" spc="-5" b="1">
                <a:latin typeface="Calibri"/>
                <a:cs typeface="Calibri"/>
              </a:rPr>
              <a:t>U</a:t>
            </a:r>
            <a:r>
              <a:rPr dirty="0"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915"/>
              </a:lnSpc>
            </a:pPr>
            <a:r>
              <a:rPr dirty="0" sz="900" b="1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2822" y="1812212"/>
            <a:ext cx="5727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300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b="1">
                <a:latin typeface="Calibri"/>
                <a:cs typeface="Calibri"/>
              </a:rPr>
              <a:t>D0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63957" y="1152827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45701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284133" y="1612299"/>
            <a:ext cx="766445" cy="7645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495">
              <a:lnSpc>
                <a:spcPts val="875"/>
              </a:lnSpc>
              <a:tabLst>
                <a:tab pos="457834" algn="l"/>
              </a:tabLst>
            </a:pPr>
            <a:r>
              <a:rPr dirty="0" sz="900" b="1">
                <a:latin typeface="Calibri"/>
                <a:cs typeface="Calibri"/>
              </a:rPr>
              <a:t>X0	C0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libri"/>
              <a:cs typeface="Calibri"/>
            </a:endParaRPr>
          </a:p>
          <a:p>
            <a:pPr marL="254635">
              <a:lnSpc>
                <a:spcPts val="1995"/>
              </a:lnSpc>
            </a:pPr>
            <a:r>
              <a:rPr dirty="0" sz="1800" spc="-105" b="1">
                <a:latin typeface="Calibri"/>
                <a:cs typeface="Calibri"/>
              </a:rPr>
              <a:t>FA</a:t>
            </a:r>
            <a:endParaRPr sz="1800">
              <a:latin typeface="Calibri"/>
              <a:cs typeface="Calibri"/>
            </a:endParaRPr>
          </a:p>
          <a:p>
            <a:pPr marL="23495">
              <a:lnSpc>
                <a:spcPts val="915"/>
              </a:lnSpc>
              <a:tabLst>
                <a:tab pos="457834" algn="l"/>
              </a:tabLst>
            </a:pPr>
            <a:r>
              <a:rPr dirty="0" sz="900" b="1">
                <a:latin typeface="Calibri"/>
                <a:cs typeface="Calibri"/>
              </a:rPr>
              <a:t>Y0	C1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00301" y="3012820"/>
            <a:ext cx="754380" cy="882650"/>
          </a:xfrm>
          <a:custGeom>
            <a:avLst/>
            <a:gdLst/>
            <a:ahLst/>
            <a:cxnLst/>
            <a:rect l="l" t="t" r="r" b="b"/>
            <a:pathLst>
              <a:path w="754379" h="882650">
                <a:moveTo>
                  <a:pt x="0" y="0"/>
                </a:moveTo>
                <a:lnTo>
                  <a:pt x="754285" y="0"/>
                </a:lnTo>
                <a:lnTo>
                  <a:pt x="754285" y="882082"/>
                </a:lnTo>
                <a:lnTo>
                  <a:pt x="0" y="88208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751449" y="2986685"/>
            <a:ext cx="125095" cy="47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S1  S0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dirty="0" sz="900" b="1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1449" y="3428955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6949" y="2874811"/>
            <a:ext cx="3456940" cy="573405"/>
            <a:chOff x="836949" y="2874811"/>
            <a:chExt cx="3456940" cy="573405"/>
          </a:xfrm>
        </p:grpSpPr>
        <p:sp>
          <p:nvSpPr>
            <p:cNvPr id="25" name="object 25"/>
            <p:cNvSpPr/>
            <p:nvPr/>
          </p:nvSpPr>
          <p:spPr>
            <a:xfrm>
              <a:off x="2486205" y="3110691"/>
              <a:ext cx="211454" cy="30480"/>
            </a:xfrm>
            <a:custGeom>
              <a:avLst/>
              <a:gdLst/>
              <a:ahLst/>
              <a:cxnLst/>
              <a:rect l="l" t="t" r="r" b="b"/>
              <a:pathLst>
                <a:path w="211455" h="30480">
                  <a:moveTo>
                    <a:pt x="0" y="4914"/>
                  </a:moveTo>
                  <a:lnTo>
                    <a:pt x="210379" y="0"/>
                  </a:lnTo>
                  <a:lnTo>
                    <a:pt x="210972" y="25393"/>
                  </a:lnTo>
                  <a:lnTo>
                    <a:pt x="593" y="30307"/>
                  </a:lnTo>
                  <a:lnTo>
                    <a:pt x="0" y="4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55598" y="3251155"/>
              <a:ext cx="441325" cy="0"/>
            </a:xfrm>
            <a:custGeom>
              <a:avLst/>
              <a:gdLst/>
              <a:ahLst/>
              <a:cxnLst/>
              <a:rect l="l" t="t" r="r" b="b"/>
              <a:pathLst>
                <a:path w="441325" h="0">
                  <a:moveTo>
                    <a:pt x="44128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459719" y="3435435"/>
              <a:ext cx="821055" cy="0"/>
            </a:xfrm>
            <a:custGeom>
              <a:avLst/>
              <a:gdLst/>
              <a:ahLst/>
              <a:cxnLst/>
              <a:rect l="l" t="t" r="r" b="b"/>
              <a:pathLst>
                <a:path w="821054" h="0">
                  <a:moveTo>
                    <a:pt x="0" y="0"/>
                  </a:moveTo>
                  <a:lnTo>
                    <a:pt x="82099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49649" y="2887511"/>
              <a:ext cx="3431540" cy="0"/>
            </a:xfrm>
            <a:custGeom>
              <a:avLst/>
              <a:gdLst/>
              <a:ahLst/>
              <a:cxnLst/>
              <a:rect l="l" t="t" r="r" b="b"/>
              <a:pathLst>
                <a:path w="3431540" h="0">
                  <a:moveTo>
                    <a:pt x="343106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977222" y="3268287"/>
            <a:ext cx="349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4</a:t>
            </a:r>
            <a:r>
              <a:rPr dirty="0" sz="1800" b="1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39477" y="3435050"/>
            <a:ext cx="67437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">
              <a:lnSpc>
                <a:spcPts val="1985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2    </a:t>
            </a:r>
            <a:r>
              <a:rPr dirty="0" sz="900" spc="-100" b="1">
                <a:latin typeface="Calibri"/>
                <a:cs typeface="Calibri"/>
              </a:rPr>
              <a:t> </a:t>
            </a:r>
            <a:r>
              <a:rPr dirty="0" baseline="1543" sz="2700" b="1">
                <a:latin typeface="Calibri"/>
                <a:cs typeface="Calibri"/>
              </a:rPr>
              <a:t>M</a:t>
            </a:r>
            <a:r>
              <a:rPr dirty="0" baseline="1543" sz="2700" spc="-7" b="1">
                <a:latin typeface="Calibri"/>
                <a:cs typeface="Calibri"/>
              </a:rPr>
              <a:t>U</a:t>
            </a:r>
            <a:r>
              <a:rPr dirty="0" baseline="1543" sz="2700" b="1">
                <a:latin typeface="Calibri"/>
                <a:cs typeface="Calibri"/>
              </a:rPr>
              <a:t>X</a:t>
            </a:r>
            <a:endParaRPr baseline="1543" sz="2700">
              <a:latin typeface="Calibri"/>
              <a:cs typeface="Calibri"/>
            </a:endParaRPr>
          </a:p>
          <a:p>
            <a:pPr>
              <a:lnSpc>
                <a:spcPts val="905"/>
              </a:lnSpc>
            </a:pPr>
            <a:r>
              <a:rPr dirty="0" sz="900" b="1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2297" y="2974399"/>
            <a:ext cx="5930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b="1">
                <a:latin typeface="Calibri"/>
                <a:cs typeface="Calibri"/>
              </a:rPr>
              <a:t>D1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63957" y="2366615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39312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284133" y="2747458"/>
            <a:ext cx="766445" cy="7924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0"/>
              </a:spcBef>
              <a:tabLst>
                <a:tab pos="457834" algn="l"/>
              </a:tabLst>
            </a:pPr>
            <a:r>
              <a:rPr dirty="0" sz="900" b="1">
                <a:latin typeface="Calibri"/>
                <a:cs typeface="Calibri"/>
              </a:rPr>
              <a:t>X1	C1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Calibri"/>
              <a:cs typeface="Calibri"/>
            </a:endParaRPr>
          </a:p>
          <a:p>
            <a:pPr marL="254635">
              <a:lnSpc>
                <a:spcPts val="2010"/>
              </a:lnSpc>
            </a:pPr>
            <a:r>
              <a:rPr dirty="0" sz="1800" spc="-105" b="1">
                <a:latin typeface="Calibri"/>
                <a:cs typeface="Calibri"/>
              </a:rPr>
              <a:t>FA</a:t>
            </a:r>
            <a:endParaRPr sz="1800">
              <a:latin typeface="Calibri"/>
              <a:cs typeface="Calibri"/>
            </a:endParaRPr>
          </a:p>
          <a:p>
            <a:pPr marL="23495">
              <a:lnSpc>
                <a:spcPts val="930"/>
              </a:lnSpc>
              <a:tabLst>
                <a:tab pos="457834" algn="l"/>
              </a:tabLst>
            </a:pPr>
            <a:r>
              <a:rPr dirty="0" sz="900" b="1">
                <a:latin typeface="Calibri"/>
                <a:cs typeface="Calibri"/>
              </a:rPr>
              <a:t>Y1	</a:t>
            </a:r>
            <a:r>
              <a:rPr dirty="0" baseline="-6172" sz="1350" b="1">
                <a:latin typeface="Calibri"/>
                <a:cs typeface="Calibri"/>
              </a:rPr>
              <a:t>C2</a:t>
            </a:r>
            <a:endParaRPr baseline="-6172" sz="13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00301" y="4175009"/>
            <a:ext cx="754380" cy="882650"/>
          </a:xfrm>
          <a:custGeom>
            <a:avLst/>
            <a:gdLst/>
            <a:ahLst/>
            <a:cxnLst/>
            <a:rect l="l" t="t" r="r" b="b"/>
            <a:pathLst>
              <a:path w="754379" h="882650">
                <a:moveTo>
                  <a:pt x="0" y="0"/>
                </a:moveTo>
                <a:lnTo>
                  <a:pt x="754285" y="0"/>
                </a:lnTo>
                <a:lnTo>
                  <a:pt x="754285" y="882084"/>
                </a:lnTo>
                <a:lnTo>
                  <a:pt x="0" y="88208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751449" y="4136588"/>
            <a:ext cx="125095" cy="47498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2099"/>
              </a:lnSpc>
              <a:spcBef>
                <a:spcPts val="75"/>
              </a:spcBef>
            </a:pPr>
            <a:r>
              <a:rPr dirty="0" sz="900" b="1">
                <a:latin typeface="Calibri"/>
                <a:cs typeface="Calibri"/>
              </a:rPr>
              <a:t>S1  S0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r>
              <a:rPr dirty="0" sz="900" b="1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51449" y="4581315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36949" y="4024713"/>
            <a:ext cx="3456940" cy="586105"/>
            <a:chOff x="836949" y="4024713"/>
            <a:chExt cx="3456940" cy="586105"/>
          </a:xfrm>
        </p:grpSpPr>
        <p:sp>
          <p:nvSpPr>
            <p:cNvPr id="38" name="object 38"/>
            <p:cNvSpPr/>
            <p:nvPr/>
          </p:nvSpPr>
          <p:spPr>
            <a:xfrm>
              <a:off x="2467688" y="4285576"/>
              <a:ext cx="229235" cy="0"/>
            </a:xfrm>
            <a:custGeom>
              <a:avLst/>
              <a:gdLst/>
              <a:ahLst/>
              <a:cxnLst/>
              <a:rect l="l" t="t" r="r" b="b"/>
              <a:pathLst>
                <a:path w="229235" h="0">
                  <a:moveTo>
                    <a:pt x="22919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264150" y="4403516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69" h="0">
                  <a:moveTo>
                    <a:pt x="4327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459719" y="4597623"/>
              <a:ext cx="821055" cy="0"/>
            </a:xfrm>
            <a:custGeom>
              <a:avLst/>
              <a:gdLst/>
              <a:ahLst/>
              <a:cxnLst/>
              <a:rect l="l" t="t" r="r" b="b"/>
              <a:pathLst>
                <a:path w="821054" h="0">
                  <a:moveTo>
                    <a:pt x="0" y="0"/>
                  </a:moveTo>
                  <a:lnTo>
                    <a:pt x="82099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49649" y="4037413"/>
              <a:ext cx="3431540" cy="0"/>
            </a:xfrm>
            <a:custGeom>
              <a:avLst/>
              <a:gdLst/>
              <a:ahLst/>
              <a:cxnLst/>
              <a:rect l="l" t="t" r="r" b="b"/>
              <a:pathLst>
                <a:path w="3431540" h="0">
                  <a:moveTo>
                    <a:pt x="343106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2977222" y="4423103"/>
            <a:ext cx="349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4</a:t>
            </a:r>
            <a:r>
              <a:rPr dirty="0" sz="1800" b="1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39477" y="4584954"/>
            <a:ext cx="67437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">
              <a:lnSpc>
                <a:spcPts val="1995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2    </a:t>
            </a:r>
            <a:r>
              <a:rPr dirty="0" sz="9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</a:t>
            </a:r>
            <a:r>
              <a:rPr dirty="0" sz="1800" spc="-5" b="1">
                <a:latin typeface="Calibri"/>
                <a:cs typeface="Calibri"/>
              </a:rPr>
              <a:t>U</a:t>
            </a:r>
            <a:r>
              <a:rPr dirty="0"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915"/>
              </a:lnSpc>
            </a:pPr>
            <a:r>
              <a:rPr dirty="0" sz="900" b="1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29139" y="4136588"/>
            <a:ext cx="5867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635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b="1">
                <a:latin typeface="Calibri"/>
                <a:cs typeface="Calibri"/>
              </a:rPr>
              <a:t>D2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863957" y="3531259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39312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284133" y="3910875"/>
            <a:ext cx="766445" cy="7937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495">
              <a:lnSpc>
                <a:spcPts val="1040"/>
              </a:lnSpc>
              <a:tabLst>
                <a:tab pos="457834" algn="l"/>
              </a:tabLst>
            </a:pPr>
            <a:r>
              <a:rPr dirty="0" sz="900" b="1">
                <a:latin typeface="Calibri"/>
                <a:cs typeface="Calibri"/>
              </a:rPr>
              <a:t>X2	C2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alibri"/>
              <a:cs typeface="Calibri"/>
            </a:endParaRPr>
          </a:p>
          <a:p>
            <a:pPr marL="254635">
              <a:lnSpc>
                <a:spcPts val="2070"/>
              </a:lnSpc>
            </a:pPr>
            <a:r>
              <a:rPr dirty="0" sz="1800" spc="-105" b="1">
                <a:latin typeface="Calibri"/>
                <a:cs typeface="Calibri"/>
              </a:rPr>
              <a:t>FA</a:t>
            </a:r>
            <a:endParaRPr sz="1800">
              <a:latin typeface="Calibri"/>
              <a:cs typeface="Calibri"/>
            </a:endParaRPr>
          </a:p>
          <a:p>
            <a:pPr marL="30480">
              <a:lnSpc>
                <a:spcPts val="990"/>
              </a:lnSpc>
              <a:tabLst>
                <a:tab pos="464820" algn="l"/>
              </a:tabLst>
            </a:pPr>
            <a:r>
              <a:rPr dirty="0" sz="900" b="1">
                <a:latin typeface="Calibri"/>
                <a:cs typeface="Calibri"/>
              </a:rPr>
              <a:t>Y2	C3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00301" y="5339653"/>
            <a:ext cx="754380" cy="880110"/>
          </a:xfrm>
          <a:custGeom>
            <a:avLst/>
            <a:gdLst/>
            <a:ahLst/>
            <a:cxnLst/>
            <a:rect l="l" t="t" r="r" b="b"/>
            <a:pathLst>
              <a:path w="754379" h="880110">
                <a:moveTo>
                  <a:pt x="0" y="0"/>
                </a:moveTo>
                <a:lnTo>
                  <a:pt x="754285" y="0"/>
                </a:lnTo>
                <a:lnTo>
                  <a:pt x="754285" y="879626"/>
                </a:lnTo>
                <a:lnTo>
                  <a:pt x="0" y="87962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751449" y="5301233"/>
            <a:ext cx="125095" cy="47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S1  S0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r>
              <a:rPr dirty="0" sz="900" b="1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51449" y="5743504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36949" y="5189358"/>
            <a:ext cx="3456940" cy="573405"/>
            <a:chOff x="836949" y="5189358"/>
            <a:chExt cx="3456940" cy="573405"/>
          </a:xfrm>
        </p:grpSpPr>
        <p:sp>
          <p:nvSpPr>
            <p:cNvPr id="51" name="object 51"/>
            <p:cNvSpPr/>
            <p:nvPr/>
          </p:nvSpPr>
          <p:spPr>
            <a:xfrm>
              <a:off x="2467688" y="5450222"/>
              <a:ext cx="229235" cy="0"/>
            </a:xfrm>
            <a:custGeom>
              <a:avLst/>
              <a:gdLst/>
              <a:ahLst/>
              <a:cxnLst/>
              <a:rect l="l" t="t" r="r" b="b"/>
              <a:pathLst>
                <a:path w="229235" h="0">
                  <a:moveTo>
                    <a:pt x="22919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264150" y="5568161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69" h="0">
                  <a:moveTo>
                    <a:pt x="4327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466561" y="5749983"/>
              <a:ext cx="793750" cy="0"/>
            </a:xfrm>
            <a:custGeom>
              <a:avLst/>
              <a:gdLst/>
              <a:ahLst/>
              <a:cxnLst/>
              <a:rect l="l" t="t" r="r" b="b"/>
              <a:pathLst>
                <a:path w="793750" h="0">
                  <a:moveTo>
                    <a:pt x="0" y="0"/>
                  </a:moveTo>
                  <a:lnTo>
                    <a:pt x="7936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49649" y="5202058"/>
              <a:ext cx="3431540" cy="0"/>
            </a:xfrm>
            <a:custGeom>
              <a:avLst/>
              <a:gdLst/>
              <a:ahLst/>
              <a:cxnLst/>
              <a:rect l="l" t="t" r="r" b="b"/>
              <a:pathLst>
                <a:path w="3431540" h="0">
                  <a:moveTo>
                    <a:pt x="343106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2977222" y="5585293"/>
            <a:ext cx="349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4</a:t>
            </a:r>
            <a:r>
              <a:rPr dirty="0" sz="1800" b="1">
                <a:latin typeface="Calibri"/>
                <a:cs typeface="Calibri"/>
              </a:rPr>
              <a:t>x1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39477" y="5745001"/>
            <a:ext cx="67437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">
              <a:lnSpc>
                <a:spcPts val="2005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2    </a:t>
            </a:r>
            <a:r>
              <a:rPr dirty="0" sz="9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</a:t>
            </a:r>
            <a:r>
              <a:rPr dirty="0" sz="1800" spc="-5" b="1">
                <a:latin typeface="Calibri"/>
                <a:cs typeface="Calibri"/>
              </a:rPr>
              <a:t>U</a:t>
            </a:r>
            <a:r>
              <a:rPr dirty="0" sz="1800" b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925"/>
              </a:lnSpc>
            </a:pPr>
            <a:r>
              <a:rPr dirty="0" sz="900" b="1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42822" y="5291405"/>
            <a:ext cx="5727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300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30">
                <a:latin typeface="Times New Roman"/>
                <a:cs typeface="Times New Roman"/>
              </a:rPr>
              <a:t> </a:t>
            </a:r>
            <a:r>
              <a:rPr dirty="0" sz="900" b="1">
                <a:latin typeface="Calibri"/>
                <a:cs typeface="Calibri"/>
              </a:rPr>
              <a:t>D3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863957" y="4693449"/>
            <a:ext cx="0" cy="395605"/>
          </a:xfrm>
          <a:custGeom>
            <a:avLst/>
            <a:gdLst/>
            <a:ahLst/>
            <a:cxnLst/>
            <a:rect l="l" t="t" r="r" b="b"/>
            <a:pathLst>
              <a:path w="0" h="395604">
                <a:moveTo>
                  <a:pt x="0" y="39558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284133" y="5074292"/>
            <a:ext cx="766445" cy="7924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495">
              <a:lnSpc>
                <a:spcPts val="1015"/>
              </a:lnSpc>
              <a:tabLst>
                <a:tab pos="457834" algn="l"/>
              </a:tabLst>
            </a:pPr>
            <a:r>
              <a:rPr dirty="0" sz="900" b="1">
                <a:latin typeface="Calibri"/>
                <a:cs typeface="Calibri"/>
              </a:rPr>
              <a:t>X3	C3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alibri"/>
              <a:cs typeface="Calibri"/>
            </a:endParaRPr>
          </a:p>
          <a:p>
            <a:pPr marL="254635">
              <a:lnSpc>
                <a:spcPts val="2070"/>
              </a:lnSpc>
            </a:pPr>
            <a:r>
              <a:rPr dirty="0" sz="1800" spc="-105" b="1">
                <a:latin typeface="Calibri"/>
                <a:cs typeface="Calibri"/>
              </a:rPr>
              <a:t>FA</a:t>
            </a:r>
            <a:endParaRPr sz="1800">
              <a:latin typeface="Calibri"/>
              <a:cs typeface="Calibri"/>
            </a:endParaRPr>
          </a:p>
          <a:p>
            <a:pPr marL="30480">
              <a:lnSpc>
                <a:spcPts val="990"/>
              </a:lnSpc>
              <a:tabLst>
                <a:tab pos="464820" algn="l"/>
              </a:tabLst>
            </a:pPr>
            <a:r>
              <a:rPr dirty="0" sz="900" b="1">
                <a:latin typeface="Calibri"/>
                <a:cs typeface="Calibri"/>
              </a:rPr>
              <a:t>Y3	C4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49649" y="1172484"/>
            <a:ext cx="4019550" cy="0"/>
          </a:xfrm>
          <a:custGeom>
            <a:avLst/>
            <a:gdLst/>
            <a:ahLst/>
            <a:cxnLst/>
            <a:rect l="l" t="t" r="r" b="b"/>
            <a:pathLst>
              <a:path w="4019550" h="0">
                <a:moveTo>
                  <a:pt x="4019439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1" name="object 61"/>
          <p:cNvGrpSpPr/>
          <p:nvPr/>
        </p:nvGrpSpPr>
        <p:grpSpPr>
          <a:xfrm>
            <a:off x="836950" y="1287551"/>
            <a:ext cx="1873250" cy="5033010"/>
            <a:chOff x="836950" y="1287551"/>
            <a:chExt cx="1873250" cy="5033010"/>
          </a:xfrm>
        </p:grpSpPr>
        <p:sp>
          <p:nvSpPr>
            <p:cNvPr id="62" name="object 62"/>
            <p:cNvSpPr/>
            <p:nvPr/>
          </p:nvSpPr>
          <p:spPr>
            <a:xfrm>
              <a:off x="2472818" y="1300251"/>
              <a:ext cx="0" cy="4138295"/>
            </a:xfrm>
            <a:custGeom>
              <a:avLst/>
              <a:gdLst/>
              <a:ahLst/>
              <a:cxnLst/>
              <a:rect l="l" t="t" r="r" b="b"/>
              <a:pathLst>
                <a:path w="0" h="4138295">
                  <a:moveTo>
                    <a:pt x="0" y="0"/>
                  </a:moveTo>
                  <a:lnTo>
                    <a:pt x="0" y="41376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255598" y="1428018"/>
              <a:ext cx="0" cy="4133215"/>
            </a:xfrm>
            <a:custGeom>
              <a:avLst/>
              <a:gdLst/>
              <a:ahLst/>
              <a:cxnLst/>
              <a:rect l="l" t="t" r="r" b="b"/>
              <a:pathLst>
                <a:path w="0" h="4133215">
                  <a:moveTo>
                    <a:pt x="0" y="0"/>
                  </a:moveTo>
                  <a:lnTo>
                    <a:pt x="0" y="413277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7698" y="2292488"/>
              <a:ext cx="242620" cy="20781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2040087" y="2646719"/>
              <a:ext cx="0" cy="3661410"/>
            </a:xfrm>
            <a:custGeom>
              <a:avLst/>
              <a:gdLst/>
              <a:ahLst/>
              <a:cxnLst/>
              <a:rect l="l" t="t" r="r" b="b"/>
              <a:pathLst>
                <a:path w="0" h="3661410">
                  <a:moveTo>
                    <a:pt x="0" y="0"/>
                  </a:moveTo>
                  <a:lnTo>
                    <a:pt x="0" y="366101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801614" y="2528749"/>
              <a:ext cx="34290" cy="3477260"/>
            </a:xfrm>
            <a:custGeom>
              <a:avLst/>
              <a:gdLst/>
              <a:ahLst/>
              <a:cxnLst/>
              <a:rect l="l" t="t" r="r" b="b"/>
              <a:pathLst>
                <a:path w="34289" h="3477260">
                  <a:moveTo>
                    <a:pt x="0" y="3476736"/>
                  </a:moveTo>
                  <a:lnTo>
                    <a:pt x="8551" y="0"/>
                  </a:lnTo>
                  <a:lnTo>
                    <a:pt x="33951" y="62"/>
                  </a:lnTo>
                  <a:lnTo>
                    <a:pt x="25399" y="3476799"/>
                  </a:lnTo>
                  <a:lnTo>
                    <a:pt x="0" y="3476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142127" y="2388729"/>
              <a:ext cx="248285" cy="0"/>
            </a:xfrm>
            <a:custGeom>
              <a:avLst/>
              <a:gdLst/>
              <a:ahLst/>
              <a:cxnLst/>
              <a:rect l="l" t="t" r="r" b="b"/>
              <a:pathLst>
                <a:path w="248284" h="0">
                  <a:moveTo>
                    <a:pt x="24800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143112" y="2280418"/>
              <a:ext cx="27305" cy="108585"/>
            </a:xfrm>
            <a:custGeom>
              <a:avLst/>
              <a:gdLst/>
              <a:ahLst/>
              <a:cxnLst/>
              <a:rect l="l" t="t" r="r" b="b"/>
              <a:pathLst>
                <a:path w="27305" h="108585">
                  <a:moveTo>
                    <a:pt x="1710" y="108512"/>
                  </a:moveTo>
                  <a:lnTo>
                    <a:pt x="0" y="401"/>
                  </a:lnTo>
                  <a:lnTo>
                    <a:pt x="25396" y="0"/>
                  </a:lnTo>
                  <a:lnTo>
                    <a:pt x="27107" y="108110"/>
                  </a:lnTo>
                  <a:lnTo>
                    <a:pt x="1710" y="108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49650" y="3435435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 h="0">
                  <a:moveTo>
                    <a:pt x="18472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578280" y="3553374"/>
              <a:ext cx="1118870" cy="0"/>
            </a:xfrm>
            <a:custGeom>
              <a:avLst/>
              <a:gdLst/>
              <a:ahLst/>
              <a:cxnLst/>
              <a:rect l="l" t="t" r="r" b="b"/>
              <a:pathLst>
                <a:path w="1118870" h="0">
                  <a:moveTo>
                    <a:pt x="111860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797211" y="3671313"/>
              <a:ext cx="899794" cy="0"/>
            </a:xfrm>
            <a:custGeom>
              <a:avLst/>
              <a:gdLst/>
              <a:ahLst/>
              <a:cxnLst/>
              <a:rect l="l" t="t" r="r" b="b"/>
              <a:pathLst>
                <a:path w="899794" h="0">
                  <a:moveTo>
                    <a:pt x="89967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034956" y="3801536"/>
              <a:ext cx="662305" cy="0"/>
            </a:xfrm>
            <a:custGeom>
              <a:avLst/>
              <a:gdLst/>
              <a:ahLst/>
              <a:cxnLst/>
              <a:rect l="l" t="t" r="r" b="b"/>
              <a:pathLst>
                <a:path w="662305" h="0">
                  <a:moveTo>
                    <a:pt x="66192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181467" y="3553374"/>
              <a:ext cx="248285" cy="0"/>
            </a:xfrm>
            <a:custGeom>
              <a:avLst/>
              <a:gdLst/>
              <a:ahLst/>
              <a:cxnLst/>
              <a:rect l="l" t="t" r="r" b="b"/>
              <a:pathLst>
                <a:path w="248284" h="0">
                  <a:moveTo>
                    <a:pt x="24800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169493" y="3442806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w="0" h="118110">
                  <a:moveTo>
                    <a:pt x="0" y="0"/>
                  </a:moveTo>
                  <a:lnTo>
                    <a:pt x="0" y="11793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49650" y="4597623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 h="0">
                  <a:moveTo>
                    <a:pt x="18472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578280" y="4718019"/>
              <a:ext cx="1118870" cy="0"/>
            </a:xfrm>
            <a:custGeom>
              <a:avLst/>
              <a:gdLst/>
              <a:ahLst/>
              <a:cxnLst/>
              <a:rect l="l" t="t" r="r" b="b"/>
              <a:pathLst>
                <a:path w="1118870" h="0">
                  <a:moveTo>
                    <a:pt x="111860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797211" y="4833500"/>
              <a:ext cx="899794" cy="0"/>
            </a:xfrm>
            <a:custGeom>
              <a:avLst/>
              <a:gdLst/>
              <a:ahLst/>
              <a:cxnLst/>
              <a:rect l="l" t="t" r="r" b="b"/>
              <a:pathLst>
                <a:path w="899794" h="0">
                  <a:moveTo>
                    <a:pt x="89967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028114" y="4966181"/>
              <a:ext cx="669290" cy="0"/>
            </a:xfrm>
            <a:custGeom>
              <a:avLst/>
              <a:gdLst/>
              <a:ahLst/>
              <a:cxnLst/>
              <a:rect l="l" t="t" r="r" b="b"/>
              <a:pathLst>
                <a:path w="669289" h="0">
                  <a:moveTo>
                    <a:pt x="66876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162652" y="4604994"/>
              <a:ext cx="0" cy="108585"/>
            </a:xfrm>
            <a:custGeom>
              <a:avLst/>
              <a:gdLst/>
              <a:ahLst/>
              <a:cxnLst/>
              <a:rect l="l" t="t" r="r" b="b"/>
              <a:pathLst>
                <a:path w="0" h="108585">
                  <a:moveTo>
                    <a:pt x="0" y="0"/>
                  </a:moveTo>
                  <a:lnTo>
                    <a:pt x="0" y="10811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849650" y="5749983"/>
              <a:ext cx="1847850" cy="0"/>
            </a:xfrm>
            <a:custGeom>
              <a:avLst/>
              <a:gdLst/>
              <a:ahLst/>
              <a:cxnLst/>
              <a:rect l="l" t="t" r="r" b="b"/>
              <a:pathLst>
                <a:path w="1847850" h="0">
                  <a:moveTo>
                    <a:pt x="18472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578280" y="5880207"/>
              <a:ext cx="1118870" cy="0"/>
            </a:xfrm>
            <a:custGeom>
              <a:avLst/>
              <a:gdLst/>
              <a:ahLst/>
              <a:cxnLst/>
              <a:rect l="l" t="t" r="r" b="b"/>
              <a:pathLst>
                <a:path w="1118870" h="0">
                  <a:moveTo>
                    <a:pt x="111860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514995" y="5998145"/>
              <a:ext cx="1182370" cy="0"/>
            </a:xfrm>
            <a:custGeom>
              <a:avLst/>
              <a:gdLst/>
              <a:ahLst/>
              <a:cxnLst/>
              <a:rect l="l" t="t" r="r" b="b"/>
              <a:pathLst>
                <a:path w="1182370" h="0">
                  <a:moveTo>
                    <a:pt x="118188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034956" y="6116084"/>
              <a:ext cx="662305" cy="0"/>
            </a:xfrm>
            <a:custGeom>
              <a:avLst/>
              <a:gdLst/>
              <a:ahLst/>
              <a:cxnLst/>
              <a:rect l="l" t="t" r="r" b="b"/>
              <a:pathLst>
                <a:path w="662305" h="0">
                  <a:moveTo>
                    <a:pt x="66192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1169493" y="5759811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w="0" h="113029">
                  <a:moveTo>
                    <a:pt x="0" y="0"/>
                  </a:moveTo>
                  <a:lnTo>
                    <a:pt x="0" y="1130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4844416" y="5957267"/>
            <a:ext cx="889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145" algn="l"/>
                <a:tab pos="653415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	</a:t>
            </a:r>
            <a:r>
              <a:rPr dirty="0" sz="900" b="1">
                <a:latin typeface="Calibri"/>
                <a:cs typeface="Calibri"/>
              </a:rPr>
              <a:t>C</a:t>
            </a:r>
            <a:r>
              <a:rPr dirty="0" sz="900" spc="-5" b="1">
                <a:latin typeface="Calibri"/>
                <a:cs typeface="Calibri"/>
              </a:rPr>
              <a:t>ou</a:t>
            </a:r>
            <a:r>
              <a:rPr dirty="0" sz="900" b="1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58788" y="1573876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A0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58788" y="2126715"/>
            <a:ext cx="147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B0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58788" y="2738522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A1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8788" y="3283988"/>
            <a:ext cx="147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B1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58788" y="3893338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A2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58788" y="4441263"/>
            <a:ext cx="147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B2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43110" y="4441263"/>
            <a:ext cx="24637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045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58788" y="5053070"/>
            <a:ext cx="15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A3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58788" y="5605908"/>
            <a:ext cx="147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libri"/>
                <a:cs typeface="Calibri"/>
              </a:rPr>
              <a:t>B3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149952" y="5605908"/>
            <a:ext cx="2736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350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526968" y="6005517"/>
            <a:ext cx="0" cy="320040"/>
          </a:xfrm>
          <a:custGeom>
            <a:avLst/>
            <a:gdLst/>
            <a:ahLst/>
            <a:cxnLst/>
            <a:rect l="l" t="t" r="r" b="b"/>
            <a:pathLst>
              <a:path w="0" h="320039">
                <a:moveTo>
                  <a:pt x="0" y="0"/>
                </a:moveTo>
                <a:lnTo>
                  <a:pt x="0" y="31941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894939" y="6153831"/>
            <a:ext cx="12738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015" algn="l"/>
                <a:tab pos="713740" algn="l"/>
                <a:tab pos="935990" algn="l"/>
                <a:tab pos="1158240" algn="l"/>
              </a:tabLst>
            </a:pPr>
            <a:r>
              <a:rPr dirty="0" sz="900" b="1">
                <a:latin typeface="Calibri"/>
                <a:cs typeface="Calibri"/>
              </a:rPr>
              <a:t>0	</a:t>
            </a: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	</a:t>
            </a: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900">
                <a:latin typeface="Times New Roman"/>
                <a:cs typeface="Times New Roman"/>
              </a:rPr>
              <a:t> </a:t>
            </a:r>
            <a:r>
              <a:rPr dirty="0" sz="900" spc="-105">
                <a:latin typeface="Times New Roman"/>
                <a:cs typeface="Times New Roman"/>
              </a:rPr>
              <a:t> </a:t>
            </a:r>
            <a:r>
              <a:rPr dirty="0" sz="900" b="1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36950" y="1261831"/>
            <a:ext cx="14370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3670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36950" y="1146349"/>
            <a:ext cx="16522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935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372304" y="3454676"/>
            <a:ext cx="482600" cy="2947670"/>
            <a:chOff x="1372304" y="3454676"/>
            <a:chExt cx="482600" cy="2947670"/>
          </a:xfrm>
        </p:grpSpPr>
        <p:pic>
          <p:nvPicPr>
            <p:cNvPr id="101" name="object 10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616" y="3454676"/>
              <a:ext cx="240909" cy="20538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2304" y="4599665"/>
              <a:ext cx="240909" cy="21025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6512" y="5779052"/>
              <a:ext cx="240910" cy="205385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1760" y="6194296"/>
              <a:ext cx="242620" cy="207817"/>
            </a:xfrm>
            <a:prstGeom prst="rect">
              <a:avLst/>
            </a:prstGeom>
          </p:spPr>
        </p:pic>
      </p:grp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xfrm>
            <a:off x="2992734" y="311626"/>
            <a:ext cx="30829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latin typeface="Calibri"/>
                <a:cs typeface="Calibri"/>
              </a:rPr>
              <a:t>Arithmetic</a:t>
            </a:r>
            <a:r>
              <a:rPr dirty="0" sz="3200" spc="-45" b="0">
                <a:latin typeface="Calibri"/>
                <a:cs typeface="Calibri"/>
              </a:rPr>
              <a:t> </a:t>
            </a:r>
            <a:r>
              <a:rPr dirty="0" sz="3200" spc="-10" b="0">
                <a:latin typeface="Calibri"/>
                <a:cs typeface="Calibri"/>
              </a:rPr>
              <a:t>Circuits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58787" y="978709"/>
            <a:ext cx="165735" cy="44577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b="1">
                <a:latin typeface="Calibri"/>
                <a:cs typeface="Calibri"/>
              </a:rPr>
              <a:t>C</a:t>
            </a:r>
            <a:r>
              <a:rPr dirty="0" sz="800" b="1">
                <a:latin typeface="Calibri"/>
                <a:cs typeface="Calibri"/>
              </a:rPr>
              <a:t>in</a:t>
            </a:r>
            <a:endParaRPr sz="800">
              <a:latin typeface="Calibri"/>
              <a:cs typeface="Calibri"/>
            </a:endParaRPr>
          </a:p>
          <a:p>
            <a:pPr marL="12700" marR="33020">
              <a:lnSpc>
                <a:spcPts val="910"/>
              </a:lnSpc>
              <a:spcBef>
                <a:spcPts val="290"/>
              </a:spcBef>
            </a:pPr>
            <a:r>
              <a:rPr dirty="0" sz="900" b="1">
                <a:latin typeface="Calibri"/>
                <a:cs typeface="Calibri"/>
              </a:rPr>
              <a:t>S1  S0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07" name="object 10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02806" y="1913016"/>
            <a:ext cx="2736393" cy="3230483"/>
          </a:xfrm>
          <a:prstGeom prst="rect">
            <a:avLst/>
          </a:prstGeom>
        </p:spPr>
      </p:pic>
      <p:sp>
        <p:nvSpPr>
          <p:cNvPr id="108" name="object 10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6542116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CSE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9257" y="311626"/>
            <a:ext cx="15900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latin typeface="Calibri"/>
                <a:cs typeface="Calibri"/>
              </a:rPr>
              <a:t>O</a:t>
            </a:r>
            <a:r>
              <a:rPr dirty="0" sz="3200" spc="-35" b="0">
                <a:latin typeface="Calibri"/>
                <a:cs typeface="Calibri"/>
              </a:rPr>
              <a:t>v</a:t>
            </a:r>
            <a:r>
              <a:rPr dirty="0" sz="3200" spc="-5" b="0">
                <a:latin typeface="Calibri"/>
                <a:cs typeface="Calibri"/>
              </a:rPr>
              <a:t>e</a:t>
            </a:r>
            <a:r>
              <a:rPr dirty="0" sz="3200" spc="30" b="0">
                <a:latin typeface="Calibri"/>
                <a:cs typeface="Calibri"/>
              </a:rPr>
              <a:t>r</a:t>
            </a:r>
            <a:r>
              <a:rPr dirty="0" sz="3200" b="0">
                <a:latin typeface="Calibri"/>
                <a:cs typeface="Calibri"/>
              </a:rPr>
              <a:t>vi</a:t>
            </a:r>
            <a:r>
              <a:rPr dirty="0" sz="3200" spc="-15" b="0">
                <a:latin typeface="Calibri"/>
                <a:cs typeface="Calibri"/>
              </a:rPr>
              <a:t>e</a:t>
            </a:r>
            <a:r>
              <a:rPr dirty="0" sz="3200" b="0">
                <a:latin typeface="Calibri"/>
                <a:cs typeface="Calibri"/>
              </a:rPr>
              <a:t>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7275" y="1304329"/>
            <a:ext cx="3743325" cy="407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2585" indent="-35052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63220" algn="l"/>
              </a:tabLst>
            </a:pPr>
            <a:r>
              <a:rPr dirty="0" sz="2400" spc="-15">
                <a:latin typeface="Calibri"/>
                <a:cs typeface="Calibri"/>
              </a:rPr>
              <a:t>Register </a:t>
            </a:r>
            <a:r>
              <a:rPr dirty="0" sz="2400" spc="-40">
                <a:latin typeface="Calibri"/>
                <a:cs typeface="Calibri"/>
              </a:rPr>
              <a:t>Transfer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S UI Gothic"/>
              <a:buChar char="➢"/>
            </a:pPr>
            <a:endParaRPr sz="235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buFont typeface="MS UI Gothic"/>
              <a:buChar char="➢"/>
              <a:tabLst>
                <a:tab pos="363220" algn="l"/>
              </a:tabLst>
            </a:pPr>
            <a:r>
              <a:rPr dirty="0" sz="2400" spc="-15">
                <a:latin typeface="Calibri"/>
                <a:cs typeface="Calibri"/>
              </a:rPr>
              <a:t>Register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Transfer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S UI Gothic"/>
              <a:buChar char="➢"/>
            </a:pPr>
            <a:endParaRPr sz="235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buFont typeface="MS UI Gothic"/>
              <a:buChar char="➢"/>
              <a:tabLst>
                <a:tab pos="363220" algn="l"/>
              </a:tabLst>
            </a:pPr>
            <a:r>
              <a:rPr dirty="0" sz="2400" spc="-5" b="1">
                <a:latin typeface="Calibri"/>
                <a:cs typeface="Calibri"/>
              </a:rPr>
              <a:t>Bus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and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Memory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35" b="1">
                <a:latin typeface="Calibri"/>
                <a:cs typeface="Calibri"/>
              </a:rPr>
              <a:t>Transfers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S UI Gothic"/>
              <a:buChar char="➢"/>
            </a:pPr>
            <a:endParaRPr sz="235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spcBef>
                <a:spcPts val="5"/>
              </a:spcBef>
              <a:buFont typeface="MS UI Gothic"/>
              <a:buChar char="➢"/>
              <a:tabLst>
                <a:tab pos="363220" algn="l"/>
              </a:tabLst>
            </a:pPr>
            <a:r>
              <a:rPr dirty="0" sz="2400" spc="-5">
                <a:latin typeface="Calibri"/>
                <a:cs typeface="Calibri"/>
              </a:rPr>
              <a:t>Logic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Micro-operations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S UI Gothic"/>
              <a:buChar char="➢"/>
            </a:pPr>
            <a:endParaRPr sz="235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buFont typeface="MS UI Gothic"/>
              <a:buChar char="➢"/>
              <a:tabLst>
                <a:tab pos="363220" algn="l"/>
              </a:tabLst>
            </a:pPr>
            <a:r>
              <a:rPr dirty="0" sz="2400">
                <a:latin typeface="Calibri"/>
                <a:cs typeface="Calibri"/>
              </a:rPr>
              <a:t>Shift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Micro-operations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S UI Gothic"/>
              <a:buChar char="➢"/>
            </a:pPr>
            <a:endParaRPr sz="2350">
              <a:latin typeface="Calibri"/>
              <a:cs typeface="Calibri"/>
            </a:endParaRPr>
          </a:p>
          <a:p>
            <a:pPr marL="362585" indent="-350520">
              <a:lnSpc>
                <a:spcPct val="100000"/>
              </a:lnSpc>
              <a:buFont typeface="MS UI Gothic"/>
              <a:buChar char="➢"/>
              <a:tabLst>
                <a:tab pos="363220" algn="l"/>
              </a:tabLst>
            </a:pPr>
            <a:r>
              <a:rPr dirty="0" sz="2400" spc="-5">
                <a:latin typeface="Calibri"/>
                <a:cs typeface="Calibri"/>
              </a:rPr>
              <a:t>Arithmetic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Logic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Shift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Unit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927" y="2427517"/>
            <a:ext cx="8869680" cy="269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40">
                <a:latin typeface="Arial MT"/>
                <a:cs typeface="Arial MT"/>
              </a:rPr>
              <a:t>How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35">
                <a:latin typeface="Arial MT"/>
                <a:cs typeface="Arial MT"/>
              </a:rPr>
              <a:t>much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10">
                <a:latin typeface="Arial MT"/>
                <a:cs typeface="Arial MT"/>
              </a:rPr>
              <a:t>storage </a:t>
            </a:r>
            <a:r>
              <a:rPr dirty="0" sz="2500" spc="30">
                <a:latin typeface="Arial MT"/>
                <a:cs typeface="Arial MT"/>
              </a:rPr>
              <a:t>capacity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20">
                <a:latin typeface="Arial MT"/>
                <a:cs typeface="Arial MT"/>
              </a:rPr>
              <a:t>does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each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 spc="5">
                <a:latin typeface="Arial MT"/>
                <a:cs typeface="Arial MT"/>
              </a:rPr>
              <a:t>stage </a:t>
            </a:r>
            <a:r>
              <a:rPr dirty="0" sz="2500" spc="-5">
                <a:latin typeface="Arial MT"/>
                <a:cs typeface="Arial MT"/>
              </a:rPr>
              <a:t>in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0">
                <a:latin typeface="Arial MT"/>
                <a:cs typeface="Arial MT"/>
              </a:rPr>
              <a:t>a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 spc="25">
                <a:latin typeface="Arial MT"/>
                <a:cs typeface="Arial MT"/>
              </a:rPr>
              <a:t>shift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register </a:t>
            </a:r>
            <a:r>
              <a:rPr dirty="0" sz="2500" spc="-68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represent?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 MT"/>
              <a:cs typeface="Arial MT"/>
            </a:endParaRPr>
          </a:p>
          <a:p>
            <a:pPr marL="353695" indent="-340995">
              <a:lnSpc>
                <a:spcPct val="100000"/>
              </a:lnSpc>
              <a:buAutoNum type="alphaLcParenR"/>
              <a:tabLst>
                <a:tab pos="353695" algn="l"/>
              </a:tabLst>
            </a:pPr>
            <a:r>
              <a:rPr dirty="0" sz="2500" spc="-35">
                <a:latin typeface="Arial MT"/>
                <a:cs typeface="Arial MT"/>
              </a:rPr>
              <a:t>One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 spc="60">
                <a:latin typeface="Arial MT"/>
                <a:cs typeface="Arial MT"/>
              </a:rPr>
              <a:t>bit</a:t>
            </a:r>
            <a:endParaRPr sz="2500">
              <a:latin typeface="Arial MT"/>
              <a:cs typeface="Arial MT"/>
            </a:endParaRPr>
          </a:p>
          <a:p>
            <a:pPr marL="371475" indent="-358775">
              <a:lnSpc>
                <a:spcPct val="100000"/>
              </a:lnSpc>
              <a:buAutoNum type="alphaLcParenR"/>
              <a:tabLst>
                <a:tab pos="371475" algn="l"/>
              </a:tabLst>
            </a:pPr>
            <a:r>
              <a:rPr dirty="0" sz="2500" spc="-80">
                <a:latin typeface="Arial MT"/>
                <a:cs typeface="Arial MT"/>
              </a:rPr>
              <a:t>Two</a:t>
            </a:r>
            <a:r>
              <a:rPr dirty="0" sz="2500" spc="-45">
                <a:latin typeface="Arial MT"/>
                <a:cs typeface="Arial MT"/>
              </a:rPr>
              <a:t> </a:t>
            </a:r>
            <a:r>
              <a:rPr dirty="0" sz="2500" spc="45">
                <a:latin typeface="Arial MT"/>
                <a:cs typeface="Arial MT"/>
              </a:rPr>
              <a:t>bits</a:t>
            </a:r>
            <a:endParaRPr sz="2500">
              <a:latin typeface="Arial MT"/>
              <a:cs typeface="Arial MT"/>
            </a:endParaRPr>
          </a:p>
          <a:p>
            <a:pPr marL="353695" indent="-340995">
              <a:lnSpc>
                <a:spcPct val="100000"/>
              </a:lnSpc>
              <a:buAutoNum type="alphaLcParenR"/>
              <a:tabLst>
                <a:tab pos="353695" algn="l"/>
              </a:tabLst>
            </a:pPr>
            <a:r>
              <a:rPr dirty="0" sz="2500" spc="-15">
                <a:latin typeface="Arial MT"/>
                <a:cs typeface="Arial MT"/>
              </a:rPr>
              <a:t>Four</a:t>
            </a:r>
            <a:r>
              <a:rPr dirty="0" sz="2500" spc="-40">
                <a:latin typeface="Arial MT"/>
                <a:cs typeface="Arial MT"/>
              </a:rPr>
              <a:t> </a:t>
            </a:r>
            <a:r>
              <a:rPr dirty="0" sz="2500" spc="45">
                <a:latin typeface="Arial MT"/>
                <a:cs typeface="Arial MT"/>
              </a:rPr>
              <a:t>bits</a:t>
            </a:r>
            <a:endParaRPr sz="2500">
              <a:latin typeface="Arial MT"/>
              <a:cs typeface="Arial MT"/>
            </a:endParaRPr>
          </a:p>
          <a:p>
            <a:pPr marL="371475" indent="-358775">
              <a:lnSpc>
                <a:spcPct val="100000"/>
              </a:lnSpc>
              <a:buAutoNum type="alphaLcParenR"/>
              <a:tabLst>
                <a:tab pos="371475" algn="l"/>
              </a:tabLst>
            </a:pPr>
            <a:r>
              <a:rPr dirty="0" sz="2500" spc="-5">
                <a:latin typeface="Arial MT"/>
                <a:cs typeface="Arial MT"/>
              </a:rPr>
              <a:t>Eight</a:t>
            </a:r>
            <a:r>
              <a:rPr dirty="0" sz="2500" spc="-35">
                <a:latin typeface="Arial MT"/>
                <a:cs typeface="Arial MT"/>
              </a:rPr>
              <a:t> </a:t>
            </a:r>
            <a:r>
              <a:rPr dirty="0" sz="2500" spc="45">
                <a:latin typeface="Arial MT"/>
                <a:cs typeface="Arial MT"/>
              </a:rPr>
              <a:t>bits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192" y="375254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1492" y="2970556"/>
            <a:ext cx="8161020" cy="286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7550" algn="l"/>
                <a:tab pos="1416685" algn="l"/>
                <a:tab pos="2293620" algn="l"/>
                <a:tab pos="2741930" algn="l"/>
                <a:tab pos="4089400" algn="l"/>
                <a:tab pos="4709160" algn="l"/>
                <a:tab pos="5995670" algn="l"/>
                <a:tab pos="6443980" algn="l"/>
                <a:tab pos="7063740" algn="l"/>
                <a:tab pos="7909559" algn="l"/>
              </a:tabLst>
            </a:pPr>
            <a:r>
              <a:rPr dirty="0" sz="2600" spc="-50">
                <a:latin typeface="Arial MT"/>
                <a:cs typeface="Arial MT"/>
              </a:rPr>
              <a:t>The</a:t>
            </a:r>
            <a:r>
              <a:rPr dirty="0" sz="2600" spc="-50">
                <a:latin typeface="Arial MT"/>
                <a:cs typeface="Arial MT"/>
              </a:rPr>
              <a:t>	</a:t>
            </a:r>
            <a:r>
              <a:rPr dirty="0" sz="2600" spc="30">
                <a:latin typeface="Arial MT"/>
                <a:cs typeface="Arial MT"/>
              </a:rPr>
              <a:t>bus</a:t>
            </a:r>
            <a:r>
              <a:rPr dirty="0" sz="2600" spc="30">
                <a:latin typeface="Arial MT"/>
                <a:cs typeface="Arial MT"/>
              </a:rPr>
              <a:t>	</a:t>
            </a:r>
            <a:r>
              <a:rPr dirty="0" sz="2600" spc="10">
                <a:latin typeface="Arial MT"/>
                <a:cs typeface="Arial MT"/>
              </a:rPr>
              <a:t>used</a:t>
            </a:r>
            <a:r>
              <a:rPr dirty="0" sz="2600" spc="10">
                <a:latin typeface="Arial MT"/>
                <a:cs typeface="Arial MT"/>
              </a:rPr>
              <a:t>	</a:t>
            </a:r>
            <a:r>
              <a:rPr dirty="0" sz="2600" spc="70">
                <a:latin typeface="Arial MT"/>
                <a:cs typeface="Arial MT"/>
              </a:rPr>
              <a:t>to</a:t>
            </a:r>
            <a:r>
              <a:rPr dirty="0" sz="2600" spc="70">
                <a:latin typeface="Arial MT"/>
                <a:cs typeface="Arial MT"/>
              </a:rPr>
              <a:t>	</a:t>
            </a:r>
            <a:r>
              <a:rPr dirty="0" sz="2600" spc="40">
                <a:latin typeface="Arial MT"/>
                <a:cs typeface="Arial MT"/>
              </a:rPr>
              <a:t>connect</a:t>
            </a:r>
            <a:r>
              <a:rPr dirty="0" sz="2600" spc="40">
                <a:latin typeface="Arial MT"/>
                <a:cs typeface="Arial MT"/>
              </a:rPr>
              <a:t>	</a:t>
            </a:r>
            <a:r>
              <a:rPr dirty="0" sz="2600" spc="15">
                <a:latin typeface="Arial MT"/>
                <a:cs typeface="Arial MT"/>
              </a:rPr>
              <a:t>the</a:t>
            </a:r>
            <a:r>
              <a:rPr dirty="0" sz="2600" spc="15">
                <a:latin typeface="Arial MT"/>
                <a:cs typeface="Arial MT"/>
              </a:rPr>
              <a:t>	</a:t>
            </a:r>
            <a:r>
              <a:rPr dirty="0" sz="2600" spc="30">
                <a:latin typeface="Arial MT"/>
                <a:cs typeface="Arial MT"/>
              </a:rPr>
              <a:t>monitor</a:t>
            </a:r>
            <a:r>
              <a:rPr dirty="0" sz="2600" spc="30">
                <a:latin typeface="Arial MT"/>
                <a:cs typeface="Arial MT"/>
              </a:rPr>
              <a:t>	</a:t>
            </a:r>
            <a:r>
              <a:rPr dirty="0" sz="2600" spc="70">
                <a:latin typeface="Arial MT"/>
                <a:cs typeface="Arial MT"/>
              </a:rPr>
              <a:t>to</a:t>
            </a:r>
            <a:r>
              <a:rPr dirty="0" sz="2600" spc="70">
                <a:latin typeface="Arial MT"/>
                <a:cs typeface="Arial MT"/>
              </a:rPr>
              <a:t>	</a:t>
            </a:r>
            <a:r>
              <a:rPr dirty="0" sz="2600" spc="15">
                <a:latin typeface="Arial MT"/>
                <a:cs typeface="Arial MT"/>
              </a:rPr>
              <a:t>the</a:t>
            </a:r>
            <a:r>
              <a:rPr dirty="0" sz="2600" spc="15">
                <a:latin typeface="Arial MT"/>
                <a:cs typeface="Arial MT"/>
              </a:rPr>
              <a:t>	</a:t>
            </a:r>
            <a:r>
              <a:rPr dirty="0" sz="2600" spc="-20">
                <a:latin typeface="Arial MT"/>
                <a:cs typeface="Arial MT"/>
              </a:rPr>
              <a:t>CPU</a:t>
            </a:r>
            <a:r>
              <a:rPr dirty="0" sz="2600" spc="-20">
                <a:latin typeface="Arial MT"/>
                <a:cs typeface="Arial MT"/>
              </a:rPr>
              <a:t>	</a:t>
            </a:r>
            <a:r>
              <a:rPr dirty="0" sz="2600" spc="-5">
                <a:latin typeface="Arial MT"/>
                <a:cs typeface="Arial MT"/>
              </a:rPr>
              <a:t>is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Arial MT"/>
              <a:cs typeface="Arial MT"/>
            </a:endParaRPr>
          </a:p>
          <a:p>
            <a:pPr marL="367030" indent="-354965">
              <a:lnSpc>
                <a:spcPct val="100000"/>
              </a:lnSpc>
              <a:buAutoNum type="alphaLcParenR"/>
              <a:tabLst>
                <a:tab pos="367665" algn="l"/>
              </a:tabLst>
            </a:pPr>
            <a:r>
              <a:rPr dirty="0" sz="2600" spc="-35">
                <a:latin typeface="Arial MT"/>
                <a:cs typeface="Arial MT"/>
              </a:rPr>
              <a:t>PCI</a:t>
            </a:r>
            <a:r>
              <a:rPr dirty="0" sz="2600" spc="-45">
                <a:latin typeface="Arial MT"/>
                <a:cs typeface="Arial MT"/>
              </a:rPr>
              <a:t> </a:t>
            </a:r>
            <a:r>
              <a:rPr dirty="0" sz="2600" spc="30">
                <a:latin typeface="Arial MT"/>
                <a:cs typeface="Arial MT"/>
              </a:rPr>
              <a:t>bus</a:t>
            </a:r>
            <a:endParaRPr sz="2600">
              <a:latin typeface="Arial MT"/>
              <a:cs typeface="Arial MT"/>
            </a:endParaRPr>
          </a:p>
          <a:p>
            <a:pPr marL="385445" indent="-373380">
              <a:lnSpc>
                <a:spcPct val="100000"/>
              </a:lnSpc>
              <a:spcBef>
                <a:spcPts val="80"/>
              </a:spcBef>
              <a:buAutoNum type="alphaLcParenR"/>
              <a:tabLst>
                <a:tab pos="386080" algn="l"/>
              </a:tabLst>
            </a:pPr>
            <a:r>
              <a:rPr dirty="0" sz="2600" spc="-40">
                <a:latin typeface="Arial MT"/>
                <a:cs typeface="Arial MT"/>
              </a:rPr>
              <a:t>SCSI </a:t>
            </a:r>
            <a:r>
              <a:rPr dirty="0" sz="2600" spc="30">
                <a:latin typeface="Arial MT"/>
                <a:cs typeface="Arial MT"/>
              </a:rPr>
              <a:t>bus</a:t>
            </a:r>
            <a:endParaRPr sz="2600">
              <a:latin typeface="Arial MT"/>
              <a:cs typeface="Arial MT"/>
            </a:endParaRPr>
          </a:p>
          <a:p>
            <a:pPr marL="367030" indent="-354965">
              <a:lnSpc>
                <a:spcPct val="100000"/>
              </a:lnSpc>
              <a:spcBef>
                <a:spcPts val="80"/>
              </a:spcBef>
              <a:buAutoNum type="alphaLcParenR"/>
              <a:tabLst>
                <a:tab pos="367665" algn="l"/>
              </a:tabLst>
            </a:pPr>
            <a:r>
              <a:rPr dirty="0" sz="2600" spc="20">
                <a:latin typeface="Arial MT"/>
                <a:cs typeface="Arial MT"/>
              </a:rPr>
              <a:t>Memory</a:t>
            </a:r>
            <a:r>
              <a:rPr dirty="0" sz="2600" spc="-35">
                <a:latin typeface="Arial MT"/>
                <a:cs typeface="Arial MT"/>
              </a:rPr>
              <a:t> </a:t>
            </a:r>
            <a:r>
              <a:rPr dirty="0" sz="2600" spc="30">
                <a:latin typeface="Arial MT"/>
                <a:cs typeface="Arial MT"/>
              </a:rPr>
              <a:t>bus</a:t>
            </a:r>
            <a:endParaRPr sz="2600">
              <a:latin typeface="Arial MT"/>
              <a:cs typeface="Arial MT"/>
            </a:endParaRPr>
          </a:p>
          <a:p>
            <a:pPr marL="385445" indent="-373380">
              <a:lnSpc>
                <a:spcPct val="100000"/>
              </a:lnSpc>
              <a:spcBef>
                <a:spcPts val="80"/>
              </a:spcBef>
              <a:buAutoNum type="alphaLcParenR"/>
              <a:tabLst>
                <a:tab pos="386080" algn="l"/>
              </a:tabLst>
            </a:pPr>
            <a:r>
              <a:rPr dirty="0" sz="2600">
                <a:latin typeface="Arial MT"/>
                <a:cs typeface="Arial MT"/>
              </a:rPr>
              <a:t>Rambus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172" y="1109569"/>
            <a:ext cx="3923108" cy="11438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11" y="268864"/>
            <a:ext cx="427926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5">
                <a:solidFill>
                  <a:srgbClr val="404041"/>
                </a:solidFill>
              </a:rPr>
              <a:t>Tri-state</a:t>
            </a:r>
            <a:r>
              <a:rPr dirty="0" sz="2100" spc="-5">
                <a:solidFill>
                  <a:srgbClr val="404041"/>
                </a:solidFill>
              </a:rPr>
              <a:t> Buffer Switch</a:t>
            </a:r>
            <a:r>
              <a:rPr dirty="0" sz="2100" spc="-10">
                <a:solidFill>
                  <a:srgbClr val="404041"/>
                </a:solidFill>
              </a:rPr>
              <a:t> </a:t>
            </a:r>
            <a:r>
              <a:rPr dirty="0" sz="2100" spc="-5">
                <a:solidFill>
                  <a:srgbClr val="404041"/>
                </a:solidFill>
              </a:rPr>
              <a:t>Equivalent</a:t>
            </a:r>
            <a:endParaRPr sz="2100"/>
          </a:p>
        </p:txBody>
      </p:sp>
      <p:sp>
        <p:nvSpPr>
          <p:cNvPr id="4" name="object 4"/>
          <p:cNvSpPr txBox="1"/>
          <p:nvPr/>
        </p:nvSpPr>
        <p:spPr>
          <a:xfrm>
            <a:off x="128711" y="2814706"/>
            <a:ext cx="8506460" cy="2778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When activated into its third state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it disables or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turns “OFF” its output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producing </a:t>
            </a:r>
            <a:r>
              <a:rPr dirty="0" sz="1900" spc="-515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an open circuit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condition that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is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neither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at a logic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“HIGH”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or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“LOW”,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but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instead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 gives an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output state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of very high impedance, </a:t>
            </a:r>
            <a:r>
              <a:rPr dirty="0" sz="1900" spc="-5" b="1">
                <a:solidFill>
                  <a:srgbClr val="414042"/>
                </a:solidFill>
                <a:latin typeface="Arial"/>
                <a:cs typeface="Arial"/>
              </a:rPr>
              <a:t>High-Z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,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or more commonly </a:t>
            </a:r>
            <a:r>
              <a:rPr dirty="0" sz="1900" spc="-5">
                <a:solidFill>
                  <a:srgbClr val="414143"/>
                </a:solidFill>
                <a:latin typeface="Arial MT"/>
                <a:cs typeface="Arial MT"/>
              </a:rPr>
              <a:t>Hi-Z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.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Then this type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of device has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two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logic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state inputs,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“0” or a “1” but can produce </a:t>
            </a:r>
            <a:r>
              <a:rPr dirty="0" sz="1900" spc="5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three different output states,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“0”, “1” or ” </a:t>
            </a:r>
            <a:r>
              <a:rPr dirty="0" sz="1900">
                <a:solidFill>
                  <a:srgbClr val="414143"/>
                </a:solidFill>
                <a:latin typeface="Arial MT"/>
                <a:cs typeface="Arial MT"/>
              </a:rPr>
              <a:t>Hi-Z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” which is why it is called a </a:t>
            </a:r>
            <a:r>
              <a:rPr dirty="0" sz="1900" spc="-15">
                <a:solidFill>
                  <a:srgbClr val="414042"/>
                </a:solidFill>
                <a:latin typeface="Arial MT"/>
                <a:cs typeface="Arial MT"/>
              </a:rPr>
              <a:t>“Tri”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or </a:t>
            </a:r>
            <a:r>
              <a:rPr dirty="0" sz="1900" spc="-515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“3-state”</a:t>
            </a:r>
            <a:r>
              <a:rPr dirty="0" sz="1900" spc="-10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device.</a:t>
            </a:r>
            <a:endParaRPr sz="1900">
              <a:latin typeface="Arial MT"/>
              <a:cs typeface="Arial MT"/>
            </a:endParaRPr>
          </a:p>
          <a:p>
            <a:pPr algn="just" marL="12700" marR="5080">
              <a:lnSpc>
                <a:spcPct val="100899"/>
              </a:lnSpc>
              <a:spcBef>
                <a:spcPts val="994"/>
              </a:spcBef>
            </a:pP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Note that this third state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is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NOT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equal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to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a logic level “0” or “1”, but is an high </a:t>
            </a:r>
            <a:r>
              <a:rPr dirty="0" sz="1900" spc="5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impedance</a:t>
            </a:r>
            <a:r>
              <a:rPr dirty="0" sz="1900" spc="285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state</a:t>
            </a:r>
            <a:r>
              <a:rPr dirty="0" sz="1900" spc="290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in</a:t>
            </a:r>
            <a:r>
              <a:rPr dirty="0" sz="1900" spc="285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which</a:t>
            </a:r>
            <a:r>
              <a:rPr dirty="0" sz="1900" spc="290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the</a:t>
            </a:r>
            <a:r>
              <a:rPr dirty="0" sz="1900" spc="290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414042"/>
                </a:solidFill>
                <a:latin typeface="Arial MT"/>
                <a:cs typeface="Arial MT"/>
              </a:rPr>
              <a:t>buffers</a:t>
            </a:r>
            <a:r>
              <a:rPr dirty="0" sz="1900" spc="285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output</a:t>
            </a:r>
            <a:r>
              <a:rPr dirty="0" sz="1900" spc="290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is</a:t>
            </a:r>
            <a:r>
              <a:rPr dirty="0" sz="1900" spc="290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electrically</a:t>
            </a:r>
            <a:r>
              <a:rPr dirty="0" sz="1900" spc="285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disconnected</a:t>
            </a:r>
            <a:r>
              <a:rPr dirty="0" sz="1900" spc="290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from </a:t>
            </a:r>
            <a:r>
              <a:rPr dirty="0" sz="1900" spc="-515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the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 rest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of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 the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circuit.</a:t>
            </a:r>
            <a:r>
              <a:rPr dirty="0" sz="1900" spc="-105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As a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result,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no current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is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drawn </a:t>
            </a:r>
            <a:r>
              <a:rPr dirty="0" sz="1900" spc="-5">
                <a:solidFill>
                  <a:srgbClr val="414042"/>
                </a:solidFill>
                <a:latin typeface="Arial MT"/>
                <a:cs typeface="Arial MT"/>
              </a:rPr>
              <a:t>from the</a:t>
            </a:r>
            <a:r>
              <a:rPr dirty="0" sz="1900">
                <a:solidFill>
                  <a:srgbClr val="414042"/>
                </a:solidFill>
                <a:latin typeface="Arial MT"/>
                <a:cs typeface="Arial MT"/>
              </a:rPr>
              <a:t> </a:t>
            </a:r>
            <a:r>
              <a:rPr dirty="0" sz="1900" spc="-20">
                <a:solidFill>
                  <a:srgbClr val="414042"/>
                </a:solidFill>
                <a:latin typeface="Arial MT"/>
                <a:cs typeface="Arial MT"/>
              </a:rPr>
              <a:t>supply.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873" y="1106735"/>
            <a:ext cx="67818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40483" y="311626"/>
            <a:ext cx="57873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latin typeface="Calibri"/>
                <a:cs typeface="Calibri"/>
              </a:rPr>
              <a:t>Connecting</a:t>
            </a:r>
            <a:r>
              <a:rPr dirty="0" sz="3200" b="0">
                <a:latin typeface="Calibri"/>
                <a:cs typeface="Calibri"/>
              </a:rPr>
              <a:t> </a:t>
            </a:r>
            <a:r>
              <a:rPr dirty="0" sz="3200" spc="-25" b="0">
                <a:latin typeface="Calibri"/>
                <a:cs typeface="Calibri"/>
              </a:rPr>
              <a:t>Registers</a:t>
            </a:r>
            <a:r>
              <a:rPr dirty="0" sz="3200" b="0">
                <a:latin typeface="Calibri"/>
                <a:cs typeface="Calibri"/>
              </a:rPr>
              <a:t> -</a:t>
            </a:r>
            <a:r>
              <a:rPr dirty="0" sz="3200" spc="5" b="0">
                <a:latin typeface="Calibri"/>
                <a:cs typeface="Calibri"/>
              </a:rPr>
              <a:t> </a:t>
            </a:r>
            <a:r>
              <a:rPr dirty="0" sz="3200" spc="-5" b="0">
                <a:latin typeface="Calibri"/>
                <a:cs typeface="Calibri"/>
              </a:rPr>
              <a:t>Bus</a:t>
            </a:r>
            <a:r>
              <a:rPr dirty="0" sz="3200" b="0">
                <a:latin typeface="Calibri"/>
                <a:cs typeface="Calibri"/>
              </a:rPr>
              <a:t> </a:t>
            </a:r>
            <a:r>
              <a:rPr dirty="0" sz="3200" spc="-50" b="0">
                <a:latin typeface="Calibri"/>
                <a:cs typeface="Calibri"/>
              </a:rPr>
              <a:t>Transfer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680" y="1166527"/>
            <a:ext cx="7617414" cy="53104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40483" y="311626"/>
            <a:ext cx="57873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0">
                <a:latin typeface="Calibri"/>
                <a:cs typeface="Calibri"/>
              </a:rPr>
              <a:t>Connecting</a:t>
            </a:r>
            <a:r>
              <a:rPr dirty="0" sz="3200" b="0">
                <a:latin typeface="Calibri"/>
                <a:cs typeface="Calibri"/>
              </a:rPr>
              <a:t> </a:t>
            </a:r>
            <a:r>
              <a:rPr dirty="0" sz="3200" spc="-25" b="0">
                <a:latin typeface="Calibri"/>
                <a:cs typeface="Calibri"/>
              </a:rPr>
              <a:t>Registers</a:t>
            </a:r>
            <a:r>
              <a:rPr dirty="0" sz="3200" b="0">
                <a:latin typeface="Calibri"/>
                <a:cs typeface="Calibri"/>
              </a:rPr>
              <a:t> -</a:t>
            </a:r>
            <a:r>
              <a:rPr dirty="0" sz="3200" spc="5" b="0">
                <a:latin typeface="Calibri"/>
                <a:cs typeface="Calibri"/>
              </a:rPr>
              <a:t> </a:t>
            </a:r>
            <a:r>
              <a:rPr dirty="0" sz="3200" spc="-5" b="0">
                <a:latin typeface="Calibri"/>
                <a:cs typeface="Calibri"/>
              </a:rPr>
              <a:t>Bus</a:t>
            </a:r>
            <a:r>
              <a:rPr dirty="0" sz="3200" b="0">
                <a:latin typeface="Calibri"/>
                <a:cs typeface="Calibri"/>
              </a:rPr>
              <a:t> </a:t>
            </a:r>
            <a:r>
              <a:rPr dirty="0" sz="3200" spc="-50" b="0">
                <a:latin typeface="Calibri"/>
                <a:cs typeface="Calibri"/>
              </a:rPr>
              <a:t>Transfer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622" y="1184589"/>
            <a:ext cx="8192356" cy="52920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9" y="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990600"/>
            <a:ext cx="8686800" cy="1905"/>
          </a:xfrm>
          <a:custGeom>
            <a:avLst/>
            <a:gdLst/>
            <a:ahLst/>
            <a:cxnLst/>
            <a:rect l="l" t="t" r="r" b="b"/>
            <a:pathLst>
              <a:path w="8686800" h="1905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85725">
            <a:solidFill>
              <a:srgbClr val="4A7E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3463" y="311626"/>
            <a:ext cx="28613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0">
                <a:latin typeface="Calibri"/>
                <a:cs typeface="Calibri"/>
              </a:rPr>
              <a:t>Memory</a:t>
            </a:r>
            <a:r>
              <a:rPr dirty="0" sz="3200" spc="-70" b="0">
                <a:latin typeface="Calibri"/>
                <a:cs typeface="Calibri"/>
              </a:rPr>
              <a:t> </a:t>
            </a:r>
            <a:r>
              <a:rPr dirty="0" sz="3200" spc="-50" b="0">
                <a:latin typeface="Calibri"/>
                <a:cs typeface="Calibri"/>
              </a:rPr>
              <a:t>Transfer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2857498"/>
            <a:ext cx="720725" cy="193675"/>
          </a:xfrm>
          <a:custGeom>
            <a:avLst/>
            <a:gdLst/>
            <a:ahLst/>
            <a:cxnLst/>
            <a:rect l="l" t="t" r="r" b="b"/>
            <a:pathLst>
              <a:path w="720725" h="193675">
                <a:moveTo>
                  <a:pt x="0" y="0"/>
                </a:moveTo>
                <a:lnTo>
                  <a:pt x="720725" y="0"/>
                </a:lnTo>
                <a:lnTo>
                  <a:pt x="720725" y="193675"/>
                </a:lnTo>
                <a:lnTo>
                  <a:pt x="0" y="19367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28837" y="2826195"/>
            <a:ext cx="23367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32075" y="2901123"/>
            <a:ext cx="1266825" cy="87630"/>
            <a:chOff x="2632075" y="2901123"/>
            <a:chExt cx="1266825" cy="87630"/>
          </a:xfrm>
        </p:grpSpPr>
        <p:sp>
          <p:nvSpPr>
            <p:cNvPr id="8" name="object 8"/>
            <p:cNvSpPr/>
            <p:nvPr/>
          </p:nvSpPr>
          <p:spPr>
            <a:xfrm>
              <a:off x="2632075" y="2944811"/>
              <a:ext cx="1175385" cy="0"/>
            </a:xfrm>
            <a:custGeom>
              <a:avLst/>
              <a:gdLst/>
              <a:ahLst/>
              <a:cxnLst/>
              <a:rect l="l" t="t" r="r" b="b"/>
              <a:pathLst>
                <a:path w="1175385" h="0">
                  <a:moveTo>
                    <a:pt x="0" y="0"/>
                  </a:moveTo>
                  <a:lnTo>
                    <a:pt x="1162515" y="0"/>
                  </a:lnTo>
                  <a:lnTo>
                    <a:pt x="117521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11524" y="2901123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30">
                  <a:moveTo>
                    <a:pt x="0" y="0"/>
                  </a:moveTo>
                  <a:lnTo>
                    <a:pt x="0" y="87375"/>
                  </a:lnTo>
                  <a:lnTo>
                    <a:pt x="87375" y="43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916362" y="2673348"/>
            <a:ext cx="1282700" cy="6064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481330" marR="328295" indent="-168910">
              <a:lnSpc>
                <a:spcPct val="108000"/>
              </a:lnSpc>
              <a:spcBef>
                <a:spcPts val="330"/>
              </a:spcBef>
            </a:pPr>
            <a:r>
              <a:rPr dirty="0" sz="1400" b="1">
                <a:latin typeface="Calibri"/>
                <a:cs typeface="Calibri"/>
              </a:rPr>
              <a:t>Memo</a:t>
            </a:r>
            <a:r>
              <a:rPr dirty="0" sz="1400" spc="5" b="1">
                <a:latin typeface="Calibri"/>
                <a:cs typeface="Calibri"/>
              </a:rPr>
              <a:t>r</a:t>
            </a:r>
            <a:r>
              <a:rPr dirty="0" sz="1400" b="1">
                <a:latin typeface="Calibri"/>
                <a:cs typeface="Calibri"/>
              </a:rPr>
              <a:t>y  </a:t>
            </a:r>
            <a:r>
              <a:rPr dirty="0" sz="1400" b="1">
                <a:latin typeface="Calibri"/>
                <a:cs typeface="Calibri"/>
              </a:rPr>
              <a:t>unit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99062" y="2761423"/>
            <a:ext cx="581025" cy="87630"/>
            <a:chOff x="5199062" y="2761423"/>
            <a:chExt cx="581025" cy="87630"/>
          </a:xfrm>
        </p:grpSpPr>
        <p:sp>
          <p:nvSpPr>
            <p:cNvPr id="12" name="object 12"/>
            <p:cNvSpPr/>
            <p:nvPr/>
          </p:nvSpPr>
          <p:spPr>
            <a:xfrm>
              <a:off x="5290671" y="2805111"/>
              <a:ext cx="489584" cy="0"/>
            </a:xfrm>
            <a:custGeom>
              <a:avLst/>
              <a:gdLst/>
              <a:ahLst/>
              <a:cxnLst/>
              <a:rect l="l" t="t" r="r" b="b"/>
              <a:pathLst>
                <a:path w="489585" h="0">
                  <a:moveTo>
                    <a:pt x="489415" y="0"/>
                  </a:moveTo>
                  <a:lnTo>
                    <a:pt x="1270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99062" y="2761423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30">
                  <a:moveTo>
                    <a:pt x="87375" y="0"/>
                  </a:moveTo>
                  <a:lnTo>
                    <a:pt x="0" y="43687"/>
                  </a:lnTo>
                  <a:lnTo>
                    <a:pt x="87375" y="87375"/>
                  </a:lnTo>
                  <a:lnTo>
                    <a:pt x="87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277971" y="2950326"/>
            <a:ext cx="51498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650" algn="l"/>
              </a:tabLst>
            </a:pPr>
            <a:r>
              <a:rPr dirty="0" u="heavy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99062" y="3077335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7375" y="0"/>
                </a:moveTo>
                <a:lnTo>
                  <a:pt x="0" y="43687"/>
                </a:lnTo>
                <a:lnTo>
                  <a:pt x="87375" y="87375"/>
                </a:lnTo>
                <a:lnTo>
                  <a:pt x="87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00737" y="2632520"/>
            <a:ext cx="3956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latin typeface="Calibri"/>
                <a:cs typeface="Calibri"/>
              </a:rPr>
              <a:t>R</a:t>
            </a:r>
            <a:r>
              <a:rPr dirty="0" sz="1400" b="1">
                <a:latin typeface="Calibri"/>
                <a:cs typeface="Calibri"/>
              </a:rPr>
              <a:t>e</a:t>
            </a:r>
            <a:r>
              <a:rPr dirty="0" sz="1400" spc="-5" b="1">
                <a:latin typeface="Calibri"/>
                <a:cs typeface="Calibri"/>
              </a:rPr>
              <a:t>a</a:t>
            </a:r>
            <a:r>
              <a:rPr dirty="0" sz="1400" b="1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5662" y="3003995"/>
            <a:ext cx="4381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0" b="1">
                <a:latin typeface="Calibri"/>
                <a:cs typeface="Calibri"/>
              </a:rPr>
              <a:t>W</a:t>
            </a:r>
            <a:r>
              <a:rPr dirty="0" sz="1400" b="1">
                <a:latin typeface="Calibri"/>
                <a:cs typeface="Calibri"/>
              </a:rPr>
              <a:t>ri</a:t>
            </a:r>
            <a:r>
              <a:rPr dirty="0" sz="1400" spc="-20" b="1">
                <a:latin typeface="Calibri"/>
                <a:cs typeface="Calibri"/>
              </a:rPr>
              <a:t>t</a:t>
            </a:r>
            <a:r>
              <a:rPr dirty="0" sz="1400" b="1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06049" y="3305175"/>
            <a:ext cx="87630" cy="352425"/>
            <a:chOff x="4206049" y="3305175"/>
            <a:chExt cx="87630" cy="352425"/>
          </a:xfrm>
        </p:grpSpPr>
        <p:sp>
          <p:nvSpPr>
            <p:cNvPr id="19" name="object 19"/>
            <p:cNvSpPr/>
            <p:nvPr/>
          </p:nvSpPr>
          <p:spPr>
            <a:xfrm>
              <a:off x="4249737" y="3305175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w="0" h="260985">
                  <a:moveTo>
                    <a:pt x="0" y="0"/>
                  </a:moveTo>
                  <a:lnTo>
                    <a:pt x="0" y="2608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06049" y="3570224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87375" y="0"/>
                  </a:moveTo>
                  <a:lnTo>
                    <a:pt x="0" y="0"/>
                  </a:lnTo>
                  <a:lnTo>
                    <a:pt x="43687" y="87375"/>
                  </a:lnTo>
                  <a:lnTo>
                    <a:pt x="87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821999" y="3279775"/>
            <a:ext cx="87630" cy="395605"/>
            <a:chOff x="4821999" y="3279775"/>
            <a:chExt cx="87630" cy="395605"/>
          </a:xfrm>
        </p:grpSpPr>
        <p:sp>
          <p:nvSpPr>
            <p:cNvPr id="22" name="object 22"/>
            <p:cNvSpPr/>
            <p:nvPr/>
          </p:nvSpPr>
          <p:spPr>
            <a:xfrm>
              <a:off x="4865687" y="3371384"/>
              <a:ext cx="0" cy="304165"/>
            </a:xfrm>
            <a:custGeom>
              <a:avLst/>
              <a:gdLst/>
              <a:ahLst/>
              <a:cxnLst/>
              <a:rect l="l" t="t" r="r" b="b"/>
              <a:pathLst>
                <a:path w="0" h="304164">
                  <a:moveTo>
                    <a:pt x="0" y="0"/>
                  </a:moveTo>
                  <a:lnTo>
                    <a:pt x="0" y="30367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21999" y="3279775"/>
              <a:ext cx="87630" cy="87630"/>
            </a:xfrm>
            <a:custGeom>
              <a:avLst/>
              <a:gdLst/>
              <a:ahLst/>
              <a:cxnLst/>
              <a:rect l="l" t="t" r="r" b="b"/>
              <a:pathLst>
                <a:path w="87629" h="87629">
                  <a:moveTo>
                    <a:pt x="43687" y="0"/>
                  </a:moveTo>
                  <a:lnTo>
                    <a:pt x="0" y="87375"/>
                  </a:lnTo>
                  <a:lnTo>
                    <a:pt x="87375" y="87375"/>
                  </a:lnTo>
                  <a:lnTo>
                    <a:pt x="43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925252" y="3598990"/>
            <a:ext cx="15538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dirty="0" sz="1400" spc="-10" b="1">
                <a:latin typeface="Calibri"/>
                <a:cs typeface="Calibri"/>
              </a:rPr>
              <a:t>Data</a:t>
            </a:r>
            <a:r>
              <a:rPr dirty="0" sz="140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out	</a:t>
            </a:r>
            <a:r>
              <a:rPr dirty="0" sz="1400" spc="-10" b="1">
                <a:latin typeface="Calibri"/>
                <a:cs typeface="Calibri"/>
              </a:rPr>
              <a:t>Data</a:t>
            </a:r>
            <a:r>
              <a:rPr dirty="0" sz="1400" spc="-6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pc="-5"/>
              <a:t>CSE</a:t>
            </a:r>
            <a:r>
              <a:rPr dirty="0" spc="-80"/>
              <a:t> </a:t>
            </a:r>
            <a:r>
              <a:rPr dirty="0"/>
              <a:t>211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8340" y="1259661"/>
            <a:ext cx="7585075" cy="1360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Memory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is </a:t>
            </a:r>
            <a:r>
              <a:rPr dirty="0" sz="2000" spc="-5" b="1">
                <a:latin typeface="Calibri"/>
                <a:cs typeface="Calibri"/>
              </a:rPr>
              <a:t>usually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accessed</a:t>
            </a:r>
            <a:r>
              <a:rPr dirty="0" sz="2000" b="1">
                <a:latin typeface="Calibri"/>
                <a:cs typeface="Calibri"/>
              </a:rPr>
              <a:t> in </a:t>
            </a:r>
            <a:r>
              <a:rPr dirty="0" sz="2000" spc="-5" b="1">
                <a:latin typeface="Calibri"/>
                <a:cs typeface="Calibri"/>
              </a:rPr>
              <a:t>computer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systems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by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putting</a:t>
            </a:r>
            <a:r>
              <a:rPr dirty="0" sz="2000" b="1">
                <a:latin typeface="Calibri"/>
                <a:cs typeface="Calibri"/>
              </a:rPr>
              <a:t> the </a:t>
            </a:r>
            <a:r>
              <a:rPr dirty="0" sz="2000" spc="-5" b="1">
                <a:latin typeface="Calibri"/>
                <a:cs typeface="Calibri"/>
              </a:rPr>
              <a:t>desired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address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 a</a:t>
            </a:r>
            <a:r>
              <a:rPr dirty="0" sz="2000" spc="-5" b="1">
                <a:latin typeface="Calibri"/>
                <a:cs typeface="Calibri"/>
              </a:rPr>
              <a:t> special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30" b="1">
                <a:latin typeface="Calibri"/>
                <a:cs typeface="Calibri"/>
              </a:rPr>
              <a:t>register,</a:t>
            </a:r>
            <a:r>
              <a:rPr dirty="0" sz="2000" spc="-5" b="1">
                <a:latin typeface="Calibri"/>
                <a:cs typeface="Calibri"/>
              </a:rPr>
              <a:t> the</a:t>
            </a:r>
            <a:r>
              <a:rPr dirty="0" u="heavy" sz="20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Memory </a:t>
            </a:r>
            <a:r>
              <a:rPr dirty="0" u="heavy" sz="20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Address </a:t>
            </a:r>
            <a:r>
              <a:rPr dirty="0" u="heavy" sz="2000" spc="-1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Register</a:t>
            </a:r>
            <a:r>
              <a:rPr dirty="0" u="heavy" sz="200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(MAR,</a:t>
            </a:r>
            <a:r>
              <a:rPr dirty="0" u="heavy" sz="20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or</a:t>
            </a:r>
            <a:r>
              <a:rPr dirty="0" u="heavy" sz="2000" spc="-5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000" b="1">
                <a:solidFill>
                  <a:srgbClr val="1F497D"/>
                </a:solidFill>
                <a:uFill>
                  <a:solidFill>
                    <a:srgbClr val="1F497D"/>
                  </a:solidFill>
                </a:uFill>
                <a:latin typeface="Calibri"/>
                <a:cs typeface="Calibri"/>
              </a:rPr>
              <a:t>AR)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00">
              <a:latin typeface="Calibri"/>
              <a:cs typeface="Calibri"/>
            </a:endParaRPr>
          </a:p>
          <a:p>
            <a:pPr algn="ctr" marL="253365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2023-07-28T18:26:18Z</dcterms:created>
  <dcterms:modified xsi:type="dcterms:W3CDTF">2023-07-28T18:26:18Z</dcterms:modified>
</cp:coreProperties>
</file>