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304800"/>
            <a:ext cx="8686800" cy="6248400"/>
          </a:xfrm>
          <a:custGeom>
            <a:avLst/>
            <a:gdLst/>
            <a:ahLst/>
            <a:cxnLst/>
            <a:rect l="l" t="t" r="r" b="b"/>
            <a:pathLst>
              <a:path w="8686800" h="6248400">
                <a:moveTo>
                  <a:pt x="0" y="0"/>
                </a:moveTo>
                <a:lnTo>
                  <a:pt x="8686800" y="0"/>
                </a:lnTo>
                <a:lnTo>
                  <a:pt x="8686800" y="6248400"/>
                </a:lnTo>
                <a:lnTo>
                  <a:pt x="0" y="624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380" y="637673"/>
            <a:ext cx="1584960" cy="375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5312" y="1663203"/>
            <a:ext cx="7953375" cy="2633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51157" y="641414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94224" y="1515328"/>
            <a:ext cx="14033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Times New Roman"/>
                <a:cs typeface="Times New Roman"/>
              </a:rPr>
              <a:t>CSE2</a:t>
            </a:r>
            <a:r>
              <a:rPr dirty="0" sz="3200" spc="-180">
                <a:latin typeface="Times New Roman"/>
                <a:cs typeface="Times New Roman"/>
              </a:rPr>
              <a:t>1</a:t>
            </a:r>
            <a:r>
              <a:rPr dirty="0" sz="320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3473" y="2581235"/>
            <a:ext cx="6197600" cy="12319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364105" marR="5080" indent="-2352040">
              <a:lnSpc>
                <a:spcPts val="4700"/>
              </a:lnSpc>
              <a:spcBef>
                <a:spcPts val="300"/>
              </a:spcBef>
            </a:pPr>
            <a:r>
              <a:rPr dirty="0" sz="4000" spc="-5" b="1">
                <a:solidFill>
                  <a:srgbClr val="0070C0"/>
                </a:solidFill>
                <a:latin typeface="Times New Roman"/>
                <a:cs typeface="Times New Roman"/>
              </a:rPr>
              <a:t>Computer</a:t>
            </a:r>
            <a:r>
              <a:rPr dirty="0" sz="4000" spc="-90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70C0"/>
                </a:solidFill>
                <a:latin typeface="Times New Roman"/>
                <a:cs typeface="Times New Roman"/>
              </a:rPr>
              <a:t>Organization</a:t>
            </a:r>
            <a:r>
              <a:rPr dirty="0" sz="4000" spc="-15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70C0"/>
                </a:solidFill>
                <a:latin typeface="Times New Roman"/>
                <a:cs typeface="Times New Roman"/>
              </a:rPr>
              <a:t>and </a:t>
            </a:r>
            <a:r>
              <a:rPr dirty="0" sz="4000" spc="-985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70C0"/>
                </a:solidFill>
                <a:latin typeface="Times New Roman"/>
                <a:cs typeface="Times New Roman"/>
              </a:rPr>
              <a:t>Design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25" y="5287029"/>
            <a:ext cx="1340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Lecture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2254" y="5287029"/>
            <a:ext cx="13087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Calibri"/>
                <a:cs typeface="Calibri"/>
              </a:rPr>
              <a:t>Tutorial: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7105" y="5287029"/>
            <a:ext cx="14084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Practical: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4765" y="5287029"/>
            <a:ext cx="1097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Credit:</a:t>
            </a:r>
            <a:r>
              <a:rPr dirty="0" sz="2400" spc="-8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158750"/>
            <a:ext cx="1676400" cy="679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0023" y="1287537"/>
            <a:ext cx="8343900" cy="455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30200" marR="5080" indent="-317500">
              <a:lnSpc>
                <a:spcPct val="122700"/>
              </a:lnSpc>
              <a:spcBef>
                <a:spcPts val="100"/>
              </a:spcBef>
              <a:buChar char="◦"/>
              <a:tabLst>
                <a:tab pos="330200" algn="l"/>
              </a:tabLst>
            </a:pPr>
            <a:r>
              <a:rPr dirty="0" sz="2200">
                <a:latin typeface="Verdana"/>
                <a:cs typeface="Verdana"/>
              </a:rPr>
              <a:t>A</a:t>
            </a:r>
            <a:r>
              <a:rPr dirty="0" sz="2200" spc="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logic-1</a:t>
            </a:r>
            <a:r>
              <a:rPr dirty="0" sz="2200">
                <a:latin typeface="Verdana"/>
                <a:cs typeface="Verdana"/>
              </a:rPr>
              <a:t> is</a:t>
            </a:r>
            <a:r>
              <a:rPr dirty="0" sz="2200" spc="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applied</a:t>
            </a:r>
            <a:r>
              <a:rPr dirty="0" sz="220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to</a:t>
            </a:r>
            <a:r>
              <a:rPr dirty="0" sz="220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one</a:t>
            </a:r>
            <a:r>
              <a:rPr dirty="0" sz="220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of</a:t>
            </a:r>
            <a:r>
              <a:rPr dirty="0" sz="220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the</a:t>
            </a:r>
            <a:r>
              <a:rPr dirty="0" sz="220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inputs</a:t>
            </a:r>
            <a:r>
              <a:rPr dirty="0" sz="220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of</a:t>
            </a:r>
            <a:r>
              <a:rPr dirty="0" sz="2200">
                <a:latin typeface="Verdana"/>
                <a:cs typeface="Verdana"/>
              </a:rPr>
              <a:t> least </a:t>
            </a:r>
            <a:r>
              <a:rPr dirty="0" sz="2200" spc="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significant </a:t>
            </a:r>
            <a:r>
              <a:rPr dirty="0" sz="2200" spc="-40">
                <a:latin typeface="Verdana"/>
                <a:cs typeface="Verdana"/>
              </a:rPr>
              <a:t>half-adder,</a:t>
            </a:r>
            <a:r>
              <a:rPr dirty="0" sz="2200" spc="69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and </a:t>
            </a:r>
            <a:r>
              <a:rPr dirty="0" sz="2200" spc="-5">
                <a:latin typeface="Verdana"/>
                <a:cs typeface="Verdana"/>
              </a:rPr>
              <a:t>the other input </a:t>
            </a:r>
            <a:r>
              <a:rPr dirty="0" sz="2200">
                <a:latin typeface="Verdana"/>
                <a:cs typeface="Verdana"/>
              </a:rPr>
              <a:t>is </a:t>
            </a:r>
            <a:r>
              <a:rPr dirty="0" sz="2200" spc="-5">
                <a:latin typeface="Verdana"/>
                <a:cs typeface="Verdana"/>
              </a:rPr>
              <a:t>connected </a:t>
            </a:r>
            <a:r>
              <a:rPr dirty="0" sz="2200">
                <a:latin typeface="Verdana"/>
                <a:cs typeface="Verdana"/>
              </a:rPr>
              <a:t> </a:t>
            </a:r>
            <a:r>
              <a:rPr dirty="0" sz="2200" spc="25">
                <a:latin typeface="Verdana"/>
                <a:cs typeface="Verdana"/>
              </a:rPr>
              <a:t>to</a:t>
            </a:r>
            <a:r>
              <a:rPr dirty="0" sz="2200" spc="30">
                <a:latin typeface="Verdana"/>
                <a:cs typeface="Verdana"/>
              </a:rPr>
              <a:t> </a:t>
            </a:r>
            <a:r>
              <a:rPr dirty="0" sz="2200" spc="35">
                <a:latin typeface="Verdana"/>
                <a:cs typeface="Verdana"/>
              </a:rPr>
              <a:t>the</a:t>
            </a:r>
            <a:r>
              <a:rPr dirty="0" sz="2200" spc="40">
                <a:latin typeface="Verdana"/>
                <a:cs typeface="Verdana"/>
              </a:rPr>
              <a:t> least</a:t>
            </a:r>
            <a:r>
              <a:rPr dirty="0" sz="2200" spc="45">
                <a:latin typeface="Verdana"/>
                <a:cs typeface="Verdana"/>
              </a:rPr>
              <a:t> </a:t>
            </a:r>
            <a:r>
              <a:rPr dirty="0" sz="2200" spc="50">
                <a:latin typeface="Verdana"/>
                <a:cs typeface="Verdana"/>
              </a:rPr>
              <a:t>significant</a:t>
            </a:r>
            <a:r>
              <a:rPr dirty="0" sz="2200" spc="55">
                <a:latin typeface="Verdana"/>
                <a:cs typeface="Verdana"/>
              </a:rPr>
              <a:t> </a:t>
            </a:r>
            <a:r>
              <a:rPr dirty="0" sz="2200" spc="35">
                <a:latin typeface="Verdana"/>
                <a:cs typeface="Verdana"/>
              </a:rPr>
              <a:t>bit</a:t>
            </a:r>
            <a:r>
              <a:rPr dirty="0" sz="2200" spc="40">
                <a:latin typeface="Verdana"/>
                <a:cs typeface="Verdana"/>
              </a:rPr>
              <a:t> </a:t>
            </a:r>
            <a:r>
              <a:rPr dirty="0" sz="2200" spc="25">
                <a:latin typeface="Verdana"/>
                <a:cs typeface="Verdana"/>
              </a:rPr>
              <a:t>of</a:t>
            </a:r>
            <a:r>
              <a:rPr dirty="0" sz="2200" spc="30">
                <a:latin typeface="Verdana"/>
                <a:cs typeface="Verdana"/>
              </a:rPr>
              <a:t> </a:t>
            </a:r>
            <a:r>
              <a:rPr dirty="0" sz="2200" spc="35">
                <a:latin typeface="Verdana"/>
                <a:cs typeface="Verdana"/>
              </a:rPr>
              <a:t>the</a:t>
            </a:r>
            <a:r>
              <a:rPr dirty="0" sz="2200" spc="40">
                <a:latin typeface="Verdana"/>
                <a:cs typeface="Verdana"/>
              </a:rPr>
              <a:t> </a:t>
            </a:r>
            <a:r>
              <a:rPr dirty="0" sz="2200" spc="45">
                <a:latin typeface="Verdana"/>
                <a:cs typeface="Verdana"/>
              </a:rPr>
              <a:t>number</a:t>
            </a:r>
            <a:r>
              <a:rPr dirty="0" sz="2200" spc="50">
                <a:latin typeface="Verdana"/>
                <a:cs typeface="Verdana"/>
              </a:rPr>
              <a:t> </a:t>
            </a:r>
            <a:r>
              <a:rPr dirty="0" sz="2200" spc="25">
                <a:latin typeface="Verdana"/>
                <a:cs typeface="Verdana"/>
              </a:rPr>
              <a:t>to</a:t>
            </a:r>
            <a:r>
              <a:rPr dirty="0" sz="2200" spc="30">
                <a:latin typeface="Verdana"/>
                <a:cs typeface="Verdana"/>
              </a:rPr>
              <a:t> </a:t>
            </a:r>
            <a:r>
              <a:rPr dirty="0" sz="2200" spc="25">
                <a:latin typeface="Verdana"/>
                <a:cs typeface="Verdana"/>
              </a:rPr>
              <a:t>be </a:t>
            </a:r>
            <a:r>
              <a:rPr dirty="0" sz="2200" spc="3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incremented.</a:t>
            </a:r>
            <a:endParaRPr sz="2200">
              <a:latin typeface="Verdana"/>
              <a:cs typeface="Verdana"/>
            </a:endParaRPr>
          </a:p>
          <a:p>
            <a:pPr algn="just" marL="330200" marR="5080" indent="-317500">
              <a:lnSpc>
                <a:spcPct val="122700"/>
              </a:lnSpc>
              <a:buChar char="◦"/>
              <a:tabLst>
                <a:tab pos="330200" algn="l"/>
              </a:tabLst>
            </a:pPr>
            <a:r>
              <a:rPr dirty="0" sz="2200">
                <a:latin typeface="Verdana"/>
                <a:cs typeface="Verdana"/>
              </a:rPr>
              <a:t>The</a:t>
            </a:r>
            <a:r>
              <a:rPr dirty="0" sz="2200" spc="50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output</a:t>
            </a:r>
            <a:r>
              <a:rPr dirty="0" sz="2200" spc="509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carry</a:t>
            </a:r>
            <a:r>
              <a:rPr dirty="0" sz="2200" spc="50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from</a:t>
            </a:r>
            <a:r>
              <a:rPr dirty="0" sz="2200" spc="51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one</a:t>
            </a:r>
            <a:r>
              <a:rPr dirty="0" sz="2200" spc="50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half-adder</a:t>
            </a:r>
            <a:r>
              <a:rPr dirty="0" sz="2200" spc="51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is</a:t>
            </a:r>
            <a:r>
              <a:rPr dirty="0" sz="2200" spc="50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connected</a:t>
            </a:r>
            <a:r>
              <a:rPr dirty="0" sz="2200" spc="509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to </a:t>
            </a:r>
            <a:r>
              <a:rPr dirty="0" sz="2200" spc="-76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one</a:t>
            </a:r>
            <a:r>
              <a:rPr dirty="0" sz="220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of</a:t>
            </a:r>
            <a:r>
              <a:rPr dirty="0" sz="2200" spc="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the</a:t>
            </a:r>
            <a:r>
              <a:rPr dirty="0" sz="2200" spc="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inputs</a:t>
            </a:r>
            <a:r>
              <a:rPr dirty="0" sz="220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of</a:t>
            </a:r>
            <a:r>
              <a:rPr dirty="0" sz="2200" spc="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the</a:t>
            </a:r>
            <a:r>
              <a:rPr dirty="0" sz="2200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next-higher-order</a:t>
            </a:r>
            <a:r>
              <a:rPr dirty="0" sz="2200" spc="5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half-adder.</a:t>
            </a:r>
            <a:endParaRPr sz="2200">
              <a:latin typeface="Verdana"/>
              <a:cs typeface="Verdana"/>
            </a:endParaRPr>
          </a:p>
          <a:p>
            <a:pPr algn="just" marL="330200" marR="5080" indent="-317500">
              <a:lnSpc>
                <a:spcPct val="122700"/>
              </a:lnSpc>
              <a:buChar char="◦"/>
              <a:tabLst>
                <a:tab pos="330200" algn="l"/>
              </a:tabLst>
            </a:pPr>
            <a:r>
              <a:rPr dirty="0" sz="2200">
                <a:latin typeface="Verdana"/>
                <a:cs typeface="Verdana"/>
              </a:rPr>
              <a:t>The</a:t>
            </a:r>
            <a:r>
              <a:rPr dirty="0" sz="2200" spc="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binary</a:t>
            </a:r>
            <a:r>
              <a:rPr dirty="0" sz="220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incrementer</a:t>
            </a:r>
            <a:r>
              <a:rPr dirty="0" sz="220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circuit</a:t>
            </a:r>
            <a:r>
              <a:rPr dirty="0" sz="220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receives</a:t>
            </a:r>
            <a:r>
              <a:rPr dirty="0" sz="220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the</a:t>
            </a:r>
            <a:r>
              <a:rPr dirty="0" sz="220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four</a:t>
            </a:r>
            <a:r>
              <a:rPr dirty="0" sz="2200" spc="76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bits </a:t>
            </a:r>
            <a:r>
              <a:rPr dirty="0" sz="2200" spc="-76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from </a:t>
            </a:r>
            <a:r>
              <a:rPr dirty="0" sz="2200">
                <a:latin typeface="Verdana"/>
                <a:cs typeface="Verdana"/>
              </a:rPr>
              <a:t>A0 </a:t>
            </a:r>
            <a:r>
              <a:rPr dirty="0" sz="2200" spc="-5">
                <a:latin typeface="Verdana"/>
                <a:cs typeface="Verdana"/>
              </a:rPr>
              <a:t>through A3, adds one to it, </a:t>
            </a:r>
            <a:r>
              <a:rPr dirty="0" sz="2200">
                <a:latin typeface="Verdana"/>
                <a:cs typeface="Verdana"/>
              </a:rPr>
              <a:t>and </a:t>
            </a:r>
            <a:r>
              <a:rPr dirty="0" sz="2200" spc="-10">
                <a:latin typeface="Verdana"/>
                <a:cs typeface="Verdana"/>
              </a:rPr>
              <a:t>generates </a:t>
            </a:r>
            <a:r>
              <a:rPr dirty="0" sz="2200" spc="-5">
                <a:latin typeface="Verdana"/>
                <a:cs typeface="Verdana"/>
              </a:rPr>
              <a:t>the </a:t>
            </a:r>
            <a:r>
              <a:rPr dirty="0" sz="220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incremented</a:t>
            </a:r>
            <a:r>
              <a:rPr dirty="0" sz="2200" spc="-1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output </a:t>
            </a:r>
            <a:r>
              <a:rPr dirty="0" sz="2200">
                <a:latin typeface="Verdana"/>
                <a:cs typeface="Verdana"/>
              </a:rPr>
              <a:t>in S0 </a:t>
            </a:r>
            <a:r>
              <a:rPr dirty="0" sz="2200" spc="-5">
                <a:latin typeface="Verdana"/>
                <a:cs typeface="Verdana"/>
              </a:rPr>
              <a:t>through S3.</a:t>
            </a:r>
            <a:endParaRPr sz="2200">
              <a:latin typeface="Verdana"/>
              <a:cs typeface="Verdana"/>
            </a:endParaRPr>
          </a:p>
          <a:p>
            <a:pPr algn="just" marL="330200" marR="5080" indent="-317500">
              <a:lnSpc>
                <a:spcPct val="122700"/>
              </a:lnSpc>
              <a:buChar char="◦"/>
              <a:tabLst>
                <a:tab pos="330200" algn="l"/>
              </a:tabLst>
            </a:pPr>
            <a:r>
              <a:rPr dirty="0" sz="2200">
                <a:latin typeface="Verdana"/>
                <a:cs typeface="Verdana"/>
              </a:rPr>
              <a:t>The </a:t>
            </a:r>
            <a:r>
              <a:rPr dirty="0" sz="2200" spc="-5">
                <a:latin typeface="Verdana"/>
                <a:cs typeface="Verdana"/>
              </a:rPr>
              <a:t>output carry C4 </a:t>
            </a:r>
            <a:r>
              <a:rPr dirty="0" sz="2200">
                <a:latin typeface="Verdana"/>
                <a:cs typeface="Verdana"/>
              </a:rPr>
              <a:t>will </a:t>
            </a:r>
            <a:r>
              <a:rPr dirty="0" sz="2200" spc="-5">
                <a:latin typeface="Verdana"/>
                <a:cs typeface="Verdana"/>
              </a:rPr>
              <a:t>be </a:t>
            </a:r>
            <a:r>
              <a:rPr dirty="0" sz="2200">
                <a:latin typeface="Verdana"/>
                <a:cs typeface="Verdana"/>
              </a:rPr>
              <a:t>1 </a:t>
            </a:r>
            <a:r>
              <a:rPr dirty="0" sz="2200" spc="-5">
                <a:latin typeface="Verdana"/>
                <a:cs typeface="Verdana"/>
              </a:rPr>
              <a:t>only after incrementing </a:t>
            </a:r>
            <a:r>
              <a:rPr dirty="0" sz="2200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binary 1111.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00" y="387350"/>
            <a:ext cx="8102600" cy="6083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00" y="387350"/>
            <a:ext cx="8102600" cy="6083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542116"/>
            <a:ext cx="763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CSE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211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5737" y="947737"/>
            <a:ext cx="8772525" cy="1795780"/>
            <a:chOff x="185737" y="947737"/>
            <a:chExt cx="8772525" cy="1795780"/>
          </a:xfrm>
        </p:grpSpPr>
        <p:sp>
          <p:nvSpPr>
            <p:cNvPr id="5" name="object 5"/>
            <p:cNvSpPr/>
            <p:nvPr/>
          </p:nvSpPr>
          <p:spPr>
            <a:xfrm>
              <a:off x="228600" y="990600"/>
              <a:ext cx="8686800" cy="1905"/>
            </a:xfrm>
            <a:custGeom>
              <a:avLst/>
              <a:gdLst/>
              <a:ahLst/>
              <a:cxnLst/>
              <a:rect l="l" t="t" r="r" b="b"/>
              <a:pathLst>
                <a:path w="8686800" h="1905">
                  <a:moveTo>
                    <a:pt x="0" y="0"/>
                  </a:moveTo>
                  <a:lnTo>
                    <a:pt x="8686800" y="0"/>
                  </a:lnTo>
                </a:path>
              </a:pathLst>
            </a:custGeom>
            <a:ln w="857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00301" y="1848176"/>
              <a:ext cx="754380" cy="882650"/>
            </a:xfrm>
            <a:custGeom>
              <a:avLst/>
              <a:gdLst/>
              <a:ahLst/>
              <a:cxnLst/>
              <a:rect l="l" t="t" r="r" b="b"/>
              <a:pathLst>
                <a:path w="754379" h="882650">
                  <a:moveTo>
                    <a:pt x="0" y="0"/>
                  </a:moveTo>
                  <a:lnTo>
                    <a:pt x="754285" y="0"/>
                  </a:lnTo>
                  <a:lnTo>
                    <a:pt x="754285" y="882082"/>
                  </a:lnTo>
                  <a:lnTo>
                    <a:pt x="0" y="88208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751449" y="1824495"/>
            <a:ext cx="125095" cy="474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S1  S0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r>
              <a:rPr dirty="0" sz="900" b="1"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1449" y="2266767"/>
            <a:ext cx="71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36949" y="1140127"/>
            <a:ext cx="4039870" cy="1511935"/>
            <a:chOff x="836949" y="1140127"/>
            <a:chExt cx="4039870" cy="1511935"/>
          </a:xfrm>
        </p:grpSpPr>
        <p:sp>
          <p:nvSpPr>
            <p:cNvPr id="10" name="object 10"/>
            <p:cNvSpPr/>
            <p:nvPr/>
          </p:nvSpPr>
          <p:spPr>
            <a:xfrm>
              <a:off x="2472818" y="1971029"/>
              <a:ext cx="224154" cy="0"/>
            </a:xfrm>
            <a:custGeom>
              <a:avLst/>
              <a:gdLst/>
              <a:ahLst/>
              <a:cxnLst/>
              <a:rect l="l" t="t" r="r" b="b"/>
              <a:pathLst>
                <a:path w="224155" h="0">
                  <a:moveTo>
                    <a:pt x="22406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43625" y="2091424"/>
              <a:ext cx="453390" cy="0"/>
            </a:xfrm>
            <a:custGeom>
              <a:avLst/>
              <a:gdLst/>
              <a:ahLst/>
              <a:cxnLst/>
              <a:rect l="l" t="t" r="r" b="b"/>
              <a:pathLst>
                <a:path w="453389" h="0">
                  <a:moveTo>
                    <a:pt x="453256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49650" y="2273246"/>
              <a:ext cx="1847850" cy="0"/>
            </a:xfrm>
            <a:custGeom>
              <a:avLst/>
              <a:gdLst/>
              <a:ahLst/>
              <a:cxnLst/>
              <a:rect l="l" t="t" r="r" b="b"/>
              <a:pathLst>
                <a:path w="1847850" h="0">
                  <a:moveTo>
                    <a:pt x="184723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78280" y="2388729"/>
              <a:ext cx="1118870" cy="0"/>
            </a:xfrm>
            <a:custGeom>
              <a:avLst/>
              <a:gdLst/>
              <a:ahLst/>
              <a:cxnLst/>
              <a:rect l="l" t="t" r="r" b="b"/>
              <a:pathLst>
                <a:path w="1118870" h="0">
                  <a:moveTo>
                    <a:pt x="111860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10894" y="2521409"/>
              <a:ext cx="886460" cy="0"/>
            </a:xfrm>
            <a:custGeom>
              <a:avLst/>
              <a:gdLst/>
              <a:ahLst/>
              <a:cxnLst/>
              <a:rect l="l" t="t" r="r" b="b"/>
              <a:pathLst>
                <a:path w="886460" h="0">
                  <a:moveTo>
                    <a:pt x="885987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40088" y="2639348"/>
              <a:ext cx="657225" cy="0"/>
            </a:xfrm>
            <a:custGeom>
              <a:avLst/>
              <a:gdLst/>
              <a:ahLst/>
              <a:cxnLst/>
              <a:rect l="l" t="t" r="r" b="b"/>
              <a:pathLst>
                <a:path w="657225" h="0">
                  <a:moveTo>
                    <a:pt x="656793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452878" y="2273246"/>
              <a:ext cx="821055" cy="0"/>
            </a:xfrm>
            <a:custGeom>
              <a:avLst/>
              <a:gdLst/>
              <a:ahLst/>
              <a:cxnLst/>
              <a:rect l="l" t="t" r="r" b="b"/>
              <a:pathLst>
                <a:path w="821054" h="0">
                  <a:moveTo>
                    <a:pt x="0" y="0"/>
                  </a:moveTo>
                  <a:lnTo>
                    <a:pt x="82099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49649" y="1725322"/>
              <a:ext cx="3431540" cy="0"/>
            </a:xfrm>
            <a:custGeom>
              <a:avLst/>
              <a:gdLst/>
              <a:ahLst/>
              <a:cxnLst/>
              <a:rect l="l" t="t" r="r" b="b"/>
              <a:pathLst>
                <a:path w="3431540" h="0">
                  <a:moveTo>
                    <a:pt x="343106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63957" y="1152827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w="0" h="457200">
                  <a:moveTo>
                    <a:pt x="0" y="45701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977222" y="2108556"/>
            <a:ext cx="349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4</a:t>
            </a:r>
            <a:r>
              <a:rPr dirty="0" sz="1800" b="1">
                <a:latin typeface="Calibri"/>
                <a:cs typeface="Calibri"/>
              </a:rPr>
              <a:t>x1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39477" y="2270405"/>
            <a:ext cx="674370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">
              <a:lnSpc>
                <a:spcPts val="1995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2    </a:t>
            </a:r>
            <a:r>
              <a:rPr dirty="0" sz="9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</a:t>
            </a:r>
            <a:r>
              <a:rPr dirty="0" sz="1800" spc="-5" b="1">
                <a:latin typeface="Calibri"/>
                <a:cs typeface="Calibri"/>
              </a:rPr>
              <a:t>U</a:t>
            </a:r>
            <a:r>
              <a:rPr dirty="0" sz="1800" b="1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915"/>
              </a:lnSpc>
            </a:pPr>
            <a:r>
              <a:rPr dirty="0" sz="900" b="1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42822" y="1812212"/>
            <a:ext cx="5727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300" algn="l"/>
              </a:tabLst>
            </a:pPr>
            <a:r>
              <a:rPr dirty="0" u="heavy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30">
                <a:latin typeface="Times New Roman"/>
                <a:cs typeface="Times New Roman"/>
              </a:rPr>
              <a:t> </a:t>
            </a:r>
            <a:r>
              <a:rPr dirty="0" sz="900" b="1">
                <a:latin typeface="Calibri"/>
                <a:cs typeface="Calibri"/>
              </a:rPr>
              <a:t>D0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84133" y="1612299"/>
            <a:ext cx="766445" cy="7645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3495">
              <a:lnSpc>
                <a:spcPts val="875"/>
              </a:lnSpc>
              <a:tabLst>
                <a:tab pos="457834" algn="l"/>
              </a:tabLst>
            </a:pPr>
            <a:r>
              <a:rPr dirty="0" sz="900" b="1">
                <a:latin typeface="Calibri"/>
                <a:cs typeface="Calibri"/>
              </a:rPr>
              <a:t>X0	C0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alibri"/>
              <a:cs typeface="Calibri"/>
            </a:endParaRPr>
          </a:p>
          <a:p>
            <a:pPr marL="254635">
              <a:lnSpc>
                <a:spcPts val="1995"/>
              </a:lnSpc>
            </a:pPr>
            <a:r>
              <a:rPr dirty="0" sz="1800" spc="-105" b="1">
                <a:latin typeface="Calibri"/>
                <a:cs typeface="Calibri"/>
              </a:rPr>
              <a:t>FA</a:t>
            </a:r>
            <a:endParaRPr sz="1800">
              <a:latin typeface="Calibri"/>
              <a:cs typeface="Calibri"/>
            </a:endParaRPr>
          </a:p>
          <a:p>
            <a:pPr marL="23495">
              <a:lnSpc>
                <a:spcPts val="915"/>
              </a:lnSpc>
              <a:tabLst>
                <a:tab pos="457834" algn="l"/>
              </a:tabLst>
            </a:pPr>
            <a:r>
              <a:rPr dirty="0" sz="900" b="1">
                <a:latin typeface="Calibri"/>
                <a:cs typeface="Calibri"/>
              </a:rPr>
              <a:t>Y0	C1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00301" y="3012820"/>
            <a:ext cx="754380" cy="882650"/>
          </a:xfrm>
          <a:custGeom>
            <a:avLst/>
            <a:gdLst/>
            <a:ahLst/>
            <a:cxnLst/>
            <a:rect l="l" t="t" r="r" b="b"/>
            <a:pathLst>
              <a:path w="754379" h="882650">
                <a:moveTo>
                  <a:pt x="0" y="0"/>
                </a:moveTo>
                <a:lnTo>
                  <a:pt x="754285" y="0"/>
                </a:lnTo>
                <a:lnTo>
                  <a:pt x="754285" y="882082"/>
                </a:lnTo>
                <a:lnTo>
                  <a:pt x="0" y="88208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751449" y="2986685"/>
            <a:ext cx="125095" cy="477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S1  S0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r>
              <a:rPr dirty="0" sz="900" b="1"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51449" y="3428955"/>
            <a:ext cx="71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36949" y="2353915"/>
            <a:ext cx="4039870" cy="1094740"/>
            <a:chOff x="836949" y="2353915"/>
            <a:chExt cx="4039870" cy="1094740"/>
          </a:xfrm>
        </p:grpSpPr>
        <p:sp>
          <p:nvSpPr>
            <p:cNvPr id="27" name="object 27"/>
            <p:cNvSpPr/>
            <p:nvPr/>
          </p:nvSpPr>
          <p:spPr>
            <a:xfrm>
              <a:off x="2486205" y="3110691"/>
              <a:ext cx="211454" cy="30480"/>
            </a:xfrm>
            <a:custGeom>
              <a:avLst/>
              <a:gdLst/>
              <a:ahLst/>
              <a:cxnLst/>
              <a:rect l="l" t="t" r="r" b="b"/>
              <a:pathLst>
                <a:path w="211455" h="30480">
                  <a:moveTo>
                    <a:pt x="0" y="4914"/>
                  </a:moveTo>
                  <a:lnTo>
                    <a:pt x="210379" y="0"/>
                  </a:lnTo>
                  <a:lnTo>
                    <a:pt x="210972" y="25393"/>
                  </a:lnTo>
                  <a:lnTo>
                    <a:pt x="593" y="30307"/>
                  </a:lnTo>
                  <a:lnTo>
                    <a:pt x="0" y="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255598" y="3251155"/>
              <a:ext cx="441325" cy="0"/>
            </a:xfrm>
            <a:custGeom>
              <a:avLst/>
              <a:gdLst/>
              <a:ahLst/>
              <a:cxnLst/>
              <a:rect l="l" t="t" r="r" b="b"/>
              <a:pathLst>
                <a:path w="441325" h="0">
                  <a:moveTo>
                    <a:pt x="441283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459719" y="3435435"/>
              <a:ext cx="821055" cy="0"/>
            </a:xfrm>
            <a:custGeom>
              <a:avLst/>
              <a:gdLst/>
              <a:ahLst/>
              <a:cxnLst/>
              <a:rect l="l" t="t" r="r" b="b"/>
              <a:pathLst>
                <a:path w="821054" h="0">
                  <a:moveTo>
                    <a:pt x="0" y="0"/>
                  </a:moveTo>
                  <a:lnTo>
                    <a:pt x="82099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9649" y="2887511"/>
              <a:ext cx="3431540" cy="0"/>
            </a:xfrm>
            <a:custGeom>
              <a:avLst/>
              <a:gdLst/>
              <a:ahLst/>
              <a:cxnLst/>
              <a:rect l="l" t="t" r="r" b="b"/>
              <a:pathLst>
                <a:path w="3431540" h="0">
                  <a:moveTo>
                    <a:pt x="343106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863957" y="2366615"/>
              <a:ext cx="0" cy="393700"/>
            </a:xfrm>
            <a:custGeom>
              <a:avLst/>
              <a:gdLst/>
              <a:ahLst/>
              <a:cxnLst/>
              <a:rect l="l" t="t" r="r" b="b"/>
              <a:pathLst>
                <a:path w="0" h="393700">
                  <a:moveTo>
                    <a:pt x="0" y="39312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2977222" y="3268287"/>
            <a:ext cx="349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4</a:t>
            </a:r>
            <a:r>
              <a:rPr dirty="0" sz="1800" b="1">
                <a:latin typeface="Calibri"/>
                <a:cs typeface="Calibri"/>
              </a:rPr>
              <a:t>x1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39477" y="3435050"/>
            <a:ext cx="67437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">
              <a:lnSpc>
                <a:spcPts val="1985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2    </a:t>
            </a:r>
            <a:r>
              <a:rPr dirty="0" sz="900" spc="-100" b="1">
                <a:latin typeface="Calibri"/>
                <a:cs typeface="Calibri"/>
              </a:rPr>
              <a:t> </a:t>
            </a:r>
            <a:r>
              <a:rPr dirty="0" baseline="1543" sz="2700" b="1">
                <a:latin typeface="Calibri"/>
                <a:cs typeface="Calibri"/>
              </a:rPr>
              <a:t>M</a:t>
            </a:r>
            <a:r>
              <a:rPr dirty="0" baseline="1543" sz="2700" spc="-7" b="1">
                <a:latin typeface="Calibri"/>
                <a:cs typeface="Calibri"/>
              </a:rPr>
              <a:t>U</a:t>
            </a:r>
            <a:r>
              <a:rPr dirty="0" baseline="1543" sz="2700" b="1">
                <a:latin typeface="Calibri"/>
                <a:cs typeface="Calibri"/>
              </a:rPr>
              <a:t>X</a:t>
            </a:r>
            <a:endParaRPr baseline="1543" sz="2700">
              <a:latin typeface="Calibri"/>
              <a:cs typeface="Calibri"/>
            </a:endParaRPr>
          </a:p>
          <a:p>
            <a:pPr>
              <a:lnSpc>
                <a:spcPts val="905"/>
              </a:lnSpc>
            </a:pPr>
            <a:r>
              <a:rPr dirty="0" sz="900" b="1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22297" y="2974399"/>
            <a:ext cx="5930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620" algn="l"/>
              </a:tabLst>
            </a:pPr>
            <a:r>
              <a:rPr dirty="0" u="heavy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30">
                <a:latin typeface="Times New Roman"/>
                <a:cs typeface="Times New Roman"/>
              </a:rPr>
              <a:t> </a:t>
            </a:r>
            <a:r>
              <a:rPr dirty="0" sz="900" b="1">
                <a:latin typeface="Calibri"/>
                <a:cs typeface="Calibri"/>
              </a:rPr>
              <a:t>D1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84133" y="2747458"/>
            <a:ext cx="766445" cy="7924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30"/>
              </a:spcBef>
              <a:tabLst>
                <a:tab pos="457834" algn="l"/>
              </a:tabLst>
            </a:pPr>
            <a:r>
              <a:rPr dirty="0" sz="900" b="1">
                <a:latin typeface="Calibri"/>
                <a:cs typeface="Calibri"/>
              </a:rPr>
              <a:t>X1	C1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alibri"/>
              <a:cs typeface="Calibri"/>
            </a:endParaRPr>
          </a:p>
          <a:p>
            <a:pPr marL="254635">
              <a:lnSpc>
                <a:spcPts val="2010"/>
              </a:lnSpc>
            </a:pPr>
            <a:r>
              <a:rPr dirty="0" sz="1800" spc="-105" b="1">
                <a:latin typeface="Calibri"/>
                <a:cs typeface="Calibri"/>
              </a:rPr>
              <a:t>FA</a:t>
            </a:r>
            <a:endParaRPr sz="1800">
              <a:latin typeface="Calibri"/>
              <a:cs typeface="Calibri"/>
            </a:endParaRPr>
          </a:p>
          <a:p>
            <a:pPr marL="23495">
              <a:lnSpc>
                <a:spcPts val="930"/>
              </a:lnSpc>
              <a:tabLst>
                <a:tab pos="457834" algn="l"/>
              </a:tabLst>
            </a:pPr>
            <a:r>
              <a:rPr dirty="0" sz="900" b="1">
                <a:latin typeface="Calibri"/>
                <a:cs typeface="Calibri"/>
              </a:rPr>
              <a:t>Y1	</a:t>
            </a:r>
            <a:r>
              <a:rPr dirty="0" baseline="-6172" sz="1350" b="1">
                <a:latin typeface="Calibri"/>
                <a:cs typeface="Calibri"/>
              </a:rPr>
              <a:t>C2</a:t>
            </a:r>
            <a:endParaRPr baseline="-6172" sz="135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700301" y="4175009"/>
            <a:ext cx="754380" cy="882650"/>
          </a:xfrm>
          <a:custGeom>
            <a:avLst/>
            <a:gdLst/>
            <a:ahLst/>
            <a:cxnLst/>
            <a:rect l="l" t="t" r="r" b="b"/>
            <a:pathLst>
              <a:path w="754379" h="882650">
                <a:moveTo>
                  <a:pt x="0" y="0"/>
                </a:moveTo>
                <a:lnTo>
                  <a:pt x="754285" y="0"/>
                </a:lnTo>
                <a:lnTo>
                  <a:pt x="754285" y="882084"/>
                </a:lnTo>
                <a:lnTo>
                  <a:pt x="0" y="88208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751449" y="4136588"/>
            <a:ext cx="125095" cy="47498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R="5080">
              <a:lnSpc>
                <a:spcPct val="102099"/>
              </a:lnSpc>
              <a:spcBef>
                <a:spcPts val="75"/>
              </a:spcBef>
            </a:pPr>
            <a:r>
              <a:rPr dirty="0" sz="900" b="1">
                <a:latin typeface="Calibri"/>
                <a:cs typeface="Calibri"/>
              </a:rPr>
              <a:t>S1  S0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r>
              <a:rPr dirty="0" sz="900" b="1"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51449" y="4581315"/>
            <a:ext cx="71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36949" y="3518559"/>
            <a:ext cx="4039870" cy="1092200"/>
            <a:chOff x="836949" y="3518559"/>
            <a:chExt cx="4039870" cy="1092200"/>
          </a:xfrm>
        </p:grpSpPr>
        <p:sp>
          <p:nvSpPr>
            <p:cNvPr id="40" name="object 40"/>
            <p:cNvSpPr/>
            <p:nvPr/>
          </p:nvSpPr>
          <p:spPr>
            <a:xfrm>
              <a:off x="2467688" y="4285576"/>
              <a:ext cx="229235" cy="0"/>
            </a:xfrm>
            <a:custGeom>
              <a:avLst/>
              <a:gdLst/>
              <a:ahLst/>
              <a:cxnLst/>
              <a:rect l="l" t="t" r="r" b="b"/>
              <a:pathLst>
                <a:path w="229235" h="0">
                  <a:moveTo>
                    <a:pt x="229193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264150" y="4403516"/>
              <a:ext cx="433070" cy="0"/>
            </a:xfrm>
            <a:custGeom>
              <a:avLst/>
              <a:gdLst/>
              <a:ahLst/>
              <a:cxnLst/>
              <a:rect l="l" t="t" r="r" b="b"/>
              <a:pathLst>
                <a:path w="433069" h="0">
                  <a:moveTo>
                    <a:pt x="43273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459719" y="4597623"/>
              <a:ext cx="821055" cy="0"/>
            </a:xfrm>
            <a:custGeom>
              <a:avLst/>
              <a:gdLst/>
              <a:ahLst/>
              <a:cxnLst/>
              <a:rect l="l" t="t" r="r" b="b"/>
              <a:pathLst>
                <a:path w="821054" h="0">
                  <a:moveTo>
                    <a:pt x="0" y="0"/>
                  </a:moveTo>
                  <a:lnTo>
                    <a:pt x="82099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49649" y="4037413"/>
              <a:ext cx="3431540" cy="0"/>
            </a:xfrm>
            <a:custGeom>
              <a:avLst/>
              <a:gdLst/>
              <a:ahLst/>
              <a:cxnLst/>
              <a:rect l="l" t="t" r="r" b="b"/>
              <a:pathLst>
                <a:path w="3431540" h="0">
                  <a:moveTo>
                    <a:pt x="343106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863957" y="3531259"/>
              <a:ext cx="0" cy="393700"/>
            </a:xfrm>
            <a:custGeom>
              <a:avLst/>
              <a:gdLst/>
              <a:ahLst/>
              <a:cxnLst/>
              <a:rect l="l" t="t" r="r" b="b"/>
              <a:pathLst>
                <a:path w="0" h="393700">
                  <a:moveTo>
                    <a:pt x="0" y="39312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2977222" y="4423103"/>
            <a:ext cx="349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4</a:t>
            </a:r>
            <a:r>
              <a:rPr dirty="0" sz="1800" b="1">
                <a:latin typeface="Calibri"/>
                <a:cs typeface="Calibri"/>
              </a:rPr>
              <a:t>x1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39477" y="4584954"/>
            <a:ext cx="674370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">
              <a:lnSpc>
                <a:spcPts val="1995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2    </a:t>
            </a:r>
            <a:r>
              <a:rPr dirty="0" sz="9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</a:t>
            </a:r>
            <a:r>
              <a:rPr dirty="0" sz="1800" spc="-5" b="1">
                <a:latin typeface="Calibri"/>
                <a:cs typeface="Calibri"/>
              </a:rPr>
              <a:t>U</a:t>
            </a:r>
            <a:r>
              <a:rPr dirty="0" sz="1800" b="1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915"/>
              </a:lnSpc>
            </a:pPr>
            <a:r>
              <a:rPr dirty="0" sz="900" b="1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29139" y="4136588"/>
            <a:ext cx="5867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635" algn="l"/>
              </a:tabLst>
            </a:pPr>
            <a:r>
              <a:rPr dirty="0" u="heavy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30">
                <a:latin typeface="Times New Roman"/>
                <a:cs typeface="Times New Roman"/>
              </a:rPr>
              <a:t> </a:t>
            </a:r>
            <a:r>
              <a:rPr dirty="0" sz="900" b="1">
                <a:latin typeface="Calibri"/>
                <a:cs typeface="Calibri"/>
              </a:rPr>
              <a:t>D2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84133" y="3910875"/>
            <a:ext cx="766445" cy="7937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3495">
              <a:lnSpc>
                <a:spcPts val="1040"/>
              </a:lnSpc>
              <a:tabLst>
                <a:tab pos="457834" algn="l"/>
              </a:tabLst>
            </a:pPr>
            <a:r>
              <a:rPr dirty="0" sz="900" b="1">
                <a:latin typeface="Calibri"/>
                <a:cs typeface="Calibri"/>
              </a:rPr>
              <a:t>X2	C2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Calibri"/>
              <a:cs typeface="Calibri"/>
            </a:endParaRPr>
          </a:p>
          <a:p>
            <a:pPr marL="254635">
              <a:lnSpc>
                <a:spcPts val="2070"/>
              </a:lnSpc>
            </a:pPr>
            <a:r>
              <a:rPr dirty="0" sz="1800" spc="-105" b="1">
                <a:latin typeface="Calibri"/>
                <a:cs typeface="Calibri"/>
              </a:rPr>
              <a:t>FA</a:t>
            </a:r>
            <a:endParaRPr sz="1800">
              <a:latin typeface="Calibri"/>
              <a:cs typeface="Calibri"/>
            </a:endParaRPr>
          </a:p>
          <a:p>
            <a:pPr marL="30480">
              <a:lnSpc>
                <a:spcPts val="990"/>
              </a:lnSpc>
              <a:tabLst>
                <a:tab pos="464820" algn="l"/>
              </a:tabLst>
            </a:pPr>
            <a:r>
              <a:rPr dirty="0" sz="900" b="1">
                <a:latin typeface="Calibri"/>
                <a:cs typeface="Calibri"/>
              </a:rPr>
              <a:t>Y2	C3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700301" y="5339653"/>
            <a:ext cx="754380" cy="880110"/>
          </a:xfrm>
          <a:custGeom>
            <a:avLst/>
            <a:gdLst/>
            <a:ahLst/>
            <a:cxnLst/>
            <a:rect l="l" t="t" r="r" b="b"/>
            <a:pathLst>
              <a:path w="754379" h="880110">
                <a:moveTo>
                  <a:pt x="0" y="0"/>
                </a:moveTo>
                <a:lnTo>
                  <a:pt x="754285" y="0"/>
                </a:lnTo>
                <a:lnTo>
                  <a:pt x="754285" y="879626"/>
                </a:lnTo>
                <a:lnTo>
                  <a:pt x="0" y="87962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751449" y="5301233"/>
            <a:ext cx="125095" cy="474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S1  S0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r>
              <a:rPr dirty="0" sz="900" b="1"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51449" y="5743504"/>
            <a:ext cx="71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36949" y="4680749"/>
            <a:ext cx="4039870" cy="1082040"/>
            <a:chOff x="836949" y="4680749"/>
            <a:chExt cx="4039870" cy="1082040"/>
          </a:xfrm>
        </p:grpSpPr>
        <p:sp>
          <p:nvSpPr>
            <p:cNvPr id="53" name="object 53"/>
            <p:cNvSpPr/>
            <p:nvPr/>
          </p:nvSpPr>
          <p:spPr>
            <a:xfrm>
              <a:off x="2467688" y="5450222"/>
              <a:ext cx="229235" cy="0"/>
            </a:xfrm>
            <a:custGeom>
              <a:avLst/>
              <a:gdLst/>
              <a:ahLst/>
              <a:cxnLst/>
              <a:rect l="l" t="t" r="r" b="b"/>
              <a:pathLst>
                <a:path w="229235" h="0">
                  <a:moveTo>
                    <a:pt x="229193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264150" y="5568161"/>
              <a:ext cx="433070" cy="0"/>
            </a:xfrm>
            <a:custGeom>
              <a:avLst/>
              <a:gdLst/>
              <a:ahLst/>
              <a:cxnLst/>
              <a:rect l="l" t="t" r="r" b="b"/>
              <a:pathLst>
                <a:path w="433069" h="0">
                  <a:moveTo>
                    <a:pt x="43273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466561" y="5749983"/>
              <a:ext cx="793750" cy="0"/>
            </a:xfrm>
            <a:custGeom>
              <a:avLst/>
              <a:gdLst/>
              <a:ahLst/>
              <a:cxnLst/>
              <a:rect l="l" t="t" r="r" b="b"/>
              <a:pathLst>
                <a:path w="793750" h="0">
                  <a:moveTo>
                    <a:pt x="0" y="0"/>
                  </a:moveTo>
                  <a:lnTo>
                    <a:pt x="7936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49649" y="5202058"/>
              <a:ext cx="3431540" cy="0"/>
            </a:xfrm>
            <a:custGeom>
              <a:avLst/>
              <a:gdLst/>
              <a:ahLst/>
              <a:cxnLst/>
              <a:rect l="l" t="t" r="r" b="b"/>
              <a:pathLst>
                <a:path w="3431540" h="0">
                  <a:moveTo>
                    <a:pt x="343106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863957" y="4693449"/>
              <a:ext cx="0" cy="395605"/>
            </a:xfrm>
            <a:custGeom>
              <a:avLst/>
              <a:gdLst/>
              <a:ahLst/>
              <a:cxnLst/>
              <a:rect l="l" t="t" r="r" b="b"/>
              <a:pathLst>
                <a:path w="0" h="395604">
                  <a:moveTo>
                    <a:pt x="0" y="39558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2977222" y="5585293"/>
            <a:ext cx="349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4</a:t>
            </a:r>
            <a:r>
              <a:rPr dirty="0" sz="1800" b="1">
                <a:latin typeface="Calibri"/>
                <a:cs typeface="Calibri"/>
              </a:rPr>
              <a:t>x1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739477" y="5745001"/>
            <a:ext cx="674370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">
              <a:lnSpc>
                <a:spcPts val="2005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2    </a:t>
            </a:r>
            <a:r>
              <a:rPr dirty="0" sz="9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</a:t>
            </a:r>
            <a:r>
              <a:rPr dirty="0" sz="1800" spc="-5" b="1">
                <a:latin typeface="Calibri"/>
                <a:cs typeface="Calibri"/>
              </a:rPr>
              <a:t>U</a:t>
            </a:r>
            <a:r>
              <a:rPr dirty="0" sz="1800" b="1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925"/>
              </a:lnSpc>
            </a:pPr>
            <a:r>
              <a:rPr dirty="0" sz="900" b="1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42822" y="5291405"/>
            <a:ext cx="5727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300" algn="l"/>
              </a:tabLst>
            </a:pPr>
            <a:r>
              <a:rPr dirty="0" u="heavy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30">
                <a:latin typeface="Times New Roman"/>
                <a:cs typeface="Times New Roman"/>
              </a:rPr>
              <a:t> </a:t>
            </a:r>
            <a:r>
              <a:rPr dirty="0" sz="900" b="1">
                <a:latin typeface="Calibri"/>
                <a:cs typeface="Calibri"/>
              </a:rPr>
              <a:t>D3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284133" y="5074292"/>
            <a:ext cx="766445" cy="7924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3495">
              <a:lnSpc>
                <a:spcPts val="1015"/>
              </a:lnSpc>
              <a:tabLst>
                <a:tab pos="457834" algn="l"/>
              </a:tabLst>
            </a:pPr>
            <a:r>
              <a:rPr dirty="0" sz="900" b="1">
                <a:latin typeface="Calibri"/>
                <a:cs typeface="Calibri"/>
              </a:rPr>
              <a:t>X3	C3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Calibri"/>
              <a:cs typeface="Calibri"/>
            </a:endParaRPr>
          </a:p>
          <a:p>
            <a:pPr marL="254635">
              <a:lnSpc>
                <a:spcPts val="2070"/>
              </a:lnSpc>
            </a:pPr>
            <a:r>
              <a:rPr dirty="0" sz="1800" spc="-105" b="1">
                <a:latin typeface="Calibri"/>
                <a:cs typeface="Calibri"/>
              </a:rPr>
              <a:t>FA</a:t>
            </a:r>
            <a:endParaRPr sz="1800">
              <a:latin typeface="Calibri"/>
              <a:cs typeface="Calibri"/>
            </a:endParaRPr>
          </a:p>
          <a:p>
            <a:pPr marL="30480">
              <a:lnSpc>
                <a:spcPts val="990"/>
              </a:lnSpc>
              <a:tabLst>
                <a:tab pos="464820" algn="l"/>
              </a:tabLst>
            </a:pPr>
            <a:r>
              <a:rPr dirty="0" sz="900" b="1">
                <a:latin typeface="Calibri"/>
                <a:cs typeface="Calibri"/>
              </a:rPr>
              <a:t>Y3	C4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836949" y="1159784"/>
            <a:ext cx="4044950" cy="5160645"/>
            <a:chOff x="836949" y="1159784"/>
            <a:chExt cx="4044950" cy="5160645"/>
          </a:xfrm>
        </p:grpSpPr>
        <p:sp>
          <p:nvSpPr>
            <p:cNvPr id="63" name="object 63"/>
            <p:cNvSpPr/>
            <p:nvPr/>
          </p:nvSpPr>
          <p:spPr>
            <a:xfrm>
              <a:off x="2472818" y="1300251"/>
              <a:ext cx="0" cy="4138295"/>
            </a:xfrm>
            <a:custGeom>
              <a:avLst/>
              <a:gdLst/>
              <a:ahLst/>
              <a:cxnLst/>
              <a:rect l="l" t="t" r="r" b="b"/>
              <a:pathLst>
                <a:path w="0" h="4138295">
                  <a:moveTo>
                    <a:pt x="0" y="0"/>
                  </a:moveTo>
                  <a:lnTo>
                    <a:pt x="0" y="413768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255598" y="1428018"/>
              <a:ext cx="0" cy="4133215"/>
            </a:xfrm>
            <a:custGeom>
              <a:avLst/>
              <a:gdLst/>
              <a:ahLst/>
              <a:cxnLst/>
              <a:rect l="l" t="t" r="r" b="b"/>
              <a:pathLst>
                <a:path w="0" h="4133215">
                  <a:moveTo>
                    <a:pt x="0" y="0"/>
                  </a:moveTo>
                  <a:lnTo>
                    <a:pt x="0" y="413277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7698" y="2292488"/>
              <a:ext cx="242620" cy="207817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2040087" y="2646719"/>
              <a:ext cx="0" cy="3661410"/>
            </a:xfrm>
            <a:custGeom>
              <a:avLst/>
              <a:gdLst/>
              <a:ahLst/>
              <a:cxnLst/>
              <a:rect l="l" t="t" r="r" b="b"/>
              <a:pathLst>
                <a:path w="0" h="3661410">
                  <a:moveTo>
                    <a:pt x="0" y="0"/>
                  </a:moveTo>
                  <a:lnTo>
                    <a:pt x="0" y="366101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801614" y="2528749"/>
              <a:ext cx="34290" cy="3477260"/>
            </a:xfrm>
            <a:custGeom>
              <a:avLst/>
              <a:gdLst/>
              <a:ahLst/>
              <a:cxnLst/>
              <a:rect l="l" t="t" r="r" b="b"/>
              <a:pathLst>
                <a:path w="34289" h="3477260">
                  <a:moveTo>
                    <a:pt x="0" y="3476736"/>
                  </a:moveTo>
                  <a:lnTo>
                    <a:pt x="8551" y="0"/>
                  </a:lnTo>
                  <a:lnTo>
                    <a:pt x="33951" y="62"/>
                  </a:lnTo>
                  <a:lnTo>
                    <a:pt x="25399" y="3476799"/>
                  </a:lnTo>
                  <a:lnTo>
                    <a:pt x="0" y="34767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142127" y="2388729"/>
              <a:ext cx="248285" cy="0"/>
            </a:xfrm>
            <a:custGeom>
              <a:avLst/>
              <a:gdLst/>
              <a:ahLst/>
              <a:cxnLst/>
              <a:rect l="l" t="t" r="r" b="b"/>
              <a:pathLst>
                <a:path w="248284" h="0">
                  <a:moveTo>
                    <a:pt x="24800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143112" y="2280418"/>
              <a:ext cx="27305" cy="108585"/>
            </a:xfrm>
            <a:custGeom>
              <a:avLst/>
              <a:gdLst/>
              <a:ahLst/>
              <a:cxnLst/>
              <a:rect l="l" t="t" r="r" b="b"/>
              <a:pathLst>
                <a:path w="27305" h="108585">
                  <a:moveTo>
                    <a:pt x="1710" y="108512"/>
                  </a:moveTo>
                  <a:lnTo>
                    <a:pt x="0" y="401"/>
                  </a:lnTo>
                  <a:lnTo>
                    <a:pt x="25396" y="0"/>
                  </a:lnTo>
                  <a:lnTo>
                    <a:pt x="27107" y="108110"/>
                  </a:lnTo>
                  <a:lnTo>
                    <a:pt x="1710" y="108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49649" y="1172484"/>
              <a:ext cx="4019550" cy="0"/>
            </a:xfrm>
            <a:custGeom>
              <a:avLst/>
              <a:gdLst/>
              <a:ahLst/>
              <a:cxnLst/>
              <a:rect l="l" t="t" r="r" b="b"/>
              <a:pathLst>
                <a:path w="4019550" h="0">
                  <a:moveTo>
                    <a:pt x="4019439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849650" y="3435435"/>
              <a:ext cx="1847850" cy="0"/>
            </a:xfrm>
            <a:custGeom>
              <a:avLst/>
              <a:gdLst/>
              <a:ahLst/>
              <a:cxnLst/>
              <a:rect l="l" t="t" r="r" b="b"/>
              <a:pathLst>
                <a:path w="1847850" h="0">
                  <a:moveTo>
                    <a:pt x="184723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578280" y="3553374"/>
              <a:ext cx="1118870" cy="0"/>
            </a:xfrm>
            <a:custGeom>
              <a:avLst/>
              <a:gdLst/>
              <a:ahLst/>
              <a:cxnLst/>
              <a:rect l="l" t="t" r="r" b="b"/>
              <a:pathLst>
                <a:path w="1118870" h="0">
                  <a:moveTo>
                    <a:pt x="111860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797211" y="3671313"/>
              <a:ext cx="899794" cy="0"/>
            </a:xfrm>
            <a:custGeom>
              <a:avLst/>
              <a:gdLst/>
              <a:ahLst/>
              <a:cxnLst/>
              <a:rect l="l" t="t" r="r" b="b"/>
              <a:pathLst>
                <a:path w="899794" h="0">
                  <a:moveTo>
                    <a:pt x="89967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034956" y="3801536"/>
              <a:ext cx="662305" cy="0"/>
            </a:xfrm>
            <a:custGeom>
              <a:avLst/>
              <a:gdLst/>
              <a:ahLst/>
              <a:cxnLst/>
              <a:rect l="l" t="t" r="r" b="b"/>
              <a:pathLst>
                <a:path w="662305" h="0">
                  <a:moveTo>
                    <a:pt x="661925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181467" y="3553374"/>
              <a:ext cx="248285" cy="0"/>
            </a:xfrm>
            <a:custGeom>
              <a:avLst/>
              <a:gdLst/>
              <a:ahLst/>
              <a:cxnLst/>
              <a:rect l="l" t="t" r="r" b="b"/>
              <a:pathLst>
                <a:path w="248284" h="0">
                  <a:moveTo>
                    <a:pt x="248007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169493" y="3442806"/>
              <a:ext cx="0" cy="118110"/>
            </a:xfrm>
            <a:custGeom>
              <a:avLst/>
              <a:gdLst/>
              <a:ahLst/>
              <a:cxnLst/>
              <a:rect l="l" t="t" r="r" b="b"/>
              <a:pathLst>
                <a:path w="0" h="118110">
                  <a:moveTo>
                    <a:pt x="0" y="0"/>
                  </a:moveTo>
                  <a:lnTo>
                    <a:pt x="0" y="11793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849650" y="4597623"/>
              <a:ext cx="1847850" cy="0"/>
            </a:xfrm>
            <a:custGeom>
              <a:avLst/>
              <a:gdLst/>
              <a:ahLst/>
              <a:cxnLst/>
              <a:rect l="l" t="t" r="r" b="b"/>
              <a:pathLst>
                <a:path w="1847850" h="0">
                  <a:moveTo>
                    <a:pt x="184723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578280" y="4718019"/>
              <a:ext cx="1118870" cy="0"/>
            </a:xfrm>
            <a:custGeom>
              <a:avLst/>
              <a:gdLst/>
              <a:ahLst/>
              <a:cxnLst/>
              <a:rect l="l" t="t" r="r" b="b"/>
              <a:pathLst>
                <a:path w="1118870" h="0">
                  <a:moveTo>
                    <a:pt x="111860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797211" y="4833500"/>
              <a:ext cx="899794" cy="0"/>
            </a:xfrm>
            <a:custGeom>
              <a:avLst/>
              <a:gdLst/>
              <a:ahLst/>
              <a:cxnLst/>
              <a:rect l="l" t="t" r="r" b="b"/>
              <a:pathLst>
                <a:path w="899794" h="0">
                  <a:moveTo>
                    <a:pt x="89967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028114" y="4966181"/>
              <a:ext cx="669290" cy="0"/>
            </a:xfrm>
            <a:custGeom>
              <a:avLst/>
              <a:gdLst/>
              <a:ahLst/>
              <a:cxnLst/>
              <a:rect l="l" t="t" r="r" b="b"/>
              <a:pathLst>
                <a:path w="669289" h="0">
                  <a:moveTo>
                    <a:pt x="668766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1162652" y="4604994"/>
              <a:ext cx="0" cy="108585"/>
            </a:xfrm>
            <a:custGeom>
              <a:avLst/>
              <a:gdLst/>
              <a:ahLst/>
              <a:cxnLst/>
              <a:rect l="l" t="t" r="r" b="b"/>
              <a:pathLst>
                <a:path w="0" h="108585">
                  <a:moveTo>
                    <a:pt x="0" y="0"/>
                  </a:moveTo>
                  <a:lnTo>
                    <a:pt x="0" y="10811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849650" y="5749983"/>
              <a:ext cx="1847850" cy="0"/>
            </a:xfrm>
            <a:custGeom>
              <a:avLst/>
              <a:gdLst/>
              <a:ahLst/>
              <a:cxnLst/>
              <a:rect l="l" t="t" r="r" b="b"/>
              <a:pathLst>
                <a:path w="1847850" h="0">
                  <a:moveTo>
                    <a:pt x="184723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578280" y="5880207"/>
              <a:ext cx="1118870" cy="0"/>
            </a:xfrm>
            <a:custGeom>
              <a:avLst/>
              <a:gdLst/>
              <a:ahLst/>
              <a:cxnLst/>
              <a:rect l="l" t="t" r="r" b="b"/>
              <a:pathLst>
                <a:path w="1118870" h="0">
                  <a:moveTo>
                    <a:pt x="111860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514995" y="5998145"/>
              <a:ext cx="1182370" cy="0"/>
            </a:xfrm>
            <a:custGeom>
              <a:avLst/>
              <a:gdLst/>
              <a:ahLst/>
              <a:cxnLst/>
              <a:rect l="l" t="t" r="r" b="b"/>
              <a:pathLst>
                <a:path w="1182370" h="0">
                  <a:moveTo>
                    <a:pt x="1181886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2034956" y="6116084"/>
              <a:ext cx="662305" cy="0"/>
            </a:xfrm>
            <a:custGeom>
              <a:avLst/>
              <a:gdLst/>
              <a:ahLst/>
              <a:cxnLst/>
              <a:rect l="l" t="t" r="r" b="b"/>
              <a:pathLst>
                <a:path w="662305" h="0">
                  <a:moveTo>
                    <a:pt x="661925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169493" y="5759811"/>
              <a:ext cx="0" cy="113030"/>
            </a:xfrm>
            <a:custGeom>
              <a:avLst/>
              <a:gdLst/>
              <a:ahLst/>
              <a:cxnLst/>
              <a:rect l="l" t="t" r="r" b="b"/>
              <a:pathLst>
                <a:path w="0" h="113029">
                  <a:moveTo>
                    <a:pt x="0" y="0"/>
                  </a:moveTo>
                  <a:lnTo>
                    <a:pt x="0" y="11302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/>
          <p:nvPr/>
        </p:nvSpPr>
        <p:spPr>
          <a:xfrm>
            <a:off x="4844416" y="5957267"/>
            <a:ext cx="8896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5145" algn="l"/>
                <a:tab pos="653415" algn="l"/>
              </a:tabLst>
            </a:pPr>
            <a:r>
              <a:rPr dirty="0" u="heavy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900">
                <a:latin typeface="Times New Roman"/>
                <a:cs typeface="Times New Roman"/>
              </a:rPr>
              <a:t>	</a:t>
            </a:r>
            <a:r>
              <a:rPr dirty="0" sz="900" b="1">
                <a:latin typeface="Calibri"/>
                <a:cs typeface="Calibri"/>
              </a:rPr>
              <a:t>C</a:t>
            </a:r>
            <a:r>
              <a:rPr dirty="0" sz="900" spc="-5" b="1">
                <a:latin typeface="Calibri"/>
                <a:cs typeface="Calibri"/>
              </a:rPr>
              <a:t>ou</a:t>
            </a:r>
            <a:r>
              <a:rPr dirty="0" sz="900" b="1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58788" y="1573876"/>
            <a:ext cx="153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A0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58788" y="2126715"/>
            <a:ext cx="1479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B0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58788" y="2738522"/>
            <a:ext cx="153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A1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58788" y="3283988"/>
            <a:ext cx="1479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B1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58788" y="3893338"/>
            <a:ext cx="153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A2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58788" y="4441263"/>
            <a:ext cx="1479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B2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143110" y="4441263"/>
            <a:ext cx="24637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045" algn="l"/>
              </a:tabLst>
            </a:pPr>
            <a:r>
              <a:rPr dirty="0" u="heavy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58788" y="5053070"/>
            <a:ext cx="153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A3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58788" y="5605908"/>
            <a:ext cx="1479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B3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149952" y="5605908"/>
            <a:ext cx="2736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350" algn="l"/>
              </a:tabLst>
            </a:pPr>
            <a:r>
              <a:rPr dirty="0" u="heavy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526968" y="6005517"/>
            <a:ext cx="0" cy="320040"/>
          </a:xfrm>
          <a:custGeom>
            <a:avLst/>
            <a:gdLst/>
            <a:ahLst/>
            <a:cxnLst/>
            <a:rect l="l" t="t" r="r" b="b"/>
            <a:pathLst>
              <a:path w="0" h="320039">
                <a:moveTo>
                  <a:pt x="0" y="0"/>
                </a:moveTo>
                <a:lnTo>
                  <a:pt x="0" y="31941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894939" y="6153831"/>
            <a:ext cx="12738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" algn="l"/>
                <a:tab pos="713740" algn="l"/>
                <a:tab pos="935990" algn="l"/>
                <a:tab pos="1158240" algn="l"/>
              </a:tabLst>
            </a:pPr>
            <a:r>
              <a:rPr dirty="0" sz="900" b="1">
                <a:latin typeface="Calibri"/>
                <a:cs typeface="Calibri"/>
              </a:rPr>
              <a:t>0	</a:t>
            </a:r>
            <a:r>
              <a:rPr dirty="0" u="heavy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900">
                <a:latin typeface="Times New Roman"/>
                <a:cs typeface="Times New Roman"/>
              </a:rPr>
              <a:t>	</a:t>
            </a:r>
            <a:r>
              <a:rPr dirty="0" u="heavy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105">
                <a:latin typeface="Times New Roman"/>
                <a:cs typeface="Times New Roman"/>
              </a:rPr>
              <a:t> </a:t>
            </a:r>
            <a:r>
              <a:rPr dirty="0" sz="900" b="1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36950" y="1261831"/>
            <a:ext cx="14370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3670" algn="l"/>
              </a:tabLst>
            </a:pPr>
            <a:r>
              <a:rPr dirty="0" u="heavy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36950" y="1146349"/>
            <a:ext cx="16522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8935" algn="l"/>
              </a:tabLst>
            </a:pPr>
            <a:r>
              <a:rPr dirty="0" u="heavy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1372304" y="1913016"/>
            <a:ext cx="7466965" cy="4489450"/>
            <a:chOff x="1372304" y="1913016"/>
            <a:chExt cx="7466965" cy="4489450"/>
          </a:xfrm>
        </p:grpSpPr>
        <p:pic>
          <p:nvPicPr>
            <p:cNvPr id="103" name="object 10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3616" y="3454676"/>
              <a:ext cx="240909" cy="205385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2304" y="4599665"/>
              <a:ext cx="240909" cy="21025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6512" y="5779053"/>
              <a:ext cx="240910" cy="205385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1760" y="6194296"/>
              <a:ext cx="242620" cy="207817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2806" y="1913016"/>
              <a:ext cx="2736393" cy="3230483"/>
            </a:xfrm>
            <a:prstGeom prst="rect">
              <a:avLst/>
            </a:prstGeom>
          </p:spPr>
        </p:pic>
      </p:grp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2992734" y="311626"/>
            <a:ext cx="30829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latin typeface="Calibri"/>
                <a:cs typeface="Calibri"/>
              </a:rPr>
              <a:t>Arithmetic</a:t>
            </a:r>
            <a:r>
              <a:rPr dirty="0" sz="3200" spc="-45" b="0">
                <a:latin typeface="Calibri"/>
                <a:cs typeface="Calibri"/>
              </a:rPr>
              <a:t> </a:t>
            </a:r>
            <a:r>
              <a:rPr dirty="0" sz="3200" spc="-10" b="0">
                <a:latin typeface="Calibri"/>
                <a:cs typeface="Calibri"/>
              </a:rPr>
              <a:t>Circuits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58787" y="978709"/>
            <a:ext cx="165735" cy="44577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b="1">
                <a:latin typeface="Calibri"/>
                <a:cs typeface="Calibri"/>
              </a:rPr>
              <a:t>C</a:t>
            </a:r>
            <a:r>
              <a:rPr dirty="0" sz="800" b="1">
                <a:latin typeface="Calibri"/>
                <a:cs typeface="Calibri"/>
              </a:rPr>
              <a:t>in</a:t>
            </a:r>
            <a:endParaRPr sz="800">
              <a:latin typeface="Calibri"/>
              <a:cs typeface="Calibri"/>
            </a:endParaRPr>
          </a:p>
          <a:p>
            <a:pPr marL="12700" marR="33020">
              <a:lnSpc>
                <a:spcPts val="910"/>
              </a:lnSpc>
              <a:spcBef>
                <a:spcPts val="290"/>
              </a:spcBef>
            </a:pPr>
            <a:r>
              <a:rPr dirty="0" sz="900" b="1">
                <a:latin typeface="Calibri"/>
                <a:cs typeface="Calibri"/>
              </a:rPr>
              <a:t>S1  S0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542116"/>
            <a:ext cx="763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CSE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5312" y="1663203"/>
            <a:ext cx="5527675" cy="263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Calibri"/>
                <a:cs typeface="Calibri"/>
              </a:rPr>
              <a:t>Computer </a:t>
            </a:r>
            <a:r>
              <a:rPr dirty="0" sz="2000" spc="-20" b="1">
                <a:latin typeface="Calibri"/>
                <a:cs typeface="Calibri"/>
              </a:rPr>
              <a:t>system</a:t>
            </a:r>
            <a:r>
              <a:rPr dirty="0" sz="2000" spc="-10" b="1">
                <a:latin typeface="Calibri"/>
                <a:cs typeface="Calibri"/>
              </a:rPr>
              <a:t> microoperations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are </a:t>
            </a:r>
            <a:r>
              <a:rPr dirty="0" sz="2000" spc="-5" b="1">
                <a:latin typeface="Calibri"/>
                <a:cs typeface="Calibri"/>
              </a:rPr>
              <a:t>of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four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types: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346200" indent="-381000">
              <a:lnSpc>
                <a:spcPct val="100000"/>
              </a:lnSpc>
              <a:spcBef>
                <a:spcPts val="1525"/>
              </a:spcBef>
              <a:buFont typeface="MS UI Gothic"/>
              <a:buChar char="➢"/>
              <a:tabLst>
                <a:tab pos="1345565" algn="l"/>
                <a:tab pos="1346200" algn="l"/>
              </a:tabLst>
            </a:pPr>
            <a:r>
              <a:rPr dirty="0" sz="2000" spc="-5" b="1">
                <a:latin typeface="Calibri"/>
                <a:cs typeface="Calibri"/>
              </a:rPr>
              <a:t>Arithmetic </a:t>
            </a:r>
            <a:r>
              <a:rPr dirty="0" sz="2000" spc="-10" b="1">
                <a:latin typeface="Calibri"/>
                <a:cs typeface="Calibri"/>
              </a:rPr>
              <a:t>microoperations</a:t>
            </a:r>
            <a:endParaRPr sz="2000">
              <a:latin typeface="Calibri"/>
              <a:cs typeface="Calibri"/>
            </a:endParaRPr>
          </a:p>
          <a:p>
            <a:pPr marL="1346200" indent="-381000">
              <a:lnSpc>
                <a:spcPct val="100000"/>
              </a:lnSpc>
              <a:spcBef>
                <a:spcPts val="710"/>
              </a:spcBef>
              <a:buFont typeface="MS UI Gothic"/>
              <a:buChar char="➢"/>
              <a:tabLst>
                <a:tab pos="1345565" algn="l"/>
                <a:tab pos="1346200" algn="l"/>
              </a:tabLst>
            </a:pPr>
            <a:r>
              <a:rPr dirty="0" sz="2000" spc="-15" b="1">
                <a:latin typeface="Calibri"/>
                <a:cs typeface="Calibri"/>
              </a:rPr>
              <a:t>Register </a:t>
            </a:r>
            <a:r>
              <a:rPr dirty="0" sz="2000" spc="-20" b="1">
                <a:latin typeface="Calibri"/>
                <a:cs typeface="Calibri"/>
              </a:rPr>
              <a:t>transfer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microoperations</a:t>
            </a:r>
            <a:endParaRPr sz="2000">
              <a:latin typeface="Calibri"/>
              <a:cs typeface="Calibri"/>
            </a:endParaRPr>
          </a:p>
          <a:p>
            <a:pPr marL="1346200" indent="-381000">
              <a:lnSpc>
                <a:spcPct val="100000"/>
              </a:lnSpc>
              <a:spcBef>
                <a:spcPts val="710"/>
              </a:spcBef>
              <a:buFont typeface="MS UI Gothic"/>
              <a:buChar char="➢"/>
              <a:tabLst>
                <a:tab pos="1345565" algn="l"/>
                <a:tab pos="1346200" algn="l"/>
              </a:tabLst>
            </a:pPr>
            <a:r>
              <a:rPr dirty="0" sz="2000" b="1">
                <a:latin typeface="Calibri"/>
                <a:cs typeface="Calibri"/>
              </a:rPr>
              <a:t>Logic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microoperations</a:t>
            </a:r>
            <a:endParaRPr sz="2000">
              <a:latin typeface="Calibri"/>
              <a:cs typeface="Calibri"/>
            </a:endParaRPr>
          </a:p>
          <a:p>
            <a:pPr marL="1346200" indent="-381000">
              <a:lnSpc>
                <a:spcPct val="100000"/>
              </a:lnSpc>
              <a:spcBef>
                <a:spcPts val="710"/>
              </a:spcBef>
              <a:buFont typeface="MS UI Gothic"/>
              <a:buChar char="➢"/>
              <a:tabLst>
                <a:tab pos="1345565" algn="l"/>
                <a:tab pos="1346200" algn="l"/>
              </a:tabLst>
            </a:pPr>
            <a:r>
              <a:rPr dirty="0" sz="2000" b="1">
                <a:latin typeface="Calibri"/>
                <a:cs typeface="Calibri"/>
              </a:rPr>
              <a:t>Shift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microoperations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1408" y="345062"/>
            <a:ext cx="29616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>
                <a:latin typeface="Calibri"/>
                <a:cs typeface="Calibri"/>
              </a:rPr>
              <a:t>MICROOPERATIONS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542116"/>
            <a:ext cx="763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CSE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211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5737" y="947737"/>
            <a:ext cx="8772525" cy="5542280"/>
            <a:chOff x="185737" y="947737"/>
            <a:chExt cx="8772525" cy="5542280"/>
          </a:xfrm>
        </p:grpSpPr>
        <p:sp>
          <p:nvSpPr>
            <p:cNvPr id="5" name="object 5"/>
            <p:cNvSpPr/>
            <p:nvPr/>
          </p:nvSpPr>
          <p:spPr>
            <a:xfrm>
              <a:off x="228600" y="990600"/>
              <a:ext cx="8686800" cy="1905"/>
            </a:xfrm>
            <a:custGeom>
              <a:avLst/>
              <a:gdLst/>
              <a:ahLst/>
              <a:cxnLst/>
              <a:rect l="l" t="t" r="r" b="b"/>
              <a:pathLst>
                <a:path w="8686800" h="1905">
                  <a:moveTo>
                    <a:pt x="0" y="0"/>
                  </a:moveTo>
                  <a:lnTo>
                    <a:pt x="8686800" y="0"/>
                  </a:lnTo>
                </a:path>
              </a:pathLst>
            </a:custGeom>
            <a:ln w="857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87450" y="4495800"/>
              <a:ext cx="6677025" cy="1981200"/>
            </a:xfrm>
            <a:custGeom>
              <a:avLst/>
              <a:gdLst/>
              <a:ahLst/>
              <a:cxnLst/>
              <a:rect l="l" t="t" r="r" b="b"/>
              <a:pathLst>
                <a:path w="6677025" h="1981200">
                  <a:moveTo>
                    <a:pt x="0" y="0"/>
                  </a:moveTo>
                  <a:lnTo>
                    <a:pt x="6677025" y="0"/>
                  </a:lnTo>
                  <a:lnTo>
                    <a:pt x="6677025" y="1981200"/>
                  </a:lnTo>
                  <a:lnTo>
                    <a:pt x="0" y="1981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66913" y="345062"/>
            <a:ext cx="46107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Calibri"/>
                <a:cs typeface="Calibri"/>
              </a:rPr>
              <a:t>Arithmetic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MICROOPERATIONS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1437" y="4507017"/>
            <a:ext cx="1330325" cy="2021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269240">
              <a:lnSpc>
                <a:spcPct val="1336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R3 </a:t>
            </a:r>
            <a:r>
              <a:rPr dirty="0" sz="1400">
                <a:latin typeface="Symbol"/>
                <a:cs typeface="Symbol"/>
              </a:rPr>
              <a:t>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b="1">
                <a:latin typeface="Calibri"/>
                <a:cs typeface="Calibri"/>
              </a:rPr>
              <a:t>R1 + R2 </a:t>
            </a:r>
            <a:r>
              <a:rPr dirty="0" sz="1400" spc="-30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R3 </a:t>
            </a:r>
            <a:r>
              <a:rPr dirty="0" sz="1400">
                <a:latin typeface="Symbol"/>
                <a:cs typeface="Symbol"/>
              </a:rPr>
              <a:t>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b="1">
                <a:latin typeface="Calibri"/>
                <a:cs typeface="Calibri"/>
              </a:rPr>
              <a:t>R1 - R2 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R2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>
                <a:latin typeface="Symbol"/>
                <a:cs typeface="Symbol"/>
              </a:rPr>
              <a:t></a:t>
            </a:r>
            <a:r>
              <a:rPr dirty="0" sz="1400" spc="295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Calibri"/>
                <a:cs typeface="Calibri"/>
              </a:rPr>
              <a:t>R2’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400" b="1">
                <a:latin typeface="Calibri"/>
                <a:cs typeface="Calibri"/>
              </a:rPr>
              <a:t>R2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>
                <a:latin typeface="Symbol"/>
                <a:cs typeface="Symbol"/>
              </a:rPr>
              <a:t>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Calibri"/>
                <a:cs typeface="Calibri"/>
              </a:rPr>
              <a:t>R2’+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33600"/>
              </a:lnSpc>
            </a:pPr>
            <a:r>
              <a:rPr dirty="0" sz="1400" b="1">
                <a:latin typeface="Calibri"/>
                <a:cs typeface="Calibri"/>
              </a:rPr>
              <a:t>R3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>
                <a:latin typeface="Symbol"/>
                <a:cs typeface="Symbol"/>
              </a:rPr>
              <a:t></a:t>
            </a:r>
            <a:r>
              <a:rPr dirty="0" sz="1400" spc="285">
                <a:latin typeface="Times New Roman"/>
                <a:cs typeface="Times New Roman"/>
              </a:rPr>
              <a:t> </a:t>
            </a:r>
            <a:r>
              <a:rPr dirty="0" sz="1400" b="1">
                <a:latin typeface="Calibri"/>
                <a:cs typeface="Calibri"/>
              </a:rPr>
              <a:t>R1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+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R2’+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1 </a:t>
            </a:r>
            <a:r>
              <a:rPr dirty="0" sz="1400" spc="-30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R1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>
                <a:latin typeface="Symbol"/>
                <a:cs typeface="Symbol"/>
              </a:rPr>
              <a:t></a:t>
            </a:r>
            <a:r>
              <a:rPr dirty="0" sz="1400" spc="300">
                <a:latin typeface="Times New Roman"/>
                <a:cs typeface="Times New Roman"/>
              </a:rPr>
              <a:t> </a:t>
            </a:r>
            <a:r>
              <a:rPr dirty="0" sz="1400" b="1">
                <a:latin typeface="Calibri"/>
                <a:cs typeface="Calibri"/>
              </a:rPr>
              <a:t>R1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+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400" b="1">
                <a:latin typeface="Calibri"/>
                <a:cs typeface="Calibri"/>
              </a:rPr>
              <a:t>R1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>
                <a:latin typeface="Symbol"/>
                <a:cs typeface="Symbol"/>
              </a:rPr>
              <a:t></a:t>
            </a:r>
            <a:r>
              <a:rPr dirty="0" sz="1400" spc="285">
                <a:latin typeface="Times New Roman"/>
                <a:cs typeface="Times New Roman"/>
              </a:rPr>
              <a:t> </a:t>
            </a:r>
            <a:r>
              <a:rPr dirty="0" sz="1400" b="1">
                <a:latin typeface="Calibri"/>
                <a:cs typeface="Calibri"/>
              </a:rPr>
              <a:t>R1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-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5859" y="4507017"/>
            <a:ext cx="3282315" cy="2021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7640" indent="-635">
              <a:lnSpc>
                <a:spcPct val="133600"/>
              </a:lnSpc>
              <a:spcBef>
                <a:spcPts val="100"/>
              </a:spcBef>
            </a:pPr>
            <a:r>
              <a:rPr dirty="0" sz="1400" spc="-10" b="1">
                <a:latin typeface="Calibri"/>
                <a:cs typeface="Calibri"/>
              </a:rPr>
              <a:t>Contents </a:t>
            </a:r>
            <a:r>
              <a:rPr dirty="0" sz="1400" b="1">
                <a:latin typeface="Calibri"/>
                <a:cs typeface="Calibri"/>
              </a:rPr>
              <a:t>of R1 plus R2 </a:t>
            </a:r>
            <a:r>
              <a:rPr dirty="0" sz="1400" spc="-10" b="1">
                <a:latin typeface="Calibri"/>
                <a:cs typeface="Calibri"/>
              </a:rPr>
              <a:t>transferred to </a:t>
            </a:r>
            <a:r>
              <a:rPr dirty="0" sz="1400" b="1">
                <a:latin typeface="Calibri"/>
                <a:cs typeface="Calibri"/>
              </a:rPr>
              <a:t>R3 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Contents </a:t>
            </a:r>
            <a:r>
              <a:rPr dirty="0" sz="1400" b="1">
                <a:latin typeface="Calibri"/>
                <a:cs typeface="Calibri"/>
              </a:rPr>
              <a:t>of R1 minus R2 </a:t>
            </a:r>
            <a:r>
              <a:rPr dirty="0" sz="1400" spc="-10" b="1">
                <a:latin typeface="Calibri"/>
                <a:cs typeface="Calibri"/>
              </a:rPr>
              <a:t>transferred to </a:t>
            </a:r>
            <a:r>
              <a:rPr dirty="0" sz="1400" b="1">
                <a:latin typeface="Calibri"/>
                <a:cs typeface="Calibri"/>
              </a:rPr>
              <a:t>R3 </a:t>
            </a:r>
            <a:r>
              <a:rPr dirty="0" sz="1400" spc="-30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Complement </a:t>
            </a:r>
            <a:r>
              <a:rPr dirty="0" sz="1400" b="1">
                <a:latin typeface="Calibri"/>
                <a:cs typeface="Calibri"/>
              </a:rPr>
              <a:t>the </a:t>
            </a:r>
            <a:r>
              <a:rPr dirty="0" sz="1400" spc="-10" b="1">
                <a:latin typeface="Calibri"/>
                <a:cs typeface="Calibri"/>
              </a:rPr>
              <a:t>contents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of R2</a:t>
            </a:r>
            <a:endParaRPr sz="1400">
              <a:latin typeface="Calibri"/>
              <a:cs typeface="Calibri"/>
            </a:endParaRPr>
          </a:p>
          <a:p>
            <a:pPr marL="12700" marR="5080" indent="41910">
              <a:lnSpc>
                <a:spcPct val="133600"/>
              </a:lnSpc>
            </a:pPr>
            <a:r>
              <a:rPr dirty="0" sz="1400" spc="-5" b="1">
                <a:latin typeface="Calibri"/>
                <a:cs typeface="Calibri"/>
              </a:rPr>
              <a:t>2's complement </a:t>
            </a:r>
            <a:r>
              <a:rPr dirty="0" sz="1400" b="1">
                <a:latin typeface="Calibri"/>
                <a:cs typeface="Calibri"/>
              </a:rPr>
              <a:t>the </a:t>
            </a:r>
            <a:r>
              <a:rPr dirty="0" sz="1400" spc="-10" b="1">
                <a:latin typeface="Calibri"/>
                <a:cs typeface="Calibri"/>
              </a:rPr>
              <a:t>contents </a:t>
            </a:r>
            <a:r>
              <a:rPr dirty="0" sz="1400" b="1">
                <a:latin typeface="Calibri"/>
                <a:cs typeface="Calibri"/>
              </a:rPr>
              <a:t>of R2 </a:t>
            </a:r>
            <a:r>
              <a:rPr dirty="0" sz="1400" spc="-10" b="1">
                <a:latin typeface="Calibri"/>
                <a:cs typeface="Calibri"/>
              </a:rPr>
              <a:t>(negate) </a:t>
            </a:r>
            <a:r>
              <a:rPr dirty="0" sz="1400" spc="-30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subtraction</a:t>
            </a:r>
            <a:endParaRPr sz="1400">
              <a:latin typeface="Calibri"/>
              <a:cs typeface="Calibri"/>
            </a:endParaRPr>
          </a:p>
          <a:p>
            <a:pPr marL="54610" marR="2402840" indent="-635">
              <a:lnSpc>
                <a:spcPct val="133600"/>
              </a:lnSpc>
            </a:pPr>
            <a:r>
              <a:rPr dirty="0" sz="1400" spc="-5" b="1">
                <a:latin typeface="Calibri"/>
                <a:cs typeface="Calibri"/>
              </a:rPr>
              <a:t>Increment </a:t>
            </a:r>
            <a:r>
              <a:rPr dirty="0" sz="1400" b="1">
                <a:latin typeface="Calibri"/>
                <a:cs typeface="Calibri"/>
              </a:rPr>
              <a:t> Dec</a:t>
            </a:r>
            <a:r>
              <a:rPr dirty="0" sz="1400" spc="-20" b="1">
                <a:latin typeface="Calibri"/>
                <a:cs typeface="Calibri"/>
              </a:rPr>
              <a:t>r</a:t>
            </a:r>
            <a:r>
              <a:rPr dirty="0" sz="1400" b="1">
                <a:latin typeface="Calibri"/>
                <a:cs typeface="Calibri"/>
              </a:rPr>
              <a:t>eme</a:t>
            </a:r>
            <a:r>
              <a:rPr dirty="0" sz="1400" spc="-15" b="1">
                <a:latin typeface="Calibri"/>
                <a:cs typeface="Calibri"/>
              </a:rPr>
              <a:t>n</a:t>
            </a:r>
            <a:r>
              <a:rPr dirty="0" sz="1400" b="1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465" y="1210659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8364" y="1183461"/>
            <a:ext cx="43395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The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basic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arithmetic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microoperations are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2664" y="1500456"/>
            <a:ext cx="138430" cy="989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05"/>
              </a:lnSpc>
              <a:spcBef>
                <a:spcPts val="100"/>
              </a:spcBef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89"/>
              </a:lnSpc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89"/>
              </a:lnSpc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905"/>
              </a:lnSpc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8414" y="1486318"/>
            <a:ext cx="1002030" cy="98933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185"/>
              </a:spcBef>
            </a:pPr>
            <a:r>
              <a:rPr dirty="0" sz="1600" spc="-5" b="1">
                <a:latin typeface="Calibri"/>
                <a:cs typeface="Calibri"/>
              </a:rPr>
              <a:t>Addition </a:t>
            </a:r>
            <a:r>
              <a:rPr dirty="0" sz="1600" b="1">
                <a:latin typeface="Calibri"/>
                <a:cs typeface="Calibri"/>
              </a:rPr>
              <a:t> Su</a:t>
            </a:r>
            <a:r>
              <a:rPr dirty="0" sz="1600" spc="-10" b="1">
                <a:latin typeface="Calibri"/>
                <a:cs typeface="Calibri"/>
              </a:rPr>
              <a:t>b</a:t>
            </a:r>
            <a:r>
              <a:rPr dirty="0" sz="1600" b="1">
                <a:latin typeface="Calibri"/>
                <a:cs typeface="Calibri"/>
              </a:rPr>
              <a:t>t</a:t>
            </a:r>
            <a:r>
              <a:rPr dirty="0" sz="1600" spc="-35" b="1">
                <a:latin typeface="Calibri"/>
                <a:cs typeface="Calibri"/>
              </a:rPr>
              <a:t>r</a:t>
            </a:r>
            <a:r>
              <a:rPr dirty="0" sz="1600" b="1">
                <a:latin typeface="Calibri"/>
                <a:cs typeface="Calibri"/>
              </a:rPr>
              <a:t>action  </a:t>
            </a:r>
            <a:r>
              <a:rPr dirty="0" sz="1600" spc="-5" b="1">
                <a:latin typeface="Calibri"/>
                <a:cs typeface="Calibri"/>
              </a:rPr>
              <a:t>Increment 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Decrement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5465" y="2708003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364" y="2680804"/>
            <a:ext cx="48787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The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additional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arithmetic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microoperations are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2664" y="2997800"/>
            <a:ext cx="138430" cy="989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05"/>
              </a:lnSpc>
              <a:spcBef>
                <a:spcPts val="100"/>
              </a:spcBef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89"/>
              </a:lnSpc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89"/>
              </a:lnSpc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905"/>
              </a:lnSpc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88414" y="2983663"/>
            <a:ext cx="5998210" cy="132651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4176395">
              <a:lnSpc>
                <a:spcPts val="1889"/>
              </a:lnSpc>
              <a:spcBef>
                <a:spcPts val="185"/>
              </a:spcBef>
            </a:pPr>
            <a:r>
              <a:rPr dirty="0" sz="1600" spc="-5" b="1">
                <a:latin typeface="Calibri"/>
                <a:cs typeface="Calibri"/>
              </a:rPr>
              <a:t>Add </a:t>
            </a:r>
            <a:r>
              <a:rPr dirty="0" sz="1600" b="1">
                <a:latin typeface="Calibri"/>
                <a:cs typeface="Calibri"/>
              </a:rPr>
              <a:t>with </a:t>
            </a:r>
            <a:r>
              <a:rPr dirty="0" sz="1600" spc="-5" b="1">
                <a:latin typeface="Calibri"/>
                <a:cs typeface="Calibri"/>
              </a:rPr>
              <a:t>carry 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Subtract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with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borrow </a:t>
            </a:r>
            <a:r>
              <a:rPr dirty="0" sz="1600" spc="-345" b="1">
                <a:latin typeface="Calibri"/>
                <a:cs typeface="Calibri"/>
              </a:rPr>
              <a:t> </a:t>
            </a:r>
            <a:r>
              <a:rPr dirty="0" sz="1600" spc="-15" b="1">
                <a:latin typeface="Calibri"/>
                <a:cs typeface="Calibri"/>
              </a:rPr>
              <a:t>Transfer/Load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30"/>
              </a:lnSpc>
            </a:pPr>
            <a:r>
              <a:rPr dirty="0" sz="1600" spc="-10" b="1">
                <a:latin typeface="Calibri"/>
                <a:cs typeface="Calibri"/>
              </a:rPr>
              <a:t>etc.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…</a:t>
            </a:r>
            <a:endParaRPr sz="1600">
              <a:latin typeface="Calibri"/>
              <a:cs typeface="Calibri"/>
            </a:endParaRPr>
          </a:p>
          <a:p>
            <a:pPr marL="821055">
              <a:lnSpc>
                <a:spcPct val="100000"/>
              </a:lnSpc>
              <a:spcBef>
                <a:spcPts val="250"/>
              </a:spcBef>
            </a:pPr>
            <a:r>
              <a:rPr dirty="0" sz="2000" b="1">
                <a:latin typeface="Calibri"/>
                <a:cs typeface="Calibri"/>
              </a:rPr>
              <a:t>Summary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of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Typical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Arithmetic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Micro-Operations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9000" y="552450"/>
            <a:ext cx="4089400" cy="2082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3803650"/>
            <a:ext cx="5892800" cy="2540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8345" algn="l"/>
              </a:tabLst>
            </a:pPr>
            <a:r>
              <a:rPr dirty="0"/>
              <a:t>Full	</a:t>
            </a:r>
            <a:r>
              <a:rPr dirty="0" spc="-5"/>
              <a:t>Adder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03282" y="688473"/>
            <a:ext cx="228346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7505" algn="l"/>
                <a:tab pos="864235" algn="l"/>
                <a:tab pos="1652905" algn="l"/>
              </a:tabLst>
            </a:pPr>
            <a:r>
              <a:rPr dirty="0" sz="1900">
                <a:latin typeface="Arial MT"/>
                <a:cs typeface="Arial MT"/>
              </a:rPr>
              <a:t>is	</a:t>
            </a:r>
            <a:r>
              <a:rPr dirty="0" sz="1900" spc="-5">
                <a:latin typeface="Arial MT"/>
                <a:cs typeface="Arial MT"/>
              </a:rPr>
              <a:t>t</a:t>
            </a:r>
            <a:r>
              <a:rPr dirty="0" sz="1900">
                <a:latin typeface="Arial MT"/>
                <a:cs typeface="Arial MT"/>
              </a:rPr>
              <a:t>he	adder	which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380" y="992256"/>
            <a:ext cx="4027170" cy="20675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00899"/>
              </a:lnSpc>
              <a:spcBef>
                <a:spcPts val="80"/>
              </a:spcBef>
            </a:pPr>
            <a:r>
              <a:rPr dirty="0" sz="1900">
                <a:latin typeface="Arial MT"/>
                <a:cs typeface="Arial MT"/>
              </a:rPr>
              <a:t>adds </a:t>
            </a:r>
            <a:r>
              <a:rPr dirty="0" sz="1900" spc="-5">
                <a:latin typeface="Arial MT"/>
                <a:cs typeface="Arial MT"/>
              </a:rPr>
              <a:t>three inputs </a:t>
            </a:r>
            <a:r>
              <a:rPr dirty="0" sz="1900">
                <a:latin typeface="Arial MT"/>
                <a:cs typeface="Arial MT"/>
              </a:rPr>
              <a:t>and produces </a:t>
            </a:r>
            <a:r>
              <a:rPr dirty="0" sz="1900" spc="-5">
                <a:latin typeface="Arial MT"/>
                <a:cs typeface="Arial MT"/>
              </a:rPr>
              <a:t>two 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outputs.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The</a:t>
            </a:r>
            <a:r>
              <a:rPr dirty="0" sz="1900">
                <a:latin typeface="Arial MT"/>
                <a:cs typeface="Arial MT"/>
              </a:rPr>
              <a:t> first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two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inputs</a:t>
            </a:r>
            <a:r>
              <a:rPr dirty="0" sz="1900" spc="51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are A 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and B and </a:t>
            </a:r>
            <a:r>
              <a:rPr dirty="0" sz="1900" spc="-5">
                <a:latin typeface="Arial MT"/>
                <a:cs typeface="Arial MT"/>
              </a:rPr>
              <a:t>the third </a:t>
            </a:r>
            <a:r>
              <a:rPr dirty="0" sz="1900">
                <a:latin typeface="Arial MT"/>
                <a:cs typeface="Arial MT"/>
              </a:rPr>
              <a:t>input is an input 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carry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as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C-IN.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The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output</a:t>
            </a:r>
            <a:r>
              <a:rPr dirty="0" sz="1900">
                <a:latin typeface="Arial MT"/>
                <a:cs typeface="Arial MT"/>
              </a:rPr>
              <a:t> carry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is </a:t>
            </a:r>
            <a:r>
              <a:rPr dirty="0" sz="1900" spc="-515">
                <a:latin typeface="Arial MT"/>
                <a:cs typeface="Arial MT"/>
              </a:rPr>
              <a:t> </a:t>
            </a:r>
            <a:r>
              <a:rPr dirty="0" sz="1900" spc="100">
                <a:latin typeface="Arial MT"/>
                <a:cs typeface="Arial MT"/>
              </a:rPr>
              <a:t>designated</a:t>
            </a:r>
            <a:r>
              <a:rPr dirty="0" sz="1900" spc="105">
                <a:latin typeface="Arial MT"/>
                <a:cs typeface="Arial MT"/>
              </a:rPr>
              <a:t> </a:t>
            </a:r>
            <a:r>
              <a:rPr dirty="0" sz="1900" spc="55">
                <a:latin typeface="Arial MT"/>
                <a:cs typeface="Arial MT"/>
              </a:rPr>
              <a:t>as</a:t>
            </a:r>
            <a:r>
              <a:rPr dirty="0" sz="1900" spc="60">
                <a:latin typeface="Arial MT"/>
                <a:cs typeface="Arial MT"/>
              </a:rPr>
              <a:t> </a:t>
            </a:r>
            <a:r>
              <a:rPr dirty="0" sz="1900" spc="90">
                <a:latin typeface="Arial MT"/>
                <a:cs typeface="Arial MT"/>
              </a:rPr>
              <a:t>C-OUT</a:t>
            </a:r>
            <a:r>
              <a:rPr dirty="0" sz="1900" spc="95">
                <a:latin typeface="Arial MT"/>
                <a:cs typeface="Arial MT"/>
              </a:rPr>
              <a:t> </a:t>
            </a:r>
            <a:r>
              <a:rPr dirty="0" sz="1900" spc="75">
                <a:latin typeface="Arial MT"/>
                <a:cs typeface="Arial MT"/>
              </a:rPr>
              <a:t>and</a:t>
            </a:r>
            <a:r>
              <a:rPr dirty="0" sz="1900" spc="80">
                <a:latin typeface="Arial MT"/>
                <a:cs typeface="Arial MT"/>
              </a:rPr>
              <a:t> </a:t>
            </a:r>
            <a:r>
              <a:rPr dirty="0" sz="1900" spc="75">
                <a:latin typeface="Arial MT"/>
                <a:cs typeface="Arial MT"/>
              </a:rPr>
              <a:t>the </a:t>
            </a:r>
            <a:r>
              <a:rPr dirty="0" sz="1900" spc="8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normal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output</a:t>
            </a:r>
            <a:r>
              <a:rPr dirty="0" sz="1900">
                <a:latin typeface="Arial MT"/>
                <a:cs typeface="Arial MT"/>
              </a:rPr>
              <a:t> is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designated</a:t>
            </a:r>
            <a:r>
              <a:rPr dirty="0" sz="1900">
                <a:latin typeface="Arial MT"/>
                <a:cs typeface="Arial MT"/>
              </a:rPr>
              <a:t> as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S 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which</a:t>
            </a:r>
            <a:r>
              <a:rPr dirty="0" sz="1900" spc="-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is</a:t>
            </a:r>
            <a:r>
              <a:rPr dirty="0" sz="1900" spc="-1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SUM.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304800"/>
            <a:ext cx="8686800" cy="6248400"/>
          </a:xfrm>
          <a:custGeom>
            <a:avLst/>
            <a:gdLst/>
            <a:ahLst/>
            <a:cxnLst/>
            <a:rect l="l" t="t" r="r" b="b"/>
            <a:pathLst>
              <a:path w="8686800" h="6248400">
                <a:moveTo>
                  <a:pt x="0" y="0"/>
                </a:moveTo>
                <a:lnTo>
                  <a:pt x="8686800" y="0"/>
                </a:lnTo>
                <a:lnTo>
                  <a:pt x="8686800" y="6248400"/>
                </a:lnTo>
                <a:lnTo>
                  <a:pt x="0" y="624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019" y="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542116"/>
            <a:ext cx="763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CSE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211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5737" y="947737"/>
            <a:ext cx="8772525" cy="5031740"/>
            <a:chOff x="185737" y="947737"/>
            <a:chExt cx="8772525" cy="5031740"/>
          </a:xfrm>
        </p:grpSpPr>
        <p:sp>
          <p:nvSpPr>
            <p:cNvPr id="6" name="object 6"/>
            <p:cNvSpPr/>
            <p:nvPr/>
          </p:nvSpPr>
          <p:spPr>
            <a:xfrm>
              <a:off x="228600" y="990600"/>
              <a:ext cx="8686800" cy="1905"/>
            </a:xfrm>
            <a:custGeom>
              <a:avLst/>
              <a:gdLst/>
              <a:ahLst/>
              <a:cxnLst/>
              <a:rect l="l" t="t" r="r" b="b"/>
              <a:pathLst>
                <a:path w="8686800" h="1905">
                  <a:moveTo>
                    <a:pt x="0" y="0"/>
                  </a:moveTo>
                  <a:lnTo>
                    <a:pt x="8686800" y="0"/>
                  </a:lnTo>
                </a:path>
              </a:pathLst>
            </a:custGeom>
            <a:ln w="857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641" y="1464256"/>
              <a:ext cx="8157246" cy="451491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47157" y="311626"/>
            <a:ext cx="217360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latin typeface="Calibri"/>
                <a:cs typeface="Calibri"/>
              </a:rPr>
              <a:t>Binary</a:t>
            </a:r>
            <a:r>
              <a:rPr dirty="0" sz="3200" spc="-85" b="0">
                <a:latin typeface="Calibri"/>
                <a:cs typeface="Calibri"/>
              </a:rPr>
              <a:t> </a:t>
            </a:r>
            <a:r>
              <a:rPr dirty="0" sz="3200" b="0">
                <a:latin typeface="Calibri"/>
                <a:cs typeface="Calibri"/>
              </a:rPr>
              <a:t>Adder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574" y="570147"/>
            <a:ext cx="129539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latin typeface="Verdana"/>
                <a:cs typeface="Verdana"/>
              </a:rPr>
              <a:t>◦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6074" y="506150"/>
            <a:ext cx="7969250" cy="5932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2300"/>
              </a:lnSpc>
              <a:spcBef>
                <a:spcPts val="100"/>
              </a:spcBef>
            </a:pPr>
            <a:r>
              <a:rPr dirty="0" sz="2300" spc="-5">
                <a:latin typeface="Times New Roman"/>
                <a:cs typeface="Times New Roman"/>
              </a:rPr>
              <a:t>The augend bits </a:t>
            </a:r>
            <a:r>
              <a:rPr dirty="0" sz="2300">
                <a:latin typeface="Times New Roman"/>
                <a:cs typeface="Times New Roman"/>
              </a:rPr>
              <a:t>(A) </a:t>
            </a:r>
            <a:r>
              <a:rPr dirty="0" sz="2300" spc="-5">
                <a:latin typeface="Times New Roman"/>
                <a:cs typeface="Times New Roman"/>
              </a:rPr>
              <a:t>and the addend bits </a:t>
            </a:r>
            <a:r>
              <a:rPr dirty="0" sz="2300">
                <a:latin typeface="Times New Roman"/>
                <a:cs typeface="Times New Roman"/>
              </a:rPr>
              <a:t>(B) </a:t>
            </a:r>
            <a:r>
              <a:rPr dirty="0" sz="2300" spc="-5">
                <a:latin typeface="Times New Roman"/>
                <a:cs typeface="Times New Roman"/>
              </a:rPr>
              <a:t>are designated </a:t>
            </a:r>
            <a:r>
              <a:rPr dirty="0" sz="2300">
                <a:latin typeface="Times New Roman"/>
                <a:cs typeface="Times New Roman"/>
              </a:rPr>
              <a:t>by </a:t>
            </a:r>
            <a:r>
              <a:rPr dirty="0" sz="2300" spc="5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subscript numbers </a:t>
            </a:r>
            <a:r>
              <a:rPr dirty="0" sz="2300">
                <a:latin typeface="Times New Roman"/>
                <a:cs typeface="Times New Roman"/>
              </a:rPr>
              <a:t>from </a:t>
            </a:r>
            <a:r>
              <a:rPr dirty="0" sz="2300" spc="-5">
                <a:latin typeface="Times New Roman"/>
                <a:cs typeface="Times New Roman"/>
              </a:rPr>
              <a:t>right to left, with subscript </a:t>
            </a:r>
            <a:r>
              <a:rPr dirty="0" sz="2300">
                <a:latin typeface="Times New Roman"/>
                <a:cs typeface="Times New Roman"/>
              </a:rPr>
              <a:t>'0' </a:t>
            </a:r>
            <a:r>
              <a:rPr dirty="0" sz="2300" spc="-5">
                <a:latin typeface="Times New Roman"/>
                <a:cs typeface="Times New Roman"/>
              </a:rPr>
              <a:t>denoting the 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low-order bit.</a:t>
            </a:r>
            <a:endParaRPr sz="23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2300"/>
              </a:lnSpc>
            </a:pPr>
            <a:r>
              <a:rPr dirty="0" sz="2300" spc="-5">
                <a:latin typeface="Times New Roman"/>
                <a:cs typeface="Times New Roman"/>
              </a:rPr>
              <a:t>The carry inputs starts </a:t>
            </a:r>
            <a:r>
              <a:rPr dirty="0" sz="2300">
                <a:latin typeface="Times New Roman"/>
                <a:cs typeface="Times New Roman"/>
              </a:rPr>
              <a:t>from C0 </a:t>
            </a:r>
            <a:r>
              <a:rPr dirty="0" sz="2300" spc="-5">
                <a:latin typeface="Times New Roman"/>
                <a:cs typeface="Times New Roman"/>
              </a:rPr>
              <a:t>to </a:t>
            </a:r>
            <a:r>
              <a:rPr dirty="0" sz="2300">
                <a:latin typeface="Times New Roman"/>
                <a:cs typeface="Times New Roman"/>
              </a:rPr>
              <a:t>C3 </a:t>
            </a:r>
            <a:r>
              <a:rPr dirty="0" sz="2300" spc="-5">
                <a:latin typeface="Times New Roman"/>
                <a:cs typeface="Times New Roman"/>
              </a:rPr>
              <a:t>connected in </a:t>
            </a:r>
            <a:r>
              <a:rPr dirty="0" sz="2300">
                <a:latin typeface="Times New Roman"/>
                <a:cs typeface="Times New Roman"/>
              </a:rPr>
              <a:t>a </a:t>
            </a:r>
            <a:r>
              <a:rPr dirty="0" sz="2300" spc="-5">
                <a:latin typeface="Times New Roman"/>
                <a:cs typeface="Times New Roman"/>
              </a:rPr>
              <a:t>chain through 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the full-adders. </a:t>
            </a:r>
            <a:r>
              <a:rPr dirty="0" sz="2300">
                <a:latin typeface="Times New Roman"/>
                <a:cs typeface="Times New Roman"/>
              </a:rPr>
              <a:t>C4 </a:t>
            </a:r>
            <a:r>
              <a:rPr dirty="0" sz="2300" spc="-5">
                <a:latin typeface="Times New Roman"/>
                <a:cs typeface="Times New Roman"/>
              </a:rPr>
              <a:t>is the resultant output carry generated </a:t>
            </a:r>
            <a:r>
              <a:rPr dirty="0" sz="2300">
                <a:latin typeface="Times New Roman"/>
                <a:cs typeface="Times New Roman"/>
              </a:rPr>
              <a:t>by </a:t>
            </a:r>
            <a:r>
              <a:rPr dirty="0" sz="2300" spc="-5">
                <a:latin typeface="Times New Roman"/>
                <a:cs typeface="Times New Roman"/>
              </a:rPr>
              <a:t>the last </a:t>
            </a:r>
            <a:r>
              <a:rPr dirty="0" sz="2300" spc="-56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full-adder circuit.</a:t>
            </a:r>
            <a:endParaRPr sz="23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2300"/>
              </a:lnSpc>
            </a:pPr>
            <a:r>
              <a:rPr dirty="0" sz="2300" spc="-5">
                <a:latin typeface="Times New Roman"/>
                <a:cs typeface="Times New Roman"/>
              </a:rPr>
              <a:t>The</a:t>
            </a:r>
            <a:r>
              <a:rPr dirty="0" sz="2300" spc="465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output</a:t>
            </a:r>
            <a:r>
              <a:rPr dirty="0" sz="2300" spc="47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carry</a:t>
            </a:r>
            <a:r>
              <a:rPr dirty="0" sz="2300" spc="47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from</a:t>
            </a:r>
            <a:r>
              <a:rPr dirty="0" sz="2300" spc="47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each</a:t>
            </a:r>
            <a:r>
              <a:rPr dirty="0" sz="2300" spc="47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full-adder</a:t>
            </a:r>
            <a:r>
              <a:rPr dirty="0" sz="2300" spc="47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is</a:t>
            </a:r>
            <a:r>
              <a:rPr dirty="0" sz="2300" spc="47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connected</a:t>
            </a:r>
            <a:r>
              <a:rPr dirty="0" sz="2300" spc="47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to</a:t>
            </a:r>
            <a:r>
              <a:rPr dirty="0" sz="2300" spc="465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the</a:t>
            </a:r>
            <a:r>
              <a:rPr dirty="0" sz="2300" spc="47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input </a:t>
            </a:r>
            <a:r>
              <a:rPr dirty="0" sz="2300" spc="-56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carry </a:t>
            </a:r>
            <a:r>
              <a:rPr dirty="0" sz="2300">
                <a:latin typeface="Times New Roman"/>
                <a:cs typeface="Times New Roman"/>
              </a:rPr>
              <a:t>of </a:t>
            </a:r>
            <a:r>
              <a:rPr dirty="0" sz="2300" spc="-5">
                <a:latin typeface="Times New Roman"/>
                <a:cs typeface="Times New Roman"/>
              </a:rPr>
              <a:t>the next-high-order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 spc="-15">
                <a:latin typeface="Times New Roman"/>
                <a:cs typeface="Times New Roman"/>
              </a:rPr>
              <a:t>full-adder.</a:t>
            </a:r>
            <a:endParaRPr sz="23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2300"/>
              </a:lnSpc>
            </a:pPr>
            <a:r>
              <a:rPr dirty="0" sz="2300" spc="-5">
                <a:latin typeface="Times New Roman"/>
                <a:cs typeface="Times New Roman"/>
              </a:rPr>
              <a:t>The</a:t>
            </a:r>
            <a:r>
              <a:rPr dirty="0" sz="2300" spc="2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sum</a:t>
            </a:r>
            <a:r>
              <a:rPr dirty="0" sz="2300" spc="21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outputs</a:t>
            </a:r>
            <a:r>
              <a:rPr dirty="0" sz="2300" spc="2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(S0</a:t>
            </a:r>
            <a:r>
              <a:rPr dirty="0" sz="2300" spc="21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to</a:t>
            </a:r>
            <a:r>
              <a:rPr dirty="0" sz="2300" spc="2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S3)</a:t>
            </a:r>
            <a:r>
              <a:rPr dirty="0" sz="2300" spc="215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generates</a:t>
            </a:r>
            <a:r>
              <a:rPr dirty="0" sz="2300" spc="21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the</a:t>
            </a:r>
            <a:r>
              <a:rPr dirty="0" sz="2300" spc="21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required</a:t>
            </a:r>
            <a:r>
              <a:rPr dirty="0" sz="2300" spc="21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arithmetic</a:t>
            </a:r>
            <a:r>
              <a:rPr dirty="0" sz="2300" spc="2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sum </a:t>
            </a:r>
            <a:r>
              <a:rPr dirty="0" sz="2300" spc="-56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of</a:t>
            </a:r>
            <a:r>
              <a:rPr dirty="0" sz="2300" spc="-5">
                <a:latin typeface="Times New Roman"/>
                <a:cs typeface="Times New Roman"/>
              </a:rPr>
              <a:t> augend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and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addend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bits.</a:t>
            </a:r>
            <a:endParaRPr sz="23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2300"/>
              </a:lnSpc>
              <a:spcBef>
                <a:spcPts val="5"/>
              </a:spcBef>
            </a:pPr>
            <a:r>
              <a:rPr dirty="0" sz="2300" spc="-5">
                <a:latin typeface="Times New Roman"/>
                <a:cs typeface="Times New Roman"/>
              </a:rPr>
              <a:t>The </a:t>
            </a:r>
            <a:r>
              <a:rPr dirty="0" sz="2300" b="1" i="1">
                <a:latin typeface="Times New Roman"/>
                <a:cs typeface="Times New Roman"/>
              </a:rPr>
              <a:t>n </a:t>
            </a:r>
            <a:r>
              <a:rPr dirty="0" sz="2300" spc="-5">
                <a:latin typeface="Times New Roman"/>
                <a:cs typeface="Times New Roman"/>
              </a:rPr>
              <a:t>data bits </a:t>
            </a:r>
            <a:r>
              <a:rPr dirty="0" sz="2300">
                <a:latin typeface="Times New Roman"/>
                <a:cs typeface="Times New Roman"/>
              </a:rPr>
              <a:t>for </a:t>
            </a:r>
            <a:r>
              <a:rPr dirty="0" sz="2300" spc="-5">
                <a:latin typeface="Times New Roman"/>
                <a:cs typeface="Times New Roman"/>
              </a:rPr>
              <a:t>the </a:t>
            </a:r>
            <a:r>
              <a:rPr dirty="0" sz="2300" b="1">
                <a:latin typeface="Times New Roman"/>
                <a:cs typeface="Times New Roman"/>
              </a:rPr>
              <a:t>A </a:t>
            </a:r>
            <a:r>
              <a:rPr dirty="0" sz="2300" spc="-5">
                <a:latin typeface="Times New Roman"/>
                <a:cs typeface="Times New Roman"/>
              </a:rPr>
              <a:t>and </a:t>
            </a:r>
            <a:r>
              <a:rPr dirty="0" sz="2300" b="1">
                <a:latin typeface="Times New Roman"/>
                <a:cs typeface="Times New Roman"/>
              </a:rPr>
              <a:t>B </a:t>
            </a:r>
            <a:r>
              <a:rPr dirty="0" sz="2300" spc="-5">
                <a:latin typeface="Times New Roman"/>
                <a:cs typeface="Times New Roman"/>
              </a:rPr>
              <a:t>inputs come </a:t>
            </a:r>
            <a:r>
              <a:rPr dirty="0" sz="2300">
                <a:latin typeface="Times New Roman"/>
                <a:cs typeface="Times New Roman"/>
              </a:rPr>
              <a:t>from </a:t>
            </a:r>
            <a:r>
              <a:rPr dirty="0" sz="2300" spc="-10">
                <a:latin typeface="Times New Roman"/>
                <a:cs typeface="Times New Roman"/>
              </a:rPr>
              <a:t>different </a:t>
            </a:r>
            <a:r>
              <a:rPr dirty="0" sz="2300" spc="-5">
                <a:latin typeface="Times New Roman"/>
                <a:cs typeface="Times New Roman"/>
              </a:rPr>
              <a:t>source 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registers. </a:t>
            </a:r>
            <a:r>
              <a:rPr dirty="0" sz="2300">
                <a:latin typeface="Times New Roman"/>
                <a:cs typeface="Times New Roman"/>
              </a:rPr>
              <a:t>For </a:t>
            </a:r>
            <a:r>
              <a:rPr dirty="0" sz="2300" spc="-5">
                <a:latin typeface="Times New Roman"/>
                <a:cs typeface="Times New Roman"/>
              </a:rPr>
              <a:t>instance, data bits </a:t>
            </a:r>
            <a:r>
              <a:rPr dirty="0" sz="2300">
                <a:latin typeface="Times New Roman"/>
                <a:cs typeface="Times New Roman"/>
              </a:rPr>
              <a:t>for </a:t>
            </a:r>
            <a:r>
              <a:rPr dirty="0" sz="2300" b="1">
                <a:latin typeface="Times New Roman"/>
                <a:cs typeface="Times New Roman"/>
              </a:rPr>
              <a:t>A </a:t>
            </a:r>
            <a:r>
              <a:rPr dirty="0" sz="2300" spc="-5">
                <a:latin typeface="Times New Roman"/>
                <a:cs typeface="Times New Roman"/>
              </a:rPr>
              <a:t>input comes </a:t>
            </a:r>
            <a:r>
              <a:rPr dirty="0" sz="2300">
                <a:latin typeface="Times New Roman"/>
                <a:cs typeface="Times New Roman"/>
              </a:rPr>
              <a:t>from </a:t>
            </a:r>
            <a:r>
              <a:rPr dirty="0" sz="2300" spc="-5">
                <a:latin typeface="Times New Roman"/>
                <a:cs typeface="Times New Roman"/>
              </a:rPr>
              <a:t>source 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register </a:t>
            </a:r>
            <a:r>
              <a:rPr dirty="0" sz="2300">
                <a:latin typeface="Times New Roman"/>
                <a:cs typeface="Times New Roman"/>
              </a:rPr>
              <a:t>R1 </a:t>
            </a:r>
            <a:r>
              <a:rPr dirty="0" sz="2300" spc="-5">
                <a:latin typeface="Times New Roman"/>
                <a:cs typeface="Times New Roman"/>
              </a:rPr>
              <a:t>and data bits </a:t>
            </a:r>
            <a:r>
              <a:rPr dirty="0" sz="2300">
                <a:latin typeface="Times New Roman"/>
                <a:cs typeface="Times New Roman"/>
              </a:rPr>
              <a:t>for </a:t>
            </a:r>
            <a:r>
              <a:rPr dirty="0" sz="2300" b="1">
                <a:latin typeface="Times New Roman"/>
                <a:cs typeface="Times New Roman"/>
              </a:rPr>
              <a:t>B </a:t>
            </a:r>
            <a:r>
              <a:rPr dirty="0" sz="2300" spc="-5">
                <a:latin typeface="Times New Roman"/>
                <a:cs typeface="Times New Roman"/>
              </a:rPr>
              <a:t>input comes </a:t>
            </a:r>
            <a:r>
              <a:rPr dirty="0" sz="2300">
                <a:latin typeface="Times New Roman"/>
                <a:cs typeface="Times New Roman"/>
              </a:rPr>
              <a:t>from </a:t>
            </a:r>
            <a:r>
              <a:rPr dirty="0" sz="2300" spc="-5">
                <a:latin typeface="Times New Roman"/>
                <a:cs typeface="Times New Roman"/>
              </a:rPr>
              <a:t>source register </a:t>
            </a:r>
            <a:r>
              <a:rPr dirty="0" sz="2300">
                <a:latin typeface="Times New Roman"/>
                <a:cs typeface="Times New Roman"/>
              </a:rPr>
              <a:t>R2. </a:t>
            </a:r>
            <a:r>
              <a:rPr dirty="0" sz="2300" spc="-56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The arithmetic </a:t>
            </a:r>
            <a:r>
              <a:rPr dirty="0" sz="2300">
                <a:latin typeface="Times New Roman"/>
                <a:cs typeface="Times New Roman"/>
              </a:rPr>
              <a:t>sum of </a:t>
            </a:r>
            <a:r>
              <a:rPr dirty="0" sz="2300" spc="-5">
                <a:latin typeface="Times New Roman"/>
                <a:cs typeface="Times New Roman"/>
              </a:rPr>
              <a:t>the data inputs </a:t>
            </a:r>
            <a:r>
              <a:rPr dirty="0" sz="2300">
                <a:latin typeface="Times New Roman"/>
                <a:cs typeface="Times New Roman"/>
              </a:rPr>
              <a:t>of A </a:t>
            </a:r>
            <a:r>
              <a:rPr dirty="0" sz="2300" spc="-5">
                <a:latin typeface="Times New Roman"/>
                <a:cs typeface="Times New Roman"/>
              </a:rPr>
              <a:t>and </a:t>
            </a:r>
            <a:r>
              <a:rPr dirty="0" sz="2300">
                <a:latin typeface="Times New Roman"/>
                <a:cs typeface="Times New Roman"/>
              </a:rPr>
              <a:t>B </a:t>
            </a:r>
            <a:r>
              <a:rPr dirty="0" sz="2300" spc="-5">
                <a:latin typeface="Times New Roman"/>
                <a:cs typeface="Times New Roman"/>
              </a:rPr>
              <a:t>can </a:t>
            </a:r>
            <a:r>
              <a:rPr dirty="0" sz="2300">
                <a:latin typeface="Times New Roman"/>
                <a:cs typeface="Times New Roman"/>
              </a:rPr>
              <a:t>be </a:t>
            </a:r>
            <a:r>
              <a:rPr dirty="0" sz="2300" spc="-5">
                <a:latin typeface="Times New Roman"/>
                <a:cs typeface="Times New Roman"/>
              </a:rPr>
              <a:t>transferred </a:t>
            </a:r>
            <a:r>
              <a:rPr dirty="0" sz="2300" spc="-56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to</a:t>
            </a:r>
            <a:r>
              <a:rPr dirty="0" sz="2300">
                <a:latin typeface="Times New Roman"/>
                <a:cs typeface="Times New Roman"/>
              </a:rPr>
              <a:t> a</a:t>
            </a:r>
            <a:r>
              <a:rPr dirty="0" sz="2300" spc="-5">
                <a:latin typeface="Times New Roman"/>
                <a:cs typeface="Times New Roman"/>
              </a:rPr>
              <a:t> third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register</a:t>
            </a:r>
            <a:r>
              <a:rPr dirty="0" sz="2300">
                <a:latin typeface="Times New Roman"/>
                <a:cs typeface="Times New Roman"/>
              </a:rPr>
              <a:t> or </a:t>
            </a:r>
            <a:r>
              <a:rPr dirty="0" sz="2300" spc="-5">
                <a:latin typeface="Times New Roman"/>
                <a:cs typeface="Times New Roman"/>
              </a:rPr>
              <a:t>to</a:t>
            </a:r>
            <a:r>
              <a:rPr dirty="0" sz="2300">
                <a:latin typeface="Times New Roman"/>
                <a:cs typeface="Times New Roman"/>
              </a:rPr>
              <a:t> one</a:t>
            </a:r>
            <a:r>
              <a:rPr dirty="0" sz="2300" spc="-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of </a:t>
            </a:r>
            <a:r>
              <a:rPr dirty="0" sz="2300" spc="-5">
                <a:latin typeface="Times New Roman"/>
                <a:cs typeface="Times New Roman"/>
              </a:rPr>
              <a:t>the source registers</a:t>
            </a:r>
            <a:r>
              <a:rPr dirty="0" sz="2300">
                <a:latin typeface="Times New Roman"/>
                <a:cs typeface="Times New Roman"/>
              </a:rPr>
              <a:t> (R1 or R2).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574" y="1751422"/>
            <a:ext cx="129539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latin typeface="Verdana"/>
                <a:cs typeface="Verdana"/>
              </a:rPr>
              <a:t>◦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8574" y="2932696"/>
            <a:ext cx="129539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latin typeface="Verdana"/>
                <a:cs typeface="Verdana"/>
              </a:rPr>
              <a:t>◦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574" y="3720213"/>
            <a:ext cx="129539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latin typeface="Verdana"/>
                <a:cs typeface="Verdana"/>
              </a:rPr>
              <a:t>◦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574" y="4507730"/>
            <a:ext cx="129539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latin typeface="Verdana"/>
                <a:cs typeface="Verdana"/>
              </a:rPr>
              <a:t>◦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574" y="5689005"/>
            <a:ext cx="129539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latin typeface="Verdana"/>
                <a:cs typeface="Verdana"/>
              </a:rPr>
              <a:t>◦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454150"/>
            <a:ext cx="7620000" cy="3911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1741" y="495044"/>
            <a:ext cx="4551680" cy="368300"/>
          </a:xfrm>
          <a:prstGeom prst="rect"/>
          <a:solidFill>
            <a:srgbClr val="FAEBD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30"/>
              </a:lnSpc>
            </a:pPr>
            <a:r>
              <a:rPr dirty="0" sz="2400"/>
              <a:t>B</a:t>
            </a:r>
            <a:r>
              <a:rPr dirty="0" sz="2400" spc="-5"/>
              <a:t>I</a:t>
            </a:r>
            <a:r>
              <a:rPr dirty="0" sz="2400"/>
              <a:t>NA</a:t>
            </a:r>
            <a:r>
              <a:rPr dirty="0" sz="2400" spc="-90"/>
              <a:t>R</a:t>
            </a:r>
            <a:r>
              <a:rPr dirty="0" sz="2400"/>
              <a:t>Y</a:t>
            </a:r>
            <a:r>
              <a:rPr dirty="0" sz="2400" spc="-135"/>
              <a:t> </a:t>
            </a:r>
            <a:r>
              <a:rPr dirty="0" sz="2400"/>
              <a:t>ADDER-SUB</a:t>
            </a:r>
            <a:r>
              <a:rPr dirty="0" sz="2400" spc="-5"/>
              <a:t>T</a:t>
            </a:r>
            <a:r>
              <a:rPr dirty="0" sz="2400"/>
              <a:t>RAC</a:t>
            </a:r>
            <a:r>
              <a:rPr dirty="0" sz="2400" spc="-45"/>
              <a:t>T</a:t>
            </a:r>
            <a:r>
              <a:rPr dirty="0" sz="2400" spc="-5"/>
              <a:t>O</a:t>
            </a:r>
            <a:r>
              <a:rPr dirty="0" sz="2400"/>
              <a:t>R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08396" y="5548578"/>
            <a:ext cx="4103370" cy="865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0" indent="-235585">
              <a:lnSpc>
                <a:spcPts val="2255"/>
              </a:lnSpc>
              <a:spcBef>
                <a:spcPts val="100"/>
              </a:spcBef>
              <a:buSzPct val="95000"/>
              <a:buFont typeface="MS UI Gothic"/>
              <a:buChar char="➢"/>
              <a:tabLst>
                <a:tab pos="248285" algn="l"/>
              </a:tabLst>
            </a:pPr>
            <a:r>
              <a:rPr dirty="0" sz="2000">
                <a:latin typeface="Calibri"/>
                <a:cs typeface="Calibri"/>
              </a:rPr>
              <a:t>Mode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input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controls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operation</a:t>
            </a:r>
            <a:endParaRPr sz="2000">
              <a:latin typeface="Calibri"/>
              <a:cs typeface="Calibri"/>
            </a:endParaRPr>
          </a:p>
          <a:p>
            <a:pPr lvl="1" marL="819150" indent="-350520">
              <a:lnSpc>
                <a:spcPts val="2105"/>
              </a:lnSpc>
              <a:buFont typeface="MS UI Gothic"/>
              <a:buChar char="➢"/>
              <a:tabLst>
                <a:tab pos="819785" algn="l"/>
              </a:tabLst>
            </a:pPr>
            <a:r>
              <a:rPr dirty="0" sz="2000">
                <a:latin typeface="Calibri"/>
                <a:cs typeface="Calibri"/>
              </a:rPr>
              <a:t>M=0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----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adder</a:t>
            </a:r>
            <a:endParaRPr sz="2000">
              <a:latin typeface="Calibri"/>
              <a:cs typeface="Calibri"/>
            </a:endParaRPr>
          </a:p>
          <a:p>
            <a:pPr lvl="1" marL="819150" indent="-350520">
              <a:lnSpc>
                <a:spcPts val="2255"/>
              </a:lnSpc>
              <a:buFont typeface="MS UI Gothic"/>
              <a:buChar char="➢"/>
              <a:tabLst>
                <a:tab pos="819785" algn="l"/>
              </a:tabLst>
            </a:pPr>
            <a:r>
              <a:rPr dirty="0" sz="2000">
                <a:latin typeface="Calibri"/>
                <a:cs typeface="Calibri"/>
              </a:rPr>
              <a:t>M=1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----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subtractor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937" y="1015380"/>
            <a:ext cx="133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◦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2437" y="951140"/>
            <a:ext cx="7718425" cy="4993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18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When the mode input </a:t>
            </a:r>
            <a:r>
              <a:rPr dirty="0" sz="2400">
                <a:latin typeface="Times New Roman"/>
                <a:cs typeface="Times New Roman"/>
              </a:rPr>
              <a:t>(M) </a:t>
            </a:r>
            <a:r>
              <a:rPr dirty="0" sz="2400" spc="-5">
                <a:latin typeface="Times New Roman"/>
                <a:cs typeface="Times New Roman"/>
              </a:rPr>
              <a:t>is at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low logic, i.e. </a:t>
            </a:r>
            <a:r>
              <a:rPr dirty="0" sz="2400">
                <a:latin typeface="Times New Roman"/>
                <a:cs typeface="Times New Roman"/>
              </a:rPr>
              <a:t>'0', </a:t>
            </a:r>
            <a:r>
              <a:rPr dirty="0" sz="2400" spc="-5">
                <a:latin typeface="Times New Roman"/>
                <a:cs typeface="Times New Roman"/>
              </a:rPr>
              <a:t>the circuit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act as an adder and when the mode input is at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high logic, i.e. </a:t>
            </a:r>
            <a:r>
              <a:rPr dirty="0" sz="2400">
                <a:latin typeface="Times New Roman"/>
                <a:cs typeface="Times New Roman"/>
              </a:rPr>
              <a:t> '1',</a:t>
            </a:r>
            <a:r>
              <a:rPr dirty="0" sz="2400" spc="-5">
                <a:latin typeface="Times New Roman"/>
                <a:cs typeface="Times New Roman"/>
              </a:rPr>
              <a:t> the circuit act as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subtractor.</a:t>
            </a:r>
            <a:endParaRPr sz="2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1800"/>
              </a:lnSpc>
            </a:pPr>
            <a:r>
              <a:rPr dirty="0" sz="2400" spc="-5">
                <a:latin typeface="Times New Roman"/>
                <a:cs typeface="Times New Roman"/>
              </a:rPr>
              <a:t>The exclusive-OR gate connected in series receives input </a:t>
            </a:r>
            <a:r>
              <a:rPr dirty="0" sz="2400">
                <a:latin typeface="Times New Roman"/>
                <a:cs typeface="Times New Roman"/>
              </a:rPr>
              <a:t>M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the inputs</a:t>
            </a:r>
            <a:r>
              <a:rPr dirty="0" sz="2400">
                <a:latin typeface="Times New Roman"/>
                <a:cs typeface="Times New Roman"/>
              </a:rPr>
              <a:t> B.</a:t>
            </a:r>
            <a:endParaRPr sz="2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340"/>
              </a:spcBef>
            </a:pPr>
            <a:r>
              <a:rPr dirty="0" sz="2400" spc="-5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h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n M 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s 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l</a:t>
            </a:r>
            <a:r>
              <a:rPr dirty="0" sz="2400">
                <a:latin typeface="Times New Roman"/>
                <a:cs typeface="Times New Roman"/>
              </a:rPr>
              <a:t>ow 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og</a:t>
            </a:r>
            <a:r>
              <a:rPr dirty="0" sz="2400" spc="-5">
                <a:latin typeface="Times New Roman"/>
                <a:cs typeface="Times New Roman"/>
              </a:rPr>
              <a:t>ic</a:t>
            </a:r>
            <a:r>
              <a:rPr dirty="0" sz="2400">
                <a:latin typeface="Times New Roman"/>
                <a:cs typeface="Times New Roman"/>
              </a:rPr>
              <a:t>, we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ve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560">
                <a:latin typeface="Symbol"/>
                <a:cs typeface="Symbol"/>
              </a:rPr>
              <a:t>Ⓒ</a:t>
            </a:r>
            <a:r>
              <a:rPr dirty="0" sz="2400">
                <a:latin typeface="Times New Roman"/>
                <a:cs typeface="Times New Roman"/>
              </a:rPr>
              <a:t> 0 = B.</a:t>
            </a:r>
            <a:endParaRPr sz="2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1800"/>
              </a:lnSpc>
              <a:spcBef>
                <a:spcPts val="235"/>
              </a:spcBef>
            </a:pPr>
            <a:r>
              <a:rPr dirty="0" sz="2400" spc="-5">
                <a:latin typeface="Times New Roman"/>
                <a:cs typeface="Times New Roman"/>
              </a:rPr>
              <a:t>The full-adders receive the value </a:t>
            </a:r>
            <a:r>
              <a:rPr dirty="0" sz="2400">
                <a:latin typeface="Times New Roman"/>
                <a:cs typeface="Times New Roman"/>
              </a:rPr>
              <a:t>of B, </a:t>
            </a:r>
            <a:r>
              <a:rPr dirty="0" sz="2400" spc="-5">
                <a:latin typeface="Times New Roman"/>
                <a:cs typeface="Times New Roman"/>
              </a:rPr>
              <a:t>the input carry is </a:t>
            </a:r>
            <a:r>
              <a:rPr dirty="0" sz="2400">
                <a:latin typeface="Times New Roman"/>
                <a:cs typeface="Times New Roman"/>
              </a:rPr>
              <a:t>0, </a:t>
            </a:r>
            <a:r>
              <a:rPr dirty="0" sz="2400" spc="-5">
                <a:latin typeface="Times New Roman"/>
                <a:cs typeface="Times New Roman"/>
              </a:rPr>
              <a:t>and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circuit performs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plus</a:t>
            </a:r>
            <a:r>
              <a:rPr dirty="0" sz="2400">
                <a:latin typeface="Times New Roman"/>
                <a:cs typeface="Times New Roman"/>
              </a:rPr>
              <a:t> B.</a:t>
            </a:r>
            <a:endParaRPr sz="2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340"/>
              </a:spcBef>
            </a:pPr>
            <a:r>
              <a:rPr dirty="0" sz="2400" spc="-5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h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n M 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s 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gh 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og</a:t>
            </a:r>
            <a:r>
              <a:rPr dirty="0" sz="2400" spc="-5">
                <a:latin typeface="Times New Roman"/>
                <a:cs typeface="Times New Roman"/>
              </a:rPr>
              <a:t>ic</a:t>
            </a:r>
            <a:r>
              <a:rPr dirty="0" sz="2400">
                <a:latin typeface="Times New Roman"/>
                <a:cs typeface="Times New Roman"/>
              </a:rPr>
              <a:t>, we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ve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560">
                <a:latin typeface="Symbol"/>
                <a:cs typeface="Symbol"/>
              </a:rPr>
              <a:t>Ⓒ</a:t>
            </a:r>
            <a:r>
              <a:rPr dirty="0" sz="2400">
                <a:latin typeface="Times New Roman"/>
                <a:cs typeface="Times New Roman"/>
              </a:rPr>
              <a:t> 1 = B' 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nd C0 = 1.</a:t>
            </a:r>
            <a:endParaRPr sz="2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1800"/>
              </a:lnSpc>
              <a:spcBef>
                <a:spcPts val="235"/>
              </a:spcBef>
            </a:pP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B </a:t>
            </a:r>
            <a:r>
              <a:rPr dirty="0" sz="2400" spc="-5">
                <a:latin typeface="Times New Roman"/>
                <a:cs typeface="Times New Roman"/>
              </a:rPr>
              <a:t>inputs are complemented, and </a:t>
            </a:r>
            <a:r>
              <a:rPr dirty="0" sz="2400">
                <a:latin typeface="Times New Roman"/>
                <a:cs typeface="Times New Roman"/>
              </a:rPr>
              <a:t>a 1 </a:t>
            </a:r>
            <a:r>
              <a:rPr dirty="0" sz="2400" spc="-5">
                <a:latin typeface="Times New Roman"/>
                <a:cs typeface="Times New Roman"/>
              </a:rPr>
              <a:t>is added through the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input </a:t>
            </a:r>
            <a:r>
              <a:rPr dirty="0" sz="2400" spc="-30">
                <a:latin typeface="Times New Roman"/>
                <a:cs typeface="Times New Roman"/>
              </a:rPr>
              <a:t>carry. </a:t>
            </a:r>
            <a:r>
              <a:rPr dirty="0" sz="2400" spc="-5">
                <a:latin typeface="Times New Roman"/>
                <a:cs typeface="Times New Roman"/>
              </a:rPr>
              <a:t>The circuit performs the operation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plus the </a:t>
            </a:r>
            <a:r>
              <a:rPr dirty="0" sz="2400">
                <a:latin typeface="Times New Roman"/>
                <a:cs typeface="Times New Roman"/>
              </a:rPr>
              <a:t>2's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complement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937" y="2242051"/>
            <a:ext cx="133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◦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937" y="3072408"/>
            <a:ext cx="133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◦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937" y="4329261"/>
            <a:ext cx="133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◦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937" y="5982429"/>
            <a:ext cx="133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◦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77" y="1402180"/>
            <a:ext cx="9027795" cy="1057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2900"/>
              </a:lnSpc>
              <a:spcBef>
                <a:spcPts val="100"/>
              </a:spcBef>
            </a:pPr>
            <a:r>
              <a:rPr dirty="0" sz="1500" spc="-30">
                <a:latin typeface="Arial MT"/>
                <a:cs typeface="Arial MT"/>
              </a:rPr>
              <a:t>The </a:t>
            </a:r>
            <a:r>
              <a:rPr dirty="0" sz="1500" spc="5">
                <a:latin typeface="Arial MT"/>
                <a:cs typeface="Arial MT"/>
              </a:rPr>
              <a:t>increment </a:t>
            </a:r>
            <a:r>
              <a:rPr dirty="0" sz="1500" spc="15">
                <a:latin typeface="Arial MT"/>
                <a:cs typeface="Arial MT"/>
              </a:rPr>
              <a:t>micro-operation </a:t>
            </a:r>
            <a:r>
              <a:rPr dirty="0" sz="1500" spc="20">
                <a:latin typeface="Arial MT"/>
                <a:cs typeface="Arial MT"/>
              </a:rPr>
              <a:t>adds </a:t>
            </a:r>
            <a:r>
              <a:rPr dirty="0" sz="1500" spc="-5">
                <a:latin typeface="Arial MT"/>
                <a:cs typeface="Arial MT"/>
              </a:rPr>
              <a:t>one </a:t>
            </a:r>
            <a:r>
              <a:rPr dirty="0" sz="1500">
                <a:latin typeface="Arial MT"/>
                <a:cs typeface="Arial MT"/>
              </a:rPr>
              <a:t>binary </a:t>
            </a:r>
            <a:r>
              <a:rPr dirty="0" sz="1500" spc="-15">
                <a:latin typeface="Arial MT"/>
                <a:cs typeface="Arial MT"/>
              </a:rPr>
              <a:t>value </a:t>
            </a:r>
            <a:r>
              <a:rPr dirty="0" sz="1500" spc="40">
                <a:latin typeface="Arial MT"/>
                <a:cs typeface="Arial MT"/>
              </a:rPr>
              <a:t>to </a:t>
            </a:r>
            <a:r>
              <a:rPr dirty="0" sz="1500" spc="5">
                <a:latin typeface="Arial MT"/>
                <a:cs typeface="Arial MT"/>
              </a:rPr>
              <a:t>the </a:t>
            </a:r>
            <a:r>
              <a:rPr dirty="0" sz="1500" spc="-15">
                <a:latin typeface="Arial MT"/>
                <a:cs typeface="Arial MT"/>
              </a:rPr>
              <a:t>value </a:t>
            </a:r>
            <a:r>
              <a:rPr dirty="0" sz="1500" spc="25">
                <a:latin typeface="Arial MT"/>
                <a:cs typeface="Arial MT"/>
              </a:rPr>
              <a:t>of </a:t>
            </a:r>
            <a:r>
              <a:rPr dirty="0" sz="1500">
                <a:latin typeface="Arial MT"/>
                <a:cs typeface="Arial MT"/>
              </a:rPr>
              <a:t>binary </a:t>
            </a:r>
            <a:r>
              <a:rPr dirty="0" sz="1500" spc="-5">
                <a:latin typeface="Arial MT"/>
                <a:cs typeface="Arial MT"/>
              </a:rPr>
              <a:t>variables </a:t>
            </a:r>
            <a:r>
              <a:rPr dirty="0" sz="1500" spc="10">
                <a:latin typeface="Arial MT"/>
                <a:cs typeface="Arial MT"/>
              </a:rPr>
              <a:t>stored </a:t>
            </a:r>
            <a:r>
              <a:rPr dirty="0" sz="1500" spc="-5">
                <a:latin typeface="Arial MT"/>
                <a:cs typeface="Arial MT"/>
              </a:rPr>
              <a:t>in </a:t>
            </a:r>
            <a:r>
              <a:rPr dirty="0" sz="1500" spc="-30">
                <a:latin typeface="Arial MT"/>
                <a:cs typeface="Arial MT"/>
              </a:rPr>
              <a:t>a </a:t>
            </a:r>
            <a:r>
              <a:rPr dirty="0" sz="1500" spc="-20">
                <a:latin typeface="Arial MT"/>
                <a:cs typeface="Arial MT"/>
              </a:rPr>
              <a:t>register. 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For </a:t>
            </a:r>
            <a:r>
              <a:rPr dirty="0" sz="1500" spc="5">
                <a:latin typeface="Arial MT"/>
                <a:cs typeface="Arial MT"/>
              </a:rPr>
              <a:t>instance, </a:t>
            </a:r>
            <a:r>
              <a:rPr dirty="0" sz="1500" spc="-30">
                <a:latin typeface="Arial MT"/>
                <a:cs typeface="Arial MT"/>
              </a:rPr>
              <a:t>a </a:t>
            </a:r>
            <a:r>
              <a:rPr dirty="0" sz="1500" spc="35">
                <a:latin typeface="Arial MT"/>
                <a:cs typeface="Arial MT"/>
              </a:rPr>
              <a:t>4-bit </a:t>
            </a:r>
            <a:r>
              <a:rPr dirty="0" sz="1500" spc="-5">
                <a:latin typeface="Arial MT"/>
                <a:cs typeface="Arial MT"/>
              </a:rPr>
              <a:t>register </a:t>
            </a:r>
            <a:r>
              <a:rPr dirty="0" sz="1500" spc="-10">
                <a:latin typeface="Arial MT"/>
                <a:cs typeface="Arial MT"/>
              </a:rPr>
              <a:t>has </a:t>
            </a:r>
            <a:r>
              <a:rPr dirty="0" sz="1500" spc="-30">
                <a:latin typeface="Arial MT"/>
                <a:cs typeface="Arial MT"/>
              </a:rPr>
              <a:t>a </a:t>
            </a:r>
            <a:r>
              <a:rPr dirty="0" sz="1500">
                <a:latin typeface="Arial MT"/>
                <a:cs typeface="Arial MT"/>
              </a:rPr>
              <a:t>binary </a:t>
            </a:r>
            <a:r>
              <a:rPr dirty="0" sz="1500" spc="-15">
                <a:latin typeface="Arial MT"/>
                <a:cs typeface="Arial MT"/>
              </a:rPr>
              <a:t>value </a:t>
            </a:r>
            <a:r>
              <a:rPr dirty="0" sz="1500" spc="-5">
                <a:latin typeface="Arial MT"/>
                <a:cs typeface="Arial MT"/>
              </a:rPr>
              <a:t>0110, </a:t>
            </a:r>
            <a:r>
              <a:rPr dirty="0" sz="1500" spc="5">
                <a:latin typeface="Arial MT"/>
                <a:cs typeface="Arial MT"/>
              </a:rPr>
              <a:t>when incremented </a:t>
            </a:r>
            <a:r>
              <a:rPr dirty="0" sz="1500" spc="25">
                <a:latin typeface="Arial MT"/>
                <a:cs typeface="Arial MT"/>
              </a:rPr>
              <a:t>by </a:t>
            </a:r>
            <a:r>
              <a:rPr dirty="0" sz="1500" spc="-5">
                <a:latin typeface="Arial MT"/>
                <a:cs typeface="Arial MT"/>
              </a:rPr>
              <a:t>one </a:t>
            </a:r>
            <a:r>
              <a:rPr dirty="0" sz="1500" spc="5">
                <a:latin typeface="Arial MT"/>
                <a:cs typeface="Arial MT"/>
              </a:rPr>
              <a:t>the </a:t>
            </a:r>
            <a:r>
              <a:rPr dirty="0" sz="1500" spc="-15">
                <a:latin typeface="Arial MT"/>
                <a:cs typeface="Arial MT"/>
              </a:rPr>
              <a:t>value </a:t>
            </a:r>
            <a:r>
              <a:rPr dirty="0" sz="1500" spc="15">
                <a:latin typeface="Arial MT"/>
                <a:cs typeface="Arial MT"/>
              </a:rPr>
              <a:t>becomes </a:t>
            </a:r>
            <a:r>
              <a:rPr dirty="0" sz="1500" spc="-5">
                <a:latin typeface="Arial MT"/>
                <a:cs typeface="Arial MT"/>
              </a:rPr>
              <a:t>0111. 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30">
                <a:latin typeface="Arial MT"/>
                <a:cs typeface="Arial MT"/>
              </a:rPr>
              <a:t>The </a:t>
            </a:r>
            <a:r>
              <a:rPr dirty="0" sz="1500" spc="5">
                <a:latin typeface="Arial MT"/>
                <a:cs typeface="Arial MT"/>
              </a:rPr>
              <a:t>increment </a:t>
            </a:r>
            <a:r>
              <a:rPr dirty="0" sz="1500" spc="15">
                <a:latin typeface="Arial MT"/>
                <a:cs typeface="Arial MT"/>
              </a:rPr>
              <a:t>micro-operation </a:t>
            </a:r>
            <a:r>
              <a:rPr dirty="0" sz="1500" spc="-5">
                <a:latin typeface="Arial MT"/>
                <a:cs typeface="Arial MT"/>
              </a:rPr>
              <a:t>is </a:t>
            </a:r>
            <a:r>
              <a:rPr dirty="0" sz="1500" spc="20">
                <a:latin typeface="Arial MT"/>
                <a:cs typeface="Arial MT"/>
              </a:rPr>
              <a:t>best </a:t>
            </a:r>
            <a:r>
              <a:rPr dirty="0" sz="1500" spc="10">
                <a:latin typeface="Arial MT"/>
                <a:cs typeface="Arial MT"/>
              </a:rPr>
              <a:t>implemented </a:t>
            </a:r>
            <a:r>
              <a:rPr dirty="0" sz="1500" spc="25">
                <a:latin typeface="Arial MT"/>
                <a:cs typeface="Arial MT"/>
              </a:rPr>
              <a:t>by </a:t>
            </a:r>
            <a:r>
              <a:rPr dirty="0" sz="1500" spc="-30">
                <a:latin typeface="Arial MT"/>
                <a:cs typeface="Arial MT"/>
              </a:rPr>
              <a:t>a </a:t>
            </a:r>
            <a:r>
              <a:rPr dirty="0" sz="1500" spc="35">
                <a:latin typeface="Arial MT"/>
                <a:cs typeface="Arial MT"/>
              </a:rPr>
              <a:t>4-bit </a:t>
            </a:r>
            <a:r>
              <a:rPr dirty="0" sz="1500" spc="10">
                <a:latin typeface="Arial MT"/>
                <a:cs typeface="Arial MT"/>
              </a:rPr>
              <a:t>combinational </a:t>
            </a:r>
            <a:r>
              <a:rPr dirty="0" sz="1500" spc="15">
                <a:latin typeface="Arial MT"/>
                <a:cs typeface="Arial MT"/>
              </a:rPr>
              <a:t>circuit </a:t>
            </a:r>
            <a:r>
              <a:rPr dirty="0" sz="1500" spc="-10">
                <a:latin typeface="Arial MT"/>
                <a:cs typeface="Arial MT"/>
              </a:rPr>
              <a:t>incrementer. </a:t>
            </a:r>
            <a:r>
              <a:rPr dirty="0" sz="1500" spc="-30">
                <a:latin typeface="Arial MT"/>
                <a:cs typeface="Arial MT"/>
              </a:rPr>
              <a:t>A </a:t>
            </a:r>
            <a:r>
              <a:rPr dirty="0" sz="1500" spc="35">
                <a:latin typeface="Arial MT"/>
                <a:cs typeface="Arial MT"/>
              </a:rPr>
              <a:t>4-bit </a:t>
            </a:r>
            <a:r>
              <a:rPr dirty="0" sz="1500" spc="40">
                <a:latin typeface="Arial MT"/>
                <a:cs typeface="Arial MT"/>
              </a:rPr>
              <a:t> </a:t>
            </a:r>
            <a:r>
              <a:rPr dirty="0" sz="1500" spc="10">
                <a:latin typeface="Arial MT"/>
                <a:cs typeface="Arial MT"/>
              </a:rPr>
              <a:t>combinational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15">
                <a:latin typeface="Arial MT"/>
                <a:cs typeface="Arial MT"/>
              </a:rPr>
              <a:t>circuit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incrementer</a:t>
            </a:r>
            <a:r>
              <a:rPr dirty="0" sz="1500" spc="5">
                <a:latin typeface="Arial MT"/>
                <a:cs typeface="Arial MT"/>
              </a:rPr>
              <a:t> can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10">
                <a:latin typeface="Arial MT"/>
                <a:cs typeface="Arial MT"/>
              </a:rPr>
              <a:t>be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represented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25">
                <a:latin typeface="Arial MT"/>
                <a:cs typeface="Arial MT"/>
              </a:rPr>
              <a:t>by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the </a:t>
            </a:r>
            <a:r>
              <a:rPr dirty="0" sz="1500" spc="15">
                <a:latin typeface="Arial MT"/>
                <a:cs typeface="Arial MT"/>
              </a:rPr>
              <a:t>following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30">
                <a:latin typeface="Arial MT"/>
                <a:cs typeface="Arial MT"/>
              </a:rPr>
              <a:t>block</a:t>
            </a:r>
            <a:r>
              <a:rPr dirty="0" sz="1500" spc="5">
                <a:latin typeface="Arial MT"/>
                <a:cs typeface="Arial MT"/>
              </a:rPr>
              <a:t> diagram.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444" y="3331556"/>
            <a:ext cx="6756400" cy="2895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1705" y="586418"/>
            <a:ext cx="326707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0">
                <a:latin typeface="Calibri"/>
                <a:cs typeface="Calibri"/>
              </a:rPr>
              <a:t>BINARY</a:t>
            </a:r>
            <a:r>
              <a:rPr dirty="0" sz="2700" spc="-5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INCREMENTER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2023-07-28T18:19:25Z</dcterms:created>
  <dcterms:modified xsi:type="dcterms:W3CDTF">2023-07-28T18:19:25Z</dcterms:modified>
</cp:coreProperties>
</file>