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24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5104" y="2635376"/>
            <a:ext cx="365379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1840" y="2013026"/>
            <a:ext cx="7640319" cy="3538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Digital</a:t>
            </a:r>
            <a:r>
              <a:rPr dirty="0" spc="-90"/>
              <a:t> </a:t>
            </a:r>
            <a:r>
              <a:rPr dirty="0"/>
              <a:t>Transmission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41045"/>
            <a:ext cx="43776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solidFill>
                  <a:srgbClr val="333399"/>
                </a:solidFill>
                <a:latin typeface="Tahoma"/>
                <a:cs typeface="Tahoma"/>
              </a:rPr>
              <a:t>Quantization</a:t>
            </a:r>
            <a:r>
              <a:rPr dirty="0" sz="4000" spc="-8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000" spc="-5" b="0">
                <a:solidFill>
                  <a:srgbClr val="333399"/>
                </a:solidFill>
                <a:latin typeface="Tahoma"/>
                <a:cs typeface="Tahoma"/>
              </a:rPr>
              <a:t>Levels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583170" cy="3050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3200">
                <a:latin typeface="Tahoma"/>
                <a:cs typeface="Tahoma"/>
              </a:rPr>
              <a:t>The midpoint of </a:t>
            </a:r>
            <a:r>
              <a:rPr dirty="0" sz="3200" spc="-5">
                <a:latin typeface="Tahoma"/>
                <a:cs typeface="Tahoma"/>
              </a:rPr>
              <a:t>each zone </a:t>
            </a:r>
            <a:r>
              <a:rPr dirty="0" sz="3200">
                <a:latin typeface="Tahoma"/>
                <a:cs typeface="Tahoma"/>
              </a:rPr>
              <a:t>is assigned a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value from </a:t>
            </a:r>
            <a:r>
              <a:rPr dirty="0" sz="3200">
                <a:latin typeface="Tahoma"/>
                <a:cs typeface="Tahoma"/>
              </a:rPr>
              <a:t>0 </a:t>
            </a:r>
            <a:r>
              <a:rPr dirty="0" sz="3200" spc="-5">
                <a:latin typeface="Tahoma"/>
                <a:cs typeface="Tahoma"/>
              </a:rPr>
              <a:t>to </a:t>
            </a:r>
            <a:r>
              <a:rPr dirty="0" sz="3200" spc="5">
                <a:latin typeface="Tahoma"/>
                <a:cs typeface="Tahoma"/>
              </a:rPr>
              <a:t>L-1 </a:t>
            </a:r>
            <a:r>
              <a:rPr dirty="0" sz="3200">
                <a:latin typeface="Tahoma"/>
                <a:cs typeface="Tahoma"/>
              </a:rPr>
              <a:t>(resulting in L 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values)</a:t>
            </a:r>
            <a:endParaRPr sz="3200">
              <a:latin typeface="Tahoma"/>
              <a:cs typeface="Tahoma"/>
            </a:endParaRPr>
          </a:p>
          <a:p>
            <a:pPr marL="355600" marR="679450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3200" spc="-5">
                <a:latin typeface="Tahoma"/>
                <a:cs typeface="Tahoma"/>
              </a:rPr>
              <a:t>Each sample falling </a:t>
            </a:r>
            <a:r>
              <a:rPr dirty="0" sz="3200">
                <a:latin typeface="Tahoma"/>
                <a:cs typeface="Tahoma"/>
              </a:rPr>
              <a:t>in a </a:t>
            </a:r>
            <a:r>
              <a:rPr dirty="0" sz="3200" spc="-5">
                <a:latin typeface="Tahoma"/>
                <a:cs typeface="Tahoma"/>
              </a:rPr>
              <a:t>zone </a:t>
            </a:r>
            <a:r>
              <a:rPr dirty="0" sz="3200">
                <a:latin typeface="Tahoma"/>
                <a:cs typeface="Tahoma"/>
              </a:rPr>
              <a:t>is </a:t>
            </a:r>
            <a:r>
              <a:rPr dirty="0" sz="3200" spc="-5">
                <a:latin typeface="Tahoma"/>
                <a:cs typeface="Tahoma"/>
              </a:rPr>
              <a:t>then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approximated </a:t>
            </a:r>
            <a:r>
              <a:rPr dirty="0" sz="3200" spc="-5">
                <a:latin typeface="Tahoma"/>
                <a:cs typeface="Tahoma"/>
              </a:rPr>
              <a:t>to the value </a:t>
            </a:r>
            <a:r>
              <a:rPr dirty="0" sz="3200">
                <a:latin typeface="Tahoma"/>
                <a:cs typeface="Tahoma"/>
              </a:rPr>
              <a:t>of </a:t>
            </a:r>
            <a:r>
              <a:rPr dirty="0" sz="3200" spc="-5">
                <a:latin typeface="Tahoma"/>
                <a:cs typeface="Tahoma"/>
              </a:rPr>
              <a:t>the </a:t>
            </a:r>
            <a:r>
              <a:rPr dirty="0" sz="3200">
                <a:latin typeface="Tahoma"/>
                <a:cs typeface="Tahoma"/>
              </a:rPr>
              <a:t> midpoint.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47675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Quantization</a:t>
            </a:r>
            <a:r>
              <a:rPr dirty="0" sz="4400" spc="-7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Zones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581657"/>
            <a:ext cx="7633334" cy="441642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68300" marR="387985" indent="-343535">
              <a:lnSpc>
                <a:spcPts val="3460"/>
              </a:lnSpc>
              <a:spcBef>
                <a:spcPts val="53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dirty="0" sz="3200">
                <a:latin typeface="Tahoma"/>
                <a:cs typeface="Tahoma"/>
              </a:rPr>
              <a:t>Assume we have a </a:t>
            </a:r>
            <a:r>
              <a:rPr dirty="0" sz="3200" spc="-5">
                <a:latin typeface="Tahoma"/>
                <a:cs typeface="Tahoma"/>
              </a:rPr>
              <a:t>voltage signal with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amplitutes V</a:t>
            </a:r>
            <a:r>
              <a:rPr dirty="0" baseline="-21164" sz="3150">
                <a:latin typeface="Tahoma"/>
                <a:cs typeface="Tahoma"/>
              </a:rPr>
              <a:t>min</a:t>
            </a:r>
            <a:r>
              <a:rPr dirty="0" sz="3200">
                <a:latin typeface="Tahoma"/>
                <a:cs typeface="Tahoma"/>
              </a:rPr>
              <a:t>=-20V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and V</a:t>
            </a:r>
            <a:r>
              <a:rPr dirty="0" baseline="-21164" sz="3150">
                <a:latin typeface="Tahoma"/>
                <a:cs typeface="Tahoma"/>
              </a:rPr>
              <a:t>max</a:t>
            </a:r>
            <a:r>
              <a:rPr dirty="0" sz="3200">
                <a:latin typeface="Tahoma"/>
                <a:cs typeface="Tahoma"/>
              </a:rPr>
              <a:t>=+20V.</a:t>
            </a:r>
            <a:endParaRPr sz="3200">
              <a:latin typeface="Tahoma"/>
              <a:cs typeface="Tahoma"/>
            </a:endParaRPr>
          </a:p>
          <a:p>
            <a:pPr marL="368300" indent="-343535">
              <a:lnSpc>
                <a:spcPct val="100000"/>
              </a:lnSpc>
              <a:spcBef>
                <a:spcPts val="33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dirty="0" sz="3200">
                <a:latin typeface="Tahoma"/>
                <a:cs typeface="Tahoma"/>
              </a:rPr>
              <a:t>We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want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to </a:t>
            </a:r>
            <a:r>
              <a:rPr dirty="0" sz="3200">
                <a:latin typeface="Tahoma"/>
                <a:cs typeface="Tahoma"/>
              </a:rPr>
              <a:t>use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L=8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quantization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levels.</a:t>
            </a:r>
            <a:endParaRPr sz="3200">
              <a:latin typeface="Tahoma"/>
              <a:cs typeface="Tahoma"/>
            </a:endParaRPr>
          </a:p>
          <a:p>
            <a:pPr marL="368300" indent="-343535">
              <a:lnSpc>
                <a:spcPct val="100000"/>
              </a:lnSpc>
              <a:spcBef>
                <a:spcPts val="3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dirty="0" sz="3200" spc="-5">
                <a:latin typeface="Tahoma"/>
                <a:cs typeface="Tahoma"/>
              </a:rPr>
              <a:t>Zone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width</a:t>
            </a:r>
            <a:r>
              <a:rPr dirty="0" sz="3200" spc="-195">
                <a:latin typeface="Tahoma"/>
                <a:cs typeface="Tahoma"/>
              </a:rPr>
              <a:t> </a:t>
            </a:r>
            <a:r>
              <a:rPr dirty="0" sz="3200">
                <a:latin typeface="Symbol"/>
                <a:cs typeface="Symbol"/>
              </a:rPr>
              <a:t></a:t>
            </a:r>
            <a:r>
              <a:rPr dirty="0" sz="3200" spc="195">
                <a:latin typeface="Times New Roman"/>
                <a:cs typeface="Times New Roman"/>
              </a:rPr>
              <a:t> </a:t>
            </a:r>
            <a:r>
              <a:rPr dirty="0" sz="3200">
                <a:latin typeface="Tahoma"/>
                <a:cs typeface="Tahoma"/>
              </a:rPr>
              <a:t>= </a:t>
            </a:r>
            <a:r>
              <a:rPr dirty="0" sz="3200" spc="-5">
                <a:latin typeface="Tahoma"/>
                <a:cs typeface="Tahoma"/>
              </a:rPr>
              <a:t>(20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-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-20)/8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=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5</a:t>
            </a:r>
            <a:endParaRPr sz="3200">
              <a:latin typeface="Tahoma"/>
              <a:cs typeface="Tahoma"/>
            </a:endParaRPr>
          </a:p>
          <a:p>
            <a:pPr marL="368300" indent="-343535">
              <a:lnSpc>
                <a:spcPts val="3650"/>
              </a:lnSpc>
              <a:spcBef>
                <a:spcPts val="409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dirty="0" sz="3200">
                <a:latin typeface="Tahoma"/>
                <a:cs typeface="Tahoma"/>
              </a:rPr>
              <a:t>The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8</a:t>
            </a:r>
            <a:r>
              <a:rPr dirty="0" sz="3200" spc="-5">
                <a:latin typeface="Tahoma"/>
                <a:cs typeface="Tahoma"/>
              </a:rPr>
              <a:t> zones are: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-20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to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-15,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-15 to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-10,</a:t>
            </a:r>
            <a:endParaRPr sz="3200">
              <a:latin typeface="Tahoma"/>
              <a:cs typeface="Tahoma"/>
            </a:endParaRPr>
          </a:p>
          <a:p>
            <a:pPr marL="368300">
              <a:lnSpc>
                <a:spcPts val="3454"/>
              </a:lnSpc>
            </a:pPr>
            <a:r>
              <a:rPr dirty="0" sz="3200">
                <a:latin typeface="Tahoma"/>
                <a:cs typeface="Tahoma"/>
              </a:rPr>
              <a:t>-10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to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-5,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-5 </a:t>
            </a:r>
            <a:r>
              <a:rPr dirty="0" sz="3200" spc="-5">
                <a:latin typeface="Tahoma"/>
                <a:cs typeface="Tahoma"/>
              </a:rPr>
              <a:t>to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0, 0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to</a:t>
            </a:r>
            <a:r>
              <a:rPr dirty="0" sz="3200">
                <a:latin typeface="Tahoma"/>
                <a:cs typeface="Tahoma"/>
              </a:rPr>
              <a:t> +5,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+5 </a:t>
            </a:r>
            <a:r>
              <a:rPr dirty="0" sz="3200" spc="-5">
                <a:latin typeface="Tahoma"/>
                <a:cs typeface="Tahoma"/>
              </a:rPr>
              <a:t>to </a:t>
            </a:r>
            <a:r>
              <a:rPr dirty="0" sz="3200">
                <a:latin typeface="Tahoma"/>
                <a:cs typeface="Tahoma"/>
              </a:rPr>
              <a:t>+10,</a:t>
            </a:r>
            <a:endParaRPr sz="3200">
              <a:latin typeface="Tahoma"/>
              <a:cs typeface="Tahoma"/>
            </a:endParaRPr>
          </a:p>
          <a:p>
            <a:pPr marL="368300">
              <a:lnSpc>
                <a:spcPts val="3650"/>
              </a:lnSpc>
            </a:pPr>
            <a:r>
              <a:rPr dirty="0" sz="3200">
                <a:latin typeface="Tahoma"/>
                <a:cs typeface="Tahoma"/>
              </a:rPr>
              <a:t>+10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to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+15,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+15 </a:t>
            </a:r>
            <a:r>
              <a:rPr dirty="0" sz="3200" spc="-5">
                <a:latin typeface="Tahoma"/>
                <a:cs typeface="Tahoma"/>
              </a:rPr>
              <a:t>to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+20</a:t>
            </a:r>
            <a:endParaRPr sz="3200">
              <a:latin typeface="Tahoma"/>
              <a:cs typeface="Tahoma"/>
            </a:endParaRPr>
          </a:p>
          <a:p>
            <a:pPr marL="368300" indent="-343535">
              <a:lnSpc>
                <a:spcPts val="3650"/>
              </a:lnSpc>
              <a:spcBef>
                <a:spcPts val="3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dirty="0" sz="3200">
                <a:latin typeface="Tahoma"/>
                <a:cs typeface="Tahoma"/>
              </a:rPr>
              <a:t>The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midpoints </a:t>
            </a:r>
            <a:r>
              <a:rPr dirty="0" sz="3200" spc="-5">
                <a:latin typeface="Tahoma"/>
                <a:cs typeface="Tahoma"/>
              </a:rPr>
              <a:t>are: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-17.5, -12.5,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-7.5,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-</a:t>
            </a:r>
            <a:endParaRPr sz="3200">
              <a:latin typeface="Tahoma"/>
              <a:cs typeface="Tahoma"/>
            </a:endParaRPr>
          </a:p>
          <a:p>
            <a:pPr marL="368300">
              <a:lnSpc>
                <a:spcPts val="3650"/>
              </a:lnSpc>
            </a:pPr>
            <a:r>
              <a:rPr dirty="0" sz="3200">
                <a:latin typeface="Tahoma"/>
                <a:cs typeface="Tahoma"/>
              </a:rPr>
              <a:t>2.5,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2.5, 7.5,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12.5,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17.5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7152"/>
            <a:ext cx="65779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20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4.26	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Quantization</a:t>
            </a:r>
            <a:r>
              <a:rPr dirty="0" sz="2000" spc="-4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000" spc="-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encoding</a:t>
            </a:r>
            <a:r>
              <a:rPr dirty="0" sz="2000" spc="-5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sampled</a:t>
            </a:r>
            <a:r>
              <a:rPr dirty="0" sz="2000" spc="-5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signal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512" y="1066142"/>
            <a:ext cx="6838519" cy="50683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45173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Quantization</a:t>
            </a:r>
            <a:r>
              <a:rPr dirty="0" sz="4400" spc="-80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Error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513078"/>
            <a:ext cx="7329805" cy="416560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355600" marR="20955" indent="-343535">
              <a:lnSpc>
                <a:spcPct val="90000"/>
              </a:lnSpc>
              <a:spcBef>
                <a:spcPts val="4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When a </a:t>
            </a:r>
            <a:r>
              <a:rPr dirty="0" sz="2800" spc="-10">
                <a:latin typeface="Tahoma"/>
                <a:cs typeface="Tahoma"/>
              </a:rPr>
              <a:t>signal </a:t>
            </a:r>
            <a:r>
              <a:rPr dirty="0" sz="2800" spc="-5">
                <a:latin typeface="Tahoma"/>
                <a:cs typeface="Tahoma"/>
              </a:rPr>
              <a:t>is quantized, we introduce an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error - </a:t>
            </a:r>
            <a:r>
              <a:rPr dirty="0" sz="2800" spc="-10">
                <a:latin typeface="Tahoma"/>
                <a:cs typeface="Tahoma"/>
              </a:rPr>
              <a:t>the </a:t>
            </a:r>
            <a:r>
              <a:rPr dirty="0" sz="2800" spc="-5">
                <a:latin typeface="Tahoma"/>
                <a:cs typeface="Tahoma"/>
              </a:rPr>
              <a:t>coded </a:t>
            </a:r>
            <a:r>
              <a:rPr dirty="0" sz="2800" spc="-10">
                <a:latin typeface="Tahoma"/>
                <a:cs typeface="Tahoma"/>
              </a:rPr>
              <a:t>signal </a:t>
            </a:r>
            <a:r>
              <a:rPr dirty="0" sz="2800" spc="-5">
                <a:latin typeface="Tahoma"/>
                <a:cs typeface="Tahoma"/>
              </a:rPr>
              <a:t>is an approximation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of </a:t>
            </a:r>
            <a:r>
              <a:rPr dirty="0" sz="2800" spc="-10">
                <a:latin typeface="Tahoma"/>
                <a:cs typeface="Tahoma"/>
              </a:rPr>
              <a:t>the</a:t>
            </a:r>
            <a:r>
              <a:rPr dirty="0" sz="2800" spc="-5">
                <a:latin typeface="Tahoma"/>
                <a:cs typeface="Tahoma"/>
              </a:rPr>
              <a:t> actual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amplitude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value.</a:t>
            </a:r>
            <a:endParaRPr sz="2800">
              <a:latin typeface="Tahoma"/>
              <a:cs typeface="Tahoma"/>
            </a:endParaRPr>
          </a:p>
          <a:p>
            <a:pPr marL="355600" marR="467995" indent="-343535">
              <a:lnSpc>
                <a:spcPct val="9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The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difference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between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actual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and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coded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value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(midpoint)</a:t>
            </a:r>
            <a:r>
              <a:rPr dirty="0" sz="2800" spc="2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is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referred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to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as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the </a:t>
            </a:r>
            <a:r>
              <a:rPr dirty="0" sz="2800" spc="-5">
                <a:latin typeface="Tahoma"/>
                <a:cs typeface="Tahoma"/>
              </a:rPr>
              <a:t> quantization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error.</a:t>
            </a:r>
            <a:endParaRPr sz="2800">
              <a:latin typeface="Tahoma"/>
              <a:cs typeface="Tahoma"/>
            </a:endParaRPr>
          </a:p>
          <a:p>
            <a:pPr marL="355600" marR="5080" indent="-343535">
              <a:lnSpc>
                <a:spcPts val="305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The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more</a:t>
            </a:r>
            <a:r>
              <a:rPr dirty="0" sz="2800" spc="2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zones,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the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smaller</a:t>
            </a:r>
            <a:r>
              <a:rPr dirty="0" sz="2800" spc="40">
                <a:latin typeface="Tahoma"/>
                <a:cs typeface="Tahoma"/>
              </a:rPr>
              <a:t> </a:t>
            </a:r>
            <a:r>
              <a:rPr dirty="0" sz="2800" spc="-5">
                <a:latin typeface="Symbol"/>
                <a:cs typeface="Symbol"/>
              </a:rPr>
              <a:t>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ahoma"/>
                <a:cs typeface="Tahoma"/>
              </a:rPr>
              <a:t>which</a:t>
            </a:r>
            <a:r>
              <a:rPr dirty="0" sz="2800" spc="-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results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in</a:t>
            </a:r>
            <a:r>
              <a:rPr dirty="0" sz="2800" spc="-2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smaller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errors.</a:t>
            </a:r>
            <a:endParaRPr sz="2800">
              <a:latin typeface="Tahoma"/>
              <a:cs typeface="Tahoma"/>
            </a:endParaRPr>
          </a:p>
          <a:p>
            <a:pPr marL="355600" marR="53340" indent="-343535">
              <a:lnSpc>
                <a:spcPts val="3030"/>
              </a:lnSpc>
              <a:spcBef>
                <a:spcPts val="66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10">
                <a:latin typeface="Tahoma"/>
                <a:cs typeface="Tahoma"/>
              </a:rPr>
              <a:t>BUT, the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more </a:t>
            </a:r>
            <a:r>
              <a:rPr dirty="0" sz="2800">
                <a:latin typeface="Tahoma"/>
                <a:cs typeface="Tahoma"/>
              </a:rPr>
              <a:t>zones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the</a:t>
            </a:r>
            <a:r>
              <a:rPr dirty="0" sz="2800" spc="-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more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bits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required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to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encode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the </a:t>
            </a:r>
            <a:r>
              <a:rPr dirty="0" sz="2800" spc="-10">
                <a:latin typeface="Tahoma"/>
                <a:cs typeface="Tahoma"/>
              </a:rPr>
              <a:t>samples</a:t>
            </a:r>
            <a:r>
              <a:rPr dirty="0" sz="2800" spc="4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-&gt;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higher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bit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rate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334721"/>
            <a:ext cx="71005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Quantization</a:t>
            </a:r>
            <a:r>
              <a:rPr dirty="0" sz="4400" spc="-5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Error</a:t>
            </a:r>
            <a:r>
              <a:rPr dirty="0" sz="4400" spc="-1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b="0">
                <a:solidFill>
                  <a:srgbClr val="333399"/>
                </a:solidFill>
                <a:latin typeface="Tahoma"/>
                <a:cs typeface="Tahoma"/>
              </a:rPr>
              <a:t>and</a:t>
            </a:r>
            <a:r>
              <a:rPr dirty="0" sz="4400" spc="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b="0">
                <a:solidFill>
                  <a:srgbClr val="333399"/>
                </a:solidFill>
                <a:latin typeface="Tahoma"/>
                <a:cs typeface="Tahoma"/>
              </a:rPr>
              <a:t>SN</a:t>
            </a:r>
            <a:r>
              <a:rPr dirty="0" baseline="-21072" sz="4350" b="0">
                <a:solidFill>
                  <a:srgbClr val="333399"/>
                </a:solidFill>
                <a:latin typeface="Tahoma"/>
                <a:cs typeface="Tahoma"/>
              </a:rPr>
              <a:t>Q</a:t>
            </a:r>
            <a:r>
              <a:rPr dirty="0" sz="4400" b="0">
                <a:solidFill>
                  <a:srgbClr val="333399"/>
                </a:solidFill>
                <a:latin typeface="Tahoma"/>
                <a:cs typeface="Tahoma"/>
              </a:rPr>
              <a:t>R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132078"/>
            <a:ext cx="7616825" cy="537908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368300" marR="17780" indent="-343535">
              <a:lnSpc>
                <a:spcPct val="89600"/>
              </a:lnSpc>
              <a:spcBef>
                <a:spcPts val="4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dirty="0" sz="2800" spc="-10">
                <a:latin typeface="Tahoma"/>
                <a:cs typeface="Tahoma"/>
              </a:rPr>
              <a:t>Signals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with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lower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amplitude</a:t>
            </a:r>
            <a:r>
              <a:rPr dirty="0" sz="2800" spc="3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values</a:t>
            </a:r>
            <a:r>
              <a:rPr dirty="0" sz="2800" spc="4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will</a:t>
            </a:r>
            <a:r>
              <a:rPr dirty="0" sz="2800" spc="-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suffer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more </a:t>
            </a:r>
            <a:r>
              <a:rPr dirty="0" sz="2800" spc="-10">
                <a:latin typeface="Tahoma"/>
                <a:cs typeface="Tahoma"/>
              </a:rPr>
              <a:t>from</a:t>
            </a:r>
            <a:r>
              <a:rPr dirty="0" sz="2800" spc="-5">
                <a:latin typeface="Tahoma"/>
                <a:cs typeface="Tahoma"/>
              </a:rPr>
              <a:t> quantization</a:t>
            </a:r>
            <a:r>
              <a:rPr dirty="0" sz="2800" spc="4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error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as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the</a:t>
            </a:r>
            <a:r>
              <a:rPr dirty="0" sz="2800" spc="-5">
                <a:latin typeface="Tahoma"/>
                <a:cs typeface="Tahoma"/>
              </a:rPr>
              <a:t> error 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range: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5">
                <a:latin typeface="Symbol"/>
                <a:cs typeface="Symbol"/>
              </a:rPr>
              <a:t></a:t>
            </a:r>
            <a:r>
              <a:rPr dirty="0" sz="2800" spc="-5">
                <a:latin typeface="Tahoma"/>
                <a:cs typeface="Tahoma"/>
              </a:rPr>
              <a:t>/2, is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fixed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for all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signal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levels.</a:t>
            </a:r>
            <a:endParaRPr sz="2800">
              <a:latin typeface="Tahoma"/>
              <a:cs typeface="Tahoma"/>
            </a:endParaRPr>
          </a:p>
          <a:p>
            <a:pPr marL="368300" marR="389890" indent="-343535">
              <a:lnSpc>
                <a:spcPts val="3020"/>
              </a:lnSpc>
              <a:spcBef>
                <a:spcPts val="7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dirty="0" sz="2800" spc="-5">
                <a:latin typeface="Tahoma"/>
                <a:cs typeface="Tahoma"/>
              </a:rPr>
              <a:t>Non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linear</a:t>
            </a:r>
            <a:r>
              <a:rPr dirty="0" sz="2800" spc="2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quantization</a:t>
            </a:r>
            <a:r>
              <a:rPr dirty="0" sz="2800" spc="3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is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used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to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alleviate </a:t>
            </a:r>
            <a:r>
              <a:rPr dirty="0" sz="2800" spc="-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this</a:t>
            </a:r>
            <a:r>
              <a:rPr dirty="0" sz="2800" spc="-5">
                <a:latin typeface="Tahoma"/>
                <a:cs typeface="Tahoma"/>
              </a:rPr>
              <a:t> problem.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Goal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is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to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keep</a:t>
            </a:r>
            <a:r>
              <a:rPr dirty="0" sz="2800" spc="5">
                <a:latin typeface="Tahoma"/>
                <a:cs typeface="Tahoma"/>
              </a:rPr>
              <a:t> SN</a:t>
            </a:r>
            <a:r>
              <a:rPr dirty="0" baseline="-21021" sz="2775" spc="7">
                <a:latin typeface="Tahoma"/>
                <a:cs typeface="Tahoma"/>
              </a:rPr>
              <a:t>Q</a:t>
            </a:r>
            <a:r>
              <a:rPr dirty="0" sz="2800" spc="5">
                <a:latin typeface="Tahoma"/>
                <a:cs typeface="Tahoma"/>
              </a:rPr>
              <a:t>R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Tahoma"/>
                <a:cs typeface="Tahoma"/>
              </a:rPr>
              <a:t>fixed</a:t>
            </a:r>
            <a:r>
              <a:rPr dirty="0" sz="28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for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all</a:t>
            </a:r>
            <a:r>
              <a:rPr dirty="0" sz="2800" spc="-2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sample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values.</a:t>
            </a:r>
            <a:endParaRPr sz="2800">
              <a:latin typeface="Tahoma"/>
              <a:cs typeface="Tahoma"/>
            </a:endParaRPr>
          </a:p>
          <a:p>
            <a:pPr marL="368300" indent="-343535">
              <a:lnSpc>
                <a:spcPct val="100000"/>
              </a:lnSpc>
              <a:spcBef>
                <a:spcPts val="30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dirty="0" sz="2800" spc="-5">
                <a:latin typeface="Tahoma"/>
                <a:cs typeface="Tahoma"/>
              </a:rPr>
              <a:t>Two</a:t>
            </a:r>
            <a:r>
              <a:rPr dirty="0" sz="2800" spc="-3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approaches:</a:t>
            </a:r>
            <a:endParaRPr sz="2800">
              <a:latin typeface="Tahoma"/>
              <a:cs typeface="Tahoma"/>
            </a:endParaRPr>
          </a:p>
          <a:p>
            <a:pPr lvl="1" marL="768985" marR="111125" indent="-287020">
              <a:lnSpc>
                <a:spcPct val="9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quantization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levels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follow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logarithmic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curve.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Smaller </a:t>
            </a:r>
            <a:r>
              <a:rPr dirty="0" sz="2400" spc="-5">
                <a:latin typeface="Symbol"/>
                <a:cs typeface="Symbol"/>
              </a:rPr>
              <a:t></a:t>
            </a:r>
            <a:r>
              <a:rPr dirty="0" sz="2400" spc="-5">
                <a:latin typeface="Tahoma"/>
                <a:cs typeface="Tahoma"/>
              </a:rPr>
              <a:t>’s </a:t>
            </a:r>
            <a:r>
              <a:rPr dirty="0" sz="2400">
                <a:latin typeface="Tahoma"/>
                <a:cs typeface="Tahoma"/>
              </a:rPr>
              <a:t>at </a:t>
            </a:r>
            <a:r>
              <a:rPr dirty="0" sz="2400" spc="-5">
                <a:latin typeface="Tahoma"/>
                <a:cs typeface="Tahoma"/>
              </a:rPr>
              <a:t>lower </a:t>
            </a:r>
            <a:r>
              <a:rPr dirty="0" sz="2400">
                <a:latin typeface="Tahoma"/>
                <a:cs typeface="Tahoma"/>
              </a:rPr>
              <a:t>amplitudes and larger </a:t>
            </a:r>
            <a:r>
              <a:rPr dirty="0" sz="2400" spc="-5">
                <a:latin typeface="Symbol"/>
                <a:cs typeface="Symbol"/>
              </a:rPr>
              <a:t></a:t>
            </a:r>
            <a:r>
              <a:rPr dirty="0" sz="2400" spc="-5">
                <a:latin typeface="Tahoma"/>
                <a:cs typeface="Tahoma"/>
              </a:rPr>
              <a:t>’s </a:t>
            </a:r>
            <a:r>
              <a:rPr dirty="0" sz="2400">
                <a:latin typeface="Tahoma"/>
                <a:cs typeface="Tahoma"/>
              </a:rPr>
              <a:t>at 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higher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amplitudes.</a:t>
            </a:r>
            <a:endParaRPr sz="2400">
              <a:latin typeface="Tahoma"/>
              <a:cs typeface="Tahoma"/>
            </a:endParaRPr>
          </a:p>
          <a:p>
            <a:pPr lvl="1" marL="768985" marR="238760" indent="-287020">
              <a:lnSpc>
                <a:spcPts val="2590"/>
              </a:lnSpc>
              <a:spcBef>
                <a:spcPts val="61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dirty="0" sz="2400">
                <a:latin typeface="Tahoma"/>
                <a:cs typeface="Tahoma"/>
              </a:rPr>
              <a:t>Companding: The </a:t>
            </a:r>
            <a:r>
              <a:rPr dirty="0" sz="2400" spc="-5">
                <a:latin typeface="Tahoma"/>
                <a:cs typeface="Tahoma"/>
              </a:rPr>
              <a:t>sample values </a:t>
            </a:r>
            <a:r>
              <a:rPr dirty="0" sz="2400">
                <a:latin typeface="Tahoma"/>
                <a:cs typeface="Tahoma"/>
              </a:rPr>
              <a:t>are </a:t>
            </a:r>
            <a:r>
              <a:rPr dirty="0" sz="2400" spc="-5">
                <a:latin typeface="Tahoma"/>
                <a:cs typeface="Tahoma"/>
              </a:rPr>
              <a:t>compressed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at </a:t>
            </a:r>
            <a:r>
              <a:rPr dirty="0" sz="2400" spc="-5">
                <a:latin typeface="Tahoma"/>
                <a:cs typeface="Tahoma"/>
              </a:rPr>
              <a:t>the sender </a:t>
            </a:r>
            <a:r>
              <a:rPr dirty="0" sz="2400">
                <a:latin typeface="Tahoma"/>
                <a:cs typeface="Tahoma"/>
              </a:rPr>
              <a:t>into logarithmic </a:t>
            </a:r>
            <a:r>
              <a:rPr dirty="0" sz="2400" spc="-5">
                <a:latin typeface="Tahoma"/>
                <a:cs typeface="Tahoma"/>
              </a:rPr>
              <a:t>zones, </a:t>
            </a:r>
            <a:r>
              <a:rPr dirty="0" sz="2400">
                <a:latin typeface="Tahoma"/>
                <a:cs typeface="Tahoma"/>
              </a:rPr>
              <a:t>and </a:t>
            </a:r>
            <a:r>
              <a:rPr dirty="0" sz="2400" spc="-5">
                <a:latin typeface="Tahoma"/>
                <a:cs typeface="Tahoma"/>
              </a:rPr>
              <a:t>then 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expanded </a:t>
            </a:r>
            <a:r>
              <a:rPr dirty="0" sz="2400">
                <a:latin typeface="Tahoma"/>
                <a:cs typeface="Tahoma"/>
              </a:rPr>
              <a:t>at </a:t>
            </a:r>
            <a:r>
              <a:rPr dirty="0" sz="2400" spc="-5">
                <a:latin typeface="Tahoma"/>
                <a:cs typeface="Tahoma"/>
              </a:rPr>
              <a:t>the </a:t>
            </a:r>
            <a:r>
              <a:rPr dirty="0" sz="2400" spc="-10">
                <a:latin typeface="Tahoma"/>
                <a:cs typeface="Tahoma"/>
              </a:rPr>
              <a:t>receiver. </a:t>
            </a:r>
            <a:r>
              <a:rPr dirty="0" sz="2400">
                <a:latin typeface="Tahoma"/>
                <a:cs typeface="Tahoma"/>
              </a:rPr>
              <a:t>The </a:t>
            </a:r>
            <a:r>
              <a:rPr dirty="0" sz="2400" spc="-5">
                <a:latin typeface="Tahoma"/>
                <a:cs typeface="Tahoma"/>
              </a:rPr>
              <a:t>zones </a:t>
            </a:r>
            <a:r>
              <a:rPr dirty="0" sz="2400">
                <a:latin typeface="Tahoma"/>
                <a:cs typeface="Tahoma"/>
              </a:rPr>
              <a:t>are fixed in 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height.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41045"/>
            <a:ext cx="514286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solidFill>
                  <a:srgbClr val="333399"/>
                </a:solidFill>
                <a:latin typeface="Tahoma"/>
                <a:cs typeface="Tahoma"/>
              </a:rPr>
              <a:t>Bit rate and bandwidth </a:t>
            </a:r>
            <a:r>
              <a:rPr dirty="0" sz="4000" spc="-123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000" spc="-5" b="0">
                <a:solidFill>
                  <a:srgbClr val="333399"/>
                </a:solidFill>
                <a:latin typeface="Tahoma"/>
                <a:cs typeface="Tahoma"/>
              </a:rPr>
              <a:t>requirements</a:t>
            </a:r>
            <a:r>
              <a:rPr dirty="0" sz="4000" spc="-20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000" spc="-5" b="0">
                <a:solidFill>
                  <a:srgbClr val="333399"/>
                </a:solidFill>
                <a:latin typeface="Tahoma"/>
                <a:cs typeface="Tahoma"/>
              </a:rPr>
              <a:t>of</a:t>
            </a:r>
            <a:r>
              <a:rPr dirty="0" sz="4000" spc="-20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000" spc="-10" b="0">
                <a:solidFill>
                  <a:srgbClr val="333399"/>
                </a:solidFill>
                <a:latin typeface="Tahoma"/>
                <a:cs typeface="Tahoma"/>
              </a:rPr>
              <a:t>PCM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2013026"/>
            <a:ext cx="7560945" cy="3538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0" indent="-34353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bit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rate</a:t>
            </a:r>
            <a:r>
              <a:rPr dirty="0" sz="2400">
                <a:latin typeface="Tahoma"/>
                <a:cs typeface="Tahoma"/>
              </a:rPr>
              <a:t> of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5">
                <a:latin typeface="Tahoma"/>
                <a:cs typeface="Tahoma"/>
              </a:rPr>
              <a:t> PCM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signal can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be</a:t>
            </a:r>
            <a:r>
              <a:rPr dirty="0" sz="2400" spc="-5">
                <a:latin typeface="Tahoma"/>
                <a:cs typeface="Tahoma"/>
              </a:rPr>
              <a:t> calculated form</a:t>
            </a:r>
            <a:endParaRPr sz="2400">
              <a:latin typeface="Tahoma"/>
              <a:cs typeface="Tahoma"/>
            </a:endParaRPr>
          </a:p>
          <a:p>
            <a:pPr marL="368300">
              <a:lnSpc>
                <a:spcPct val="100000"/>
              </a:lnSpc>
            </a:pPr>
            <a:r>
              <a:rPr dirty="0" sz="2400" spc="-5">
                <a:latin typeface="Tahoma"/>
                <a:cs typeface="Tahoma"/>
              </a:rPr>
              <a:t>the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number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 bits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per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sample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x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the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sampling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rate</a:t>
            </a:r>
            <a:endParaRPr sz="2400">
              <a:latin typeface="Tahoma"/>
              <a:cs typeface="Tahoma"/>
            </a:endParaRPr>
          </a:p>
          <a:p>
            <a:pPr marL="2718435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ahoma"/>
                <a:cs typeface="Tahoma"/>
              </a:rPr>
              <a:t>Bit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rate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=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</a:t>
            </a:r>
            <a:r>
              <a:rPr dirty="0" baseline="-20833" sz="2400">
                <a:latin typeface="Tahoma"/>
                <a:cs typeface="Tahoma"/>
              </a:rPr>
              <a:t>b</a:t>
            </a:r>
            <a:r>
              <a:rPr dirty="0" baseline="-20833" sz="2400" spc="352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x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</a:t>
            </a:r>
            <a:r>
              <a:rPr dirty="0" baseline="-20833" sz="2400">
                <a:latin typeface="Tahoma"/>
                <a:cs typeface="Tahoma"/>
              </a:rPr>
              <a:t>s</a:t>
            </a:r>
            <a:endParaRPr baseline="-20833" sz="2400">
              <a:latin typeface="Tahoma"/>
              <a:cs typeface="Tahoma"/>
            </a:endParaRPr>
          </a:p>
          <a:p>
            <a:pPr marL="368300" marR="191770" indent="-34353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dirty="0" sz="2400">
                <a:latin typeface="Tahoma"/>
                <a:cs typeface="Tahoma"/>
              </a:rPr>
              <a:t>The bandwidth </a:t>
            </a:r>
            <a:r>
              <a:rPr dirty="0" sz="2400" spc="-5">
                <a:latin typeface="Tahoma"/>
                <a:cs typeface="Tahoma"/>
              </a:rPr>
              <a:t>required to transmit this signal </a:t>
            </a:r>
            <a:r>
              <a:rPr dirty="0" sz="2400">
                <a:latin typeface="Tahoma"/>
                <a:cs typeface="Tahoma"/>
              </a:rPr>
              <a:t> depends on </a:t>
            </a:r>
            <a:r>
              <a:rPr dirty="0" sz="2400" spc="-5">
                <a:latin typeface="Tahoma"/>
                <a:cs typeface="Tahoma"/>
              </a:rPr>
              <a:t>the type </a:t>
            </a:r>
            <a:r>
              <a:rPr dirty="0" sz="2400">
                <a:latin typeface="Tahoma"/>
                <a:cs typeface="Tahoma"/>
              </a:rPr>
              <a:t>of line </a:t>
            </a:r>
            <a:r>
              <a:rPr dirty="0" sz="2400" spc="-5">
                <a:latin typeface="Tahoma"/>
                <a:cs typeface="Tahoma"/>
              </a:rPr>
              <a:t>encoding </a:t>
            </a:r>
            <a:r>
              <a:rPr dirty="0" sz="2400">
                <a:latin typeface="Tahoma"/>
                <a:cs typeface="Tahoma"/>
              </a:rPr>
              <a:t>used. </a:t>
            </a:r>
            <a:r>
              <a:rPr dirty="0" sz="2400" spc="-5">
                <a:latin typeface="Tahoma"/>
                <a:cs typeface="Tahoma"/>
              </a:rPr>
              <a:t>Refer to </a:t>
            </a:r>
            <a:r>
              <a:rPr dirty="0" sz="2400" spc="-7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previous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section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for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discussion </a:t>
            </a:r>
            <a:r>
              <a:rPr dirty="0" sz="2400">
                <a:latin typeface="Tahoma"/>
                <a:cs typeface="Tahoma"/>
              </a:rPr>
              <a:t>and </a:t>
            </a:r>
            <a:r>
              <a:rPr dirty="0" sz="2400" spc="-5">
                <a:latin typeface="Tahoma"/>
                <a:cs typeface="Tahoma"/>
              </a:rPr>
              <a:t>formulas.</a:t>
            </a:r>
            <a:endParaRPr sz="2400">
              <a:latin typeface="Tahoma"/>
              <a:cs typeface="Tahoma"/>
            </a:endParaRPr>
          </a:p>
          <a:p>
            <a:pPr marL="368300" marR="1778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dirty="0" sz="2400">
                <a:latin typeface="Tahoma"/>
                <a:cs typeface="Tahoma"/>
              </a:rPr>
              <a:t>A </a:t>
            </a:r>
            <a:r>
              <a:rPr dirty="0" sz="2400" spc="-5">
                <a:latin typeface="Tahoma"/>
                <a:cs typeface="Tahoma"/>
              </a:rPr>
              <a:t>digitized signal will </a:t>
            </a:r>
            <a:r>
              <a:rPr dirty="0" sz="2400">
                <a:latin typeface="Tahoma"/>
                <a:cs typeface="Tahoma"/>
              </a:rPr>
              <a:t>always need more bandwidth 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than the </a:t>
            </a:r>
            <a:r>
              <a:rPr dirty="0" sz="2400">
                <a:latin typeface="Tahoma"/>
                <a:cs typeface="Tahoma"/>
              </a:rPr>
              <a:t>original analog </a:t>
            </a:r>
            <a:r>
              <a:rPr dirty="0" sz="2400" spc="-5">
                <a:latin typeface="Tahoma"/>
                <a:cs typeface="Tahoma"/>
              </a:rPr>
              <a:t>signal. </a:t>
            </a:r>
            <a:r>
              <a:rPr dirty="0" sz="2400" spc="-10">
                <a:latin typeface="Tahoma"/>
                <a:cs typeface="Tahoma"/>
              </a:rPr>
              <a:t>Price </a:t>
            </a:r>
            <a:r>
              <a:rPr dirty="0" sz="2400" spc="-5">
                <a:latin typeface="Tahoma"/>
                <a:cs typeface="Tahoma"/>
              </a:rPr>
              <a:t>we </a:t>
            </a:r>
            <a:r>
              <a:rPr dirty="0" sz="2400">
                <a:latin typeface="Tahoma"/>
                <a:cs typeface="Tahoma"/>
              </a:rPr>
              <a:t>pay </a:t>
            </a:r>
            <a:r>
              <a:rPr dirty="0" sz="2400" spc="-5">
                <a:latin typeface="Tahoma"/>
                <a:cs typeface="Tahoma"/>
              </a:rPr>
              <a:t>for 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robustness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other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features</a:t>
            </a:r>
            <a:r>
              <a:rPr dirty="0" sz="2400">
                <a:latin typeface="Tahoma"/>
                <a:cs typeface="Tahoma"/>
              </a:rPr>
              <a:t> of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digital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transmission.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1384300"/>
            <a:chOff x="-6350" y="0"/>
            <a:chExt cx="9156700" cy="13843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" y="323088"/>
              <a:ext cx="745236" cy="6598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795" y="323088"/>
              <a:ext cx="745235" cy="6598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536" y="323088"/>
              <a:ext cx="2589276" cy="6598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316" y="323088"/>
              <a:ext cx="745235" cy="6598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4055" y="323088"/>
              <a:ext cx="949452" cy="6598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4011" y="323088"/>
              <a:ext cx="743712" cy="6598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8228" y="323088"/>
              <a:ext cx="4226052" cy="65989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7340" y="451865"/>
            <a:ext cx="69881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8250" algn="l"/>
              </a:tabLst>
            </a:pPr>
            <a:r>
              <a:rPr dirty="0" spc="10" b="0">
                <a:solidFill>
                  <a:srgbClr val="000000"/>
                </a:solidFill>
                <a:latin typeface="SimSun-ExtB"/>
                <a:cs typeface="SimSun-ExtB"/>
              </a:rPr>
              <a:t>4-2	ANALOG-TO-DIGITAL</a:t>
            </a:r>
            <a:r>
              <a:rPr dirty="0" spc="-40" b="0">
                <a:solidFill>
                  <a:srgbClr val="000000"/>
                </a:solidFill>
                <a:latin typeface="SimSun-ExtB"/>
                <a:cs typeface="SimSun-ExtB"/>
              </a:rPr>
              <a:t> </a:t>
            </a:r>
            <a:r>
              <a:rPr dirty="0" spc="10" b="0">
                <a:solidFill>
                  <a:srgbClr val="000000"/>
                </a:solidFill>
                <a:latin typeface="SimSun-ExtB"/>
                <a:cs typeface="SimSun-ExtB"/>
              </a:rPr>
              <a:t>CONVERSION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75260" y="1242060"/>
            <a:ext cx="8521065" cy="2717800"/>
            <a:chOff x="175260" y="1242060"/>
            <a:chExt cx="8521065" cy="271780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260" y="1242060"/>
              <a:ext cx="691896" cy="5836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4632" y="1242060"/>
              <a:ext cx="1405128" cy="5836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7235" y="1242060"/>
              <a:ext cx="1365503" cy="583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88692" y="1242060"/>
              <a:ext cx="713232" cy="5836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9399" y="1242060"/>
              <a:ext cx="1699260" cy="5836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36136" y="1242060"/>
              <a:ext cx="752856" cy="5836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06468" y="1242060"/>
              <a:ext cx="850391" cy="5836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74336" y="1242060"/>
              <a:ext cx="1485900" cy="5836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77712" y="1242060"/>
              <a:ext cx="1365504" cy="5836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60691" y="1242060"/>
              <a:ext cx="1635252" cy="5836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5260" y="1668780"/>
              <a:ext cx="673608" cy="5836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6155" y="1668780"/>
              <a:ext cx="713232" cy="5836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6676" y="1668780"/>
              <a:ext cx="1223772" cy="5836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97735" y="1668780"/>
              <a:ext cx="1405127" cy="5836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40152" y="1668780"/>
              <a:ext cx="752855" cy="5836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28771" y="1668780"/>
              <a:ext cx="1246631" cy="5836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12692" y="1668780"/>
              <a:ext cx="1030224" cy="58369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78680" y="1668780"/>
              <a:ext cx="1008888" cy="5836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24856" y="1668780"/>
              <a:ext cx="1303020" cy="58369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65163" y="1668780"/>
              <a:ext cx="810767" cy="5836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713219" y="1668780"/>
              <a:ext cx="1982724" cy="58369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75260" y="2095500"/>
              <a:ext cx="1836420" cy="5836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39823" y="2095500"/>
              <a:ext cx="1030224" cy="5836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299715" y="2095500"/>
              <a:ext cx="1857756" cy="58369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681983" y="2095500"/>
              <a:ext cx="563879" cy="58369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875531" y="2095500"/>
              <a:ext cx="1028700" cy="58369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533900" y="2095500"/>
              <a:ext cx="1010412" cy="58369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173980" y="2095500"/>
              <a:ext cx="1551431" cy="58369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355080" y="2095500"/>
              <a:ext cx="931164" cy="58369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915912" y="2095500"/>
              <a:ext cx="1780031" cy="58369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75260" y="2522220"/>
              <a:ext cx="1266444" cy="58369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8992" y="2522220"/>
              <a:ext cx="713232" cy="58369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29512" y="2522220"/>
              <a:ext cx="751332" cy="58369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819655" y="2522220"/>
              <a:ext cx="1542288" cy="58369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000755" y="2522220"/>
              <a:ext cx="851916" cy="58369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91483" y="2522220"/>
              <a:ext cx="1485900" cy="58369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614671" y="2522220"/>
              <a:ext cx="1365503" cy="58369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18988" y="2522220"/>
              <a:ext cx="752856" cy="58369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009131" y="2522220"/>
              <a:ext cx="1403604" cy="58369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051548" y="2522220"/>
              <a:ext cx="1106424" cy="58369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682483" y="2522220"/>
              <a:ext cx="563879" cy="58369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885176" y="2522220"/>
              <a:ext cx="810768" cy="58369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75260" y="2948939"/>
              <a:ext cx="1010412" cy="58369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91540" y="2948939"/>
              <a:ext cx="1499616" cy="58369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097024" y="2948939"/>
              <a:ext cx="868680" cy="58369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671571" y="2948939"/>
              <a:ext cx="1679448" cy="58369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056888" y="2948939"/>
              <a:ext cx="987551" cy="58369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750307" y="2948939"/>
              <a:ext cx="2144267" cy="58369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600444" y="2948939"/>
              <a:ext cx="1246631" cy="58369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551419" y="2948939"/>
              <a:ext cx="1144524" cy="58369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75260" y="3375660"/>
              <a:ext cx="2157984" cy="58369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41576" y="3375660"/>
              <a:ext cx="1030224" cy="58369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584704" y="3375660"/>
              <a:ext cx="1187195" cy="58369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383280" y="3375660"/>
              <a:ext cx="2157983" cy="58369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65775" y="3375660"/>
              <a:ext cx="563879" cy="583691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51815" y="4346447"/>
            <a:ext cx="5120640" cy="597535"/>
            <a:chOff x="51815" y="4346447"/>
            <a:chExt cx="5120640" cy="597535"/>
          </a:xfrm>
        </p:grpSpPr>
        <p:pic>
          <p:nvPicPr>
            <p:cNvPr id="70" name="object 7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1815" y="4346447"/>
              <a:ext cx="5120640" cy="583692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60604" y="4831079"/>
              <a:ext cx="4724400" cy="112775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231140" y="1333627"/>
            <a:ext cx="8226425" cy="3983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651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A digital signal is superior to </a:t>
            </a:r>
            <a:r>
              <a:rPr dirty="0" sz="2800" spc="-10" b="1" i="1">
                <a:latin typeface="Times New Roman"/>
                <a:cs typeface="Times New Roman"/>
              </a:rPr>
              <a:t>an </a:t>
            </a:r>
            <a:r>
              <a:rPr dirty="0" sz="2800" spc="-5" b="1" i="1">
                <a:latin typeface="Times New Roman"/>
                <a:cs typeface="Times New Roman"/>
              </a:rPr>
              <a:t>analog signal because </a:t>
            </a:r>
            <a:r>
              <a:rPr dirty="0" sz="2800" spc="-68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it is more </a:t>
            </a:r>
            <a:r>
              <a:rPr dirty="0" sz="2800" b="1" i="1">
                <a:latin typeface="Times New Roman"/>
                <a:cs typeface="Times New Roman"/>
              </a:rPr>
              <a:t>robust </a:t>
            </a:r>
            <a:r>
              <a:rPr dirty="0" sz="2800" spc="-5" b="1" i="1">
                <a:latin typeface="Times New Roman"/>
                <a:cs typeface="Times New Roman"/>
              </a:rPr>
              <a:t>to </a:t>
            </a:r>
            <a:r>
              <a:rPr dirty="0" sz="2800" b="1" i="1">
                <a:latin typeface="Times New Roman"/>
                <a:cs typeface="Times New Roman"/>
              </a:rPr>
              <a:t>noise </a:t>
            </a:r>
            <a:r>
              <a:rPr dirty="0" sz="2800" spc="-5" b="1" i="1">
                <a:latin typeface="Times New Roman"/>
                <a:cs typeface="Times New Roman"/>
              </a:rPr>
              <a:t>and can easily be recovered,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corrected </a:t>
            </a:r>
            <a:r>
              <a:rPr dirty="0" sz="2800" b="1" i="1">
                <a:latin typeface="Times New Roman"/>
                <a:cs typeface="Times New Roman"/>
              </a:rPr>
              <a:t>and </a:t>
            </a:r>
            <a:r>
              <a:rPr dirty="0" sz="2800" spc="-5" b="1" i="1">
                <a:latin typeface="Times New Roman"/>
                <a:cs typeface="Times New Roman"/>
              </a:rPr>
              <a:t>amplified. For this reason, the tendency </a:t>
            </a:r>
            <a:r>
              <a:rPr dirty="0" sz="2800" b="1" i="1">
                <a:latin typeface="Times New Roman"/>
                <a:cs typeface="Times New Roman"/>
              </a:rPr>
              <a:t> today </a:t>
            </a:r>
            <a:r>
              <a:rPr dirty="0" sz="2800" spc="-5" b="1" i="1">
                <a:latin typeface="Times New Roman"/>
                <a:cs typeface="Times New Roman"/>
              </a:rPr>
              <a:t>is to change </a:t>
            </a:r>
            <a:r>
              <a:rPr dirty="0" sz="2800" b="1" i="1">
                <a:latin typeface="Times New Roman"/>
                <a:cs typeface="Times New Roman"/>
              </a:rPr>
              <a:t>an </a:t>
            </a:r>
            <a:r>
              <a:rPr dirty="0" sz="2800" spc="-5" b="1" i="1">
                <a:latin typeface="Times New Roman"/>
                <a:cs typeface="Times New Roman"/>
              </a:rPr>
              <a:t>analog signal to digital data. In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this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section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we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describe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two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techniques,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pulse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code </a:t>
            </a:r>
            <a:r>
              <a:rPr dirty="0" sz="2800" spc="-68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modulation</a:t>
            </a:r>
            <a:r>
              <a:rPr dirty="0" sz="2800" spc="-3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and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delta 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modulation</a:t>
            </a:r>
            <a:r>
              <a:rPr dirty="0" sz="2800" b="1" i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00">
              <a:latin typeface="Times New Roman"/>
              <a:cs typeface="Times New Roman"/>
            </a:endParaRPr>
          </a:p>
          <a:p>
            <a:pPr algn="just" marL="42545">
              <a:lnSpc>
                <a:spcPct val="100000"/>
              </a:lnSpc>
            </a:pPr>
            <a:r>
              <a:rPr dirty="0" u="heavy" sz="2800" spc="-4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dirty="0" u="heavy" sz="2800" spc="-3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dirty="0" u="heavy" sz="2800" spc="-1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dirty="0" u="heavy" sz="28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this</a:t>
            </a:r>
            <a:r>
              <a:rPr dirty="0" u="heavy" sz="2800" spc="-2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250190" indent="-238125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SzPct val="116666"/>
              <a:buFont typeface="Wingdings"/>
              <a:buChar char=""/>
              <a:tabLst>
                <a:tab pos="250825" algn="l"/>
              </a:tabLst>
            </a:pP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Pulse</a:t>
            </a:r>
            <a:r>
              <a:rPr dirty="0" sz="2400" spc="-2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Code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Modulation</a:t>
            </a:r>
            <a:r>
              <a:rPr dirty="0" sz="2400" spc="-3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(PCM)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11010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PCM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36878"/>
            <a:ext cx="7480300" cy="4518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622300" marR="412115" indent="-610235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622300" algn="l"/>
                <a:tab pos="622935" algn="l"/>
              </a:tabLst>
            </a:pPr>
            <a:r>
              <a:rPr dirty="0" sz="2800" spc="-10">
                <a:latin typeface="Tahoma"/>
                <a:cs typeface="Tahoma"/>
              </a:rPr>
              <a:t>PCM </a:t>
            </a:r>
            <a:r>
              <a:rPr dirty="0" sz="2800" spc="-5">
                <a:latin typeface="Tahoma"/>
                <a:cs typeface="Tahoma"/>
              </a:rPr>
              <a:t>consists</a:t>
            </a:r>
            <a:r>
              <a:rPr dirty="0" sz="2800">
                <a:latin typeface="Tahoma"/>
                <a:cs typeface="Tahoma"/>
              </a:rPr>
              <a:t> of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three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steps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to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digitize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an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analog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signal:</a:t>
            </a:r>
            <a:endParaRPr sz="2800">
              <a:latin typeface="Tahoma"/>
              <a:cs typeface="Tahoma"/>
            </a:endParaRPr>
          </a:p>
          <a:p>
            <a:pPr lvl="1" marL="1003300" indent="-534035">
              <a:lnSpc>
                <a:spcPct val="100000"/>
              </a:lnSpc>
              <a:spcBef>
                <a:spcPts val="254"/>
              </a:spcBef>
              <a:buClr>
                <a:srgbClr val="FF0000"/>
              </a:buClr>
              <a:buAutoNum type="arabicPeriod"/>
              <a:tabLst>
                <a:tab pos="1003300" algn="l"/>
                <a:tab pos="1003935" algn="l"/>
              </a:tabLst>
            </a:pPr>
            <a:r>
              <a:rPr dirty="0" sz="2400">
                <a:latin typeface="Tahoma"/>
                <a:cs typeface="Tahoma"/>
              </a:rPr>
              <a:t>Sampling</a:t>
            </a:r>
            <a:endParaRPr sz="2400">
              <a:latin typeface="Tahoma"/>
              <a:cs typeface="Tahoma"/>
            </a:endParaRPr>
          </a:p>
          <a:p>
            <a:pPr lvl="1" marL="1003300" indent="-53403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AutoNum type="arabicPeriod"/>
              <a:tabLst>
                <a:tab pos="1003300" algn="l"/>
                <a:tab pos="1003935" algn="l"/>
              </a:tabLst>
            </a:pPr>
            <a:r>
              <a:rPr dirty="0" sz="2400">
                <a:latin typeface="Tahoma"/>
                <a:cs typeface="Tahoma"/>
              </a:rPr>
              <a:t>Quantization</a:t>
            </a:r>
            <a:endParaRPr sz="2400">
              <a:latin typeface="Tahoma"/>
              <a:cs typeface="Tahoma"/>
            </a:endParaRPr>
          </a:p>
          <a:p>
            <a:pPr lvl="1" marL="1003300" indent="-53403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AutoNum type="arabicPeriod"/>
              <a:tabLst>
                <a:tab pos="1003300" algn="l"/>
                <a:tab pos="1003935" algn="l"/>
              </a:tabLst>
            </a:pPr>
            <a:r>
              <a:rPr dirty="0" sz="2400" spc="-5">
                <a:latin typeface="Tahoma"/>
                <a:cs typeface="Tahoma"/>
              </a:rPr>
              <a:t>Binary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encoding</a:t>
            </a:r>
            <a:endParaRPr sz="2400">
              <a:latin typeface="Tahoma"/>
              <a:cs typeface="Tahoma"/>
            </a:endParaRPr>
          </a:p>
          <a:p>
            <a:pPr marL="622300" marR="410209" indent="-610235">
              <a:lnSpc>
                <a:spcPts val="3020"/>
              </a:lnSpc>
              <a:spcBef>
                <a:spcPts val="715"/>
              </a:spcBef>
              <a:buClr>
                <a:srgbClr val="3333CC"/>
              </a:buClr>
              <a:buFont typeface="Wingdings"/>
              <a:buChar char=""/>
              <a:tabLst>
                <a:tab pos="622300" algn="l"/>
                <a:tab pos="622935" algn="l"/>
              </a:tabLst>
            </a:pPr>
            <a:r>
              <a:rPr dirty="0" sz="2800" spc="-10">
                <a:latin typeface="Tahoma"/>
                <a:cs typeface="Tahoma"/>
              </a:rPr>
              <a:t>Before </a:t>
            </a:r>
            <a:r>
              <a:rPr dirty="0" sz="2800">
                <a:latin typeface="Tahoma"/>
                <a:cs typeface="Tahoma"/>
              </a:rPr>
              <a:t>we</a:t>
            </a:r>
            <a:r>
              <a:rPr dirty="0" sz="2800" spc="-5">
                <a:latin typeface="Tahoma"/>
                <a:cs typeface="Tahoma"/>
              </a:rPr>
              <a:t> sample,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we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have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to </a:t>
            </a:r>
            <a:r>
              <a:rPr dirty="0" sz="2800" spc="-10">
                <a:latin typeface="Tahoma"/>
                <a:cs typeface="Tahoma"/>
              </a:rPr>
              <a:t>filter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the </a:t>
            </a:r>
            <a:r>
              <a:rPr dirty="0" sz="2800" spc="-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signal </a:t>
            </a:r>
            <a:r>
              <a:rPr dirty="0" sz="2800" spc="-5">
                <a:latin typeface="Tahoma"/>
                <a:cs typeface="Tahoma"/>
              </a:rPr>
              <a:t>to limit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the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maximum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frequency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of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the</a:t>
            </a:r>
            <a:r>
              <a:rPr dirty="0" sz="2800" spc="-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signal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as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it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affects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the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sampling</a:t>
            </a:r>
            <a:r>
              <a:rPr dirty="0" sz="2800" spc="2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rate.</a:t>
            </a:r>
            <a:endParaRPr sz="2800">
              <a:latin typeface="Tahoma"/>
              <a:cs typeface="Tahoma"/>
            </a:endParaRPr>
          </a:p>
          <a:p>
            <a:pPr marL="622300" marR="5080" indent="-610235">
              <a:lnSpc>
                <a:spcPct val="90000"/>
              </a:lnSpc>
              <a:spcBef>
                <a:spcPts val="640"/>
              </a:spcBef>
              <a:buClr>
                <a:srgbClr val="3333CC"/>
              </a:buClr>
              <a:buFont typeface="Wingdings"/>
              <a:buChar char=""/>
              <a:tabLst>
                <a:tab pos="622300" algn="l"/>
                <a:tab pos="622935" algn="l"/>
              </a:tabLst>
            </a:pPr>
            <a:r>
              <a:rPr dirty="0" sz="2800" spc="-10">
                <a:latin typeface="Tahoma"/>
                <a:cs typeface="Tahoma"/>
              </a:rPr>
              <a:t>Filtering</a:t>
            </a:r>
            <a:r>
              <a:rPr dirty="0" sz="2800" spc="-5">
                <a:latin typeface="Tahoma"/>
                <a:cs typeface="Tahoma"/>
              </a:rPr>
              <a:t> should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ensure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that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we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do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not 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distort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the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signal,</a:t>
            </a:r>
            <a:r>
              <a:rPr dirty="0" sz="2800" spc="3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ie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remove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high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frequency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components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that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affect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the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signal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shape.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47396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20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4.21	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Components</a:t>
            </a:r>
            <a:r>
              <a:rPr dirty="0" sz="2000" spc="-6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2000" spc="-3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PCM</a:t>
            </a:r>
            <a:r>
              <a:rPr dirty="0" sz="2000" spc="-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encoder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62" y="1750053"/>
            <a:ext cx="8816416" cy="39543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34721"/>
            <a:ext cx="22872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Sampling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088796"/>
            <a:ext cx="7470140" cy="53911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68300" indent="-34353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dirty="0" sz="2800" spc="-5">
                <a:latin typeface="Tahoma"/>
                <a:cs typeface="Tahoma"/>
              </a:rPr>
              <a:t>Analog </a:t>
            </a:r>
            <a:r>
              <a:rPr dirty="0" sz="2800" spc="-10">
                <a:latin typeface="Tahoma"/>
                <a:cs typeface="Tahoma"/>
              </a:rPr>
              <a:t>signal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is </a:t>
            </a:r>
            <a:r>
              <a:rPr dirty="0" sz="2800" spc="-10">
                <a:latin typeface="Tahoma"/>
                <a:cs typeface="Tahoma"/>
              </a:rPr>
              <a:t>sampled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every</a:t>
            </a:r>
            <a:r>
              <a:rPr dirty="0" sz="2800" spc="20">
                <a:latin typeface="Tahoma"/>
                <a:cs typeface="Tahoma"/>
              </a:rPr>
              <a:t> T</a:t>
            </a:r>
            <a:r>
              <a:rPr dirty="0" baseline="-21021" sz="2775" spc="30">
                <a:latin typeface="Tahoma"/>
                <a:cs typeface="Tahoma"/>
              </a:rPr>
              <a:t>S</a:t>
            </a:r>
            <a:r>
              <a:rPr dirty="0" baseline="-21021" sz="2775" spc="419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secs.</a:t>
            </a:r>
            <a:endParaRPr sz="2800">
              <a:latin typeface="Tahoma"/>
              <a:cs typeface="Tahoma"/>
            </a:endParaRPr>
          </a:p>
          <a:p>
            <a:pPr marL="368300" indent="-343535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dirty="0" sz="2800">
                <a:latin typeface="Tahoma"/>
                <a:cs typeface="Tahoma"/>
              </a:rPr>
              <a:t>T</a:t>
            </a:r>
            <a:r>
              <a:rPr dirty="0" baseline="-21021" sz="2775">
                <a:latin typeface="Tahoma"/>
                <a:cs typeface="Tahoma"/>
              </a:rPr>
              <a:t>s</a:t>
            </a:r>
            <a:r>
              <a:rPr dirty="0" baseline="-21021" sz="2775" spc="434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is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referred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to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as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the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sampling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interval.</a:t>
            </a:r>
            <a:endParaRPr sz="2800">
              <a:latin typeface="Tahoma"/>
              <a:cs typeface="Tahoma"/>
            </a:endParaRPr>
          </a:p>
          <a:p>
            <a:pPr marL="368300" marR="1103630" indent="-343535">
              <a:lnSpc>
                <a:spcPts val="3020"/>
              </a:lnSpc>
              <a:spcBef>
                <a:spcPts val="72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dirty="0" sz="2800">
                <a:latin typeface="Tahoma"/>
                <a:cs typeface="Tahoma"/>
              </a:rPr>
              <a:t>f</a:t>
            </a:r>
            <a:r>
              <a:rPr dirty="0" baseline="-21021" sz="2775">
                <a:latin typeface="Tahoma"/>
                <a:cs typeface="Tahoma"/>
              </a:rPr>
              <a:t>s</a:t>
            </a:r>
            <a:r>
              <a:rPr dirty="0" baseline="-21021" sz="2775" spc="427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=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1/T</a:t>
            </a:r>
            <a:r>
              <a:rPr dirty="0" baseline="-21021" sz="2775" spc="-15">
                <a:latin typeface="Tahoma"/>
                <a:cs typeface="Tahoma"/>
              </a:rPr>
              <a:t>s</a:t>
            </a:r>
            <a:r>
              <a:rPr dirty="0" baseline="-21021" sz="2775" spc="46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is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called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the </a:t>
            </a:r>
            <a:r>
              <a:rPr dirty="0" sz="2800" spc="-10">
                <a:latin typeface="Tahoma"/>
                <a:cs typeface="Tahoma"/>
              </a:rPr>
              <a:t>sampling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rate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or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sampling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frequency.</a:t>
            </a:r>
            <a:endParaRPr sz="2800">
              <a:latin typeface="Tahoma"/>
              <a:cs typeface="Tahoma"/>
            </a:endParaRPr>
          </a:p>
          <a:p>
            <a:pPr marL="368300" indent="-343535">
              <a:lnSpc>
                <a:spcPct val="100000"/>
              </a:lnSpc>
              <a:spcBef>
                <a:spcPts val="2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8300" algn="l"/>
                <a:tab pos="368935" algn="l"/>
              </a:tabLst>
            </a:pPr>
            <a:r>
              <a:rPr dirty="0" sz="2800" spc="-5">
                <a:latin typeface="Tahoma"/>
                <a:cs typeface="Tahoma"/>
              </a:rPr>
              <a:t>There are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3 </a:t>
            </a:r>
            <a:r>
              <a:rPr dirty="0" sz="2800" spc="-10">
                <a:latin typeface="Tahoma"/>
                <a:cs typeface="Tahoma"/>
              </a:rPr>
              <a:t>sampling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methods:</a:t>
            </a:r>
            <a:endParaRPr sz="2800">
              <a:latin typeface="Tahoma"/>
              <a:cs typeface="Tahoma"/>
            </a:endParaRPr>
          </a:p>
          <a:p>
            <a:pPr lvl="1" marL="768985" indent="-287020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dirty="0" sz="2400" spc="-5">
                <a:latin typeface="Tahoma"/>
                <a:cs typeface="Tahoma"/>
              </a:rPr>
              <a:t>Ideal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-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impulse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at </a:t>
            </a:r>
            <a:r>
              <a:rPr dirty="0" sz="2400" spc="-5">
                <a:latin typeface="Tahoma"/>
                <a:cs typeface="Tahoma"/>
              </a:rPr>
              <a:t>each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sampling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instant</a:t>
            </a:r>
            <a:endParaRPr sz="2400">
              <a:latin typeface="Tahoma"/>
              <a:cs typeface="Tahoma"/>
            </a:endParaRPr>
          </a:p>
          <a:p>
            <a:pPr lvl="1" marL="768985" indent="-287020">
              <a:lnSpc>
                <a:spcPts val="2735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dirty="0" sz="2400" spc="-5">
                <a:latin typeface="Tahoma"/>
                <a:cs typeface="Tahoma"/>
              </a:rPr>
              <a:t>Natural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-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 pulse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5">
                <a:latin typeface="Tahoma"/>
                <a:cs typeface="Tahoma"/>
              </a:rPr>
              <a:t> short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width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with varying</a:t>
            </a:r>
            <a:endParaRPr sz="2400">
              <a:latin typeface="Tahoma"/>
              <a:cs typeface="Tahoma"/>
            </a:endParaRPr>
          </a:p>
          <a:p>
            <a:pPr marL="768985">
              <a:lnSpc>
                <a:spcPts val="2735"/>
              </a:lnSpc>
            </a:pPr>
            <a:r>
              <a:rPr dirty="0" sz="2400">
                <a:latin typeface="Tahoma"/>
                <a:cs typeface="Tahoma"/>
              </a:rPr>
              <a:t>amplitude</a:t>
            </a:r>
            <a:endParaRPr sz="2400">
              <a:latin typeface="Tahoma"/>
              <a:cs typeface="Tahoma"/>
            </a:endParaRPr>
          </a:p>
          <a:p>
            <a:pPr lvl="1" marL="768985" marR="382905" indent="-287020">
              <a:lnSpc>
                <a:spcPts val="2590"/>
              </a:lnSpc>
              <a:spcBef>
                <a:spcPts val="62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dirty="0" sz="2400" spc="-5">
                <a:latin typeface="Tahoma"/>
                <a:cs typeface="Tahoma"/>
              </a:rPr>
              <a:t>Flattop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-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sample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hold,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like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natural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but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with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single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amplitude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value</a:t>
            </a:r>
            <a:endParaRPr sz="2400">
              <a:latin typeface="Tahoma"/>
              <a:cs typeface="Tahoma"/>
            </a:endParaRPr>
          </a:p>
          <a:p>
            <a:pPr algn="just" marL="368300" marR="17780" indent="-343535">
              <a:lnSpc>
                <a:spcPts val="3020"/>
              </a:lnSpc>
              <a:spcBef>
                <a:spcPts val="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8935" algn="l"/>
              </a:tabLst>
            </a:pPr>
            <a:r>
              <a:rPr dirty="0" sz="2800" spc="-5">
                <a:latin typeface="Tahoma"/>
                <a:cs typeface="Tahoma"/>
              </a:rPr>
              <a:t>The process is </a:t>
            </a:r>
            <a:r>
              <a:rPr dirty="0" sz="2800" spc="-10">
                <a:latin typeface="Tahoma"/>
                <a:cs typeface="Tahoma"/>
              </a:rPr>
              <a:t>referred </a:t>
            </a:r>
            <a:r>
              <a:rPr dirty="0" sz="2800" spc="-5">
                <a:latin typeface="Tahoma"/>
                <a:cs typeface="Tahoma"/>
              </a:rPr>
              <a:t>to as pulse amplitude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modulation </a:t>
            </a:r>
            <a:r>
              <a:rPr dirty="0" sz="2800" spc="-10">
                <a:latin typeface="Tahoma"/>
                <a:cs typeface="Tahoma"/>
              </a:rPr>
              <a:t>PAM </a:t>
            </a:r>
            <a:r>
              <a:rPr dirty="0" sz="2800" spc="-5">
                <a:latin typeface="Tahoma"/>
                <a:cs typeface="Tahoma"/>
              </a:rPr>
              <a:t>and </a:t>
            </a:r>
            <a:r>
              <a:rPr dirty="0" sz="2800" spc="-10">
                <a:latin typeface="Tahoma"/>
                <a:cs typeface="Tahoma"/>
              </a:rPr>
              <a:t>the </a:t>
            </a:r>
            <a:r>
              <a:rPr dirty="0" sz="2800">
                <a:latin typeface="Tahoma"/>
                <a:cs typeface="Tahoma"/>
              </a:rPr>
              <a:t>outcome </a:t>
            </a:r>
            <a:r>
              <a:rPr dirty="0" sz="2800" spc="-10">
                <a:latin typeface="Tahoma"/>
                <a:cs typeface="Tahoma"/>
              </a:rPr>
              <a:t>is </a:t>
            </a:r>
            <a:r>
              <a:rPr dirty="0" sz="2800" spc="-5">
                <a:latin typeface="Tahoma"/>
                <a:cs typeface="Tahoma"/>
              </a:rPr>
              <a:t>a </a:t>
            </a:r>
            <a:r>
              <a:rPr dirty="0" sz="2800" spc="-10">
                <a:latin typeface="Tahoma"/>
                <a:cs typeface="Tahoma"/>
              </a:rPr>
              <a:t>signal </a:t>
            </a:r>
            <a:r>
              <a:rPr dirty="0" sz="2800" spc="-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with</a:t>
            </a:r>
            <a:r>
              <a:rPr dirty="0" sz="2800" spc="-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analog</a:t>
            </a:r>
            <a:r>
              <a:rPr dirty="0" sz="2800" spc="4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(non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integer)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values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7152"/>
            <a:ext cx="61664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20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4.22	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Three</a:t>
            </a:r>
            <a:r>
              <a:rPr dirty="0" sz="2000" spc="-1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different</a:t>
            </a:r>
            <a:r>
              <a:rPr dirty="0" sz="2000" spc="-5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sampling</a:t>
            </a:r>
            <a:r>
              <a:rPr dirty="0" sz="2000" spc="-4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methods</a:t>
            </a:r>
            <a:r>
              <a:rPr dirty="0" sz="2000" spc="-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2000" spc="-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PCM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1338325"/>
            <a:ext cx="8843467" cy="48232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8787" y="48768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 h="0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290" rIns="0" bIns="0" rtlCol="0" vert="horz">
            <a:spAutoFit/>
          </a:bodyPr>
          <a:lstStyle/>
          <a:p>
            <a:pPr marL="1884045" marR="344805" indent="-1531620">
              <a:lnSpc>
                <a:spcPct val="100000"/>
              </a:lnSpc>
              <a:spcBef>
                <a:spcPts val="270"/>
              </a:spcBef>
            </a:pPr>
            <a:r>
              <a:rPr dirty="0" sz="3200" b="1">
                <a:latin typeface="Arial"/>
                <a:cs typeface="Arial"/>
              </a:rPr>
              <a:t>According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to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Nyquist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theorem,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sampling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rate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must</a:t>
            </a:r>
            <a:r>
              <a:rPr dirty="0" sz="3200" b="1">
                <a:latin typeface="Arial"/>
                <a:cs typeface="Arial"/>
              </a:rPr>
              <a:t> be</a:t>
            </a:r>
            <a:endParaRPr sz="3200">
              <a:latin typeface="Arial"/>
              <a:cs typeface="Arial"/>
            </a:endParaRPr>
          </a:p>
          <a:p>
            <a:pPr marL="1784985" marR="412115" indent="-1365885">
              <a:lnSpc>
                <a:spcPct val="100000"/>
              </a:lnSpc>
              <a:spcBef>
                <a:spcPts val="5"/>
              </a:spcBef>
            </a:pPr>
            <a:r>
              <a:rPr dirty="0" sz="3200" b="1">
                <a:latin typeface="Arial"/>
                <a:cs typeface="Arial"/>
              </a:rPr>
              <a:t>at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least </a:t>
            </a:r>
            <a:r>
              <a:rPr dirty="0" sz="3200" b="1">
                <a:latin typeface="Arial"/>
                <a:cs typeface="Arial"/>
              </a:rPr>
              <a:t>2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times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highest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frequency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contained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in the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signal.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81136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002358"/>
            <a:ext cx="7162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75711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dirty="0" sz="2400" spc="-10">
                <a:solidFill>
                  <a:srgbClr val="3333CC"/>
                </a:solidFill>
              </a:rPr>
              <a:t>Figure</a:t>
            </a:r>
            <a:r>
              <a:rPr dirty="0" sz="2400" spc="-20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4.23	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Nyquist</a:t>
            </a:r>
            <a:r>
              <a:rPr dirty="0" sz="2000" spc="-2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sampling</a:t>
            </a:r>
            <a:r>
              <a:rPr dirty="0" sz="2000" spc="-3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rate</a:t>
            </a:r>
            <a:r>
              <a:rPr dirty="0" sz="2000" spc="-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2000" spc="-1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low-pass</a:t>
            </a:r>
            <a:r>
              <a:rPr dirty="0" sz="2000" spc="-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000" spc="-1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bandpass</a:t>
            </a:r>
            <a:r>
              <a:rPr dirty="0" sz="2000" spc="-5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signals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462" y="1903573"/>
            <a:ext cx="7320000" cy="35325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31267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Quantization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589278"/>
            <a:ext cx="7570470" cy="463169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355600" marR="554355" indent="-343535">
              <a:lnSpc>
                <a:spcPct val="90000"/>
              </a:lnSpc>
              <a:spcBef>
                <a:spcPts val="4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10">
                <a:latin typeface="Tahoma"/>
                <a:cs typeface="Tahoma"/>
              </a:rPr>
              <a:t>Sampling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results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in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series </a:t>
            </a:r>
            <a:r>
              <a:rPr dirty="0" sz="2800">
                <a:latin typeface="Tahoma"/>
                <a:cs typeface="Tahoma"/>
              </a:rPr>
              <a:t>of</a:t>
            </a:r>
            <a:r>
              <a:rPr dirty="0" sz="2800" spc="-5">
                <a:latin typeface="Tahoma"/>
                <a:cs typeface="Tahoma"/>
              </a:rPr>
              <a:t> pulses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of 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varying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amplitude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values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ranging</a:t>
            </a:r>
            <a:r>
              <a:rPr dirty="0" sz="2800" spc="3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between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two </a:t>
            </a:r>
            <a:r>
              <a:rPr dirty="0" sz="2800" spc="-5">
                <a:latin typeface="Tahoma"/>
                <a:cs typeface="Tahoma"/>
              </a:rPr>
              <a:t>limits: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min and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max.</a:t>
            </a:r>
            <a:endParaRPr sz="2800">
              <a:latin typeface="Tahoma"/>
              <a:cs typeface="Tahoma"/>
            </a:endParaRPr>
          </a:p>
          <a:p>
            <a:pPr marL="355600" marR="5080" indent="-343535">
              <a:lnSpc>
                <a:spcPts val="3020"/>
              </a:lnSpc>
              <a:spcBef>
                <a:spcPts val="7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The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amplitude</a:t>
            </a:r>
            <a:r>
              <a:rPr dirty="0" sz="2800" spc="3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values</a:t>
            </a:r>
            <a:r>
              <a:rPr dirty="0" sz="2800" spc="3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are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infinite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between </a:t>
            </a:r>
            <a:r>
              <a:rPr dirty="0" sz="2800" spc="-10">
                <a:latin typeface="Tahoma"/>
                <a:cs typeface="Tahoma"/>
              </a:rPr>
              <a:t>the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two </a:t>
            </a:r>
            <a:r>
              <a:rPr dirty="0" sz="2800" spc="-5">
                <a:latin typeface="Tahoma"/>
                <a:cs typeface="Tahoma"/>
              </a:rPr>
              <a:t>limits.</a:t>
            </a:r>
            <a:endParaRPr sz="2800">
              <a:latin typeface="Tahoma"/>
              <a:cs typeface="Tahoma"/>
            </a:endParaRPr>
          </a:p>
          <a:p>
            <a:pPr marL="355600" marR="59690" indent="-343535">
              <a:lnSpc>
                <a:spcPts val="3020"/>
              </a:lnSpc>
              <a:spcBef>
                <a:spcPts val="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We</a:t>
            </a:r>
            <a:r>
              <a:rPr dirty="0" sz="2800" spc="-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need to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map the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950" spc="-60">
                <a:latin typeface="Tahoma"/>
                <a:cs typeface="Tahoma"/>
              </a:rPr>
              <a:t>infinite</a:t>
            </a:r>
            <a:r>
              <a:rPr dirty="0" sz="2950" spc="-5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amplitude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values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onto a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finite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set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of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known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values.</a:t>
            </a:r>
            <a:endParaRPr sz="2800">
              <a:latin typeface="Tahoma"/>
              <a:cs typeface="Tahoma"/>
            </a:endParaRPr>
          </a:p>
          <a:p>
            <a:pPr marL="355600" marR="340360" indent="-343535">
              <a:lnSpc>
                <a:spcPct val="89700"/>
              </a:lnSpc>
              <a:spcBef>
                <a:spcPts val="64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This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is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achieved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by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dividing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the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distance 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between min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and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max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into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dirty="0" sz="2800" spc="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ahoma"/>
                <a:cs typeface="Tahoma"/>
              </a:rPr>
              <a:t>zones</a:t>
            </a:r>
            <a:r>
              <a:rPr dirty="0" sz="2800" spc="-5">
                <a:latin typeface="Tahoma"/>
                <a:cs typeface="Tahoma"/>
              </a:rPr>
              <a:t>,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each</a:t>
            </a:r>
            <a:r>
              <a:rPr dirty="0" sz="2800">
                <a:latin typeface="Tahoma"/>
                <a:cs typeface="Tahoma"/>
              </a:rPr>
              <a:t> of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ahoma"/>
                <a:cs typeface="Tahoma"/>
              </a:rPr>
              <a:t>height</a:t>
            </a:r>
            <a:r>
              <a:rPr dirty="0" sz="2800" spc="-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Symbol"/>
                <a:cs typeface="Symbol"/>
              </a:rPr>
              <a:t></a:t>
            </a:r>
            <a:endParaRPr sz="2800">
              <a:latin typeface="Symbol"/>
              <a:cs typeface="Symbol"/>
            </a:endParaRPr>
          </a:p>
          <a:p>
            <a:pPr marL="2370455">
              <a:lnSpc>
                <a:spcPct val="100000"/>
              </a:lnSpc>
              <a:spcBef>
                <a:spcPts val="335"/>
              </a:spcBef>
            </a:pPr>
            <a:r>
              <a:rPr dirty="0" sz="2800" spc="-5">
                <a:latin typeface="Symbol"/>
                <a:cs typeface="Symbol"/>
              </a:rPr>
              <a:t>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ahoma"/>
                <a:cs typeface="Tahoma"/>
              </a:rPr>
              <a:t>=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(max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- min)/L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Valued Gateway Client</dc:creator>
  <dc:title>PowerPoint Presentation</dc:title>
  <dcterms:created xsi:type="dcterms:W3CDTF">2023-07-29T17:53:17Z</dcterms:created>
  <dcterms:modified xsi:type="dcterms:W3CDTF">2023-07-29T17:53:17Z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2023-07-29T00:00:00Z</vt:filetime>
  </property>
</Properties>
</file>