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673" y="1468882"/>
            <a:ext cx="7914005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6439" y="2000834"/>
            <a:ext cx="7691120" cy="2564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4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66" y="2635376"/>
            <a:ext cx="371665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Analog</a:t>
            </a:r>
            <a:r>
              <a:rPr dirty="0" spc="-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4227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Bandwidth</a:t>
            </a:r>
            <a:r>
              <a:rPr dirty="0" sz="4400" spc="-7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r>
              <a:rPr dirty="0" sz="4400" spc="-2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ASK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434580" cy="266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>
                <a:latin typeface="Tahoma"/>
                <a:cs typeface="Tahoma"/>
              </a:rPr>
              <a:t>The bandwidth B of ASK is proportional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to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signal rate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S.</a:t>
            </a:r>
            <a:endParaRPr sz="3200">
              <a:latin typeface="Tahoma"/>
              <a:cs typeface="Tahoma"/>
            </a:endParaRPr>
          </a:p>
          <a:p>
            <a:pPr marL="2771775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latin typeface="Tahoma"/>
                <a:cs typeface="Tahoma"/>
              </a:rPr>
              <a:t>B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=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(1+d)S</a:t>
            </a:r>
            <a:endParaRPr sz="3200">
              <a:latin typeface="Tahoma"/>
              <a:cs typeface="Tahoma"/>
            </a:endParaRPr>
          </a:p>
          <a:p>
            <a:pPr marL="355600" marR="3098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3200" spc="-5">
                <a:latin typeface="Tahoma"/>
                <a:cs typeface="Tahoma"/>
              </a:rPr>
              <a:t>“d” is </a:t>
            </a:r>
            <a:r>
              <a:rPr dirty="0" sz="3200">
                <a:latin typeface="Tahoma"/>
                <a:cs typeface="Tahoma"/>
              </a:rPr>
              <a:t>due to modulation and filtering,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lies between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0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 1.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596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Times New Roman"/>
                <a:cs typeface="Times New Roman"/>
              </a:rPr>
              <a:t>5.3	</a:t>
            </a:r>
            <a:r>
              <a:rPr dirty="0" sz="2000" i="1">
                <a:latin typeface="Times New Roman"/>
                <a:cs typeface="Times New Roman"/>
              </a:rPr>
              <a:t>Binary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amplitude</a:t>
            </a:r>
            <a:r>
              <a:rPr dirty="0" sz="2000" spc="-6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shift</a:t>
            </a:r>
            <a:r>
              <a:rPr dirty="0" sz="2000" spc="-6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keying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80" y="2774908"/>
            <a:ext cx="8624519" cy="22945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56851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Frequency</a:t>
            </a:r>
            <a:r>
              <a:rPr dirty="0" sz="4400" spc="-5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Shift</a:t>
            </a:r>
            <a:r>
              <a:rPr dirty="0" sz="4400" spc="-3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Keying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393700" marR="4191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94335" algn="l"/>
              </a:tabLst>
            </a:pPr>
            <a:r>
              <a:rPr dirty="0"/>
              <a:t>The</a:t>
            </a:r>
            <a:r>
              <a:rPr dirty="0" spc="755"/>
              <a:t> </a:t>
            </a:r>
            <a:r>
              <a:rPr dirty="0" spc="-5"/>
              <a:t>digital</a:t>
            </a:r>
            <a:r>
              <a:rPr dirty="0" spc="770"/>
              <a:t> </a:t>
            </a:r>
            <a:r>
              <a:rPr dirty="0"/>
              <a:t>data</a:t>
            </a:r>
            <a:r>
              <a:rPr dirty="0" spc="760"/>
              <a:t> </a:t>
            </a:r>
            <a:r>
              <a:rPr dirty="0"/>
              <a:t>stream</a:t>
            </a:r>
            <a:r>
              <a:rPr dirty="0" spc="760"/>
              <a:t> </a:t>
            </a:r>
            <a:r>
              <a:rPr dirty="0"/>
              <a:t>changes</a:t>
            </a:r>
            <a:r>
              <a:rPr dirty="0" spc="765"/>
              <a:t> </a:t>
            </a:r>
            <a:r>
              <a:rPr dirty="0" spc="-5"/>
              <a:t>the </a:t>
            </a:r>
            <a:r>
              <a:rPr dirty="0" spc="-790"/>
              <a:t> </a:t>
            </a:r>
            <a:r>
              <a:rPr dirty="0"/>
              <a:t>frequency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the carrier</a:t>
            </a:r>
            <a:r>
              <a:rPr dirty="0" spc="-25"/>
              <a:t> </a:t>
            </a:r>
            <a:r>
              <a:rPr dirty="0"/>
              <a:t>signal,</a:t>
            </a:r>
            <a:r>
              <a:rPr dirty="0" spc="-10"/>
              <a:t> </a:t>
            </a:r>
            <a:r>
              <a:rPr dirty="0"/>
              <a:t>f</a:t>
            </a:r>
            <a:r>
              <a:rPr dirty="0" baseline="-21164" sz="3150"/>
              <a:t>c</a:t>
            </a:r>
            <a:r>
              <a:rPr dirty="0" sz="3200"/>
              <a:t>.</a:t>
            </a:r>
            <a:endParaRPr sz="3200"/>
          </a:p>
          <a:p>
            <a:pPr algn="just" marL="393700" marR="43180" indent="-343535">
              <a:lnSpc>
                <a:spcPct val="100200"/>
              </a:lnSpc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94335" algn="l"/>
              </a:tabLst>
            </a:pPr>
            <a:r>
              <a:rPr dirty="0"/>
              <a:t>For example, a “1” could be represented </a:t>
            </a:r>
            <a:r>
              <a:rPr dirty="0" spc="-10"/>
              <a:t>by </a:t>
            </a:r>
            <a:r>
              <a:rPr dirty="0" spc="-5"/>
              <a:t> </a:t>
            </a:r>
            <a:r>
              <a:rPr dirty="0" spc="5"/>
              <a:t>f</a:t>
            </a:r>
            <a:r>
              <a:rPr dirty="0" baseline="-21164" sz="3150" spc="7"/>
              <a:t>1</a:t>
            </a:r>
            <a:r>
              <a:rPr dirty="0" sz="3200" spc="5"/>
              <a:t>=f</a:t>
            </a:r>
            <a:r>
              <a:rPr dirty="0" baseline="-21164" sz="3150" spc="7"/>
              <a:t>c </a:t>
            </a:r>
            <a:r>
              <a:rPr dirty="0" sz="3200"/>
              <a:t>+</a:t>
            </a:r>
            <a:r>
              <a:rPr dirty="0" sz="3200">
                <a:latin typeface="Symbol"/>
                <a:cs typeface="Symbol"/>
              </a:rPr>
              <a:t></a:t>
            </a:r>
            <a:r>
              <a:rPr dirty="0" sz="3200"/>
              <a:t>f, and a </a:t>
            </a:r>
            <a:r>
              <a:rPr dirty="0" sz="3200" spc="-5"/>
              <a:t>“0” could </a:t>
            </a:r>
            <a:r>
              <a:rPr dirty="0" sz="3200"/>
              <a:t>be represented </a:t>
            </a:r>
            <a:r>
              <a:rPr dirty="0" sz="3200" spc="-10"/>
              <a:t>by </a:t>
            </a:r>
            <a:r>
              <a:rPr dirty="0" sz="3200" spc="-785"/>
              <a:t> </a:t>
            </a:r>
            <a:r>
              <a:rPr dirty="0" sz="3200"/>
              <a:t>f</a:t>
            </a:r>
            <a:r>
              <a:rPr dirty="0" baseline="-21164" sz="3150"/>
              <a:t>2</a:t>
            </a:r>
            <a:r>
              <a:rPr dirty="0" sz="3200"/>
              <a:t>=f</a:t>
            </a:r>
            <a:r>
              <a:rPr dirty="0" baseline="-21164" sz="3150"/>
              <a:t>c</a:t>
            </a:r>
            <a:r>
              <a:rPr dirty="0" sz="3200"/>
              <a:t>-</a:t>
            </a:r>
            <a:r>
              <a:rPr dirty="0" sz="3200">
                <a:latin typeface="Symbol"/>
                <a:cs typeface="Symbol"/>
              </a:rPr>
              <a:t></a:t>
            </a:r>
            <a:r>
              <a:rPr dirty="0" sz="3200"/>
              <a:t>f.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5980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Times New Roman"/>
                <a:cs typeface="Times New Roman"/>
              </a:rPr>
              <a:t>5.6	</a:t>
            </a:r>
            <a:r>
              <a:rPr dirty="0" sz="2000" i="1">
                <a:latin typeface="Times New Roman"/>
                <a:cs typeface="Times New Roman"/>
              </a:rPr>
              <a:t>Binary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frequency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shift</a:t>
            </a:r>
            <a:r>
              <a:rPr dirty="0" sz="2000" spc="-5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keying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41" y="2290826"/>
            <a:ext cx="8632394" cy="26621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3776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Bandwidth</a:t>
            </a:r>
            <a:r>
              <a:rPr dirty="0" sz="4400" spc="-7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r>
              <a:rPr dirty="0" sz="4400" spc="-3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FSK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140" y="2011502"/>
            <a:ext cx="7279005" cy="2072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81000" algn="l"/>
                <a:tab pos="381635" algn="l"/>
                <a:tab pos="3127375" algn="l"/>
              </a:tabLst>
            </a:pPr>
            <a:r>
              <a:rPr dirty="0" sz="3200" spc="-5">
                <a:latin typeface="Tahoma"/>
                <a:cs typeface="Tahoma"/>
              </a:rPr>
              <a:t>If</a:t>
            </a:r>
            <a:r>
              <a:rPr dirty="0" sz="320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>
                <a:latin typeface="Tahoma"/>
                <a:cs typeface="Tahoma"/>
              </a:rPr>
              <a:t> difference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between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two </a:t>
            </a:r>
            <a:r>
              <a:rPr dirty="0" sz="3200">
                <a:latin typeface="Tahoma"/>
                <a:cs typeface="Tahoma"/>
              </a:rPr>
              <a:t> frequencies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 spc="5">
                <a:latin typeface="Tahoma"/>
                <a:cs typeface="Tahoma"/>
              </a:rPr>
              <a:t>(f</a:t>
            </a:r>
            <a:r>
              <a:rPr dirty="0" baseline="-21164" sz="3150" spc="7">
                <a:latin typeface="Tahoma"/>
                <a:cs typeface="Tahoma"/>
              </a:rPr>
              <a:t>1	</a:t>
            </a:r>
            <a:r>
              <a:rPr dirty="0" sz="3200">
                <a:latin typeface="Tahoma"/>
                <a:cs typeface="Tahoma"/>
              </a:rPr>
              <a:t>and f</a:t>
            </a:r>
            <a:r>
              <a:rPr dirty="0" baseline="-21164" sz="3150">
                <a:latin typeface="Tahoma"/>
                <a:cs typeface="Tahoma"/>
              </a:rPr>
              <a:t>2</a:t>
            </a:r>
            <a:r>
              <a:rPr dirty="0" sz="3200">
                <a:latin typeface="Tahoma"/>
                <a:cs typeface="Tahoma"/>
              </a:rPr>
              <a:t>) is </a:t>
            </a:r>
            <a:r>
              <a:rPr dirty="0" sz="3200" spc="-5">
                <a:latin typeface="Tahoma"/>
                <a:cs typeface="Tahoma"/>
              </a:rPr>
              <a:t>2</a:t>
            </a:r>
            <a:r>
              <a:rPr dirty="0" sz="3200" spc="-5">
                <a:latin typeface="Symbol"/>
                <a:cs typeface="Symbol"/>
              </a:rPr>
              <a:t></a:t>
            </a:r>
            <a:r>
              <a:rPr dirty="0" sz="3200" spc="-5">
                <a:latin typeface="Tahoma"/>
                <a:cs typeface="Tahoma"/>
              </a:rPr>
              <a:t>f, then the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required</a:t>
            </a:r>
            <a:r>
              <a:rPr dirty="0" sz="3200" spc="-1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BW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will</a:t>
            </a:r>
            <a:r>
              <a:rPr dirty="0" sz="3200" spc="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be:</a:t>
            </a:r>
            <a:endParaRPr sz="3200">
              <a:latin typeface="Tahoma"/>
              <a:cs typeface="Tahoma"/>
            </a:endParaRPr>
          </a:p>
          <a:p>
            <a:pPr marL="2185670">
              <a:lnSpc>
                <a:spcPct val="100000"/>
              </a:lnSpc>
              <a:spcBef>
                <a:spcPts val="745"/>
              </a:spcBef>
            </a:pPr>
            <a:r>
              <a:rPr dirty="0" sz="3200">
                <a:latin typeface="Tahoma"/>
                <a:cs typeface="Tahoma"/>
              </a:rPr>
              <a:t>B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=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(1+d)xS</a:t>
            </a:r>
            <a:r>
              <a:rPr dirty="0" sz="3200" spc="-1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+2</a:t>
            </a:r>
            <a:r>
              <a:rPr dirty="0" sz="3200" spc="-5">
                <a:latin typeface="Symbol"/>
                <a:cs typeface="Symbol"/>
              </a:rPr>
              <a:t></a:t>
            </a:r>
            <a:r>
              <a:rPr dirty="0" sz="3200" spc="-5">
                <a:latin typeface="Tahoma"/>
                <a:cs typeface="Tahoma"/>
              </a:rPr>
              <a:t>f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82446" y="20827"/>
            <a:ext cx="23723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dirty="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i="1">
                <a:solidFill>
                  <a:srgbClr val="FF0000"/>
                </a:solidFill>
                <a:latin typeface="Arial"/>
                <a:cs typeface="Arial"/>
              </a:rPr>
              <a:t>5.5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7340" y="1164081"/>
            <a:ext cx="8530590" cy="4092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462280">
              <a:lnSpc>
                <a:spcPct val="100000"/>
              </a:lnSpc>
              <a:spcBef>
                <a:spcPts val="95"/>
              </a:spcBef>
            </a:pPr>
            <a:r>
              <a:rPr dirty="0" sz="2800" spc="-110" b="1" i="1">
                <a:latin typeface="Times New Roman"/>
                <a:cs typeface="Times New Roman"/>
              </a:rPr>
              <a:t>We</a:t>
            </a:r>
            <a:r>
              <a:rPr dirty="0" sz="2800" spc="-10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have </a:t>
            </a:r>
            <a:r>
              <a:rPr dirty="0" sz="2800" b="1" i="1">
                <a:latin typeface="Times New Roman"/>
                <a:cs typeface="Times New Roman"/>
              </a:rPr>
              <a:t>an </a:t>
            </a:r>
            <a:r>
              <a:rPr dirty="0" sz="2800" spc="-5" b="1" i="1">
                <a:latin typeface="Times New Roman"/>
                <a:cs typeface="Times New Roman"/>
              </a:rPr>
              <a:t>available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bandwidth</a:t>
            </a:r>
            <a:r>
              <a:rPr dirty="0" sz="2800" b="1" i="1">
                <a:latin typeface="Times New Roman"/>
                <a:cs typeface="Times New Roman"/>
              </a:rPr>
              <a:t> of 100 </a:t>
            </a:r>
            <a:r>
              <a:rPr dirty="0" sz="2800" spc="-5" b="1" i="1">
                <a:latin typeface="Times New Roman"/>
                <a:cs typeface="Times New Roman"/>
              </a:rPr>
              <a:t>kHz which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spans from </a:t>
            </a:r>
            <a:r>
              <a:rPr dirty="0" sz="2800" b="1" i="1">
                <a:latin typeface="Times New Roman"/>
                <a:cs typeface="Times New Roman"/>
              </a:rPr>
              <a:t>200 </a:t>
            </a:r>
            <a:r>
              <a:rPr dirty="0" sz="2800" spc="-5" b="1" i="1">
                <a:latin typeface="Times New Roman"/>
                <a:cs typeface="Times New Roman"/>
              </a:rPr>
              <a:t>to </a:t>
            </a:r>
            <a:r>
              <a:rPr dirty="0" sz="2800" b="1" i="1">
                <a:latin typeface="Times New Roman"/>
                <a:cs typeface="Times New Roman"/>
              </a:rPr>
              <a:t>300 </a:t>
            </a:r>
            <a:r>
              <a:rPr dirty="0" sz="2800" spc="-5" b="1" i="1">
                <a:latin typeface="Times New Roman"/>
                <a:cs typeface="Times New Roman"/>
              </a:rPr>
              <a:t>kHz. What should </a:t>
            </a:r>
            <a:r>
              <a:rPr dirty="0" sz="2800" b="1" i="1">
                <a:latin typeface="Times New Roman"/>
                <a:cs typeface="Times New Roman"/>
              </a:rPr>
              <a:t>be </a:t>
            </a:r>
            <a:r>
              <a:rPr dirty="0" sz="2800" spc="-5" b="1" i="1">
                <a:latin typeface="Times New Roman"/>
                <a:cs typeface="Times New Roman"/>
              </a:rPr>
              <a:t>the carrier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frequency and the </a:t>
            </a:r>
            <a:r>
              <a:rPr dirty="0" sz="2800" b="1" i="1">
                <a:latin typeface="Times New Roman"/>
                <a:cs typeface="Times New Roman"/>
              </a:rPr>
              <a:t>bit rate </a:t>
            </a:r>
            <a:r>
              <a:rPr dirty="0" sz="2800" spc="-5" b="1" i="1">
                <a:latin typeface="Times New Roman"/>
                <a:cs typeface="Times New Roman"/>
              </a:rPr>
              <a:t>if </a:t>
            </a:r>
            <a:r>
              <a:rPr dirty="0" sz="2800" spc="-10" b="1" i="1">
                <a:latin typeface="Times New Roman"/>
                <a:cs typeface="Times New Roman"/>
              </a:rPr>
              <a:t>we </a:t>
            </a:r>
            <a:r>
              <a:rPr dirty="0" sz="2800" spc="-5" b="1" i="1">
                <a:latin typeface="Times New Roman"/>
                <a:cs typeface="Times New Roman"/>
              </a:rPr>
              <a:t>modulated our data by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using FSK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with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 1?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4900"/>
              </a:lnSpc>
              <a:spcBef>
                <a:spcPts val="225"/>
              </a:spcBef>
            </a:pPr>
            <a:r>
              <a:rPr dirty="0" sz="2950" spc="-70">
                <a:latin typeface="SimSun-ExtB"/>
                <a:cs typeface="SimSun-ExtB"/>
              </a:rPr>
              <a:t>This </a:t>
            </a:r>
            <a:r>
              <a:rPr dirty="0" sz="2950" spc="-75">
                <a:latin typeface="SimSun-ExtB"/>
                <a:cs typeface="SimSun-ExtB"/>
              </a:rPr>
              <a:t>problem </a:t>
            </a:r>
            <a:r>
              <a:rPr dirty="0" sz="2950" spc="-70">
                <a:latin typeface="SimSun-ExtB"/>
                <a:cs typeface="SimSun-ExtB"/>
              </a:rPr>
              <a:t>is similar to </a:t>
            </a:r>
            <a:r>
              <a:rPr dirty="0" sz="2950" spc="-75">
                <a:latin typeface="SimSun-ExtB"/>
                <a:cs typeface="SimSun-ExtB"/>
              </a:rPr>
              <a:t>Example </a:t>
            </a:r>
            <a:r>
              <a:rPr dirty="0" sz="2950" spc="-65">
                <a:latin typeface="SimSun-ExtB"/>
                <a:cs typeface="SimSun-ExtB"/>
              </a:rPr>
              <a:t>5.3, </a:t>
            </a:r>
            <a:r>
              <a:rPr dirty="0" sz="2950" spc="-70">
                <a:latin typeface="SimSun-ExtB"/>
                <a:cs typeface="SimSun-ExtB"/>
              </a:rPr>
              <a:t>but </a:t>
            </a:r>
            <a:r>
              <a:rPr dirty="0" sz="2950" spc="-65">
                <a:latin typeface="SimSun-ExtB"/>
                <a:cs typeface="SimSun-ExtB"/>
              </a:rPr>
              <a:t>we </a:t>
            </a:r>
            <a:r>
              <a:rPr dirty="0" sz="2950" spc="-60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are modulating</a:t>
            </a:r>
            <a:r>
              <a:rPr dirty="0" sz="2950" spc="-65">
                <a:latin typeface="SimSun-ExtB"/>
                <a:cs typeface="SimSun-ExtB"/>
              </a:rPr>
              <a:t> </a:t>
            </a:r>
            <a:r>
              <a:rPr dirty="0" sz="2950" spc="-75">
                <a:latin typeface="SimSun-ExtB"/>
                <a:cs typeface="SimSun-ExtB"/>
              </a:rPr>
              <a:t>by </a:t>
            </a:r>
            <a:r>
              <a:rPr dirty="0" sz="2950" spc="-70">
                <a:latin typeface="SimSun-ExtB"/>
                <a:cs typeface="SimSun-ExtB"/>
              </a:rPr>
              <a:t>using </a:t>
            </a:r>
            <a:r>
              <a:rPr dirty="0" sz="2950" spc="-65">
                <a:latin typeface="SimSun-ExtB"/>
                <a:cs typeface="SimSun-ExtB"/>
              </a:rPr>
              <a:t>FSK. </a:t>
            </a:r>
            <a:r>
              <a:rPr dirty="0" sz="2950" spc="-75">
                <a:latin typeface="SimSun-ExtB"/>
                <a:cs typeface="SimSun-ExtB"/>
              </a:rPr>
              <a:t>The </a:t>
            </a:r>
            <a:r>
              <a:rPr dirty="0" sz="2950" spc="-70">
                <a:latin typeface="SimSun-ExtB"/>
                <a:cs typeface="SimSun-ExtB"/>
              </a:rPr>
              <a:t>midpoint</a:t>
            </a:r>
            <a:r>
              <a:rPr dirty="0" sz="2950" spc="1335">
                <a:latin typeface="SimSun-ExtB"/>
                <a:cs typeface="SimSun-ExtB"/>
              </a:rPr>
              <a:t> </a:t>
            </a:r>
            <a:r>
              <a:rPr dirty="0" sz="2950" spc="-75">
                <a:latin typeface="SimSun-ExtB"/>
                <a:cs typeface="SimSun-ExtB"/>
              </a:rPr>
              <a:t>of </a:t>
            </a:r>
            <a:r>
              <a:rPr dirty="0" sz="2950" spc="-70">
                <a:latin typeface="SimSun-ExtB"/>
                <a:cs typeface="SimSun-ExtB"/>
              </a:rPr>
              <a:t> the band is </a:t>
            </a:r>
            <a:r>
              <a:rPr dirty="0" sz="2950" spc="-75">
                <a:latin typeface="SimSun-ExtB"/>
                <a:cs typeface="SimSun-ExtB"/>
              </a:rPr>
              <a:t>at 250 </a:t>
            </a:r>
            <a:r>
              <a:rPr dirty="0" sz="2950" spc="-70">
                <a:latin typeface="SimSun-ExtB"/>
                <a:cs typeface="SimSun-ExtB"/>
              </a:rPr>
              <a:t>kHz. We </a:t>
            </a:r>
            <a:r>
              <a:rPr dirty="0" sz="2950" spc="-75">
                <a:latin typeface="SimSun-ExtB"/>
                <a:cs typeface="SimSun-ExtB"/>
              </a:rPr>
              <a:t>choose </a:t>
            </a:r>
            <a:r>
              <a:rPr dirty="0" sz="2950" spc="-55">
                <a:latin typeface="SimSun-ExtB"/>
                <a:cs typeface="SimSun-ExtB"/>
              </a:rPr>
              <a:t>2</a:t>
            </a:r>
            <a:r>
              <a:rPr dirty="0" sz="2800" spc="-55" b="1" i="1">
                <a:latin typeface="Courier New"/>
                <a:cs typeface="Courier New"/>
              </a:rPr>
              <a:t>Δ</a:t>
            </a:r>
            <a:r>
              <a:rPr dirty="0" sz="2950" spc="-55">
                <a:latin typeface="SimSun-ExtB"/>
                <a:cs typeface="SimSun-ExtB"/>
              </a:rPr>
              <a:t>f </a:t>
            </a:r>
            <a:r>
              <a:rPr dirty="0" sz="2950" spc="-75">
                <a:latin typeface="SimSun-ExtB"/>
                <a:cs typeface="SimSun-ExtB"/>
              </a:rPr>
              <a:t>to </a:t>
            </a:r>
            <a:r>
              <a:rPr dirty="0" sz="2950" spc="-70">
                <a:latin typeface="SimSun-ExtB"/>
                <a:cs typeface="SimSun-ExtB"/>
              </a:rPr>
              <a:t>be </a:t>
            </a:r>
            <a:r>
              <a:rPr dirty="0" sz="2950" spc="-75">
                <a:latin typeface="SimSun-ExtB"/>
                <a:cs typeface="SimSun-ExtB"/>
              </a:rPr>
              <a:t>50 </a:t>
            </a:r>
            <a:r>
              <a:rPr dirty="0" sz="2950" spc="-70">
                <a:latin typeface="SimSun-ExtB"/>
                <a:cs typeface="SimSun-ExtB"/>
              </a:rPr>
              <a:t> kHz; this </a:t>
            </a:r>
            <a:r>
              <a:rPr dirty="0" sz="2950" spc="-65">
                <a:latin typeface="SimSun-ExtB"/>
                <a:cs typeface="SimSun-ExtB"/>
              </a:rPr>
              <a:t>means</a:t>
            </a:r>
            <a:endParaRPr sz="2950">
              <a:latin typeface="SimSun-ExtB"/>
              <a:cs typeface="SimSun-ExtB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850" y="5276850"/>
            <a:ext cx="8307705" cy="464820"/>
            <a:chOff x="323850" y="5276850"/>
            <a:chExt cx="8307705" cy="46482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0" y="5333997"/>
              <a:ext cx="8176350" cy="3508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3850" y="5276849"/>
              <a:ext cx="8307705" cy="464820"/>
            </a:xfrm>
            <a:custGeom>
              <a:avLst/>
              <a:gdLst/>
              <a:ahLst/>
              <a:cxnLst/>
              <a:rect l="l" t="t" r="r" b="b"/>
              <a:pathLst>
                <a:path w="8307705" h="464820">
                  <a:moveTo>
                    <a:pt x="8261604" y="45720"/>
                  </a:moveTo>
                  <a:lnTo>
                    <a:pt x="8250174" y="45720"/>
                  </a:lnTo>
                  <a:lnTo>
                    <a:pt x="8250174" y="57150"/>
                  </a:lnTo>
                  <a:lnTo>
                    <a:pt x="8250174" y="407670"/>
                  </a:lnTo>
                  <a:lnTo>
                    <a:pt x="57150" y="407670"/>
                  </a:lnTo>
                  <a:lnTo>
                    <a:pt x="57150" y="57150"/>
                  </a:lnTo>
                  <a:lnTo>
                    <a:pt x="8250174" y="57150"/>
                  </a:lnTo>
                  <a:lnTo>
                    <a:pt x="8250174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07670"/>
                  </a:lnTo>
                  <a:lnTo>
                    <a:pt x="45720" y="419100"/>
                  </a:lnTo>
                  <a:lnTo>
                    <a:pt x="8261604" y="419100"/>
                  </a:lnTo>
                  <a:lnTo>
                    <a:pt x="8261604" y="407987"/>
                  </a:lnTo>
                  <a:lnTo>
                    <a:pt x="8261604" y="407670"/>
                  </a:lnTo>
                  <a:lnTo>
                    <a:pt x="8261604" y="57150"/>
                  </a:lnTo>
                  <a:lnTo>
                    <a:pt x="8261604" y="45720"/>
                  </a:lnTo>
                  <a:close/>
                </a:path>
                <a:path w="8307705" h="464820">
                  <a:moveTo>
                    <a:pt x="8307324" y="0"/>
                  </a:moveTo>
                  <a:lnTo>
                    <a:pt x="8273034" y="0"/>
                  </a:lnTo>
                  <a:lnTo>
                    <a:pt x="8273034" y="34290"/>
                  </a:lnTo>
                  <a:lnTo>
                    <a:pt x="8273034" y="430530"/>
                  </a:lnTo>
                  <a:lnTo>
                    <a:pt x="34290" y="430530"/>
                  </a:lnTo>
                  <a:lnTo>
                    <a:pt x="34290" y="34290"/>
                  </a:lnTo>
                  <a:lnTo>
                    <a:pt x="8273034" y="34290"/>
                  </a:lnTo>
                  <a:lnTo>
                    <a:pt x="8273034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30530"/>
                  </a:lnTo>
                  <a:lnTo>
                    <a:pt x="0" y="464820"/>
                  </a:lnTo>
                  <a:lnTo>
                    <a:pt x="8307324" y="464820"/>
                  </a:lnTo>
                  <a:lnTo>
                    <a:pt x="8307324" y="430847"/>
                  </a:lnTo>
                  <a:lnTo>
                    <a:pt x="8307324" y="430530"/>
                  </a:lnTo>
                  <a:lnTo>
                    <a:pt x="8307324" y="34290"/>
                  </a:lnTo>
                  <a:lnTo>
                    <a:pt x="830732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48901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Phase</a:t>
            </a:r>
            <a:r>
              <a:rPr dirty="0" sz="4400" spc="-4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Shift</a:t>
            </a:r>
            <a:r>
              <a:rPr dirty="0" sz="4400" spc="-3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Keyeing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00834"/>
            <a:ext cx="7616190" cy="3733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We </a:t>
            </a:r>
            <a:r>
              <a:rPr dirty="0" sz="3200" spc="-5">
                <a:latin typeface="Times New Roman"/>
                <a:cs typeface="Times New Roman"/>
              </a:rPr>
              <a:t>vary </a:t>
            </a:r>
            <a:r>
              <a:rPr dirty="0" sz="3200">
                <a:latin typeface="Times New Roman"/>
                <a:cs typeface="Times New Roman"/>
              </a:rPr>
              <a:t>the phase shift of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carrier </a:t>
            </a:r>
            <a:r>
              <a:rPr dirty="0" sz="3200" spc="-5">
                <a:latin typeface="Times New Roman"/>
                <a:cs typeface="Times New Roman"/>
              </a:rPr>
              <a:t>signal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represent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digital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  <a:p>
            <a:pPr algn="just" marL="356235" marR="1777364" indent="-356235">
              <a:lnSpc>
                <a:spcPts val="4610"/>
              </a:lnSpc>
              <a:spcBef>
                <a:spcPts val="2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bandwidth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requirement,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</a:t>
            </a:r>
            <a:r>
              <a:rPr dirty="0" sz="3200" spc="-5">
                <a:latin typeface="Times New Roman"/>
                <a:cs typeface="Times New Roman"/>
              </a:rPr>
              <a:t> is: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(1+d)xS</a:t>
            </a:r>
            <a:endParaRPr sz="3200">
              <a:latin typeface="Times New Roman"/>
              <a:cs typeface="Times New Roman"/>
            </a:endParaRPr>
          </a:p>
          <a:p>
            <a:pPr algn="just" marL="355600" marR="5715" indent="-343535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dirty="0" sz="3200" spc="-5">
                <a:latin typeface="Times New Roman"/>
                <a:cs typeface="Times New Roman"/>
              </a:rPr>
              <a:t>PSK is </a:t>
            </a:r>
            <a:r>
              <a:rPr dirty="0" sz="3200">
                <a:latin typeface="Times New Roman"/>
                <a:cs typeface="Times New Roman"/>
              </a:rPr>
              <a:t>much </a:t>
            </a:r>
            <a:r>
              <a:rPr dirty="0" sz="3200" spc="-5">
                <a:latin typeface="Times New Roman"/>
                <a:cs typeface="Times New Roman"/>
              </a:rPr>
              <a:t>more </a:t>
            </a:r>
            <a:r>
              <a:rPr dirty="0" sz="3200">
                <a:latin typeface="Times New Roman"/>
                <a:cs typeface="Times New Roman"/>
              </a:rPr>
              <a:t>robust than </a:t>
            </a:r>
            <a:r>
              <a:rPr dirty="0" sz="3200" spc="-5">
                <a:latin typeface="Times New Roman"/>
                <a:cs typeface="Times New Roman"/>
              </a:rPr>
              <a:t>ASK </a:t>
            </a:r>
            <a:r>
              <a:rPr dirty="0" sz="3200">
                <a:latin typeface="Times New Roman"/>
                <a:cs typeface="Times New Roman"/>
              </a:rPr>
              <a:t>as </a:t>
            </a:r>
            <a:r>
              <a:rPr dirty="0" sz="3200" spc="-5">
                <a:latin typeface="Times New Roman"/>
                <a:cs typeface="Times New Roman"/>
              </a:rPr>
              <a:t>it is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not </a:t>
            </a:r>
            <a:r>
              <a:rPr dirty="0" sz="3200" spc="-5">
                <a:latin typeface="Times New Roman"/>
                <a:cs typeface="Times New Roman"/>
              </a:rPr>
              <a:t>that vulnerable to noise, which </a:t>
            </a:r>
            <a:r>
              <a:rPr dirty="0" sz="3200">
                <a:latin typeface="Times New Roman"/>
                <a:cs typeface="Times New Roman"/>
              </a:rPr>
              <a:t>changes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amplitude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1617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Times New Roman"/>
                <a:cs typeface="Times New Roman"/>
              </a:rPr>
              <a:t>5.9	</a:t>
            </a:r>
            <a:r>
              <a:rPr dirty="0" sz="2000" i="1">
                <a:latin typeface="Times New Roman"/>
                <a:cs typeface="Times New Roman"/>
              </a:rPr>
              <a:t>Binary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phase</a:t>
            </a:r>
            <a:r>
              <a:rPr dirty="0" sz="2000" spc="-5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shift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keying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27" y="2730450"/>
            <a:ext cx="8624522" cy="22525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1045"/>
            <a:ext cx="35864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333399"/>
                </a:solidFill>
                <a:latin typeface="Tahoma"/>
                <a:cs typeface="Tahoma"/>
              </a:rPr>
              <a:t>Quadrature</a:t>
            </a:r>
            <a:r>
              <a:rPr dirty="0" sz="4000" spc="-9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000" b="0">
                <a:solidFill>
                  <a:srgbClr val="333399"/>
                </a:solidFill>
                <a:latin typeface="Tahoma"/>
                <a:cs typeface="Tahoma"/>
              </a:rPr>
              <a:t>PSK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" y="2012950"/>
            <a:ext cx="7348220" cy="3318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6400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06400" algn="l"/>
                <a:tab pos="407034" algn="l"/>
              </a:tabLst>
            </a:pPr>
            <a:r>
              <a:rPr dirty="0" sz="2000">
                <a:latin typeface="Tahoma"/>
                <a:cs typeface="Tahoma"/>
              </a:rPr>
              <a:t>To increase </a:t>
            </a:r>
            <a:r>
              <a:rPr dirty="0" sz="2000" spc="-5">
                <a:latin typeface="Tahoma"/>
                <a:cs typeface="Tahoma"/>
              </a:rPr>
              <a:t>the bit rate, </a:t>
            </a:r>
            <a:r>
              <a:rPr dirty="0" sz="2000">
                <a:latin typeface="Tahoma"/>
                <a:cs typeface="Tahoma"/>
              </a:rPr>
              <a:t>we </a:t>
            </a:r>
            <a:r>
              <a:rPr dirty="0" sz="2000" spc="-5">
                <a:latin typeface="Tahoma"/>
                <a:cs typeface="Tahoma"/>
              </a:rPr>
              <a:t>can code </a:t>
            </a:r>
            <a:r>
              <a:rPr dirty="0" sz="2000">
                <a:latin typeface="Tahoma"/>
                <a:cs typeface="Tahoma"/>
              </a:rPr>
              <a:t>2 or more </a:t>
            </a:r>
            <a:r>
              <a:rPr dirty="0" sz="2000" spc="-5">
                <a:latin typeface="Tahoma"/>
                <a:cs typeface="Tahoma"/>
              </a:rPr>
              <a:t>bits </a:t>
            </a:r>
            <a:r>
              <a:rPr dirty="0" sz="2000">
                <a:latin typeface="Tahoma"/>
                <a:cs typeface="Tahoma"/>
              </a:rPr>
              <a:t>onto one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signal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element.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750">
              <a:latin typeface="Tahoma"/>
              <a:cs typeface="Tahoma"/>
            </a:endParaRPr>
          </a:p>
          <a:p>
            <a:pPr marL="406400" marR="307340" indent="-34353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406400" algn="l"/>
                <a:tab pos="407034" algn="l"/>
              </a:tabLst>
            </a:pPr>
            <a:r>
              <a:rPr dirty="0" sz="2000" spc="-5">
                <a:latin typeface="Tahoma"/>
                <a:cs typeface="Tahoma"/>
              </a:rPr>
              <a:t>In </a:t>
            </a:r>
            <a:r>
              <a:rPr dirty="0" sz="2000">
                <a:latin typeface="Tahoma"/>
                <a:cs typeface="Tahoma"/>
              </a:rPr>
              <a:t>QPSK, we parallelize </a:t>
            </a:r>
            <a:r>
              <a:rPr dirty="0" sz="2000" spc="-5">
                <a:latin typeface="Tahoma"/>
                <a:cs typeface="Tahoma"/>
              </a:rPr>
              <a:t>the bit stream </a:t>
            </a:r>
            <a:r>
              <a:rPr dirty="0" sz="2000">
                <a:latin typeface="Tahoma"/>
                <a:cs typeface="Tahoma"/>
              </a:rPr>
              <a:t>so </a:t>
            </a:r>
            <a:r>
              <a:rPr dirty="0" sz="2000" spc="-5">
                <a:latin typeface="Tahoma"/>
                <a:cs typeface="Tahoma"/>
              </a:rPr>
              <a:t>that every two </a:t>
            </a:r>
            <a:r>
              <a:rPr dirty="0" sz="2000">
                <a:latin typeface="Tahoma"/>
                <a:cs typeface="Tahoma"/>
              </a:rPr>
              <a:t> incoming </a:t>
            </a:r>
            <a:r>
              <a:rPr dirty="0" sz="2000" spc="-5">
                <a:latin typeface="Tahoma"/>
                <a:cs typeface="Tahoma"/>
              </a:rPr>
              <a:t>bits </a:t>
            </a:r>
            <a:r>
              <a:rPr dirty="0" sz="2000">
                <a:latin typeface="Tahoma"/>
                <a:cs typeface="Tahoma"/>
              </a:rPr>
              <a:t>are split up and </a:t>
            </a:r>
            <a:r>
              <a:rPr dirty="0" sz="2000" spc="-5">
                <a:latin typeface="Tahoma"/>
                <a:cs typeface="Tahoma"/>
              </a:rPr>
              <a:t>PSK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 spc="-5">
                <a:latin typeface="Tahoma"/>
                <a:cs typeface="Tahoma"/>
              </a:rPr>
              <a:t>carrier frequency. </a:t>
            </a:r>
            <a:r>
              <a:rPr dirty="0" sz="2000">
                <a:latin typeface="Tahoma"/>
                <a:cs typeface="Tahoma"/>
              </a:rPr>
              <a:t>One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carrier frequency </a:t>
            </a:r>
            <a:r>
              <a:rPr dirty="0" sz="2000">
                <a:latin typeface="Tahoma"/>
                <a:cs typeface="Tahoma"/>
              </a:rPr>
              <a:t>is phase </a:t>
            </a:r>
            <a:r>
              <a:rPr dirty="0" sz="2000" spc="-5">
                <a:latin typeface="Tahoma"/>
                <a:cs typeface="Tahoma"/>
              </a:rPr>
              <a:t>shifted </a:t>
            </a:r>
            <a:r>
              <a:rPr dirty="0" sz="2000" spc="5">
                <a:latin typeface="Tahoma"/>
                <a:cs typeface="Tahoma"/>
              </a:rPr>
              <a:t>90</a:t>
            </a:r>
            <a:r>
              <a:rPr dirty="0" baseline="25641" sz="1950" spc="7">
                <a:latin typeface="Tahoma"/>
                <a:cs typeface="Tahoma"/>
              </a:rPr>
              <a:t>o</a:t>
            </a:r>
            <a:r>
              <a:rPr dirty="0" baseline="25641" sz="1950" spc="1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from the </a:t>
            </a:r>
            <a:r>
              <a:rPr dirty="0" sz="2000">
                <a:latin typeface="Tahoma"/>
                <a:cs typeface="Tahoma"/>
              </a:rPr>
              <a:t>other - </a:t>
            </a:r>
            <a:r>
              <a:rPr dirty="0" sz="2000" spc="-5">
                <a:latin typeface="Tahoma"/>
                <a:cs typeface="Tahoma"/>
              </a:rPr>
              <a:t>in </a:t>
            </a:r>
            <a:r>
              <a:rPr dirty="0" sz="2000">
                <a:latin typeface="Tahoma"/>
                <a:cs typeface="Tahoma"/>
              </a:rPr>
              <a:t> quadrature.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750">
              <a:latin typeface="Tahoma"/>
              <a:cs typeface="Tahoma"/>
            </a:endParaRPr>
          </a:p>
          <a:p>
            <a:pPr marL="406400" marR="325755" indent="-34353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406400" algn="l"/>
                <a:tab pos="407034" algn="l"/>
              </a:tabLst>
            </a:pP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two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PSKed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signals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then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added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to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produce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 4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signal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elements.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 =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4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here.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47377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dirty="0" sz="2400" spc="-1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3333CC"/>
                </a:solidFill>
                <a:latin typeface="Times New Roman"/>
                <a:cs typeface="Times New Roman"/>
              </a:rPr>
              <a:t>5.11	</a:t>
            </a:r>
            <a:r>
              <a:rPr dirty="0" sz="2000" i="1">
                <a:latin typeface="Times New Roman"/>
                <a:cs typeface="Times New Roman"/>
              </a:rPr>
              <a:t>QPSK and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its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42936"/>
            <a:ext cx="7258050" cy="4870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1384300"/>
            <a:chOff x="-6350" y="0"/>
            <a:chExt cx="9156700" cy="138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" y="323088"/>
              <a:ext cx="2795016" cy="6598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4055" y="323088"/>
              <a:ext cx="743712" cy="6598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8272" y="323088"/>
              <a:ext cx="949451" cy="659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8228" y="323088"/>
              <a:ext cx="743712" cy="6598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2444" y="323088"/>
              <a:ext cx="4021836" cy="65989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69881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dirty="0" spc="10" b="0">
                <a:latin typeface="SimSun-ExtB"/>
                <a:cs typeface="SimSun-ExtB"/>
              </a:rPr>
              <a:t>5-1	DIGITAL-TO-ANALOG</a:t>
            </a:r>
            <a:r>
              <a:rPr dirty="0" spc="-40" b="0">
                <a:latin typeface="SimSun-ExtB"/>
                <a:cs typeface="SimSun-ExtB"/>
              </a:rPr>
              <a:t> </a:t>
            </a:r>
            <a:r>
              <a:rPr dirty="0" spc="10" b="0">
                <a:latin typeface="SimSun-ExtB"/>
                <a:cs typeface="SimSun-ExtB"/>
              </a:rPr>
              <a:t>CONVERSION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2859" y="1530096"/>
            <a:ext cx="8521065" cy="1437640"/>
            <a:chOff x="22859" y="1530096"/>
            <a:chExt cx="8521065" cy="14376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388" y="1748980"/>
              <a:ext cx="1061795" cy="3511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0223" y="1530096"/>
              <a:ext cx="594360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9096" y="1530096"/>
              <a:ext cx="752855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6463" y="1530096"/>
              <a:ext cx="592836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3812" y="1530096"/>
              <a:ext cx="1484376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21508" y="1530096"/>
              <a:ext cx="2074164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88992" y="1530096"/>
              <a:ext cx="713232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5544" y="1530096"/>
              <a:ext cx="929639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18504" y="1530096"/>
              <a:ext cx="1560576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72400" y="1530096"/>
              <a:ext cx="771144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859" y="1956816"/>
              <a:ext cx="1859280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0679" y="1956816"/>
              <a:ext cx="1008888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88108" y="1956816"/>
              <a:ext cx="772668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7792" y="1956816"/>
              <a:ext cx="929640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85971" y="1956816"/>
              <a:ext cx="2604516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37504" y="1956816"/>
              <a:ext cx="772668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58712" y="1956816"/>
              <a:ext cx="851915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59167" y="1956816"/>
              <a:ext cx="1484376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859" y="2383536"/>
              <a:ext cx="1367028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99743" y="2383536"/>
              <a:ext cx="1306068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17192" y="2383536"/>
              <a:ext cx="851916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82011" y="2383536"/>
              <a:ext cx="929639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24555" y="2383536"/>
              <a:ext cx="2237232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73168" y="2383536"/>
              <a:ext cx="772667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58739" y="2383536"/>
              <a:ext cx="1406652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175248" y="2383536"/>
              <a:ext cx="1109472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09231" y="2383536"/>
              <a:ext cx="563879" cy="583691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1815" y="3739896"/>
            <a:ext cx="5120640" cy="597535"/>
            <a:chOff x="51815" y="3739896"/>
            <a:chExt cx="5120640" cy="597535"/>
          </a:xfrm>
        </p:grpSpPr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815" y="3739896"/>
              <a:ext cx="5120640" cy="58369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0604" y="4224528"/>
              <a:ext cx="4724400" cy="112775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231140" y="1622298"/>
            <a:ext cx="8074025" cy="4552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Digital-to-analog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conversion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is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process</a:t>
            </a:r>
            <a:r>
              <a:rPr dirty="0" sz="2800" spc="69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changing</a:t>
            </a:r>
            <a:r>
              <a:rPr dirty="0" sz="2800" b="1" i="1">
                <a:latin typeface="Times New Roman"/>
                <a:cs typeface="Times New Roman"/>
              </a:rPr>
              <a:t> one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of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characteristics</a:t>
            </a:r>
            <a:r>
              <a:rPr dirty="0" sz="2800" b="1" i="1">
                <a:latin typeface="Times New Roman"/>
                <a:cs typeface="Times New Roman"/>
              </a:rPr>
              <a:t> of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an</a:t>
            </a:r>
            <a:r>
              <a:rPr dirty="0" sz="2800" spc="7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analog </a:t>
            </a:r>
            <a:r>
              <a:rPr dirty="0" sz="2800" b="1" i="1">
                <a:latin typeface="Times New Roman"/>
                <a:cs typeface="Times New Roman"/>
              </a:rPr>
              <a:t> signal</a:t>
            </a:r>
            <a:r>
              <a:rPr dirty="0" sz="2800" spc="-2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based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on</a:t>
            </a:r>
            <a:r>
              <a:rPr dirty="0" sz="2800" spc="-5" b="1" i="1">
                <a:latin typeface="Times New Roman"/>
                <a:cs typeface="Times New Roman"/>
              </a:rPr>
              <a:t> the</a:t>
            </a:r>
            <a:r>
              <a:rPr dirty="0" sz="2800" b="1" i="1">
                <a:latin typeface="Times New Roman"/>
                <a:cs typeface="Times New Roman"/>
              </a:rPr>
              <a:t> information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in</a:t>
            </a:r>
            <a:r>
              <a:rPr dirty="0" sz="2800" b="1" i="1">
                <a:latin typeface="Times New Roman"/>
                <a:cs typeface="Times New Roman"/>
              </a:rPr>
              <a:t> digital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 u="heavy" sz="28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dirty="0" u="heavy" sz="2800" spc="-4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dirty="0" u="heavy" sz="28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heavy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dirty="0" u="heavy" sz="28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116666"/>
              <a:buFont typeface="Wingdings"/>
              <a:buChar char=""/>
              <a:tabLst>
                <a:tab pos="233679" algn="l"/>
              </a:tabLst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Aspects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Digital-to-Analog</a:t>
            </a:r>
            <a:r>
              <a:rPr dirty="0" sz="2400" spc="-5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Conversion</a:t>
            </a:r>
            <a:endParaRPr sz="2400">
              <a:latin typeface="Times New Roman"/>
              <a:cs typeface="Times New Roman"/>
            </a:endParaRPr>
          </a:p>
          <a:p>
            <a:pPr marL="233679" indent="-220979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33679" algn="l"/>
              </a:tabLst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Amplitude</a:t>
            </a:r>
            <a:r>
              <a:rPr dirty="0" sz="2400" spc="-2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Shift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Keying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dirty="0" sz="2400" spc="-10" b="1">
                <a:solidFill>
                  <a:srgbClr val="0033CC"/>
                </a:solidFill>
                <a:latin typeface="Times New Roman"/>
                <a:cs typeface="Times New Roman"/>
              </a:rPr>
              <a:t>Frequency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Shift</a:t>
            </a:r>
            <a:r>
              <a:rPr dirty="0" sz="2400" spc="-1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Keying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Phase</a:t>
            </a:r>
            <a:r>
              <a:rPr dirty="0" sz="2400" spc="-1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Shift</a:t>
            </a:r>
            <a:r>
              <a:rPr dirty="0" sz="2400" spc="-20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Keying</a:t>
            </a:r>
            <a:endParaRPr sz="24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buClr>
                <a:srgbClr val="000000"/>
              </a:buClr>
              <a:buSzPct val="116666"/>
              <a:buFont typeface="Wingdings"/>
              <a:buChar char=""/>
              <a:tabLst>
                <a:tab pos="250825" algn="l"/>
              </a:tabLst>
            </a:pP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Quadra</a:t>
            </a:r>
            <a:r>
              <a:rPr dirty="0" sz="2400" spc="5" b="1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u</a:t>
            </a:r>
            <a:r>
              <a:rPr dirty="0" sz="2400" spc="-55" b="1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dirty="0" sz="2400" spc="-145" b="1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Amplitude</a:t>
            </a:r>
            <a:r>
              <a:rPr dirty="0" sz="2400" b="1">
                <a:solidFill>
                  <a:srgbClr val="0033CC"/>
                </a:solidFill>
                <a:latin typeface="Times New Roman"/>
                <a:cs typeface="Times New Roman"/>
              </a:rPr>
              <a:t> Modula</a:t>
            </a:r>
            <a:r>
              <a:rPr dirty="0" sz="2400" spc="5" b="1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0033CC"/>
                </a:solidFill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87" y="41910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 h="0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4290" rIns="0" bIns="0" rtlCol="0" vert="horz">
            <a:spAutoFit/>
          </a:bodyPr>
          <a:lstStyle/>
          <a:p>
            <a:pPr marL="1158875" marR="379730" indent="-772795">
              <a:lnSpc>
                <a:spcPct val="100000"/>
              </a:lnSpc>
              <a:spcBef>
                <a:spcPts val="270"/>
              </a:spcBef>
            </a:pPr>
            <a:r>
              <a:rPr dirty="0" sz="3200" b="1">
                <a:latin typeface="Arial"/>
                <a:cs typeface="Arial"/>
              </a:rPr>
              <a:t>Quadrature</a:t>
            </a:r>
            <a:r>
              <a:rPr dirty="0" sz="3200" spc="-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amplitude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modulation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combination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1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ASK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and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PSK.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362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83662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69926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9665" algn="l"/>
              </a:tabLst>
            </a:pP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Digital</a:t>
            </a:r>
            <a:r>
              <a:rPr dirty="0" sz="4400" spc="-2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to	Analog</a:t>
            </a:r>
            <a:r>
              <a:rPr dirty="0" sz="4400" spc="-6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Conversion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1952066"/>
            <a:ext cx="7692390" cy="378269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just" marL="393700" marR="42545" indent="-343535">
              <a:lnSpc>
                <a:spcPts val="3460"/>
              </a:lnSpc>
              <a:spcBef>
                <a:spcPts val="53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94335" algn="l"/>
              </a:tabLst>
            </a:pPr>
            <a:r>
              <a:rPr dirty="0" sz="3200">
                <a:latin typeface="Times New Roman"/>
                <a:cs typeface="Times New Roman"/>
              </a:rPr>
              <a:t>Digital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data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needs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to</a:t>
            </a:r>
            <a:r>
              <a:rPr dirty="0" sz="3200" spc="-5">
                <a:latin typeface="Times New Roman"/>
                <a:cs typeface="Times New Roman"/>
              </a:rPr>
              <a:t> be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carried</a:t>
            </a:r>
            <a:r>
              <a:rPr dirty="0" sz="3200" spc="79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on</a:t>
            </a:r>
            <a:r>
              <a:rPr dirty="0" sz="3200" spc="7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analog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signal.</a:t>
            </a:r>
            <a:endParaRPr sz="3200">
              <a:latin typeface="Times New Roman"/>
              <a:cs typeface="Times New Roman"/>
            </a:endParaRPr>
          </a:p>
          <a:p>
            <a:pPr algn="just" marL="393700" marR="43180" indent="-343535">
              <a:lnSpc>
                <a:spcPct val="90000"/>
              </a:lnSpc>
              <a:spcBef>
                <a:spcPts val="71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94335" algn="l"/>
              </a:tabLst>
            </a:pPr>
            <a:r>
              <a:rPr dirty="0" sz="3200">
                <a:latin typeface="Times New Roman"/>
                <a:cs typeface="Times New Roman"/>
              </a:rPr>
              <a:t>A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carrier </a:t>
            </a:r>
            <a:r>
              <a:rPr dirty="0" sz="3200">
                <a:latin typeface="Times New Roman"/>
                <a:cs typeface="Times New Roman"/>
              </a:rPr>
              <a:t>signal (frequency f</a:t>
            </a:r>
            <a:r>
              <a:rPr dirty="0" baseline="-21164" sz="3150">
                <a:latin typeface="Times New Roman"/>
                <a:cs typeface="Times New Roman"/>
              </a:rPr>
              <a:t>c</a:t>
            </a:r>
            <a:r>
              <a:rPr dirty="0" sz="3200">
                <a:latin typeface="Times New Roman"/>
                <a:cs typeface="Times New Roman"/>
              </a:rPr>
              <a:t>) </a:t>
            </a:r>
            <a:r>
              <a:rPr dirty="0" sz="3200" spc="-5">
                <a:latin typeface="Times New Roman"/>
                <a:cs typeface="Times New Roman"/>
              </a:rPr>
              <a:t>performs the </a:t>
            </a:r>
            <a:r>
              <a:rPr dirty="0" sz="3200">
                <a:latin typeface="Times New Roman"/>
                <a:cs typeface="Times New Roman"/>
              </a:rPr>
              <a:t> function of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transporting</a:t>
            </a:r>
            <a:r>
              <a:rPr dirty="0" sz="3200">
                <a:latin typeface="Times New Roman"/>
                <a:cs typeface="Times New Roman"/>
              </a:rPr>
              <a:t> the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digital data</a:t>
            </a:r>
            <a:r>
              <a:rPr dirty="0" sz="3200" spc="8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in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analog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waveform.</a:t>
            </a:r>
            <a:endParaRPr sz="3200">
              <a:latin typeface="Times New Roman"/>
              <a:cs typeface="Times New Roman"/>
            </a:endParaRPr>
          </a:p>
          <a:p>
            <a:pPr algn="just" marL="393700" marR="44450" indent="-343535">
              <a:lnSpc>
                <a:spcPct val="9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94335" algn="l"/>
              </a:tabLst>
            </a:pPr>
            <a:r>
              <a:rPr dirty="0" sz="3200">
                <a:latin typeface="Times New Roman"/>
                <a:cs typeface="Times New Roman"/>
              </a:rPr>
              <a:t>The analog </a:t>
            </a:r>
            <a:r>
              <a:rPr dirty="0" sz="3200" spc="-5">
                <a:latin typeface="Times New Roman"/>
                <a:cs typeface="Times New Roman"/>
              </a:rPr>
              <a:t>carrier signal </a:t>
            </a:r>
            <a:r>
              <a:rPr dirty="0" sz="3200" spc="-10">
                <a:latin typeface="Times New Roman"/>
                <a:cs typeface="Times New Roman"/>
              </a:rPr>
              <a:t>is </a:t>
            </a:r>
            <a:r>
              <a:rPr dirty="0" sz="3200">
                <a:latin typeface="Times New Roman"/>
                <a:cs typeface="Times New Roman"/>
              </a:rPr>
              <a:t>manipulated </a:t>
            </a:r>
            <a:r>
              <a:rPr dirty="0" sz="3200" spc="-15">
                <a:latin typeface="Times New Roman"/>
                <a:cs typeface="Times New Roman"/>
              </a:rPr>
              <a:t>to 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uniquely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identify</a:t>
            </a:r>
            <a:r>
              <a:rPr dirty="0" sz="3200">
                <a:latin typeface="Times New Roman"/>
                <a:cs typeface="Times New Roman"/>
              </a:rPr>
              <a:t> the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digital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data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being </a:t>
            </a:r>
            <a:r>
              <a:rPr dirty="0" sz="3200">
                <a:latin typeface="Times New Roman"/>
                <a:cs typeface="Times New Roman"/>
              </a:rPr>
              <a:t> carried.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79501"/>
            <a:ext cx="4501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CC"/>
                </a:solidFill>
                <a:latin typeface="Times New Roman"/>
                <a:cs typeface="Times New Roman"/>
              </a:rPr>
              <a:t>5.1	</a:t>
            </a:r>
            <a:r>
              <a:rPr dirty="0" sz="2000" i="1">
                <a:latin typeface="Times New Roman"/>
                <a:cs typeface="Times New Roman"/>
              </a:rPr>
              <a:t>Digital-to-analog</a:t>
            </a:r>
            <a:r>
              <a:rPr dirty="0" sz="2000" spc="-1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conversion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148847"/>
            <a:ext cx="8879775" cy="25701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5379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dirty="0" sz="2400" spc="-1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dirty="0" sz="2400" spc="-2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Times New Roman"/>
                <a:cs typeface="Times New Roman"/>
              </a:rPr>
              <a:t>5.2	</a:t>
            </a:r>
            <a:r>
              <a:rPr dirty="0" sz="2000" spc="-15" i="1">
                <a:latin typeface="Times New Roman"/>
                <a:cs typeface="Times New Roman"/>
              </a:rPr>
              <a:t>Types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of </a:t>
            </a:r>
            <a:r>
              <a:rPr dirty="0" sz="2000" spc="-5" i="1">
                <a:latin typeface="Times New Roman"/>
                <a:cs typeface="Times New Roman"/>
              </a:rPr>
              <a:t>digital-to-analog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conversion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1904873"/>
            <a:ext cx="8401050" cy="28877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28600" y="1333500"/>
            <a:ext cx="8153400" cy="5080000"/>
            <a:chOff x="228600" y="1333500"/>
            <a:chExt cx="8153400" cy="5080000"/>
          </a:xfrm>
        </p:grpSpPr>
        <p:sp>
          <p:nvSpPr>
            <p:cNvPr id="11" name="object 11"/>
            <p:cNvSpPr/>
            <p:nvPr/>
          </p:nvSpPr>
          <p:spPr>
            <a:xfrm>
              <a:off x="228600" y="13716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 h="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" y="1447800"/>
              <a:ext cx="8077200" cy="4965700"/>
            </a:xfrm>
            <a:custGeom>
              <a:avLst/>
              <a:gdLst/>
              <a:ahLst/>
              <a:cxnLst/>
              <a:rect l="l" t="t" r="r" b="b"/>
              <a:pathLst>
                <a:path w="8077200" h="4965700">
                  <a:moveTo>
                    <a:pt x="8077200" y="0"/>
                  </a:moveTo>
                  <a:lnTo>
                    <a:pt x="0" y="0"/>
                  </a:lnTo>
                  <a:lnTo>
                    <a:pt x="0" y="4965700"/>
                  </a:lnTo>
                  <a:lnTo>
                    <a:pt x="8077200" y="49657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5"/>
              </a:spcBef>
            </a:pPr>
            <a:r>
              <a:rPr dirty="0"/>
              <a:t>Bit rate, N, is the </a:t>
            </a:r>
            <a:r>
              <a:rPr dirty="0" spc="-5"/>
              <a:t>number </a:t>
            </a:r>
            <a:r>
              <a:rPr dirty="0"/>
              <a:t>of bits per </a:t>
            </a:r>
            <a:r>
              <a:rPr dirty="0" spc="5"/>
              <a:t> </a:t>
            </a:r>
            <a:r>
              <a:rPr dirty="0" spc="-5"/>
              <a:t>second</a:t>
            </a:r>
            <a:r>
              <a:rPr dirty="0" spc="-50"/>
              <a:t> </a:t>
            </a:r>
            <a:r>
              <a:rPr dirty="0"/>
              <a:t>(bps).</a:t>
            </a:r>
            <a:r>
              <a:rPr dirty="0" spc="-35"/>
              <a:t> </a:t>
            </a:r>
            <a:r>
              <a:rPr dirty="0"/>
              <a:t>Baud</a:t>
            </a:r>
            <a:r>
              <a:rPr dirty="0" spc="-30"/>
              <a:t> </a:t>
            </a:r>
            <a:r>
              <a:rPr dirty="0"/>
              <a:t>rate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number</a:t>
            </a:r>
            <a:r>
              <a:rPr dirty="0" spc="-15"/>
              <a:t> </a:t>
            </a:r>
            <a:r>
              <a:rPr dirty="0"/>
              <a:t>of </a:t>
            </a:r>
            <a:r>
              <a:rPr dirty="0" spc="-875"/>
              <a:t> </a:t>
            </a:r>
            <a:r>
              <a:rPr dirty="0"/>
              <a:t>signal</a:t>
            </a:r>
          </a:p>
          <a:p>
            <a:pPr algn="ctr" marL="635">
              <a:lnSpc>
                <a:spcPct val="100000"/>
              </a:lnSpc>
            </a:pPr>
            <a:r>
              <a:rPr dirty="0" spc="-5"/>
              <a:t>elements</a:t>
            </a:r>
            <a:r>
              <a:rPr dirty="0" spc="-45"/>
              <a:t> </a:t>
            </a:r>
            <a:r>
              <a:rPr dirty="0"/>
              <a:t>per </a:t>
            </a:r>
            <a:r>
              <a:rPr dirty="0" spc="-5"/>
              <a:t>second</a:t>
            </a:r>
            <a:r>
              <a:rPr dirty="0" spc="-30"/>
              <a:t> </a:t>
            </a:r>
            <a:r>
              <a:rPr dirty="0" spc="-5"/>
              <a:t>(bauds).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4921" y="3419983"/>
            <a:ext cx="7757159" cy="2952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In the </a:t>
            </a:r>
            <a:r>
              <a:rPr dirty="0" sz="3200" spc="-5" b="1">
                <a:latin typeface="Arial"/>
                <a:cs typeface="Arial"/>
              </a:rPr>
              <a:t>analog transmission </a:t>
            </a:r>
            <a:r>
              <a:rPr dirty="0" sz="3200" b="1">
                <a:latin typeface="Arial"/>
                <a:cs typeface="Arial"/>
              </a:rPr>
              <a:t>of </a:t>
            </a:r>
            <a:r>
              <a:rPr dirty="0" sz="3200" spc="-5" b="1">
                <a:latin typeface="Arial"/>
                <a:cs typeface="Arial"/>
              </a:rPr>
              <a:t>digital </a:t>
            </a:r>
            <a:r>
              <a:rPr dirty="0" sz="320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data,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signal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or</a:t>
            </a:r>
            <a:r>
              <a:rPr dirty="0" sz="3200" spc="-5" b="1">
                <a:latin typeface="Arial"/>
                <a:cs typeface="Arial"/>
              </a:rPr>
              <a:t> baud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rate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less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than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or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equal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bit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rate.</a:t>
            </a:r>
            <a:endParaRPr sz="32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S=Nx1/r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bauds</a:t>
            </a:r>
            <a:endParaRPr sz="3200">
              <a:latin typeface="Arial"/>
              <a:cs typeface="Arial"/>
            </a:endParaRPr>
          </a:p>
          <a:p>
            <a:pPr algn="ctr" marL="226060" marR="216535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Where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</a:t>
            </a:r>
            <a:r>
              <a:rPr dirty="0" sz="3200" spc="-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number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data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bits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per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signal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element.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600" y="609663"/>
            <a:ext cx="1143000" cy="56673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02842" y="630377"/>
            <a:ext cx="7162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7340" y="1164081"/>
            <a:ext cx="7759065" cy="3239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An analog </a:t>
            </a:r>
            <a:r>
              <a:rPr dirty="0" sz="2800" b="1" i="1">
                <a:latin typeface="Times New Roman"/>
                <a:cs typeface="Times New Roman"/>
              </a:rPr>
              <a:t>signal </a:t>
            </a:r>
            <a:r>
              <a:rPr dirty="0" sz="2800" spc="-5" b="1" i="1">
                <a:latin typeface="Times New Roman"/>
                <a:cs typeface="Times New Roman"/>
              </a:rPr>
              <a:t>carries 4 bits per </a:t>
            </a:r>
            <a:r>
              <a:rPr dirty="0" sz="2800" b="1" i="1">
                <a:latin typeface="Times New Roman"/>
                <a:cs typeface="Times New Roman"/>
              </a:rPr>
              <a:t>signal </a:t>
            </a:r>
            <a:r>
              <a:rPr dirty="0" sz="2800" spc="-5" b="1" i="1">
                <a:latin typeface="Times New Roman"/>
                <a:cs typeface="Times New Roman"/>
              </a:rPr>
              <a:t>element. If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1000 </a:t>
            </a:r>
            <a:r>
              <a:rPr dirty="0" sz="2800" b="1" i="1">
                <a:latin typeface="Times New Roman"/>
                <a:cs typeface="Times New Roman"/>
              </a:rPr>
              <a:t>signal </a:t>
            </a:r>
            <a:r>
              <a:rPr dirty="0" sz="2800" spc="-5" b="1" i="1">
                <a:latin typeface="Times New Roman"/>
                <a:cs typeface="Times New Roman"/>
              </a:rPr>
              <a:t>elements are sent per second, </a:t>
            </a:r>
            <a:r>
              <a:rPr dirty="0" sz="2800" b="1" i="1">
                <a:latin typeface="Times New Roman"/>
                <a:cs typeface="Times New Roman"/>
              </a:rPr>
              <a:t>find </a:t>
            </a:r>
            <a:r>
              <a:rPr dirty="0" sz="2800" spc="-5" b="1" i="1">
                <a:latin typeface="Times New Roman"/>
                <a:cs typeface="Times New Roman"/>
              </a:rPr>
              <a:t>the </a:t>
            </a:r>
            <a:r>
              <a:rPr dirty="0" sz="2800" b="1" i="1">
                <a:latin typeface="Times New Roman"/>
                <a:cs typeface="Times New Roman"/>
              </a:rPr>
              <a:t>bit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rate.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61340">
              <a:lnSpc>
                <a:spcPts val="3360"/>
              </a:lnSpc>
              <a:spcBef>
                <a:spcPts val="305"/>
              </a:spcBef>
            </a:pPr>
            <a:r>
              <a:rPr dirty="0" sz="2950" spc="-75">
                <a:latin typeface="SimSun-ExtB"/>
                <a:cs typeface="SimSun-ExtB"/>
              </a:rPr>
              <a:t>In</a:t>
            </a:r>
            <a:r>
              <a:rPr dirty="0" sz="2950" spc="-70">
                <a:latin typeface="SimSun-ExtB"/>
                <a:cs typeface="SimSun-ExtB"/>
              </a:rPr>
              <a:t> </a:t>
            </a:r>
            <a:r>
              <a:rPr dirty="0" sz="2950" spc="-75">
                <a:latin typeface="SimSun-ExtB"/>
                <a:cs typeface="SimSun-ExtB"/>
              </a:rPr>
              <a:t>this</a:t>
            </a:r>
            <a:r>
              <a:rPr dirty="0" sz="2950" spc="-6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case, </a:t>
            </a:r>
            <a:r>
              <a:rPr dirty="0" sz="2950" spc="-80">
                <a:latin typeface="SimSun-ExtB"/>
                <a:cs typeface="SimSun-ExtB"/>
              </a:rPr>
              <a:t>r</a:t>
            </a:r>
            <a:r>
              <a:rPr dirty="0" sz="2950" spc="-70">
                <a:latin typeface="SimSun-ExtB"/>
                <a:cs typeface="SimSun-ExtB"/>
              </a:rPr>
              <a:t> </a:t>
            </a:r>
            <a:r>
              <a:rPr dirty="0" sz="2950" spc="-80">
                <a:latin typeface="SimSun-ExtB"/>
                <a:cs typeface="SimSun-ExtB"/>
              </a:rPr>
              <a:t>=</a:t>
            </a:r>
            <a:r>
              <a:rPr dirty="0" sz="2950" spc="-45">
                <a:latin typeface="SimSun-ExtB"/>
                <a:cs typeface="SimSun-ExtB"/>
              </a:rPr>
              <a:t> </a:t>
            </a:r>
            <a:r>
              <a:rPr dirty="0" sz="2950" spc="-75">
                <a:latin typeface="SimSun-ExtB"/>
                <a:cs typeface="SimSun-ExtB"/>
              </a:rPr>
              <a:t>4,</a:t>
            </a:r>
            <a:r>
              <a:rPr dirty="0" sz="2950" spc="-70">
                <a:latin typeface="SimSun-ExtB"/>
                <a:cs typeface="SimSun-ExtB"/>
              </a:rPr>
              <a:t> </a:t>
            </a:r>
            <a:r>
              <a:rPr dirty="0" sz="2950" spc="-80">
                <a:latin typeface="SimSun-ExtB"/>
                <a:cs typeface="SimSun-ExtB"/>
              </a:rPr>
              <a:t>S</a:t>
            </a:r>
            <a:r>
              <a:rPr dirty="0" sz="2950" spc="-55">
                <a:latin typeface="SimSun-ExtB"/>
                <a:cs typeface="SimSun-ExtB"/>
              </a:rPr>
              <a:t> </a:t>
            </a:r>
            <a:r>
              <a:rPr dirty="0" sz="2950" spc="-80">
                <a:latin typeface="SimSun-ExtB"/>
                <a:cs typeface="SimSun-ExtB"/>
              </a:rPr>
              <a:t>=</a:t>
            </a:r>
            <a:r>
              <a:rPr dirty="0" sz="2950" spc="-4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1000, </a:t>
            </a:r>
            <a:r>
              <a:rPr dirty="0" sz="2950" spc="-75">
                <a:latin typeface="SimSun-ExtB"/>
                <a:cs typeface="SimSun-ExtB"/>
              </a:rPr>
              <a:t>and</a:t>
            </a:r>
            <a:r>
              <a:rPr dirty="0" sz="2950" spc="-65">
                <a:latin typeface="SimSun-ExtB"/>
                <a:cs typeface="SimSun-ExtB"/>
              </a:rPr>
              <a:t> </a:t>
            </a:r>
            <a:r>
              <a:rPr dirty="0" sz="2950" spc="-80">
                <a:latin typeface="SimSun-ExtB"/>
                <a:cs typeface="SimSun-ExtB"/>
              </a:rPr>
              <a:t>N</a:t>
            </a:r>
            <a:r>
              <a:rPr dirty="0" sz="2950" spc="-5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is </a:t>
            </a:r>
            <a:r>
              <a:rPr dirty="0" sz="2950" spc="-65">
                <a:latin typeface="SimSun-ExtB"/>
                <a:cs typeface="SimSun-ExtB"/>
              </a:rPr>
              <a:t> unknown.</a:t>
            </a:r>
            <a:r>
              <a:rPr dirty="0" sz="2950" spc="-9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We</a:t>
            </a:r>
            <a:r>
              <a:rPr dirty="0" sz="2950" spc="-50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can</a:t>
            </a:r>
            <a:r>
              <a:rPr dirty="0" sz="2950" spc="-7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find</a:t>
            </a:r>
            <a:r>
              <a:rPr dirty="0" sz="2950" spc="-60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the</a:t>
            </a:r>
            <a:r>
              <a:rPr dirty="0" sz="2950" spc="-60">
                <a:latin typeface="SimSun-ExtB"/>
                <a:cs typeface="SimSun-ExtB"/>
              </a:rPr>
              <a:t> </a:t>
            </a:r>
            <a:r>
              <a:rPr dirty="0" sz="2950" spc="-65">
                <a:latin typeface="SimSun-ExtB"/>
                <a:cs typeface="SimSun-ExtB"/>
              </a:rPr>
              <a:t>value</a:t>
            </a:r>
            <a:r>
              <a:rPr dirty="0" sz="2950" spc="-75">
                <a:latin typeface="SimSun-ExtB"/>
                <a:cs typeface="SimSun-ExtB"/>
              </a:rPr>
              <a:t> </a:t>
            </a:r>
            <a:r>
              <a:rPr dirty="0" sz="2950" spc="-70">
                <a:latin typeface="SimSun-ExtB"/>
                <a:cs typeface="SimSun-ExtB"/>
              </a:rPr>
              <a:t>of</a:t>
            </a:r>
            <a:r>
              <a:rPr dirty="0" sz="2950" spc="-60">
                <a:latin typeface="SimSun-ExtB"/>
                <a:cs typeface="SimSun-ExtB"/>
              </a:rPr>
              <a:t> </a:t>
            </a:r>
            <a:r>
              <a:rPr dirty="0" sz="2950" spc="-80">
                <a:latin typeface="SimSun-ExtB"/>
                <a:cs typeface="SimSun-ExtB"/>
              </a:rPr>
              <a:t>N</a:t>
            </a:r>
            <a:r>
              <a:rPr dirty="0" sz="2950" spc="-50">
                <a:latin typeface="SimSun-ExtB"/>
                <a:cs typeface="SimSun-ExtB"/>
              </a:rPr>
              <a:t> </a:t>
            </a:r>
            <a:r>
              <a:rPr dirty="0" sz="2950" spc="-65">
                <a:latin typeface="SimSun-ExtB"/>
                <a:cs typeface="SimSun-ExtB"/>
              </a:rPr>
              <a:t>from</a:t>
            </a:r>
            <a:endParaRPr sz="2950">
              <a:latin typeface="SimSun-ExtB"/>
              <a:cs typeface="SimSun-ExtB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82446" y="20827"/>
            <a:ext cx="23723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dirty="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i="1">
                <a:solidFill>
                  <a:srgbClr val="FF0000"/>
                </a:solidFill>
                <a:latin typeface="Arial"/>
                <a:cs typeface="Arial"/>
              </a:rPr>
              <a:t>5.1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297050" y="4786629"/>
            <a:ext cx="6548755" cy="680720"/>
            <a:chOff x="1297050" y="4786629"/>
            <a:chExt cx="6548755" cy="68072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4200" y="4843462"/>
              <a:ext cx="6434074" cy="5667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97051" y="4786629"/>
              <a:ext cx="6548755" cy="680720"/>
            </a:xfrm>
            <a:custGeom>
              <a:avLst/>
              <a:gdLst/>
              <a:ahLst/>
              <a:cxnLst/>
              <a:rect l="l" t="t" r="r" b="b"/>
              <a:pathLst>
                <a:path w="6548755" h="680720">
                  <a:moveTo>
                    <a:pt x="6502654" y="45720"/>
                  </a:moveTo>
                  <a:lnTo>
                    <a:pt x="6491224" y="45720"/>
                  </a:lnTo>
                  <a:lnTo>
                    <a:pt x="6491224" y="57150"/>
                  </a:lnTo>
                  <a:lnTo>
                    <a:pt x="6491224" y="623570"/>
                  </a:lnTo>
                  <a:lnTo>
                    <a:pt x="57023" y="623570"/>
                  </a:lnTo>
                  <a:lnTo>
                    <a:pt x="57023" y="57150"/>
                  </a:lnTo>
                  <a:lnTo>
                    <a:pt x="6491224" y="57150"/>
                  </a:lnTo>
                  <a:lnTo>
                    <a:pt x="6491224" y="45720"/>
                  </a:lnTo>
                  <a:lnTo>
                    <a:pt x="45593" y="45720"/>
                  </a:lnTo>
                  <a:lnTo>
                    <a:pt x="45593" y="57150"/>
                  </a:lnTo>
                  <a:lnTo>
                    <a:pt x="45593" y="623570"/>
                  </a:lnTo>
                  <a:lnTo>
                    <a:pt x="45593" y="635000"/>
                  </a:lnTo>
                  <a:lnTo>
                    <a:pt x="6502654" y="635000"/>
                  </a:lnTo>
                  <a:lnTo>
                    <a:pt x="6502654" y="623570"/>
                  </a:lnTo>
                  <a:lnTo>
                    <a:pt x="6502654" y="57150"/>
                  </a:lnTo>
                  <a:lnTo>
                    <a:pt x="6502654" y="56769"/>
                  </a:lnTo>
                  <a:lnTo>
                    <a:pt x="6502654" y="45720"/>
                  </a:lnTo>
                  <a:close/>
                </a:path>
                <a:path w="6548755" h="680720">
                  <a:moveTo>
                    <a:pt x="6548374" y="0"/>
                  </a:moveTo>
                  <a:lnTo>
                    <a:pt x="6514084" y="0"/>
                  </a:lnTo>
                  <a:lnTo>
                    <a:pt x="6514084" y="34290"/>
                  </a:lnTo>
                  <a:lnTo>
                    <a:pt x="6514084" y="646430"/>
                  </a:lnTo>
                  <a:lnTo>
                    <a:pt x="34163" y="646430"/>
                  </a:lnTo>
                  <a:lnTo>
                    <a:pt x="34163" y="34290"/>
                  </a:lnTo>
                  <a:lnTo>
                    <a:pt x="6514084" y="34290"/>
                  </a:lnTo>
                  <a:lnTo>
                    <a:pt x="6514084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46430"/>
                  </a:lnTo>
                  <a:lnTo>
                    <a:pt x="0" y="680720"/>
                  </a:lnTo>
                  <a:lnTo>
                    <a:pt x="6548374" y="680720"/>
                  </a:lnTo>
                  <a:lnTo>
                    <a:pt x="6548374" y="646430"/>
                  </a:lnTo>
                  <a:lnTo>
                    <a:pt x="6548374" y="34290"/>
                  </a:lnTo>
                  <a:lnTo>
                    <a:pt x="6548374" y="33909"/>
                  </a:lnTo>
                  <a:lnTo>
                    <a:pt x="654837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82446" y="20827"/>
            <a:ext cx="23723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i="1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dirty="0" spc="-8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i="1">
                <a:solidFill>
                  <a:srgbClr val="FF0000"/>
                </a:solidFill>
                <a:latin typeface="Arial"/>
                <a:cs typeface="Arial"/>
              </a:rPr>
              <a:t>5.2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7340" y="1164081"/>
            <a:ext cx="8074025" cy="2309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 b="1" i="1">
                <a:latin typeface="Times New Roman"/>
                <a:cs typeface="Times New Roman"/>
              </a:rPr>
              <a:t>An </a:t>
            </a:r>
            <a:r>
              <a:rPr dirty="0" sz="2800" spc="-5" b="1" i="1">
                <a:latin typeface="Times New Roman"/>
                <a:cs typeface="Times New Roman"/>
              </a:rPr>
              <a:t>analog </a:t>
            </a:r>
            <a:r>
              <a:rPr dirty="0" sz="2800" b="1" i="1">
                <a:latin typeface="Times New Roman"/>
                <a:cs typeface="Times New Roman"/>
              </a:rPr>
              <a:t>signal has </a:t>
            </a:r>
            <a:r>
              <a:rPr dirty="0" sz="2800" spc="-5" b="1" i="1">
                <a:latin typeface="Times New Roman"/>
                <a:cs typeface="Times New Roman"/>
              </a:rPr>
              <a:t>a </a:t>
            </a:r>
            <a:r>
              <a:rPr dirty="0" sz="2800" b="1" i="1">
                <a:latin typeface="Times New Roman"/>
                <a:cs typeface="Times New Roman"/>
              </a:rPr>
              <a:t>bit </a:t>
            </a:r>
            <a:r>
              <a:rPr dirty="0" sz="2800" spc="-5" b="1" i="1">
                <a:latin typeface="Times New Roman"/>
                <a:cs typeface="Times New Roman"/>
              </a:rPr>
              <a:t>rate </a:t>
            </a:r>
            <a:r>
              <a:rPr dirty="0" sz="2800" b="1" i="1">
                <a:latin typeface="Times New Roman"/>
                <a:cs typeface="Times New Roman"/>
              </a:rPr>
              <a:t>of 8000 bps and </a:t>
            </a:r>
            <a:r>
              <a:rPr dirty="0" sz="2800" spc="-5" b="1" i="1">
                <a:latin typeface="Times New Roman"/>
                <a:cs typeface="Times New Roman"/>
              </a:rPr>
              <a:t>a </a:t>
            </a:r>
            <a:r>
              <a:rPr dirty="0" sz="2800" b="1" i="1">
                <a:latin typeface="Times New Roman"/>
                <a:cs typeface="Times New Roman"/>
              </a:rPr>
              <a:t>baud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rate</a:t>
            </a:r>
            <a:r>
              <a:rPr dirty="0" sz="2800" b="1" i="1">
                <a:latin typeface="Times New Roman"/>
                <a:cs typeface="Times New Roman"/>
              </a:rPr>
              <a:t> of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1000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baud.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How</a:t>
            </a:r>
            <a:r>
              <a:rPr dirty="0" sz="2800" b="1" i="1">
                <a:latin typeface="Times New Roman"/>
                <a:cs typeface="Times New Roman"/>
              </a:rPr>
              <a:t> many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data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elements</a:t>
            </a:r>
            <a:r>
              <a:rPr dirty="0" sz="2800" spc="69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are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carried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by</a:t>
            </a:r>
            <a:r>
              <a:rPr dirty="0" sz="2800" spc="-5" b="1" i="1">
                <a:latin typeface="Times New Roman"/>
                <a:cs typeface="Times New Roman"/>
              </a:rPr>
              <a:t> each</a:t>
            </a:r>
            <a:r>
              <a:rPr dirty="0" sz="2800" b="1" i="1">
                <a:latin typeface="Times New Roman"/>
                <a:cs typeface="Times New Roman"/>
              </a:rPr>
              <a:t> signal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element?</a:t>
            </a:r>
            <a:r>
              <a:rPr dirty="0" sz="2800" spc="-5" b="1" i="1">
                <a:latin typeface="Times New Roman"/>
                <a:cs typeface="Times New Roman"/>
              </a:rPr>
              <a:t> How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many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signal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elements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do </a:t>
            </a:r>
            <a:r>
              <a:rPr dirty="0" sz="2800" spc="-5" b="1" i="1">
                <a:latin typeface="Times New Roman"/>
                <a:cs typeface="Times New Roman"/>
              </a:rPr>
              <a:t>we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need?</a:t>
            </a: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18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490" y="3519073"/>
          <a:ext cx="8604885" cy="1228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/>
                <a:gridCol w="445134"/>
                <a:gridCol w="483234"/>
                <a:gridCol w="1228090"/>
                <a:gridCol w="487680"/>
                <a:gridCol w="305435"/>
                <a:gridCol w="382270"/>
                <a:gridCol w="286385"/>
                <a:gridCol w="814070"/>
                <a:gridCol w="270510"/>
                <a:gridCol w="631825"/>
                <a:gridCol w="1101725"/>
                <a:gridCol w="644525"/>
                <a:gridCol w="373379"/>
                <a:gridCol w="664845"/>
              </a:tblGrid>
              <a:tr h="374296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dirty="0" sz="2950" spc="-65">
                          <a:latin typeface="SimSun-ExtB"/>
                          <a:cs typeface="SimSun-ExtB"/>
                        </a:rPr>
                        <a:t>In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0965">
                        <a:lnSpc>
                          <a:spcPts val="2845"/>
                        </a:lnSpc>
                      </a:pPr>
                      <a:r>
                        <a:rPr dirty="0" sz="2950" spc="-70">
                          <a:latin typeface="SimSun-ExtB"/>
                          <a:cs typeface="SimSun-ExtB"/>
                        </a:rPr>
                        <a:t>this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ts val="2845"/>
                        </a:lnSpc>
                      </a:pPr>
                      <a:r>
                        <a:rPr dirty="0" sz="2950" spc="-70">
                          <a:latin typeface="SimSun-ExtB"/>
                          <a:cs typeface="SimSun-ExtB"/>
                        </a:rPr>
                        <a:t>example,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845"/>
                        </a:lnSpc>
                      </a:pPr>
                      <a:r>
                        <a:rPr dirty="0" sz="2950">
                          <a:latin typeface="SimSun-ExtB"/>
                          <a:cs typeface="SimSun-ExtB"/>
                        </a:rPr>
                        <a:t>S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845"/>
                        </a:lnSpc>
                      </a:pPr>
                      <a:r>
                        <a:rPr dirty="0" sz="2950">
                          <a:latin typeface="SimSun-ExtB"/>
                          <a:cs typeface="SimSun-ExtB"/>
                        </a:rPr>
                        <a:t>=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ts val="2845"/>
                        </a:lnSpc>
                      </a:pPr>
                      <a:r>
                        <a:rPr dirty="0" sz="2950" spc="-70">
                          <a:latin typeface="SimSun-ExtB"/>
                          <a:cs typeface="SimSun-ExtB"/>
                        </a:rPr>
                        <a:t>1000,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2235" marR="12065">
                        <a:lnSpc>
                          <a:spcPts val="2845"/>
                        </a:lnSpc>
                      </a:pPr>
                      <a:r>
                        <a:rPr dirty="0" sz="2950" spc="-80">
                          <a:latin typeface="SimSun-ExtB"/>
                          <a:cs typeface="SimSun-ExtB"/>
                        </a:rPr>
                        <a:t>N</a:t>
                      </a:r>
                      <a:r>
                        <a:rPr dirty="0" sz="2950" spc="65">
                          <a:latin typeface="SimSun-ExtB"/>
                          <a:cs typeface="SimSun-ExtB"/>
                        </a:rPr>
                        <a:t> </a:t>
                      </a:r>
                      <a:r>
                        <a:rPr dirty="0" sz="2950" spc="-80">
                          <a:latin typeface="SimSun-ExtB"/>
                          <a:cs typeface="SimSun-ExtB"/>
                        </a:rPr>
                        <a:t>=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845"/>
                        </a:lnSpc>
                      </a:pPr>
                      <a:r>
                        <a:rPr dirty="0" sz="2950" spc="-70">
                          <a:latin typeface="SimSun-ExtB"/>
                          <a:cs typeface="SimSun-ExtB"/>
                        </a:rPr>
                        <a:t>8000,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4775">
                        <a:lnSpc>
                          <a:spcPts val="2845"/>
                        </a:lnSpc>
                      </a:pPr>
                      <a:r>
                        <a:rPr dirty="0" sz="2950" spc="15">
                          <a:latin typeface="SimSun-ExtB"/>
                          <a:cs typeface="SimSun-ExtB"/>
                        </a:rPr>
                        <a:t>and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2845"/>
                        </a:lnSpc>
                      </a:pPr>
                      <a:r>
                        <a:rPr dirty="0" sz="2950">
                          <a:latin typeface="SimSun-ExtB"/>
                          <a:cs typeface="SimSun-ExtB"/>
                        </a:rPr>
                        <a:t>r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845"/>
                        </a:lnSpc>
                      </a:pPr>
                      <a:r>
                        <a:rPr dirty="0" sz="2950" spc="-75">
                          <a:latin typeface="SimSun-ExtB"/>
                          <a:cs typeface="SimSun-ExtB"/>
                        </a:rPr>
                        <a:t>and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</a:tr>
              <a:tr h="453122">
                <a:tc gridSpan="2">
                  <a:txBody>
                    <a:bodyPr/>
                    <a:lstStyle/>
                    <a:p>
                      <a:pPr marL="31750">
                        <a:lnSpc>
                          <a:spcPts val="3470"/>
                        </a:lnSpc>
                      </a:pPr>
                      <a:r>
                        <a:rPr dirty="0" sz="2950" spc="-80">
                          <a:latin typeface="SimSun-ExtB"/>
                          <a:cs typeface="SimSun-ExtB"/>
                        </a:rPr>
                        <a:t>L</a:t>
                      </a:r>
                      <a:r>
                        <a:rPr dirty="0" sz="2950" spc="-35">
                          <a:latin typeface="SimSun-ExtB"/>
                          <a:cs typeface="SimSun-ExtB"/>
                        </a:rPr>
                        <a:t> </a:t>
                      </a:r>
                      <a:r>
                        <a:rPr dirty="0" sz="2950" spc="-75">
                          <a:latin typeface="SimSun-ExtB"/>
                          <a:cs typeface="SimSun-ExtB"/>
                        </a:rPr>
                        <a:t>are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4945">
                        <a:lnSpc>
                          <a:spcPts val="3470"/>
                        </a:lnSpc>
                      </a:pPr>
                      <a:r>
                        <a:rPr dirty="0" sz="2950" spc="-70">
                          <a:latin typeface="SimSun-ExtB"/>
                          <a:cs typeface="SimSun-ExtB"/>
                        </a:rPr>
                        <a:t>unknown.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3470"/>
                        </a:lnSpc>
                      </a:pPr>
                      <a:r>
                        <a:rPr dirty="0" sz="2950" spc="-75">
                          <a:latin typeface="SimSun-ExtB"/>
                          <a:cs typeface="SimSun-ExtB"/>
                        </a:rPr>
                        <a:t>We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63195">
                        <a:lnSpc>
                          <a:spcPts val="3470"/>
                        </a:lnSpc>
                      </a:pPr>
                      <a:r>
                        <a:rPr dirty="0" sz="2950" spc="-70">
                          <a:latin typeface="SimSun-ExtB"/>
                          <a:cs typeface="SimSun-ExtB"/>
                        </a:rPr>
                        <a:t>find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3470"/>
                        </a:lnSpc>
                      </a:pPr>
                      <a:r>
                        <a:rPr dirty="0" sz="2950" spc="-70">
                          <a:latin typeface="SimSun-ExtB"/>
                          <a:cs typeface="SimSun-ExtB"/>
                        </a:rPr>
                        <a:t>first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3470"/>
                        </a:lnSpc>
                      </a:pPr>
                      <a:r>
                        <a:rPr dirty="0" sz="2950" spc="10">
                          <a:latin typeface="SimSun-ExtB"/>
                          <a:cs typeface="SimSun-ExtB"/>
                        </a:rPr>
                        <a:t>t</a:t>
                      </a:r>
                      <a:r>
                        <a:rPr dirty="0" sz="2950">
                          <a:latin typeface="SimSun-ExtB"/>
                          <a:cs typeface="SimSun-ExtB"/>
                        </a:rPr>
                        <a:t>he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470"/>
                        </a:lnSpc>
                      </a:pPr>
                      <a:r>
                        <a:rPr dirty="0" sz="2950" spc="10">
                          <a:latin typeface="SimSun-ExtB"/>
                          <a:cs typeface="SimSun-ExtB"/>
                        </a:rPr>
                        <a:t>v</a:t>
                      </a:r>
                      <a:r>
                        <a:rPr dirty="0" sz="2950">
                          <a:latin typeface="SimSun-ExtB"/>
                          <a:cs typeface="SimSun-ExtB"/>
                        </a:rPr>
                        <a:t>a</a:t>
                      </a:r>
                      <a:r>
                        <a:rPr dirty="0" sz="2950" spc="20">
                          <a:latin typeface="SimSun-ExtB"/>
                          <a:cs typeface="SimSun-ExtB"/>
                        </a:rPr>
                        <a:t>l</a:t>
                      </a:r>
                      <a:r>
                        <a:rPr dirty="0" sz="2950" spc="10">
                          <a:latin typeface="SimSun-ExtB"/>
                          <a:cs typeface="SimSun-ExtB"/>
                        </a:rPr>
                        <a:t>u</a:t>
                      </a:r>
                      <a:r>
                        <a:rPr dirty="0" sz="2950">
                          <a:latin typeface="SimSun-ExtB"/>
                          <a:cs typeface="SimSun-ExtB"/>
                        </a:rPr>
                        <a:t>e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3470"/>
                        </a:lnSpc>
                      </a:pPr>
                      <a:r>
                        <a:rPr dirty="0" sz="2950" spc="-75">
                          <a:latin typeface="SimSun-ExtB"/>
                          <a:cs typeface="SimSun-ExtB"/>
                        </a:rPr>
                        <a:t>of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470"/>
                        </a:lnSpc>
                      </a:pPr>
                      <a:r>
                        <a:rPr dirty="0" sz="2950">
                          <a:latin typeface="SimSun-ExtB"/>
                          <a:cs typeface="SimSun-ExtB"/>
                        </a:rPr>
                        <a:t>r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3470"/>
                        </a:lnSpc>
                      </a:pPr>
                      <a:r>
                        <a:rPr dirty="0" sz="2950" spc="-75">
                          <a:latin typeface="SimSun-ExtB"/>
                          <a:cs typeface="SimSun-ExtB"/>
                        </a:rPr>
                        <a:t>and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</a:tr>
              <a:tr h="400698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3055"/>
                        </a:lnSpc>
                      </a:pPr>
                      <a:r>
                        <a:rPr dirty="0" sz="2950" spc="-65">
                          <a:latin typeface="SimSun-ExtB"/>
                          <a:cs typeface="SimSun-ExtB"/>
                        </a:rPr>
                        <a:t>then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3055"/>
                        </a:lnSpc>
                      </a:pPr>
                      <a:r>
                        <a:rPr dirty="0" sz="2950" spc="-70">
                          <a:latin typeface="SimSun-ExtB"/>
                          <a:cs typeface="SimSun-ExtB"/>
                        </a:rPr>
                        <a:t>the</a:t>
                      </a:r>
                      <a:r>
                        <a:rPr dirty="0" sz="2950" spc="-114">
                          <a:latin typeface="SimSun-ExtB"/>
                          <a:cs typeface="SimSun-ExtB"/>
                        </a:rPr>
                        <a:t> </a:t>
                      </a:r>
                      <a:r>
                        <a:rPr dirty="0" sz="2950" spc="-65">
                          <a:latin typeface="SimSun-ExtB"/>
                          <a:cs typeface="SimSun-ExtB"/>
                        </a:rPr>
                        <a:t>value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3055"/>
                        </a:lnSpc>
                      </a:pPr>
                      <a:r>
                        <a:rPr dirty="0" sz="2950" spc="-65">
                          <a:latin typeface="SimSun-ExtB"/>
                          <a:cs typeface="SimSun-ExtB"/>
                        </a:rPr>
                        <a:t>of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32715">
                        <a:lnSpc>
                          <a:spcPts val="3055"/>
                        </a:lnSpc>
                      </a:pPr>
                      <a:r>
                        <a:rPr dirty="0" sz="2950" spc="-70">
                          <a:latin typeface="SimSun-ExtB"/>
                          <a:cs typeface="SimSun-ExtB"/>
                        </a:rPr>
                        <a:t>L.</a:t>
                      </a:r>
                      <a:endParaRPr sz="2950">
                        <a:latin typeface="SimSun-ExtB"/>
                        <a:cs typeface="SimSun-ExtB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1800225" y="4842509"/>
            <a:ext cx="5542280" cy="1158240"/>
            <a:chOff x="1800225" y="4842509"/>
            <a:chExt cx="5542280" cy="11582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7375" y="4898986"/>
              <a:ext cx="5418612" cy="1044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00225" y="4842509"/>
              <a:ext cx="5542280" cy="1158240"/>
            </a:xfrm>
            <a:custGeom>
              <a:avLst/>
              <a:gdLst/>
              <a:ahLst/>
              <a:cxnLst/>
              <a:rect l="l" t="t" r="r" b="b"/>
              <a:pathLst>
                <a:path w="5542280" h="1158239">
                  <a:moveTo>
                    <a:pt x="5496179" y="45720"/>
                  </a:moveTo>
                  <a:lnTo>
                    <a:pt x="5484749" y="45720"/>
                  </a:lnTo>
                  <a:lnTo>
                    <a:pt x="5484749" y="57150"/>
                  </a:lnTo>
                  <a:lnTo>
                    <a:pt x="5484749" y="1101090"/>
                  </a:lnTo>
                  <a:lnTo>
                    <a:pt x="57150" y="1101090"/>
                  </a:lnTo>
                  <a:lnTo>
                    <a:pt x="57150" y="57150"/>
                  </a:lnTo>
                  <a:lnTo>
                    <a:pt x="5484749" y="57150"/>
                  </a:lnTo>
                  <a:lnTo>
                    <a:pt x="548474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1101090"/>
                  </a:lnTo>
                  <a:lnTo>
                    <a:pt x="45720" y="1112520"/>
                  </a:lnTo>
                  <a:lnTo>
                    <a:pt x="5496179" y="1112520"/>
                  </a:lnTo>
                  <a:lnTo>
                    <a:pt x="5496179" y="1101090"/>
                  </a:lnTo>
                  <a:lnTo>
                    <a:pt x="5496179" y="57150"/>
                  </a:lnTo>
                  <a:lnTo>
                    <a:pt x="5496179" y="56515"/>
                  </a:lnTo>
                  <a:lnTo>
                    <a:pt x="5496179" y="45720"/>
                  </a:lnTo>
                  <a:close/>
                </a:path>
                <a:path w="5542280" h="1158239">
                  <a:moveTo>
                    <a:pt x="5541899" y="0"/>
                  </a:moveTo>
                  <a:lnTo>
                    <a:pt x="5507609" y="0"/>
                  </a:lnTo>
                  <a:lnTo>
                    <a:pt x="5507609" y="34290"/>
                  </a:lnTo>
                  <a:lnTo>
                    <a:pt x="5507609" y="1123950"/>
                  </a:lnTo>
                  <a:lnTo>
                    <a:pt x="34290" y="1123950"/>
                  </a:lnTo>
                  <a:lnTo>
                    <a:pt x="34290" y="34290"/>
                  </a:lnTo>
                  <a:lnTo>
                    <a:pt x="5507609" y="34290"/>
                  </a:lnTo>
                  <a:lnTo>
                    <a:pt x="550760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123950"/>
                  </a:lnTo>
                  <a:lnTo>
                    <a:pt x="0" y="1158240"/>
                  </a:lnTo>
                  <a:lnTo>
                    <a:pt x="5541899" y="1158240"/>
                  </a:lnTo>
                  <a:lnTo>
                    <a:pt x="5541899" y="1123962"/>
                  </a:lnTo>
                  <a:lnTo>
                    <a:pt x="5541899" y="34290"/>
                  </a:lnTo>
                  <a:lnTo>
                    <a:pt x="5541899" y="33655"/>
                  </a:lnTo>
                  <a:lnTo>
                    <a:pt x="55418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719200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Amplitude</a:t>
            </a:r>
            <a:r>
              <a:rPr dirty="0" sz="4400" spc="-5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spc="-5" b="0">
                <a:solidFill>
                  <a:srgbClr val="333399"/>
                </a:solidFill>
                <a:latin typeface="Tahoma"/>
                <a:cs typeface="Tahoma"/>
              </a:rPr>
              <a:t>Shift</a:t>
            </a:r>
            <a:r>
              <a:rPr dirty="0" sz="4400" spc="-20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Keying</a:t>
            </a:r>
            <a:r>
              <a:rPr dirty="0" sz="4400" spc="-25" b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4400" b="0">
                <a:solidFill>
                  <a:srgbClr val="333399"/>
                </a:solidFill>
                <a:latin typeface="Tahoma"/>
                <a:cs typeface="Tahoma"/>
              </a:rPr>
              <a:t>(ASK)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02358"/>
            <a:ext cx="7617459" cy="4037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dirty="0" sz="2800">
                <a:latin typeface="Times New Roman"/>
                <a:cs typeface="Times New Roman"/>
              </a:rPr>
              <a:t>ASK </a:t>
            </a:r>
            <a:r>
              <a:rPr dirty="0" sz="2800" spc="-5">
                <a:latin typeface="Times New Roman"/>
                <a:cs typeface="Times New Roman"/>
              </a:rPr>
              <a:t>is implemented by changing the amplitude of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 carrier </a:t>
            </a:r>
            <a:r>
              <a:rPr dirty="0" sz="2800">
                <a:latin typeface="Times New Roman"/>
                <a:cs typeface="Times New Roman"/>
              </a:rPr>
              <a:t>signal </a:t>
            </a:r>
            <a:r>
              <a:rPr dirty="0" sz="2800" spc="-1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reflect amplitude levels in the </a:t>
            </a:r>
            <a:r>
              <a:rPr dirty="0" sz="2800">
                <a:latin typeface="Times New Roman"/>
                <a:cs typeface="Times New Roman"/>
              </a:rPr>
              <a:t> digital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signal.</a:t>
            </a:r>
            <a:endParaRPr sz="2800">
              <a:latin typeface="Times New Roman"/>
              <a:cs typeface="Times New Roman"/>
            </a:endParaRPr>
          </a:p>
          <a:p>
            <a:pPr algn="just" marL="355600" marR="5715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example:  a</a:t>
            </a:r>
            <a:r>
              <a:rPr dirty="0" sz="2800" spc="6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digital</a:t>
            </a:r>
            <a:r>
              <a:rPr dirty="0" sz="2800" spc="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“1”</a:t>
            </a:r>
            <a:r>
              <a:rPr dirty="0" sz="2800" spc="6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could  not</a:t>
            </a:r>
            <a:r>
              <a:rPr dirty="0" sz="2800" spc="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affect</a:t>
            </a:r>
            <a:r>
              <a:rPr dirty="0" sz="2800" spc="6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signal, whereas a </a:t>
            </a:r>
            <a:r>
              <a:rPr dirty="0" sz="2800">
                <a:latin typeface="Times New Roman"/>
                <a:cs typeface="Times New Roman"/>
              </a:rPr>
              <a:t>digital “0” would, </a:t>
            </a:r>
            <a:r>
              <a:rPr dirty="0" sz="2800" spc="-5">
                <a:latin typeface="Times New Roman"/>
                <a:cs typeface="Times New Roman"/>
              </a:rPr>
              <a:t>by making </a:t>
            </a:r>
            <a:r>
              <a:rPr dirty="0" sz="2800" spc="5">
                <a:latin typeface="Times New Roman"/>
                <a:cs typeface="Times New Roman"/>
              </a:rPr>
              <a:t>it 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zero.</a:t>
            </a:r>
            <a:endParaRPr sz="28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line encoding will determine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values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analog waveform to reflect the digital data being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carried.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2023-07-29T17:54:34Z</dcterms:created>
  <dcterms:modified xsi:type="dcterms:W3CDTF">2023-07-29T17:54:34Z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2023-07-29T00:00:00Z</vt:filetime>
  </property>
</Properties>
</file>