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jpg" ContentType="image/jp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7284" y="108203"/>
            <a:ext cx="382905" cy="474345"/>
          </a:xfrm>
          <a:custGeom>
            <a:avLst/>
            <a:gdLst/>
            <a:ahLst/>
            <a:cxnLst/>
            <a:rect l="l" t="t" r="r" b="b"/>
            <a:pathLst>
              <a:path w="382905" h="474345">
                <a:moveTo>
                  <a:pt x="382524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82524" y="473964"/>
                </a:lnTo>
                <a:lnTo>
                  <a:pt x="382524" y="348996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08204"/>
            <a:ext cx="327660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728" y="530351"/>
            <a:ext cx="370840" cy="474345"/>
          </a:xfrm>
          <a:custGeom>
            <a:avLst/>
            <a:gdLst/>
            <a:ahLst/>
            <a:cxnLst/>
            <a:rect l="l" t="t" r="r" b="b"/>
            <a:pathLst>
              <a:path w="370840" h="474344">
                <a:moveTo>
                  <a:pt x="370332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70332" y="473964"/>
                </a:lnTo>
                <a:lnTo>
                  <a:pt x="370332" y="348996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59" y="530351"/>
            <a:ext cx="367284" cy="4739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200"/>
            <a:ext cx="560832" cy="4221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708" y="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565404"/>
                </a:moveTo>
                <a:lnTo>
                  <a:pt x="0" y="565404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565404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533400"/>
                </a:lnTo>
                <a:lnTo>
                  <a:pt x="32004" y="533400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484" y="533400"/>
            <a:ext cx="8226552" cy="3200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00" y="2057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58723" y="5257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5300" y="2148839"/>
            <a:ext cx="8077200" cy="3017520"/>
          </a:xfrm>
          <a:custGeom>
            <a:avLst/>
            <a:gdLst/>
            <a:ahLst/>
            <a:cxnLst/>
            <a:rect l="l" t="t" r="r" b="b"/>
            <a:pathLst>
              <a:path w="8077200" h="3017520">
                <a:moveTo>
                  <a:pt x="8077200" y="0"/>
                </a:moveTo>
                <a:lnTo>
                  <a:pt x="0" y="0"/>
                </a:lnTo>
                <a:lnTo>
                  <a:pt x="0" y="3017519"/>
                </a:lnTo>
                <a:lnTo>
                  <a:pt x="8077200" y="3017519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4590" y="2170938"/>
            <a:ext cx="7139305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72921" y="4121911"/>
            <a:ext cx="6523355" cy="100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7284" y="108203"/>
            <a:ext cx="382905" cy="474345"/>
          </a:xfrm>
          <a:custGeom>
            <a:avLst/>
            <a:gdLst/>
            <a:ahLst/>
            <a:cxnLst/>
            <a:rect l="l" t="t" r="r" b="b"/>
            <a:pathLst>
              <a:path w="382905" h="474345">
                <a:moveTo>
                  <a:pt x="382524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82524" y="473964"/>
                </a:lnTo>
                <a:lnTo>
                  <a:pt x="382524" y="348996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08204"/>
            <a:ext cx="327660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728" y="530351"/>
            <a:ext cx="370840" cy="474345"/>
          </a:xfrm>
          <a:custGeom>
            <a:avLst/>
            <a:gdLst/>
            <a:ahLst/>
            <a:cxnLst/>
            <a:rect l="l" t="t" r="r" b="b"/>
            <a:pathLst>
              <a:path w="370840" h="474344">
                <a:moveTo>
                  <a:pt x="370332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70332" y="473964"/>
                </a:lnTo>
                <a:lnTo>
                  <a:pt x="370332" y="348996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59" y="530351"/>
            <a:ext cx="367284" cy="4739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200"/>
            <a:ext cx="560832" cy="4221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708" y="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565404"/>
                </a:moveTo>
                <a:lnTo>
                  <a:pt x="0" y="565404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565404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533400"/>
                </a:lnTo>
                <a:lnTo>
                  <a:pt x="32004" y="533400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484" y="533400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4772" y="2646045"/>
            <a:ext cx="439445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890" y="2228524"/>
            <a:ext cx="811212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84.png"/><Relationship Id="rId26" Type="http://schemas.openxmlformats.org/officeDocument/2006/relationships/image" Target="../media/image85.png"/><Relationship Id="rId27" Type="http://schemas.openxmlformats.org/officeDocument/2006/relationships/image" Target="../media/image86.png"/><Relationship Id="rId28" Type="http://schemas.openxmlformats.org/officeDocument/2006/relationships/image" Target="../media/image87.png"/><Relationship Id="rId29" Type="http://schemas.openxmlformats.org/officeDocument/2006/relationships/image" Target="../media/image5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Relationship Id="rId22" Type="http://schemas.openxmlformats.org/officeDocument/2006/relationships/image" Target="../media/image109.png"/><Relationship Id="rId23" Type="http://schemas.openxmlformats.org/officeDocument/2006/relationships/image" Target="../media/image110.png"/><Relationship Id="rId24" Type="http://schemas.openxmlformats.org/officeDocument/2006/relationships/image" Target="../media/image111.png"/><Relationship Id="rId25" Type="http://schemas.openxmlformats.org/officeDocument/2006/relationships/image" Target="../media/image112.png"/><Relationship Id="rId26" Type="http://schemas.openxmlformats.org/officeDocument/2006/relationships/image" Target="../media/image113.png"/><Relationship Id="rId27" Type="http://schemas.openxmlformats.org/officeDocument/2006/relationships/image" Target="../media/image114.png"/><Relationship Id="rId28" Type="http://schemas.openxmlformats.org/officeDocument/2006/relationships/image" Target="../media/image115.png"/><Relationship Id="rId29" Type="http://schemas.openxmlformats.org/officeDocument/2006/relationships/image" Target="../media/image116.png"/><Relationship Id="rId30" Type="http://schemas.openxmlformats.org/officeDocument/2006/relationships/image" Target="../media/image117.png"/><Relationship Id="rId31" Type="http://schemas.openxmlformats.org/officeDocument/2006/relationships/image" Target="../media/image87.png"/><Relationship Id="rId32" Type="http://schemas.openxmlformats.org/officeDocument/2006/relationships/image" Target="../media/image5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Relationship Id="rId24" Type="http://schemas.openxmlformats.org/officeDocument/2006/relationships/image" Target="../media/image144.png"/><Relationship Id="rId25" Type="http://schemas.openxmlformats.org/officeDocument/2006/relationships/image" Target="../media/image145.png"/><Relationship Id="rId26" Type="http://schemas.openxmlformats.org/officeDocument/2006/relationships/image" Target="../media/image146.png"/><Relationship Id="rId27" Type="http://schemas.openxmlformats.org/officeDocument/2006/relationships/image" Target="../media/image147.png"/><Relationship Id="rId28" Type="http://schemas.openxmlformats.org/officeDocument/2006/relationships/image" Target="../media/image148.png"/><Relationship Id="rId29" Type="http://schemas.openxmlformats.org/officeDocument/2006/relationships/image" Target="../media/image149.png"/><Relationship Id="rId30" Type="http://schemas.openxmlformats.org/officeDocument/2006/relationships/image" Target="../media/image150.png"/><Relationship Id="rId31" Type="http://schemas.openxmlformats.org/officeDocument/2006/relationships/image" Target="../media/image151.png"/><Relationship Id="rId32" Type="http://schemas.openxmlformats.org/officeDocument/2006/relationships/image" Target="../media/image152.png"/><Relationship Id="rId33" Type="http://schemas.openxmlformats.org/officeDocument/2006/relationships/image" Target="../media/image153.png"/><Relationship Id="rId34" Type="http://schemas.openxmlformats.org/officeDocument/2006/relationships/image" Target="../media/image154.png"/><Relationship Id="rId35" Type="http://schemas.openxmlformats.org/officeDocument/2006/relationships/image" Target="../media/image155.png"/><Relationship Id="rId36" Type="http://schemas.openxmlformats.org/officeDocument/2006/relationships/image" Target="../media/image156.png"/><Relationship Id="rId37" Type="http://schemas.openxmlformats.org/officeDocument/2006/relationships/image" Target="../media/image157.png"/><Relationship Id="rId38" Type="http://schemas.openxmlformats.org/officeDocument/2006/relationships/image" Target="../media/image87.png"/><Relationship Id="rId39" Type="http://schemas.openxmlformats.org/officeDocument/2006/relationships/image" Target="../media/image5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60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Relationship Id="rId46" Type="http://schemas.openxmlformats.org/officeDocument/2006/relationships/image" Target="../media/image49.png"/><Relationship Id="rId47" Type="http://schemas.openxmlformats.org/officeDocument/2006/relationships/image" Target="../media/image50.png"/><Relationship Id="rId48" Type="http://schemas.openxmlformats.org/officeDocument/2006/relationships/image" Target="../media/image51.png"/><Relationship Id="rId49" Type="http://schemas.openxmlformats.org/officeDocument/2006/relationships/image" Target="../media/image52.png"/><Relationship Id="rId50" Type="http://schemas.openxmlformats.org/officeDocument/2006/relationships/image" Target="../media/image53.png"/><Relationship Id="rId51" Type="http://schemas.openxmlformats.org/officeDocument/2006/relationships/image" Target="../media/image54.png"/><Relationship Id="rId52" Type="http://schemas.openxmlformats.org/officeDocument/2006/relationships/image" Target="../media/image5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3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4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7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0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DATA</a:t>
            </a:r>
            <a:r>
              <a:rPr dirty="0" spc="-35"/>
              <a:t> </a:t>
            </a:r>
            <a:r>
              <a:rPr dirty="0" spc="-5"/>
              <a:t>LINK</a:t>
            </a:r>
            <a:r>
              <a:rPr dirty="0" spc="-35"/>
              <a:t> </a:t>
            </a:r>
            <a:r>
              <a:rPr dirty="0"/>
              <a:t>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283019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Bit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stuffing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unstuffing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6" y="1720043"/>
            <a:ext cx="5777484" cy="40655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381125"/>
            <a:chOff x="-4762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24611"/>
              <a:ext cx="6456426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425957"/>
            <a:ext cx="5949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FLOW</a:t>
            </a:r>
            <a:r>
              <a:rPr dirty="0" spc="-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ERROR</a:t>
            </a:r>
            <a:r>
              <a:rPr dirty="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CONT</a:t>
            </a:r>
            <a:r>
              <a:rPr dirty="0" spc="5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OL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75260" y="1525524"/>
            <a:ext cx="8512810" cy="1640839"/>
            <a:chOff x="175260" y="1525524"/>
            <a:chExt cx="8512810" cy="164083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800" y="1743922"/>
              <a:ext cx="569411" cy="2729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447" y="1525524"/>
              <a:ext cx="1159002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0032" y="1525524"/>
              <a:ext cx="1908810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2424" y="1525524"/>
              <a:ext cx="2657094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3100" y="1525524"/>
              <a:ext cx="762761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9444" y="1525524"/>
              <a:ext cx="921257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4283" y="1525524"/>
              <a:ext cx="1099566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7431" y="1525524"/>
              <a:ext cx="1040129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260" y="1952244"/>
              <a:ext cx="1197102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2415" y="1952244"/>
              <a:ext cx="939546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0492" y="1952244"/>
              <a:ext cx="1099566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20111" y="1952244"/>
              <a:ext cx="1514093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04260" y="1952244"/>
              <a:ext cx="1021841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96156" y="1952244"/>
              <a:ext cx="1215389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1600" y="1952244"/>
              <a:ext cx="1512570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27063" y="1952244"/>
              <a:ext cx="555497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52615" y="1952244"/>
              <a:ext cx="2234945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260" y="2378963"/>
              <a:ext cx="1216914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3460" y="2378963"/>
              <a:ext cx="1852422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87167" y="2378963"/>
              <a:ext cx="941069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47999" y="2378963"/>
              <a:ext cx="1456181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26992" y="2378963"/>
              <a:ext cx="784098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30851" y="2378963"/>
              <a:ext cx="1101089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51704" y="2378963"/>
              <a:ext cx="1041653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14644" y="2378963"/>
              <a:ext cx="1515618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63155" y="2378963"/>
              <a:ext cx="555498" cy="78714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83540" y="1617040"/>
            <a:ext cx="807212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most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important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responsibilities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of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data </a:t>
            </a:r>
            <a:r>
              <a:rPr dirty="0" sz="2800" spc="-5" b="1" i="1">
                <a:latin typeface="Times New Roman"/>
                <a:cs typeface="Times New Roman"/>
              </a:rPr>
              <a:t>link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layer are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flow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control </a:t>
            </a:r>
            <a:r>
              <a:rPr dirty="0" sz="2800" b="1" i="1">
                <a:latin typeface="Times New Roman"/>
                <a:cs typeface="Times New Roman"/>
              </a:rPr>
              <a:t>and </a:t>
            </a:r>
            <a:r>
              <a:rPr dirty="0" sz="2800" spc="-10" b="1" i="1">
                <a:solidFill>
                  <a:srgbClr val="FF0000"/>
                </a:solidFill>
                <a:latin typeface="Times New Roman"/>
                <a:cs typeface="Times New Roman"/>
              </a:rPr>
              <a:t>error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dirty="0" sz="2800" spc="-5" b="1" i="1">
                <a:latin typeface="Times New Roman"/>
                <a:cs typeface="Times New Roman"/>
              </a:rPr>
              <a:t>. </a:t>
            </a:r>
            <a:r>
              <a:rPr dirty="0" sz="2800" spc="-15" b="1" i="1">
                <a:latin typeface="Times New Roman"/>
                <a:cs typeface="Times New Roman"/>
              </a:rPr>
              <a:t>Collectively, 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these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functions</a:t>
            </a:r>
            <a:r>
              <a:rPr dirty="0" sz="2800" spc="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are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known</a:t>
            </a:r>
            <a:r>
              <a:rPr dirty="0" sz="2800" spc="2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data link</a:t>
            </a:r>
            <a:r>
              <a:rPr dirty="0" sz="28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dirty="0" sz="2800" b="1" i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815" y="4133088"/>
            <a:ext cx="5113782" cy="78714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31140" y="4165918"/>
            <a:ext cx="4698365" cy="129476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65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z="2800" spc="-2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heavy" sz="28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Flow</a:t>
            </a:r>
            <a:r>
              <a:rPr dirty="0" sz="2400" spc="-4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Error</a:t>
            </a:r>
            <a:r>
              <a:rPr dirty="0" sz="2400" spc="-8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65175" y="4622247"/>
            <a:ext cx="4687062" cy="739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667000"/>
            <a:ext cx="8533130" cy="0"/>
          </a:xfrm>
          <a:custGeom>
            <a:avLst/>
            <a:gdLst/>
            <a:ahLst/>
            <a:cxnLst/>
            <a:rect l="l" t="t" r="r" b="b"/>
            <a:pathLst>
              <a:path w="8533130" h="0">
                <a:moveTo>
                  <a:pt x="0" y="0"/>
                </a:moveTo>
                <a:lnTo>
                  <a:pt x="8532876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324" y="4876800"/>
            <a:ext cx="8533130" cy="0"/>
          </a:xfrm>
          <a:custGeom>
            <a:avLst/>
            <a:gdLst/>
            <a:ahLst/>
            <a:cxnLst/>
            <a:rect l="l" t="t" r="r" b="b"/>
            <a:pathLst>
              <a:path w="8533130" h="0">
                <a:moveTo>
                  <a:pt x="0" y="0"/>
                </a:moveTo>
                <a:lnTo>
                  <a:pt x="8532876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0811" y="2758439"/>
            <a:ext cx="8343900" cy="204216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167005" marR="161290">
              <a:lnSpc>
                <a:spcPct val="100000"/>
              </a:lnSpc>
              <a:spcBef>
                <a:spcPts val="275"/>
              </a:spcBef>
              <a:tabLst>
                <a:tab pos="3323590" algn="l"/>
              </a:tabLst>
            </a:pPr>
            <a:r>
              <a:rPr dirty="0" sz="3200" b="1">
                <a:latin typeface="Arial"/>
                <a:cs typeface="Arial"/>
              </a:rPr>
              <a:t>Flow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control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refers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5" b="1">
                <a:latin typeface="Arial"/>
                <a:cs typeface="Arial"/>
              </a:rPr>
              <a:t> set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procedures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used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restrict	the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amount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algn="ctr" marL="1048385" marR="1036319">
              <a:lnSpc>
                <a:spcPct val="100000"/>
              </a:lnSpc>
              <a:spcBef>
                <a:spcPts val="5"/>
              </a:spcBef>
              <a:tabLst>
                <a:tab pos="6055360" algn="l"/>
              </a:tabLst>
            </a:pPr>
            <a:r>
              <a:rPr dirty="0" sz="3200" b="1">
                <a:latin typeface="Arial"/>
                <a:cs typeface="Arial"/>
              </a:rPr>
              <a:t>that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sender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can</a:t>
            </a:r>
            <a:r>
              <a:rPr dirty="0" sz="320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s</a:t>
            </a:r>
            <a:r>
              <a:rPr dirty="0" sz="3200" b="1">
                <a:latin typeface="Arial"/>
                <a:cs typeface="Arial"/>
              </a:rPr>
              <a:t>end</a:t>
            </a:r>
            <a:r>
              <a:rPr dirty="0" sz="3200" b="1">
                <a:latin typeface="Arial"/>
                <a:cs typeface="Arial"/>
              </a:rPr>
              <a:t>	</a:t>
            </a:r>
            <a:r>
              <a:rPr dirty="0" sz="3200" b="1">
                <a:latin typeface="Arial"/>
                <a:cs typeface="Arial"/>
              </a:rPr>
              <a:t>before  </a:t>
            </a:r>
            <a:r>
              <a:rPr dirty="0" sz="3200" b="1">
                <a:latin typeface="Arial"/>
                <a:cs typeface="Arial"/>
              </a:rPr>
              <a:t>waiting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acknowledgment.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9442" y="2002662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just" marL="588645" marR="556895" indent="-2286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Error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control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data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link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layer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 </a:t>
            </a:r>
            <a:r>
              <a:rPr dirty="0" sz="3200" spc="-88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based </a:t>
            </a:r>
            <a:r>
              <a:rPr dirty="0" sz="3200" b="1">
                <a:latin typeface="Arial"/>
                <a:cs typeface="Arial"/>
              </a:rPr>
              <a:t>on automatic </a:t>
            </a:r>
            <a:r>
              <a:rPr dirty="0" sz="3200" spc="-5" b="1">
                <a:latin typeface="Arial"/>
                <a:cs typeface="Arial"/>
              </a:rPr>
              <a:t>repeat request,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which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retransmission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662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503428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Taxonomy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protocols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discussed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chapter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755648"/>
            <a:ext cx="8520926" cy="3784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381125"/>
            <a:chOff x="-4762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24611"/>
              <a:ext cx="5153406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425957"/>
            <a:ext cx="46475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NOISELESS</a:t>
            </a:r>
            <a:r>
              <a:rPr dirty="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CHANNELS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75260" y="1531619"/>
            <a:ext cx="8512810" cy="1640839"/>
            <a:chOff x="175260" y="1531619"/>
            <a:chExt cx="8512810" cy="164083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061" y="1754568"/>
              <a:ext cx="519942" cy="2684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283" y="1531619"/>
              <a:ext cx="805434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196" y="1531619"/>
              <a:ext cx="1061466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2139" y="1531619"/>
              <a:ext cx="1553717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9336" y="1531619"/>
              <a:ext cx="860298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3112" y="1531619"/>
              <a:ext cx="1159002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5592" y="1531619"/>
              <a:ext cx="843534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2604" y="1531619"/>
              <a:ext cx="1178814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4895" y="1531619"/>
              <a:ext cx="1652777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1152" y="1531619"/>
              <a:ext cx="764285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0440" y="1531619"/>
              <a:ext cx="1357122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260" y="1958339"/>
              <a:ext cx="843534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5528" y="1958339"/>
              <a:ext cx="1474470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46732" y="1958339"/>
              <a:ext cx="941069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64536" y="1958339"/>
              <a:ext cx="1067562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08831" y="1958339"/>
              <a:ext cx="2074926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60492" y="1958339"/>
              <a:ext cx="784098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21324" y="1958339"/>
              <a:ext cx="1887474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41691" y="1958339"/>
              <a:ext cx="553974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72400" y="1958339"/>
              <a:ext cx="915161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5260" y="2385059"/>
              <a:ext cx="1870710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65732" y="2385059"/>
              <a:ext cx="980694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67711" y="2385059"/>
              <a:ext cx="1812798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97224" y="2385059"/>
              <a:ext cx="902970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21480" y="2385059"/>
              <a:ext cx="1002029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44795" y="2385059"/>
              <a:ext cx="1058418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22975" y="2385059"/>
              <a:ext cx="764286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0071" y="2385059"/>
              <a:ext cx="1652777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095743" y="2385059"/>
              <a:ext cx="555498" cy="78714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83540" y="1622298"/>
            <a:ext cx="807021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 b="1" i="1">
                <a:latin typeface="Times New Roman"/>
                <a:cs typeface="Times New Roman"/>
              </a:rPr>
              <a:t>Let </a:t>
            </a:r>
            <a:r>
              <a:rPr dirty="0" sz="2800" b="1" i="1">
                <a:latin typeface="Times New Roman"/>
                <a:cs typeface="Times New Roman"/>
              </a:rPr>
              <a:t>us </a:t>
            </a:r>
            <a:r>
              <a:rPr dirty="0" sz="2800" spc="-5" b="1" i="1">
                <a:latin typeface="Times New Roman"/>
                <a:cs typeface="Times New Roman"/>
              </a:rPr>
              <a:t>first assume we have </a:t>
            </a:r>
            <a:r>
              <a:rPr dirty="0" sz="2800" b="1" i="1">
                <a:latin typeface="Times New Roman"/>
                <a:cs typeface="Times New Roman"/>
              </a:rPr>
              <a:t>an ideal </a:t>
            </a:r>
            <a:r>
              <a:rPr dirty="0" sz="2800" spc="-5" b="1" i="1">
                <a:latin typeface="Times New Roman"/>
                <a:cs typeface="Times New Roman"/>
              </a:rPr>
              <a:t>channel in which </a:t>
            </a:r>
            <a:r>
              <a:rPr dirty="0" sz="2800" b="1" i="1">
                <a:latin typeface="Times New Roman"/>
                <a:cs typeface="Times New Roman"/>
              </a:rPr>
              <a:t> no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frames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are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lost,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duplicated,</a:t>
            </a:r>
            <a:r>
              <a:rPr dirty="0" sz="2800" b="1" i="1">
                <a:latin typeface="Times New Roman"/>
                <a:cs typeface="Times New Roman"/>
              </a:rPr>
              <a:t> or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corrupted.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215" b="1" i="1">
                <a:latin typeface="Times New Roman"/>
                <a:cs typeface="Times New Roman"/>
              </a:rPr>
              <a:t>We </a:t>
            </a:r>
            <a:r>
              <a:rPr dirty="0" sz="2800" spc="-2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introduce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two </a:t>
            </a:r>
            <a:r>
              <a:rPr dirty="0" sz="2800" b="1" i="1">
                <a:latin typeface="Times New Roman"/>
                <a:cs typeface="Times New Roman"/>
              </a:rPr>
              <a:t>protocols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for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this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type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of</a:t>
            </a:r>
            <a:r>
              <a:rPr dirty="0" sz="2800" spc="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channel.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1815" y="4133088"/>
            <a:ext cx="5113782" cy="78714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31140" y="4165918"/>
            <a:ext cx="4698365" cy="129476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65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z="2800" spc="-2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heavy" sz="28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Simplest</a:t>
            </a:r>
            <a:r>
              <a:rPr dirty="0" sz="2400" spc="-4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5" b="1">
                <a:solidFill>
                  <a:srgbClr val="0033CC"/>
                </a:solidFill>
                <a:latin typeface="Times New Roman"/>
                <a:cs typeface="Times New Roman"/>
              </a:rPr>
              <a:t>Stop-and-Wait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65175" y="4622247"/>
            <a:ext cx="4687062" cy="739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926"/>
            <a:ext cx="42665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Simplest</a:t>
            </a:r>
            <a:r>
              <a:rPr dirty="0" sz="4400" spc="-8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Protocol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121"/>
            <a:ext cx="496125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No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flow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 </a:t>
            </a:r>
            <a:r>
              <a:rPr dirty="0" sz="3200" spc="-5">
                <a:latin typeface="Tahoma"/>
                <a:cs typeface="Tahoma"/>
              </a:rPr>
              <a:t>Error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Control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591" y="404571"/>
            <a:ext cx="672655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simplest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protocol</a:t>
            </a:r>
            <a:r>
              <a:rPr dirty="0" sz="2000" spc="-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2000" spc="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no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flow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or error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16" y="1266740"/>
            <a:ext cx="7601674" cy="47530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282638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Flow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r>
              <a:rPr dirty="0" sz="2000" spc="-6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Simplest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853" y="1846536"/>
            <a:ext cx="5118878" cy="305626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1211"/>
            <a:ext cx="54806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i="1">
                <a:solidFill>
                  <a:srgbClr val="333399"/>
                </a:solidFill>
                <a:latin typeface="Times New Roman"/>
                <a:cs typeface="Times New Roman"/>
              </a:rPr>
              <a:t>Stop-and-Wait</a:t>
            </a:r>
            <a:r>
              <a:rPr dirty="0" sz="4400" spc="-7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4400" i="1">
                <a:solidFill>
                  <a:srgbClr val="333399"/>
                </a:solidFill>
                <a:latin typeface="Times New Roman"/>
                <a:cs typeface="Times New Roman"/>
              </a:rPr>
              <a:t>Protocol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121"/>
            <a:ext cx="720407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5">
                <a:latin typeface="Tahoma"/>
                <a:cs typeface="Tahoma"/>
              </a:rPr>
              <a:t>Sender </a:t>
            </a:r>
            <a:r>
              <a:rPr dirty="0" sz="3200">
                <a:latin typeface="Tahoma"/>
                <a:cs typeface="Tahoma"/>
              </a:rPr>
              <a:t>sends one </a:t>
            </a:r>
            <a:r>
              <a:rPr dirty="0" sz="3200" spc="-5">
                <a:latin typeface="Tahoma"/>
                <a:cs typeface="Tahoma"/>
              </a:rPr>
              <a:t>frame, stops </a:t>
            </a:r>
            <a:r>
              <a:rPr dirty="0" sz="3200">
                <a:latin typeface="Tahoma"/>
                <a:cs typeface="Tahoma"/>
              </a:rPr>
              <a:t>until it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gets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confirmation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from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receiver.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926"/>
            <a:ext cx="745235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Data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Link</a:t>
            </a:r>
            <a:r>
              <a:rPr dirty="0" sz="4400" spc="-4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Layer</a:t>
            </a:r>
            <a:r>
              <a:rPr dirty="0" sz="4400" spc="-3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Design</a:t>
            </a:r>
            <a:r>
              <a:rPr dirty="0" sz="4400" spc="-2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Issues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167" y="1235553"/>
            <a:ext cx="7426325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Services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Provided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to the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Network </a:t>
            </a:r>
            <a:r>
              <a:rPr dirty="0" sz="320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Framing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Error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Control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Flow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Control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355409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Stop-and-Wait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1145253"/>
            <a:ext cx="7028688" cy="49507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33934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Flow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Stop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Wait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324" y="1735281"/>
            <a:ext cx="5208816" cy="38477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381125"/>
            <a:chOff x="-4762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24611"/>
              <a:ext cx="4167378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425957"/>
            <a:ext cx="36620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NOISY</a:t>
            </a:r>
            <a:r>
              <a:rPr dirty="0" spc="-1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>
                <a:solidFill>
                  <a:srgbClr val="000000"/>
                </a:solidFill>
                <a:latin typeface="Times New Roman"/>
                <a:cs typeface="Times New Roman"/>
              </a:rPr>
              <a:t>CHANNELS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2859" y="1531619"/>
            <a:ext cx="8512810" cy="2067560"/>
            <a:chOff x="22859" y="1531619"/>
            <a:chExt cx="8512810" cy="20675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615" y="1750018"/>
              <a:ext cx="1409848" cy="3457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476" y="1531619"/>
              <a:ext cx="921258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0927" y="1531619"/>
              <a:ext cx="1120902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4724" y="1531619"/>
              <a:ext cx="585977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3595" y="1531619"/>
              <a:ext cx="1020318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6807" y="1531619"/>
              <a:ext cx="585977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5680" y="1531619"/>
              <a:ext cx="1133094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15968" y="1531619"/>
              <a:ext cx="1710689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3851" y="1531619"/>
              <a:ext cx="1194053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5100" y="1531619"/>
              <a:ext cx="803909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66203" y="1531619"/>
              <a:ext cx="843533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6931" y="1531619"/>
              <a:ext cx="1078229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59" y="1958339"/>
              <a:ext cx="764286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5196" y="1958339"/>
              <a:ext cx="1079754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2999" y="1958339"/>
              <a:ext cx="744474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5523" y="1958339"/>
              <a:ext cx="1002030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65604" y="1958339"/>
              <a:ext cx="1099566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03220" y="1958339"/>
              <a:ext cx="1512570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53839" y="1958339"/>
              <a:ext cx="744474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36363" y="1958339"/>
              <a:ext cx="802386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6800" y="1958339"/>
              <a:ext cx="2251709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66559" y="1958339"/>
              <a:ext cx="1768602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859" y="2385059"/>
              <a:ext cx="1791462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3520" y="2385059"/>
              <a:ext cx="941069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13787" y="2385059"/>
              <a:ext cx="2166366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13048" y="2385059"/>
              <a:ext cx="555498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47744" y="2385059"/>
              <a:ext cx="912113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39056" y="2385059"/>
              <a:ext cx="1514094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32348" y="2385059"/>
              <a:ext cx="1215390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26936" y="2385059"/>
              <a:ext cx="1808226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859" y="2811780"/>
              <a:ext cx="764286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8432" y="2811780"/>
              <a:ext cx="1002030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0223" y="2811780"/>
              <a:ext cx="1494282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45792" y="2811780"/>
              <a:ext cx="1041654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07208" y="2811780"/>
              <a:ext cx="960882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89375" y="2811780"/>
              <a:ext cx="1218438" cy="7871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227575" y="2811780"/>
              <a:ext cx="1515618" cy="7871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76088" y="2811780"/>
              <a:ext cx="555498" cy="787146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1815" y="4133088"/>
            <a:ext cx="5113782" cy="787145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31140" y="1621993"/>
            <a:ext cx="8073390" cy="4204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Although the </a:t>
            </a:r>
            <a:r>
              <a:rPr dirty="0" sz="2800" spc="-20" b="1" i="1">
                <a:latin typeface="Times New Roman"/>
                <a:cs typeface="Times New Roman"/>
              </a:rPr>
              <a:t>Stop-and-Wait </a:t>
            </a:r>
            <a:r>
              <a:rPr dirty="0" sz="2800" spc="-5" b="1" i="1">
                <a:latin typeface="Times New Roman"/>
                <a:cs typeface="Times New Roman"/>
              </a:rPr>
              <a:t>Protocol </a:t>
            </a:r>
            <a:r>
              <a:rPr dirty="0" sz="2800" spc="-10" b="1" i="1">
                <a:latin typeface="Times New Roman"/>
                <a:cs typeface="Times New Roman"/>
              </a:rPr>
              <a:t>gives </a:t>
            </a:r>
            <a:r>
              <a:rPr dirty="0" sz="2800" spc="-5" b="1" i="1">
                <a:latin typeface="Times New Roman"/>
                <a:cs typeface="Times New Roman"/>
              </a:rPr>
              <a:t>us an idea </a:t>
            </a:r>
            <a:r>
              <a:rPr dirty="0" sz="2800" b="1" i="1">
                <a:latin typeface="Times New Roman"/>
                <a:cs typeface="Times New Roman"/>
              </a:rPr>
              <a:t> of how </a:t>
            </a:r>
            <a:r>
              <a:rPr dirty="0" sz="2800" spc="-5" b="1" i="1">
                <a:latin typeface="Times New Roman"/>
                <a:cs typeface="Times New Roman"/>
              </a:rPr>
              <a:t>to </a:t>
            </a:r>
            <a:r>
              <a:rPr dirty="0" sz="2800" b="1" i="1">
                <a:latin typeface="Times New Roman"/>
                <a:cs typeface="Times New Roman"/>
              </a:rPr>
              <a:t>add flow </a:t>
            </a:r>
            <a:r>
              <a:rPr dirty="0" sz="2800" spc="-5" b="1" i="1">
                <a:latin typeface="Times New Roman"/>
                <a:cs typeface="Times New Roman"/>
              </a:rPr>
              <a:t>control to its </a:t>
            </a:r>
            <a:r>
              <a:rPr dirty="0" sz="2800" spc="-20" b="1" i="1">
                <a:latin typeface="Times New Roman"/>
                <a:cs typeface="Times New Roman"/>
              </a:rPr>
              <a:t>predecessor, </a:t>
            </a:r>
            <a:r>
              <a:rPr dirty="0" sz="2800" spc="-5" b="1" i="1">
                <a:latin typeface="Times New Roman"/>
                <a:cs typeface="Times New Roman"/>
              </a:rPr>
              <a:t>noiseless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channels</a:t>
            </a:r>
            <a:r>
              <a:rPr dirty="0" sz="2800" spc="47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are</a:t>
            </a:r>
            <a:r>
              <a:rPr dirty="0" sz="2800" spc="45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nonexistent.</a:t>
            </a:r>
            <a:r>
              <a:rPr dirty="0" sz="2800" spc="459" b="1" i="1">
                <a:latin typeface="Times New Roman"/>
                <a:cs typeface="Times New Roman"/>
              </a:rPr>
              <a:t> </a:t>
            </a:r>
            <a:r>
              <a:rPr dirty="0" sz="2800" spc="-110" b="1" i="1">
                <a:latin typeface="Times New Roman"/>
                <a:cs typeface="Times New Roman"/>
              </a:rPr>
              <a:t>We</a:t>
            </a:r>
            <a:r>
              <a:rPr dirty="0" sz="2800" spc="44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discuss</a:t>
            </a:r>
            <a:r>
              <a:rPr dirty="0" sz="2800" spc="46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three</a:t>
            </a:r>
            <a:r>
              <a:rPr dirty="0" sz="2800" spc="459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protocols </a:t>
            </a:r>
            <a:r>
              <a:rPr dirty="0" sz="2800" spc="-69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 this section</a:t>
            </a:r>
            <a:r>
              <a:rPr dirty="0" sz="2800" b="1" i="1">
                <a:latin typeface="Times New Roman"/>
                <a:cs typeface="Times New Roman"/>
              </a:rPr>
              <a:t> that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use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error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control.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z="2800" spc="-2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heavy" sz="28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2383790">
              <a:lnSpc>
                <a:spcPct val="100000"/>
              </a:lnSpc>
              <a:spcBef>
                <a:spcPts val="405"/>
              </a:spcBef>
            </a:pPr>
            <a:r>
              <a:rPr dirty="0" sz="2400" spc="-15" b="1">
                <a:solidFill>
                  <a:srgbClr val="0033CC"/>
                </a:solidFill>
                <a:latin typeface="Times New Roman"/>
                <a:cs typeface="Times New Roman"/>
              </a:rPr>
              <a:t>Stop-and-Wait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Automatic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Repeat Request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o-Bac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k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-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dirty="0" sz="2400" spc="-15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dirty="0" sz="2400" spc="-15" b="1">
                <a:solidFill>
                  <a:srgbClr val="0033CC"/>
                </a:solidFill>
                <a:latin typeface="Times New Roman"/>
                <a:cs typeface="Times New Roman"/>
              </a:rPr>
              <a:t>u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at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Repeat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Request 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Selective</a:t>
            </a:r>
            <a:r>
              <a:rPr dirty="0" sz="2400" spc="-3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Repeat</a:t>
            </a:r>
            <a:r>
              <a:rPr dirty="0" sz="2400" spc="-12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Automatic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Repeat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Request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8" name="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65175" y="4622247"/>
            <a:ext cx="4687062" cy="739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286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458723" y="2377439"/>
            <a:ext cx="8153400" cy="2156460"/>
            <a:chOff x="458723" y="2377439"/>
            <a:chExt cx="8153400" cy="2156460"/>
          </a:xfrm>
        </p:grpSpPr>
        <p:sp>
          <p:nvSpPr>
            <p:cNvPr id="12" name="object 12"/>
            <p:cNvSpPr/>
            <p:nvPr/>
          </p:nvSpPr>
          <p:spPr>
            <a:xfrm>
              <a:off x="458723" y="44958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 h="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5299" y="2377439"/>
              <a:ext cx="8077200" cy="2063750"/>
            </a:xfrm>
            <a:custGeom>
              <a:avLst/>
              <a:gdLst/>
              <a:ahLst/>
              <a:cxnLst/>
              <a:rect l="l" t="t" r="r" b="b"/>
              <a:pathLst>
                <a:path w="8077200" h="2063750">
                  <a:moveTo>
                    <a:pt x="8077200" y="0"/>
                  </a:moveTo>
                  <a:lnTo>
                    <a:pt x="0" y="0"/>
                  </a:lnTo>
                  <a:lnTo>
                    <a:pt x="0" y="2063495"/>
                  </a:lnTo>
                  <a:lnTo>
                    <a:pt x="8077200" y="2063495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34390" y="2399538"/>
            <a:ext cx="780034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Stop-and-Wait</a:t>
            </a:r>
            <a:r>
              <a:rPr dirty="0" sz="3200" spc="-1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ARQ,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we</a:t>
            </a:r>
            <a:r>
              <a:rPr dirty="0" sz="3200" spc="-5" b="1">
                <a:latin typeface="Arial"/>
                <a:cs typeface="Arial"/>
              </a:rPr>
              <a:t> use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sequence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numbers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number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frames.</a:t>
            </a:r>
            <a:endParaRPr sz="3200">
              <a:latin typeface="Arial"/>
              <a:cs typeface="Arial"/>
            </a:endParaRPr>
          </a:p>
          <a:p>
            <a:pPr algn="ctr" marL="934085" marR="927100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sequence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numbers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can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1,0,1,0,1…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642872"/>
            <a:ext cx="1143000" cy="56692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69442" y="1664335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133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012" y="48387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76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495300" y="2225039"/>
            <a:ext cx="8115300" cy="3046730"/>
            <a:chOff x="495300" y="2225039"/>
            <a:chExt cx="8115300" cy="3046730"/>
          </a:xfrm>
        </p:grpSpPr>
        <p:sp>
          <p:nvSpPr>
            <p:cNvPr id="13" name="object 13"/>
            <p:cNvSpPr/>
            <p:nvPr/>
          </p:nvSpPr>
          <p:spPr>
            <a:xfrm>
              <a:off x="8592311" y="48387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36576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300" y="2225039"/>
              <a:ext cx="8077200" cy="3046730"/>
            </a:xfrm>
            <a:custGeom>
              <a:avLst/>
              <a:gdLst/>
              <a:ahLst/>
              <a:cxnLst/>
              <a:rect l="l" t="t" r="r" b="b"/>
              <a:pathLst>
                <a:path w="8077200" h="3046729">
                  <a:moveTo>
                    <a:pt x="8077200" y="0"/>
                  </a:moveTo>
                  <a:lnTo>
                    <a:pt x="0" y="0"/>
                  </a:lnTo>
                  <a:lnTo>
                    <a:pt x="0" y="3046476"/>
                  </a:lnTo>
                  <a:lnTo>
                    <a:pt x="8077200" y="3046476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499997" y="2247138"/>
            <a:ext cx="606869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In </a:t>
            </a:r>
            <a:r>
              <a:rPr dirty="0" sz="3200" spc="-10" b="1">
                <a:latin typeface="Arial"/>
                <a:cs typeface="Arial"/>
              </a:rPr>
              <a:t>Stop-and-Wait </a:t>
            </a:r>
            <a:r>
              <a:rPr dirty="0" sz="3200" b="1">
                <a:latin typeface="Arial"/>
                <a:cs typeface="Arial"/>
              </a:rPr>
              <a:t>ARQ, the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acknowledgment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number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0 </a:t>
            </a:r>
            <a:r>
              <a:rPr dirty="0" sz="3200" spc="-5" b="1">
                <a:latin typeface="Arial"/>
                <a:cs typeface="Arial"/>
              </a:rPr>
              <a:t>if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sequence number </a:t>
            </a:r>
            <a:r>
              <a:rPr dirty="0" sz="3200" b="1">
                <a:latin typeface="Arial"/>
                <a:cs typeface="Arial"/>
              </a:rPr>
              <a:t>is 1 and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acknowledgment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number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1 </a:t>
            </a:r>
            <a:r>
              <a:rPr dirty="0" sz="3200" spc="-5" b="1">
                <a:latin typeface="Arial"/>
                <a:cs typeface="Arial"/>
              </a:rPr>
              <a:t>if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sequence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number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447800"/>
            <a:ext cx="1143000" cy="56692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69442" y="1468881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452056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Sto</a:t>
            </a:r>
            <a:r>
              <a:rPr dirty="0" sz="2000" spc="1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-an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dirty="0" sz="2000" spc="-145" i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2000" spc="-1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AR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r>
              <a:rPr dirty="0" sz="2000" spc="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1203607"/>
            <a:ext cx="6216396" cy="49685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336232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Flow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dirty="0" sz="2000" spc="-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11.3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400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644" y="1122842"/>
            <a:ext cx="5885272" cy="51682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4259"/>
            <a:ext cx="7090409" cy="1121410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4310"/>
              </a:lnSpc>
              <a:spcBef>
                <a:spcPts val="204"/>
              </a:spcBef>
            </a:pPr>
            <a:r>
              <a:rPr dirty="0" sz="3600" spc="-5">
                <a:solidFill>
                  <a:srgbClr val="333399"/>
                </a:solidFill>
              </a:rPr>
              <a:t>Disadvantage </a:t>
            </a:r>
            <a:r>
              <a:rPr dirty="0" sz="3600" spc="-5" i="1">
                <a:solidFill>
                  <a:srgbClr val="333399"/>
                </a:solidFill>
                <a:latin typeface="Times New Roman"/>
                <a:cs typeface="Times New Roman"/>
              </a:rPr>
              <a:t>Stop-and-Wait </a:t>
            </a:r>
            <a:r>
              <a:rPr dirty="0" sz="3600" i="1">
                <a:solidFill>
                  <a:srgbClr val="333399"/>
                </a:solidFill>
                <a:latin typeface="Times New Roman"/>
                <a:cs typeface="Times New Roman"/>
              </a:rPr>
              <a:t>ARQ </a:t>
            </a:r>
            <a:r>
              <a:rPr dirty="0" sz="3600" spc="-88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99"/>
                </a:solidFill>
                <a:latin typeface="Times New Roman"/>
                <a:cs typeface="Times New Roman"/>
              </a:rPr>
              <a:t>Protocol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2802"/>
            <a:ext cx="8007984" cy="344106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Inefficient---if</a:t>
            </a:r>
            <a:r>
              <a:rPr dirty="0" sz="3200" spc="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channel </a:t>
            </a:r>
            <a:r>
              <a:rPr dirty="0" sz="3200">
                <a:latin typeface="Tahoma"/>
                <a:cs typeface="Tahoma"/>
              </a:rPr>
              <a:t>is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thick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long</a:t>
            </a:r>
            <a:endParaRPr sz="3200">
              <a:latin typeface="Tahoma"/>
              <a:cs typeface="Tahoma"/>
            </a:endParaRPr>
          </a:p>
          <a:p>
            <a:pPr marL="481965" indent="-469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dirty="0" sz="3200">
                <a:latin typeface="Tahoma"/>
                <a:cs typeface="Tahoma"/>
              </a:rPr>
              <a:t>Thick means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high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bandwidth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Long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means</a:t>
            </a:r>
            <a:r>
              <a:rPr dirty="0" sz="3200" spc="-5">
                <a:latin typeface="Tahoma"/>
                <a:cs typeface="Tahoma"/>
              </a:rPr>
              <a:t> roundtrip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delay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Product</a:t>
            </a:r>
            <a:r>
              <a:rPr dirty="0" sz="3200">
                <a:latin typeface="Tahoma"/>
                <a:cs typeface="Tahoma"/>
              </a:rPr>
              <a:t> of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both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bandwidth delay.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Bandwidth delay is number of bits we </a:t>
            </a:r>
            <a:r>
              <a:rPr dirty="0" sz="3200" spc="-5">
                <a:latin typeface="Tahoma"/>
                <a:cs typeface="Tahoma"/>
              </a:rPr>
              <a:t>can </a:t>
            </a:r>
            <a:r>
              <a:rPr dirty="0" sz="3200">
                <a:latin typeface="Tahoma"/>
                <a:cs typeface="Tahoma"/>
              </a:rPr>
              <a:t> send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while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waiting</a:t>
            </a:r>
            <a:r>
              <a:rPr dirty="0" sz="3200" spc="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for</a:t>
            </a:r>
            <a:r>
              <a:rPr dirty="0" sz="3200">
                <a:latin typeface="Tahoma"/>
                <a:cs typeface="Tahoma"/>
              </a:rPr>
              <a:t> news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from</a:t>
            </a:r>
            <a:r>
              <a:rPr dirty="0" sz="3200">
                <a:latin typeface="Tahoma"/>
                <a:cs typeface="Tahoma"/>
              </a:rPr>
              <a:t> receiver.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" y="6488074"/>
            <a:ext cx="6489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10" b="1">
                <a:solidFill>
                  <a:srgbClr val="1C1C1C"/>
                </a:solidFill>
                <a:latin typeface="Arial"/>
                <a:cs typeface="Arial"/>
              </a:rPr>
              <a:t>1</a:t>
            </a: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1</a:t>
            </a:r>
            <a:r>
              <a:rPr dirty="0" sz="2000" spc="-5" b="1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28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4" name="object 4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7340" y="1164081"/>
            <a:ext cx="8529955" cy="2159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Assume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 that,</a:t>
            </a:r>
            <a:r>
              <a:rPr dirty="0" sz="2800" spc="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20" i="1">
                <a:solidFill>
                  <a:srgbClr val="000000"/>
                </a:solidFill>
                <a:latin typeface="Times New Roman"/>
                <a:cs typeface="Times New Roman"/>
              </a:rPr>
              <a:t>Stop-and-Wait</a:t>
            </a:r>
            <a:r>
              <a:rPr dirty="0" sz="28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 system,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dirty="0" sz="2800" spc="-68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bandwidth of the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line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is 1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Mbps,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and 1 bit takes 20 ms to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make a round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trip.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What is the bandwidth-delay product?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If the system data frames are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1000 </a:t>
            </a:r>
            <a:r>
              <a:rPr dirty="0" sz="2800" spc="-10" i="1">
                <a:solidFill>
                  <a:srgbClr val="000000"/>
                </a:solidFill>
                <a:latin typeface="Times New Roman"/>
                <a:cs typeface="Times New Roman"/>
              </a:rPr>
              <a:t>bits in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length, what is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utilization</a:t>
            </a:r>
            <a:r>
              <a:rPr dirty="0" sz="2800" spc="-4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percentage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dirty="0" sz="2800" spc="-5" i="1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dirty="0" sz="2800" i="1">
                <a:solidFill>
                  <a:srgbClr val="000000"/>
                </a:solidFill>
                <a:latin typeface="Times New Roman"/>
                <a:cs typeface="Times New Roman"/>
              </a:rPr>
              <a:t>link?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3603116"/>
            <a:ext cx="48939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latin typeface="Times New Roman"/>
                <a:cs typeface="Times New Roman"/>
              </a:rPr>
              <a:t>The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bandwidth-delay</a:t>
            </a:r>
            <a:r>
              <a:rPr dirty="0" sz="2800" spc="3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product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47850" y="4719320"/>
            <a:ext cx="4281170" cy="519430"/>
            <a:chOff x="1847850" y="4719320"/>
            <a:chExt cx="4281170" cy="51943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0" y="4776226"/>
              <a:ext cx="4148951" cy="40537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47850" y="4719319"/>
              <a:ext cx="4281170" cy="519430"/>
            </a:xfrm>
            <a:custGeom>
              <a:avLst/>
              <a:gdLst/>
              <a:ahLst/>
              <a:cxnLst/>
              <a:rect l="l" t="t" r="r" b="b"/>
              <a:pathLst>
                <a:path w="4281170" h="519429">
                  <a:moveTo>
                    <a:pt x="4235196" y="45720"/>
                  </a:moveTo>
                  <a:lnTo>
                    <a:pt x="4223766" y="45720"/>
                  </a:lnTo>
                  <a:lnTo>
                    <a:pt x="4223766" y="57150"/>
                  </a:lnTo>
                  <a:lnTo>
                    <a:pt x="4223766" y="462280"/>
                  </a:lnTo>
                  <a:lnTo>
                    <a:pt x="57150" y="462280"/>
                  </a:lnTo>
                  <a:lnTo>
                    <a:pt x="57150" y="57150"/>
                  </a:lnTo>
                  <a:lnTo>
                    <a:pt x="4223766" y="57150"/>
                  </a:lnTo>
                  <a:lnTo>
                    <a:pt x="4223766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62280"/>
                  </a:lnTo>
                  <a:lnTo>
                    <a:pt x="45720" y="473710"/>
                  </a:lnTo>
                  <a:lnTo>
                    <a:pt x="4235196" y="473710"/>
                  </a:lnTo>
                  <a:lnTo>
                    <a:pt x="4235196" y="462280"/>
                  </a:lnTo>
                  <a:lnTo>
                    <a:pt x="4235196" y="57150"/>
                  </a:lnTo>
                  <a:lnTo>
                    <a:pt x="4235196" y="56896"/>
                  </a:lnTo>
                  <a:lnTo>
                    <a:pt x="4235196" y="45720"/>
                  </a:lnTo>
                  <a:close/>
                </a:path>
                <a:path w="4281170" h="519429">
                  <a:moveTo>
                    <a:pt x="4280916" y="0"/>
                  </a:moveTo>
                  <a:lnTo>
                    <a:pt x="4246626" y="0"/>
                  </a:lnTo>
                  <a:lnTo>
                    <a:pt x="4246626" y="34290"/>
                  </a:lnTo>
                  <a:lnTo>
                    <a:pt x="4246626" y="485140"/>
                  </a:lnTo>
                  <a:lnTo>
                    <a:pt x="34290" y="485140"/>
                  </a:lnTo>
                  <a:lnTo>
                    <a:pt x="34290" y="34290"/>
                  </a:lnTo>
                  <a:lnTo>
                    <a:pt x="4246626" y="34290"/>
                  </a:lnTo>
                  <a:lnTo>
                    <a:pt x="4246626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85140"/>
                  </a:lnTo>
                  <a:lnTo>
                    <a:pt x="0" y="519430"/>
                  </a:lnTo>
                  <a:lnTo>
                    <a:pt x="4280916" y="519430"/>
                  </a:lnTo>
                  <a:lnTo>
                    <a:pt x="4280916" y="485152"/>
                  </a:lnTo>
                  <a:lnTo>
                    <a:pt x="4280916" y="34290"/>
                  </a:lnTo>
                  <a:lnTo>
                    <a:pt x="4280916" y="34036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926"/>
            <a:ext cx="23793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Pipelining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3478"/>
            <a:ext cx="7696834" cy="283591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Task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begins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before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end of</a:t>
            </a:r>
            <a:r>
              <a:rPr dirty="0" sz="3200" spc="-5">
                <a:latin typeface="Tahoma"/>
                <a:cs typeface="Tahoma"/>
              </a:rPr>
              <a:t> first</a:t>
            </a:r>
            <a:r>
              <a:rPr dirty="0" sz="3200" spc="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task.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b="1" i="1">
                <a:latin typeface="Times New Roman"/>
                <a:cs typeface="Times New Roman"/>
              </a:rPr>
              <a:t>Stop-and-Wait</a:t>
            </a:r>
            <a:r>
              <a:rPr dirty="0" sz="3200" spc="-4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ARQ</a:t>
            </a:r>
            <a:r>
              <a:rPr dirty="0" sz="3200" spc="-1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does</a:t>
            </a:r>
            <a:r>
              <a:rPr dirty="0" sz="3200" spc="-5" b="1" i="1">
                <a:latin typeface="Times New Roman"/>
                <a:cs typeface="Times New Roman"/>
              </a:rPr>
              <a:t> not</a:t>
            </a:r>
            <a:r>
              <a:rPr dirty="0" sz="3200" spc="-30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use</a:t>
            </a:r>
            <a:r>
              <a:rPr dirty="0" sz="3200" spc="-10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pipelining </a:t>
            </a:r>
            <a:r>
              <a:rPr dirty="0" sz="3200" spc="-78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but</a:t>
            </a:r>
            <a:r>
              <a:rPr dirty="0" sz="3200" spc="-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other two</a:t>
            </a:r>
            <a:r>
              <a:rPr dirty="0" sz="3200" spc="-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techniques</a:t>
            </a:r>
            <a:r>
              <a:rPr dirty="0" sz="3200" spc="-15" b="1" i="1">
                <a:latin typeface="Times New Roman"/>
                <a:cs typeface="Times New Roman"/>
              </a:rPr>
              <a:t> </a:t>
            </a:r>
            <a:r>
              <a:rPr dirty="0" sz="3200" spc="5" b="1" i="1">
                <a:latin typeface="Times New Roman"/>
                <a:cs typeface="Times New Roman"/>
              </a:rPr>
              <a:t>do.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b="1" i="1">
                <a:latin typeface="Times New Roman"/>
                <a:cs typeface="Times New Roman"/>
              </a:rPr>
              <a:t>This</a:t>
            </a:r>
            <a:r>
              <a:rPr dirty="0" sz="3200" spc="-10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improves</a:t>
            </a:r>
            <a:r>
              <a:rPr dirty="0" sz="3200" spc="-20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efficiency.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381125"/>
            <a:chOff x="-4762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24611"/>
              <a:ext cx="2521458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425957"/>
            <a:ext cx="201548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FRAMING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75260" y="1684020"/>
            <a:ext cx="8512810" cy="3605529"/>
            <a:chOff x="175260" y="1684020"/>
            <a:chExt cx="8512810" cy="36055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168" y="1902418"/>
              <a:ext cx="565684" cy="2729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728" y="1684020"/>
              <a:ext cx="1101090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156" y="1684020"/>
              <a:ext cx="1041654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7148" y="1684020"/>
              <a:ext cx="1197102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0587" y="1684020"/>
              <a:ext cx="1296162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088" y="1684020"/>
              <a:ext cx="744474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3900" y="1684020"/>
              <a:ext cx="1159002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9239" y="1684020"/>
              <a:ext cx="982217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7795" y="1684020"/>
              <a:ext cx="1040129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4264" y="1684020"/>
              <a:ext cx="1474470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1628" y="1684020"/>
              <a:ext cx="555498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03464" y="1684020"/>
              <a:ext cx="784098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260" y="2110740"/>
              <a:ext cx="1041654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0872" y="2110740"/>
              <a:ext cx="1157478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02307" y="2110740"/>
              <a:ext cx="1335786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02052" y="2110740"/>
              <a:ext cx="704850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70860" y="2110740"/>
              <a:ext cx="2701290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36107" y="2110740"/>
              <a:ext cx="1177289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77356" y="2110740"/>
              <a:ext cx="1594866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05116" y="2110740"/>
              <a:ext cx="555498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26095" y="2110740"/>
              <a:ext cx="1061466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5260" y="2537460"/>
              <a:ext cx="1337310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76527" y="2537460"/>
              <a:ext cx="1430273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70760" y="2537460"/>
              <a:ext cx="1768602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03319" y="2537460"/>
              <a:ext cx="645413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12692" y="2537460"/>
              <a:ext cx="1058417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35068" y="2537460"/>
              <a:ext cx="764286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63312" y="2537460"/>
              <a:ext cx="1654301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50507" y="2537460"/>
              <a:ext cx="555497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69963" y="2537460"/>
              <a:ext cx="1040129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74052" y="2537460"/>
              <a:ext cx="1413509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5260" y="2964180"/>
              <a:ext cx="901446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6279" y="2964180"/>
              <a:ext cx="764286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0140" y="2964180"/>
              <a:ext cx="1771650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29839" y="2964180"/>
              <a:ext cx="645413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14827" y="2964180"/>
              <a:ext cx="1213865" cy="7871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68268" y="2964180"/>
              <a:ext cx="1041653" cy="7871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349495" y="2964180"/>
              <a:ext cx="842010" cy="7871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831080" y="2964180"/>
              <a:ext cx="1748789" cy="7871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219444" y="2964180"/>
              <a:ext cx="1829561" cy="78714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87055" y="2964180"/>
              <a:ext cx="1000505" cy="78714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5260" y="3390900"/>
              <a:ext cx="1215390" cy="78714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4984" y="3390900"/>
              <a:ext cx="764285" cy="78714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403604" y="3390900"/>
              <a:ext cx="2227326" cy="78714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55264" y="3390900"/>
              <a:ext cx="1178814" cy="78714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058412" y="3390900"/>
              <a:ext cx="1613153" cy="78714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204460" y="3390900"/>
              <a:ext cx="585977" cy="78714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414771" y="3390900"/>
              <a:ext cx="921258" cy="78714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60363" y="3390900"/>
              <a:ext cx="1750314" cy="78714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335012" y="3390900"/>
              <a:ext cx="1352550" cy="78714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75260" y="3817620"/>
              <a:ext cx="784098" cy="78714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80644" y="3817620"/>
              <a:ext cx="921258" cy="78714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23187" y="3817620"/>
              <a:ext cx="1750314" cy="78714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06395" y="3817620"/>
              <a:ext cx="555498" cy="78714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04216" y="4501896"/>
              <a:ext cx="5113782" cy="787146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83540" y="1775205"/>
            <a:ext cx="8074025" cy="4053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The data link layer needs to pack bits into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frames</a:t>
            </a:r>
            <a:r>
              <a:rPr dirty="0" sz="2800" spc="-5" b="1" i="1">
                <a:latin typeface="Times New Roman"/>
                <a:cs typeface="Times New Roman"/>
              </a:rPr>
              <a:t>, so </a:t>
            </a:r>
            <a:r>
              <a:rPr dirty="0" sz="2800" b="1" i="1">
                <a:latin typeface="Times New Roman"/>
                <a:cs typeface="Times New Roman"/>
              </a:rPr>
              <a:t> that </a:t>
            </a:r>
            <a:r>
              <a:rPr dirty="0" sz="2800" spc="-5" b="1" i="1">
                <a:latin typeface="Times New Roman"/>
                <a:cs typeface="Times New Roman"/>
              </a:rPr>
              <a:t>each frame </a:t>
            </a:r>
            <a:r>
              <a:rPr dirty="0" sz="2800" b="1" i="1">
                <a:latin typeface="Times New Roman"/>
                <a:cs typeface="Times New Roman"/>
              </a:rPr>
              <a:t>is </a:t>
            </a:r>
            <a:r>
              <a:rPr dirty="0" sz="2800" spc="-5" b="1" i="1">
                <a:latin typeface="Times New Roman"/>
                <a:cs typeface="Times New Roman"/>
              </a:rPr>
              <a:t>distinguishable from </a:t>
            </a:r>
            <a:r>
              <a:rPr dirty="0" sz="2800" spc="-20" b="1" i="1">
                <a:latin typeface="Times New Roman"/>
                <a:cs typeface="Times New Roman"/>
              </a:rPr>
              <a:t>another. </a:t>
            </a:r>
            <a:r>
              <a:rPr dirty="0" sz="2800" spc="-5" b="1" i="1">
                <a:latin typeface="Times New Roman"/>
                <a:cs typeface="Times New Roman"/>
              </a:rPr>
              <a:t>Our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postal </a:t>
            </a:r>
            <a:r>
              <a:rPr dirty="0" sz="2800" spc="-10" b="1" i="1">
                <a:latin typeface="Times New Roman"/>
                <a:cs typeface="Times New Roman"/>
              </a:rPr>
              <a:t>system </a:t>
            </a:r>
            <a:r>
              <a:rPr dirty="0" sz="2800" spc="-5" b="1" i="1">
                <a:latin typeface="Times New Roman"/>
                <a:cs typeface="Times New Roman"/>
              </a:rPr>
              <a:t>practices a type </a:t>
            </a:r>
            <a:r>
              <a:rPr dirty="0" sz="2800" b="1" i="1">
                <a:latin typeface="Times New Roman"/>
                <a:cs typeface="Times New Roman"/>
              </a:rPr>
              <a:t>of framing. The </a:t>
            </a:r>
            <a:r>
              <a:rPr dirty="0" sz="2800" spc="-5" b="1" i="1">
                <a:latin typeface="Times New Roman"/>
                <a:cs typeface="Times New Roman"/>
              </a:rPr>
              <a:t>simple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act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inserting a </a:t>
            </a:r>
            <a:r>
              <a:rPr dirty="0" sz="2800" spc="-10" b="1" i="1">
                <a:latin typeface="Times New Roman"/>
                <a:cs typeface="Times New Roman"/>
              </a:rPr>
              <a:t>letter </a:t>
            </a:r>
            <a:r>
              <a:rPr dirty="0" sz="2800" spc="-5" b="1" i="1">
                <a:latin typeface="Times New Roman"/>
                <a:cs typeface="Times New Roman"/>
              </a:rPr>
              <a:t>into an </a:t>
            </a:r>
            <a:r>
              <a:rPr dirty="0" sz="2800" b="1" i="1">
                <a:latin typeface="Times New Roman"/>
                <a:cs typeface="Times New Roman"/>
              </a:rPr>
              <a:t>envelope </a:t>
            </a:r>
            <a:r>
              <a:rPr dirty="0" sz="2800" spc="-5" b="1" i="1">
                <a:latin typeface="Times New Roman"/>
                <a:cs typeface="Times New Roman"/>
              </a:rPr>
              <a:t>separates one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piece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information from another; the envelope serves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r>
              <a:rPr dirty="0" sz="2800" spc="-5" b="1" i="1">
                <a:latin typeface="Times New Roman"/>
                <a:cs typeface="Times New Roman"/>
              </a:rPr>
              <a:t> the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20" b="1" i="1">
                <a:latin typeface="Times New Roman"/>
                <a:cs typeface="Times New Roman"/>
              </a:rPr>
              <a:t>delimiter.</a:t>
            </a:r>
            <a:endParaRPr sz="28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2035"/>
              </a:spcBef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z="2800" spc="-2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heavy" sz="28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5109845">
              <a:lnSpc>
                <a:spcPct val="100000"/>
              </a:lnSpc>
              <a:spcBef>
                <a:spcPts val="405"/>
              </a:spcBef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Fixed-Size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Framing 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0033CC"/>
                </a:solidFill>
                <a:latin typeface="Times New Roman"/>
                <a:cs typeface="Times New Roman"/>
              </a:rPr>
              <a:t>Variable-Size</a:t>
            </a:r>
            <a:r>
              <a:rPr dirty="0" sz="2400" spc="-8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Framing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4" name="object 6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17576" y="4991055"/>
            <a:ext cx="4687062" cy="739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926"/>
            <a:ext cx="48063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Go-Back-N</a:t>
            </a:r>
            <a:r>
              <a:rPr dirty="0" sz="4400" spc="-7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Protocol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121"/>
            <a:ext cx="8073390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626235" algn="l"/>
                <a:tab pos="3190240" algn="l"/>
                <a:tab pos="5147310" algn="l"/>
                <a:tab pos="6908165" algn="l"/>
              </a:tabLst>
            </a:pPr>
            <a:r>
              <a:rPr dirty="0" sz="3200">
                <a:latin typeface="Tahoma"/>
                <a:cs typeface="Tahoma"/>
              </a:rPr>
              <a:t>This</a:t>
            </a:r>
            <a:r>
              <a:rPr dirty="0" sz="3200">
                <a:latin typeface="Tahoma"/>
                <a:cs typeface="Tahoma"/>
              </a:rPr>
              <a:t>	</a:t>
            </a:r>
            <a:r>
              <a:rPr dirty="0" sz="3200" spc="5">
                <a:latin typeface="Tahoma"/>
                <a:cs typeface="Tahoma"/>
              </a:rPr>
              <a:t>s</a:t>
            </a:r>
            <a:r>
              <a:rPr dirty="0" sz="3200" spc="-5">
                <a:latin typeface="Tahoma"/>
                <a:cs typeface="Tahoma"/>
              </a:rPr>
              <a:t>end</a:t>
            </a:r>
            <a:r>
              <a:rPr dirty="0" sz="3200">
                <a:latin typeface="Tahoma"/>
                <a:cs typeface="Tahoma"/>
              </a:rPr>
              <a:t>s</a:t>
            </a:r>
            <a:r>
              <a:rPr dirty="0" sz="3200">
                <a:latin typeface="Tahoma"/>
                <a:cs typeface="Tahoma"/>
              </a:rPr>
              <a:t>	</a:t>
            </a:r>
            <a:r>
              <a:rPr dirty="0" sz="3200">
                <a:latin typeface="Tahoma"/>
                <a:cs typeface="Tahoma"/>
              </a:rPr>
              <a:t>mul</a:t>
            </a:r>
            <a:r>
              <a:rPr dirty="0" sz="3200" spc="-15">
                <a:latin typeface="Tahoma"/>
                <a:cs typeface="Tahoma"/>
              </a:rPr>
              <a:t>t</a:t>
            </a:r>
            <a:r>
              <a:rPr dirty="0" sz="3200">
                <a:latin typeface="Tahoma"/>
                <a:cs typeface="Tahoma"/>
              </a:rPr>
              <a:t>i</a:t>
            </a:r>
            <a:r>
              <a:rPr dirty="0" sz="3200" spc="10">
                <a:latin typeface="Tahoma"/>
                <a:cs typeface="Tahoma"/>
              </a:rPr>
              <a:t>p</a:t>
            </a:r>
            <a:r>
              <a:rPr dirty="0" sz="3200">
                <a:latin typeface="Tahoma"/>
                <a:cs typeface="Tahoma"/>
              </a:rPr>
              <a:t>le</a:t>
            </a:r>
            <a:r>
              <a:rPr dirty="0" sz="3200">
                <a:latin typeface="Tahoma"/>
                <a:cs typeface="Tahoma"/>
              </a:rPr>
              <a:t>	</a:t>
            </a:r>
            <a:r>
              <a:rPr dirty="0" sz="3200" spc="-5">
                <a:latin typeface="Tahoma"/>
                <a:cs typeface="Tahoma"/>
              </a:rPr>
              <a:t>frame</a:t>
            </a:r>
            <a:r>
              <a:rPr dirty="0" sz="3200">
                <a:latin typeface="Tahoma"/>
                <a:cs typeface="Tahoma"/>
              </a:rPr>
              <a:t>s</a:t>
            </a:r>
            <a:r>
              <a:rPr dirty="0" sz="3200">
                <a:latin typeface="Tahoma"/>
                <a:cs typeface="Tahoma"/>
              </a:rPr>
              <a:t>	</a:t>
            </a:r>
            <a:r>
              <a:rPr dirty="0" sz="3200">
                <a:latin typeface="Tahoma"/>
                <a:cs typeface="Tahoma"/>
              </a:rPr>
              <a:t>before  </a:t>
            </a:r>
            <a:r>
              <a:rPr dirty="0" sz="3200">
                <a:latin typeface="Tahoma"/>
                <a:cs typeface="Tahoma"/>
              </a:rPr>
              <a:t>receiving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acknowledgment</a:t>
            </a:r>
            <a:r>
              <a:rPr dirty="0" sz="3200" spc="-5">
                <a:latin typeface="Tahoma"/>
                <a:cs typeface="Tahoma"/>
              </a:rPr>
              <a:t> from</a:t>
            </a:r>
            <a:r>
              <a:rPr dirty="0" sz="3200">
                <a:latin typeface="Tahoma"/>
                <a:cs typeface="Tahoma"/>
              </a:rPr>
              <a:t> receiver.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362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723" y="4572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5300" y="2453639"/>
            <a:ext cx="8077200" cy="204216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104139" marR="9398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Go-Back-N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Protocol,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sequence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numbers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modulo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10" b="1">
                <a:latin typeface="Arial"/>
                <a:cs typeface="Arial"/>
              </a:rPr>
              <a:t>2</a:t>
            </a:r>
            <a:r>
              <a:rPr dirty="0" baseline="25132" sz="3150" spc="15" b="1" i="1">
                <a:latin typeface="Arial"/>
                <a:cs typeface="Arial"/>
              </a:rPr>
              <a:t>m</a:t>
            </a:r>
            <a:r>
              <a:rPr dirty="0" sz="3200" spc="10" b="1"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  <a:p>
            <a:pPr algn="ctr" marL="587375" marR="57912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where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</a:t>
            </a:r>
            <a:r>
              <a:rPr dirty="0" sz="3200" spc="-5" b="1">
                <a:latin typeface="Arial"/>
                <a:cs typeface="Arial"/>
              </a:rPr>
              <a:t> is</a:t>
            </a:r>
            <a:r>
              <a:rPr dirty="0" sz="3200" b="1">
                <a:latin typeface="Arial"/>
                <a:cs typeface="Arial"/>
              </a:rPr>
              <a:t> the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size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sequence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number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field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bits.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19072"/>
            <a:ext cx="1143000" cy="5669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9442" y="1740535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926"/>
            <a:ext cx="379285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dirty="0" sz="4400" spc="-10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121"/>
            <a:ext cx="7736840" cy="314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828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Defines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range of sequence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numbers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that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concern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of sender and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receiver.</a:t>
            </a:r>
            <a:endParaRPr sz="3200">
              <a:latin typeface="Tahoma"/>
              <a:cs typeface="Tahoma"/>
            </a:endParaRPr>
          </a:p>
          <a:p>
            <a:pPr marL="355600" marR="21717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range which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concern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of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sender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called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sender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sliding</a:t>
            </a:r>
            <a:r>
              <a:rPr dirty="0" sz="3200" spc="2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window.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The</a:t>
            </a:r>
            <a:r>
              <a:rPr dirty="0" sz="3200" spc="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range which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is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concern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of receiver is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called </a:t>
            </a:r>
            <a:r>
              <a:rPr dirty="0" sz="3200">
                <a:latin typeface="Tahoma"/>
                <a:cs typeface="Tahoma"/>
              </a:rPr>
              <a:t>receiver </a:t>
            </a:r>
            <a:r>
              <a:rPr dirty="0" sz="3200" spc="-5">
                <a:latin typeface="Tahoma"/>
                <a:cs typeface="Tahoma"/>
              </a:rPr>
              <a:t>sliding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window.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363029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Send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window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Go-Back-N</a:t>
            </a:r>
            <a:r>
              <a:rPr dirty="0" sz="2000" spc="-1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" y="1228344"/>
            <a:ext cx="8537448" cy="45526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149860" marR="14097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send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window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abstract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concept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defining an </a:t>
            </a:r>
            <a:r>
              <a:rPr dirty="0" sz="3200" spc="-5" b="1">
                <a:latin typeface="Arial"/>
                <a:cs typeface="Arial"/>
              </a:rPr>
              <a:t>imaginary </a:t>
            </a:r>
            <a:r>
              <a:rPr dirty="0" sz="3200" b="1">
                <a:latin typeface="Arial"/>
                <a:cs typeface="Arial"/>
              </a:rPr>
              <a:t>box of size </a:t>
            </a:r>
            <a:r>
              <a:rPr dirty="0" sz="3200" spc="15" b="1">
                <a:latin typeface="Arial"/>
                <a:cs typeface="Arial"/>
              </a:rPr>
              <a:t>2</a:t>
            </a:r>
            <a:r>
              <a:rPr dirty="0" baseline="25132" sz="3150" spc="22" b="1" i="1">
                <a:latin typeface="Arial"/>
                <a:cs typeface="Arial"/>
              </a:rPr>
              <a:t>m</a:t>
            </a:r>
            <a:r>
              <a:rPr dirty="0" baseline="25132" sz="3150" spc="30" b="1" i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− 1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with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three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variables: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</a:t>
            </a:r>
            <a:r>
              <a:rPr dirty="0" baseline="-14550" sz="3150" b="1">
                <a:latin typeface="Arial"/>
                <a:cs typeface="Arial"/>
              </a:rPr>
              <a:t>f</a:t>
            </a:r>
            <a:r>
              <a:rPr dirty="0" sz="3200" b="1">
                <a:latin typeface="Arial"/>
                <a:cs typeface="Arial"/>
              </a:rPr>
              <a:t>,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spc="5" b="1">
                <a:latin typeface="Arial"/>
                <a:cs typeface="Arial"/>
              </a:rPr>
              <a:t>S</a:t>
            </a:r>
            <a:r>
              <a:rPr dirty="0" baseline="-14550" sz="3150" spc="7" b="1">
                <a:latin typeface="Arial"/>
                <a:cs typeface="Arial"/>
              </a:rPr>
              <a:t>n</a:t>
            </a:r>
            <a:r>
              <a:rPr dirty="0" sz="3200" spc="5" b="1">
                <a:latin typeface="Arial"/>
                <a:cs typeface="Arial"/>
              </a:rPr>
              <a:t>,</a:t>
            </a:r>
            <a:r>
              <a:rPr dirty="0" sz="320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and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10" b="1">
                <a:latin typeface="Arial"/>
                <a:cs typeface="Arial"/>
              </a:rPr>
              <a:t>S</a:t>
            </a:r>
            <a:r>
              <a:rPr dirty="0" baseline="-13227" sz="3150" spc="15" b="1">
                <a:latin typeface="Arial"/>
                <a:cs typeface="Arial"/>
              </a:rPr>
              <a:t>size</a:t>
            </a:r>
            <a:r>
              <a:rPr dirty="0" sz="3200" spc="10" b="1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023872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45335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1006475" marR="998219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send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window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can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slide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one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or </a:t>
            </a:r>
            <a:r>
              <a:rPr dirty="0" sz="3200" spc="-5" b="1">
                <a:latin typeface="Arial"/>
                <a:cs typeface="Arial"/>
              </a:rPr>
              <a:t>more </a:t>
            </a:r>
            <a:r>
              <a:rPr dirty="0" sz="3200" b="1">
                <a:latin typeface="Arial"/>
                <a:cs typeface="Arial"/>
              </a:rPr>
              <a:t>slots when a valid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acknowledgment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arrives.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662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3910329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Receive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window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Go-Back-N</a:t>
            </a:r>
            <a:r>
              <a:rPr dirty="0" sz="2000" spc="-114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468" y="1844039"/>
            <a:ext cx="7761732" cy="339980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25400" marR="17780" indent="-635">
              <a:lnSpc>
                <a:spcPct val="100000"/>
              </a:lnSpc>
              <a:spcBef>
                <a:spcPts val="105"/>
              </a:spcBef>
              <a:tabLst>
                <a:tab pos="6539230" algn="l"/>
              </a:tabLst>
            </a:pPr>
            <a:r>
              <a:rPr dirty="0"/>
              <a:t>The </a:t>
            </a:r>
            <a:r>
              <a:rPr dirty="0" spc="-5"/>
              <a:t>receive </a:t>
            </a:r>
            <a:r>
              <a:rPr dirty="0"/>
              <a:t>window is an </a:t>
            </a:r>
            <a:r>
              <a:rPr dirty="0" spc="-5"/>
              <a:t>abstract </a:t>
            </a:r>
            <a:r>
              <a:rPr dirty="0"/>
              <a:t> concept defining</a:t>
            </a:r>
            <a:r>
              <a:rPr dirty="0" spc="-5"/>
              <a:t> </a:t>
            </a:r>
            <a:r>
              <a:rPr dirty="0"/>
              <a:t>an</a:t>
            </a:r>
            <a:r>
              <a:rPr dirty="0" spc="15"/>
              <a:t> </a:t>
            </a:r>
            <a:r>
              <a:rPr dirty="0" spc="-5"/>
              <a:t>imaginary</a:t>
            </a:r>
            <a:r>
              <a:rPr dirty="0" spc="40"/>
              <a:t> </a:t>
            </a:r>
            <a:r>
              <a:rPr dirty="0" spc="-5"/>
              <a:t>box </a:t>
            </a:r>
            <a:r>
              <a:rPr dirty="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s</a:t>
            </a:r>
            <a:r>
              <a:rPr dirty="0" spc="-10"/>
              <a:t>i</a:t>
            </a:r>
            <a:r>
              <a:rPr dirty="0"/>
              <a:t>ze</a:t>
            </a:r>
            <a:r>
              <a:rPr dirty="0" spc="-15"/>
              <a:t> </a:t>
            </a:r>
            <a:r>
              <a:rPr dirty="0"/>
              <a:t>1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one</a:t>
            </a:r>
            <a:r>
              <a:rPr dirty="0" spc="-30"/>
              <a:t> </a:t>
            </a:r>
            <a:r>
              <a:rPr dirty="0"/>
              <a:t>s</a:t>
            </a:r>
            <a:r>
              <a:rPr dirty="0" spc="-10"/>
              <a:t>i</a:t>
            </a:r>
            <a:r>
              <a:rPr dirty="0"/>
              <a:t>ngle</a:t>
            </a:r>
            <a:r>
              <a:rPr dirty="0" spc="-30"/>
              <a:t> </a:t>
            </a:r>
            <a:r>
              <a:rPr dirty="0"/>
              <a:t>v</a:t>
            </a:r>
            <a:r>
              <a:rPr dirty="0" spc="-15"/>
              <a:t>a</a:t>
            </a:r>
            <a:r>
              <a:rPr dirty="0"/>
              <a:t>ria</a:t>
            </a:r>
            <a:r>
              <a:rPr dirty="0" spc="-15"/>
              <a:t>b</a:t>
            </a:r>
            <a:r>
              <a:rPr dirty="0"/>
              <a:t>le</a:t>
            </a:r>
            <a:r>
              <a:rPr dirty="0"/>
              <a:t>	</a:t>
            </a:r>
            <a:r>
              <a:rPr dirty="0"/>
              <a:t>R</a:t>
            </a:r>
            <a:r>
              <a:rPr dirty="0" baseline="-13227" sz="3150" spc="30"/>
              <a:t>n</a:t>
            </a:r>
            <a:r>
              <a:rPr dirty="0" sz="3200"/>
              <a:t>.</a:t>
            </a:r>
            <a:endParaRPr sz="3200"/>
          </a:p>
          <a:p>
            <a:pPr algn="ctr" marL="1270">
              <a:lnSpc>
                <a:spcPct val="100000"/>
              </a:lnSpc>
            </a:pPr>
            <a:r>
              <a:rPr dirty="0"/>
              <a:t>The</a:t>
            </a:r>
            <a:r>
              <a:rPr dirty="0" spc="-50"/>
              <a:t> </a:t>
            </a:r>
            <a:r>
              <a:rPr dirty="0"/>
              <a:t>window</a:t>
            </a:r>
            <a:r>
              <a:rPr dirty="0" spc="-60"/>
              <a:t> </a:t>
            </a:r>
            <a:r>
              <a:rPr dirty="0"/>
              <a:t>slides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"/>
              <a:t> correct</a:t>
            </a:r>
            <a:r>
              <a:rPr dirty="0" spc="-30"/>
              <a:t> </a:t>
            </a:r>
            <a:r>
              <a:rPr dirty="0"/>
              <a:t>frame</a:t>
            </a:r>
            <a:r>
              <a:rPr dirty="0" spc="-25"/>
              <a:t> </a:t>
            </a:r>
            <a:r>
              <a:rPr dirty="0" spc="-5"/>
              <a:t>has</a:t>
            </a:r>
            <a:r>
              <a:rPr dirty="0" spc="-25"/>
              <a:t> </a:t>
            </a:r>
            <a:r>
              <a:rPr dirty="0"/>
              <a:t>arrived; </a:t>
            </a:r>
            <a:r>
              <a:rPr dirty="0" spc="-875"/>
              <a:t> </a:t>
            </a:r>
            <a:r>
              <a:rPr dirty="0"/>
              <a:t>sliding</a:t>
            </a:r>
            <a:r>
              <a:rPr dirty="0" spc="-40"/>
              <a:t> </a:t>
            </a:r>
            <a:r>
              <a:rPr dirty="0"/>
              <a:t>occurs</a:t>
            </a:r>
            <a:r>
              <a:rPr dirty="0" spc="-35"/>
              <a:t> </a:t>
            </a:r>
            <a:r>
              <a:rPr dirty="0"/>
              <a:t>one</a:t>
            </a:r>
            <a:r>
              <a:rPr dirty="0" spc="-35"/>
              <a:t> </a:t>
            </a:r>
            <a:r>
              <a:rPr dirty="0"/>
              <a:t>slot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5"/>
              <a:t>time.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1143000" cy="5669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442" y="1392681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7627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52171"/>
            <a:ext cx="287401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Go-Back-N</a:t>
            </a:r>
            <a:r>
              <a:rPr dirty="0" sz="2000" spc="-1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400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691" y="933003"/>
            <a:ext cx="6198108" cy="52239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286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4495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377439"/>
            <a:ext cx="8077200" cy="204216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258445" marR="24892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Go-Back-N</a:t>
            </a:r>
            <a:r>
              <a:rPr dirty="0" sz="3200" spc="-1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ARQ,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size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send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window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must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less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than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5" b="1">
                <a:latin typeface="Arial"/>
                <a:cs typeface="Arial"/>
              </a:rPr>
              <a:t>2</a:t>
            </a:r>
            <a:r>
              <a:rPr dirty="0" baseline="25132" sz="3150" spc="7" b="1" i="1">
                <a:latin typeface="Arial"/>
                <a:cs typeface="Arial"/>
              </a:rPr>
              <a:t>m</a:t>
            </a:r>
            <a:r>
              <a:rPr dirty="0" sz="3200" spc="5" b="1"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 algn="ctr" marL="1049020" marR="1040765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size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receiver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window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always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600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1620977"/>
            <a:ext cx="716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926"/>
            <a:ext cx="43173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Types</a:t>
            </a:r>
            <a:r>
              <a:rPr dirty="0" sz="4400" spc="-3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dirty="0" sz="4400" spc="-5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Framing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121"/>
            <a:ext cx="374459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Fixed Size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Framing</a:t>
            </a:r>
            <a:endParaRPr sz="3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2228524"/>
          <a:ext cx="8112125" cy="146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740"/>
                <a:gridCol w="3989070"/>
                <a:gridCol w="1884044"/>
              </a:tblGrid>
              <a:tr h="48941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750"/>
                        </a:lnSpc>
                        <a:spcBef>
                          <a:spcPts val="5"/>
                        </a:spcBef>
                        <a:buClr>
                          <a:srgbClr val="3333CC"/>
                        </a:buClr>
                        <a:buSzPct val="59375"/>
                        <a:buFont typeface="Wingdings"/>
                        <a:buChar char=""/>
                        <a:tabLst>
                          <a:tab pos="374015" algn="l"/>
                          <a:tab pos="374650" algn="l"/>
                        </a:tabLst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Variable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3750"/>
                        </a:lnSpc>
                        <a:spcBef>
                          <a:spcPts val="5"/>
                        </a:spcBef>
                        <a:tabLst>
                          <a:tab pos="1572260" algn="l"/>
                        </a:tabLst>
                      </a:pPr>
                      <a:r>
                        <a:rPr dirty="0" sz="3200">
                          <a:latin typeface="Tahoma"/>
                          <a:cs typeface="Tahoma"/>
                        </a:rPr>
                        <a:t>Size	</a:t>
                      </a:r>
                      <a:r>
                        <a:rPr dirty="0" sz="3200" spc="-5">
                          <a:latin typeface="Tahoma"/>
                          <a:cs typeface="Tahoma"/>
                        </a:rPr>
                        <a:t>Framing---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750"/>
                        </a:lnSpc>
                        <a:spcBef>
                          <a:spcPts val="5"/>
                        </a:spcBef>
                      </a:pPr>
                      <a:r>
                        <a:rPr dirty="0" sz="32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635"/>
                </a:tc>
              </a:tr>
              <a:tr h="487527">
                <a:tc>
                  <a:txBody>
                    <a:bodyPr/>
                    <a:lstStyle/>
                    <a:p>
                      <a:pPr marL="374650">
                        <a:lnSpc>
                          <a:spcPts val="3740"/>
                        </a:lnSpc>
                      </a:pPr>
                      <a:r>
                        <a:rPr dirty="0" sz="3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oriented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3740"/>
                        </a:lnSpc>
                        <a:tabLst>
                          <a:tab pos="2236470" algn="l"/>
                          <a:tab pos="3396615" algn="l"/>
                        </a:tabLst>
                      </a:pPr>
                      <a:r>
                        <a:rPr dirty="0" sz="3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protocols	and	</a:t>
                      </a:r>
                      <a:r>
                        <a:rPr dirty="0" sz="32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Bit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740"/>
                        </a:lnSpc>
                      </a:pPr>
                      <a:r>
                        <a:rPr dirty="0" sz="32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oriented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489630">
                <a:tc>
                  <a:txBody>
                    <a:bodyPr/>
                    <a:lstStyle/>
                    <a:p>
                      <a:pPr marL="374650">
                        <a:lnSpc>
                          <a:spcPts val="3754"/>
                        </a:lnSpc>
                      </a:pPr>
                      <a:r>
                        <a:rPr dirty="0" sz="32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Protocols.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8389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52171"/>
            <a:ext cx="150431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Flow</a:t>
            </a:r>
            <a:r>
              <a:rPr dirty="0" sz="2000" spc="-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1008109"/>
            <a:ext cx="7198542" cy="51523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68656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52171"/>
            <a:ext cx="150431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Flow</a:t>
            </a:r>
            <a:r>
              <a:rPr dirty="0" sz="2000" spc="-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400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775438"/>
            <a:ext cx="5706653" cy="544272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212090" marR="205104" indent="3175">
              <a:lnSpc>
                <a:spcPct val="100000"/>
              </a:lnSpc>
              <a:spcBef>
                <a:spcPts val="275"/>
              </a:spcBef>
            </a:pPr>
            <a:r>
              <a:rPr dirty="0" sz="3200" spc="-10" b="1">
                <a:latin typeface="Arial"/>
                <a:cs typeface="Arial"/>
              </a:rPr>
              <a:t>Stop-and-Wait </a:t>
            </a:r>
            <a:r>
              <a:rPr dirty="0" sz="3200" b="1">
                <a:latin typeface="Arial"/>
                <a:cs typeface="Arial"/>
              </a:rPr>
              <a:t>ARQ </a:t>
            </a:r>
            <a:r>
              <a:rPr dirty="0" sz="3200" spc="-10" b="1">
                <a:latin typeface="Arial"/>
                <a:cs typeface="Arial"/>
              </a:rPr>
              <a:t>is </a:t>
            </a:r>
            <a:r>
              <a:rPr dirty="0" sz="3200" b="1">
                <a:latin typeface="Arial"/>
                <a:cs typeface="Arial"/>
              </a:rPr>
              <a:t>a special case of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Go-Back-N</a:t>
            </a:r>
            <a:r>
              <a:rPr dirty="0" sz="3200" spc="-1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ARQ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which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size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 </a:t>
            </a:r>
            <a:r>
              <a:rPr dirty="0" sz="3200" spc="-869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send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window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 1.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662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4126229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Send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window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Selective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Repeat</a:t>
            </a:r>
            <a:r>
              <a:rPr dirty="0" sz="2000" spc="-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544" y="2509156"/>
            <a:ext cx="8442455" cy="221524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440690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Receive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window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Selective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Repeat</a:t>
            </a:r>
            <a:r>
              <a:rPr dirty="0" sz="2000" spc="-9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18311"/>
            <a:ext cx="7487411" cy="210128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8389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52171"/>
            <a:ext cx="336994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Selective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Repeat</a:t>
            </a:r>
            <a:r>
              <a:rPr dirty="0" sz="2000" spc="-1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400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291" y="1041201"/>
            <a:ext cx="6198108" cy="520719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5300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222885" marR="204470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Selective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Repeat</a:t>
            </a:r>
            <a:r>
              <a:rPr dirty="0" sz="3200" spc="-1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ARQ,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size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sender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receiver </a:t>
            </a:r>
            <a:r>
              <a:rPr dirty="0" sz="3200" b="1">
                <a:latin typeface="Arial"/>
                <a:cs typeface="Arial"/>
              </a:rPr>
              <a:t>window</a:t>
            </a:r>
            <a:endParaRPr sz="32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3200" spc="-5" b="1">
                <a:latin typeface="Arial"/>
                <a:cs typeface="Arial"/>
              </a:rPr>
              <a:t>must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be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at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most </a:t>
            </a:r>
            <a:r>
              <a:rPr dirty="0" sz="3200" b="1">
                <a:latin typeface="Arial"/>
                <a:cs typeface="Arial"/>
              </a:rPr>
              <a:t>one-half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5" b="1">
                <a:latin typeface="Arial"/>
                <a:cs typeface="Arial"/>
              </a:rPr>
              <a:t>2</a:t>
            </a:r>
            <a:r>
              <a:rPr dirty="0" baseline="25132" sz="3150" spc="7" b="1">
                <a:latin typeface="Arial"/>
                <a:cs typeface="Arial"/>
              </a:rPr>
              <a:t>m</a:t>
            </a:r>
            <a:r>
              <a:rPr dirty="0" sz="3200" spc="5" b="1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9442" y="2002662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429958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Delivery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 Selective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Repeat</a:t>
            </a:r>
            <a:r>
              <a:rPr dirty="0" sz="2000" spc="-9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" y="2575560"/>
            <a:ext cx="7871459" cy="183660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150431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Flow</a:t>
            </a:r>
            <a:r>
              <a:rPr dirty="0" sz="2000" spc="-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075" y="1235941"/>
            <a:ext cx="6844024" cy="476709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460883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Design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piggybacking</a:t>
            </a:r>
            <a:r>
              <a:rPr dirty="0" sz="2000" spc="-4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Go-Back-N</a:t>
            </a:r>
            <a:r>
              <a:rPr dirty="0" sz="2000" spc="-1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91" y="1180743"/>
            <a:ext cx="6194416" cy="4915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426339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spc="-114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frame</a:t>
            </a:r>
            <a:r>
              <a:rPr dirty="0" sz="2000" spc="-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spc="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character-oriented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622273"/>
            <a:ext cx="7158228" cy="965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298767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Byte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stuffing</a:t>
            </a:r>
            <a:r>
              <a:rPr dirty="0" sz="20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unstuffing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96624"/>
            <a:ext cx="7330440" cy="4036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4419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925" rIns="0" bIns="0" rtlCol="0" vert="horz">
            <a:spAutoFit/>
          </a:bodyPr>
          <a:lstStyle/>
          <a:p>
            <a:pPr algn="ctr" marL="241300" marR="234315">
              <a:lnSpc>
                <a:spcPct val="100000"/>
              </a:lnSpc>
              <a:spcBef>
                <a:spcPts val="275"/>
              </a:spcBef>
            </a:pPr>
            <a:r>
              <a:rPr dirty="0" sz="3200" b="1">
                <a:latin typeface="Arial"/>
                <a:cs typeface="Arial"/>
              </a:rPr>
              <a:t>Byte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stuffing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process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adding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1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extra </a:t>
            </a:r>
            <a:r>
              <a:rPr dirty="0" sz="3200" b="1">
                <a:latin typeface="Arial"/>
                <a:cs typeface="Arial"/>
              </a:rPr>
              <a:t>byte </a:t>
            </a:r>
            <a:r>
              <a:rPr dirty="0" sz="3200" spc="-5" b="1">
                <a:latin typeface="Arial"/>
                <a:cs typeface="Arial"/>
              </a:rPr>
              <a:t>whenever </a:t>
            </a:r>
            <a:r>
              <a:rPr dirty="0" sz="3200" b="1">
                <a:latin typeface="Arial"/>
                <a:cs typeface="Arial"/>
              </a:rPr>
              <a:t>there is a </a:t>
            </a:r>
            <a:r>
              <a:rPr dirty="0" sz="3200" spc="-5" b="1">
                <a:latin typeface="Arial"/>
                <a:cs typeface="Arial"/>
              </a:rPr>
              <a:t>flag </a:t>
            </a:r>
            <a:r>
              <a:rPr dirty="0" sz="3200" b="1">
                <a:latin typeface="Arial"/>
                <a:cs typeface="Arial"/>
              </a:rPr>
              <a:t>or </a:t>
            </a:r>
            <a:r>
              <a:rPr dirty="0" sz="3200" spc="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escape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character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text.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662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404571"/>
            <a:ext cx="352996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spc="-114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frame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bit-oriented</a:t>
            </a:r>
            <a:r>
              <a:rPr dirty="0" sz="20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12" y="2800559"/>
            <a:ext cx="6800088" cy="12268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4090" cy="1053465"/>
            <a:chOff x="76200" y="0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367284" y="108203"/>
              <a:ext cx="382905" cy="474345"/>
            </a:xfrm>
            <a:custGeom>
              <a:avLst/>
              <a:gdLst/>
              <a:ahLst/>
              <a:cxnLst/>
              <a:rect l="l" t="t" r="r" b="b"/>
              <a:pathLst>
                <a:path w="382905" h="474345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2524" y="473964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108204"/>
              <a:ext cx="32766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4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59" y="530351"/>
              <a:ext cx="367284" cy="473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832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565404"/>
                  </a:moveTo>
                  <a:lnTo>
                    <a:pt x="0" y="56540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565404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4" y="533400"/>
              <a:ext cx="8226552" cy="320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057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23" y="4800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2148839"/>
            <a:ext cx="8077200" cy="2529840"/>
          </a:xfrm>
          <a:custGeom>
            <a:avLst/>
            <a:gdLst/>
            <a:ahLst/>
            <a:cxnLst/>
            <a:rect l="l" t="t" r="r" b="b"/>
            <a:pathLst>
              <a:path w="8077200" h="2529840">
                <a:moveTo>
                  <a:pt x="8077200" y="0"/>
                </a:moveTo>
                <a:lnTo>
                  <a:pt x="0" y="0"/>
                </a:lnTo>
                <a:lnTo>
                  <a:pt x="0" y="2529839"/>
                </a:lnTo>
                <a:lnTo>
                  <a:pt x="8077200" y="2529839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44753" y="2170938"/>
            <a:ext cx="7785734" cy="2465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Bit</a:t>
            </a:r>
            <a:r>
              <a:rPr dirty="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stuffing</a:t>
            </a:r>
            <a:r>
              <a:rPr dirty="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dirty="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adding</a:t>
            </a:r>
            <a:r>
              <a:rPr dirty="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one </a:t>
            </a:r>
            <a:r>
              <a:rPr dirty="0" spc="-8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extra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0 </a:t>
            </a: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whenever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five </a:t>
            </a: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consecutive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1s </a:t>
            </a:r>
            <a:r>
              <a:rPr dirty="0" spc="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follow a 0 in the data, so that the </a:t>
            </a:r>
            <a:r>
              <a:rPr dirty="0" spc="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receiver does</a:t>
            </a:r>
            <a:r>
              <a:rPr dirty="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mistake</a:t>
            </a:r>
          </a:p>
          <a:p>
            <a:pPr algn="ctr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pattern</a:t>
            </a:r>
            <a:r>
              <a:rPr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10">
                <a:solidFill>
                  <a:srgbClr val="000000"/>
                </a:solidFill>
                <a:latin typeface="Arial"/>
                <a:cs typeface="Arial"/>
              </a:rPr>
              <a:t>0111110</a:t>
            </a:r>
            <a:r>
              <a:rPr dirty="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flag.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371600"/>
            <a:ext cx="1143000" cy="5669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69442" y="1392681"/>
            <a:ext cx="715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2023-07-29T18:08:25Z</dcterms:created>
  <dcterms:modified xsi:type="dcterms:W3CDTF">2023-07-29T18:08:25Z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2023-07-29T00:00:00Z</vt:filetime>
  </property>
</Properties>
</file>