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7284" y="108203"/>
            <a:ext cx="382905" cy="474345"/>
          </a:xfrm>
          <a:custGeom>
            <a:avLst/>
            <a:gdLst/>
            <a:ahLst/>
            <a:cxnLst/>
            <a:rect l="l" t="t" r="r" b="b"/>
            <a:pathLst>
              <a:path w="382905" h="474345">
                <a:moveTo>
                  <a:pt x="382524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82524" y="473964"/>
                </a:lnTo>
                <a:lnTo>
                  <a:pt x="382524" y="348996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08204"/>
            <a:ext cx="327660" cy="4739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728" y="530351"/>
            <a:ext cx="370840" cy="474345"/>
          </a:xfrm>
          <a:custGeom>
            <a:avLst/>
            <a:gdLst/>
            <a:ahLst/>
            <a:cxnLst/>
            <a:rect l="l" t="t" r="r" b="b"/>
            <a:pathLst>
              <a:path w="370840" h="474344">
                <a:moveTo>
                  <a:pt x="370332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70332" y="473964"/>
                </a:lnTo>
                <a:lnTo>
                  <a:pt x="370332" y="348996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59" y="530351"/>
            <a:ext cx="367284" cy="4739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200"/>
            <a:ext cx="560832" cy="42214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708" y="0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565404"/>
                </a:moveTo>
                <a:lnTo>
                  <a:pt x="0" y="565404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565404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533400"/>
                </a:lnTo>
                <a:lnTo>
                  <a:pt x="32004" y="533400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484" y="533400"/>
            <a:ext cx="8226552" cy="3200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162" y="1372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9442" y="2002662"/>
            <a:ext cx="78051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2758439"/>
            <a:ext cx="8153400" cy="1554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540" y="6512211"/>
            <a:ext cx="546100" cy="31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33" Type="http://schemas.openxmlformats.org/officeDocument/2006/relationships/image" Target="../media/image37.png"/><Relationship Id="rId34" Type="http://schemas.openxmlformats.org/officeDocument/2006/relationships/image" Target="../media/image38.png"/><Relationship Id="rId35" Type="http://schemas.openxmlformats.org/officeDocument/2006/relationships/image" Target="../media/image39.png"/><Relationship Id="rId36" Type="http://schemas.openxmlformats.org/officeDocument/2006/relationships/image" Target="../media/image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26568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0000"/>
                </a:solidFill>
              </a:rPr>
              <a:t>IEEE</a:t>
            </a:r>
            <a:r>
              <a:rPr dirty="0" sz="2000" spc="-1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standard</a:t>
            </a:r>
            <a:r>
              <a:rPr dirty="0" sz="2000" spc="-6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for</a:t>
            </a:r>
            <a:r>
              <a:rPr dirty="0" sz="2000" spc="-3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LANs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1762735"/>
            <a:ext cx="8866632" cy="41306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758439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217170" marR="209550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The </a:t>
            </a:r>
            <a:r>
              <a:rPr dirty="0" sz="3200" spc="-5" b="1">
                <a:latin typeface="Arial"/>
                <a:cs typeface="Arial"/>
              </a:rPr>
              <a:t>broadcast destination address </a:t>
            </a:r>
            <a:r>
              <a:rPr dirty="0" sz="3200" b="1">
                <a:latin typeface="Arial"/>
                <a:cs typeface="Arial"/>
              </a:rPr>
              <a:t>is a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special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case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multicast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address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in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which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all bits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are 1s.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662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Note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540" y="6512211"/>
            <a:ext cx="662940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13</a:t>
            </a:r>
            <a:r>
              <a:rPr dirty="0" sz="2000" spc="-10" b="1">
                <a:solidFill>
                  <a:srgbClr val="1C1C1C"/>
                </a:solidFill>
                <a:latin typeface="Arial"/>
                <a:cs typeface="Arial"/>
              </a:rPr>
              <a:t>.</a:t>
            </a: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381125"/>
            <a:chOff x="-4762" y="0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24611"/>
              <a:ext cx="5122926" cy="896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425957"/>
            <a:ext cx="46164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5" i="0">
                <a:solidFill>
                  <a:srgbClr val="000000"/>
                </a:solidFill>
                <a:latin typeface="Times New Roman"/>
                <a:cs typeface="Times New Roman"/>
              </a:rPr>
              <a:t>STANDARD</a:t>
            </a:r>
            <a:r>
              <a:rPr dirty="0" sz="3200" spc="-60" i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i="0">
                <a:solidFill>
                  <a:srgbClr val="000000"/>
                </a:solidFill>
                <a:latin typeface="Times New Roman"/>
                <a:cs typeface="Times New Roman"/>
              </a:rPr>
              <a:t>ETHERNET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315211"/>
            <a:ext cx="8459470" cy="2067560"/>
            <a:chOff x="0" y="1315211"/>
            <a:chExt cx="8459470" cy="20675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15211"/>
              <a:ext cx="986790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651" y="1315211"/>
              <a:ext cx="1634489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7004" y="1315211"/>
              <a:ext cx="1750314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5179" y="1315211"/>
              <a:ext cx="1020318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3359" y="1315211"/>
              <a:ext cx="1532382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3603" y="1315211"/>
              <a:ext cx="764286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5752" y="1315211"/>
              <a:ext cx="1180338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3952" y="1315211"/>
              <a:ext cx="744474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76288" y="1315211"/>
              <a:ext cx="1582674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1741931"/>
              <a:ext cx="1085850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4568" y="1741931"/>
              <a:ext cx="1079754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1516" y="1741931"/>
              <a:ext cx="1828038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38272" y="1741931"/>
              <a:ext cx="1453134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40123" y="1741931"/>
              <a:ext cx="1604010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77028" y="1741931"/>
              <a:ext cx="555498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81244" y="1741931"/>
              <a:ext cx="1277874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07835" y="1741931"/>
              <a:ext cx="1207769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64323" y="1741931"/>
              <a:ext cx="665226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78268" y="1741931"/>
              <a:ext cx="980694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2168651"/>
              <a:ext cx="1125474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4191" y="2168651"/>
              <a:ext cx="1654302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77211" y="2168651"/>
              <a:ext cx="1101089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27020" y="2168651"/>
              <a:ext cx="2184654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44567" y="2168651"/>
              <a:ext cx="555498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48784" y="2168651"/>
              <a:ext cx="913638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11140" y="2168651"/>
              <a:ext cx="1415034" cy="7871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74891" y="2168651"/>
              <a:ext cx="1514093" cy="7871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37704" y="2168651"/>
              <a:ext cx="921257" cy="78714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0" y="2595372"/>
              <a:ext cx="1760982" cy="7871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80744" y="2595372"/>
              <a:ext cx="902969" cy="787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903476" y="2595372"/>
              <a:ext cx="2131314" cy="787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1503" y="2595372"/>
              <a:ext cx="1750314" cy="7871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3103" y="2595372"/>
              <a:ext cx="764286" cy="7871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08676" y="2595372"/>
              <a:ext cx="1002029" cy="7871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31991" y="2595372"/>
              <a:ext cx="1494282" cy="78714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59168" y="2595372"/>
              <a:ext cx="555498" cy="787146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54939" y="1406398"/>
            <a:ext cx="807402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The </a:t>
            </a:r>
            <a:r>
              <a:rPr dirty="0" sz="2800" b="1" i="1">
                <a:latin typeface="Times New Roman"/>
                <a:cs typeface="Times New Roman"/>
              </a:rPr>
              <a:t>original </a:t>
            </a:r>
            <a:r>
              <a:rPr dirty="0" sz="2800" spc="-5" b="1" i="1">
                <a:latin typeface="Times New Roman"/>
                <a:cs typeface="Times New Roman"/>
              </a:rPr>
              <a:t>Ethernet was created in </a:t>
            </a:r>
            <a:r>
              <a:rPr dirty="0" sz="2800" b="1" i="1">
                <a:latin typeface="Times New Roman"/>
                <a:cs typeface="Times New Roman"/>
              </a:rPr>
              <a:t>1976 at </a:t>
            </a:r>
            <a:r>
              <a:rPr dirty="0" sz="2800" spc="-35" b="1" i="1">
                <a:latin typeface="Times New Roman"/>
                <a:cs typeface="Times New Roman"/>
              </a:rPr>
              <a:t>Xerox’s </a:t>
            </a:r>
            <a:r>
              <a:rPr dirty="0" sz="2800" spc="-3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Palo Alto Research Center </a:t>
            </a:r>
            <a:r>
              <a:rPr dirty="0" sz="2800" spc="-35" b="1" i="1">
                <a:latin typeface="Times New Roman"/>
                <a:cs typeface="Times New Roman"/>
              </a:rPr>
              <a:t>(PARC). </a:t>
            </a:r>
            <a:r>
              <a:rPr dirty="0" sz="2800" b="1" i="1">
                <a:latin typeface="Times New Roman"/>
                <a:cs typeface="Times New Roman"/>
              </a:rPr>
              <a:t>Since </a:t>
            </a:r>
            <a:r>
              <a:rPr dirty="0" sz="2800" spc="-5" b="1" i="1">
                <a:latin typeface="Times New Roman"/>
                <a:cs typeface="Times New Roman"/>
              </a:rPr>
              <a:t>then, it </a:t>
            </a:r>
            <a:r>
              <a:rPr dirty="0" sz="2800" b="1" i="1">
                <a:latin typeface="Times New Roman"/>
                <a:cs typeface="Times New Roman"/>
              </a:rPr>
              <a:t>has 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gone </a:t>
            </a:r>
            <a:r>
              <a:rPr dirty="0" sz="2800" spc="-5" b="1" i="1">
                <a:latin typeface="Times New Roman"/>
                <a:cs typeface="Times New Roman"/>
              </a:rPr>
              <a:t>through four generations. </a:t>
            </a:r>
            <a:r>
              <a:rPr dirty="0" sz="2800" spc="-110" b="1" i="1">
                <a:latin typeface="Times New Roman"/>
                <a:cs typeface="Times New Roman"/>
              </a:rPr>
              <a:t>We </a:t>
            </a:r>
            <a:r>
              <a:rPr dirty="0" sz="2800" spc="-5" b="1" i="1">
                <a:latin typeface="Times New Roman"/>
                <a:cs typeface="Times New Roman"/>
              </a:rPr>
              <a:t>briefly discuss the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Standard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 (or</a:t>
            </a:r>
            <a:r>
              <a:rPr dirty="0" sz="2800" spc="-1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traditional)</a:t>
            </a:r>
            <a:r>
              <a:rPr dirty="0" sz="2800" spc="-2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Ethernet </a:t>
            </a:r>
            <a:r>
              <a:rPr dirty="0" sz="2800" spc="-5" b="1" i="1">
                <a:latin typeface="Times New Roman"/>
                <a:cs typeface="Times New Roman"/>
              </a:rPr>
              <a:t>in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this</a:t>
            </a:r>
            <a:r>
              <a:rPr dirty="0" sz="2800" b="1" i="1">
                <a:latin typeface="Times New Roman"/>
                <a:cs typeface="Times New Roman"/>
              </a:rPr>
              <a:t> section.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5" name="object 4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1815" y="4133088"/>
            <a:ext cx="5113782" cy="78714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231140" y="4165918"/>
            <a:ext cx="4698365" cy="129476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565"/>
              </a:spcBef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dirty="0" u="heavy" sz="2800" spc="-2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dirty="0" u="heavy" sz="28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dirty="0" u="heavy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MAC</a:t>
            </a:r>
            <a:r>
              <a:rPr dirty="0" sz="2400" spc="-3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Sublayer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Physical</a:t>
            </a:r>
            <a:r>
              <a:rPr dirty="0" sz="2400" spc="-4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65175" y="4622247"/>
            <a:ext cx="4687062" cy="73958"/>
          </a:xfrm>
          <a:prstGeom prst="rect">
            <a:avLst/>
          </a:prstGeom>
        </p:spPr>
      </p:pic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46932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</a:rPr>
              <a:t>Ethernet</a:t>
            </a:r>
            <a:r>
              <a:rPr dirty="0" sz="2000" spc="-3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evolution</a:t>
            </a:r>
            <a:r>
              <a:rPr dirty="0" sz="2000" spc="-4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through</a:t>
            </a:r>
            <a:r>
              <a:rPr dirty="0" sz="2000" spc="-5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four</a:t>
            </a:r>
            <a:r>
              <a:rPr dirty="0" sz="2000" spc="-4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generations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1" y="2286000"/>
            <a:ext cx="7394448" cy="23446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19119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</a:rPr>
              <a:t>802.3</a:t>
            </a:r>
            <a:r>
              <a:rPr dirty="0" sz="2000" spc="-55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MAC</a:t>
            </a:r>
            <a:r>
              <a:rPr dirty="0" sz="2000" spc="-2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frame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" y="2316629"/>
            <a:ext cx="8822436" cy="25015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34709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</a:rPr>
              <a:t>Minimum</a:t>
            </a:r>
            <a:r>
              <a:rPr dirty="0" sz="2000" spc="-5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and</a:t>
            </a:r>
            <a:r>
              <a:rPr dirty="0" sz="2000" spc="-3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maximum</a:t>
            </a:r>
            <a:r>
              <a:rPr dirty="0" sz="2000" spc="-7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lengths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458005"/>
            <a:ext cx="8574024" cy="2641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5300" y="2758439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marL="1264285" marR="1257300" indent="1431290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Frame length: </a:t>
            </a:r>
            <a:r>
              <a:rPr dirty="0" sz="32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Minimum: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64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bytes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(512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bits)</a:t>
            </a:r>
            <a:endParaRPr sz="3200">
              <a:latin typeface="Arial"/>
              <a:cs typeface="Arial"/>
            </a:endParaRPr>
          </a:p>
          <a:p>
            <a:pPr marL="712470">
              <a:lnSpc>
                <a:spcPct val="100000"/>
              </a:lnSpc>
              <a:spcBef>
                <a:spcPts val="5"/>
              </a:spcBef>
            </a:pPr>
            <a:r>
              <a:rPr dirty="0" sz="3200" spc="-5" b="1">
                <a:latin typeface="Arial"/>
                <a:cs typeface="Arial"/>
              </a:rPr>
              <a:t>Maximum: 1518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bytes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(12,144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bits)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442" y="2002662"/>
            <a:ext cx="71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59950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</a:rPr>
              <a:t>Example</a:t>
            </a:r>
            <a:r>
              <a:rPr dirty="0" sz="2000" spc="-4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of</a:t>
            </a:r>
            <a:r>
              <a:rPr dirty="0" sz="2000" spc="-1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an</a:t>
            </a:r>
            <a:r>
              <a:rPr dirty="0" sz="2000" spc="-1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Ethernet</a:t>
            </a:r>
            <a:r>
              <a:rPr dirty="0" sz="2000" spc="-1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address</a:t>
            </a:r>
            <a:r>
              <a:rPr dirty="0" sz="2000" spc="-5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in</a:t>
            </a:r>
            <a:r>
              <a:rPr dirty="0" sz="2000" spc="-1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hexadecimal</a:t>
            </a:r>
            <a:r>
              <a:rPr dirty="0" sz="2000" spc="-4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notation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0069" y="2781546"/>
            <a:ext cx="6033111" cy="13864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33743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</a:rPr>
              <a:t>Unicast</a:t>
            </a:r>
            <a:r>
              <a:rPr dirty="0" sz="2000" spc="-4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and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multicast</a:t>
            </a:r>
            <a:r>
              <a:rPr dirty="0" sz="2000" spc="-5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addresses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2918598"/>
            <a:ext cx="7277100" cy="11134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876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5300" y="2758439"/>
            <a:ext cx="8077200" cy="204216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264160" marR="242570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least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significant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bit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first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byte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defines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type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address.</a:t>
            </a:r>
            <a:endParaRPr sz="3200">
              <a:latin typeface="Arial"/>
              <a:cs typeface="Arial"/>
            </a:endParaRPr>
          </a:p>
          <a:p>
            <a:pPr algn="ctr" marL="542925" marR="53721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Arial"/>
                <a:cs typeface="Arial"/>
              </a:rPr>
              <a:t>If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bit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3200" spc="-5" b="1">
                <a:latin typeface="Arial"/>
                <a:cs typeface="Arial"/>
              </a:rPr>
              <a:t>,</a:t>
            </a:r>
            <a:r>
              <a:rPr dirty="0" sz="3200" b="1">
                <a:latin typeface="Arial"/>
                <a:cs typeface="Arial"/>
              </a:rPr>
              <a:t> 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address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unicast;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otherwise,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it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multicast.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442" y="2002662"/>
            <a:ext cx="71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13.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2023-07-29T18:12:29Z</dcterms:created>
  <dcterms:modified xsi:type="dcterms:W3CDTF">2023-07-29T18:12:29Z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2023-07-29T00:00:00Z</vt:filetime>
  </property>
</Properties>
</file>