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307"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38955-B099-486F-B6B3-1C5F052C081C}" type="datetimeFigureOut">
              <a:rPr lang="en-IN" smtClean="0"/>
              <a:pPr/>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F2992-B8BB-4E57-B3D8-CFEF45A652A0}" type="slidenum">
              <a:rPr lang="en-IN" smtClean="0"/>
              <a:pPr/>
              <a:t>‹#›</a:t>
            </a:fld>
            <a:endParaRPr lang="en-IN"/>
          </a:p>
        </p:txBody>
      </p:sp>
    </p:spTree>
    <p:extLst>
      <p:ext uri="{BB962C8B-B14F-4D97-AF65-F5344CB8AC3E}">
        <p14:creationId xmlns:p14="http://schemas.microsoft.com/office/powerpoint/2010/main" xmlns="" val="243968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pPr/>
              <a:t>1</a:t>
            </a:fld>
            <a:endParaRPr lang="en-IN"/>
          </a:p>
        </p:txBody>
      </p:sp>
    </p:spTree>
    <p:extLst>
      <p:ext uri="{BB962C8B-B14F-4D97-AF65-F5344CB8AC3E}">
        <p14:creationId xmlns:p14="http://schemas.microsoft.com/office/powerpoint/2010/main" xmlns="" val="373635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Précis is a brief,</a:t>
            </a:r>
            <a:r>
              <a:rPr lang="en-US" baseline="0" dirty="0" smtClean="0"/>
              <a:t> original summary of the important ideas given in a long selection. Its aim is to give general effect created by the original selection.</a:t>
            </a:r>
            <a:endParaRPr lang="en-IN" dirty="0"/>
          </a:p>
        </p:txBody>
      </p:sp>
      <p:sp>
        <p:nvSpPr>
          <p:cNvPr id="4" name="Slide Number Placeholder 3"/>
          <p:cNvSpPr>
            <a:spLocks noGrp="1"/>
          </p:cNvSpPr>
          <p:nvPr>
            <p:ph type="sldNum" sz="quarter" idx="10"/>
          </p:nvPr>
        </p:nvSpPr>
        <p:spPr/>
        <p:txBody>
          <a:bodyPr/>
          <a:lstStyle/>
          <a:p>
            <a:fld id="{ED6F2992-B8BB-4E57-B3D8-CFEF45A652A0}" type="slidenum">
              <a:rPr lang="en-IN" smtClean="0"/>
              <a:pPr/>
              <a:t>3</a:t>
            </a:fld>
            <a:endParaRPr lang="en-IN"/>
          </a:p>
        </p:txBody>
      </p:sp>
    </p:spTree>
    <p:extLst>
      <p:ext uri="{BB962C8B-B14F-4D97-AF65-F5344CB8AC3E}">
        <p14:creationId xmlns:p14="http://schemas.microsoft.com/office/powerpoint/2010/main" xmlns="" val="152445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383A433-F4FE-4638-B9CA-4CAD4FAB0017}" type="datetimeFigureOut">
              <a:rPr lang="en-IN" smtClean="0"/>
              <a:pPr/>
              <a:t>03-10-2023</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655BD25-D86F-480C-BDBE-852CDE6D0294}" type="slidenum">
              <a:rPr lang="en-IN" smtClean="0"/>
              <a:pPr/>
              <a:t>‹#›</a:t>
            </a:fld>
            <a:endParaRPr lang="en-IN"/>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13301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83A433-F4FE-4638-B9CA-4CAD4FAB0017}" type="datetimeFigureOut">
              <a:rPr lang="en-IN" smtClean="0"/>
              <a:pPr/>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131945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83A433-F4FE-4638-B9CA-4CAD4FAB0017}" type="datetimeFigureOut">
              <a:rPr lang="en-IN" smtClean="0"/>
              <a:pPr/>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294861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83A433-F4FE-4638-B9CA-4CAD4FAB0017}" type="datetimeFigureOut">
              <a:rPr lang="en-IN" smtClean="0"/>
              <a:pPr/>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307226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383A433-F4FE-4638-B9CA-4CAD4FAB0017}" type="datetimeFigureOut">
              <a:rPr lang="en-IN" smtClean="0"/>
              <a:pPr/>
              <a:t>03-10-2023</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655BD25-D86F-480C-BDBE-852CDE6D0294}" type="slidenum">
              <a:rPr lang="en-IN" smtClean="0"/>
              <a:pPr/>
              <a:t>‹#›</a:t>
            </a:fld>
            <a:endParaRPr lang="en-IN"/>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xmlns="" val="6477131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83A433-F4FE-4638-B9CA-4CAD4FAB0017}" type="datetimeFigureOut">
              <a:rPr lang="en-IN" smtClean="0"/>
              <a:pPr/>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1330560790"/>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83A433-F4FE-4638-B9CA-4CAD4FAB0017}" type="datetimeFigureOut">
              <a:rPr lang="en-IN" smtClean="0"/>
              <a:pPr/>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5469530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83A433-F4FE-4638-B9CA-4CAD4FAB0017}" type="datetimeFigureOut">
              <a:rPr lang="en-IN" smtClean="0"/>
              <a:pPr/>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279586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3A433-F4FE-4638-B9CA-4CAD4FAB0017}" type="datetimeFigureOut">
              <a:rPr lang="en-IN" smtClean="0"/>
              <a:pPr/>
              <a:t>03-10-2023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121702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383A433-F4FE-4638-B9CA-4CAD4FAB0017}" type="datetimeFigureOut">
              <a:rPr lang="en-IN" smtClean="0"/>
              <a:pPr/>
              <a:t>03-10-2023</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D655BD25-D86F-480C-BDBE-852CDE6D0294}" type="slidenum">
              <a:rPr lang="en-IN" smtClean="0"/>
              <a:pPr/>
              <a:t>‹#›</a:t>
            </a:fld>
            <a:endParaRPr lang="en-IN"/>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32246873"/>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383A433-F4FE-4638-B9CA-4CAD4FAB0017}" type="datetimeFigureOut">
              <a:rPr lang="en-IN" smtClean="0"/>
              <a:pPr/>
              <a:t>03-10-2023</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D655BD25-D86F-480C-BDBE-852CDE6D0294}" type="slidenum">
              <a:rPr lang="en-IN" smtClean="0"/>
              <a:pPr/>
              <a:t>‹#›</a:t>
            </a:fld>
            <a:endParaRPr lang="en-IN"/>
          </a:p>
        </p:txBody>
      </p:sp>
    </p:spTree>
    <p:extLst>
      <p:ext uri="{BB962C8B-B14F-4D97-AF65-F5344CB8AC3E}">
        <p14:creationId xmlns:p14="http://schemas.microsoft.com/office/powerpoint/2010/main" xmlns="" val="124246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383A433-F4FE-4638-B9CA-4CAD4FAB0017}" type="datetimeFigureOut">
              <a:rPr lang="en-IN" smtClean="0"/>
              <a:pPr/>
              <a:t>03-10-2023</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655BD25-D86F-480C-BDBE-852CDE6D0294}" type="slidenum">
              <a:rPr lang="en-IN" smtClean="0"/>
              <a:pPr/>
              <a:t>‹#›</a:t>
            </a:fld>
            <a:endParaRPr lang="en-IN"/>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6170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PRECIS WRITING</a:t>
            </a:r>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50069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3</a:t>
            </a:r>
            <a:endParaRPr lang="en-IN" cap="none" dirty="0"/>
          </a:p>
        </p:txBody>
      </p:sp>
      <p:sp>
        <p:nvSpPr>
          <p:cNvPr id="3" name="Content Placeholder 2"/>
          <p:cNvSpPr>
            <a:spLocks noGrp="1"/>
          </p:cNvSpPr>
          <p:nvPr>
            <p:ph idx="1"/>
          </p:nvPr>
        </p:nvSpPr>
        <p:spPr/>
        <p:txBody>
          <a:bodyPr/>
          <a:lstStyle/>
          <a:p>
            <a:pPr marL="0" indent="0">
              <a:buNone/>
            </a:pPr>
            <a:r>
              <a:rPr lang="en-IN" sz="2400" b="1" dirty="0" smtClean="0"/>
              <a:t>How much long a précis </a:t>
            </a:r>
            <a:r>
              <a:rPr lang="en-IN" sz="2400" b="1" dirty="0"/>
              <a:t>must </a:t>
            </a:r>
            <a:r>
              <a:rPr lang="en-IN" sz="2400" b="1" dirty="0" smtClean="0"/>
              <a:t>be?</a:t>
            </a:r>
          </a:p>
          <a:p>
            <a:pPr marL="0" indent="0">
              <a:buNone/>
            </a:pPr>
            <a:r>
              <a:rPr lang="en-IN" sz="2400" b="1" dirty="0"/>
              <a:t/>
            </a:r>
            <a:br>
              <a:rPr lang="en-IN" sz="2400" b="1" dirty="0"/>
            </a:br>
            <a:r>
              <a:rPr lang="en-IN" sz="2400" b="1" dirty="0">
                <a:solidFill>
                  <a:srgbClr val="FF0000"/>
                </a:solidFill>
              </a:rPr>
              <a:t>a) One-third of original passage</a:t>
            </a:r>
            <a:r>
              <a:rPr lang="en-IN" sz="2400" b="1" dirty="0"/>
              <a:t/>
            </a:r>
            <a:br>
              <a:rPr lang="en-IN" sz="2400" b="1" dirty="0"/>
            </a:br>
            <a:r>
              <a:rPr lang="en-IN" sz="2400" b="1" dirty="0"/>
              <a:t>b) Two-third of original passage</a:t>
            </a:r>
            <a:br>
              <a:rPr lang="en-IN" sz="2400" b="1" dirty="0"/>
            </a:br>
            <a:r>
              <a:rPr lang="en-IN" sz="2400" b="1" dirty="0"/>
              <a:t>c) Same as of original passage</a:t>
            </a:r>
            <a:br>
              <a:rPr lang="en-IN" sz="2400" b="1" dirty="0"/>
            </a:br>
            <a:r>
              <a:rPr lang="en-IN" sz="2400" b="1" dirty="0"/>
              <a:t>d) One-fifth of original passage</a:t>
            </a: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14141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pic>
        <p:nvPicPr>
          <p:cNvPr id="2050" name="Picture 2" descr="PPT - Lecture -6 Precis writing PowerPoint Presentation, free download -  ID:2602614"/>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9558" y="491319"/>
            <a:ext cx="11450472" cy="636668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84224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4</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smtClean="0"/>
              <a:t>Précis </a:t>
            </a:r>
            <a:r>
              <a:rPr lang="en-IN" sz="2800" b="1" dirty="0"/>
              <a:t>writing is the art of presenting certain information in condensed form</a:t>
            </a:r>
            <a:r>
              <a:rPr lang="en-IN" sz="2800" b="1" dirty="0" smtClean="0"/>
              <a:t>.</a:t>
            </a:r>
          </a:p>
          <a:p>
            <a:pPr marL="0" indent="0">
              <a:buNone/>
            </a:pPr>
            <a:r>
              <a:rPr lang="en-IN" sz="2800" b="1" dirty="0"/>
              <a:t/>
            </a:r>
            <a:br>
              <a:rPr lang="en-IN" sz="2800" b="1" dirty="0"/>
            </a:br>
            <a:r>
              <a:rPr lang="en-IN" sz="2800" b="1" dirty="0"/>
              <a:t>a) True</a:t>
            </a:r>
            <a:br>
              <a:rPr lang="en-IN" sz="2800" b="1" dirty="0"/>
            </a:br>
            <a:r>
              <a:rPr lang="en-IN" sz="2800" b="1" dirty="0"/>
              <a:t>b) False</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367096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4</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smtClean="0"/>
              <a:t>Précis </a:t>
            </a:r>
            <a:r>
              <a:rPr lang="en-IN" sz="2800" b="1" dirty="0"/>
              <a:t>writing is the art of presenting certain information in condensed form</a:t>
            </a:r>
            <a:r>
              <a:rPr lang="en-IN" sz="2800" b="1" dirty="0" smtClean="0"/>
              <a:t>.</a:t>
            </a:r>
          </a:p>
          <a:p>
            <a:pPr marL="0" indent="0">
              <a:buNone/>
            </a:pPr>
            <a:r>
              <a:rPr lang="en-IN" sz="2800" b="1" dirty="0"/>
              <a:t/>
            </a:r>
            <a:br>
              <a:rPr lang="en-IN" sz="2800" b="1" dirty="0"/>
            </a:br>
            <a:r>
              <a:rPr lang="en-IN" sz="2800" b="1" dirty="0">
                <a:solidFill>
                  <a:srgbClr val="FF0000"/>
                </a:solidFill>
              </a:rPr>
              <a:t>a) True</a:t>
            </a:r>
            <a:r>
              <a:rPr lang="en-IN" sz="2800" b="1" dirty="0"/>
              <a:t/>
            </a:r>
            <a:br>
              <a:rPr lang="en-IN" sz="2800" b="1" dirty="0"/>
            </a:br>
            <a:r>
              <a:rPr lang="en-IN" sz="2800" b="1" dirty="0"/>
              <a:t>b) False</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48666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5</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a:t>A </a:t>
            </a:r>
            <a:r>
              <a:rPr lang="en-IN" sz="2800" b="1" dirty="0" smtClean="0"/>
              <a:t>précis </a:t>
            </a:r>
            <a:r>
              <a:rPr lang="en-IN" sz="2800" b="1" dirty="0"/>
              <a:t>saves time</a:t>
            </a:r>
            <a:r>
              <a:rPr lang="en-IN" sz="2800" b="1" dirty="0" smtClean="0"/>
              <a:t>.</a:t>
            </a:r>
          </a:p>
          <a:p>
            <a:pPr marL="0" indent="0">
              <a:buNone/>
            </a:pPr>
            <a:r>
              <a:rPr lang="en-IN" sz="2800" b="1" dirty="0"/>
              <a:t/>
            </a:r>
            <a:br>
              <a:rPr lang="en-IN" sz="2800" b="1" dirty="0"/>
            </a:br>
            <a:r>
              <a:rPr lang="en-IN" sz="2800" b="1" dirty="0"/>
              <a:t>a) True</a:t>
            </a:r>
            <a:br>
              <a:rPr lang="en-IN" sz="2800" b="1" dirty="0"/>
            </a:br>
            <a:r>
              <a:rPr lang="en-IN" sz="2800" b="1" dirty="0"/>
              <a:t>b) False</a:t>
            </a: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799573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5</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a:t>A </a:t>
            </a:r>
            <a:r>
              <a:rPr lang="en-IN" sz="2800" b="1" dirty="0" smtClean="0"/>
              <a:t>précis </a:t>
            </a:r>
            <a:r>
              <a:rPr lang="en-IN" sz="2800" b="1" dirty="0"/>
              <a:t>saves time</a:t>
            </a:r>
            <a:r>
              <a:rPr lang="en-IN" sz="2800" b="1" dirty="0" smtClean="0"/>
              <a:t>.</a:t>
            </a:r>
          </a:p>
          <a:p>
            <a:pPr marL="0" indent="0">
              <a:buNone/>
            </a:pPr>
            <a:r>
              <a:rPr lang="en-IN" sz="2800" b="1" dirty="0"/>
              <a:t/>
            </a:r>
            <a:br>
              <a:rPr lang="en-IN" sz="2800" b="1" dirty="0"/>
            </a:br>
            <a:r>
              <a:rPr lang="en-IN" sz="2800" b="1" dirty="0">
                <a:solidFill>
                  <a:srgbClr val="FF0000"/>
                </a:solidFill>
              </a:rPr>
              <a:t>a) True</a:t>
            </a:r>
            <a:r>
              <a:rPr lang="en-IN" sz="2800" b="1" dirty="0"/>
              <a:t/>
            </a:r>
            <a:br>
              <a:rPr lang="en-IN" sz="2800" b="1" dirty="0"/>
            </a:br>
            <a:r>
              <a:rPr lang="en-IN" sz="2800" b="1" dirty="0"/>
              <a:t>b) False</a:t>
            </a: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3484877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6036" y="552450"/>
            <a:ext cx="11300346" cy="6305550"/>
          </a:xfrm>
          <a:prstGeom prst="rect">
            <a:avLst/>
          </a:prstGeom>
        </p:spPr>
      </p:pic>
    </p:spTree>
    <p:extLst>
      <p:ext uri="{BB962C8B-B14F-4D97-AF65-F5344CB8AC3E}">
        <p14:creationId xmlns:p14="http://schemas.microsoft.com/office/powerpoint/2010/main" xmlns="" val="4113823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6</a:t>
            </a:r>
            <a:endParaRPr lang="en-IN" cap="none" dirty="0"/>
          </a:p>
        </p:txBody>
      </p:sp>
      <p:sp>
        <p:nvSpPr>
          <p:cNvPr id="3" name="Content Placeholder 2"/>
          <p:cNvSpPr>
            <a:spLocks noGrp="1"/>
          </p:cNvSpPr>
          <p:nvPr>
            <p:ph idx="1"/>
          </p:nvPr>
        </p:nvSpPr>
        <p:spPr/>
        <p:txBody>
          <a:bodyPr>
            <a:normAutofit/>
          </a:bodyPr>
          <a:lstStyle/>
          <a:p>
            <a:pPr marL="0" indent="0">
              <a:buNone/>
            </a:pPr>
            <a:r>
              <a:rPr lang="en-US" sz="2800" b="1" dirty="0" smtClean="0"/>
              <a:t>Which one is not a quality of a good précis?</a:t>
            </a:r>
            <a:endParaRPr lang="en-IN" sz="2800" b="1" dirty="0" smtClean="0"/>
          </a:p>
          <a:p>
            <a:pPr marL="0" indent="0">
              <a:buNone/>
            </a:pPr>
            <a:r>
              <a:rPr lang="en-IN" sz="2800" b="1" dirty="0"/>
              <a:t/>
            </a:r>
            <a:br>
              <a:rPr lang="en-IN" sz="2800" b="1" dirty="0"/>
            </a:br>
            <a:r>
              <a:rPr lang="en-IN" sz="2800" b="1" dirty="0"/>
              <a:t>a) </a:t>
            </a:r>
            <a:r>
              <a:rPr lang="en-IN" sz="2800" b="1" dirty="0" smtClean="0"/>
              <a:t>Completeness</a:t>
            </a:r>
            <a:r>
              <a:rPr lang="en-IN" sz="2800" b="1" dirty="0"/>
              <a:t/>
            </a:r>
            <a:br>
              <a:rPr lang="en-IN" sz="2800" b="1" dirty="0"/>
            </a:br>
            <a:r>
              <a:rPr lang="en-IN" sz="2800" b="1" dirty="0"/>
              <a:t>b) </a:t>
            </a:r>
            <a:r>
              <a:rPr lang="en-IN" sz="2800" b="1" dirty="0" smtClean="0"/>
              <a:t>Clarity</a:t>
            </a:r>
          </a:p>
          <a:p>
            <a:pPr marL="0" indent="0">
              <a:buNone/>
            </a:pPr>
            <a:r>
              <a:rPr lang="en-IN" sz="2800" b="1" dirty="0" smtClean="0"/>
              <a:t>c) Repetition</a:t>
            </a:r>
          </a:p>
          <a:p>
            <a:pPr marL="0" indent="0">
              <a:buNone/>
            </a:pPr>
            <a:r>
              <a:rPr lang="en-IN" sz="2800" b="1" dirty="0" smtClean="0"/>
              <a:t>d) Unbiased</a:t>
            </a: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632421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6</a:t>
            </a:r>
            <a:endParaRPr lang="en-IN" cap="none" dirty="0"/>
          </a:p>
        </p:txBody>
      </p:sp>
      <p:sp>
        <p:nvSpPr>
          <p:cNvPr id="3" name="Content Placeholder 2"/>
          <p:cNvSpPr>
            <a:spLocks noGrp="1"/>
          </p:cNvSpPr>
          <p:nvPr>
            <p:ph idx="1"/>
          </p:nvPr>
        </p:nvSpPr>
        <p:spPr/>
        <p:txBody>
          <a:bodyPr>
            <a:normAutofit/>
          </a:bodyPr>
          <a:lstStyle/>
          <a:p>
            <a:pPr marL="0" indent="0">
              <a:buNone/>
            </a:pPr>
            <a:r>
              <a:rPr lang="en-US" sz="2800" b="1" dirty="0" smtClean="0"/>
              <a:t>Which one is not a quality of a good précis?</a:t>
            </a:r>
            <a:endParaRPr lang="en-IN" sz="2800" b="1" dirty="0" smtClean="0"/>
          </a:p>
          <a:p>
            <a:pPr marL="0" indent="0">
              <a:buNone/>
            </a:pPr>
            <a:r>
              <a:rPr lang="en-IN" sz="2800" b="1" dirty="0"/>
              <a:t/>
            </a:r>
            <a:br>
              <a:rPr lang="en-IN" sz="2800" b="1" dirty="0"/>
            </a:br>
            <a:r>
              <a:rPr lang="en-IN" sz="2800" b="1" dirty="0"/>
              <a:t>a) </a:t>
            </a:r>
            <a:r>
              <a:rPr lang="en-IN" sz="2800" b="1" dirty="0" smtClean="0"/>
              <a:t>Completeness</a:t>
            </a:r>
            <a:r>
              <a:rPr lang="en-IN" sz="2800" b="1" dirty="0"/>
              <a:t/>
            </a:r>
            <a:br>
              <a:rPr lang="en-IN" sz="2800" b="1" dirty="0"/>
            </a:br>
            <a:r>
              <a:rPr lang="en-IN" sz="2800" b="1" dirty="0"/>
              <a:t>b) </a:t>
            </a:r>
            <a:r>
              <a:rPr lang="en-IN" sz="2800" b="1" dirty="0" smtClean="0"/>
              <a:t>Clarity</a:t>
            </a:r>
          </a:p>
          <a:p>
            <a:pPr marL="0" indent="0">
              <a:buNone/>
            </a:pPr>
            <a:r>
              <a:rPr lang="en-IN" sz="2800" b="1" dirty="0" smtClean="0"/>
              <a:t>c) </a:t>
            </a:r>
            <a:r>
              <a:rPr lang="en-IN" sz="2800" b="1" dirty="0" smtClean="0">
                <a:solidFill>
                  <a:srgbClr val="FF0000"/>
                </a:solidFill>
              </a:rPr>
              <a:t>Repetition</a:t>
            </a:r>
          </a:p>
          <a:p>
            <a:pPr marL="0" indent="0">
              <a:buNone/>
            </a:pPr>
            <a:r>
              <a:rPr lang="en-IN" sz="2800" b="1" dirty="0" smtClean="0"/>
              <a:t>d) Unbiased</a:t>
            </a: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287507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7</a:t>
            </a:r>
            <a:endParaRPr lang="en-IN" cap="none" dirty="0"/>
          </a:p>
        </p:txBody>
      </p:sp>
      <p:sp>
        <p:nvSpPr>
          <p:cNvPr id="3" name="Content Placeholder 2"/>
          <p:cNvSpPr>
            <a:spLocks noGrp="1"/>
          </p:cNvSpPr>
          <p:nvPr>
            <p:ph idx="1"/>
          </p:nvPr>
        </p:nvSpPr>
        <p:spPr/>
        <p:txBody>
          <a:bodyPr>
            <a:normAutofit fontScale="85000" lnSpcReduction="20000"/>
          </a:bodyPr>
          <a:lstStyle/>
          <a:p>
            <a:pPr marL="0" indent="0">
              <a:buNone/>
            </a:pPr>
            <a:r>
              <a:rPr lang="en-IN" sz="2800" b="1" dirty="0" smtClean="0"/>
              <a:t>Which </a:t>
            </a:r>
            <a:r>
              <a:rPr lang="en-IN" sz="2800" b="1" dirty="0"/>
              <a:t>of the following is not a requirement </a:t>
            </a:r>
            <a:r>
              <a:rPr lang="en-IN" sz="2800" b="1" dirty="0" smtClean="0"/>
              <a:t>of précis writing?</a:t>
            </a:r>
          </a:p>
          <a:p>
            <a:pPr marL="0" indent="0">
              <a:buNone/>
            </a:pPr>
            <a:endParaRPr lang="en-IN" sz="2800" b="1" dirty="0"/>
          </a:p>
          <a:p>
            <a:pPr marL="0" indent="0">
              <a:buNone/>
            </a:pPr>
            <a:r>
              <a:rPr lang="en-IN" sz="2800" b="1" dirty="0"/>
              <a:t>A. suggestive title</a:t>
            </a:r>
          </a:p>
          <a:p>
            <a:pPr marL="0" indent="0">
              <a:buNone/>
            </a:pPr>
            <a:r>
              <a:rPr lang="en-IN" sz="2800" b="1" dirty="0"/>
              <a:t>B. add nothing</a:t>
            </a:r>
          </a:p>
          <a:p>
            <a:pPr marL="0" indent="0">
              <a:buNone/>
            </a:pPr>
            <a:r>
              <a:rPr lang="en-IN" sz="2800" b="1" dirty="0"/>
              <a:t>C. correct nothing</a:t>
            </a:r>
          </a:p>
          <a:p>
            <a:pPr marL="0" indent="0">
              <a:buNone/>
            </a:pPr>
            <a:r>
              <a:rPr lang="en-IN" sz="2800" b="1" dirty="0"/>
              <a:t>D decorative detail</a:t>
            </a:r>
          </a:p>
          <a:p>
            <a:pPr marL="0" indent="0">
              <a:buNone/>
            </a:pPr>
            <a:r>
              <a:rPr lang="en-IN" sz="2800" dirty="0"/>
              <a:t/>
            </a:r>
            <a:br>
              <a:rPr lang="en-IN" sz="2800" dirty="0"/>
            </a:b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220039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Vocabulary of the Day:</a:t>
            </a:r>
            <a:r>
              <a:rPr lang="en-IN" dirty="0"/>
              <a:t/>
            </a:r>
            <a:br>
              <a:rPr lang="en-IN" dirty="0"/>
            </a:br>
            <a:endParaRPr lang="en-IN" dirty="0"/>
          </a:p>
        </p:txBody>
      </p:sp>
      <p:sp>
        <p:nvSpPr>
          <p:cNvPr id="3" name="Content Placeholder 2"/>
          <p:cNvSpPr>
            <a:spLocks noGrp="1"/>
          </p:cNvSpPr>
          <p:nvPr>
            <p:ph idx="1"/>
          </p:nvPr>
        </p:nvSpPr>
        <p:spPr>
          <a:xfrm>
            <a:off x="1251678" y="1371601"/>
            <a:ext cx="10178322" cy="4507992"/>
          </a:xfrm>
        </p:spPr>
        <p:txBody>
          <a:bodyPr>
            <a:normAutofit lnSpcReduction="10000"/>
          </a:bodyPr>
          <a:lstStyle/>
          <a:p>
            <a:pPr marL="0" indent="0">
              <a:buNone/>
            </a:pPr>
            <a:r>
              <a:rPr lang="en-US" b="1" dirty="0"/>
              <a:t> </a:t>
            </a:r>
            <a:endParaRPr lang="en-IN" dirty="0"/>
          </a:p>
          <a:p>
            <a:r>
              <a:rPr lang="en-US" b="1" dirty="0">
                <a:latin typeface="Verdana" panose="020B0604030504040204" pitchFamily="34" charset="0"/>
                <a:ea typeface="Verdana" panose="020B0604030504040204" pitchFamily="34" charset="0"/>
              </a:rPr>
              <a:t>Mercurial: </a:t>
            </a:r>
            <a:r>
              <a:rPr lang="en-US" dirty="0">
                <a:latin typeface="Verdana" panose="020B0604030504040204" pitchFamily="34" charset="0"/>
                <a:ea typeface="Verdana" panose="020B0604030504040204" pitchFamily="34" charset="0"/>
              </a:rPr>
              <a:t>liable to change moods suddenly</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Altercation: </a:t>
            </a:r>
            <a:r>
              <a:rPr lang="en-US" dirty="0">
                <a:latin typeface="Verdana" panose="020B0604030504040204" pitchFamily="34" charset="0"/>
                <a:ea typeface="Verdana" panose="020B0604030504040204" pitchFamily="34" charset="0"/>
              </a:rPr>
              <a:t>a heated dispute or quarrel.</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Bellicose: </a:t>
            </a:r>
            <a:r>
              <a:rPr lang="en-US" dirty="0">
                <a:latin typeface="Verdana" panose="020B0604030504040204" pitchFamily="34" charset="0"/>
                <a:ea typeface="Verdana" panose="020B0604030504040204" pitchFamily="34" charset="0"/>
              </a:rPr>
              <a:t>quarrelsome, eager to fight</a:t>
            </a:r>
            <a:endParaRPr lang="en-IN" dirty="0">
              <a:latin typeface="Verdana" panose="020B0604030504040204" pitchFamily="34" charset="0"/>
              <a:ea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rPr>
              <a:t> </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Cabal: </a:t>
            </a:r>
            <a:r>
              <a:rPr lang="en-US" dirty="0">
                <a:latin typeface="Verdana" panose="020B0604030504040204" pitchFamily="34" charset="0"/>
                <a:ea typeface="Verdana" panose="020B0604030504040204" pitchFamily="34" charset="0"/>
              </a:rPr>
              <a:t>1. a scheme or conspiracy. 2. A small group joined in a secret plot.</a:t>
            </a:r>
            <a:endParaRPr lang="en-IN" dirty="0">
              <a:latin typeface="Verdana" panose="020B0604030504040204" pitchFamily="34" charset="0"/>
              <a:ea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rPr>
              <a:t> </a:t>
            </a:r>
            <a:endParaRPr lang="en-IN"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Contentious: </a:t>
            </a:r>
            <a:r>
              <a:rPr lang="en-US" dirty="0">
                <a:latin typeface="Verdana" panose="020B0604030504040204" pitchFamily="34" charset="0"/>
                <a:ea typeface="Verdana" panose="020B0604030504040204" pitchFamily="34" charset="0"/>
              </a:rPr>
              <a:t>1. quarrelsome, competitive, quick to fight. 2. Controversial, causing contention.</a:t>
            </a:r>
            <a:endParaRPr lang="en-IN" dirty="0">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xmlns="" val="176664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7</a:t>
            </a:r>
            <a:endParaRPr lang="en-IN" cap="none" dirty="0"/>
          </a:p>
        </p:txBody>
      </p:sp>
      <p:sp>
        <p:nvSpPr>
          <p:cNvPr id="3" name="Content Placeholder 2"/>
          <p:cNvSpPr>
            <a:spLocks noGrp="1"/>
          </p:cNvSpPr>
          <p:nvPr>
            <p:ph idx="1"/>
          </p:nvPr>
        </p:nvSpPr>
        <p:spPr/>
        <p:txBody>
          <a:bodyPr>
            <a:normAutofit fontScale="85000" lnSpcReduction="20000"/>
          </a:bodyPr>
          <a:lstStyle/>
          <a:p>
            <a:pPr marL="0" indent="0">
              <a:buNone/>
            </a:pPr>
            <a:r>
              <a:rPr lang="en-IN" sz="2800" b="1" dirty="0" smtClean="0"/>
              <a:t>Which </a:t>
            </a:r>
            <a:r>
              <a:rPr lang="en-IN" sz="2800" b="1" dirty="0"/>
              <a:t>of the following is not a requirement </a:t>
            </a:r>
            <a:r>
              <a:rPr lang="en-IN" sz="2800" b="1" dirty="0" smtClean="0"/>
              <a:t>of précis writing?</a:t>
            </a:r>
          </a:p>
          <a:p>
            <a:pPr marL="0" indent="0">
              <a:buNone/>
            </a:pPr>
            <a:endParaRPr lang="en-IN" sz="2800" b="1" dirty="0"/>
          </a:p>
          <a:p>
            <a:pPr marL="0" indent="0">
              <a:buNone/>
            </a:pPr>
            <a:r>
              <a:rPr lang="en-IN" sz="2800" b="1" dirty="0"/>
              <a:t>A. suggestive title</a:t>
            </a:r>
          </a:p>
          <a:p>
            <a:pPr marL="0" indent="0">
              <a:buNone/>
            </a:pPr>
            <a:r>
              <a:rPr lang="en-IN" sz="2800" b="1" dirty="0"/>
              <a:t>B. add nothing</a:t>
            </a:r>
          </a:p>
          <a:p>
            <a:pPr marL="0" indent="0">
              <a:buNone/>
            </a:pPr>
            <a:r>
              <a:rPr lang="en-IN" sz="2800" b="1" dirty="0"/>
              <a:t>C. correct nothing</a:t>
            </a:r>
          </a:p>
          <a:p>
            <a:pPr marL="0" indent="0">
              <a:buNone/>
            </a:pPr>
            <a:r>
              <a:rPr lang="en-IN" sz="2800" b="1" dirty="0">
                <a:solidFill>
                  <a:srgbClr val="FF0000"/>
                </a:solidFill>
              </a:rPr>
              <a:t>D decorative detail</a:t>
            </a:r>
          </a:p>
          <a:p>
            <a:pPr marL="0" indent="0">
              <a:buNone/>
            </a:pPr>
            <a:r>
              <a:rPr lang="en-IN" sz="2800" dirty="0"/>
              <a:t/>
            </a:r>
            <a:br>
              <a:rPr lang="en-IN" sz="2800" dirty="0"/>
            </a:b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219543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6037" y="777922"/>
            <a:ext cx="11245754" cy="5336275"/>
          </a:xfrm>
          <a:prstGeom prst="rect">
            <a:avLst/>
          </a:prstGeom>
        </p:spPr>
      </p:pic>
    </p:spTree>
    <p:extLst>
      <p:ext uri="{BB962C8B-B14F-4D97-AF65-F5344CB8AC3E}">
        <p14:creationId xmlns:p14="http://schemas.microsoft.com/office/powerpoint/2010/main" xmlns="" val="3723631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8739" y="777920"/>
            <a:ext cx="11273051" cy="4094331"/>
          </a:xfrm>
          <a:prstGeom prst="rect">
            <a:avLst/>
          </a:prstGeom>
        </p:spPr>
      </p:pic>
    </p:spTree>
    <p:extLst>
      <p:ext uri="{BB962C8B-B14F-4D97-AF65-F5344CB8AC3E}">
        <p14:creationId xmlns:p14="http://schemas.microsoft.com/office/powerpoint/2010/main" xmlns="" val="2843652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8</a:t>
            </a:r>
            <a:endParaRPr lang="en-IN" cap="none" dirty="0"/>
          </a:p>
        </p:txBody>
      </p:sp>
      <p:sp>
        <p:nvSpPr>
          <p:cNvPr id="3" name="Content Placeholder 2"/>
          <p:cNvSpPr>
            <a:spLocks noGrp="1"/>
          </p:cNvSpPr>
          <p:nvPr>
            <p:ph idx="1"/>
          </p:nvPr>
        </p:nvSpPr>
        <p:spPr/>
        <p:txBody>
          <a:bodyPr>
            <a:normAutofit fontScale="62500" lnSpcReduction="20000"/>
          </a:bodyPr>
          <a:lstStyle/>
          <a:p>
            <a:pPr marL="0" indent="0">
              <a:buNone/>
            </a:pPr>
            <a:r>
              <a:rPr lang="en-IN" sz="3800" b="1" dirty="0"/>
              <a:t>For a good </a:t>
            </a:r>
            <a:r>
              <a:rPr lang="en-IN" sz="3800" b="1" dirty="0" smtClean="0"/>
              <a:t>précis, </a:t>
            </a:r>
            <a:r>
              <a:rPr lang="en-IN" sz="3800" b="1" dirty="0"/>
              <a:t>it is important that one should have _____ it thoroughly</a:t>
            </a:r>
            <a:r>
              <a:rPr lang="en-IN" sz="3800" b="1" dirty="0" smtClean="0"/>
              <a:t>.</a:t>
            </a:r>
            <a:endParaRPr lang="en-IN" sz="3800" b="1" dirty="0"/>
          </a:p>
          <a:p>
            <a:pPr marL="0" indent="0">
              <a:buNone/>
            </a:pPr>
            <a:endParaRPr lang="en-IN" sz="3800" b="1" dirty="0" smtClean="0"/>
          </a:p>
          <a:p>
            <a:pPr marL="742950" indent="-742950">
              <a:buFont typeface="+mj-lt"/>
              <a:buAutoNum type="alphaUcPeriod"/>
            </a:pPr>
            <a:r>
              <a:rPr lang="en-IN" sz="3800" b="1" dirty="0" smtClean="0"/>
              <a:t>Understood</a:t>
            </a:r>
            <a:endParaRPr lang="en-IN" sz="3800" b="1" dirty="0"/>
          </a:p>
          <a:p>
            <a:pPr marL="742950" indent="-742950">
              <a:buFont typeface="+mj-lt"/>
              <a:buAutoNum type="alphaUcPeriod"/>
            </a:pPr>
            <a:r>
              <a:rPr lang="en-IN" sz="3800" b="1" dirty="0"/>
              <a:t>Written</a:t>
            </a:r>
          </a:p>
          <a:p>
            <a:pPr marL="742950" indent="-742950">
              <a:buFont typeface="+mj-lt"/>
              <a:buAutoNum type="alphaUcPeriod"/>
            </a:pPr>
            <a:r>
              <a:rPr lang="en-IN" sz="3800" b="1" dirty="0"/>
              <a:t>Read</a:t>
            </a:r>
          </a:p>
          <a:p>
            <a:pPr marL="742950" indent="-742950">
              <a:buFont typeface="+mj-lt"/>
              <a:buAutoNum type="alphaUcPeriod"/>
            </a:pPr>
            <a:r>
              <a:rPr lang="en-IN" sz="3800" b="1" dirty="0" smtClean="0"/>
              <a:t>Copy</a:t>
            </a:r>
            <a:r>
              <a:rPr lang="en-IN" sz="2800" dirty="0"/>
              <a:t/>
            </a:r>
            <a:br>
              <a:rPr lang="en-IN" sz="2800" dirty="0"/>
            </a:b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3686881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8</a:t>
            </a:r>
            <a:endParaRPr lang="en-IN" cap="none" dirty="0"/>
          </a:p>
        </p:txBody>
      </p:sp>
      <p:sp>
        <p:nvSpPr>
          <p:cNvPr id="3" name="Content Placeholder 2"/>
          <p:cNvSpPr>
            <a:spLocks noGrp="1"/>
          </p:cNvSpPr>
          <p:nvPr>
            <p:ph idx="1"/>
          </p:nvPr>
        </p:nvSpPr>
        <p:spPr/>
        <p:txBody>
          <a:bodyPr>
            <a:normAutofit fontScale="62500" lnSpcReduction="20000"/>
          </a:bodyPr>
          <a:lstStyle/>
          <a:p>
            <a:pPr marL="0" indent="0">
              <a:buNone/>
            </a:pPr>
            <a:r>
              <a:rPr lang="en-IN" sz="3800" b="1" dirty="0"/>
              <a:t>For a good </a:t>
            </a:r>
            <a:r>
              <a:rPr lang="en-IN" sz="3800" b="1" dirty="0" smtClean="0"/>
              <a:t>précis, </a:t>
            </a:r>
            <a:r>
              <a:rPr lang="en-IN" sz="3800" b="1" dirty="0"/>
              <a:t>it is important that one should have _____ it thoroughly</a:t>
            </a:r>
            <a:r>
              <a:rPr lang="en-IN" sz="3800" b="1" dirty="0" smtClean="0"/>
              <a:t>.</a:t>
            </a:r>
            <a:endParaRPr lang="en-IN" sz="3800" b="1" dirty="0"/>
          </a:p>
          <a:p>
            <a:pPr marL="0" indent="0">
              <a:buNone/>
            </a:pPr>
            <a:endParaRPr lang="en-IN" sz="3800" b="1" dirty="0" smtClean="0"/>
          </a:p>
          <a:p>
            <a:pPr marL="742950" indent="-742950">
              <a:buFont typeface="+mj-lt"/>
              <a:buAutoNum type="alphaUcPeriod"/>
            </a:pPr>
            <a:r>
              <a:rPr lang="en-IN" sz="3800" b="1" dirty="0" smtClean="0"/>
              <a:t>Understood</a:t>
            </a:r>
            <a:endParaRPr lang="en-IN" sz="3800" b="1" dirty="0"/>
          </a:p>
          <a:p>
            <a:pPr marL="742950" indent="-742950">
              <a:buFont typeface="+mj-lt"/>
              <a:buAutoNum type="alphaUcPeriod"/>
            </a:pPr>
            <a:r>
              <a:rPr lang="en-IN" sz="3800" b="1" dirty="0"/>
              <a:t>Written</a:t>
            </a:r>
          </a:p>
          <a:p>
            <a:pPr marL="742950" indent="-742950">
              <a:buFont typeface="+mj-lt"/>
              <a:buAutoNum type="alphaUcPeriod"/>
            </a:pPr>
            <a:r>
              <a:rPr lang="en-IN" sz="3800" b="1" dirty="0">
                <a:solidFill>
                  <a:srgbClr val="FF0000"/>
                </a:solidFill>
              </a:rPr>
              <a:t>Read</a:t>
            </a:r>
          </a:p>
          <a:p>
            <a:pPr marL="742950" indent="-742950">
              <a:buFont typeface="+mj-lt"/>
              <a:buAutoNum type="alphaUcPeriod"/>
            </a:pPr>
            <a:r>
              <a:rPr lang="en-IN" sz="3800" b="1" dirty="0" smtClean="0"/>
              <a:t>Copy</a:t>
            </a:r>
            <a:r>
              <a:rPr lang="en-IN" sz="2800" dirty="0"/>
              <a:t/>
            </a:r>
            <a:br>
              <a:rPr lang="en-IN" sz="2800" dirty="0"/>
            </a:b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325816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9</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a:t>A </a:t>
            </a:r>
            <a:r>
              <a:rPr lang="en-IN" sz="2800" b="1" dirty="0" smtClean="0"/>
              <a:t>précis </a:t>
            </a:r>
            <a:r>
              <a:rPr lang="en-IN" sz="2800" b="1" dirty="0"/>
              <a:t>must always have a </a:t>
            </a:r>
            <a:r>
              <a:rPr lang="en-IN" sz="2800" b="1" dirty="0" smtClean="0"/>
              <a:t>______</a:t>
            </a:r>
          </a:p>
          <a:p>
            <a:pPr marL="0" indent="0">
              <a:buNone/>
            </a:pPr>
            <a:r>
              <a:rPr lang="en-IN" sz="2800" b="1" dirty="0"/>
              <a:t/>
            </a:r>
            <a:br>
              <a:rPr lang="en-IN" sz="2800" b="1" dirty="0"/>
            </a:br>
            <a:r>
              <a:rPr lang="en-IN" sz="2800" b="1" dirty="0"/>
              <a:t>a) </a:t>
            </a:r>
            <a:r>
              <a:rPr lang="en-IN" sz="2800" b="1" dirty="0" smtClean="0"/>
              <a:t>subtitle</a:t>
            </a:r>
            <a:r>
              <a:rPr lang="en-IN" sz="2800" b="1" dirty="0"/>
              <a:t/>
            </a:r>
            <a:br>
              <a:rPr lang="en-IN" sz="2800" b="1" dirty="0"/>
            </a:br>
            <a:r>
              <a:rPr lang="en-IN" sz="2800" b="1" dirty="0"/>
              <a:t>b) </a:t>
            </a:r>
            <a:r>
              <a:rPr lang="en-IN" sz="2800" b="1" dirty="0" smtClean="0"/>
              <a:t>title</a:t>
            </a:r>
            <a:r>
              <a:rPr lang="en-IN" sz="2800" b="1" dirty="0"/>
              <a:t/>
            </a:r>
            <a:br>
              <a:rPr lang="en-IN" sz="2800" b="1" dirty="0"/>
            </a:br>
            <a:r>
              <a:rPr lang="en-IN" sz="2800" b="1" dirty="0"/>
              <a:t>c) story</a:t>
            </a:r>
            <a:br>
              <a:rPr lang="en-IN" sz="2800" b="1" dirty="0"/>
            </a:br>
            <a:r>
              <a:rPr lang="en-IN" sz="2800" b="1" dirty="0"/>
              <a:t>d) incident</a:t>
            </a: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101061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9</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a:t>A </a:t>
            </a:r>
            <a:r>
              <a:rPr lang="en-IN" sz="2800" b="1" dirty="0" smtClean="0"/>
              <a:t>précis </a:t>
            </a:r>
            <a:r>
              <a:rPr lang="en-IN" sz="2800" b="1" dirty="0"/>
              <a:t>must always have a </a:t>
            </a:r>
            <a:r>
              <a:rPr lang="en-IN" sz="2800" b="1" dirty="0" smtClean="0"/>
              <a:t>______</a:t>
            </a:r>
          </a:p>
          <a:p>
            <a:pPr marL="0" indent="0">
              <a:buNone/>
            </a:pPr>
            <a:r>
              <a:rPr lang="en-IN" sz="2800" b="1" dirty="0"/>
              <a:t/>
            </a:r>
            <a:br>
              <a:rPr lang="en-IN" sz="2800" b="1" dirty="0"/>
            </a:br>
            <a:r>
              <a:rPr lang="en-IN" sz="2800" b="1" dirty="0"/>
              <a:t>a) </a:t>
            </a:r>
            <a:r>
              <a:rPr lang="en-IN" sz="2800" b="1" dirty="0" smtClean="0"/>
              <a:t>subtitle</a:t>
            </a:r>
            <a:r>
              <a:rPr lang="en-IN" sz="2800" b="1" dirty="0"/>
              <a:t/>
            </a:r>
            <a:br>
              <a:rPr lang="en-IN" sz="2800" b="1" dirty="0"/>
            </a:br>
            <a:r>
              <a:rPr lang="en-IN" sz="2800" b="1" dirty="0">
                <a:solidFill>
                  <a:srgbClr val="FF0000"/>
                </a:solidFill>
              </a:rPr>
              <a:t>b) </a:t>
            </a:r>
            <a:r>
              <a:rPr lang="en-IN" sz="2800" b="1" dirty="0" smtClean="0">
                <a:solidFill>
                  <a:srgbClr val="FF0000"/>
                </a:solidFill>
              </a:rPr>
              <a:t>title</a:t>
            </a:r>
            <a:r>
              <a:rPr lang="en-IN" sz="2800" b="1" dirty="0"/>
              <a:t/>
            </a:r>
            <a:br>
              <a:rPr lang="en-IN" sz="2800" b="1" dirty="0"/>
            </a:br>
            <a:r>
              <a:rPr lang="en-IN" sz="2800" b="1" dirty="0"/>
              <a:t>c) story</a:t>
            </a:r>
            <a:br>
              <a:rPr lang="en-IN" sz="2800" b="1" dirty="0"/>
            </a:br>
            <a:r>
              <a:rPr lang="en-IN" sz="2800" b="1" dirty="0"/>
              <a:t>d) incident</a:t>
            </a: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987631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10</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smtClean="0"/>
              <a:t>What is a rule of précis writing?</a:t>
            </a:r>
          </a:p>
          <a:p>
            <a:pPr marL="0" indent="0">
              <a:buNone/>
            </a:pPr>
            <a:endParaRPr lang="en-IN" sz="2800" dirty="0" smtClean="0"/>
          </a:p>
          <a:p>
            <a:pPr marL="514350" indent="-514350">
              <a:buFont typeface="+mj-lt"/>
              <a:buAutoNum type="alphaUcPeriod"/>
            </a:pPr>
            <a:r>
              <a:rPr lang="en-IN" sz="2800" b="1" dirty="0" smtClean="0"/>
              <a:t>Use minor details and comparisons</a:t>
            </a:r>
          </a:p>
          <a:p>
            <a:pPr marL="514350" indent="-514350">
              <a:buFont typeface="+mj-lt"/>
              <a:buAutoNum type="alphaUcPeriod"/>
            </a:pPr>
            <a:r>
              <a:rPr lang="en-IN" sz="2800" b="1" dirty="0" smtClean="0"/>
              <a:t>Avoid all irrelevant information/ points</a:t>
            </a:r>
          </a:p>
          <a:p>
            <a:pPr marL="514350" indent="-514350">
              <a:buFont typeface="+mj-lt"/>
              <a:buAutoNum type="alphaUcPeriod"/>
            </a:pPr>
            <a:r>
              <a:rPr lang="en-IN" sz="2800" b="1" dirty="0" smtClean="0"/>
              <a:t>Use direct speech</a:t>
            </a: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948561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10</a:t>
            </a:r>
            <a:endParaRPr lang="en-IN" cap="none" dirty="0"/>
          </a:p>
        </p:txBody>
      </p:sp>
      <p:sp>
        <p:nvSpPr>
          <p:cNvPr id="3" name="Content Placeholder 2"/>
          <p:cNvSpPr>
            <a:spLocks noGrp="1"/>
          </p:cNvSpPr>
          <p:nvPr>
            <p:ph idx="1"/>
          </p:nvPr>
        </p:nvSpPr>
        <p:spPr/>
        <p:txBody>
          <a:bodyPr>
            <a:normAutofit/>
          </a:bodyPr>
          <a:lstStyle/>
          <a:p>
            <a:pPr marL="0" indent="0">
              <a:buNone/>
            </a:pPr>
            <a:r>
              <a:rPr lang="en-IN" sz="2800" b="1" dirty="0" smtClean="0"/>
              <a:t>What is a rule of précis writing?</a:t>
            </a:r>
          </a:p>
          <a:p>
            <a:pPr marL="0" indent="0">
              <a:buNone/>
            </a:pPr>
            <a:endParaRPr lang="en-IN" sz="2800" dirty="0" smtClean="0"/>
          </a:p>
          <a:p>
            <a:pPr marL="514350" indent="-514350">
              <a:buFont typeface="+mj-lt"/>
              <a:buAutoNum type="alphaUcPeriod"/>
            </a:pPr>
            <a:r>
              <a:rPr lang="en-IN" sz="2800" b="1" dirty="0" smtClean="0"/>
              <a:t>Use minor details and comparisons</a:t>
            </a:r>
          </a:p>
          <a:p>
            <a:pPr marL="514350" indent="-514350">
              <a:buFont typeface="+mj-lt"/>
              <a:buAutoNum type="alphaUcPeriod"/>
            </a:pPr>
            <a:r>
              <a:rPr lang="en-IN" sz="2800" b="1" dirty="0" smtClean="0">
                <a:solidFill>
                  <a:srgbClr val="FF0000"/>
                </a:solidFill>
              </a:rPr>
              <a:t>Avoid all irrelevant information/ points</a:t>
            </a:r>
          </a:p>
          <a:p>
            <a:pPr marL="514350" indent="-514350">
              <a:buFont typeface="+mj-lt"/>
              <a:buAutoNum type="alphaUcPeriod"/>
            </a:pPr>
            <a:r>
              <a:rPr lang="en-IN" sz="2800" b="1" dirty="0" smtClean="0"/>
              <a:t>Use direct speech</a:t>
            </a: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698624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6979" y="552450"/>
            <a:ext cx="11204811" cy="6025771"/>
          </a:xfrm>
          <a:prstGeom prst="rect">
            <a:avLst/>
          </a:prstGeom>
        </p:spPr>
      </p:pic>
    </p:spTree>
    <p:extLst>
      <p:ext uri="{BB962C8B-B14F-4D97-AF65-F5344CB8AC3E}">
        <p14:creationId xmlns:p14="http://schemas.microsoft.com/office/powerpoint/2010/main" xmlns="" val="2636944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descr="The Précis A précis is a clear concise, orderly summary of the contents of  a piece of writing. - ppt video online download"/>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6036" y="382385"/>
            <a:ext cx="11204812" cy="6475615"/>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460934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9684" y="552450"/>
            <a:ext cx="11204812" cy="5452565"/>
          </a:xfrm>
          <a:prstGeom prst="rect">
            <a:avLst/>
          </a:prstGeom>
        </p:spPr>
      </p:pic>
    </p:spTree>
    <p:extLst>
      <p:ext uri="{BB962C8B-B14F-4D97-AF65-F5344CB8AC3E}">
        <p14:creationId xmlns:p14="http://schemas.microsoft.com/office/powerpoint/2010/main" xmlns="" val="1905190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11</a:t>
            </a:r>
            <a:endParaRPr lang="en-IN" cap="none" dirty="0"/>
          </a:p>
        </p:txBody>
      </p:sp>
      <p:sp>
        <p:nvSpPr>
          <p:cNvPr id="3" name="Content Placeholder 2"/>
          <p:cNvSpPr>
            <a:spLocks noGrp="1"/>
          </p:cNvSpPr>
          <p:nvPr>
            <p:ph idx="1"/>
          </p:nvPr>
        </p:nvSpPr>
        <p:spPr/>
        <p:txBody>
          <a:bodyPr>
            <a:normAutofit fontScale="85000" lnSpcReduction="20000"/>
          </a:bodyPr>
          <a:lstStyle/>
          <a:p>
            <a:pPr marL="0" indent="0">
              <a:buNone/>
            </a:pPr>
            <a:r>
              <a:rPr lang="en-IN" sz="2800" b="1" dirty="0"/>
              <a:t>Which of the following points should be avoided while writing a </a:t>
            </a:r>
            <a:r>
              <a:rPr lang="en-IN" sz="2800" b="1" dirty="0" smtClean="0"/>
              <a:t>précis?</a:t>
            </a:r>
          </a:p>
          <a:p>
            <a:pPr marL="0" indent="0">
              <a:buNone/>
            </a:pPr>
            <a:endParaRPr lang="en-IN" sz="2800" b="1" dirty="0" smtClean="0"/>
          </a:p>
          <a:p>
            <a:pPr marL="514350" indent="-514350">
              <a:buFont typeface="+mj-lt"/>
              <a:buAutoNum type="alphaUcPeriod"/>
            </a:pPr>
            <a:r>
              <a:rPr lang="en-IN" sz="2800" b="1" dirty="0" smtClean="0"/>
              <a:t>Full </a:t>
            </a:r>
            <a:r>
              <a:rPr lang="en-IN" sz="2800" b="1" dirty="0"/>
              <a:t>forms</a:t>
            </a:r>
          </a:p>
          <a:p>
            <a:pPr marL="514350" indent="-514350">
              <a:buFont typeface="+mj-lt"/>
              <a:buAutoNum type="alphaUcPeriod"/>
            </a:pPr>
            <a:r>
              <a:rPr lang="en-IN" sz="2800" b="1" dirty="0"/>
              <a:t>Abbreviations</a:t>
            </a:r>
          </a:p>
          <a:p>
            <a:pPr marL="514350" indent="-514350">
              <a:buFont typeface="+mj-lt"/>
              <a:buAutoNum type="alphaUcPeriod"/>
            </a:pPr>
            <a:r>
              <a:rPr lang="en-IN" sz="2800" b="1" dirty="0"/>
              <a:t>Historical facts</a:t>
            </a:r>
          </a:p>
          <a:p>
            <a:pPr marL="514350" indent="-514350">
              <a:buFont typeface="+mj-lt"/>
              <a:buAutoNum type="alphaUcPeriod"/>
            </a:pPr>
            <a:r>
              <a:rPr lang="en-IN" sz="2800" b="1" dirty="0"/>
              <a:t>None of the above</a:t>
            </a:r>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086763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11</a:t>
            </a:r>
            <a:endParaRPr lang="en-IN" cap="none" dirty="0"/>
          </a:p>
        </p:txBody>
      </p:sp>
      <p:sp>
        <p:nvSpPr>
          <p:cNvPr id="3" name="Content Placeholder 2"/>
          <p:cNvSpPr>
            <a:spLocks noGrp="1"/>
          </p:cNvSpPr>
          <p:nvPr>
            <p:ph idx="1"/>
          </p:nvPr>
        </p:nvSpPr>
        <p:spPr/>
        <p:txBody>
          <a:bodyPr>
            <a:normAutofit fontScale="85000" lnSpcReduction="20000"/>
          </a:bodyPr>
          <a:lstStyle/>
          <a:p>
            <a:pPr marL="0" indent="0">
              <a:buNone/>
            </a:pPr>
            <a:r>
              <a:rPr lang="en-IN" sz="2800" b="1" dirty="0"/>
              <a:t>Which of the following points should be avoided while writing a </a:t>
            </a:r>
            <a:r>
              <a:rPr lang="en-IN" sz="2800" b="1" dirty="0" smtClean="0"/>
              <a:t>précis?</a:t>
            </a:r>
          </a:p>
          <a:p>
            <a:pPr marL="0" indent="0">
              <a:buNone/>
            </a:pPr>
            <a:endParaRPr lang="en-IN" sz="2800" b="1" dirty="0" smtClean="0"/>
          </a:p>
          <a:p>
            <a:pPr marL="514350" indent="-514350">
              <a:buFont typeface="+mj-lt"/>
              <a:buAutoNum type="alphaUcPeriod"/>
            </a:pPr>
            <a:r>
              <a:rPr lang="en-IN" sz="2800" b="1" dirty="0" smtClean="0"/>
              <a:t>Full </a:t>
            </a:r>
            <a:r>
              <a:rPr lang="en-IN" sz="2800" b="1" dirty="0"/>
              <a:t>forms</a:t>
            </a:r>
          </a:p>
          <a:p>
            <a:pPr marL="514350" indent="-514350">
              <a:buFont typeface="+mj-lt"/>
              <a:buAutoNum type="alphaUcPeriod"/>
            </a:pPr>
            <a:r>
              <a:rPr lang="en-IN" sz="2800" b="1" dirty="0">
                <a:solidFill>
                  <a:srgbClr val="FF0000"/>
                </a:solidFill>
              </a:rPr>
              <a:t>Abbreviations</a:t>
            </a:r>
          </a:p>
          <a:p>
            <a:pPr marL="514350" indent="-514350">
              <a:buFont typeface="+mj-lt"/>
              <a:buAutoNum type="alphaUcPeriod"/>
            </a:pPr>
            <a:r>
              <a:rPr lang="en-IN" sz="2800" b="1" dirty="0"/>
              <a:t>Historical facts</a:t>
            </a:r>
          </a:p>
          <a:p>
            <a:pPr marL="514350" indent="-514350">
              <a:buFont typeface="+mj-lt"/>
              <a:buAutoNum type="alphaUcPeriod"/>
            </a:pPr>
            <a:r>
              <a:rPr lang="en-IN" sz="2800" b="1" dirty="0"/>
              <a:t>None of the above</a:t>
            </a:r>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3970928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12</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IN" sz="2400" b="1" dirty="0"/>
              <a:t>What kind of writing is a </a:t>
            </a:r>
            <a:r>
              <a:rPr lang="en-IN" sz="2400" b="1" dirty="0" smtClean="0"/>
              <a:t>précis writing?</a:t>
            </a:r>
          </a:p>
          <a:p>
            <a:pPr marL="457200" indent="-457200">
              <a:buFont typeface="+mj-lt"/>
              <a:buAutoNum type="alphaUcPeriod"/>
            </a:pPr>
            <a:endParaRPr lang="en-IN" sz="2400" b="1" dirty="0"/>
          </a:p>
          <a:p>
            <a:pPr marL="457200" indent="-457200">
              <a:buFont typeface="+mj-lt"/>
              <a:buAutoNum type="alphaUcPeriod"/>
            </a:pPr>
            <a:r>
              <a:rPr lang="en-IN" sz="2400" b="1" dirty="0"/>
              <a:t>Formal</a:t>
            </a:r>
          </a:p>
          <a:p>
            <a:pPr marL="457200" indent="-457200">
              <a:buFont typeface="+mj-lt"/>
              <a:buAutoNum type="alphaUcPeriod"/>
            </a:pPr>
            <a:r>
              <a:rPr lang="en-IN" sz="2400" b="1" dirty="0"/>
              <a:t>Informal</a:t>
            </a:r>
          </a:p>
          <a:p>
            <a:pPr marL="457200" indent="-457200">
              <a:buFont typeface="+mj-lt"/>
              <a:buAutoNum type="alphaUcPeriod"/>
            </a:pPr>
            <a:r>
              <a:rPr lang="en-IN" sz="2400" b="1" dirty="0"/>
              <a:t>Both</a:t>
            </a:r>
          </a:p>
          <a:p>
            <a:pPr marL="457200" indent="-457200">
              <a:buFont typeface="+mj-lt"/>
              <a:buAutoNum type="alphaUcPeriod"/>
            </a:pPr>
            <a:r>
              <a:rPr lang="en-IN" sz="2400" b="1" dirty="0"/>
              <a:t>None</a:t>
            </a:r>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3375552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12</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IN" sz="2400" b="1" dirty="0"/>
              <a:t>What kind of writing is a </a:t>
            </a:r>
            <a:r>
              <a:rPr lang="en-IN" sz="2400" b="1" dirty="0" smtClean="0"/>
              <a:t>précis writing?</a:t>
            </a:r>
          </a:p>
          <a:p>
            <a:pPr marL="457200" indent="-457200">
              <a:buFont typeface="+mj-lt"/>
              <a:buAutoNum type="alphaUcPeriod"/>
            </a:pPr>
            <a:endParaRPr lang="en-IN" sz="2400" b="1" dirty="0"/>
          </a:p>
          <a:p>
            <a:pPr marL="457200" indent="-457200">
              <a:buFont typeface="+mj-lt"/>
              <a:buAutoNum type="alphaUcPeriod"/>
            </a:pPr>
            <a:r>
              <a:rPr lang="en-IN" sz="2400" b="1" dirty="0">
                <a:solidFill>
                  <a:srgbClr val="FF0000"/>
                </a:solidFill>
              </a:rPr>
              <a:t>Formal</a:t>
            </a:r>
          </a:p>
          <a:p>
            <a:pPr marL="457200" indent="-457200">
              <a:buFont typeface="+mj-lt"/>
              <a:buAutoNum type="alphaUcPeriod"/>
            </a:pPr>
            <a:r>
              <a:rPr lang="en-IN" sz="2400" b="1" dirty="0"/>
              <a:t>Informal</a:t>
            </a:r>
          </a:p>
          <a:p>
            <a:pPr marL="457200" indent="-457200">
              <a:buFont typeface="+mj-lt"/>
              <a:buAutoNum type="alphaUcPeriod"/>
            </a:pPr>
            <a:r>
              <a:rPr lang="en-IN" sz="2400" b="1" dirty="0"/>
              <a:t>Both</a:t>
            </a:r>
          </a:p>
          <a:p>
            <a:pPr marL="457200" indent="-457200">
              <a:buFont typeface="+mj-lt"/>
              <a:buAutoNum type="alphaUcPeriod"/>
            </a:pPr>
            <a:r>
              <a:rPr lang="en-IN" sz="2400" b="1" dirty="0"/>
              <a:t>None</a:t>
            </a:r>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302326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13</a:t>
            </a:r>
            <a:endParaRPr lang="en-IN" cap="none" dirty="0"/>
          </a:p>
        </p:txBody>
      </p:sp>
      <p:sp>
        <p:nvSpPr>
          <p:cNvPr id="3" name="Content Placeholder 2"/>
          <p:cNvSpPr>
            <a:spLocks noGrp="1"/>
          </p:cNvSpPr>
          <p:nvPr>
            <p:ph idx="1"/>
          </p:nvPr>
        </p:nvSpPr>
        <p:spPr/>
        <p:txBody>
          <a:bodyPr>
            <a:normAutofit fontScale="92500" lnSpcReduction="10000"/>
          </a:bodyPr>
          <a:lstStyle/>
          <a:p>
            <a:pPr marL="0" lvl="0" indent="0">
              <a:buNone/>
            </a:pPr>
            <a:r>
              <a:rPr lang="en-IN" sz="2400" b="1" dirty="0"/>
              <a:t>Which words are not suitable in a </a:t>
            </a:r>
            <a:r>
              <a:rPr lang="en-IN" sz="2400" b="1" dirty="0" smtClean="0"/>
              <a:t>précis?</a:t>
            </a:r>
          </a:p>
          <a:p>
            <a:pPr marL="0" lvl="0" indent="0">
              <a:buNone/>
            </a:pPr>
            <a:endParaRPr lang="en-IN" sz="2400" b="1" dirty="0"/>
          </a:p>
          <a:p>
            <a:pPr marL="457200" lvl="0" indent="-457200">
              <a:buFont typeface="+mj-lt"/>
              <a:buAutoNum type="alphaUcPeriod"/>
            </a:pPr>
            <a:r>
              <a:rPr lang="en-IN" sz="2400" b="1" dirty="0"/>
              <a:t>Suggested, advised, questioned</a:t>
            </a:r>
          </a:p>
          <a:p>
            <a:pPr marL="457200" lvl="0" indent="-457200">
              <a:buFont typeface="+mj-lt"/>
              <a:buAutoNum type="alphaUcPeriod"/>
            </a:pPr>
            <a:r>
              <a:rPr lang="en-IN" sz="2400" b="1" dirty="0"/>
              <a:t>required, consultant the doctor</a:t>
            </a:r>
          </a:p>
          <a:p>
            <a:pPr marL="457200" lvl="0" indent="-457200">
              <a:buFont typeface="+mj-lt"/>
              <a:buAutoNum type="alphaUcPeriod"/>
            </a:pPr>
            <a:r>
              <a:rPr lang="en-IN" sz="2400" b="1" dirty="0"/>
              <a:t>requested, honoured, awarded</a:t>
            </a:r>
          </a:p>
          <a:p>
            <a:pPr marL="457200" lvl="0" indent="-457200">
              <a:buFont typeface="+mj-lt"/>
              <a:buAutoNum type="alphaUcPeriod"/>
            </a:pPr>
            <a:r>
              <a:rPr lang="en-IN" sz="2400" b="1" dirty="0" err="1"/>
              <a:t>plz</a:t>
            </a:r>
            <a:r>
              <a:rPr lang="en-IN" sz="2400" b="1" dirty="0"/>
              <a:t>, coz, </a:t>
            </a:r>
            <a:r>
              <a:rPr lang="en-IN" sz="2400" b="1" dirty="0" err="1" smtClean="0"/>
              <a:t>bt</a:t>
            </a:r>
            <a:endParaRPr lang="en-IN" sz="2400" b="1" dirty="0"/>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935963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13</a:t>
            </a:r>
            <a:endParaRPr lang="en-IN" cap="none" dirty="0"/>
          </a:p>
        </p:txBody>
      </p:sp>
      <p:sp>
        <p:nvSpPr>
          <p:cNvPr id="3" name="Content Placeholder 2"/>
          <p:cNvSpPr>
            <a:spLocks noGrp="1"/>
          </p:cNvSpPr>
          <p:nvPr>
            <p:ph idx="1"/>
          </p:nvPr>
        </p:nvSpPr>
        <p:spPr/>
        <p:txBody>
          <a:bodyPr>
            <a:normAutofit fontScale="92500" lnSpcReduction="10000"/>
          </a:bodyPr>
          <a:lstStyle/>
          <a:p>
            <a:pPr marL="0" lvl="0" indent="0">
              <a:buNone/>
            </a:pPr>
            <a:r>
              <a:rPr lang="en-IN" sz="2400" b="1" dirty="0"/>
              <a:t>Which words are not suitable in a </a:t>
            </a:r>
            <a:r>
              <a:rPr lang="en-IN" sz="2400" b="1" dirty="0" smtClean="0"/>
              <a:t>précis?</a:t>
            </a:r>
          </a:p>
          <a:p>
            <a:pPr marL="0" lvl="0" indent="0">
              <a:buNone/>
            </a:pPr>
            <a:endParaRPr lang="en-IN" sz="2400" b="1" dirty="0"/>
          </a:p>
          <a:p>
            <a:pPr marL="457200" lvl="0" indent="-457200">
              <a:buFont typeface="+mj-lt"/>
              <a:buAutoNum type="alphaUcPeriod"/>
            </a:pPr>
            <a:r>
              <a:rPr lang="en-IN" sz="2400" b="1" dirty="0"/>
              <a:t>Suggested, advised, questioned</a:t>
            </a:r>
          </a:p>
          <a:p>
            <a:pPr marL="457200" lvl="0" indent="-457200">
              <a:buFont typeface="+mj-lt"/>
              <a:buAutoNum type="alphaUcPeriod"/>
            </a:pPr>
            <a:r>
              <a:rPr lang="en-IN" sz="2400" b="1" dirty="0"/>
              <a:t>required, consultant the doctor</a:t>
            </a:r>
          </a:p>
          <a:p>
            <a:pPr marL="457200" lvl="0" indent="-457200">
              <a:buFont typeface="+mj-lt"/>
              <a:buAutoNum type="alphaUcPeriod"/>
            </a:pPr>
            <a:r>
              <a:rPr lang="en-IN" sz="2400" b="1" dirty="0"/>
              <a:t>requested, honoured, awarded</a:t>
            </a:r>
          </a:p>
          <a:p>
            <a:pPr marL="457200" lvl="0" indent="-457200">
              <a:buFont typeface="+mj-lt"/>
              <a:buAutoNum type="alphaUcPeriod"/>
            </a:pPr>
            <a:r>
              <a:rPr lang="en-IN" sz="2400" b="1" dirty="0" err="1">
                <a:solidFill>
                  <a:srgbClr val="FF0000"/>
                </a:solidFill>
              </a:rPr>
              <a:t>plz</a:t>
            </a:r>
            <a:r>
              <a:rPr lang="en-IN" sz="2400" b="1" dirty="0">
                <a:solidFill>
                  <a:srgbClr val="FF0000"/>
                </a:solidFill>
              </a:rPr>
              <a:t>, coz, </a:t>
            </a:r>
            <a:r>
              <a:rPr lang="en-IN" sz="2400" b="1" dirty="0" err="1" smtClean="0">
                <a:solidFill>
                  <a:srgbClr val="FF0000"/>
                </a:solidFill>
              </a:rPr>
              <a:t>bt</a:t>
            </a:r>
            <a:endParaRPr lang="en-IN" sz="2400" b="1" dirty="0">
              <a:solidFill>
                <a:srgbClr val="FF0000"/>
              </a:solidFill>
            </a:endParaRPr>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569796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14</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IN" sz="2400" b="1" dirty="0"/>
              <a:t>W</a:t>
            </a:r>
            <a:r>
              <a:rPr lang="en-IN" sz="2400" b="1" dirty="0" smtClean="0"/>
              <a:t>hich </a:t>
            </a:r>
            <a:r>
              <a:rPr lang="en-IN" sz="2400" b="1" dirty="0"/>
              <a:t>person should </a:t>
            </a:r>
            <a:r>
              <a:rPr lang="en-IN" sz="2400" b="1" dirty="0" smtClean="0"/>
              <a:t>be </a:t>
            </a:r>
            <a:r>
              <a:rPr lang="en-IN" sz="2400" b="1" dirty="0"/>
              <a:t>used in précis </a:t>
            </a:r>
            <a:r>
              <a:rPr lang="en-IN" sz="2400" b="1" dirty="0" smtClean="0"/>
              <a:t>writing?</a:t>
            </a:r>
          </a:p>
          <a:p>
            <a:pPr marL="0" indent="0">
              <a:buNone/>
            </a:pPr>
            <a:endParaRPr lang="en-IN" sz="2400" b="1" dirty="0"/>
          </a:p>
          <a:p>
            <a:pPr marL="0" indent="0">
              <a:buNone/>
            </a:pPr>
            <a:r>
              <a:rPr lang="en-IN" sz="2400" b="1" dirty="0"/>
              <a:t>A. first person</a:t>
            </a:r>
          </a:p>
          <a:p>
            <a:pPr marL="0" indent="0">
              <a:buNone/>
            </a:pPr>
            <a:r>
              <a:rPr lang="en-IN" sz="2400" b="1" dirty="0"/>
              <a:t>B. second person</a:t>
            </a:r>
          </a:p>
          <a:p>
            <a:pPr marL="0" indent="0">
              <a:buNone/>
            </a:pPr>
            <a:r>
              <a:rPr lang="en-IN" sz="2400" b="1" dirty="0"/>
              <a:t>C. third person</a:t>
            </a:r>
          </a:p>
          <a:p>
            <a:pPr marL="0" indent="0">
              <a:buNone/>
            </a:pPr>
            <a:r>
              <a:rPr lang="en-IN" sz="2400" b="1" dirty="0" smtClean="0"/>
              <a:t>D</a:t>
            </a:r>
            <a:r>
              <a:rPr lang="en-IN" sz="2400" b="1" dirty="0"/>
              <a:t>. all</a:t>
            </a:r>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022315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14</a:t>
            </a:r>
            <a:endParaRPr lang="en-IN" cap="none" dirty="0"/>
          </a:p>
        </p:txBody>
      </p:sp>
      <p:sp>
        <p:nvSpPr>
          <p:cNvPr id="3" name="Content Placeholder 2"/>
          <p:cNvSpPr>
            <a:spLocks noGrp="1"/>
          </p:cNvSpPr>
          <p:nvPr>
            <p:ph idx="1"/>
          </p:nvPr>
        </p:nvSpPr>
        <p:spPr/>
        <p:txBody>
          <a:bodyPr>
            <a:normAutofit fontScale="92500" lnSpcReduction="10000"/>
          </a:bodyPr>
          <a:lstStyle/>
          <a:p>
            <a:pPr marL="0" indent="0">
              <a:buNone/>
            </a:pPr>
            <a:r>
              <a:rPr lang="en-IN" sz="2400" b="1" dirty="0"/>
              <a:t>W</a:t>
            </a:r>
            <a:r>
              <a:rPr lang="en-IN" sz="2400" b="1" dirty="0" smtClean="0"/>
              <a:t>hich </a:t>
            </a:r>
            <a:r>
              <a:rPr lang="en-IN" sz="2400" b="1" dirty="0"/>
              <a:t>person should </a:t>
            </a:r>
            <a:r>
              <a:rPr lang="en-IN" sz="2400" b="1" dirty="0" smtClean="0"/>
              <a:t>be </a:t>
            </a:r>
            <a:r>
              <a:rPr lang="en-IN" sz="2400" b="1" dirty="0"/>
              <a:t>used in précis </a:t>
            </a:r>
            <a:r>
              <a:rPr lang="en-IN" sz="2400" b="1" dirty="0" smtClean="0"/>
              <a:t>writing?</a:t>
            </a:r>
          </a:p>
          <a:p>
            <a:pPr marL="0" indent="0">
              <a:buNone/>
            </a:pPr>
            <a:endParaRPr lang="en-IN" sz="2400" b="1" dirty="0"/>
          </a:p>
          <a:p>
            <a:pPr marL="0" indent="0">
              <a:buNone/>
            </a:pPr>
            <a:r>
              <a:rPr lang="en-IN" sz="2400" b="1" dirty="0"/>
              <a:t>A. first person</a:t>
            </a:r>
          </a:p>
          <a:p>
            <a:pPr marL="0" indent="0">
              <a:buNone/>
            </a:pPr>
            <a:r>
              <a:rPr lang="en-IN" sz="2400" b="1" dirty="0"/>
              <a:t>B. second person</a:t>
            </a:r>
          </a:p>
          <a:p>
            <a:pPr marL="0" indent="0">
              <a:buNone/>
            </a:pPr>
            <a:r>
              <a:rPr lang="en-IN" sz="2400" b="1" dirty="0">
                <a:solidFill>
                  <a:srgbClr val="FF0000"/>
                </a:solidFill>
              </a:rPr>
              <a:t>C. third person</a:t>
            </a:r>
          </a:p>
          <a:p>
            <a:pPr marL="0" indent="0">
              <a:buNone/>
            </a:pPr>
            <a:r>
              <a:rPr lang="en-IN" sz="2400" b="1" dirty="0" smtClean="0"/>
              <a:t>D</a:t>
            </a:r>
            <a:r>
              <a:rPr lang="en-IN" sz="2400" b="1" dirty="0"/>
              <a:t>. all</a:t>
            </a:r>
          </a:p>
          <a:p>
            <a:pPr marL="0" indent="0">
              <a:buNone/>
            </a:pPr>
            <a:r>
              <a:rPr lang="en-IN" sz="2800" b="1" dirty="0"/>
              <a:t/>
            </a:r>
            <a:br>
              <a:rPr lang="en-IN" sz="2800" b="1"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544268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endParaRPr lang="en-IN" cap="none" dirty="0"/>
          </a:p>
        </p:txBody>
      </p:sp>
      <p:sp>
        <p:nvSpPr>
          <p:cNvPr id="3" name="Content Placeholder 2"/>
          <p:cNvSpPr>
            <a:spLocks noGrp="1"/>
          </p:cNvSpPr>
          <p:nvPr>
            <p:ph idx="1"/>
          </p:nvPr>
        </p:nvSpPr>
        <p:spPr/>
        <p:txBody>
          <a:bodyPr>
            <a:normAutofit/>
          </a:bodyPr>
          <a:lstStyle/>
          <a:p>
            <a:pPr marL="0" indent="0">
              <a:buNone/>
            </a:pPr>
            <a:r>
              <a:rPr lang="en-IN" sz="2800" dirty="0"/>
              <a:t/>
            </a:r>
            <a:br>
              <a:rPr lang="en-IN" sz="2800" dirty="0"/>
            </a:br>
            <a:endParaRPr lang="en-IN" sz="24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pic>
        <p:nvPicPr>
          <p:cNvPr id="4098" name="Picture 2" descr="Let's practice. - ppt downloa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9684" y="552450"/>
            <a:ext cx="11204811" cy="6305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9854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96036" y="286603"/>
            <a:ext cx="11191163" cy="6032311"/>
          </a:xfr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064899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Q</a:t>
            </a:r>
            <a:r>
              <a:rPr lang="en-US" cap="none" dirty="0" smtClean="0"/>
              <a:t>uestion</a:t>
            </a:r>
            <a:r>
              <a:rPr lang="en-US" dirty="0" smtClean="0"/>
              <a:t> 1</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indent="0">
              <a:buNone/>
            </a:pPr>
            <a:r>
              <a:rPr lang="en-US" sz="1800" b="1" dirty="0"/>
              <a:t>Rewrite the following passage precisely into 1/3rd of its size</a:t>
            </a:r>
            <a:r>
              <a:rPr lang="en-US" sz="1800" b="1" dirty="0" smtClean="0"/>
              <a:t>:</a:t>
            </a:r>
            <a:endParaRPr lang="en-IN" sz="1800" dirty="0"/>
          </a:p>
          <a:p>
            <a:pPr marL="0" indent="0">
              <a:buNone/>
            </a:pPr>
            <a:r>
              <a:rPr lang="en-US" sz="1800" dirty="0"/>
              <a:t>One of our most difficult problems is what we call discipline and it is really very complex. You see, society feels that it must control or discipline the citizen, shape his mind according to certain religious, social, moral and economic patterns. </a:t>
            </a:r>
            <a:br>
              <a:rPr lang="en-US" sz="1800" dirty="0"/>
            </a:br>
            <a:r>
              <a:rPr lang="en-US" sz="1800" dirty="0"/>
              <a:t>Now, is discipline necessary at all? Please listen carefully. Don’t immediately say YES or NO. Most of us feel, especially while we are young, that there should be no discipline, that we should be allowed to do whatever we like and we think that is freedom. But merely to say that we should be free and so on has very little meaning without understanding the whole problem of discipline. </a:t>
            </a:r>
            <a:br>
              <a:rPr lang="en-US" sz="1800" dirty="0"/>
            </a:br>
            <a:r>
              <a:rPr lang="en-US" sz="1800" dirty="0"/>
              <a:t>The keen athlete is disciplining himself the whole time, isn't he? His joy in playing games and the very necessity to keep fit makes him go to bed early, refrain from smoking, eat the right food and generally observe the rules of good health. His discipline and punctuality is not an imposition but a natural outcome of his enjoyment of athletics. </a:t>
            </a:r>
            <a:endParaRPr lang="en-IN" sz="1800" b="1"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668125" y="0"/>
            <a:ext cx="523875" cy="552450"/>
          </a:xfrm>
          <a:prstGeom prst="rect">
            <a:avLst/>
          </a:prstGeom>
        </p:spPr>
      </p:pic>
    </p:spTree>
    <p:extLst>
      <p:ext uri="{BB962C8B-B14F-4D97-AF65-F5344CB8AC3E}">
        <p14:creationId xmlns="" xmlns:p14="http://schemas.microsoft.com/office/powerpoint/2010/main" val="1986328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ANSWER</a:t>
            </a:r>
            <a:r>
              <a:rPr lang="en-US" dirty="0" smtClean="0"/>
              <a:t> </a:t>
            </a:r>
            <a:r>
              <a:rPr lang="en-US" dirty="0" smtClean="0"/>
              <a:t>1</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lvl="0" indent="0">
              <a:buNone/>
            </a:pPr>
            <a:r>
              <a:rPr lang="en-US" sz="1800" dirty="0" smtClean="0"/>
              <a:t>Final Précis </a:t>
            </a:r>
            <a:endParaRPr lang="en-IN" sz="1800" dirty="0" smtClean="0"/>
          </a:p>
          <a:p>
            <a:pPr marL="0" indent="0">
              <a:buNone/>
            </a:pPr>
            <a:r>
              <a:rPr lang="en-US" sz="1800" b="1" dirty="0" smtClean="0"/>
              <a:t>Discipline-A way of life</a:t>
            </a:r>
            <a:endParaRPr lang="en-IN" sz="1800" dirty="0" smtClean="0"/>
          </a:p>
          <a:p>
            <a:pPr marL="0" indent="0">
              <a:buNone/>
            </a:pPr>
            <a:r>
              <a:rPr lang="en-US" sz="1800" dirty="0" smtClean="0"/>
              <a:t>Though discipline seems to be a problem, it is necessary for all. Discipline shapes our mind and regulates our habits. Some want to be free and think that it is not necessary. Discipline and punctuality give enjoyment to athletes. </a:t>
            </a:r>
            <a:endParaRPr lang="en-IN" sz="1800" dirty="0" smtClean="0"/>
          </a:p>
          <a:p>
            <a:pPr marL="0" indent="0">
              <a:buNone/>
            </a:pPr>
            <a:endParaRPr lang="en-IN"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656155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P</a:t>
            </a:r>
            <a:r>
              <a:rPr lang="en-US" cap="none" dirty="0" smtClean="0"/>
              <a:t>ractice</a:t>
            </a:r>
            <a:r>
              <a:rPr lang="en-US" dirty="0" smtClean="0"/>
              <a:t> 2</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indent="0">
              <a:buNone/>
            </a:pPr>
            <a:r>
              <a:rPr lang="en-US" sz="1800" b="1" dirty="0"/>
              <a:t>Rewrite the following passage precisely into 1/3rd of its </a:t>
            </a:r>
            <a:r>
              <a:rPr lang="en-US" sz="1800" b="1" dirty="0" err="1" smtClean="0"/>
              <a:t>size:</a:t>
            </a:r>
            <a:r>
              <a:rPr lang="en-US" sz="1800" dirty="0" err="1" smtClean="0"/>
              <a:t>Soapy</a:t>
            </a:r>
            <a:r>
              <a:rPr lang="en-US" sz="1800" dirty="0" smtClean="0"/>
              <a:t> </a:t>
            </a:r>
            <a:r>
              <a:rPr lang="en-US" sz="1800" dirty="0" smtClean="0"/>
              <a:t>was homeless and usually in the pleasant summer nights, he slept on a bench in a park. However, as the nights got colder with approaching winter, he decided to move to his regular hangout during winter.  There were several charitable places for the homeless in the New York City where Soapy could sleep during the frosty winter. But these establishments had numerous strict regulations and the authorities were highly inquisitive of the personal life of its inmates. So Soapy chose the prison at Blackwell’s on the island as his winter haunt.</a:t>
            </a:r>
            <a:br>
              <a:rPr lang="en-US" sz="1800" dirty="0" smtClean="0"/>
            </a:br>
            <a:r>
              <a:rPr lang="en-US" sz="1800" dirty="0" smtClean="0"/>
              <a:t>It was easy to get entry into his winter resort because all Soapy had to do is break some trivial law and he was inside with no questions asked. His plan was to go to an expensive restaurant have some exorbitantly priced dishes. When he could not pay the bill, the officials would escort him straight to his trusted winter abode. Having smartened himself up with a clean shave and a wearing a coat hand out to him long back by a philanthropist, he stealthily entered a restaurant hoping that none of the waiters would notice his tattered trousers and shoes. He decided to order a mallard duck with a bottle of White Burgundy and other luxuries. Regrettably for Soapy, as soon as he got into a grand restaurant, the chief waiter noted his ratty trousers and drove him out of the restaurant.</a:t>
            </a:r>
            <a:endParaRPr lang="en-IN" sz="1800" dirty="0" smtClean="0"/>
          </a:p>
          <a:p>
            <a:pPr marL="0" indent="0">
              <a:buNone/>
            </a:pPr>
            <a:endParaRPr lang="en-IN" sz="18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32621566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ANSWER2</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lvl="0" indent="0">
              <a:buNone/>
            </a:pPr>
            <a:r>
              <a:rPr lang="en-US" sz="1800" dirty="0" smtClean="0"/>
              <a:t>Final Précis </a:t>
            </a:r>
            <a:endParaRPr lang="en-IN" sz="1800" dirty="0" smtClean="0"/>
          </a:p>
          <a:p>
            <a:pPr marL="0" indent="0">
              <a:buNone/>
            </a:pPr>
            <a:r>
              <a:rPr lang="en-US" sz="1800" b="1" dirty="0" smtClean="0"/>
              <a:t>Homeless Soapy</a:t>
            </a:r>
            <a:endParaRPr lang="en-IN" sz="1800" dirty="0" smtClean="0"/>
          </a:p>
          <a:p>
            <a:pPr marL="0" indent="0">
              <a:buNone/>
            </a:pPr>
            <a:r>
              <a:rPr lang="en-US" sz="1800" dirty="0" smtClean="0"/>
              <a:t>Soapy, a homeless man, wanted a shelter for winters but not one of those charitable homes where his personal life would be scrutinized. He chose the prison on Blackwell’s island as his home. He planned to break some law and land up in jail. He smartened himself up and went to an expensive restaurant where, showing his inability to pay, he would be imprisoned. The chief waiter noted his ratty trousers and turned him out.</a:t>
            </a:r>
            <a:endParaRPr lang="en-IN" sz="1800" dirty="0" smtClean="0"/>
          </a:p>
          <a:p>
            <a:pPr marL="0" indent="0">
              <a:buNone/>
            </a:pPr>
            <a:endParaRPr lang="en-IN"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5679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P</a:t>
            </a:r>
            <a:r>
              <a:rPr lang="en-US" cap="none" dirty="0" smtClean="0"/>
              <a:t>ractice</a:t>
            </a:r>
            <a:r>
              <a:rPr lang="en-US" dirty="0" smtClean="0"/>
              <a:t> 3</a:t>
            </a:r>
            <a:endParaRPr lang="en-IN" dirty="0"/>
          </a:p>
        </p:txBody>
      </p:sp>
      <p:sp>
        <p:nvSpPr>
          <p:cNvPr id="3" name="Content Placeholder 2"/>
          <p:cNvSpPr>
            <a:spLocks noGrp="1"/>
          </p:cNvSpPr>
          <p:nvPr>
            <p:ph idx="1"/>
          </p:nvPr>
        </p:nvSpPr>
        <p:spPr>
          <a:xfrm>
            <a:off x="1251678" y="1589650"/>
            <a:ext cx="10178322" cy="4974924"/>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indent="0">
              <a:buNone/>
            </a:pPr>
            <a:r>
              <a:rPr lang="en-US" sz="1800" b="1" dirty="0"/>
              <a:t>Rewrite the following passage precisely into 1/3rd of its </a:t>
            </a:r>
            <a:r>
              <a:rPr lang="en-US" sz="1800" b="1" dirty="0" err="1" smtClean="0"/>
              <a:t>size:</a:t>
            </a:r>
            <a:r>
              <a:rPr lang="en-US" sz="1800" dirty="0" err="1" smtClean="0"/>
              <a:t>For</a:t>
            </a:r>
            <a:r>
              <a:rPr lang="en-US" sz="1800" dirty="0" smtClean="0"/>
              <a:t> </a:t>
            </a:r>
            <a:r>
              <a:rPr lang="en-US" sz="1800" dirty="0" smtClean="0"/>
              <a:t>centuries, people have been playing kicking games with a ball. The game of soccer developed from some of these early games. The English probably gave soccer its name and its first set of rules. In European countries, soccer is called football or association football. Some people believe that the name “soccer” came from “assoc.,” an abbreviation for the word association. Others believe that the name came from the high socks that the players wear.</a:t>
            </a:r>
            <a:br>
              <a:rPr lang="en-US" sz="1800" dirty="0" smtClean="0"/>
            </a:br>
            <a:r>
              <a:rPr lang="en-US" sz="1800" dirty="0" smtClean="0"/>
              <a:t>Organized soccer games began in 1863. In soccer, two teams of eleven players try to kick or head the ball into their opponents’ goal. The goalie, who tries to keep the ball out of the goal, is the only player on the field who is allowed to touch the ball with his or her hands. The other players must use their feet, heads, and bodies to control the ball.</a:t>
            </a:r>
            <a:br>
              <a:rPr lang="en-US" sz="1800" dirty="0" smtClean="0"/>
            </a:br>
            <a:r>
              <a:rPr lang="en-US" sz="1800" dirty="0" smtClean="0"/>
              <a:t>Every four years, soccer teams around the world compete for the World Cup. The World Cup competition started in 1930.</a:t>
            </a:r>
            <a:br>
              <a:rPr lang="en-US" sz="1800" dirty="0" smtClean="0"/>
            </a:br>
            <a:r>
              <a:rPr lang="en-US" sz="1800" dirty="0" smtClean="0"/>
              <a:t>Brazil is the home of many great soccer players, including the most famous player of all, </a:t>
            </a:r>
            <a:r>
              <a:rPr lang="en-US" sz="1800" dirty="0" err="1" smtClean="0"/>
              <a:t>Pelé</a:t>
            </a:r>
            <a:r>
              <a:rPr lang="en-US" sz="1800" dirty="0" smtClean="0"/>
              <a:t>. With his fast footwork, dazzling speed, and great scoring ability, </a:t>
            </a:r>
            <a:r>
              <a:rPr lang="en-US" sz="1800" dirty="0" err="1" smtClean="0"/>
              <a:t>Pelé</a:t>
            </a:r>
            <a:r>
              <a:rPr lang="en-US" sz="1800" dirty="0" smtClean="0"/>
              <a:t> played for many years in Brazil and then later in New York. During his 22 years in soccer, he scored 1,281 goals and held every major record for the sport.</a:t>
            </a:r>
            <a:br>
              <a:rPr lang="en-US" sz="1800" dirty="0" smtClean="0"/>
            </a:br>
            <a:r>
              <a:rPr lang="en-US" sz="1800" dirty="0" smtClean="0"/>
              <a:t>People in more than 140 countries around the world play soccer. It is the national sport of most European and Latin American countries. Soccer is definitely the world’s most popular sport!</a:t>
            </a:r>
            <a:endParaRPr lang="en-IN" sz="18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5459321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ANSWER</a:t>
            </a:r>
            <a:r>
              <a:rPr lang="en-US" dirty="0" smtClean="0"/>
              <a:t>3</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lvl="0" indent="0">
              <a:buNone/>
            </a:pPr>
            <a:r>
              <a:rPr lang="en-US" sz="1800" dirty="0" smtClean="0"/>
              <a:t>F</a:t>
            </a:r>
            <a:r>
              <a:rPr lang="en-US" sz="1800" b="1" dirty="0" smtClean="0"/>
              <a:t>inal Précis </a:t>
            </a:r>
            <a:endParaRPr lang="en-IN" sz="1800" dirty="0" smtClean="0"/>
          </a:p>
          <a:p>
            <a:pPr marL="0" indent="0">
              <a:buNone/>
            </a:pPr>
            <a:r>
              <a:rPr lang="en-US" sz="1800" b="1" dirty="0" smtClean="0"/>
              <a:t>Origin of Soccer</a:t>
            </a:r>
            <a:r>
              <a:rPr lang="en-US" sz="1800" dirty="0" smtClean="0"/>
              <a:t/>
            </a:r>
            <a:br>
              <a:rPr lang="en-US" sz="1800" dirty="0" smtClean="0"/>
            </a:br>
            <a:r>
              <a:rPr lang="en-US" sz="1800" dirty="0" smtClean="0"/>
              <a:t>The British devised football’s rules. The name ‘Soccer’ is possibly related to players’ high socks or from ‘Association’.</a:t>
            </a:r>
            <a:br>
              <a:rPr lang="en-US" sz="1800" dirty="0" smtClean="0"/>
            </a:br>
            <a:r>
              <a:rPr lang="en-US" sz="1800" dirty="0" smtClean="0"/>
              <a:t>Born in 1863, football is played with two rival 11-player teams who try to push the ball through the opposite goal post outflanking the goalkeeper. Except him, no one can touch the ball by hand.</a:t>
            </a:r>
            <a:br>
              <a:rPr lang="en-US" sz="1800" dirty="0" smtClean="0"/>
            </a:br>
            <a:r>
              <a:rPr lang="en-US" sz="1800" dirty="0" smtClean="0"/>
              <a:t>The World Cup is staged once in four years.</a:t>
            </a:r>
            <a:br>
              <a:rPr lang="en-US" sz="1800" dirty="0" smtClean="0"/>
            </a:br>
            <a:r>
              <a:rPr lang="en-US" sz="1800" dirty="0" smtClean="0"/>
              <a:t>The Brazilian football wizard Pele bewitched football lovers with his superb skill.</a:t>
            </a:r>
            <a:br>
              <a:rPr lang="en-US" sz="1800" dirty="0" smtClean="0"/>
            </a:br>
            <a:r>
              <a:rPr lang="en-US" sz="1800" dirty="0" smtClean="0"/>
              <a:t>As the national game in Europe and Latin America, football, played in 140 countries, is world’s most popular game.</a:t>
            </a:r>
            <a:endParaRPr lang="en-IN" sz="1800" dirty="0" smtClean="0"/>
          </a:p>
          <a:p>
            <a:pPr marL="0" indent="0">
              <a:buNone/>
            </a:pPr>
            <a:endParaRPr lang="en-IN"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38678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P</a:t>
            </a:r>
            <a:r>
              <a:rPr lang="en-US" cap="none" dirty="0" smtClean="0"/>
              <a:t>ractice</a:t>
            </a:r>
            <a:r>
              <a:rPr lang="en-US" dirty="0" smtClean="0"/>
              <a:t> 4</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indent="0">
              <a:buNone/>
            </a:pPr>
            <a:r>
              <a:rPr lang="en-US" sz="1800" b="1" dirty="0"/>
              <a:t>Rewrite the following passage precisely into 1/3rd of its size:</a:t>
            </a:r>
            <a:endParaRPr lang="en-IN" sz="1800" dirty="0"/>
          </a:p>
          <a:p>
            <a:pPr marL="0" indent="0">
              <a:buNone/>
            </a:pPr>
            <a:r>
              <a:rPr lang="en-US" sz="1800" dirty="0" smtClean="0"/>
              <a:t>If </a:t>
            </a:r>
            <a:r>
              <a:rPr lang="en-US" sz="1800" dirty="0" smtClean="0"/>
              <a:t>we look back at India’s long history, we find that our forefathers made wonderful progress whenever they looked out on the world with clear and fearless eyes and kept the windows of their minds open to give and receive. And, in later periods, when they grew narrow in outlook and shrank from outside influence, India suffered a set-back, politically and culturally. What a magnificent inheritance we have, though we have abused it often enough. India has been and is a vital nation, </a:t>
            </a:r>
            <a:r>
              <a:rPr lang="en-US" sz="1800" dirty="0" err="1" smtClean="0"/>
              <a:t>inspite</a:t>
            </a:r>
            <a:r>
              <a:rPr lang="en-US" sz="1800" dirty="0" smtClean="0"/>
              <a:t>, of all the misery and suffering that she has experienced.</a:t>
            </a:r>
            <a:endParaRPr lang="en-IN" sz="1800" dirty="0" smtClean="0"/>
          </a:p>
          <a:p>
            <a:pPr marL="0" indent="0">
              <a:buNone/>
            </a:pPr>
            <a:endParaRPr lang="en-IN" sz="18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235306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ANSWER</a:t>
            </a:r>
            <a:r>
              <a:rPr lang="en-US" dirty="0" smtClean="0"/>
              <a:t> </a:t>
            </a:r>
            <a:r>
              <a:rPr lang="en-US" dirty="0" smtClean="0"/>
              <a:t>4</a:t>
            </a:r>
            <a:endParaRPr lang="en-IN" dirty="0"/>
          </a:p>
        </p:txBody>
      </p:sp>
      <p:sp>
        <p:nvSpPr>
          <p:cNvPr id="3" name="Content Placeholder 2"/>
          <p:cNvSpPr>
            <a:spLocks noGrp="1"/>
          </p:cNvSpPr>
          <p:nvPr>
            <p:ph idx="1"/>
          </p:nvPr>
        </p:nvSpPr>
        <p:spPr>
          <a:xfrm>
            <a:off x="787444" y="1920135"/>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lvl="0" indent="0">
              <a:buNone/>
            </a:pPr>
            <a:r>
              <a:rPr lang="en-US" sz="1800" b="1" dirty="0" err="1" smtClean="0"/>
              <a:t>Precis</a:t>
            </a:r>
            <a:endParaRPr lang="en-IN" sz="1800" dirty="0" smtClean="0"/>
          </a:p>
          <a:p>
            <a:pPr marL="0" indent="0">
              <a:buNone/>
            </a:pPr>
            <a:r>
              <a:rPr lang="en-US" sz="1800" b="1" dirty="0" smtClean="0"/>
              <a:t>Title:- Broadmindedness-India’s Vitality’s </a:t>
            </a:r>
            <a:endParaRPr lang="en-IN" sz="1800" dirty="0" smtClean="0"/>
          </a:p>
          <a:p>
            <a:pPr marL="0" indent="0">
              <a:buNone/>
            </a:pPr>
            <a:r>
              <a:rPr lang="en-US" sz="1800" i="1" dirty="0" smtClean="0"/>
              <a:t>Ancient India was able to make tremendous progress through broad-mindedness. The narrowness in outlook that followed led to her downfall. Still, all the suffering has not been able to diminish India’s inherent vitality.</a:t>
            </a:r>
            <a:endParaRPr lang="en-IN" sz="1800" dirty="0" smtClean="0"/>
          </a:p>
          <a:p>
            <a:pPr marL="0" indent="0">
              <a:buNone/>
            </a:pPr>
            <a:endParaRPr lang="en-IN"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541167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P</a:t>
            </a:r>
            <a:r>
              <a:rPr lang="en-US" cap="none" dirty="0" smtClean="0"/>
              <a:t>ractice</a:t>
            </a:r>
            <a:r>
              <a:rPr lang="en-US" dirty="0" smtClean="0"/>
              <a:t> 5</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indent="0">
              <a:buNone/>
            </a:pPr>
            <a:r>
              <a:rPr lang="en-US" sz="1800" b="1" dirty="0"/>
              <a:t>Rewrite the following passage precisely into 1/3rd of its size:</a:t>
            </a:r>
            <a:endParaRPr lang="en-IN" sz="1800" dirty="0"/>
          </a:p>
          <a:p>
            <a:pPr marL="0" lvl="0" indent="0">
              <a:buNone/>
            </a:pPr>
            <a:r>
              <a:rPr lang="en-US" sz="1800" dirty="0" err="1" smtClean="0"/>
              <a:t>Raju</a:t>
            </a:r>
            <a:r>
              <a:rPr lang="en-US" sz="1800" dirty="0" smtClean="0"/>
              <a:t> welcomed the intrusion — something to relieve the loneliness of the place. The man stood gazing reverentially on his face. </a:t>
            </a:r>
            <a:r>
              <a:rPr lang="en-US" sz="1800" dirty="0" err="1" smtClean="0"/>
              <a:t>Raju</a:t>
            </a:r>
            <a:r>
              <a:rPr lang="en-US" sz="1800" dirty="0" smtClean="0"/>
              <a:t> felt amused and embarrassed. “Sit down if you like,” </a:t>
            </a:r>
            <a:r>
              <a:rPr lang="en-US" sz="1800" dirty="0" err="1" smtClean="0"/>
              <a:t>Raju</a:t>
            </a:r>
            <a:r>
              <a:rPr lang="en-US" sz="1800" dirty="0" smtClean="0"/>
              <a:t> said, to break the spell. The other accepted the suggestion with a grateful nod and went down the river steps to wash his feet and face, came up wiping himself dry with the end of</a:t>
            </a:r>
            <a:br>
              <a:rPr lang="en-US" sz="1800" dirty="0" smtClean="0"/>
            </a:br>
            <a:r>
              <a:rPr lang="en-US" sz="1800" dirty="0" smtClean="0"/>
              <a:t>a checkered yellow towel on his shoulder, and took his seat two steps below the granite slab on which </a:t>
            </a:r>
            <a:r>
              <a:rPr lang="en-US" sz="1800" dirty="0" err="1" smtClean="0"/>
              <a:t>Raju</a:t>
            </a:r>
            <a:r>
              <a:rPr lang="en-US" sz="1800" dirty="0" smtClean="0"/>
              <a:t> was sitting cross-legged as if it were a throne, beside an ancient shrine. The branches of the trees canopying the river course rustled and trembled with the agitation of birds and monkeys settling down for the night. Upstream beyond the hills the sun was setting. </a:t>
            </a:r>
            <a:r>
              <a:rPr lang="en-US" sz="1800" dirty="0" err="1" smtClean="0"/>
              <a:t>Raju</a:t>
            </a:r>
            <a:r>
              <a:rPr lang="en-US" sz="1800" dirty="0" smtClean="0"/>
              <a:t> waited for the other to say something. But he was too polite to open a conversation.</a:t>
            </a:r>
            <a:br>
              <a:rPr lang="en-US" sz="1800" dirty="0" smtClean="0"/>
            </a:br>
            <a:r>
              <a:rPr lang="en-US" sz="1800" dirty="0" err="1" smtClean="0"/>
              <a:t>Raju</a:t>
            </a:r>
            <a:r>
              <a:rPr lang="en-US" sz="1800" dirty="0" smtClean="0"/>
              <a:t> asked, “Where are you from?” dreading lest the other should turn around and ask the same question.</a:t>
            </a:r>
            <a:endParaRPr lang="en-IN" sz="1800" dirty="0" smtClean="0"/>
          </a:p>
          <a:p>
            <a:pPr marL="0" indent="0">
              <a:buNone/>
            </a:pPr>
            <a:r>
              <a:rPr lang="en-US" sz="1800" dirty="0" smtClean="0"/>
              <a:t>The man replied, “I’m from </a:t>
            </a:r>
            <a:r>
              <a:rPr lang="en-US" sz="1800" dirty="0" err="1" smtClean="0"/>
              <a:t>Mangal</a:t>
            </a:r>
            <a:r>
              <a:rPr lang="en-US" sz="1800" dirty="0" smtClean="0"/>
              <a:t> — “</a:t>
            </a:r>
            <a:endParaRPr lang="en-IN" sz="1800" dirty="0" smtClean="0"/>
          </a:p>
          <a:p>
            <a:pPr marL="0" indent="0">
              <a:buNone/>
            </a:pPr>
            <a:r>
              <a:rPr lang="en-US" sz="1800" dirty="0" smtClean="0"/>
              <a:t>“Where is </a:t>
            </a:r>
            <a:r>
              <a:rPr lang="en-US" sz="1800" dirty="0" err="1" smtClean="0"/>
              <a:t>Mangal</a:t>
            </a:r>
            <a:r>
              <a:rPr lang="en-US" sz="1800" dirty="0" smtClean="0"/>
              <a:t>?”</a:t>
            </a:r>
            <a:endParaRPr lang="en-IN" sz="1800" dirty="0" smtClean="0"/>
          </a:p>
          <a:p>
            <a:pPr marL="0" indent="0">
              <a:buNone/>
            </a:pPr>
            <a:endParaRPr lang="en-IN" sz="18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5914038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ANSWER5</a:t>
            </a:r>
            <a:endParaRPr lang="en-IN" dirty="0"/>
          </a:p>
        </p:txBody>
      </p:sp>
      <p:sp>
        <p:nvSpPr>
          <p:cNvPr id="3" name="Content Placeholder 2"/>
          <p:cNvSpPr>
            <a:spLocks noGrp="1"/>
          </p:cNvSpPr>
          <p:nvPr>
            <p:ph idx="1"/>
          </p:nvPr>
        </p:nvSpPr>
        <p:spPr>
          <a:xfrm>
            <a:off x="1251678" y="2060812"/>
            <a:ext cx="10178322" cy="4503761"/>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txBody>
          <a:bodyPr>
            <a:noAutofit/>
          </a:bodyPr>
          <a:lstStyle/>
          <a:p>
            <a:pPr marL="0" lvl="0" indent="0">
              <a:buNone/>
            </a:pPr>
            <a:r>
              <a:rPr lang="en-US" sz="1800" b="1" dirty="0" err="1" smtClean="0"/>
              <a:t>Precis</a:t>
            </a:r>
            <a:endParaRPr lang="en-IN" sz="1800" dirty="0" smtClean="0"/>
          </a:p>
          <a:p>
            <a:pPr marL="0" indent="0">
              <a:buNone/>
            </a:pPr>
            <a:r>
              <a:rPr lang="en-US" sz="1800" b="1" dirty="0" smtClean="0"/>
              <a:t>Title:- Nelson Severely Wounded</a:t>
            </a:r>
            <a:endParaRPr lang="en-IN" sz="1800" dirty="0" smtClean="0"/>
          </a:p>
          <a:p>
            <a:pPr marL="0" indent="0">
              <a:buNone/>
            </a:pPr>
            <a:r>
              <a:rPr lang="en-US" sz="1800" dirty="0" smtClean="0"/>
              <a:t>On stepping from the boat, Nelson was shot through the right elbow and fell. </a:t>
            </a:r>
            <a:r>
              <a:rPr lang="en-US" sz="1800" dirty="0" err="1" smtClean="0"/>
              <a:t>Nisbet</a:t>
            </a:r>
            <a:r>
              <a:rPr lang="en-US" sz="1800" dirty="0" smtClean="0"/>
              <a:t>, his step-son, placed him in the bottom of the boat, and covered the wound which was gushing blood. He bound silk handkerchiefs over the torn blood vessels, thereby saving Nelson’s life, and a sling was made for the arm. The grounded boat was re-floated and went close under the battery to avoid its fire. Nelson asked to be lifted to look around.</a:t>
            </a:r>
            <a:endParaRPr lang="en-IN" sz="1800" dirty="0" smtClean="0"/>
          </a:p>
          <a:p>
            <a:pPr marL="0" indent="0">
              <a:buNone/>
            </a:pPr>
            <a:endParaRPr lang="en-IN"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3224969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a:t>
            </a:r>
            <a:endParaRPr lang="en-IN" cap="none" dirty="0"/>
          </a:p>
        </p:txBody>
      </p:sp>
      <p:sp>
        <p:nvSpPr>
          <p:cNvPr id="3" name="Content Placeholder 2"/>
          <p:cNvSpPr>
            <a:spLocks noGrp="1"/>
          </p:cNvSpPr>
          <p:nvPr>
            <p:ph idx="1"/>
          </p:nvPr>
        </p:nvSpPr>
        <p:spPr/>
        <p:txBody>
          <a:bodyPr/>
          <a:lstStyle/>
          <a:p>
            <a:pPr marL="0" indent="0">
              <a:buNone/>
            </a:pPr>
            <a:r>
              <a:rPr lang="en-IN" sz="2400" b="1" dirty="0"/>
              <a:t>The Chambers Everyday Dictionary describes </a:t>
            </a:r>
            <a:r>
              <a:rPr lang="en-IN" sz="2400" b="1" dirty="0" smtClean="0"/>
              <a:t>précis </a:t>
            </a:r>
            <a:r>
              <a:rPr lang="en-IN" sz="2400" b="1" dirty="0"/>
              <a:t>as </a:t>
            </a:r>
            <a:r>
              <a:rPr lang="en-IN" sz="2400" b="1" dirty="0" smtClean="0"/>
              <a:t>_______</a:t>
            </a:r>
          </a:p>
          <a:p>
            <a:pPr marL="0" indent="0">
              <a:buNone/>
            </a:pPr>
            <a:r>
              <a:rPr lang="en-IN" sz="2400" b="1" dirty="0"/>
              <a:t/>
            </a:r>
            <a:br>
              <a:rPr lang="en-IN" sz="2400" b="1" dirty="0"/>
            </a:br>
            <a:r>
              <a:rPr lang="en-IN" sz="2400" b="1" dirty="0"/>
              <a:t>a) a summary</a:t>
            </a:r>
            <a:br>
              <a:rPr lang="en-IN" sz="2400" b="1" dirty="0"/>
            </a:br>
            <a:r>
              <a:rPr lang="en-IN" sz="2400" b="1" dirty="0"/>
              <a:t>b) a presentation</a:t>
            </a:r>
            <a:br>
              <a:rPr lang="en-IN" sz="2400" b="1" dirty="0"/>
            </a:br>
            <a:r>
              <a:rPr lang="en-IN" sz="2400" b="1" dirty="0"/>
              <a:t>c) a story</a:t>
            </a:r>
            <a:br>
              <a:rPr lang="en-IN" sz="2400" b="1" dirty="0"/>
            </a:br>
            <a:r>
              <a:rPr lang="en-IN" sz="2400" b="1" dirty="0"/>
              <a:t>d) an incident</a:t>
            </a: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7545523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Write a Precis Step by Step Guide | HandmadeWriting Blog"/>
          <p:cNvSpPr>
            <a:spLocks noGrp="1" noChangeAspect="1" noChangeArrowheads="1"/>
          </p:cNvSpPr>
          <p:nvPr>
            <p:ph type="title"/>
          </p:nvPr>
        </p:nvSpPr>
        <p:spPr bwMode="auto">
          <a:xfrm>
            <a:off x="1251678" y="723331"/>
            <a:ext cx="10178322" cy="115118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68740" y="552450"/>
            <a:ext cx="11259403" cy="6305550"/>
          </a:xfr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476897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1</a:t>
            </a:r>
            <a:endParaRPr lang="en-IN" cap="none" dirty="0"/>
          </a:p>
        </p:txBody>
      </p:sp>
      <p:sp>
        <p:nvSpPr>
          <p:cNvPr id="3" name="Content Placeholder 2"/>
          <p:cNvSpPr>
            <a:spLocks noGrp="1"/>
          </p:cNvSpPr>
          <p:nvPr>
            <p:ph idx="1"/>
          </p:nvPr>
        </p:nvSpPr>
        <p:spPr/>
        <p:txBody>
          <a:bodyPr/>
          <a:lstStyle/>
          <a:p>
            <a:pPr marL="0" indent="0">
              <a:buNone/>
            </a:pPr>
            <a:r>
              <a:rPr lang="en-IN" sz="2400" b="1" dirty="0"/>
              <a:t>The Chambers Everyday Dictionary describes </a:t>
            </a:r>
            <a:r>
              <a:rPr lang="en-IN" sz="2400" b="1" dirty="0" smtClean="0"/>
              <a:t>précis </a:t>
            </a:r>
            <a:r>
              <a:rPr lang="en-IN" sz="2400" b="1" dirty="0"/>
              <a:t>as </a:t>
            </a:r>
            <a:r>
              <a:rPr lang="en-IN" sz="2400" b="1" dirty="0" smtClean="0"/>
              <a:t>_______</a:t>
            </a:r>
          </a:p>
          <a:p>
            <a:pPr marL="0" indent="0">
              <a:buNone/>
            </a:pPr>
            <a:r>
              <a:rPr lang="en-IN" sz="2400" b="1" dirty="0"/>
              <a:t/>
            </a:r>
            <a:br>
              <a:rPr lang="en-IN" sz="2400" b="1" dirty="0"/>
            </a:br>
            <a:r>
              <a:rPr lang="en-IN" sz="2400" b="1" dirty="0">
                <a:solidFill>
                  <a:srgbClr val="FF0000"/>
                </a:solidFill>
              </a:rPr>
              <a:t>a) a summary</a:t>
            </a:r>
            <a:r>
              <a:rPr lang="en-IN" sz="2400" b="1" dirty="0"/>
              <a:t/>
            </a:r>
            <a:br>
              <a:rPr lang="en-IN" sz="2400" b="1" dirty="0"/>
            </a:br>
            <a:r>
              <a:rPr lang="en-IN" sz="2400" b="1" dirty="0"/>
              <a:t>b) a presentation</a:t>
            </a:r>
            <a:br>
              <a:rPr lang="en-IN" sz="2400" b="1" dirty="0"/>
            </a:br>
            <a:r>
              <a:rPr lang="en-IN" sz="2400" b="1" dirty="0"/>
              <a:t>c) a story</a:t>
            </a:r>
            <a:br>
              <a:rPr lang="en-IN" sz="2400" b="1" dirty="0"/>
            </a:br>
            <a:r>
              <a:rPr lang="en-IN" sz="2400" b="1" dirty="0"/>
              <a:t>d) an incident</a:t>
            </a: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711171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2</a:t>
            </a:r>
            <a:endParaRPr lang="en-IN" cap="none" dirty="0"/>
          </a:p>
        </p:txBody>
      </p:sp>
      <p:sp>
        <p:nvSpPr>
          <p:cNvPr id="3" name="Content Placeholder 2"/>
          <p:cNvSpPr>
            <a:spLocks noGrp="1"/>
          </p:cNvSpPr>
          <p:nvPr>
            <p:ph idx="1"/>
          </p:nvPr>
        </p:nvSpPr>
        <p:spPr/>
        <p:txBody>
          <a:bodyPr/>
          <a:lstStyle/>
          <a:p>
            <a:pPr marL="0" indent="0">
              <a:buNone/>
            </a:pPr>
            <a:r>
              <a:rPr lang="en-IN" sz="2400" b="1" dirty="0"/>
              <a:t>T</a:t>
            </a:r>
            <a:r>
              <a:rPr lang="en-IN" sz="2400" b="1" dirty="0" smtClean="0"/>
              <a:t>he </a:t>
            </a:r>
            <a:r>
              <a:rPr lang="en-IN" sz="2400" b="1" dirty="0"/>
              <a:t>term précis in English is derived </a:t>
            </a:r>
            <a:r>
              <a:rPr lang="en-IN" sz="2400" b="1" dirty="0" smtClean="0"/>
              <a:t>from</a:t>
            </a:r>
          </a:p>
          <a:p>
            <a:pPr marL="0" indent="0">
              <a:buNone/>
            </a:pPr>
            <a:endParaRPr lang="en-IN" sz="2400" b="1" dirty="0"/>
          </a:p>
          <a:p>
            <a:pPr marL="0" indent="0">
              <a:buNone/>
            </a:pPr>
            <a:r>
              <a:rPr lang="en-IN" sz="2400" b="1" dirty="0"/>
              <a:t>A. the Italian language</a:t>
            </a:r>
          </a:p>
          <a:p>
            <a:pPr marL="0" indent="0">
              <a:buNone/>
            </a:pPr>
            <a:r>
              <a:rPr lang="en-IN" sz="2400" b="1" dirty="0"/>
              <a:t>B. the French language</a:t>
            </a:r>
          </a:p>
          <a:p>
            <a:pPr marL="0" indent="0">
              <a:buNone/>
            </a:pPr>
            <a:r>
              <a:rPr lang="en-IN" sz="2400" b="1" dirty="0"/>
              <a:t>C. the German language</a:t>
            </a:r>
          </a:p>
          <a:p>
            <a:pPr marL="0" indent="0">
              <a:buNone/>
            </a:pPr>
            <a:r>
              <a:rPr lang="en-IN" sz="2400" b="1" dirty="0"/>
              <a:t>D. none</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1340000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2</a:t>
            </a:r>
            <a:endParaRPr lang="en-IN" cap="none" dirty="0"/>
          </a:p>
        </p:txBody>
      </p:sp>
      <p:sp>
        <p:nvSpPr>
          <p:cNvPr id="3" name="Content Placeholder 2"/>
          <p:cNvSpPr>
            <a:spLocks noGrp="1"/>
          </p:cNvSpPr>
          <p:nvPr>
            <p:ph idx="1"/>
          </p:nvPr>
        </p:nvSpPr>
        <p:spPr/>
        <p:txBody>
          <a:bodyPr/>
          <a:lstStyle/>
          <a:p>
            <a:pPr marL="0" indent="0">
              <a:buNone/>
            </a:pPr>
            <a:r>
              <a:rPr lang="en-IN" sz="2400" b="1" dirty="0"/>
              <a:t>T</a:t>
            </a:r>
            <a:r>
              <a:rPr lang="en-IN" sz="2400" b="1" dirty="0" smtClean="0"/>
              <a:t>he </a:t>
            </a:r>
            <a:r>
              <a:rPr lang="en-IN" sz="2400" b="1" dirty="0"/>
              <a:t>term précis in English is derived </a:t>
            </a:r>
            <a:r>
              <a:rPr lang="en-IN" sz="2400" b="1" dirty="0" smtClean="0"/>
              <a:t>from</a:t>
            </a:r>
          </a:p>
          <a:p>
            <a:pPr marL="0" indent="0">
              <a:buNone/>
            </a:pPr>
            <a:endParaRPr lang="en-IN" sz="2400" b="1" dirty="0"/>
          </a:p>
          <a:p>
            <a:pPr marL="0" indent="0">
              <a:buNone/>
            </a:pPr>
            <a:r>
              <a:rPr lang="en-IN" sz="2400" b="1" dirty="0"/>
              <a:t>A. the Italian language</a:t>
            </a:r>
          </a:p>
          <a:p>
            <a:pPr marL="0" indent="0">
              <a:buNone/>
            </a:pPr>
            <a:r>
              <a:rPr lang="en-IN" sz="2400" b="1" dirty="0">
                <a:solidFill>
                  <a:srgbClr val="FF0000"/>
                </a:solidFill>
              </a:rPr>
              <a:t>B. the French language</a:t>
            </a:r>
          </a:p>
          <a:p>
            <a:pPr marL="0" indent="0">
              <a:buNone/>
            </a:pPr>
            <a:r>
              <a:rPr lang="en-IN" sz="2400" b="1" dirty="0"/>
              <a:t>C. the German language</a:t>
            </a:r>
          </a:p>
          <a:p>
            <a:pPr marL="0" indent="0">
              <a:buNone/>
            </a:pPr>
            <a:r>
              <a:rPr lang="en-IN" sz="2400" b="1" dirty="0"/>
              <a:t>D. none</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403750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77921"/>
            <a:ext cx="10178322" cy="1096595"/>
          </a:xfrm>
        </p:spPr>
        <p:txBody>
          <a:bodyPr/>
          <a:lstStyle/>
          <a:p>
            <a:r>
              <a:rPr lang="en-US" dirty="0" smtClean="0"/>
              <a:t>Q</a:t>
            </a:r>
            <a:r>
              <a:rPr lang="en-US" cap="none" dirty="0" smtClean="0"/>
              <a:t>uestion</a:t>
            </a:r>
            <a:r>
              <a:rPr lang="en-US" dirty="0" smtClean="0"/>
              <a:t> 3</a:t>
            </a:r>
            <a:endParaRPr lang="en-IN" cap="none" dirty="0"/>
          </a:p>
        </p:txBody>
      </p:sp>
      <p:sp>
        <p:nvSpPr>
          <p:cNvPr id="3" name="Content Placeholder 2"/>
          <p:cNvSpPr>
            <a:spLocks noGrp="1"/>
          </p:cNvSpPr>
          <p:nvPr>
            <p:ph idx="1"/>
          </p:nvPr>
        </p:nvSpPr>
        <p:spPr/>
        <p:txBody>
          <a:bodyPr/>
          <a:lstStyle/>
          <a:p>
            <a:pPr marL="0" indent="0">
              <a:buNone/>
            </a:pPr>
            <a:r>
              <a:rPr lang="en-IN" sz="2400" b="1" dirty="0" smtClean="0"/>
              <a:t>How much long a précis </a:t>
            </a:r>
            <a:r>
              <a:rPr lang="en-IN" sz="2400" b="1" dirty="0"/>
              <a:t>must </a:t>
            </a:r>
            <a:r>
              <a:rPr lang="en-IN" sz="2400" b="1" dirty="0" smtClean="0"/>
              <a:t>be?</a:t>
            </a:r>
          </a:p>
          <a:p>
            <a:pPr marL="0" indent="0">
              <a:buNone/>
            </a:pPr>
            <a:r>
              <a:rPr lang="en-IN" sz="2400" b="1" dirty="0"/>
              <a:t/>
            </a:r>
            <a:br>
              <a:rPr lang="en-IN" sz="2400" b="1" dirty="0"/>
            </a:br>
            <a:r>
              <a:rPr lang="en-IN" sz="2400" b="1" dirty="0"/>
              <a:t>a) One-third of original passage</a:t>
            </a:r>
            <a:br>
              <a:rPr lang="en-IN" sz="2400" b="1" dirty="0"/>
            </a:br>
            <a:r>
              <a:rPr lang="en-IN" sz="2400" b="1" dirty="0"/>
              <a:t>b) Two-third of original passage</a:t>
            </a:r>
            <a:br>
              <a:rPr lang="en-IN" sz="2400" b="1" dirty="0"/>
            </a:br>
            <a:r>
              <a:rPr lang="en-IN" sz="2400" b="1" dirty="0"/>
              <a:t>c) Same as of original passage</a:t>
            </a:r>
            <a:br>
              <a:rPr lang="en-IN" sz="2400" b="1" dirty="0"/>
            </a:br>
            <a:r>
              <a:rPr lang="en-IN" sz="2400" b="1" dirty="0"/>
              <a:t>d) One-fifth of original passage</a:t>
            </a: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668125" y="0"/>
            <a:ext cx="523875" cy="552450"/>
          </a:xfrm>
          <a:prstGeom prst="rect">
            <a:avLst/>
          </a:prstGeom>
        </p:spPr>
      </p:pic>
    </p:spTree>
    <p:extLst>
      <p:ext uri="{BB962C8B-B14F-4D97-AF65-F5344CB8AC3E}">
        <p14:creationId xmlns:p14="http://schemas.microsoft.com/office/powerpoint/2010/main" xmlns="" val="2537930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440</TotalTime>
  <Words>1044</Words>
  <Application>Microsoft Office PowerPoint</Application>
  <PresentationFormat>Custom</PresentationFormat>
  <Paragraphs>215</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Badge</vt:lpstr>
      <vt:lpstr>PRECIS WRITING</vt:lpstr>
      <vt:lpstr>Vocabulary of the Day: </vt:lpstr>
      <vt:lpstr>Slide 3</vt:lpstr>
      <vt:lpstr>Slide 4</vt:lpstr>
      <vt:lpstr>Question 1</vt:lpstr>
      <vt:lpstr>Question 1</vt:lpstr>
      <vt:lpstr>Question 2</vt:lpstr>
      <vt:lpstr>Question 2</vt:lpstr>
      <vt:lpstr>Question 3</vt:lpstr>
      <vt:lpstr>Question 3</vt:lpstr>
      <vt:lpstr>Slide 11</vt:lpstr>
      <vt:lpstr>Question 4</vt:lpstr>
      <vt:lpstr>Question 4</vt:lpstr>
      <vt:lpstr>Question 5</vt:lpstr>
      <vt:lpstr>Question 5</vt:lpstr>
      <vt:lpstr>Slide 16</vt:lpstr>
      <vt:lpstr>Question 6</vt:lpstr>
      <vt:lpstr>Question 6</vt:lpstr>
      <vt:lpstr>Question 7</vt:lpstr>
      <vt:lpstr>Question 7</vt:lpstr>
      <vt:lpstr>Slide 21</vt:lpstr>
      <vt:lpstr>Slide 22</vt:lpstr>
      <vt:lpstr>Question 8</vt:lpstr>
      <vt:lpstr>Question 8</vt:lpstr>
      <vt:lpstr>Question 9</vt:lpstr>
      <vt:lpstr>Question 9</vt:lpstr>
      <vt:lpstr>Question 10</vt:lpstr>
      <vt:lpstr>Question 10</vt:lpstr>
      <vt:lpstr>Slide 29</vt:lpstr>
      <vt:lpstr>Slide 30</vt:lpstr>
      <vt:lpstr>Question 11</vt:lpstr>
      <vt:lpstr>Question 11</vt:lpstr>
      <vt:lpstr>Question 12</vt:lpstr>
      <vt:lpstr>Question 12</vt:lpstr>
      <vt:lpstr>Question 13</vt:lpstr>
      <vt:lpstr>Question 13</vt:lpstr>
      <vt:lpstr>Question 14</vt:lpstr>
      <vt:lpstr>Question 14</vt:lpstr>
      <vt:lpstr>Slide 39</vt:lpstr>
      <vt:lpstr>Question 1</vt:lpstr>
      <vt:lpstr>ANSWER 1</vt:lpstr>
      <vt:lpstr>Practice 2</vt:lpstr>
      <vt:lpstr>ANSWER2</vt:lpstr>
      <vt:lpstr>Practice 3</vt:lpstr>
      <vt:lpstr>ANSWER3</vt:lpstr>
      <vt:lpstr>Practice 4</vt:lpstr>
      <vt:lpstr>ANSWER 4</vt:lpstr>
      <vt:lpstr>Practice 5</vt:lpstr>
      <vt:lpstr>ANSWER5</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 WRITING</dc:title>
  <dc:creator>ASUS</dc:creator>
  <cp:lastModifiedBy>DECENT VARU</cp:lastModifiedBy>
  <cp:revision>40</cp:revision>
  <dcterms:created xsi:type="dcterms:W3CDTF">2020-12-28T14:50:43Z</dcterms:created>
  <dcterms:modified xsi:type="dcterms:W3CDTF">2023-10-03T03:52:01Z</dcterms:modified>
</cp:coreProperties>
</file>