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ZbRp2we79j/onrB2nwLP5ATMi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0" name="Google Shape;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" name="Google Shape;1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0"/>
          <p:cNvCxnSpPr/>
          <p:nvPr/>
        </p:nvCxnSpPr>
        <p:spPr>
          <a:xfrm>
            <a:off x="839787" y="3352800"/>
            <a:ext cx="7056438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13;p20"/>
          <p:cNvCxnSpPr/>
          <p:nvPr/>
        </p:nvCxnSpPr>
        <p:spPr>
          <a:xfrm>
            <a:off x="839787" y="3352800"/>
            <a:ext cx="7056438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7" name="Google Shape;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/>
          <p:nvPr/>
        </p:nvSpPr>
        <p:spPr>
          <a:xfrm>
            <a:off x="0" y="6553199"/>
            <a:ext cx="2743200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 Black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1" name="Google Shape;2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2" name="Google Shape;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2"/>
          <p:cNvSpPr txBox="1"/>
          <p:nvPr/>
        </p:nvSpPr>
        <p:spPr>
          <a:xfrm>
            <a:off x="0" y="6553199"/>
            <a:ext cx="2743200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 Black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6553200" y="6356350"/>
            <a:ext cx="343901" cy="35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 4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30" name="Google Shape;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31" name="Google Shape;3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37" y="0"/>
            <a:ext cx="9124951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4"/>
          <p:cNvSpPr txBox="1"/>
          <p:nvPr/>
        </p:nvSpPr>
        <p:spPr>
          <a:xfrm>
            <a:off x="0" y="6553199"/>
            <a:ext cx="2743200" cy="30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 Black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</p:txBody>
      </p:sp>
      <p:pic>
        <p:nvPicPr>
          <p:cNvPr descr="image.pdf" id="33" name="Google Shape;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636587"/>
            <a:ext cx="1808164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4"/>
          <p:cNvSpPr txBox="1"/>
          <p:nvPr/>
        </p:nvSpPr>
        <p:spPr>
          <a:xfrm>
            <a:off x="1952625" y="6095522"/>
            <a:ext cx="7156450" cy="624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/>
          </a:p>
        </p:txBody>
      </p:sp>
      <p:cxnSp>
        <p:nvCxnSpPr>
          <p:cNvPr id="35" name="Google Shape;35;p24"/>
          <p:cNvCxnSpPr/>
          <p:nvPr/>
        </p:nvCxnSpPr>
        <p:spPr>
          <a:xfrm>
            <a:off x="755650" y="4076700"/>
            <a:ext cx="7056438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" name="Google Shape;36;p24"/>
          <p:cNvSpPr txBox="1"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2286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idx="4294967295"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/>
              <a:t>CSE101-lec 11</a:t>
            </a:r>
            <a:endParaRPr/>
          </a:p>
        </p:txBody>
      </p:sp>
      <p:sp>
        <p:nvSpPr>
          <p:cNvPr id="44" name="Google Shape;44;p1"/>
          <p:cNvSpPr txBox="1"/>
          <p:nvPr>
            <p:ph idx="4294967295" type="body"/>
          </p:nvPr>
        </p:nvSpPr>
        <p:spPr>
          <a:xfrm>
            <a:off x="838200" y="33528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</a:rPr>
              <a:t>Introduction to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Definitions</a:t>
            </a:r>
            <a:endParaRPr/>
          </a:p>
        </p:txBody>
      </p:sp>
      <p:sp>
        <p:nvSpPr>
          <p:cNvPr id="98" name="Google Shape;98;p10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Char char="•"/>
            </a:pPr>
            <a:r>
              <a:rPr lang="en-US"/>
              <a:t>Function definition format (continued)</a:t>
            </a:r>
            <a:endParaRPr/>
          </a:p>
          <a:p>
            <a:pPr indent="914400" lvl="2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/>
              <a:t>return-value-type  function-name( parameter-list )</a:t>
            </a:r>
            <a:br>
              <a:rPr lang="en-US"/>
            </a:br>
            <a:r>
              <a:rPr b="1" i="0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/>
              <a:t>   declarations and statements</a:t>
            </a:r>
            <a:br>
              <a:rPr lang="en-US"/>
            </a:br>
            <a:r>
              <a:rPr b="1" i="0" lang="en-US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>
                <a:solidFill>
                  <a:srgbClr val="FF0000"/>
                </a:solidFill>
              </a:rPr>
              <a:t>Definitions and statements</a:t>
            </a:r>
            <a:r>
              <a:rPr lang="en-US"/>
              <a:t>: function body (block)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/>
              <a:t>Variables can be defined inside blocks (can be nested)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/>
              <a:t>Functions can not be defined inside other functions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>
                <a:solidFill>
                  <a:srgbClr val="FF0000"/>
                </a:solidFill>
              </a:rPr>
              <a:t>Returning control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/>
              <a:t>If nothing returned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</a:pPr>
            <a:r>
              <a:rPr lang="en-US"/>
              <a:t>return;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/>
          </a:p>
          <a:p>
            <a:pPr indent="-228600" lvl="3" marL="1600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–"/>
            </a:pPr>
            <a:r>
              <a:rPr lang="en-US"/>
              <a:t>or, until reaches right brace at the end of function.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/>
              <a:t>If something returned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</a:pPr>
            <a:r>
              <a:rPr lang="en-US"/>
              <a:t>return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expression</a:t>
            </a: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03" name="Google Shape;1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6" y="401636"/>
            <a:ext cx="9753602" cy="470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/>
          <p:nvPr/>
        </p:nvSpPr>
        <p:spPr>
          <a:xfrm>
            <a:off x="503236" y="5151437"/>
            <a:ext cx="8183565" cy="62483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1  4  9  16  25  36  49  64  81  100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Prototypes</a:t>
            </a:r>
            <a:endParaRPr/>
          </a:p>
        </p:txBody>
      </p:sp>
      <p:sp>
        <p:nvSpPr>
          <p:cNvPr id="110" name="Google Shape;110;p12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•"/>
            </a:pPr>
            <a:r>
              <a:rPr lang="en-US" sz="2500"/>
              <a:t>Function prototype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Function name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Parameters – what the function takes in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Return type </a:t>
            </a:r>
            <a:r>
              <a:rPr i="1" lang="en-US"/>
              <a:t>–</a:t>
            </a:r>
            <a:r>
              <a:rPr lang="en-US" sz="2200"/>
              <a:t> data type function returns (default </a:t>
            </a: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-US" sz="2200"/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Used to validate functions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Prototype only needed if function definition comes after use in program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The function with the prototype</a:t>
            </a:r>
            <a:endParaRPr/>
          </a:p>
          <a:p>
            <a:pPr indent="914400" lvl="2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</a:pPr>
            <a:r>
              <a:rPr lang="en-US" sz="1900"/>
              <a:t>	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int square( int y);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 sz="1900"/>
              <a:t>Takes in 1 int data.</a:t>
            </a:r>
            <a:endParaRPr sz="14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 sz="1900"/>
              <a:t>Returns an </a:t>
            </a:r>
            <a:r>
              <a:rPr lang="en-US" sz="1400"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00"/>
              <a:buChar char="•"/>
            </a:pPr>
            <a:r>
              <a:rPr lang="en-US" sz="2500"/>
              <a:t>Promotion rules and conversions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–"/>
            </a:pPr>
            <a:r>
              <a:rPr lang="en-US" sz="2200"/>
              <a:t>Converting to lower types can lead to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Prototypes</a:t>
            </a:r>
            <a:endParaRPr/>
          </a:p>
        </p:txBody>
      </p:sp>
      <p:sp>
        <p:nvSpPr>
          <p:cNvPr id="116" name="Google Shape;116;p13"/>
          <p:cNvSpPr txBox="1"/>
          <p:nvPr>
            <p:ph idx="4294967295" type="body"/>
          </p:nvPr>
        </p:nvSpPr>
        <p:spPr>
          <a:xfrm>
            <a:off x="457200" y="1195754"/>
            <a:ext cx="8229600" cy="2461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6041" lvl="0" marL="33604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/>
              <a:t>The argument values that do not correspond to the parameter types in the function prototype are converted to the proper type before function is called.</a:t>
            </a:r>
            <a:endParaRPr/>
          </a:p>
          <a:p>
            <a:pPr indent="-336041" lvl="0" marL="33604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/>
              <a:t>This is done according to promotion hierarchy of data types in </a:t>
            </a:r>
            <a:r>
              <a:rPr b="1" lang="en-US"/>
              <a:t>type conversion.</a:t>
            </a:r>
            <a:endParaRPr/>
          </a:p>
          <a:p>
            <a:pPr indent="-336041" lvl="0" marL="336041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en-US"/>
              <a:t>The types lower in the table is converted to types higher in the table.</a:t>
            </a:r>
            <a:endParaRPr/>
          </a:p>
        </p:txBody>
      </p:sp>
      <p:pic>
        <p:nvPicPr>
          <p:cNvPr descr="image.pdf" id="117" name="Google Shape;1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00" y="5133251"/>
            <a:ext cx="7667625" cy="360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4210" lvl="0" marL="3342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rabicPeriod"/>
            </a:pPr>
            <a:r>
              <a:rPr lang="en-US"/>
              <a:t> Default return type of function is: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void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int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char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float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274320" y="689318"/>
            <a:ext cx="8229600" cy="5254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4210" lvl="0" marL="3342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rabicPeriod"/>
            </a:pPr>
            <a:r>
              <a:rPr lang="en-US"/>
              <a:t>Output of following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</a:pPr>
            <a:r>
              <a:rPr lang="en-US"/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</a:pPr>
            <a:r>
              <a:rPr lang="en-US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</a:pPr>
            <a:r>
              <a:rPr lang="en-US"/>
              <a:t>    int i=7;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</a:pPr>
            <a:r>
              <a:rPr lang="en-US"/>
              <a:t> printf(“%d%d%d%d",i++,i,++i,i+1);}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8 9 9 8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9 9 9 8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8 9 10 11</a:t>
            </a:r>
            <a:endParaRPr/>
          </a:p>
          <a:p>
            <a:pPr indent="-417763" lvl="0" marL="417763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imes New Roman"/>
              <a:buAutoNum type="alphaUcPeriod"/>
            </a:pPr>
            <a:r>
              <a:rPr lang="en-US"/>
              <a:t>7 8 9 10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506437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    void show()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  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        printf("hello");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    show();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A. hello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B. No 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None/>
            </a:pPr>
            <a:r>
              <a:rPr lang="en-US"/>
              <a:t>C. compiler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457200" y="337626"/>
            <a:ext cx="8229600" cy="5788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void show();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    show();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    printf("hello");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void show()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    printf(" World");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1. Hello World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2. World Hello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3.   WorldHello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 sz="1800"/>
              <a:t>4. HelloWorld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57200" y="393896"/>
            <a:ext cx="8229600" cy="5732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void show();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    show();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    printf("hello");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void show()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   printf("World");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    main();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1. HelloWorld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2. WorldHello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3. World will be printed infinite times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/>
              <a:t>4. Worldhello will be printed infinite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2792411"/>
            <a:ext cx="3743325" cy="110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/>
          </a:p>
        </p:txBody>
      </p:sp>
      <p:sp>
        <p:nvSpPr>
          <p:cNvPr id="55" name="Google Shape;55;p3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Best way to solve a problem is by dividing the problem and solving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Divide and conquer</a:t>
            </a:r>
            <a:r>
              <a:rPr b="0"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Construct a program from smaller pieces or components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These smaller pieces are called </a:t>
            </a:r>
            <a:r>
              <a:rPr b="1" lang="en-US"/>
              <a:t>modules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/>
              <a:t>Each module more manageable than the original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Modules in C</a:t>
            </a:r>
            <a:endParaRPr/>
          </a:p>
        </p:txBody>
      </p:sp>
      <p:sp>
        <p:nvSpPr>
          <p:cNvPr id="61" name="Google Shape;61;p4"/>
          <p:cNvSpPr txBox="1"/>
          <p:nvPr>
            <p:ph idx="4294967295" type="body"/>
          </p:nvPr>
        </p:nvSpPr>
        <p:spPr>
          <a:xfrm>
            <a:off x="5334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/>
              <a:t>Functions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–"/>
            </a:pPr>
            <a:r>
              <a:rPr lang="en-US"/>
              <a:t>Modules in C are called functions.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–"/>
            </a:pPr>
            <a:r>
              <a:rPr lang="en-US"/>
              <a:t>Programs combine user-defined functions with library functions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/>
              <a:t>C standard library has a wide variety of functions for performing common </a:t>
            </a:r>
            <a:r>
              <a:rPr i="1" lang="en-US"/>
              <a:t>mathematical calculations</a:t>
            </a:r>
            <a:r>
              <a:rPr lang="en-US"/>
              <a:t>, </a:t>
            </a:r>
            <a:r>
              <a:rPr i="1" lang="en-US"/>
              <a:t>string manipulations</a:t>
            </a:r>
            <a:r>
              <a:rPr lang="en-US"/>
              <a:t>, </a:t>
            </a:r>
            <a:r>
              <a:rPr i="1" lang="en-US"/>
              <a:t>character manipulations</a:t>
            </a:r>
            <a:r>
              <a:rPr lang="en-US"/>
              <a:t>, </a:t>
            </a:r>
            <a:r>
              <a:rPr i="1" lang="en-US"/>
              <a:t>input/output</a:t>
            </a:r>
            <a:r>
              <a:rPr lang="en-US"/>
              <a:t> and many more.</a:t>
            </a:r>
            <a:endParaRPr/>
          </a:p>
          <a:p>
            <a:pPr indent="0" lvl="2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/>
              <a:t>C standard library makes your job easier.</a:t>
            </a:r>
            <a:endParaRPr/>
          </a:p>
          <a:p>
            <a:pPr indent="-254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/>
              <a:t>Functions like printf(), scanf(), pow() are standard library functions.</a:t>
            </a:r>
            <a:endParaRPr/>
          </a:p>
          <a:p>
            <a:pPr indent="-254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/>
              <a:t>We can also write functions to define some specific task in a program and these functions are called user-defined functions.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	</a:t>
            </a:r>
            <a:endParaRPr/>
          </a:p>
        </p:txBody>
      </p:sp>
      <p:sp>
        <p:nvSpPr>
          <p:cNvPr id="67" name="Google Shape;67;p5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sz="2800"/>
              <a:t>Modularize a program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sz="2800"/>
              <a:t>All variables defined inside functions are local variables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Known only in function defined.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sz="2800"/>
              <a:t>Parameters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Functions have list of parameters.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Communicate information between functions.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Are also Local variables to that function.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 of functions</a:t>
            </a:r>
            <a:endParaRPr/>
          </a:p>
        </p:txBody>
      </p:sp>
      <p:sp>
        <p:nvSpPr>
          <p:cNvPr id="73" name="Google Shape;73;p6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sz="2800"/>
              <a:t>Divide and conquer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Manageable program development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sz="2800"/>
              <a:t>Software reusability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Use existing functions as building blocks for new programs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/>
              <a:t>Abstraction - hide internal details (library functions)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 sz="2800"/>
              <a:t>Avoid code repetition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Call</a:t>
            </a:r>
            <a:endParaRPr/>
          </a:p>
        </p:txBody>
      </p:sp>
      <p:sp>
        <p:nvSpPr>
          <p:cNvPr id="79" name="Google Shape;79;p7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Function calls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/>
              <a:t>Invoking functions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Provide function name and arguments (data)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Function performs operations or manipulations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/>
              <a:t>Function returns results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/>
              <a:t>Function call analogy: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/>
              <a:t>Boss asks worker to complete task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/>
              <a:t>Worker gets information, does task, returns result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</a:pPr>
            <a:r>
              <a:rPr lang="en-US"/>
              <a:t>Information hiding: boss does not know details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Modules in C</a:t>
            </a:r>
            <a:endParaRPr/>
          </a:p>
        </p:txBody>
      </p:sp>
      <p:pic>
        <p:nvPicPr>
          <p:cNvPr descr="image.pdf" id="85" name="Google Shape;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986" y="2463800"/>
            <a:ext cx="4772028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8"/>
          <p:cNvSpPr txBox="1"/>
          <p:nvPr/>
        </p:nvSpPr>
        <p:spPr>
          <a:xfrm>
            <a:off x="1571624" y="1676399"/>
            <a:ext cx="6528926" cy="383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boss function/worker function relationship.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4294967295"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Definitions</a:t>
            </a:r>
            <a:endParaRPr/>
          </a:p>
        </p:txBody>
      </p:sp>
      <p:sp>
        <p:nvSpPr>
          <p:cNvPr id="92" name="Google Shape;92;p9"/>
          <p:cNvSpPr txBox="1"/>
          <p:nvPr>
            <p:ph idx="4294967295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en-US"/>
              <a:t>Function definition format</a:t>
            </a:r>
            <a:endParaRPr/>
          </a:p>
          <a:p>
            <a:pPr indent="914400" lvl="2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>
                <a:solidFill>
                  <a:srgbClr val="FF0000"/>
                </a:solidFill>
              </a:rPr>
              <a:t>return-value-type  function-name( parameter-list )</a:t>
            </a:r>
            <a:br>
              <a:rPr lang="en-US">
                <a:solidFill>
                  <a:srgbClr val="FF0000"/>
                </a:solidFill>
              </a:rPr>
            </a:br>
            <a:r>
              <a:rPr b="1" i="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FF0000"/>
                </a:solidFill>
              </a:rPr>
              <a:t>   declarations and statements</a:t>
            </a:r>
            <a:br>
              <a:rPr lang="en-US">
                <a:solidFill>
                  <a:srgbClr val="FF0000"/>
                </a:solidFill>
              </a:rPr>
            </a:br>
            <a:r>
              <a:rPr b="1" i="0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–"/>
            </a:pPr>
            <a:r>
              <a:rPr lang="en-US">
                <a:solidFill>
                  <a:srgbClr val="FF0000"/>
                </a:solidFill>
              </a:rPr>
              <a:t>Function-name</a:t>
            </a:r>
            <a:r>
              <a:rPr lang="en-US"/>
              <a:t>: any valid identifier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–"/>
            </a:pPr>
            <a:r>
              <a:rPr lang="en-US">
                <a:solidFill>
                  <a:srgbClr val="FF0000"/>
                </a:solidFill>
              </a:rPr>
              <a:t>Return-value-type</a:t>
            </a:r>
            <a:r>
              <a:rPr lang="en-US"/>
              <a:t>: data type of the result (default </a:t>
            </a:r>
            <a:r>
              <a:rPr lang="en-US" sz="1900"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•"/>
            </a:pPr>
            <a:r>
              <a:rPr lang="en-US"/>
              <a:t>void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– indicates that the function returns nothing</a:t>
            </a:r>
            <a:endParaRPr sz="2200"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–"/>
            </a:pPr>
            <a:r>
              <a:rPr lang="en-US">
                <a:solidFill>
                  <a:srgbClr val="FF0000"/>
                </a:solidFill>
              </a:rPr>
              <a:t>Parameter-list:</a:t>
            </a:r>
            <a:r>
              <a:rPr lang="en-US"/>
              <a:t> comma separated list, declares parameters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/>
              <a:t>A type must be listed explicitly for each parameter unless, the parameter is of type </a:t>
            </a:r>
            <a:r>
              <a:rPr lang="en-US" sz="1700"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u theme final with copyright">
  <a:themeElements>
    <a:clrScheme name="Lpu theme final with copyr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09DD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