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3"/>
  </p:notesMasterIdLst>
  <p:sldIdLst>
    <p:sldId id="258" r:id="rId2"/>
    <p:sldId id="259" r:id="rId3"/>
    <p:sldId id="261" r:id="rId4"/>
    <p:sldId id="264" r:id="rId5"/>
    <p:sldId id="269" r:id="rId6"/>
    <p:sldId id="279" r:id="rId7"/>
    <p:sldId id="266" r:id="rId8"/>
    <p:sldId id="270" r:id="rId9"/>
    <p:sldId id="277" r:id="rId10"/>
    <p:sldId id="282" r:id="rId11"/>
    <p:sldId id="272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Next Lecture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Content of next lecture</a:t>
            </a:r>
          </a:p>
        </p:txBody>
      </p:sp>
    </p:spTree>
    <p:extLst>
      <p:ext uri="{BB962C8B-B14F-4D97-AF65-F5344CB8AC3E}">
        <p14:creationId xmlns:p14="http://schemas.microsoft.com/office/powerpoint/2010/main" val="23311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  <p:sldLayoutId id="2147483790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</a:t>
            </a:r>
            <a:r>
              <a:rPr lang="en-US" dirty="0"/>
              <a:t>print first n term of series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66800"/>
            <a:ext cx="46023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vs. Iteration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Repetition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Iteration:  explicit loop(</a:t>
            </a:r>
            <a:r>
              <a:rPr lang="en-US" dirty="0" err="1">
                <a:solidFill>
                  <a:schemeClr val="accent1"/>
                </a:solidFill>
              </a:rPr>
              <a:t>for,while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Recursion:  repeated function calls</a:t>
            </a:r>
          </a:p>
          <a:p>
            <a:r>
              <a:rPr lang="en-US" dirty="0">
                <a:solidFill>
                  <a:schemeClr val="accent1"/>
                </a:solidFill>
              </a:rPr>
              <a:t>Termination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Iteration: loop condition fails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Recursion: base case reached</a:t>
            </a:r>
          </a:p>
          <a:p>
            <a:r>
              <a:rPr lang="en-US" dirty="0">
                <a:solidFill>
                  <a:schemeClr val="accent1"/>
                </a:solidFill>
              </a:rPr>
              <a:t>Both can have infinite loops</a:t>
            </a:r>
          </a:p>
          <a:p>
            <a:r>
              <a:rPr lang="en-US" dirty="0">
                <a:solidFill>
                  <a:schemeClr val="accent1"/>
                </a:solidFill>
              </a:rPr>
              <a:t>Balance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Choice between performance (iteration) and good software engineering (recursion)</a:t>
            </a:r>
          </a:p>
        </p:txBody>
      </p:sp>
    </p:spTree>
    <p:extLst>
      <p:ext uri="{BB962C8B-B14F-4D97-AF65-F5344CB8AC3E}">
        <p14:creationId xmlns:p14="http://schemas.microsoft.com/office/powerpoint/2010/main" val="2807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Rules for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 recursion, it is essential to call a function itself</a:t>
            </a:r>
          </a:p>
          <a:p>
            <a:pPr marL="514350" indent="-514350">
              <a:buAutoNum type="arabicPeriod"/>
            </a:pPr>
            <a:r>
              <a:rPr lang="en-US" dirty="0"/>
              <a:t>Only the user defined function can be involved in the recursion. Library function cannot be involved in recursion because their source code cannot be viewed</a:t>
            </a:r>
          </a:p>
          <a:p>
            <a:pPr marL="514350" indent="-514350">
              <a:buAutoNum type="arabicPeriod"/>
            </a:pPr>
            <a:r>
              <a:rPr lang="en-US" dirty="0"/>
              <a:t>A recursive function can be invoked by itself or by other function.</a:t>
            </a:r>
          </a:p>
          <a:p>
            <a:pPr marL="514350" indent="-514350">
              <a:buAutoNum type="arabicPeriod"/>
            </a:pPr>
            <a:r>
              <a:rPr lang="en-US" dirty="0"/>
              <a:t>To stop recursive function, it is necessary to base recursion on some condition, and proper termination statement such as exit() or return</a:t>
            </a:r>
          </a:p>
          <a:p>
            <a:pPr marL="514350" indent="-514350">
              <a:buAutoNum type="arabicPeriod"/>
            </a:pPr>
            <a:r>
              <a:rPr lang="en-US" dirty="0"/>
              <a:t>The user defined function main() can be invoked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15282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855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What will be the output of the following C code?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n);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n=10;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("%</a:t>
            </a:r>
            <a:r>
              <a:rPr lang="en-US" sz="2000" dirty="0" err="1"/>
              <a:t>d",f</a:t>
            </a:r>
            <a:r>
              <a:rPr lang="en-US" sz="2000" dirty="0"/>
              <a:t>(n));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if(n&gt;0)</a:t>
            </a:r>
          </a:p>
          <a:p>
            <a:pPr marL="0" indent="0">
              <a:buNone/>
            </a:pPr>
            <a:r>
              <a:rPr lang="en-US" sz="2000" dirty="0"/>
              <a:t>        return(</a:t>
            </a:r>
            <a:r>
              <a:rPr lang="en-US" sz="2000" dirty="0" err="1"/>
              <a:t>n+f</a:t>
            </a:r>
            <a:r>
              <a:rPr lang="en-US" sz="2000" dirty="0"/>
              <a:t>(n-2));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828800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a) 10</a:t>
            </a:r>
            <a:br>
              <a:rPr lang="es-ES" sz="1600" dirty="0"/>
            </a:br>
            <a:r>
              <a:rPr lang="es-ES" dirty="0"/>
              <a:t>b) 80</a:t>
            </a:r>
            <a:br>
              <a:rPr lang="es-ES" sz="1600" dirty="0"/>
            </a:br>
            <a:r>
              <a:rPr lang="es-ES" dirty="0"/>
              <a:t>c) 30</a:t>
            </a:r>
            <a:br>
              <a:rPr lang="es-ES" sz="1600" dirty="0"/>
            </a:br>
            <a:r>
              <a:rPr lang="es-ES" dirty="0"/>
              <a:t>d)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806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855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What will be the output of the following C code?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n);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n=10;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printf</a:t>
            </a:r>
            <a:r>
              <a:rPr lang="en-US" sz="2000" dirty="0"/>
              <a:t>("%</a:t>
            </a:r>
            <a:r>
              <a:rPr lang="en-US" sz="2000" dirty="0" err="1"/>
              <a:t>d",f</a:t>
            </a:r>
            <a:r>
              <a:rPr lang="en-US" sz="2000" dirty="0"/>
              <a:t>(n));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f(</a:t>
            </a:r>
            <a:r>
              <a:rPr lang="en-US" sz="2000" dirty="0" err="1"/>
              <a:t>int</a:t>
            </a:r>
            <a:r>
              <a:rPr lang="en-US" sz="2000" dirty="0"/>
              <a:t> n)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if(n&gt;0)</a:t>
            </a:r>
          </a:p>
          <a:p>
            <a:pPr marL="0" indent="0">
              <a:buNone/>
            </a:pPr>
            <a:r>
              <a:rPr lang="en-US" sz="2000" dirty="0"/>
              <a:t>        return(</a:t>
            </a:r>
            <a:r>
              <a:rPr lang="en-US" sz="2000" dirty="0" err="1"/>
              <a:t>n+f</a:t>
            </a:r>
            <a:r>
              <a:rPr lang="en-US" sz="2000" dirty="0"/>
              <a:t>(n-2));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828800"/>
            <a:ext cx="39624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a) 10</a:t>
            </a:r>
            <a:br>
              <a:rPr lang="es-ES" sz="1600" dirty="0"/>
            </a:br>
            <a:r>
              <a:rPr lang="es-ES" dirty="0"/>
              <a:t>b) 80</a:t>
            </a:r>
            <a:br>
              <a:rPr lang="es-ES" sz="1600" dirty="0"/>
            </a:br>
            <a:r>
              <a:rPr lang="es-ES" b="1" dirty="0"/>
              <a:t>c) 30</a:t>
            </a:r>
            <a:br>
              <a:rPr lang="es-ES" sz="1600" dirty="0"/>
            </a:br>
            <a:r>
              <a:rPr lang="es-ES" dirty="0"/>
              <a:t>d) Error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613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will be the output of the following C code?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("Hello");</a:t>
            </a:r>
          </a:p>
          <a:p>
            <a:pPr marL="0" indent="0">
              <a:buNone/>
            </a:pPr>
            <a:r>
              <a:rPr lang="en-US" sz="2400" dirty="0"/>
              <a:t>    main();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a) Hello is printed once</a:t>
            </a:r>
          </a:p>
          <a:p>
            <a:pPr marL="0" indent="0">
              <a:buNone/>
            </a:pPr>
            <a:r>
              <a:rPr lang="en-US" sz="2400" dirty="0"/>
              <a:t>b) Hello infinite number of times</a:t>
            </a:r>
          </a:p>
          <a:p>
            <a:pPr marL="0" indent="0">
              <a:buNone/>
            </a:pPr>
            <a:r>
              <a:rPr lang="en-US" sz="2400" dirty="0"/>
              <a:t>c) Hello is not printed at all</a:t>
            </a:r>
          </a:p>
          <a:p>
            <a:pPr marL="0" indent="0">
              <a:buNone/>
            </a:pPr>
            <a:r>
              <a:rPr lang="en-US" sz="2400" dirty="0"/>
              <a:t>d) 0 is returned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230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will be the output of the following C code?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("Hello");</a:t>
            </a:r>
          </a:p>
          <a:p>
            <a:pPr marL="0" indent="0">
              <a:buNone/>
            </a:pPr>
            <a:r>
              <a:rPr lang="en-US" sz="2400" dirty="0"/>
              <a:t>    main();</a:t>
            </a:r>
          </a:p>
          <a:p>
            <a:pPr marL="0" indent="0">
              <a:buNone/>
            </a:pPr>
            <a:r>
              <a:rPr lang="en-US" sz="2400" dirty="0"/>
              <a:t>  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a) Hello is printed once</a:t>
            </a:r>
          </a:p>
          <a:p>
            <a:pPr marL="0" indent="0">
              <a:buNone/>
            </a:pPr>
            <a:r>
              <a:rPr lang="en-US" sz="2400" dirty="0"/>
              <a:t>b) </a:t>
            </a:r>
            <a:r>
              <a:rPr lang="en-US" sz="2400" b="1" dirty="0"/>
              <a:t>Hello infinite number of times</a:t>
            </a:r>
          </a:p>
          <a:p>
            <a:pPr marL="0" indent="0">
              <a:buNone/>
            </a:pPr>
            <a:r>
              <a:rPr lang="en-US" sz="2400" dirty="0"/>
              <a:t>c) Hello is not printed at all</a:t>
            </a:r>
          </a:p>
          <a:p>
            <a:pPr marL="0" indent="0">
              <a:buNone/>
            </a:pPr>
            <a:r>
              <a:rPr lang="en-US" sz="2400" dirty="0"/>
              <a:t>d) 0 is returned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183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recursive function is </a:t>
            </a:r>
          </a:p>
          <a:p>
            <a:pPr marL="514350" indent="-514350">
              <a:buAutoNum type="alphaLcParenR"/>
            </a:pPr>
            <a:r>
              <a:rPr lang="en-US" dirty="0"/>
              <a:t>Math function</a:t>
            </a:r>
          </a:p>
          <a:p>
            <a:pPr marL="514350" indent="-514350">
              <a:buAutoNum type="alphaLcParenR"/>
            </a:pPr>
            <a:r>
              <a:rPr lang="en-US" dirty="0"/>
              <a:t>Call itself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Library function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Call main function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recursive function is </a:t>
            </a:r>
          </a:p>
          <a:p>
            <a:pPr marL="514350" indent="-514350">
              <a:buAutoNum type="alphaLcParenR"/>
            </a:pPr>
            <a:r>
              <a:rPr lang="en-US" dirty="0"/>
              <a:t>Math function</a:t>
            </a:r>
          </a:p>
          <a:p>
            <a:pPr marL="514350" indent="-514350">
              <a:buAutoNum type="alphaLcParenR"/>
            </a:pPr>
            <a:r>
              <a:rPr lang="en-US" b="1" dirty="0"/>
              <a:t>Call itself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Library function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Call main function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f(n)   =  </a:t>
            </a:r>
            <a:r>
              <a:rPr lang="en-US" sz="4300" dirty="0"/>
              <a:t> </a:t>
            </a:r>
            <a:r>
              <a:rPr lang="en-US" sz="7800" dirty="0"/>
              <a:t>{</a:t>
            </a:r>
            <a:r>
              <a:rPr lang="en-US" dirty="0"/>
              <a:t>n+ f(n-1)        if n&gt;0 </a:t>
            </a:r>
          </a:p>
          <a:p>
            <a:pPr marL="0" indent="0">
              <a:buNone/>
            </a:pPr>
            <a:r>
              <a:rPr lang="en-US" dirty="0"/>
              <a:t>will print</a:t>
            </a:r>
          </a:p>
          <a:p>
            <a:pPr marL="514350" indent="-514350">
              <a:buAutoNum type="alphaLcParenR"/>
            </a:pPr>
            <a:r>
              <a:rPr lang="en-US" dirty="0"/>
              <a:t>Sum of n numbers</a:t>
            </a:r>
          </a:p>
          <a:p>
            <a:pPr marL="514350" indent="-514350">
              <a:buAutoNum type="alphaLcParenR"/>
            </a:pPr>
            <a:r>
              <a:rPr lang="en-US" dirty="0"/>
              <a:t>Factorial of number</a:t>
            </a:r>
          </a:p>
          <a:p>
            <a:pPr marL="514350" indent="-514350">
              <a:buAutoNum type="alphaLcParenR"/>
            </a:pPr>
            <a:r>
              <a:rPr lang="en-US" dirty="0"/>
              <a:t>Value of n</a:t>
            </a:r>
          </a:p>
          <a:p>
            <a:pPr marL="514350" indent="-514350"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209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F6FC6"/>
                </a:solidFill>
              </a:rPr>
              <a:t>0                  if n==0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4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  <a:p>
            <a:r>
              <a:rPr lang="en-US" dirty="0">
                <a:solidFill>
                  <a:schemeClr val="accent1"/>
                </a:solidFill>
              </a:rPr>
              <a:t>Examples of recursion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factorial of a number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Fibonacci series up to nth term </a:t>
            </a:r>
          </a:p>
          <a:p>
            <a:r>
              <a:rPr lang="en-US" dirty="0">
                <a:solidFill>
                  <a:schemeClr val="accent1"/>
                </a:solidFill>
              </a:rPr>
              <a:t>Recursion Vs Iteration</a:t>
            </a:r>
          </a:p>
        </p:txBody>
      </p:sp>
    </p:spTree>
    <p:extLst>
      <p:ext uri="{BB962C8B-B14F-4D97-AF65-F5344CB8AC3E}">
        <p14:creationId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</a:t>
            </a:r>
          </a:p>
          <a:p>
            <a:pPr marL="0" indent="0">
              <a:buNone/>
            </a:pPr>
            <a:r>
              <a:rPr lang="en-US" dirty="0"/>
              <a:t>f(n)   =  </a:t>
            </a:r>
            <a:r>
              <a:rPr lang="en-US" sz="4300" dirty="0"/>
              <a:t> </a:t>
            </a:r>
            <a:r>
              <a:rPr lang="en-US" sz="7800" dirty="0"/>
              <a:t>{</a:t>
            </a:r>
            <a:r>
              <a:rPr lang="en-US" dirty="0"/>
              <a:t>n+ f(n-1)        if n&gt;0 </a:t>
            </a:r>
          </a:p>
          <a:p>
            <a:pPr marL="0" indent="0">
              <a:buNone/>
            </a:pPr>
            <a:r>
              <a:rPr lang="en-US" dirty="0"/>
              <a:t>will print</a:t>
            </a:r>
          </a:p>
          <a:p>
            <a:pPr marL="514350" indent="-514350">
              <a:buAutoNum type="alphaLcParenR"/>
            </a:pPr>
            <a:r>
              <a:rPr lang="en-US" b="1" dirty="0"/>
              <a:t>Sum of n numbers</a:t>
            </a:r>
          </a:p>
          <a:p>
            <a:pPr marL="514350" indent="-514350">
              <a:buAutoNum type="alphaLcParenR"/>
            </a:pPr>
            <a:r>
              <a:rPr lang="en-US" dirty="0"/>
              <a:t>Factorial of number</a:t>
            </a:r>
          </a:p>
          <a:p>
            <a:pPr marL="514350" indent="-514350">
              <a:buAutoNum type="alphaLcParenR"/>
            </a:pPr>
            <a:r>
              <a:rPr lang="en-US" dirty="0"/>
              <a:t>Value of n</a:t>
            </a:r>
          </a:p>
          <a:p>
            <a:pPr marL="514350" indent="-514350"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2098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F6FC6"/>
                </a:solidFill>
              </a:rPr>
              <a:t>0                  if n==0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89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916238" y="3140447"/>
            <a:ext cx="4620288" cy="7206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916238" y="4004494"/>
            <a:ext cx="4620288" cy="165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Life and existence of a variable   …??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storage classes</a:t>
            </a:r>
          </a:p>
        </p:txBody>
      </p:sp>
    </p:spTree>
    <p:extLst>
      <p:ext uri="{BB962C8B-B14F-4D97-AF65-F5344CB8AC3E}">
        <p14:creationId xmlns:p14="http://schemas.microsoft.com/office/powerpoint/2010/main" val="28477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Recursive functions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Functions that call themselves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Can only solve a base case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Divide a problem up into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 do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cannot do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What it cannot do resembles original problem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The function launches a new copy of itself (recursion step) to solve what it cannot do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 base case gets solved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Gets plugged in, works its way up and solves whole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090"/>
            <a:ext cx="2724150" cy="55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Factorial of a number in mathematics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5! = 5 * 4 * 3 * 2 * 1</a:t>
            </a:r>
          </a:p>
          <a:p>
            <a:r>
              <a:rPr lang="en-US" dirty="0">
                <a:solidFill>
                  <a:schemeClr val="accent1"/>
                </a:solidFill>
              </a:rPr>
              <a:t>Another method we have studied is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For 5!, we write 5! = 5 * 4!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4!, 4! = 4 * 3!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3!, 3! = 3 * 2!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2!, 2! = 2 * 1!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Then for 1!, 1! = 1 * 0!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And if its comes to 0, </a:t>
            </a:r>
            <a:endParaRPr lang="en-US" sz="2200" dirty="0">
              <a:latin typeface="Lucida Console" pitchFamily="49" charset="0"/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 		0!=1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dirty="0"/>
              <a:t>Solve base case (</a:t>
            </a:r>
            <a:r>
              <a:rPr lang="en-US" sz="2000" dirty="0">
                <a:latin typeface="Lucida Console" pitchFamily="49" charset="0"/>
              </a:rPr>
              <a:t>1! = 0! = 1</a:t>
            </a:r>
            <a:r>
              <a:rPr lang="en-US" dirty="0"/>
              <a:t>) 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5436096" y="3658209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21443582">
            <a:off x="6020534" y="3311355"/>
            <a:ext cx="360040" cy="49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5436096" y="4102830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5436096" y="4594313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92280" y="2564904"/>
            <a:ext cx="1911697" cy="2664297"/>
            <a:chOff x="7092280" y="2564904"/>
            <a:chExt cx="1911697" cy="2664297"/>
          </a:xfrm>
        </p:grpSpPr>
        <p:grpSp>
          <p:nvGrpSpPr>
            <p:cNvPr id="43" name="Group 42"/>
            <p:cNvGrpSpPr/>
            <p:nvPr/>
          </p:nvGrpSpPr>
          <p:grpSpPr>
            <a:xfrm>
              <a:off x="7092280" y="3131676"/>
              <a:ext cx="1368152" cy="1940323"/>
              <a:chOff x="7092280" y="3131676"/>
              <a:chExt cx="1368152" cy="1940323"/>
            </a:xfrm>
          </p:grpSpPr>
          <p:sp>
            <p:nvSpPr>
              <p:cNvPr id="34" name="Curved Left Arrow 33"/>
              <p:cNvSpPr/>
              <p:nvPr/>
            </p:nvSpPr>
            <p:spPr>
              <a:xfrm>
                <a:off x="7092280" y="4653136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urved Left Arrow 34"/>
              <p:cNvSpPr/>
              <p:nvPr/>
            </p:nvSpPr>
            <p:spPr>
              <a:xfrm>
                <a:off x="7092280" y="4149080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urved Left Arrow 35"/>
              <p:cNvSpPr/>
              <p:nvPr/>
            </p:nvSpPr>
            <p:spPr>
              <a:xfrm>
                <a:off x="7092280" y="3645024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urved Left Arrow 36"/>
              <p:cNvSpPr/>
              <p:nvPr/>
            </p:nvSpPr>
            <p:spPr>
              <a:xfrm>
                <a:off x="7092280" y="3154153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12360" y="470266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12360" y="435581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12360" y="399577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1236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12360" y="313167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120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388424" y="2564904"/>
              <a:ext cx="615553" cy="26642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Values returned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 animBg="1"/>
      <p:bldP spid="2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4" y="1757838"/>
            <a:ext cx="7660129" cy="33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 code)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factorial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9522"/>
            <a:ext cx="4336473" cy="55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Fibonacci series: …?? </a:t>
            </a:r>
          </a:p>
          <a:p>
            <a:r>
              <a:rPr lang="en-US" dirty="0">
                <a:solidFill>
                  <a:schemeClr val="accent1"/>
                </a:solidFill>
              </a:rPr>
              <a:t>0, 1, 1, 2, 3, 5, 8...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number is the sum of the previous two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solved recursively: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fib( n ) = fib( n - 1 ) + fib( n – 2 )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for the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long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- 1)+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43047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of recursive calls to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() function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094184" y="2682900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br>
              <a:rPr lang="en-US" sz="1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number of any given position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5257800" cy="54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784</TotalTime>
  <Words>950</Words>
  <Application>Microsoft Office PowerPoint</Application>
  <PresentationFormat>On-screen Show (4:3)</PresentationFormat>
  <Paragraphs>183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Times New Roman</vt:lpstr>
      <vt:lpstr>Lpu theme final with copyright</vt:lpstr>
      <vt:lpstr>PowerPoint Presentation</vt:lpstr>
      <vt:lpstr>Outline</vt:lpstr>
      <vt:lpstr>Recursion</vt:lpstr>
      <vt:lpstr>Recursion example (factorial)</vt:lpstr>
      <vt:lpstr>Recursion example (factorial)</vt:lpstr>
      <vt:lpstr>Recursion example (factorial code)</vt:lpstr>
      <vt:lpstr>Recursion example (fibonacci)</vt:lpstr>
      <vt:lpstr>Recursion example (fibonacci)</vt:lpstr>
      <vt:lpstr>Recursion example (fibonacci code)</vt:lpstr>
      <vt:lpstr>Recursion example (fibonacci code)</vt:lpstr>
      <vt:lpstr>Recursion vs. Iteration</vt:lpstr>
      <vt:lpstr>Rules for recursive function</vt:lpstr>
      <vt:lpstr>Q1</vt:lpstr>
      <vt:lpstr>Q1</vt:lpstr>
      <vt:lpstr>Q2</vt:lpstr>
      <vt:lpstr>Q2</vt:lpstr>
      <vt:lpstr>Q3</vt:lpstr>
      <vt:lpstr>Q3</vt:lpstr>
      <vt:lpstr>Q4</vt:lpstr>
      <vt:lpstr>Q4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SHREY GARG</cp:lastModifiedBy>
  <cp:revision>149</cp:revision>
  <dcterms:created xsi:type="dcterms:W3CDTF">2014-05-22T12:04:07Z</dcterms:created>
  <dcterms:modified xsi:type="dcterms:W3CDTF">2023-03-16T11:04:12Z</dcterms:modified>
</cp:coreProperties>
</file>