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Arial Black"/>
      <p:regular r:id="rId29"/>
    </p:embeddedFont>
    <p:embeddedFont>
      <p:font typeface="Questrial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vQfKt1IjBpVDxcjNGtYWk7tB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is data name used for storing a data value</a:t>
            </a:r>
            <a:endParaRPr/>
          </a:p>
        </p:txBody>
      </p:sp>
      <p:sp>
        <p:nvSpPr>
          <p:cNvPr id="173" name="Google Shape;1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is data name used for storing a data value</a:t>
            </a:r>
            <a:endParaRPr/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During declaration no memory space is allocated to an identifier.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 of identifier means the declaration of identifier + reservation of space for it in memory</a:t>
            </a:r>
            <a:endParaRPr/>
          </a:p>
        </p:txBody>
      </p:sp>
      <p:sp>
        <p:nvSpPr>
          <p:cNvPr id="193" name="Google Shape;19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A=b+c….three operands and 2 operators</a:t>
            </a:r>
            <a:endParaRPr/>
          </a:p>
        </p:txBody>
      </p:sp>
      <p:sp>
        <p:nvSpPr>
          <p:cNvPr id="226" name="Google Shape;22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2" name="Google Shape;22;p26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" name="Google Shape;23;p26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</a:t>
            </a: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 Kumar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sz="200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4" name="Google Shape;24;p26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" name="Google Shape;25;p26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</a:t>
            </a: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 Kumar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sz="200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7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27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0" name="Google Shape;30;p27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3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5" name="Google Shape;45;p31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4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4.jpg"/><Relationship Id="rId5" Type="http://schemas.openxmlformats.org/officeDocument/2006/relationships/image" Target="../media/image18.gif"/><Relationship Id="rId6" Type="http://schemas.openxmlformats.org/officeDocument/2006/relationships/image" Target="../media/image8.png"/><Relationship Id="rId7" Type="http://schemas.openxmlformats.org/officeDocument/2006/relationships/image" Target="../media/image7.jpg"/><Relationship Id="rId8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19.jpg"/><Relationship Id="rId5" Type="http://schemas.openxmlformats.org/officeDocument/2006/relationships/image" Target="../media/image8.png"/><Relationship Id="rId6" Type="http://schemas.openxmlformats.org/officeDocument/2006/relationships/image" Target="../media/image22.gif"/><Relationship Id="rId7" Type="http://schemas.openxmlformats.org/officeDocument/2006/relationships/image" Target="../media/image21.jp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CSE101-Lec#3</a:t>
            </a:r>
            <a:endParaRPr/>
          </a:p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US">
                <a:solidFill>
                  <a:srgbClr val="C00000"/>
                </a:solidFill>
              </a:rPr>
              <a:t>Constant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US">
                <a:solidFill>
                  <a:srgbClr val="C00000"/>
                </a:solidFill>
              </a:rPr>
              <a:t>Variable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US">
                <a:solidFill>
                  <a:srgbClr val="C00000"/>
                </a:solidFill>
              </a:rPr>
              <a:t>Expression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ntax pic.png"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19401"/>
            <a:ext cx="5065358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57200" y="1295400"/>
            <a:ext cx="82296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Variable is an entity which may change.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Variable is used to hold result and reserve memory for the data.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  </a:t>
            </a:r>
            <a:r>
              <a:rPr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datatype variable_name</a:t>
            </a:r>
            <a:r>
              <a:rPr lang="en-US">
                <a:solidFill>
                  <a:srgbClr val="C00000"/>
                </a:solidFill>
              </a:rPr>
              <a:t>;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The naming of variable is done by following the same rules of identifier naming.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147" name="Google Shape;147;p10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Eg. What is your 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hobby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answer could be 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reading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dancing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drawing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etc.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 the answer to such questions may change during the life time of the person</a:t>
              </a:r>
              <a:endParaRPr/>
            </a:p>
          </p:txBody>
        </p:sp>
        <p:pic>
          <p:nvPicPr>
            <p:cNvPr descr="C:\Program Files (x86)\Microsoft Office\MEDIA\CAGCAT10\j0299125.wmf" id="148" name="Google Shape;14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4400" y="4707494"/>
              <a:ext cx="685800" cy="7027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152400" y="3810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for naming a Variable</a:t>
            </a:r>
            <a:endParaRPr/>
          </a:p>
        </p:txBody>
      </p:sp>
      <p:grpSp>
        <p:nvGrpSpPr>
          <p:cNvPr id="154" name="Google Shape;154;p11"/>
          <p:cNvGrpSpPr/>
          <p:nvPr/>
        </p:nvGrpSpPr>
        <p:grpSpPr>
          <a:xfrm>
            <a:off x="457200" y="1661921"/>
            <a:ext cx="8105775" cy="4529520"/>
            <a:chOff x="0" y="56958"/>
            <a:chExt cx="8105775" cy="4529520"/>
          </a:xfrm>
        </p:grpSpPr>
        <p:sp>
          <p:nvSpPr>
            <p:cNvPr id="155" name="Google Shape;155;p11"/>
            <p:cNvSpPr/>
            <p:nvPr/>
          </p:nvSpPr>
          <p:spPr>
            <a:xfrm>
              <a:off x="0" y="56958"/>
              <a:ext cx="8105775" cy="10740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 txBox="1"/>
            <p:nvPr/>
          </p:nvSpPr>
          <p:spPr>
            <a:xfrm>
              <a:off x="52431" y="10938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An variable name is any combination of 1 to 31 alphabets, digits or underscores. </a:t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0" y="1208778"/>
              <a:ext cx="8105775" cy="10740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 txBox="1"/>
            <p:nvPr/>
          </p:nvSpPr>
          <p:spPr>
            <a:xfrm>
              <a:off x="52431" y="126120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The first character in the variable name must be an alphabet or underscore. </a:t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0" y="2360598"/>
              <a:ext cx="8105775" cy="10740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 txBox="1"/>
            <p:nvPr/>
          </p:nvSpPr>
          <p:spPr>
            <a:xfrm>
              <a:off x="52431" y="241302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No blanks or special symbol other than an underscore can be used in an variable name. </a:t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0" y="3512418"/>
              <a:ext cx="8105775" cy="10740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 txBox="1"/>
            <p:nvPr/>
          </p:nvSpPr>
          <p:spPr>
            <a:xfrm>
              <a:off x="52431" y="356484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Keywords are not allowed to be used as variables.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In My-Car problem the variable was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Char char="•"/>
            </a:pPr>
            <a:r>
              <a:rPr lang="en-US">
                <a:solidFill>
                  <a:srgbClr val="004E6C"/>
                </a:solidFill>
              </a:rPr>
              <a:t>radius and dist_travelled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It can also be named 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Char char="•"/>
            </a:pPr>
            <a:r>
              <a:rPr lang="en-US">
                <a:solidFill>
                  <a:srgbClr val="004E6C"/>
                </a:solidFill>
              </a:rPr>
              <a:t>radius_wheel or r1 or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US">
                <a:solidFill>
                  <a:srgbClr val="004E6C"/>
                </a:solidFill>
              </a:rPr>
              <a:t>	car_wheel_radius</a:t>
            </a:r>
            <a:endParaRPr>
              <a:solidFill>
                <a:srgbClr val="004E6C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Char char="•"/>
            </a:pPr>
            <a:r>
              <a:rPr lang="en-US">
                <a:solidFill>
                  <a:srgbClr val="004E6C"/>
                </a:solidFill>
              </a:rPr>
              <a:t>Distance or d1 or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US">
                <a:solidFill>
                  <a:srgbClr val="004E6C"/>
                </a:solidFill>
              </a:rPr>
              <a:t>	dist_by_1rotation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486292"/>
            <a:ext cx="3429000" cy="231430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81794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Let us build some variables: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For speed of car we need to know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Distance traveled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Time taken to travel the distance</a:t>
            </a:r>
            <a:endParaRPr/>
          </a:p>
          <a:p>
            <a:pPr indent="-15494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Variables to be declared as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4E6C"/>
              </a:buClr>
              <a:buSzPct val="100000"/>
              <a:buChar char="•"/>
            </a:pPr>
            <a:r>
              <a:rPr lang="en-US">
                <a:solidFill>
                  <a:srgbClr val="004E6C"/>
                </a:solidFill>
              </a:rPr>
              <a:t>Speed, </a:t>
            </a:r>
            <a:r>
              <a:rPr b="1" lang="en-US">
                <a:solidFill>
                  <a:srgbClr val="004E6C"/>
                </a:solidFill>
              </a:rPr>
              <a:t>s1</a:t>
            </a:r>
            <a:r>
              <a:rPr lang="en-US">
                <a:solidFill>
                  <a:srgbClr val="004E6C"/>
                </a:solidFill>
              </a:rPr>
              <a:t>, speed_of_car</a:t>
            </a:r>
            <a:endParaRPr>
              <a:solidFill>
                <a:srgbClr val="004E6C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4E6C"/>
              </a:buClr>
              <a:buSzPct val="100000"/>
              <a:buChar char="•"/>
            </a:pPr>
            <a:r>
              <a:rPr lang="en-US">
                <a:solidFill>
                  <a:srgbClr val="004E6C"/>
                </a:solidFill>
              </a:rPr>
              <a:t>Distance, </a:t>
            </a:r>
            <a:r>
              <a:rPr b="1" lang="en-US">
                <a:solidFill>
                  <a:srgbClr val="004E6C"/>
                </a:solidFill>
              </a:rPr>
              <a:t>d1</a:t>
            </a:r>
            <a:r>
              <a:rPr lang="en-US">
                <a:solidFill>
                  <a:srgbClr val="004E6C"/>
                </a:solidFill>
              </a:rPr>
              <a:t>, dist</a:t>
            </a:r>
            <a:endParaRPr>
              <a:solidFill>
                <a:srgbClr val="004E6C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4E6C"/>
              </a:buClr>
              <a:buSzPct val="100000"/>
              <a:buChar char="•"/>
            </a:pPr>
            <a:r>
              <a:rPr lang="en-US">
                <a:solidFill>
                  <a:srgbClr val="004E6C"/>
                </a:solidFill>
              </a:rPr>
              <a:t>Time, </a:t>
            </a:r>
            <a:r>
              <a:rPr b="1" lang="en-US">
                <a:solidFill>
                  <a:srgbClr val="004E6C"/>
                </a:solidFill>
              </a:rPr>
              <a:t>t1</a:t>
            </a:r>
            <a:r>
              <a:rPr lang="en-US">
                <a:solidFill>
                  <a:srgbClr val="004E6C"/>
                </a:solidFill>
              </a:rPr>
              <a:t>, time_of_travel</a:t>
            </a:r>
            <a:endParaRPr>
              <a:solidFill>
                <a:srgbClr val="004E6C"/>
              </a:solidFill>
            </a:endParaRPr>
          </a:p>
        </p:txBody>
      </p:sp>
      <p:pic>
        <p:nvPicPr>
          <p:cNvPr descr="Car Icon Clip Art"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6764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/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See-Saw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481794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A bit more complex situation see-saw</a:t>
            </a:r>
            <a:endParaRPr/>
          </a:p>
          <a:p>
            <a:pPr indent="-15494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Variables to be declared as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4E6C"/>
              </a:buClr>
              <a:buSzPct val="100000"/>
              <a:buChar char="•"/>
            </a:pPr>
            <a:r>
              <a:rPr lang="en-US">
                <a:solidFill>
                  <a:srgbClr val="004E6C"/>
                </a:solidFill>
              </a:rPr>
              <a:t>Weight_boy, </a:t>
            </a:r>
            <a:r>
              <a:rPr b="1" lang="en-US">
                <a:solidFill>
                  <a:srgbClr val="004E6C"/>
                </a:solidFill>
              </a:rPr>
              <a:t>w1</a:t>
            </a:r>
            <a:r>
              <a:rPr lang="en-US">
                <a:solidFill>
                  <a:srgbClr val="004E6C"/>
                </a:solidFill>
              </a:rPr>
              <a:t>, wb</a:t>
            </a:r>
            <a:endParaRPr>
              <a:solidFill>
                <a:srgbClr val="004E6C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4E6C"/>
              </a:buClr>
              <a:buSzPct val="100000"/>
              <a:buChar char="•"/>
            </a:pPr>
            <a:r>
              <a:rPr lang="en-US">
                <a:solidFill>
                  <a:srgbClr val="004E6C"/>
                </a:solidFill>
              </a:rPr>
              <a:t>Distance_boy, </a:t>
            </a:r>
            <a:r>
              <a:rPr b="1" lang="en-US">
                <a:solidFill>
                  <a:srgbClr val="004E6C"/>
                </a:solidFill>
              </a:rPr>
              <a:t>d1</a:t>
            </a:r>
            <a:r>
              <a:rPr lang="en-US">
                <a:solidFill>
                  <a:srgbClr val="004E6C"/>
                </a:solidFill>
              </a:rPr>
              <a:t>, db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4E6C"/>
              </a:buClr>
              <a:buSzPct val="100000"/>
              <a:buChar char="•"/>
            </a:pPr>
            <a:r>
              <a:rPr lang="en-US">
                <a:solidFill>
                  <a:srgbClr val="004E6C"/>
                </a:solidFill>
              </a:rPr>
              <a:t>Weight_girl, </a:t>
            </a:r>
            <a:r>
              <a:rPr b="1" lang="en-US">
                <a:solidFill>
                  <a:srgbClr val="004E6C"/>
                </a:solidFill>
              </a:rPr>
              <a:t>w2</a:t>
            </a:r>
            <a:r>
              <a:rPr lang="en-US">
                <a:solidFill>
                  <a:srgbClr val="004E6C"/>
                </a:solidFill>
              </a:rPr>
              <a:t>, wg</a:t>
            </a:r>
            <a:endParaRPr>
              <a:solidFill>
                <a:srgbClr val="004E6C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4E6C"/>
              </a:buClr>
              <a:buSzPct val="100000"/>
              <a:buChar char="•"/>
            </a:pPr>
            <a:r>
              <a:rPr lang="en-US">
                <a:solidFill>
                  <a:srgbClr val="004E6C"/>
                </a:solidFill>
              </a:rPr>
              <a:t>Distance_girl, </a:t>
            </a:r>
            <a:r>
              <a:rPr b="1" lang="en-US">
                <a:solidFill>
                  <a:srgbClr val="004E6C"/>
                </a:solidFill>
              </a:rPr>
              <a:t>d2</a:t>
            </a:r>
            <a:r>
              <a:rPr lang="en-US">
                <a:solidFill>
                  <a:srgbClr val="004E6C"/>
                </a:solidFill>
              </a:rPr>
              <a:t>, dg</a:t>
            </a:r>
            <a:endParaRPr/>
          </a:p>
          <a:p>
            <a:pPr indent="-15494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15494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  <a:endParaRPr/>
          </a:p>
          <a:p>
            <a:pPr indent="-15494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15494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87" name="Google Shape;187;p1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p:sp>
          <p:nvSpPr>
            <p:cNvPr id="188" name="Google Shape;188;p14"/>
            <p:cNvSpPr txBox="1"/>
            <p:nvPr/>
          </p:nvSpPr>
          <p:spPr>
            <a:xfrm>
              <a:off x="4758707" y="3810000"/>
              <a:ext cx="4198585" cy="6463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4724400" y="4419600"/>
              <a:ext cx="4276299" cy="6463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ntax pic.png"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200399"/>
            <a:ext cx="6952279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 txBox="1"/>
          <p:nvPr>
            <p:ph type="title"/>
          </p:nvPr>
        </p:nvSpPr>
        <p:spPr>
          <a:xfrm>
            <a:off x="6096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Initialization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672294" y="1603375"/>
            <a:ext cx="7848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Char char="•"/>
            </a:pPr>
            <a:r>
              <a:rPr lang="en-US" sz="350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/>
              <a:t>    </a:t>
            </a:r>
            <a:r>
              <a:rPr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datatype variable_name =  value;</a:t>
            </a:r>
            <a:endParaRPr/>
          </a:p>
          <a:p>
            <a:pPr indent="-342900" lvl="0" marL="342900" rtl="0" algn="just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/>
              <a:t>	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199" name="Google Shape;199;p15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Example:  int radius= 15;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float pi = 3.14;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char grade = ‘A’;</a:t>
              </a:r>
              <a:endParaRPr/>
            </a:p>
          </p:txBody>
        </p:sp>
        <p:pic>
          <p:nvPicPr>
            <p:cNvPr descr="C:\Program Files (x86)\Microsoft Office\MEDIA\CAGCAT10\j0299125.wmf" id="200" name="Google Shape;20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000" y="4343400"/>
              <a:ext cx="685800" cy="7027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15"/>
          <p:cNvSpPr txBox="1"/>
          <p:nvPr/>
        </p:nvSpPr>
        <p:spPr>
          <a:xfrm>
            <a:off x="2277374" y="3283153"/>
            <a:ext cx="4589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/>
        </p:nvSpPr>
        <p:spPr>
          <a:xfrm>
            <a:off x="685800" y="1905000"/>
            <a:ext cx="8077200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What are the entities whose values can be changed called?</a:t>
            </a:r>
            <a:endParaRPr b="1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a) Constants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c) Modules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d) Tokens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57200" y="16002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What are the entities whose values cannot be changed called?</a:t>
            </a:r>
            <a:endParaRPr b="1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a) Constants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b) Variables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c) Modules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d) Tokens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br>
              <a:rPr b="0"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457200" y="1600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Which of the following is true for variable names in C?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b="1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Variable names cannot start with a digit</a:t>
            </a:r>
            <a:br>
              <a:rPr b="1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B. Variable can be of any length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C. They can contain alphanumeric characters as well as special characters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D. Reserved Word can be used as variable name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Which of the following cannot be a variable name in C?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A. TRUE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B. friend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C. export</a:t>
            </a:r>
            <a:b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D. volatile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br>
              <a:rPr b="0"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Constant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Variable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Expression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81794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481794" y="1752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Every expression results in some value  that can be stored in a variable.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Following are few example of expressions in program: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>
                <a:solidFill>
                  <a:schemeClr val="dk2"/>
                </a:solidFill>
              </a:rPr>
              <a:t>Expression to calculate speed of a car.</a:t>
            </a:r>
            <a:endParaRPr/>
          </a:p>
          <a:p>
            <a:pPr indent="-228600" lvl="2" marL="1143000" rtl="0" algn="just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>
                <a:solidFill>
                  <a:schemeClr val="dk2"/>
                </a:solidFill>
              </a:rPr>
              <a:t>Speed=distance/time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>
                <a:solidFill>
                  <a:schemeClr val="dk2"/>
                </a:solidFill>
              </a:rPr>
              <a:t>Expression to find similarity of two things.</a:t>
            </a:r>
            <a:endParaRPr/>
          </a:p>
          <a:p>
            <a:pPr indent="-228600" lvl="2" marL="1143000" rtl="0" algn="just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>
                <a:solidFill>
                  <a:schemeClr val="dk2"/>
                </a:solidFill>
              </a:rPr>
              <a:t>c=value1&gt;value2 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Expressions in C are basically </a:t>
            </a:r>
            <a:r>
              <a:rPr b="1" lang="en-US">
                <a:solidFill>
                  <a:schemeClr val="accent1"/>
                </a:solidFill>
              </a:rPr>
              <a:t>operators</a:t>
            </a:r>
            <a:r>
              <a:rPr lang="en-US">
                <a:solidFill>
                  <a:schemeClr val="accent1"/>
                </a:solidFill>
              </a:rPr>
              <a:t> acting on </a:t>
            </a:r>
            <a:r>
              <a:rPr b="1" lang="en-US">
                <a:solidFill>
                  <a:schemeClr val="accent1"/>
                </a:solidFill>
              </a:rPr>
              <a:t>operands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An </a:t>
            </a:r>
            <a:r>
              <a:rPr b="1" lang="en-US">
                <a:solidFill>
                  <a:schemeClr val="accent1"/>
                </a:solidFill>
              </a:rPr>
              <a:t>operand</a:t>
            </a:r>
            <a:r>
              <a:rPr lang="en-US">
                <a:solidFill>
                  <a:schemeClr val="accent1"/>
                </a:solidFill>
              </a:rPr>
              <a:t> is an entity on which operation is to be performed.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An </a:t>
            </a:r>
            <a:r>
              <a:rPr b="1" lang="en-US">
                <a:solidFill>
                  <a:schemeClr val="accent1"/>
                </a:solidFill>
              </a:rPr>
              <a:t>operator</a:t>
            </a:r>
            <a:r>
              <a:rPr lang="en-US">
                <a:solidFill>
                  <a:schemeClr val="accent1"/>
                </a:solidFill>
              </a:rPr>
              <a:t> specifies the operation to be applied on operands.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Expressions are made of one or more operands.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Statements like 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>
                <a:solidFill>
                  <a:srgbClr val="05686C"/>
                </a:solidFill>
              </a:rPr>
              <a:t>a = b + c</a:t>
            </a:r>
            <a:r>
              <a:rPr lang="en-US">
                <a:solidFill>
                  <a:schemeClr val="accent1"/>
                </a:solidFill>
              </a:rPr>
              <a:t>,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>
                <a:solidFill>
                  <a:srgbClr val="05686C"/>
                </a:solidFill>
              </a:rPr>
              <a:t>++z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>
                <a:solidFill>
                  <a:srgbClr val="05686C"/>
                </a:solidFill>
              </a:rPr>
              <a:t>300 &gt; (8 * k)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09600" y="2362200"/>
            <a:ext cx="7543800" cy="6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 addition of two numbers, 5+8, these numbers will be operands.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09600" y="3657600"/>
            <a:ext cx="75438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 The addition, subtraction, etc will be operators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Expressions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The type of expression depend upon the type of operator used in the expression.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It can be: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</a:rPr>
              <a:t>Arithmetic operators.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		</a:t>
            </a:r>
            <a:r>
              <a:rPr lang="en-US">
                <a:solidFill>
                  <a:srgbClr val="05686C"/>
                </a:solidFill>
              </a:rPr>
              <a:t>3 + 6 = 9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05686C"/>
              </a:buClr>
              <a:buSzPct val="100000"/>
              <a:buNone/>
            </a:pPr>
            <a:r>
              <a:rPr lang="en-US">
                <a:solidFill>
                  <a:srgbClr val="05686C"/>
                </a:solidFill>
              </a:rPr>
              <a:t>	  4 * 2 = 8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</a:rPr>
              <a:t>Relational or logical operators.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>
                <a:solidFill>
                  <a:srgbClr val="05686C"/>
                </a:solidFill>
              </a:rPr>
              <a:t>height_boy&gt;=height_girl</a:t>
            </a:r>
            <a:endParaRPr>
              <a:solidFill>
                <a:srgbClr val="05686C"/>
              </a:solidFill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–"/>
            </a:pPr>
            <a:r>
              <a:rPr lang="en-US">
                <a:solidFill>
                  <a:schemeClr val="accent1"/>
                </a:solidFill>
              </a:rPr>
              <a:t>Increment and decrement operator.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		</a:t>
            </a:r>
            <a:r>
              <a:rPr lang="en-US">
                <a:solidFill>
                  <a:srgbClr val="05686C"/>
                </a:solidFill>
              </a:rPr>
              <a:t>count=count++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What is the output of this program?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     </a:t>
            </a:r>
            <a:endParaRPr b="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void main()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int x = 10;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float x = 10;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printf("%d", x)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A. Compilations Error</a:t>
            </a:r>
            <a:endParaRPr b="1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B. 10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C. 10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F6FC6"/>
                </a:solidFill>
                <a:latin typeface="Calibri"/>
                <a:ea typeface="Calibri"/>
                <a:cs typeface="Calibri"/>
                <a:sym typeface="Calibri"/>
              </a:rPr>
              <a:t>D. 10.1</a:t>
            </a:r>
            <a:endParaRPr b="0" i="0" sz="1800" u="none" strike="noStrike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Tokens</a:t>
            </a:r>
            <a:endParaRPr/>
          </a:p>
        </p:txBody>
      </p:sp>
      <p:sp>
        <p:nvSpPr>
          <p:cNvPr id="64" name="Google Shape;6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We have seen that Tokens are broadly classified as: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0075A2"/>
              </a:buClr>
              <a:buSzPts val="2800"/>
              <a:buChar char="–"/>
            </a:pPr>
            <a:r>
              <a:rPr lang="en-US">
                <a:solidFill>
                  <a:srgbClr val="0075A2"/>
                </a:solidFill>
              </a:rPr>
              <a:t>Identifiers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0075A2"/>
              </a:buClr>
              <a:buSzPts val="2800"/>
              <a:buChar char="–"/>
            </a:pPr>
            <a:r>
              <a:rPr lang="en-US">
                <a:solidFill>
                  <a:srgbClr val="0075A2"/>
                </a:solidFill>
              </a:rPr>
              <a:t>Keywords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004E6C"/>
              </a:buClr>
              <a:buSzPts val="2800"/>
              <a:buChar char="–"/>
            </a:pPr>
            <a:r>
              <a:rPr b="1" lang="en-US">
                <a:solidFill>
                  <a:srgbClr val="004E6C"/>
                </a:solidFill>
              </a:rPr>
              <a:t>Constants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004E6C"/>
              </a:buClr>
              <a:buSzPts val="2800"/>
              <a:buChar char="–"/>
            </a:pPr>
            <a:r>
              <a:rPr b="1" lang="en-US">
                <a:solidFill>
                  <a:srgbClr val="004E6C"/>
                </a:solidFill>
              </a:rPr>
              <a:t>Variables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0075A2"/>
              </a:buClr>
              <a:buSzPts val="2800"/>
              <a:buChar char="–"/>
            </a:pPr>
            <a:r>
              <a:rPr lang="en-US">
                <a:solidFill>
                  <a:srgbClr val="0075A2"/>
                </a:solidFill>
              </a:rPr>
              <a:t>Strings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0075A2"/>
              </a:buClr>
              <a:buSzPts val="2800"/>
              <a:buChar char="–"/>
            </a:pPr>
            <a:r>
              <a:rPr lang="en-US">
                <a:solidFill>
                  <a:srgbClr val="0075A2"/>
                </a:solidFill>
              </a:rPr>
              <a:t>Operators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rgbClr val="0075A2"/>
              </a:buClr>
              <a:buSzPts val="2800"/>
              <a:buChar char="–"/>
            </a:pPr>
            <a:r>
              <a:rPr lang="en-US">
                <a:solidFill>
                  <a:srgbClr val="0075A2"/>
                </a:solidFill>
              </a:rPr>
              <a:t>Special character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Constants</a:t>
            </a:r>
            <a:endParaRPr/>
          </a:p>
        </p:txBody>
      </p:sp>
      <p:pic>
        <p:nvPicPr>
          <p:cNvPr descr="lion-2.gif"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04065"/>
            <a:ext cx="1724025" cy="1568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qual" id="71" name="Google Shape;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8425" y="1840479"/>
            <a:ext cx="1428750" cy="895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4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descr="http://www.decodeunicode.org/de/data/glyph/196x196/2260.gif" id="74" name="Google Shape;7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05400" y="1086735"/>
              <a:ext cx="1866900" cy="1866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t-2.png" id="75" name="Google Shape;75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58000" y="1371600"/>
              <a:ext cx="1607556" cy="1602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4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descr="http://www.decodeunicode.org/de/data/glyph/196x196/2260.gif" id="77" name="Google Shape;7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30322" y="3370738"/>
              <a:ext cx="1866900" cy="1866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ffx.co.uk/Content/images/tools/BAHDOE1011.jpg" id="78" name="Google Shape;78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3400" y="3751738"/>
              <a:ext cx="1981200" cy="14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qual" id="79" name="Google Shape;7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4600" y="3981450"/>
              <a:ext cx="1428750" cy="895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4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Spanner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ammer" id="81" name="Google Shape;81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99778" y="3719945"/>
              <a:ext cx="1840068" cy="20943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Constants 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entity which do not change throughout the execution are called constants.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Types of constants: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Integer constant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constant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Floating point constants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String constants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89" name="Google Shape;89;p5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:\Program Files (x86)\Microsoft Office\MEDIA\CAGCAT10\j0299125.wmf" id="91" name="Google Shape;9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14800" y="4783694"/>
                <a:ext cx="685800" cy="702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2" name="Google Shape;92;p5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person remains same through out the life, example: Amit, Shubnam, etc.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81794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solidFill>
                  <a:schemeClr val="dk1"/>
                </a:solidFill>
              </a:rPr>
              <a:t>Integer Constants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When the constant contains only digits without any decimal part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solidFill>
                  <a:schemeClr val="dk1"/>
                </a:solidFill>
              </a:rPr>
              <a:t>Floating Constant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Constants that contains number with decimal points</a:t>
            </a: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descr="example pic.png" id="99" name="Google Shape;9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6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:</a:t>
              </a: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5;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	        -987;</a:t>
              </a: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descr="example pic.png" id="102" name="Google Shape;10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6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: 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3.14;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         309.89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1794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solidFill>
                  <a:schemeClr val="dk1"/>
                </a:solidFill>
              </a:rPr>
              <a:t>Character constants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Constants enclosed in single quotes(‘ ’).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It can be any letter from character set.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>
                <a:solidFill>
                  <a:schemeClr val="dk1"/>
                </a:solidFill>
              </a:rPr>
              <a:t>String Constants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Set of zero or more characters enclosed in double quotes (eg: “ ” 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It is represented as sequence of characters within double quotes.</a:t>
            </a:r>
            <a:endParaRPr/>
          </a:p>
        </p:txBody>
      </p:sp>
      <p:grpSp>
        <p:nvGrpSpPr>
          <p:cNvPr id="109" name="Google Shape;109;p7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descr="example pic.png" id="110" name="Google Shape;11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7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: “This is C programming”</a:t>
              </a:r>
              <a:endParaRPr/>
            </a:p>
          </p:txBody>
        </p:sp>
      </p:grpSp>
      <p:grpSp>
        <p:nvGrpSpPr>
          <p:cNvPr id="112" name="Google Shape;112;p7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descr="example pic.png" id="113" name="Google Shape;11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: ‘\n’, ‘\t’ or ‘a’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My-Car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3810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In My-Car problem the constant value is 3.14 which is the value of pi and always same.</a:t>
            </a:r>
            <a:endParaRPr/>
          </a:p>
          <a:p>
            <a:pPr indent="-203200" lvl="0" marL="0" rtl="0" algn="just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   pi = </a:t>
            </a:r>
            <a:r>
              <a:rPr lang="en-US">
                <a:solidFill>
                  <a:srgbClr val="FF0000"/>
                </a:solidFill>
              </a:rPr>
              <a:t>3.14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Therefore: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dist_travelled </a:t>
            </a:r>
            <a:r>
              <a:rPr lang="en-US"/>
              <a:t>=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* </a:t>
            </a:r>
            <a:r>
              <a:rPr lang="en-US">
                <a:solidFill>
                  <a:schemeClr val="accent1"/>
                </a:solidFill>
              </a:rPr>
              <a:t>pi </a:t>
            </a:r>
            <a:r>
              <a:rPr lang="en-US"/>
              <a:t>*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radius.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US">
                <a:solidFill>
                  <a:srgbClr val="004E6C"/>
                </a:solidFill>
              </a:rPr>
              <a:t> pi is a floating point constant.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743201"/>
            <a:ext cx="3200400" cy="2286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descr="lion-2.gif" id="128" name="Google Shape;12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558" y="1295400"/>
              <a:ext cx="1523909" cy="1386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qual" id="129" name="Google Shape;12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95105" y="1645058"/>
              <a:ext cx="1428750" cy="895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9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Animal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at-2.png" id="131" name="Google Shape;13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76595" y="1453070"/>
              <a:ext cx="1283605" cy="1279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lephant-7.gif" id="132" name="Google Shape;132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50001" y="1267691"/>
              <a:ext cx="1262062" cy="15210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9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descr="http://www.ffx.co.uk/Content/images/tools/BAHDOE1011.jpg" id="134" name="Google Shape;134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11377" y="3960169"/>
              <a:ext cx="2292927" cy="1719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mmer" id="135" name="Google Shape;135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9191" y="3719943"/>
              <a:ext cx="1840068" cy="209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qual" id="136" name="Google Shape;13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95105" y="4133849"/>
              <a:ext cx="1428750" cy="895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9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and_Drill" id="138" name="Google Shape;138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86599" y="4307752"/>
              <a:ext cx="1661409" cy="12349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2014-05-05T10:08:29Z</dcterms:created>
  <dc:creator>Aman</dc:creator>
</cp:coreProperties>
</file>