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60419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9634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69635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70659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682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71683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2706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72707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3730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73731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4754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74755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5778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75779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6802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76803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7826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77827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8850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78851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42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61443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9874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79875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0898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80899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22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81923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2946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82947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3970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83971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4994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84995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6018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86019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7042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87043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8066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88067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9090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89091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62467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3490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63491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514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64515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5538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65539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6562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66563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7586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67587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1"/>
          <p:cNvSpPr>
            <a:spLocks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</p:spPr>
      </p:sp>
      <p:sp>
        <p:nvSpPr>
          <p:cNvPr id="68611" name="Text Box 2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199467" y="6135688"/>
            <a:ext cx="3790951" cy="5127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805333" y="6135688"/>
            <a:ext cx="2436284" cy="5127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2052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10970684" cy="382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71467" y="134938"/>
            <a:ext cx="2741084" cy="5921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867" y="134938"/>
            <a:ext cx="8026400" cy="5921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85950"/>
            <a:ext cx="5348817" cy="4170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1617" y="1885950"/>
            <a:ext cx="5350933" cy="4170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4165600" y="6135688"/>
            <a:ext cx="3858684" cy="45561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8974667" y="6135688"/>
            <a:ext cx="2537884" cy="45561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1028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9200" y="1314450"/>
            <a:ext cx="10970684" cy="382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4"/>
          <p:cNvSpPr>
            <a:spLocks noGrp="1"/>
          </p:cNvSpPr>
          <p:nvPr>
            <p:ph type="title"/>
          </p:nvPr>
        </p:nvSpPr>
        <p:spPr>
          <a:xfrm>
            <a:off x="541867" y="134938"/>
            <a:ext cx="10361084" cy="11414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GB" altLang="en-US" dirty="0"/>
              <a:t>Click to edit the title text format</a:t>
            </a:r>
            <a:endParaRPr lang="en-GB" altLang="en-US" dirty="0"/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>
          <a:xfrm>
            <a:off x="609600" y="1885950"/>
            <a:ext cx="10902951" cy="41703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  <a:p>
            <a:pPr lvl="4"/>
            <a:r>
              <a:rPr lang="en-GB" altLang="en-US" dirty="0"/>
              <a:t>Eigth Outline Level</a:t>
            </a:r>
            <a:endParaRPr lang="en-GB" altLang="en-US" dirty="0"/>
          </a:p>
          <a:p>
            <a:pPr lvl="4"/>
            <a:r>
              <a:rPr lang="en-GB" altLang="en-US" dirty="0"/>
              <a:t>Ninth Outline Level</a:t>
            </a:r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anose="020B0A04020102020204" pitchFamily="34" charset="0"/>
        </a:defRPr>
      </a:lvl2pPr>
      <a:lvl3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anose="020B0A04020102020204" pitchFamily="34" charset="0"/>
        </a:defRPr>
      </a:lvl3pPr>
      <a:lvl4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anose="020B0A04020102020204" pitchFamily="34" charset="0"/>
        </a:defRPr>
      </a:lvl4pPr>
      <a:lvl5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anose="020B0A04020102020204" pitchFamily="34" charset="0"/>
        </a:defRPr>
      </a:lvl5pPr>
      <a:lvl6pPr marL="8001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anose="020B0A04020102020204" pitchFamily="34" charset="0"/>
        </a:defRPr>
      </a:lvl6pPr>
      <a:lvl7pPr marL="12573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anose="020B0A04020102020204" pitchFamily="34" charset="0"/>
        </a:defRPr>
      </a:lvl7pPr>
      <a:lvl8pPr marL="17145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anose="020B0A04020102020204" pitchFamily="34" charset="0"/>
        </a:defRPr>
      </a:lvl8pPr>
      <a:lvl9pPr marL="21717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000">
          <a:solidFill>
            <a:srgbClr val="000000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StarBats" charset="0"/>
        <a:buChar char="Ñ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StarBats" charset="0"/>
        <a:buChar char="y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StarBats" charset="0"/>
        <a:buChar char="x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times" charset="0"/>
        <a:buChar char="·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times" charset="0"/>
        <a:buChar char=""/>
        <a:defRPr sz="20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times" charset="0"/>
        <a:buChar char=""/>
        <a:defRPr sz="20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times" charset="0"/>
        <a:buChar char=""/>
        <a:defRPr sz="20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times" charset="0"/>
        <a:buChar char=""/>
        <a:defRPr sz="20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C00"/>
        </a:buClr>
        <a:buSzPct val="100000"/>
        <a:buFont typeface="times" charset="0"/>
        <a:buChar char="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1"/>
          <p:cNvSpPr>
            <a:spLocks noGrp="1"/>
          </p:cNvSpPr>
          <p:nvPr>
            <p:ph type="title"/>
          </p:nvPr>
        </p:nvSpPr>
        <p:spPr>
          <a:xfrm>
            <a:off x="2438400" y="639763"/>
            <a:ext cx="7718425" cy="1139825"/>
          </a:xfrm>
        </p:spPr>
        <p:txBody>
          <a:bodyPr vert="horz" wrap="square" lIns="18000" tIns="46800" rIns="18000" bIns="46800" anchor="ctr" anchorCtr="0"/>
          <a:p>
            <a:pPr algn="ctr">
              <a:spcBef>
                <a:spcPts val="1215"/>
              </a:spcBef>
            </a:pPr>
            <a:r>
              <a:rPr lang="en-GB" altLang="en-US" sz="5400" dirty="0"/>
              <a:t>Software Design</a:t>
            </a:r>
            <a:endParaRPr lang="en-GB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525"/>
              </a:spcBef>
            </a:pPr>
            <a:r>
              <a:rPr lang="en-GB" altLang="en-US" dirty="0"/>
              <a:t>What Is Good Software Design?</a:t>
            </a:r>
            <a:endParaRPr lang="en-GB" altLang="en-US" dirty="0"/>
          </a:p>
        </p:txBody>
      </p:sp>
      <p:sp>
        <p:nvSpPr>
          <p:cNvPr id="19458" name="Rectangle 2"/>
          <p:cNvSpPr>
            <a:spLocks noGrp="1"/>
          </p:cNvSpPr>
          <p:nvPr>
            <p:ph idx="1"/>
          </p:nvPr>
        </p:nvSpPr>
        <p:spPr>
          <a:xfrm>
            <a:off x="1911350" y="887095"/>
            <a:ext cx="8175625" cy="4983480"/>
          </a:xfrm>
        </p:spPr>
        <p:txBody>
          <a:bodyPr vert="horz" wrap="square" lIns="18000" tIns="46800" rIns="18000" bIns="46800" anchor="t" anchorCtr="0"/>
          <a:p>
            <a:pPr>
              <a:spcBef>
                <a:spcPts val="990"/>
              </a:spcBef>
              <a:buNone/>
            </a:pPr>
            <a:endParaRPr lang="en-GB" altLang="en-US" sz="3600" dirty="0"/>
          </a:p>
          <a:p>
            <a:pPr>
              <a:spcBef>
                <a:spcPts val="990"/>
              </a:spcBef>
              <a:buFont typeface="Wingdings" panose="05000000000000000000" pitchFamily="2" charset="2"/>
              <a:buChar char="Ø"/>
            </a:pPr>
            <a:r>
              <a:rPr lang="en-GB" altLang="en-US" sz="3600" b="1" dirty="0"/>
              <a:t>Correctness:</a:t>
            </a:r>
            <a:r>
              <a:rPr lang="en-GB" altLang="en-US" sz="3600" dirty="0"/>
              <a:t> Should implement all functionalities of the system correctly.</a:t>
            </a:r>
            <a:endParaRPr lang="en-GB" altLang="en-US" sz="3600" b="1" dirty="0"/>
          </a:p>
          <a:p>
            <a:pPr>
              <a:spcBef>
                <a:spcPts val="990"/>
              </a:spcBef>
              <a:buFont typeface="Wingdings" panose="05000000000000000000" pitchFamily="2" charset="2"/>
              <a:buChar char="Ø"/>
            </a:pPr>
            <a:r>
              <a:rPr lang="en-GB" altLang="en-US" sz="3600" b="1" dirty="0">
                <a:solidFill>
                  <a:schemeClr val="tx1"/>
                </a:solidFill>
              </a:rPr>
              <a:t>Understandable:</a:t>
            </a:r>
            <a:r>
              <a:rPr lang="en-GB" altLang="en-US" sz="3600" dirty="0">
                <a:solidFill>
                  <a:schemeClr val="tx1"/>
                </a:solidFill>
              </a:rPr>
              <a:t> Should be easily understandable.</a:t>
            </a:r>
            <a:endParaRPr lang="en-GB" altLang="en-US" sz="3600" dirty="0">
              <a:solidFill>
                <a:schemeClr val="tx1"/>
              </a:solidFill>
            </a:endParaRPr>
          </a:p>
          <a:p>
            <a:pPr>
              <a:spcBef>
                <a:spcPts val="990"/>
              </a:spcBef>
              <a:buFont typeface="Wingdings" panose="05000000000000000000" pitchFamily="2" charset="2"/>
              <a:buChar char="Ø"/>
            </a:pPr>
            <a:r>
              <a:rPr lang="en-US" altLang="en-GB" sz="3600" b="1" dirty="0"/>
              <a:t>E</a:t>
            </a:r>
            <a:r>
              <a:rPr lang="en-GB" altLang="en-US" sz="3600" b="1" dirty="0"/>
              <a:t>fficient</a:t>
            </a:r>
            <a:r>
              <a:rPr lang="en-US" altLang="en-GB" sz="3600" dirty="0"/>
              <a:t>: Should adequately address resource, time, and cost optimisation issues </a:t>
            </a:r>
            <a:endParaRPr lang="en-GB" altLang="en-US" sz="3600" dirty="0"/>
          </a:p>
          <a:p>
            <a:pPr>
              <a:spcBef>
                <a:spcPts val="990"/>
              </a:spcBef>
              <a:buFont typeface="Wingdings" panose="05000000000000000000" pitchFamily="2" charset="2"/>
              <a:buChar char="Ø"/>
            </a:pPr>
            <a:r>
              <a:rPr lang="en-GB" altLang="en-US" sz="3600" b="1" dirty="0"/>
              <a:t>Maintainability:</a:t>
            </a:r>
            <a:r>
              <a:rPr lang="en-GB" altLang="en-US" sz="3600" dirty="0"/>
              <a:t> Should be easily able to change </a:t>
            </a:r>
            <a:endParaRPr lang="en-GB" altLang="en-US" sz="3600" dirty="0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525"/>
              </a:spcBef>
            </a:pPr>
            <a:r>
              <a:rPr lang="en-GB" altLang="en-US" dirty="0"/>
              <a:t>What Is Good Software Design?</a:t>
            </a:r>
            <a:endParaRPr lang="en-GB" altLang="en-US" dirty="0"/>
          </a:p>
        </p:txBody>
      </p:sp>
      <p:sp>
        <p:nvSpPr>
          <p:cNvPr id="13315" name="Rectangle 2"/>
          <p:cNvSpPr>
            <a:spLocks noGrp="1"/>
          </p:cNvSpPr>
          <p:nvPr>
            <p:ph idx="1"/>
          </p:nvPr>
        </p:nvSpPr>
        <p:spPr>
          <a:xfrm>
            <a:off x="2192338" y="1695450"/>
            <a:ext cx="7769225" cy="4143375"/>
          </a:xfrm>
        </p:spPr>
        <p:txBody>
          <a:bodyPr vert="horz" wrap="square" lIns="18000" tIns="46800" rIns="18000" bIns="46800" anchor="t" anchorCtr="0"/>
          <a:p>
            <a:pPr>
              <a:spcBef>
                <a:spcPts val="590"/>
              </a:spcBef>
              <a:buNone/>
            </a:pPr>
            <a:r>
              <a:rPr lang="en-GB" altLang="en-US" sz="4000" b="1" dirty="0"/>
              <a:t>Understandability of a design is a major issue:</a:t>
            </a:r>
            <a:endParaRPr lang="en-GB" altLang="en-US" sz="4000" b="1" dirty="0"/>
          </a:p>
          <a:p>
            <a:pPr lvl="1">
              <a:spcBef>
                <a:spcPts val="590"/>
              </a:spcBef>
              <a:buFont typeface="Wingdings" panose="05000000000000000000" pitchFamily="2" charset="2"/>
              <a:buChar char="Ø"/>
            </a:pPr>
            <a:r>
              <a:rPr lang="en-GB" altLang="en-US" sz="3600" dirty="0"/>
              <a:t>determines  goodness of  design: </a:t>
            </a:r>
            <a:endParaRPr lang="en-GB" altLang="en-US" sz="3600" dirty="0">
              <a:solidFill>
                <a:srgbClr val="0000FF"/>
              </a:solidFill>
            </a:endParaRPr>
          </a:p>
          <a:p>
            <a:pPr lvl="1">
              <a:spcBef>
                <a:spcPts val="525"/>
              </a:spcBef>
              <a:buFont typeface="Wingdings" panose="05000000000000000000" pitchFamily="2" charset="2"/>
              <a:buChar char="Ø"/>
            </a:pPr>
            <a:r>
              <a:rPr lang="en-GB" altLang="en-US" sz="3600" dirty="0">
                <a:solidFill>
                  <a:schemeClr val="tx1"/>
                </a:solidFill>
              </a:rPr>
              <a:t>a design that is easy to understand: </a:t>
            </a:r>
            <a:r>
              <a:rPr lang="en-GB" altLang="en-US" sz="4000" dirty="0">
                <a:solidFill>
                  <a:schemeClr val="tx1"/>
                </a:solidFill>
              </a:rPr>
              <a:t>also easy to maintain and change. </a:t>
            </a:r>
            <a:endParaRPr lang="en-GB" altLang="en-US" sz="4000" dirty="0">
              <a:solidFill>
                <a:schemeClr val="tx1"/>
              </a:solidFill>
            </a:endParaRPr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44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525"/>
              </a:spcBef>
            </a:pPr>
            <a:r>
              <a:rPr lang="en-GB" altLang="en-US" dirty="0"/>
              <a:t>What Is Good Software Design?</a:t>
            </a:r>
            <a:endParaRPr lang="en-GB" altLang="en-US" dirty="0"/>
          </a:p>
        </p:txBody>
      </p:sp>
      <p:sp>
        <p:nvSpPr>
          <p:cNvPr id="14339" name="Rectangle 2"/>
          <p:cNvSpPr>
            <a:spLocks noGrp="1"/>
          </p:cNvSpPr>
          <p:nvPr>
            <p:ph idx="1"/>
          </p:nvPr>
        </p:nvSpPr>
        <p:spPr>
          <a:xfrm>
            <a:off x="1828800" y="1885950"/>
            <a:ext cx="8534400" cy="4808538"/>
          </a:xfrm>
        </p:spPr>
        <p:txBody>
          <a:bodyPr vert="horz" wrap="square" lIns="18000" tIns="46800" rIns="18000" bIns="46800" anchor="t" anchorCtr="0"/>
          <a:p>
            <a:pPr>
              <a:spcBef>
                <a:spcPts val="490"/>
              </a:spcBef>
              <a:buNone/>
            </a:pPr>
            <a:r>
              <a:rPr lang="en-GB" altLang="en-US" sz="3600" dirty="0"/>
              <a:t>Unless a design is easy to understand, </a:t>
            </a:r>
            <a:r>
              <a:rPr lang="en-GB" altLang="en-US" dirty="0"/>
              <a:t>tremendous effort needed to maintain it.</a:t>
            </a:r>
            <a:endParaRPr lang="en-GB" altLang="en-US" dirty="0"/>
          </a:p>
          <a:p>
            <a:pPr>
              <a:spcBef>
                <a:spcPts val="490"/>
              </a:spcBef>
              <a:buNone/>
            </a:pPr>
            <a:endParaRPr lang="en-GB" altLang="en-US" dirty="0"/>
          </a:p>
          <a:p>
            <a:pPr lvl="1">
              <a:spcBef>
                <a:spcPts val="350"/>
              </a:spcBef>
              <a:buNone/>
            </a:pPr>
            <a:r>
              <a:rPr lang="en-GB" altLang="en-US" sz="3200" dirty="0"/>
              <a:t>We already know that about 60% effort is spent in maintenance. </a:t>
            </a:r>
            <a:endParaRPr lang="en-GB" altLang="en-US" sz="3200" dirty="0"/>
          </a:p>
          <a:p>
            <a:pPr lvl="1">
              <a:spcBef>
                <a:spcPts val="350"/>
              </a:spcBef>
              <a:buNone/>
            </a:pPr>
            <a:endParaRPr lang="en-GB" altLang="en-US" sz="3200" dirty="0"/>
          </a:p>
          <a:p>
            <a:pPr>
              <a:spcBef>
                <a:spcPts val="490"/>
              </a:spcBef>
              <a:buNone/>
            </a:pPr>
            <a:r>
              <a:rPr lang="en-GB" altLang="en-US" sz="3600" dirty="0"/>
              <a:t>If the software is not easy to understand:</a:t>
            </a:r>
            <a:endParaRPr lang="en-GB" altLang="en-US" sz="3600" dirty="0"/>
          </a:p>
          <a:p>
            <a:pPr lvl="1">
              <a:spcBef>
                <a:spcPts val="350"/>
              </a:spcBef>
              <a:buNone/>
            </a:pPr>
            <a:r>
              <a:rPr lang="en-GB" altLang="en-US" sz="3200" dirty="0"/>
              <a:t>  maintenance effort would increase many times.</a:t>
            </a:r>
            <a:endParaRPr lang="en-GB" altLang="en-US" sz="3200" dirty="0"/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75"/>
              </a:spcBef>
            </a:pPr>
            <a:r>
              <a:rPr lang="en-GB" altLang="en-US" sz="4800" dirty="0"/>
              <a:t>Understandability</a:t>
            </a:r>
            <a:endParaRPr lang="en-GB" altLang="en-US" sz="4800" dirty="0"/>
          </a:p>
        </p:txBody>
      </p:sp>
      <p:sp>
        <p:nvSpPr>
          <p:cNvPr id="15363" name="Rectangle 2"/>
          <p:cNvSpPr>
            <a:spLocks noGrp="1"/>
          </p:cNvSpPr>
          <p:nvPr>
            <p:ph idx="1"/>
          </p:nvPr>
        </p:nvSpPr>
        <p:spPr>
          <a:xfrm>
            <a:off x="2209800" y="1676400"/>
            <a:ext cx="8001000" cy="5181600"/>
          </a:xfrm>
        </p:spPr>
        <p:txBody>
          <a:bodyPr vert="horz" wrap="square" lIns="18000" tIns="46800" rIns="18000" bIns="46800" anchor="t" anchorCtr="0"/>
          <a:p>
            <a:pPr>
              <a:spcBef>
                <a:spcPts val="615"/>
              </a:spcBef>
              <a:buNone/>
            </a:pPr>
            <a:r>
              <a:rPr lang="en-GB" altLang="en-US" dirty="0"/>
              <a:t>--Use consistent and meaningful names</a:t>
            </a:r>
            <a:endParaRPr lang="en-GB" altLang="en-US" dirty="0"/>
          </a:p>
          <a:p>
            <a:pPr lvl="1">
              <a:spcBef>
                <a:spcPts val="525"/>
              </a:spcBef>
              <a:buNone/>
            </a:pPr>
            <a:r>
              <a:rPr lang="en-GB" altLang="en-US" dirty="0"/>
              <a:t>for various design components,</a:t>
            </a:r>
            <a:endParaRPr lang="en-GB" altLang="en-US" dirty="0"/>
          </a:p>
          <a:p>
            <a:pPr>
              <a:spcBef>
                <a:spcPts val="615"/>
              </a:spcBef>
              <a:buNone/>
            </a:pPr>
            <a:endParaRPr lang="en-GB" altLang="en-US" sz="800" dirty="0"/>
          </a:p>
          <a:p>
            <a:pPr>
              <a:spcBef>
                <a:spcPts val="615"/>
              </a:spcBef>
              <a:buNone/>
            </a:pPr>
            <a:r>
              <a:rPr lang="en-GB" altLang="en-US" dirty="0"/>
              <a:t>--Design solution should consist of:</a:t>
            </a:r>
            <a:endParaRPr lang="en-GB" altLang="en-US" dirty="0"/>
          </a:p>
          <a:p>
            <a:pPr lvl="1">
              <a:spcBef>
                <a:spcPts val="525"/>
              </a:spcBef>
              <a:buNone/>
            </a:pPr>
            <a:r>
              <a:rPr lang="en-GB" altLang="en-US" dirty="0"/>
              <a:t>a </a:t>
            </a:r>
            <a:r>
              <a:rPr lang="en-GB" altLang="en-US" u="sng" dirty="0"/>
              <a:t>cleanly decomposed</a:t>
            </a:r>
            <a:r>
              <a:rPr lang="en-GB" altLang="en-US" dirty="0"/>
              <a:t> set of modules</a:t>
            </a:r>
            <a:r>
              <a:rPr lang="en-GB" altLang="en-US" dirty="0">
                <a:solidFill>
                  <a:srgbClr val="0000FF"/>
                </a:solidFill>
              </a:rPr>
              <a:t> </a:t>
            </a:r>
            <a:r>
              <a:rPr lang="en-GB" altLang="en-US" u="sng" dirty="0">
                <a:solidFill>
                  <a:srgbClr val="0000FF"/>
                </a:solidFill>
              </a:rPr>
              <a:t>(modularity)</a:t>
            </a:r>
            <a:r>
              <a:rPr lang="en-GB" altLang="en-US" dirty="0">
                <a:solidFill>
                  <a:srgbClr val="0000FF"/>
                </a:solidFill>
              </a:rPr>
              <a:t>, </a:t>
            </a:r>
            <a:endParaRPr lang="en-GB" altLang="en-US" dirty="0">
              <a:solidFill>
                <a:srgbClr val="0000FF"/>
              </a:solidFill>
            </a:endParaRPr>
          </a:p>
          <a:p>
            <a:pPr>
              <a:spcBef>
                <a:spcPts val="615"/>
              </a:spcBef>
              <a:buNone/>
            </a:pPr>
            <a:endParaRPr lang="en-GB" altLang="en-US" sz="800" dirty="0"/>
          </a:p>
          <a:p>
            <a:pPr>
              <a:spcBef>
                <a:spcPts val="615"/>
              </a:spcBef>
              <a:buNone/>
            </a:pPr>
            <a:r>
              <a:rPr lang="en-GB" altLang="en-US" dirty="0"/>
              <a:t>--Different modules should be neatly arranged in a hierarchy:</a:t>
            </a:r>
            <a:endParaRPr lang="en-GB" altLang="en-US" dirty="0"/>
          </a:p>
          <a:p>
            <a:pPr lvl="1">
              <a:spcBef>
                <a:spcPts val="525"/>
              </a:spcBef>
              <a:buNone/>
            </a:pPr>
            <a:r>
              <a:rPr lang="en-GB" altLang="en-US" dirty="0"/>
              <a:t>in a neat tree-like diagram.</a:t>
            </a:r>
            <a:endParaRPr lang="en-GB" altLang="en-US" dirty="0"/>
          </a:p>
          <a:p>
            <a:pPr lvl="1">
              <a:spcBef>
                <a:spcPts val="525"/>
              </a:spcBef>
              <a:buNone/>
            </a:pPr>
            <a:endParaRPr lang="en-GB" altLang="en-US" dirty="0"/>
          </a:p>
          <a:p>
            <a:pPr lvl="1">
              <a:spcBef>
                <a:spcPts val="525"/>
              </a:spcBef>
              <a:buNone/>
            </a:pPr>
            <a:r>
              <a:rPr lang="en-GB" altLang="en-US" dirty="0"/>
              <a:t>*** </a:t>
            </a:r>
            <a:r>
              <a:rPr lang="en-GB" altLang="en-US" i="1" dirty="0"/>
              <a:t>Means understandable design is </a:t>
            </a:r>
            <a:r>
              <a:rPr lang="en-GB" altLang="en-US" b="1" i="1" dirty="0"/>
              <a:t>modular </a:t>
            </a:r>
            <a:r>
              <a:rPr lang="en-GB" altLang="en-US" i="1" dirty="0"/>
              <a:t>and</a:t>
            </a:r>
            <a:r>
              <a:rPr lang="en-GB" altLang="en-US" b="1" i="1" dirty="0"/>
              <a:t> layered </a:t>
            </a:r>
            <a:endParaRPr lang="en-GB" altLang="en-US" b="1" i="1" dirty="0"/>
          </a:p>
          <a:p>
            <a:pPr lvl="1">
              <a:spcBef>
                <a:spcPts val="525"/>
              </a:spcBef>
              <a:buNone/>
            </a:pPr>
            <a:endParaRPr lang="en-GB" altLang="en-US" dirty="0"/>
          </a:p>
          <a:p>
            <a:pPr lvl="1">
              <a:spcBef>
                <a:spcPts val="525"/>
              </a:spcBef>
              <a:buNone/>
            </a:pPr>
            <a:endParaRPr lang="en-GB" altLang="en-US" dirty="0"/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340"/>
              </a:spcBef>
            </a:pPr>
            <a:r>
              <a:rPr lang="en-GB" altLang="en-US" sz="6000" dirty="0"/>
              <a:t>Modularity</a:t>
            </a:r>
            <a:endParaRPr lang="en-GB" altLang="en-US" sz="6000" dirty="0"/>
          </a:p>
        </p:txBody>
      </p:sp>
      <p:sp>
        <p:nvSpPr>
          <p:cNvPr id="16387" name="Rectangle 2"/>
          <p:cNvSpPr>
            <a:spLocks noGrp="1"/>
          </p:cNvSpPr>
          <p:nvPr>
            <p:ph idx="1"/>
          </p:nvPr>
        </p:nvSpPr>
        <p:spPr>
          <a:xfrm>
            <a:off x="2209800" y="1752600"/>
            <a:ext cx="7769225" cy="3806825"/>
          </a:xfrm>
        </p:spPr>
        <p:txBody>
          <a:bodyPr vert="horz" wrap="square" lIns="18000" tIns="46800" rIns="18000" bIns="46800" anchor="t" anchorCtr="0"/>
          <a:p>
            <a:pPr>
              <a:spcBef>
                <a:spcPts val="990"/>
              </a:spcBef>
              <a:buNone/>
            </a:pPr>
            <a:r>
              <a:rPr lang="en-GB" altLang="en-US" sz="3600" dirty="0">
                <a:solidFill>
                  <a:srgbClr val="0000FF"/>
                </a:solidFill>
              </a:rPr>
              <a:t>Modularity is a fundamental attribute of any good design</a:t>
            </a:r>
            <a:r>
              <a:rPr lang="en-GB" altLang="en-US" sz="3600" dirty="0">
                <a:solidFill>
                  <a:srgbClr val="800000"/>
                </a:solidFill>
              </a:rPr>
              <a:t>.</a:t>
            </a:r>
            <a:endParaRPr lang="en-GB" altLang="en-US" sz="3600" dirty="0">
              <a:solidFill>
                <a:srgbClr val="800000"/>
              </a:solidFill>
            </a:endParaRPr>
          </a:p>
          <a:p>
            <a:pPr lvl="1">
              <a:spcBef>
                <a:spcPts val="715"/>
              </a:spcBef>
              <a:buNone/>
            </a:pPr>
            <a:endParaRPr lang="en-GB" altLang="en-US" sz="3200" dirty="0"/>
          </a:p>
          <a:p>
            <a:pPr lvl="1">
              <a:spcBef>
                <a:spcPts val="715"/>
              </a:spcBef>
              <a:buNone/>
            </a:pPr>
            <a:r>
              <a:rPr lang="en-GB" altLang="en-US" sz="3200" dirty="0"/>
              <a:t>Decomposition of a problem cleanly into modules:</a:t>
            </a:r>
            <a:endParaRPr lang="en-GB" altLang="en-US" sz="3200" dirty="0"/>
          </a:p>
          <a:p>
            <a:pPr lvl="1">
              <a:spcBef>
                <a:spcPts val="715"/>
              </a:spcBef>
              <a:buNone/>
            </a:pPr>
            <a:r>
              <a:rPr lang="en-GB" altLang="en-US" sz="3200" dirty="0"/>
              <a:t>1. Modules are almost independent of each other</a:t>
            </a:r>
            <a:endParaRPr lang="en-GB" altLang="en-US" sz="3200" dirty="0"/>
          </a:p>
          <a:p>
            <a:pPr lvl="1">
              <a:spcBef>
                <a:spcPts val="715"/>
              </a:spcBef>
              <a:buNone/>
            </a:pPr>
            <a:r>
              <a:rPr lang="en-GB" altLang="en-US" sz="3200" dirty="0">
                <a:solidFill>
                  <a:schemeClr val="tx1"/>
                </a:solidFill>
              </a:rPr>
              <a:t>2. divide and conquer principle. </a:t>
            </a:r>
            <a:endParaRPr lang="en-GB" altLang="en-US" sz="3200" dirty="0">
              <a:solidFill>
                <a:schemeClr val="tx1"/>
              </a:solidFill>
            </a:endParaRP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340"/>
              </a:spcBef>
            </a:pPr>
            <a:r>
              <a:rPr lang="en-GB" altLang="en-US" sz="6000" dirty="0"/>
              <a:t>Modularity</a:t>
            </a:r>
            <a:endParaRPr lang="en-GB" altLang="en-US" sz="6000" dirty="0"/>
          </a:p>
        </p:txBody>
      </p:sp>
      <p:sp>
        <p:nvSpPr>
          <p:cNvPr id="17411" name="Rectangle 2"/>
          <p:cNvSpPr>
            <a:spLocks noGrp="1"/>
          </p:cNvSpPr>
          <p:nvPr>
            <p:ph idx="1"/>
          </p:nvPr>
        </p:nvSpPr>
        <p:spPr>
          <a:xfrm>
            <a:off x="2286000" y="2209800"/>
            <a:ext cx="7769225" cy="4111625"/>
          </a:xfrm>
        </p:spPr>
        <p:txBody>
          <a:bodyPr vert="horz" wrap="square" lIns="18000" tIns="46800" rIns="18000" bIns="46800" anchor="t" anchorCtr="0"/>
          <a:p>
            <a:pPr>
              <a:spcBef>
                <a:spcPts val="990"/>
              </a:spcBef>
              <a:buNone/>
            </a:pPr>
            <a:r>
              <a:rPr lang="en-GB" altLang="en-US" sz="3600" dirty="0"/>
              <a:t>If modules  are independent: </a:t>
            </a:r>
            <a:endParaRPr lang="en-GB" altLang="en-US" sz="3600" dirty="0"/>
          </a:p>
          <a:p>
            <a:pPr lvl="1"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lang="en-GB" altLang="en-US" sz="3200" dirty="0"/>
              <a:t>modules can be understood separately.</a:t>
            </a:r>
            <a:endParaRPr lang="en-GB" altLang="en-US" sz="3200" dirty="0"/>
          </a:p>
          <a:p>
            <a:pPr lvl="1"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lang="en-GB" altLang="en-US" dirty="0"/>
              <a:t>reduces the complexity greatly. </a:t>
            </a:r>
            <a:endParaRPr lang="en-GB" altLang="en-US" dirty="0"/>
          </a:p>
          <a:p>
            <a:pPr lvl="1">
              <a:spcBef>
                <a:spcPts val="715"/>
              </a:spcBef>
              <a:buNone/>
            </a:pPr>
            <a:endParaRPr lang="en-GB" altLang="en-US" sz="3200" dirty="0"/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1"/>
          <p:cNvSpPr>
            <a:spLocks noGrp="1"/>
          </p:cNvSpPr>
          <p:nvPr>
            <p:ph type="title"/>
          </p:nvPr>
        </p:nvSpPr>
        <p:spPr>
          <a:xfrm>
            <a:off x="1895475" y="152400"/>
            <a:ext cx="6791325" cy="1139825"/>
          </a:xfrm>
        </p:spPr>
        <p:txBody>
          <a:bodyPr vert="horz" wrap="square" lIns="0" tIns="0" rIns="0" bIns="0" anchor="ctr" anchorCtr="0"/>
          <a:p>
            <a:pPr>
              <a:spcBef>
                <a:spcPct val="0"/>
              </a:spcBef>
            </a:pPr>
            <a:r>
              <a:rPr lang="en-GB" altLang="en-US" sz="3600" dirty="0"/>
              <a:t>Example of Cleanly and Non-cleanly Decomposed Modules</a:t>
            </a:r>
            <a:endParaRPr lang="en-GB" altLang="en-US" sz="3600" dirty="0"/>
          </a:p>
        </p:txBody>
      </p:sp>
      <p:sp>
        <p:nvSpPr>
          <p:cNvPr id="18435" name="AutoShape 2"/>
          <p:cNvSpPr/>
          <p:nvPr/>
        </p:nvSpPr>
        <p:spPr>
          <a:xfrm>
            <a:off x="2670175" y="2363788"/>
            <a:ext cx="844550" cy="561975"/>
          </a:xfrm>
          <a:prstGeom prst="roundRect">
            <a:avLst>
              <a:gd name="adj" fmla="val 282"/>
            </a:avLst>
          </a:prstGeom>
          <a:solidFill>
            <a:srgbClr val="00B8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436" name="AutoShape 3"/>
          <p:cNvSpPr/>
          <p:nvPr/>
        </p:nvSpPr>
        <p:spPr>
          <a:xfrm>
            <a:off x="1824038" y="3598863"/>
            <a:ext cx="966787" cy="527050"/>
          </a:xfrm>
          <a:prstGeom prst="roundRect">
            <a:avLst>
              <a:gd name="adj" fmla="val 301"/>
            </a:avLst>
          </a:prstGeom>
          <a:solidFill>
            <a:srgbClr val="00B8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437" name="AutoShape 4"/>
          <p:cNvSpPr/>
          <p:nvPr/>
        </p:nvSpPr>
        <p:spPr>
          <a:xfrm>
            <a:off x="3551238" y="3598863"/>
            <a:ext cx="966787" cy="527050"/>
          </a:xfrm>
          <a:prstGeom prst="roundRect">
            <a:avLst>
              <a:gd name="adj" fmla="val 301"/>
            </a:avLst>
          </a:prstGeom>
          <a:solidFill>
            <a:srgbClr val="00B8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438" name="AutoShape 5"/>
          <p:cNvSpPr/>
          <p:nvPr/>
        </p:nvSpPr>
        <p:spPr>
          <a:xfrm>
            <a:off x="2363788" y="4641850"/>
            <a:ext cx="966787" cy="527050"/>
          </a:xfrm>
          <a:prstGeom prst="roundRect">
            <a:avLst>
              <a:gd name="adj" fmla="val 301"/>
            </a:avLst>
          </a:prstGeom>
          <a:solidFill>
            <a:srgbClr val="00B8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439" name="AutoShape 6"/>
          <p:cNvSpPr/>
          <p:nvPr/>
        </p:nvSpPr>
        <p:spPr>
          <a:xfrm>
            <a:off x="3587750" y="4641850"/>
            <a:ext cx="966788" cy="527050"/>
          </a:xfrm>
          <a:prstGeom prst="roundRect">
            <a:avLst>
              <a:gd name="adj" fmla="val 301"/>
            </a:avLst>
          </a:prstGeom>
          <a:solidFill>
            <a:srgbClr val="00B8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440" name="AutoShape 7"/>
          <p:cNvSpPr/>
          <p:nvPr/>
        </p:nvSpPr>
        <p:spPr>
          <a:xfrm>
            <a:off x="4883150" y="4641850"/>
            <a:ext cx="966788" cy="527050"/>
          </a:xfrm>
          <a:prstGeom prst="roundRect">
            <a:avLst>
              <a:gd name="adj" fmla="val 301"/>
            </a:avLst>
          </a:prstGeom>
          <a:solidFill>
            <a:srgbClr val="00B8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441" name="Line 8"/>
          <p:cNvSpPr/>
          <p:nvPr/>
        </p:nvSpPr>
        <p:spPr>
          <a:xfrm flipH="1">
            <a:off x="2317750" y="2909888"/>
            <a:ext cx="793750" cy="7064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42" name="Line 9"/>
          <p:cNvSpPr/>
          <p:nvPr/>
        </p:nvSpPr>
        <p:spPr>
          <a:xfrm>
            <a:off x="3094038" y="2927350"/>
            <a:ext cx="952500" cy="6715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43" name="Line 10"/>
          <p:cNvSpPr/>
          <p:nvPr/>
        </p:nvSpPr>
        <p:spPr>
          <a:xfrm flipH="1">
            <a:off x="2828925" y="4144963"/>
            <a:ext cx="1200150" cy="4937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44" name="Line 11"/>
          <p:cNvSpPr/>
          <p:nvPr/>
        </p:nvSpPr>
        <p:spPr>
          <a:xfrm>
            <a:off x="4064000" y="4144963"/>
            <a:ext cx="0" cy="4587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45" name="Line 12"/>
          <p:cNvSpPr/>
          <p:nvPr/>
        </p:nvSpPr>
        <p:spPr>
          <a:xfrm>
            <a:off x="4064000" y="4144963"/>
            <a:ext cx="1304925" cy="476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46" name="AutoShape 13"/>
          <p:cNvSpPr/>
          <p:nvPr/>
        </p:nvSpPr>
        <p:spPr>
          <a:xfrm>
            <a:off x="7415213" y="2363788"/>
            <a:ext cx="860425" cy="542925"/>
          </a:xfrm>
          <a:prstGeom prst="roundRect">
            <a:avLst>
              <a:gd name="adj" fmla="val 292"/>
            </a:avLst>
          </a:prstGeom>
          <a:solidFill>
            <a:srgbClr val="00B8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447" name="AutoShape 14"/>
          <p:cNvSpPr/>
          <p:nvPr/>
        </p:nvSpPr>
        <p:spPr>
          <a:xfrm>
            <a:off x="8891588" y="3335338"/>
            <a:ext cx="860425" cy="542925"/>
          </a:xfrm>
          <a:prstGeom prst="roundRect">
            <a:avLst>
              <a:gd name="adj" fmla="val 292"/>
            </a:avLst>
          </a:prstGeom>
          <a:solidFill>
            <a:srgbClr val="00B8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448" name="AutoShape 15"/>
          <p:cNvSpPr/>
          <p:nvPr/>
        </p:nvSpPr>
        <p:spPr>
          <a:xfrm>
            <a:off x="9539288" y="4416425"/>
            <a:ext cx="860425" cy="542925"/>
          </a:xfrm>
          <a:prstGeom prst="roundRect">
            <a:avLst>
              <a:gd name="adj" fmla="val 292"/>
            </a:avLst>
          </a:prstGeom>
          <a:solidFill>
            <a:srgbClr val="00B8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449" name="AutoShape 16"/>
          <p:cNvSpPr/>
          <p:nvPr/>
        </p:nvSpPr>
        <p:spPr>
          <a:xfrm>
            <a:off x="7991475" y="4416425"/>
            <a:ext cx="860425" cy="542925"/>
          </a:xfrm>
          <a:prstGeom prst="roundRect">
            <a:avLst>
              <a:gd name="adj" fmla="val 292"/>
            </a:avLst>
          </a:prstGeom>
          <a:solidFill>
            <a:srgbClr val="00B8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450" name="AutoShape 17"/>
          <p:cNvSpPr/>
          <p:nvPr/>
        </p:nvSpPr>
        <p:spPr>
          <a:xfrm>
            <a:off x="6804025" y="4416425"/>
            <a:ext cx="860425" cy="542925"/>
          </a:xfrm>
          <a:prstGeom prst="roundRect">
            <a:avLst>
              <a:gd name="adj" fmla="val 292"/>
            </a:avLst>
          </a:prstGeom>
          <a:solidFill>
            <a:srgbClr val="00B8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451" name="AutoShape 18"/>
          <p:cNvSpPr/>
          <p:nvPr/>
        </p:nvSpPr>
        <p:spPr>
          <a:xfrm>
            <a:off x="6804025" y="3408363"/>
            <a:ext cx="860425" cy="542925"/>
          </a:xfrm>
          <a:prstGeom prst="roundRect">
            <a:avLst>
              <a:gd name="adj" fmla="val 292"/>
            </a:avLst>
          </a:prstGeom>
          <a:solidFill>
            <a:srgbClr val="00B8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8452" name="Line 19"/>
          <p:cNvSpPr/>
          <p:nvPr/>
        </p:nvSpPr>
        <p:spPr>
          <a:xfrm flipH="1">
            <a:off x="7221538" y="2927350"/>
            <a:ext cx="600075" cy="4587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53" name="Line 20"/>
          <p:cNvSpPr/>
          <p:nvPr/>
        </p:nvSpPr>
        <p:spPr>
          <a:xfrm>
            <a:off x="7256463" y="3951288"/>
            <a:ext cx="0" cy="4238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54" name="Line 21"/>
          <p:cNvSpPr/>
          <p:nvPr/>
        </p:nvSpPr>
        <p:spPr>
          <a:xfrm>
            <a:off x="7680325" y="3703638"/>
            <a:ext cx="12160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55" name="Line 22"/>
          <p:cNvSpPr/>
          <p:nvPr/>
        </p:nvSpPr>
        <p:spPr>
          <a:xfrm>
            <a:off x="7608888" y="3951288"/>
            <a:ext cx="635000" cy="4413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56" name="Line 23"/>
          <p:cNvSpPr/>
          <p:nvPr/>
        </p:nvSpPr>
        <p:spPr>
          <a:xfrm>
            <a:off x="8050213" y="2944813"/>
            <a:ext cx="1181100" cy="3714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57" name="Line 24"/>
          <p:cNvSpPr/>
          <p:nvPr/>
        </p:nvSpPr>
        <p:spPr>
          <a:xfrm>
            <a:off x="9478963" y="3916363"/>
            <a:ext cx="406400" cy="4937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58" name="Line 25"/>
          <p:cNvSpPr/>
          <p:nvPr/>
        </p:nvSpPr>
        <p:spPr>
          <a:xfrm flipV="1">
            <a:off x="8543925" y="3879850"/>
            <a:ext cx="741363" cy="530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59" name="Line 26"/>
          <p:cNvSpPr/>
          <p:nvPr/>
        </p:nvSpPr>
        <p:spPr>
          <a:xfrm flipV="1">
            <a:off x="7010400" y="2909888"/>
            <a:ext cx="581025" cy="476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60" name="Line 27"/>
          <p:cNvSpPr/>
          <p:nvPr/>
        </p:nvSpPr>
        <p:spPr>
          <a:xfrm flipH="1">
            <a:off x="7680325" y="3492500"/>
            <a:ext cx="12160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61" name="Line 28"/>
          <p:cNvSpPr/>
          <p:nvPr/>
        </p:nvSpPr>
        <p:spPr>
          <a:xfrm flipH="1" flipV="1">
            <a:off x="8261350" y="2822575"/>
            <a:ext cx="1217613" cy="5111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62" name="Line 29"/>
          <p:cNvSpPr/>
          <p:nvPr/>
        </p:nvSpPr>
        <p:spPr>
          <a:xfrm flipV="1">
            <a:off x="7062788" y="3933825"/>
            <a:ext cx="0" cy="4587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63" name="Freeform 30"/>
          <p:cNvSpPr/>
          <p:nvPr/>
        </p:nvSpPr>
        <p:spPr>
          <a:xfrm>
            <a:off x="6403975" y="2540000"/>
            <a:ext cx="1008063" cy="2166938"/>
          </a:xfrm>
          <a:custGeom>
            <a:avLst/>
            <a:gdLst>
              <a:gd name="txL" fmla="*/ 0 w 2806"/>
              <a:gd name="txT" fmla="*/ 0 h 6024"/>
              <a:gd name="txR" fmla="*/ 2806 w 2806"/>
              <a:gd name="txB" fmla="*/ 6024 h 6024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806" h="6024">
                <a:moveTo>
                  <a:pt x="1044" y="6023"/>
                </a:moveTo>
                <a:cubicBezTo>
                  <a:pt x="542" y="5663"/>
                  <a:pt x="459" y="5070"/>
                  <a:pt x="212" y="4554"/>
                </a:cubicBezTo>
                <a:cubicBezTo>
                  <a:pt x="0" y="4108"/>
                  <a:pt x="48" y="3577"/>
                  <a:pt x="65" y="3084"/>
                </a:cubicBezTo>
                <a:cubicBezTo>
                  <a:pt x="82" y="2585"/>
                  <a:pt x="215" y="2102"/>
                  <a:pt x="310" y="1615"/>
                </a:cubicBezTo>
                <a:cubicBezTo>
                  <a:pt x="412" y="1097"/>
                  <a:pt x="660" y="510"/>
                  <a:pt x="1240" y="342"/>
                </a:cubicBezTo>
                <a:cubicBezTo>
                  <a:pt x="1719" y="204"/>
                  <a:pt x="2206" y="72"/>
                  <a:pt x="2707" y="48"/>
                </a:cubicBezTo>
                <a:lnTo>
                  <a:pt x="2805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 altLang="x-none" sz="2400" dirty="0">
              <a:latin typeface="Arial Black" panose="020B0A04020102020204" pitchFamily="34" charset="0"/>
            </a:endParaRPr>
          </a:p>
        </p:txBody>
      </p:sp>
      <p:sp>
        <p:nvSpPr>
          <p:cNvPr id="18464" name="Freeform 31"/>
          <p:cNvSpPr/>
          <p:nvPr/>
        </p:nvSpPr>
        <p:spPr>
          <a:xfrm>
            <a:off x="8261350" y="2471738"/>
            <a:ext cx="2246313" cy="2270125"/>
          </a:xfrm>
          <a:custGeom>
            <a:avLst/>
            <a:gdLst>
              <a:gd name="txL" fmla="*/ 0 w 6245"/>
              <a:gd name="txT" fmla="*/ 0 h 6311"/>
              <a:gd name="txR" fmla="*/ 6245 w 6245"/>
              <a:gd name="txB" fmla="*/ 6311 h 631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6245" h="6311">
                <a:moveTo>
                  <a:pt x="5877" y="6310"/>
                </a:moveTo>
                <a:cubicBezTo>
                  <a:pt x="6244" y="5875"/>
                  <a:pt x="6026" y="5341"/>
                  <a:pt x="6122" y="4841"/>
                </a:cubicBezTo>
                <a:cubicBezTo>
                  <a:pt x="6220" y="4331"/>
                  <a:pt x="5988" y="3852"/>
                  <a:pt x="5828" y="3371"/>
                </a:cubicBezTo>
                <a:cubicBezTo>
                  <a:pt x="5651" y="2839"/>
                  <a:pt x="5567" y="2323"/>
                  <a:pt x="5094" y="1901"/>
                </a:cubicBezTo>
                <a:cubicBezTo>
                  <a:pt x="4630" y="1488"/>
                  <a:pt x="4326" y="852"/>
                  <a:pt x="3722" y="628"/>
                </a:cubicBezTo>
                <a:cubicBezTo>
                  <a:pt x="3238" y="448"/>
                  <a:pt x="2781" y="170"/>
                  <a:pt x="2253" y="138"/>
                </a:cubicBezTo>
                <a:cubicBezTo>
                  <a:pt x="1762" y="109"/>
                  <a:pt x="1276" y="0"/>
                  <a:pt x="783" y="41"/>
                </a:cubicBezTo>
                <a:lnTo>
                  <a:pt x="293" y="90"/>
                </a:lnTo>
                <a:lnTo>
                  <a:pt x="0" y="13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 altLang="x-none" sz="2400" dirty="0">
              <a:latin typeface="Arial Black" panose="020B0A04020102020204" pitchFamily="34" charset="0"/>
            </a:endParaRPr>
          </a:p>
        </p:txBody>
      </p:sp>
      <p:sp>
        <p:nvSpPr>
          <p:cNvPr id="18465" name="Line 32"/>
          <p:cNvSpPr/>
          <p:nvPr/>
        </p:nvSpPr>
        <p:spPr>
          <a:xfrm flipH="1" flipV="1">
            <a:off x="9672638" y="3879850"/>
            <a:ext cx="458787" cy="5476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66" name="Line 33"/>
          <p:cNvSpPr/>
          <p:nvPr/>
        </p:nvSpPr>
        <p:spPr>
          <a:xfrm flipV="1">
            <a:off x="7239000" y="2540000"/>
            <a:ext cx="176213" cy="349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67" name="Line 34"/>
          <p:cNvSpPr/>
          <p:nvPr/>
        </p:nvSpPr>
        <p:spPr>
          <a:xfrm flipH="1">
            <a:off x="8280400" y="2487613"/>
            <a:ext cx="176213" cy="174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68" name="Freeform 35"/>
          <p:cNvSpPr/>
          <p:nvPr/>
        </p:nvSpPr>
        <p:spPr>
          <a:xfrm>
            <a:off x="5989638" y="1778000"/>
            <a:ext cx="2446337" cy="3881438"/>
          </a:xfrm>
          <a:custGeom>
            <a:avLst/>
            <a:gdLst>
              <a:gd name="txL" fmla="*/ 0 w 6800"/>
              <a:gd name="txT" fmla="*/ 0 h 10787"/>
              <a:gd name="txR" fmla="*/ 6800 w 6800"/>
              <a:gd name="txB" fmla="*/ 10787 h 10787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6800" h="10787">
                <a:moveTo>
                  <a:pt x="6799" y="8876"/>
                </a:moveTo>
                <a:cubicBezTo>
                  <a:pt x="6659" y="9572"/>
                  <a:pt x="5915" y="9749"/>
                  <a:pt x="5526" y="10247"/>
                </a:cubicBezTo>
                <a:cubicBezTo>
                  <a:pt x="5175" y="10697"/>
                  <a:pt x="4560" y="10786"/>
                  <a:pt x="4057" y="10688"/>
                </a:cubicBezTo>
                <a:cubicBezTo>
                  <a:pt x="3492" y="10578"/>
                  <a:pt x="2913" y="10488"/>
                  <a:pt x="2391" y="10247"/>
                </a:cubicBezTo>
                <a:cubicBezTo>
                  <a:pt x="1856" y="10001"/>
                  <a:pt x="1233" y="9779"/>
                  <a:pt x="1020" y="9121"/>
                </a:cubicBezTo>
                <a:cubicBezTo>
                  <a:pt x="829" y="8531"/>
                  <a:pt x="202" y="8184"/>
                  <a:pt x="89" y="7553"/>
                </a:cubicBezTo>
                <a:cubicBezTo>
                  <a:pt x="0" y="7050"/>
                  <a:pt x="48" y="6541"/>
                  <a:pt x="41" y="6035"/>
                </a:cubicBezTo>
                <a:cubicBezTo>
                  <a:pt x="33" y="5545"/>
                  <a:pt x="4" y="5053"/>
                  <a:pt x="41" y="4565"/>
                </a:cubicBezTo>
                <a:cubicBezTo>
                  <a:pt x="80" y="4053"/>
                  <a:pt x="114" y="3543"/>
                  <a:pt x="285" y="3047"/>
                </a:cubicBezTo>
                <a:cubicBezTo>
                  <a:pt x="468" y="2517"/>
                  <a:pt x="623" y="1977"/>
                  <a:pt x="1020" y="1529"/>
                </a:cubicBezTo>
                <a:cubicBezTo>
                  <a:pt x="1419" y="1078"/>
                  <a:pt x="1840" y="642"/>
                  <a:pt x="2391" y="402"/>
                </a:cubicBezTo>
                <a:cubicBezTo>
                  <a:pt x="2853" y="201"/>
                  <a:pt x="3365" y="0"/>
                  <a:pt x="3861" y="109"/>
                </a:cubicBezTo>
                <a:cubicBezTo>
                  <a:pt x="4378" y="222"/>
                  <a:pt x="5008" y="138"/>
                  <a:pt x="5330" y="696"/>
                </a:cubicBezTo>
                <a:lnTo>
                  <a:pt x="5379" y="1186"/>
                </a:lnTo>
                <a:lnTo>
                  <a:pt x="5428" y="167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 altLang="x-none" sz="2400" dirty="0">
              <a:latin typeface="Arial Black" panose="020B0A04020102020204" pitchFamily="34" charset="0"/>
            </a:endParaRPr>
          </a:p>
        </p:txBody>
      </p:sp>
      <p:sp>
        <p:nvSpPr>
          <p:cNvPr id="18469" name="Line 36"/>
          <p:cNvSpPr/>
          <p:nvPr/>
        </p:nvSpPr>
        <p:spPr>
          <a:xfrm>
            <a:off x="7943850" y="2152650"/>
            <a:ext cx="0" cy="2111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70" name="Line 37"/>
          <p:cNvSpPr/>
          <p:nvPr/>
        </p:nvSpPr>
        <p:spPr>
          <a:xfrm>
            <a:off x="8878888" y="4673600"/>
            <a:ext cx="635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71" name="Line 38"/>
          <p:cNvSpPr/>
          <p:nvPr/>
        </p:nvSpPr>
        <p:spPr>
          <a:xfrm flipH="1">
            <a:off x="8896350" y="4814888"/>
            <a:ext cx="635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72" name="Line 39"/>
          <p:cNvSpPr/>
          <p:nvPr/>
        </p:nvSpPr>
        <p:spPr>
          <a:xfrm>
            <a:off x="7645400" y="4656138"/>
            <a:ext cx="3349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18473" name="Line 40"/>
          <p:cNvSpPr/>
          <p:nvPr/>
        </p:nvSpPr>
        <p:spPr>
          <a:xfrm flipH="1">
            <a:off x="7662863" y="4797425"/>
            <a:ext cx="3349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pic>
        <p:nvPicPr>
          <p:cNvPr id="1847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340"/>
              </a:spcBef>
            </a:pPr>
            <a:r>
              <a:rPr lang="en-GB" altLang="en-US" sz="6000" dirty="0"/>
              <a:t>Modularity</a:t>
            </a:r>
            <a:endParaRPr lang="en-GB" altLang="en-US" sz="6000" dirty="0"/>
          </a:p>
        </p:txBody>
      </p:sp>
      <p:sp>
        <p:nvSpPr>
          <p:cNvPr id="19459" name="Rectangle 2"/>
          <p:cNvSpPr>
            <a:spLocks noGrp="1"/>
          </p:cNvSpPr>
          <p:nvPr>
            <p:ph idx="1"/>
          </p:nvPr>
        </p:nvSpPr>
        <p:spPr>
          <a:xfrm>
            <a:off x="2209800" y="1601788"/>
            <a:ext cx="7769225" cy="4111625"/>
          </a:xfrm>
        </p:spPr>
        <p:txBody>
          <a:bodyPr vert="horz" wrap="square" lIns="18000" tIns="46800" rIns="18000" bIns="46800" anchor="t" anchorCtr="0"/>
          <a:p>
            <a:pPr>
              <a:spcBef>
                <a:spcPts val="990"/>
              </a:spcBef>
              <a:buNone/>
            </a:pPr>
            <a:endParaRPr lang="en-GB" altLang="en-US" sz="3600" dirty="0"/>
          </a:p>
          <a:p>
            <a:pPr>
              <a:spcBef>
                <a:spcPts val="990"/>
              </a:spcBef>
              <a:buNone/>
            </a:pPr>
            <a:r>
              <a:rPr lang="en-GB" altLang="en-US" sz="3600" dirty="0"/>
              <a:t>In technical terms, modules should display:</a:t>
            </a:r>
            <a:endParaRPr lang="en-GB" altLang="en-US" sz="3600" dirty="0"/>
          </a:p>
          <a:p>
            <a:pPr lvl="1">
              <a:spcBef>
                <a:spcPts val="715"/>
              </a:spcBef>
              <a:buNone/>
            </a:pPr>
            <a:r>
              <a:rPr lang="en-GB" altLang="en-US" sz="3200" dirty="0">
                <a:solidFill>
                  <a:srgbClr val="0000FF"/>
                </a:solidFill>
              </a:rPr>
              <a:t>1. high cohesion</a:t>
            </a:r>
            <a:endParaRPr lang="en-GB" altLang="en-US" sz="3200" dirty="0">
              <a:solidFill>
                <a:srgbClr val="0000FF"/>
              </a:solidFill>
            </a:endParaRPr>
          </a:p>
          <a:p>
            <a:pPr lvl="1">
              <a:spcBef>
                <a:spcPts val="715"/>
              </a:spcBef>
              <a:buNone/>
            </a:pPr>
            <a:r>
              <a:rPr lang="en-GB" altLang="en-US" sz="3200" dirty="0">
                <a:solidFill>
                  <a:srgbClr val="0000FF"/>
                </a:solidFill>
              </a:rPr>
              <a:t>2. low coupling.  </a:t>
            </a:r>
            <a:endParaRPr lang="en-GB" altLang="en-US" sz="3200" dirty="0">
              <a:solidFill>
                <a:srgbClr val="0000FF"/>
              </a:solidFill>
            </a:endParaRPr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525"/>
              </a:spcBef>
            </a:pPr>
            <a:r>
              <a:rPr lang="en-GB" altLang="en-US" dirty="0"/>
              <a:t>Cohesion and Coupling</a:t>
            </a:r>
            <a:endParaRPr lang="en-GB" altLang="en-US" dirty="0"/>
          </a:p>
        </p:txBody>
      </p:sp>
      <p:sp>
        <p:nvSpPr>
          <p:cNvPr id="20483" name="Rectangle 2"/>
          <p:cNvSpPr>
            <a:spLocks noGrp="1"/>
          </p:cNvSpPr>
          <p:nvPr>
            <p:ph idx="1"/>
          </p:nvPr>
        </p:nvSpPr>
        <p:spPr>
          <a:xfrm>
            <a:off x="2209800" y="1525588"/>
            <a:ext cx="7769225" cy="4113212"/>
          </a:xfrm>
        </p:spPr>
        <p:txBody>
          <a:bodyPr vert="horz" wrap="square" lIns="18000" tIns="46800" rIns="18000" bIns="46800" anchor="t" anchorCtr="0"/>
          <a:p>
            <a:pPr>
              <a:spcBef>
                <a:spcPts val="225"/>
              </a:spcBef>
              <a:buNone/>
            </a:pPr>
            <a:r>
              <a:rPr lang="en-GB" altLang="en-US" sz="3600" dirty="0">
                <a:solidFill>
                  <a:srgbClr val="336600"/>
                </a:solidFill>
              </a:rPr>
              <a:t>Cohesion is a measure of: </a:t>
            </a:r>
            <a:endParaRPr lang="en-GB" altLang="en-US" sz="3600" dirty="0">
              <a:solidFill>
                <a:srgbClr val="336600"/>
              </a:solidFill>
            </a:endParaRPr>
          </a:p>
          <a:p>
            <a:pPr lvl="1">
              <a:spcBef>
                <a:spcPts val="165"/>
              </a:spcBef>
              <a:buFont typeface="Wingdings" panose="05000000000000000000" pitchFamily="2" charset="2"/>
              <a:buChar char="Ø"/>
            </a:pPr>
            <a:r>
              <a:rPr lang="en-GB" altLang="en-US" sz="3200" dirty="0">
                <a:solidFill>
                  <a:srgbClr val="336600"/>
                </a:solidFill>
              </a:rPr>
              <a:t>functional strength of a module. </a:t>
            </a:r>
            <a:endParaRPr lang="en-GB" altLang="en-US" sz="3200" dirty="0">
              <a:solidFill>
                <a:srgbClr val="336600"/>
              </a:solidFill>
            </a:endParaRPr>
          </a:p>
          <a:p>
            <a:pPr lvl="1">
              <a:spcBef>
                <a:spcPts val="165"/>
              </a:spcBef>
              <a:buFont typeface="Wingdings" panose="05000000000000000000" pitchFamily="2" charset="2"/>
              <a:buChar char="Ø"/>
            </a:pPr>
            <a:endParaRPr lang="en-GB" altLang="en-US" sz="3200" dirty="0">
              <a:solidFill>
                <a:srgbClr val="336600"/>
              </a:solidFill>
            </a:endParaRPr>
          </a:p>
          <a:p>
            <a:pPr lvl="1">
              <a:spcBef>
                <a:spcPts val="165"/>
              </a:spcBef>
              <a:buFont typeface="Wingdings" panose="05000000000000000000" pitchFamily="2" charset="2"/>
              <a:buChar char="Ø"/>
            </a:pPr>
            <a:r>
              <a:rPr lang="en-GB" altLang="en-US" sz="3200" dirty="0">
                <a:solidFill>
                  <a:srgbClr val="0000FF"/>
                </a:solidFill>
              </a:rPr>
              <a:t>A cohesive module performs a single task or function.</a:t>
            </a:r>
            <a:endParaRPr lang="en-GB" altLang="en-US" sz="3200" dirty="0">
              <a:solidFill>
                <a:srgbClr val="0000FF"/>
              </a:solidFill>
            </a:endParaRPr>
          </a:p>
          <a:p>
            <a:pPr>
              <a:spcBef>
                <a:spcPts val="225"/>
              </a:spcBef>
              <a:buNone/>
            </a:pPr>
            <a:endParaRPr lang="en-GB" altLang="en-US" sz="3600" dirty="0">
              <a:solidFill>
                <a:srgbClr val="336600"/>
              </a:solidFill>
            </a:endParaRPr>
          </a:p>
          <a:p>
            <a:pPr>
              <a:spcBef>
                <a:spcPts val="225"/>
              </a:spcBef>
              <a:buNone/>
            </a:pPr>
            <a:r>
              <a:rPr lang="en-GB" altLang="en-US" sz="3600" dirty="0">
                <a:solidFill>
                  <a:srgbClr val="336600"/>
                </a:solidFill>
              </a:rPr>
              <a:t>Coupling between two modules:</a:t>
            </a:r>
            <a:endParaRPr lang="en-GB" altLang="en-US" sz="3600" dirty="0">
              <a:solidFill>
                <a:srgbClr val="336600"/>
              </a:solidFill>
            </a:endParaRPr>
          </a:p>
          <a:p>
            <a:pPr lvl="1">
              <a:spcBef>
                <a:spcPts val="165"/>
              </a:spcBef>
              <a:buFont typeface="Wingdings" panose="05000000000000000000" pitchFamily="2" charset="2"/>
              <a:buChar char="Ø"/>
            </a:pPr>
            <a:r>
              <a:rPr lang="en-GB" altLang="en-US" sz="3200" dirty="0">
                <a:solidFill>
                  <a:srgbClr val="0000FF"/>
                </a:solidFill>
              </a:rPr>
              <a:t>a measure of the degree of  interdependence or interaction between the two modules.</a:t>
            </a:r>
            <a:endParaRPr lang="en-GB" altLang="en-US" sz="3200" dirty="0">
              <a:solidFill>
                <a:srgbClr val="0000FF"/>
              </a:solidFill>
            </a:endParaRPr>
          </a:p>
        </p:txBody>
      </p:sp>
      <p:pic>
        <p:nvPicPr>
          <p:cNvPr id="2048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525"/>
              </a:spcBef>
            </a:pPr>
            <a:r>
              <a:rPr lang="en-GB" altLang="en-US" dirty="0"/>
              <a:t>Cohesion and Coupling</a:t>
            </a:r>
            <a:endParaRPr lang="en-GB" altLang="en-US" dirty="0"/>
          </a:p>
        </p:txBody>
      </p:sp>
      <p:sp>
        <p:nvSpPr>
          <p:cNvPr id="21507" name="Rectangle 2"/>
          <p:cNvSpPr>
            <a:spLocks noGrp="1"/>
          </p:cNvSpPr>
          <p:nvPr>
            <p:ph idx="1"/>
          </p:nvPr>
        </p:nvSpPr>
        <p:spPr>
          <a:xfrm>
            <a:off x="2209800" y="1525588"/>
            <a:ext cx="7769225" cy="4111625"/>
          </a:xfrm>
        </p:spPr>
        <p:txBody>
          <a:bodyPr vert="horz" wrap="square" lIns="18000" tIns="46800" rIns="18000" bIns="46800" anchor="t" anchorCtr="0"/>
          <a:p>
            <a:pPr>
              <a:spcBef>
                <a:spcPts val="790"/>
              </a:spcBef>
              <a:buNone/>
            </a:pPr>
            <a:r>
              <a:rPr lang="en-GB" altLang="en-US" sz="4000" dirty="0"/>
              <a:t>A module having high cohesion and low coupling:</a:t>
            </a:r>
            <a:endParaRPr lang="en-GB" altLang="en-US" sz="4000" dirty="0"/>
          </a:p>
          <a:p>
            <a:pPr>
              <a:spcBef>
                <a:spcPts val="790"/>
              </a:spcBef>
              <a:buNone/>
            </a:pPr>
            <a:endParaRPr lang="en-GB" altLang="en-US" sz="4000" dirty="0"/>
          </a:p>
          <a:p>
            <a:pPr lvl="1">
              <a:spcBef>
                <a:spcPts val="715"/>
              </a:spcBef>
              <a:buNone/>
            </a:pPr>
            <a:r>
              <a:rPr lang="en-GB" altLang="en-US" sz="3600" u="sng" dirty="0">
                <a:solidFill>
                  <a:srgbClr val="0000FF"/>
                </a:solidFill>
              </a:rPr>
              <a:t>functionally independent</a:t>
            </a:r>
            <a:r>
              <a:rPr lang="en-GB" altLang="en-US" sz="3600" dirty="0">
                <a:solidFill>
                  <a:srgbClr val="0000FF"/>
                </a:solidFill>
              </a:rPr>
              <a:t> of other modules:</a:t>
            </a:r>
            <a:r>
              <a:rPr lang="en-GB" altLang="en-US" sz="3600" dirty="0">
                <a:solidFill>
                  <a:srgbClr val="800000"/>
                </a:solidFill>
              </a:rPr>
              <a:t> </a:t>
            </a:r>
            <a:endParaRPr lang="en-GB" altLang="en-US" sz="3600" dirty="0">
              <a:solidFill>
                <a:srgbClr val="800000"/>
              </a:solidFill>
            </a:endParaRPr>
          </a:p>
          <a:p>
            <a:pPr lvl="2">
              <a:spcBef>
                <a:spcPts val="615"/>
              </a:spcBef>
              <a:buNone/>
            </a:pPr>
            <a:endParaRPr lang="en-GB" altLang="en-US" sz="3200" dirty="0"/>
          </a:p>
          <a:p>
            <a:pPr lvl="2">
              <a:spcBef>
                <a:spcPts val="615"/>
              </a:spcBef>
              <a:buNone/>
            </a:pPr>
            <a:r>
              <a:rPr lang="en-GB" altLang="en-US" sz="3200" dirty="0"/>
              <a:t>A functionally independent module</a:t>
            </a:r>
            <a:r>
              <a:rPr lang="en-US" altLang="en-GB" sz="3200" dirty="0"/>
              <a:t> performs a single task and</a:t>
            </a:r>
            <a:r>
              <a:rPr lang="en-GB" altLang="en-US" sz="3200" dirty="0"/>
              <a:t> has minimal interaction with other modules.</a:t>
            </a:r>
            <a:endParaRPr lang="en-GB" altLang="en-US" sz="3200" dirty="0"/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75"/>
              </a:spcBef>
            </a:pPr>
            <a:r>
              <a:rPr lang="en-GB" altLang="en-US" sz="4800" dirty="0"/>
              <a:t>Introduction</a:t>
            </a:r>
            <a:endParaRPr lang="en-GB" altLang="en-US" sz="4800" dirty="0"/>
          </a:p>
        </p:txBody>
      </p:sp>
      <p:sp>
        <p:nvSpPr>
          <p:cNvPr id="7170" name="Rectangle 2"/>
          <p:cNvSpPr>
            <a:spLocks noGrp="1"/>
          </p:cNvSpPr>
          <p:nvPr>
            <p:ph idx="1"/>
          </p:nvPr>
        </p:nvSpPr>
        <p:spPr>
          <a:xfrm>
            <a:off x="2209800" y="1601788"/>
            <a:ext cx="7769225" cy="4111625"/>
          </a:xfrm>
        </p:spPr>
        <p:txBody>
          <a:bodyPr vert="horz" wrap="square" lIns="18000" tIns="46800" rIns="18000" bIns="46800" anchor="t" anchorCtr="0"/>
          <a:p>
            <a:pPr>
              <a:spcBef>
                <a:spcPts val="990"/>
              </a:spcBef>
              <a:buNone/>
            </a:pPr>
            <a:r>
              <a:rPr lang="en-GB" altLang="en-US" sz="3600" dirty="0"/>
              <a:t>Design phase  transforms SRS document: </a:t>
            </a:r>
            <a:endParaRPr lang="en-GB" altLang="en-US" sz="3600" dirty="0"/>
          </a:p>
          <a:p>
            <a:pPr lvl="1">
              <a:spcBef>
                <a:spcPts val="715"/>
              </a:spcBef>
              <a:buNone/>
            </a:pPr>
            <a:r>
              <a:rPr lang="en-GB" altLang="en-US" sz="3200" dirty="0"/>
              <a:t>into a form easily implementable in some programming language.</a:t>
            </a:r>
            <a:endParaRPr lang="en-GB" altLang="en-US" sz="3200" dirty="0"/>
          </a:p>
        </p:txBody>
      </p:sp>
      <p:sp>
        <p:nvSpPr>
          <p:cNvPr id="4100" name="Text Box 3"/>
          <p:cNvSpPr txBox="1"/>
          <p:nvPr/>
        </p:nvSpPr>
        <p:spPr>
          <a:xfrm>
            <a:off x="2973388" y="4219575"/>
            <a:ext cx="1825625" cy="681038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 defTabSz="914400">
              <a:lnSpc>
                <a:spcPct val="72000"/>
              </a:lnSpc>
              <a:spcBef>
                <a:spcPts val="450"/>
              </a:spcBef>
              <a:tabLst>
                <a:tab pos="815975" algn="l"/>
                <a:tab pos="1633855" algn="l"/>
                <a:tab pos="1729105" algn="l"/>
              </a:tabLst>
            </a:pPr>
            <a:r>
              <a:rPr lang="en-GB" altLang="en-US" sz="2000" b="1" dirty="0">
                <a:latin typeface="times" charset="0"/>
              </a:rPr>
              <a:t>SRS Document</a:t>
            </a:r>
            <a:endParaRPr lang="en-GB" altLang="en-US" sz="2000" b="1" dirty="0">
              <a:latin typeface="times" charset="0"/>
            </a:endParaRPr>
          </a:p>
        </p:txBody>
      </p:sp>
      <p:sp>
        <p:nvSpPr>
          <p:cNvPr id="4101" name="Text Box 4"/>
          <p:cNvSpPr txBox="1"/>
          <p:nvPr/>
        </p:nvSpPr>
        <p:spPr>
          <a:xfrm>
            <a:off x="4954588" y="4381500"/>
            <a:ext cx="1812925" cy="363538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 defTabSz="914400">
              <a:lnSpc>
                <a:spcPct val="72000"/>
              </a:lnSpc>
              <a:spcBef>
                <a:spcPts val="400"/>
              </a:spcBef>
              <a:tabLst>
                <a:tab pos="815975" algn="l"/>
                <a:tab pos="1633855" algn="l"/>
                <a:tab pos="1729105" algn="l"/>
              </a:tabLst>
            </a:pPr>
            <a:r>
              <a:rPr lang="en-GB" altLang="en-US" sz="1800" b="1" dirty="0">
                <a:solidFill>
                  <a:srgbClr val="800000"/>
                </a:solidFill>
                <a:latin typeface="times" charset="0"/>
              </a:rPr>
              <a:t>Design Activities</a:t>
            </a:r>
            <a:endParaRPr lang="en-GB" altLang="en-US" sz="1800" b="1" dirty="0">
              <a:solidFill>
                <a:srgbClr val="800000"/>
              </a:solidFill>
              <a:latin typeface="times" charset="0"/>
            </a:endParaRPr>
          </a:p>
        </p:txBody>
      </p:sp>
      <p:sp>
        <p:nvSpPr>
          <p:cNvPr id="4102" name="Text Box 5"/>
          <p:cNvSpPr txBox="1"/>
          <p:nvPr/>
        </p:nvSpPr>
        <p:spPr>
          <a:xfrm>
            <a:off x="7088188" y="4205288"/>
            <a:ext cx="2190750" cy="681037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 defTabSz="914400">
              <a:lnSpc>
                <a:spcPct val="72000"/>
              </a:lnSpc>
              <a:spcBef>
                <a:spcPts val="450"/>
              </a:spcBef>
              <a:tabLst>
                <a:tab pos="815975" algn="l"/>
                <a:tab pos="1633855" algn="l"/>
                <a:tab pos="2052955" algn="l"/>
                <a:tab pos="2171700" algn="l"/>
              </a:tabLst>
            </a:pPr>
            <a:r>
              <a:rPr lang="en-GB" altLang="en-US" sz="2000" b="1" dirty="0">
                <a:latin typeface="times" charset="0"/>
              </a:rPr>
              <a:t>Design Documents</a:t>
            </a:r>
            <a:endParaRPr lang="en-GB" altLang="en-US" sz="2000" b="1" dirty="0">
              <a:latin typeface="times" charset="0"/>
            </a:endParaRPr>
          </a:p>
        </p:txBody>
      </p:sp>
      <p:sp>
        <p:nvSpPr>
          <p:cNvPr id="4103" name="Line 6"/>
          <p:cNvSpPr/>
          <p:nvPr/>
        </p:nvSpPr>
        <p:spPr>
          <a:xfrm>
            <a:off x="4878388" y="4433888"/>
            <a:ext cx="2133600" cy="0"/>
          </a:xfrm>
          <a:prstGeom prst="line">
            <a:avLst/>
          </a:prstGeom>
          <a:ln w="38160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4104" name="Freeform 7"/>
          <p:cNvSpPr/>
          <p:nvPr/>
        </p:nvSpPr>
        <p:spPr>
          <a:xfrm>
            <a:off x="2795588" y="4090988"/>
            <a:ext cx="2009775" cy="862012"/>
          </a:xfrm>
          <a:custGeom>
            <a:avLst/>
            <a:gdLst>
              <a:gd name="txL" fmla="*/ 0 w 5588"/>
              <a:gd name="txT" fmla="*/ 0 h 2400"/>
              <a:gd name="txR" fmla="*/ 5588 w 5588"/>
              <a:gd name="txB" fmla="*/ 2400 h 240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588" h="2400">
                <a:moveTo>
                  <a:pt x="5573" y="920"/>
                </a:moveTo>
                <a:cubicBezTo>
                  <a:pt x="5534" y="783"/>
                  <a:pt x="5485" y="765"/>
                  <a:pt x="5357" y="726"/>
                </a:cubicBezTo>
                <a:cubicBezTo>
                  <a:pt x="5331" y="709"/>
                  <a:pt x="5304" y="699"/>
                  <a:pt x="5282" y="678"/>
                </a:cubicBezTo>
                <a:cubicBezTo>
                  <a:pt x="5260" y="656"/>
                  <a:pt x="5256" y="621"/>
                  <a:pt x="5234" y="603"/>
                </a:cubicBezTo>
                <a:cubicBezTo>
                  <a:pt x="5137" y="519"/>
                  <a:pt x="4997" y="427"/>
                  <a:pt x="4873" y="387"/>
                </a:cubicBezTo>
                <a:cubicBezTo>
                  <a:pt x="4767" y="317"/>
                  <a:pt x="4657" y="250"/>
                  <a:pt x="4534" y="215"/>
                </a:cubicBezTo>
                <a:cubicBezTo>
                  <a:pt x="4401" y="127"/>
                  <a:pt x="4260" y="70"/>
                  <a:pt x="4119" y="0"/>
                </a:cubicBezTo>
                <a:cubicBezTo>
                  <a:pt x="3691" y="31"/>
                  <a:pt x="3300" y="162"/>
                  <a:pt x="2881" y="215"/>
                </a:cubicBezTo>
                <a:cubicBezTo>
                  <a:pt x="2475" y="197"/>
                  <a:pt x="2114" y="136"/>
                  <a:pt x="1717" y="96"/>
                </a:cubicBezTo>
                <a:cubicBezTo>
                  <a:pt x="1242" y="118"/>
                  <a:pt x="827" y="180"/>
                  <a:pt x="382" y="339"/>
                </a:cubicBezTo>
                <a:cubicBezTo>
                  <a:pt x="236" y="546"/>
                  <a:pt x="435" y="277"/>
                  <a:pt x="263" y="458"/>
                </a:cubicBezTo>
                <a:cubicBezTo>
                  <a:pt x="170" y="555"/>
                  <a:pt x="117" y="687"/>
                  <a:pt x="43" y="796"/>
                </a:cubicBezTo>
                <a:cubicBezTo>
                  <a:pt x="0" y="951"/>
                  <a:pt x="201" y="1286"/>
                  <a:pt x="333" y="1377"/>
                </a:cubicBezTo>
                <a:cubicBezTo>
                  <a:pt x="501" y="1633"/>
                  <a:pt x="809" y="1712"/>
                  <a:pt x="1087" y="1792"/>
                </a:cubicBezTo>
                <a:cubicBezTo>
                  <a:pt x="1608" y="1942"/>
                  <a:pt x="2131" y="2130"/>
                  <a:pt x="2665" y="2227"/>
                </a:cubicBezTo>
                <a:cubicBezTo>
                  <a:pt x="2885" y="2311"/>
                  <a:pt x="3137" y="2346"/>
                  <a:pt x="3366" y="2399"/>
                </a:cubicBezTo>
                <a:cubicBezTo>
                  <a:pt x="3643" y="2324"/>
                  <a:pt x="3713" y="1951"/>
                  <a:pt x="3947" y="1792"/>
                </a:cubicBezTo>
                <a:cubicBezTo>
                  <a:pt x="4163" y="1814"/>
                  <a:pt x="4247" y="1840"/>
                  <a:pt x="4459" y="1818"/>
                </a:cubicBezTo>
                <a:cubicBezTo>
                  <a:pt x="4573" y="1743"/>
                  <a:pt x="4710" y="1734"/>
                  <a:pt x="4825" y="1668"/>
                </a:cubicBezTo>
                <a:cubicBezTo>
                  <a:pt x="4983" y="1580"/>
                  <a:pt x="5088" y="1487"/>
                  <a:pt x="5260" y="1426"/>
                </a:cubicBezTo>
                <a:cubicBezTo>
                  <a:pt x="5353" y="1334"/>
                  <a:pt x="5388" y="1317"/>
                  <a:pt x="5357" y="1184"/>
                </a:cubicBezTo>
                <a:cubicBezTo>
                  <a:pt x="5490" y="1145"/>
                  <a:pt x="5467" y="1237"/>
                  <a:pt x="5551" y="1114"/>
                </a:cubicBezTo>
                <a:cubicBezTo>
                  <a:pt x="5587" y="999"/>
                  <a:pt x="5573" y="1065"/>
                  <a:pt x="5573" y="920"/>
                </a:cubicBezTo>
              </a:path>
            </a:pathLst>
          </a:custGeom>
          <a:noFill/>
          <a:ln w="3816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x-none" sz="2400" dirty="0">
              <a:latin typeface="Arial Black" panose="020B0A04020102020204" pitchFamily="34" charset="0"/>
            </a:endParaRPr>
          </a:p>
        </p:txBody>
      </p:sp>
      <p:sp>
        <p:nvSpPr>
          <p:cNvPr id="4105" name="Freeform 8"/>
          <p:cNvSpPr/>
          <p:nvPr/>
        </p:nvSpPr>
        <p:spPr>
          <a:xfrm>
            <a:off x="7005638" y="3886200"/>
            <a:ext cx="2365375" cy="1092200"/>
          </a:xfrm>
          <a:custGeom>
            <a:avLst/>
            <a:gdLst>
              <a:gd name="txL" fmla="*/ 0 w 6576"/>
              <a:gd name="txT" fmla="*/ 0 h 3039"/>
              <a:gd name="txR" fmla="*/ 6576 w 6576"/>
              <a:gd name="txB" fmla="*/ 3039 h 303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6576" h="3039">
                <a:moveTo>
                  <a:pt x="2117" y="131"/>
                </a:moveTo>
                <a:cubicBezTo>
                  <a:pt x="1854" y="162"/>
                  <a:pt x="1607" y="242"/>
                  <a:pt x="1353" y="299"/>
                </a:cubicBezTo>
                <a:cubicBezTo>
                  <a:pt x="1093" y="422"/>
                  <a:pt x="805" y="524"/>
                  <a:pt x="537" y="616"/>
                </a:cubicBezTo>
                <a:cubicBezTo>
                  <a:pt x="411" y="735"/>
                  <a:pt x="277" y="836"/>
                  <a:pt x="152" y="955"/>
                </a:cubicBezTo>
                <a:cubicBezTo>
                  <a:pt x="82" y="1017"/>
                  <a:pt x="50" y="1122"/>
                  <a:pt x="0" y="1197"/>
                </a:cubicBezTo>
                <a:cubicBezTo>
                  <a:pt x="9" y="1219"/>
                  <a:pt x="9" y="1250"/>
                  <a:pt x="26" y="1268"/>
                </a:cubicBezTo>
                <a:cubicBezTo>
                  <a:pt x="68" y="1308"/>
                  <a:pt x="179" y="1365"/>
                  <a:pt x="179" y="1365"/>
                </a:cubicBezTo>
                <a:cubicBezTo>
                  <a:pt x="199" y="1418"/>
                  <a:pt x="254" y="1457"/>
                  <a:pt x="258" y="1510"/>
                </a:cubicBezTo>
                <a:cubicBezTo>
                  <a:pt x="272" y="1699"/>
                  <a:pt x="170" y="1867"/>
                  <a:pt x="128" y="2043"/>
                </a:cubicBezTo>
                <a:cubicBezTo>
                  <a:pt x="170" y="2258"/>
                  <a:pt x="262" y="2236"/>
                  <a:pt x="462" y="2285"/>
                </a:cubicBezTo>
                <a:cubicBezTo>
                  <a:pt x="870" y="2386"/>
                  <a:pt x="1274" y="2483"/>
                  <a:pt x="1686" y="2554"/>
                </a:cubicBezTo>
                <a:cubicBezTo>
                  <a:pt x="1978" y="2659"/>
                  <a:pt x="2349" y="2690"/>
                  <a:pt x="2655" y="2748"/>
                </a:cubicBezTo>
                <a:cubicBezTo>
                  <a:pt x="3100" y="2831"/>
                  <a:pt x="3536" y="2958"/>
                  <a:pt x="3981" y="3038"/>
                </a:cubicBezTo>
                <a:cubicBezTo>
                  <a:pt x="4217" y="2998"/>
                  <a:pt x="4342" y="2853"/>
                  <a:pt x="4542" y="2748"/>
                </a:cubicBezTo>
                <a:cubicBezTo>
                  <a:pt x="4731" y="2646"/>
                  <a:pt x="4967" y="2615"/>
                  <a:pt x="5181" y="2580"/>
                </a:cubicBezTo>
                <a:cubicBezTo>
                  <a:pt x="5422" y="2496"/>
                  <a:pt x="5677" y="2457"/>
                  <a:pt x="5923" y="2386"/>
                </a:cubicBezTo>
                <a:cubicBezTo>
                  <a:pt x="6015" y="2324"/>
                  <a:pt x="6117" y="2293"/>
                  <a:pt x="6228" y="2263"/>
                </a:cubicBezTo>
                <a:cubicBezTo>
                  <a:pt x="6279" y="2232"/>
                  <a:pt x="6348" y="2214"/>
                  <a:pt x="6381" y="2166"/>
                </a:cubicBezTo>
                <a:cubicBezTo>
                  <a:pt x="6413" y="2118"/>
                  <a:pt x="6483" y="2021"/>
                  <a:pt x="6483" y="2021"/>
                </a:cubicBezTo>
                <a:cubicBezTo>
                  <a:pt x="6506" y="1946"/>
                  <a:pt x="6534" y="1876"/>
                  <a:pt x="6558" y="1801"/>
                </a:cubicBezTo>
                <a:cubicBezTo>
                  <a:pt x="6548" y="1695"/>
                  <a:pt x="6575" y="1571"/>
                  <a:pt x="6506" y="1487"/>
                </a:cubicBezTo>
                <a:cubicBezTo>
                  <a:pt x="6450" y="1426"/>
                  <a:pt x="6423" y="1449"/>
                  <a:pt x="6354" y="1413"/>
                </a:cubicBezTo>
                <a:cubicBezTo>
                  <a:pt x="6163" y="1312"/>
                  <a:pt x="5867" y="1021"/>
                  <a:pt x="5668" y="977"/>
                </a:cubicBezTo>
                <a:cubicBezTo>
                  <a:pt x="5334" y="902"/>
                  <a:pt x="4986" y="942"/>
                  <a:pt x="4644" y="928"/>
                </a:cubicBezTo>
                <a:cubicBezTo>
                  <a:pt x="4476" y="893"/>
                  <a:pt x="4453" y="809"/>
                  <a:pt x="4338" y="713"/>
                </a:cubicBezTo>
                <a:cubicBezTo>
                  <a:pt x="4235" y="630"/>
                  <a:pt x="4151" y="603"/>
                  <a:pt x="4030" y="568"/>
                </a:cubicBezTo>
                <a:cubicBezTo>
                  <a:pt x="3837" y="440"/>
                  <a:pt x="3731" y="440"/>
                  <a:pt x="3471" y="422"/>
                </a:cubicBezTo>
                <a:cubicBezTo>
                  <a:pt x="3081" y="321"/>
                  <a:pt x="2682" y="246"/>
                  <a:pt x="2297" y="131"/>
                </a:cubicBezTo>
                <a:cubicBezTo>
                  <a:pt x="2195" y="70"/>
                  <a:pt x="2168" y="0"/>
                  <a:pt x="2117" y="131"/>
                </a:cubicBezTo>
              </a:path>
            </a:pathLst>
          </a:custGeom>
          <a:noFill/>
          <a:ln w="3816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x-none" sz="2400" dirty="0">
              <a:latin typeface="Arial Black" panose="020B0A04020102020204" pitchFamily="34" charset="0"/>
            </a:endParaRPr>
          </a:p>
        </p:txBody>
      </p:sp>
      <p:pic>
        <p:nvPicPr>
          <p:cNvPr id="410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>
            <a:spLocks noGrp="1"/>
          </p:cNvSpPr>
          <p:nvPr>
            <p:ph type="title"/>
          </p:nvPr>
        </p:nvSpPr>
        <p:spPr>
          <a:xfrm>
            <a:off x="1930400" y="171450"/>
            <a:ext cx="7769225" cy="116046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790"/>
              </a:spcBef>
            </a:pPr>
            <a:r>
              <a:rPr lang="en-GB" altLang="en-US" sz="3600" dirty="0"/>
              <a:t>Advantages of Functional Independence</a:t>
            </a:r>
            <a:endParaRPr lang="en-GB" altLang="en-US" sz="3600" dirty="0"/>
          </a:p>
        </p:txBody>
      </p:sp>
      <p:sp>
        <p:nvSpPr>
          <p:cNvPr id="22531" name="Rectangle 2"/>
          <p:cNvSpPr>
            <a:spLocks noGrp="1"/>
          </p:cNvSpPr>
          <p:nvPr>
            <p:ph idx="1"/>
          </p:nvPr>
        </p:nvSpPr>
        <p:spPr>
          <a:xfrm>
            <a:off x="2209800" y="1905000"/>
            <a:ext cx="8077200" cy="3808413"/>
          </a:xfrm>
        </p:spPr>
        <p:txBody>
          <a:bodyPr vert="horz" wrap="square" lIns="18000" tIns="46800" rIns="18000" bIns="46800" anchor="t" anchorCtr="0"/>
          <a:p>
            <a:pPr>
              <a:spcBef>
                <a:spcPts val="990"/>
              </a:spcBef>
              <a:buNone/>
            </a:pPr>
            <a:r>
              <a:rPr lang="en-GB" altLang="en-US" sz="3600" dirty="0"/>
              <a:t>Better understandability and good design:	</a:t>
            </a:r>
            <a:endParaRPr lang="en-GB" altLang="en-US" sz="3600" dirty="0"/>
          </a:p>
          <a:p>
            <a:pPr>
              <a:spcBef>
                <a:spcPts val="715"/>
              </a:spcBef>
              <a:buNone/>
            </a:pPr>
            <a:endParaRPr lang="en-GB" altLang="en-US" sz="3600" dirty="0">
              <a:solidFill>
                <a:srgbClr val="0000FF"/>
              </a:solidFill>
            </a:endParaRPr>
          </a:p>
          <a:p>
            <a:pPr>
              <a:spcBef>
                <a:spcPts val="715"/>
              </a:spcBef>
              <a:buNone/>
            </a:pPr>
            <a:r>
              <a:rPr lang="en-GB" altLang="en-US" sz="3600" dirty="0">
                <a:solidFill>
                  <a:srgbClr val="0000FF"/>
                </a:solidFill>
              </a:rPr>
              <a:t>Complexity of design is reduced,</a:t>
            </a:r>
            <a:endParaRPr lang="en-GB" altLang="en-US" sz="3600" dirty="0">
              <a:solidFill>
                <a:srgbClr val="0000FF"/>
              </a:solidFill>
            </a:endParaRPr>
          </a:p>
          <a:p>
            <a:pPr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lang="en-GB" altLang="en-US" sz="3600" dirty="0"/>
              <a:t>Different modules easily understood in isolation:</a:t>
            </a:r>
            <a:endParaRPr lang="en-GB" altLang="en-US" sz="3600" dirty="0"/>
          </a:p>
          <a:p>
            <a:pPr>
              <a:spcBef>
                <a:spcPts val="715"/>
              </a:spcBef>
              <a:buFont typeface="Wingdings" panose="05000000000000000000" pitchFamily="2" charset="2"/>
              <a:buChar char="Ø"/>
            </a:pPr>
            <a:endParaRPr lang="en-GB" altLang="en-US" sz="3600" dirty="0"/>
          </a:p>
          <a:p>
            <a:pPr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lang="en-GB" altLang="en-US" dirty="0"/>
              <a:t>modules are independent</a:t>
            </a:r>
            <a:endParaRPr lang="en-GB" altLang="en-US" dirty="0"/>
          </a:p>
        </p:txBody>
      </p:sp>
      <p:pic>
        <p:nvPicPr>
          <p:cNvPr id="2253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1"/>
          <p:cNvSpPr>
            <a:spLocks noGrp="1"/>
          </p:cNvSpPr>
          <p:nvPr>
            <p:ph type="title"/>
          </p:nvPr>
        </p:nvSpPr>
        <p:spPr>
          <a:xfrm>
            <a:off x="1930400" y="171450"/>
            <a:ext cx="7769225" cy="116046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790"/>
              </a:spcBef>
            </a:pPr>
            <a:r>
              <a:rPr lang="en-GB" altLang="en-US" sz="3600" dirty="0"/>
              <a:t>Advantages of Functional Independence</a:t>
            </a:r>
            <a:endParaRPr lang="en-GB" altLang="en-US" sz="3600" dirty="0"/>
          </a:p>
        </p:txBody>
      </p:sp>
      <p:sp>
        <p:nvSpPr>
          <p:cNvPr id="23555" name="Rectangle 2"/>
          <p:cNvSpPr>
            <a:spLocks noGrp="1"/>
          </p:cNvSpPr>
          <p:nvPr>
            <p:ph idx="1"/>
          </p:nvPr>
        </p:nvSpPr>
        <p:spPr>
          <a:xfrm>
            <a:off x="2209800" y="1525588"/>
            <a:ext cx="7769225" cy="4111625"/>
          </a:xfrm>
        </p:spPr>
        <p:txBody>
          <a:bodyPr vert="horz" wrap="square" lIns="18000" tIns="46800" rIns="18000" bIns="46800" anchor="t" anchorCtr="0"/>
          <a:p>
            <a:pPr>
              <a:spcBef>
                <a:spcPts val="990"/>
              </a:spcBef>
              <a:buNone/>
            </a:pPr>
            <a:r>
              <a:rPr lang="en-GB" altLang="en-US" sz="3600" dirty="0"/>
              <a:t>Functional independence reduces error propagation. </a:t>
            </a:r>
            <a:endParaRPr lang="en-GB" altLang="en-US" sz="3600" dirty="0"/>
          </a:p>
          <a:p>
            <a:pPr lvl="1"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lang="en-GB" altLang="en-US" sz="3200" dirty="0"/>
              <a:t>degree of interaction between modules is low. </a:t>
            </a:r>
            <a:endParaRPr lang="en-GB" altLang="en-US" sz="3200" dirty="0"/>
          </a:p>
          <a:p>
            <a:pPr lvl="1">
              <a:spcBef>
                <a:spcPts val="715"/>
              </a:spcBef>
              <a:buNone/>
            </a:pPr>
            <a:endParaRPr lang="en-GB" altLang="en-US" sz="3200" dirty="0"/>
          </a:p>
          <a:p>
            <a:pPr lvl="1"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lang="en-GB" altLang="en-US" sz="3200" dirty="0"/>
              <a:t>an error existing in one module does not directly affect other modules.</a:t>
            </a:r>
            <a:endParaRPr lang="en-GB" altLang="en-US" sz="3200" dirty="0"/>
          </a:p>
          <a:p>
            <a:pPr>
              <a:spcBef>
                <a:spcPts val="990"/>
              </a:spcBef>
              <a:buNone/>
            </a:pPr>
            <a:endParaRPr lang="en-GB" altLang="en-US" sz="3600" dirty="0"/>
          </a:p>
          <a:p>
            <a:pPr>
              <a:spcBef>
                <a:spcPts val="990"/>
              </a:spcBef>
              <a:buNone/>
            </a:pPr>
            <a:r>
              <a:rPr lang="en-GB" altLang="en-US" sz="3600" dirty="0"/>
              <a:t>Reuse of modules is possible.</a:t>
            </a:r>
            <a:endParaRPr lang="en-GB" altLang="en-US" sz="3600" dirty="0"/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990"/>
              </a:spcBef>
            </a:pPr>
            <a:r>
              <a:rPr lang="en-GB" altLang="en-US" dirty="0"/>
              <a:t>Classification of Cohesiveness</a:t>
            </a:r>
            <a:endParaRPr lang="en-GB" altLang="en-US" dirty="0"/>
          </a:p>
        </p:txBody>
      </p:sp>
      <p:sp>
        <p:nvSpPr>
          <p:cNvPr id="24579" name="AutoShape 2"/>
          <p:cNvSpPr/>
          <p:nvPr/>
        </p:nvSpPr>
        <p:spPr>
          <a:xfrm>
            <a:off x="3733800" y="1676400"/>
            <a:ext cx="3121025" cy="454025"/>
          </a:xfrm>
          <a:prstGeom prst="roundRect">
            <a:avLst>
              <a:gd name="adj" fmla="val 34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4580" name="AutoShape 3"/>
          <p:cNvSpPr/>
          <p:nvPr/>
        </p:nvSpPr>
        <p:spPr>
          <a:xfrm>
            <a:off x="3733800" y="2133600"/>
            <a:ext cx="3121025" cy="454025"/>
          </a:xfrm>
          <a:prstGeom prst="roundRect">
            <a:avLst>
              <a:gd name="adj" fmla="val 34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4581" name="AutoShape 4"/>
          <p:cNvSpPr/>
          <p:nvPr/>
        </p:nvSpPr>
        <p:spPr>
          <a:xfrm>
            <a:off x="3733800" y="2590800"/>
            <a:ext cx="3121025" cy="454025"/>
          </a:xfrm>
          <a:prstGeom prst="roundRect">
            <a:avLst>
              <a:gd name="adj" fmla="val 34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4582" name="AutoShape 5"/>
          <p:cNvSpPr/>
          <p:nvPr/>
        </p:nvSpPr>
        <p:spPr>
          <a:xfrm>
            <a:off x="3733800" y="3048000"/>
            <a:ext cx="3121025" cy="454025"/>
          </a:xfrm>
          <a:prstGeom prst="roundRect">
            <a:avLst>
              <a:gd name="adj" fmla="val 34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4583" name="AutoShape 6"/>
          <p:cNvSpPr/>
          <p:nvPr/>
        </p:nvSpPr>
        <p:spPr>
          <a:xfrm>
            <a:off x="3733800" y="3505200"/>
            <a:ext cx="3121025" cy="454025"/>
          </a:xfrm>
          <a:prstGeom prst="roundRect">
            <a:avLst>
              <a:gd name="adj" fmla="val 34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4584" name="AutoShape 7"/>
          <p:cNvSpPr/>
          <p:nvPr/>
        </p:nvSpPr>
        <p:spPr>
          <a:xfrm>
            <a:off x="3733800" y="3962400"/>
            <a:ext cx="3121025" cy="454025"/>
          </a:xfrm>
          <a:prstGeom prst="roundRect">
            <a:avLst>
              <a:gd name="adj" fmla="val 34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4585" name="AutoShape 8"/>
          <p:cNvSpPr/>
          <p:nvPr/>
        </p:nvSpPr>
        <p:spPr>
          <a:xfrm>
            <a:off x="3733800" y="4419600"/>
            <a:ext cx="3121025" cy="454025"/>
          </a:xfrm>
          <a:prstGeom prst="roundRect">
            <a:avLst>
              <a:gd name="adj" fmla="val 34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4586" name="Text Box 9"/>
          <p:cNvSpPr txBox="1"/>
          <p:nvPr/>
        </p:nvSpPr>
        <p:spPr>
          <a:xfrm>
            <a:off x="4343400" y="4343400"/>
            <a:ext cx="2663825" cy="4540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 defTabSz="914400">
              <a:lnSpc>
                <a:spcPct val="72000"/>
              </a:lnSpc>
              <a:spcBef>
                <a:spcPts val="1365"/>
              </a:spcBef>
              <a:tabLst>
                <a:tab pos="815975" algn="l"/>
                <a:tab pos="1633855" algn="l"/>
                <a:tab pos="2449830" algn="l"/>
                <a:tab pos="2592705" algn="l"/>
              </a:tabLst>
            </a:pPr>
            <a:r>
              <a:rPr lang="en-GB" altLang="en-US" sz="2400" b="1" dirty="0">
                <a:solidFill>
                  <a:srgbClr val="FFFF00"/>
                </a:solidFill>
                <a:latin typeface="times" charset="0"/>
              </a:rPr>
              <a:t>coincidental</a:t>
            </a:r>
            <a:endParaRPr lang="en-GB" altLang="en-US" sz="2400" b="1" dirty="0">
              <a:solidFill>
                <a:srgbClr val="FFFF00"/>
              </a:solidFill>
              <a:latin typeface="times" charset="0"/>
            </a:endParaRPr>
          </a:p>
        </p:txBody>
      </p:sp>
      <p:sp>
        <p:nvSpPr>
          <p:cNvPr id="24587" name="Text Box 10"/>
          <p:cNvSpPr txBox="1"/>
          <p:nvPr/>
        </p:nvSpPr>
        <p:spPr>
          <a:xfrm>
            <a:off x="4343400" y="3962400"/>
            <a:ext cx="2663825" cy="4540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 defTabSz="914400">
              <a:lnSpc>
                <a:spcPct val="72000"/>
              </a:lnSpc>
              <a:spcBef>
                <a:spcPts val="1365"/>
              </a:spcBef>
              <a:tabLst>
                <a:tab pos="815975" algn="l"/>
                <a:tab pos="1633855" algn="l"/>
                <a:tab pos="2449830" algn="l"/>
                <a:tab pos="2592705" algn="l"/>
              </a:tabLst>
            </a:pPr>
            <a:r>
              <a:rPr lang="en-GB" altLang="en-US" sz="2400" b="1" dirty="0">
                <a:solidFill>
                  <a:srgbClr val="FFFF00"/>
                </a:solidFill>
                <a:latin typeface="times" charset="0"/>
              </a:rPr>
              <a:t>logical</a:t>
            </a:r>
            <a:endParaRPr lang="en-GB" altLang="en-US" sz="2400" b="1" dirty="0">
              <a:solidFill>
                <a:srgbClr val="FFFF00"/>
              </a:solidFill>
              <a:latin typeface="times" charset="0"/>
            </a:endParaRPr>
          </a:p>
        </p:txBody>
      </p:sp>
      <p:sp>
        <p:nvSpPr>
          <p:cNvPr id="24588" name="Text Box 11"/>
          <p:cNvSpPr txBox="1"/>
          <p:nvPr/>
        </p:nvSpPr>
        <p:spPr>
          <a:xfrm>
            <a:off x="4343400" y="3429000"/>
            <a:ext cx="2663825" cy="4540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 defTabSz="914400">
              <a:lnSpc>
                <a:spcPct val="72000"/>
              </a:lnSpc>
              <a:spcBef>
                <a:spcPts val="1365"/>
              </a:spcBef>
              <a:tabLst>
                <a:tab pos="815975" algn="l"/>
                <a:tab pos="1633855" algn="l"/>
                <a:tab pos="2449830" algn="l"/>
                <a:tab pos="2592705" algn="l"/>
              </a:tabLst>
            </a:pPr>
            <a:r>
              <a:rPr lang="en-GB" altLang="en-US" sz="2400" b="1" dirty="0">
                <a:solidFill>
                  <a:srgbClr val="FFFF00"/>
                </a:solidFill>
                <a:latin typeface="times" charset="0"/>
              </a:rPr>
              <a:t>temporal</a:t>
            </a:r>
            <a:endParaRPr lang="en-GB" altLang="en-US" sz="2400" b="1" dirty="0">
              <a:solidFill>
                <a:srgbClr val="FFFF00"/>
              </a:solidFill>
              <a:latin typeface="times" charset="0"/>
            </a:endParaRPr>
          </a:p>
        </p:txBody>
      </p:sp>
      <p:sp>
        <p:nvSpPr>
          <p:cNvPr id="24589" name="Text Box 12"/>
          <p:cNvSpPr txBox="1"/>
          <p:nvPr/>
        </p:nvSpPr>
        <p:spPr>
          <a:xfrm>
            <a:off x="4343400" y="2971800"/>
            <a:ext cx="2663825" cy="4540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 defTabSz="914400">
              <a:lnSpc>
                <a:spcPct val="72000"/>
              </a:lnSpc>
              <a:spcBef>
                <a:spcPts val="1365"/>
              </a:spcBef>
              <a:tabLst>
                <a:tab pos="815975" algn="l"/>
                <a:tab pos="1633855" algn="l"/>
                <a:tab pos="2449830" algn="l"/>
                <a:tab pos="2592705" algn="l"/>
              </a:tabLst>
            </a:pPr>
            <a:r>
              <a:rPr lang="en-GB" altLang="en-US" sz="2400" b="1" dirty="0">
                <a:solidFill>
                  <a:srgbClr val="FFFF00"/>
                </a:solidFill>
                <a:latin typeface="times" charset="0"/>
              </a:rPr>
              <a:t>procedural</a:t>
            </a:r>
            <a:endParaRPr lang="en-GB" altLang="en-US" sz="2400" b="1" dirty="0">
              <a:solidFill>
                <a:srgbClr val="FFFF00"/>
              </a:solidFill>
              <a:latin typeface="times" charset="0"/>
            </a:endParaRPr>
          </a:p>
        </p:txBody>
      </p:sp>
      <p:sp>
        <p:nvSpPr>
          <p:cNvPr id="24590" name="Text Box 13"/>
          <p:cNvSpPr txBox="1"/>
          <p:nvPr/>
        </p:nvSpPr>
        <p:spPr>
          <a:xfrm>
            <a:off x="4343400" y="2057400"/>
            <a:ext cx="2663825" cy="4540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 defTabSz="914400">
              <a:lnSpc>
                <a:spcPct val="72000"/>
              </a:lnSpc>
              <a:spcBef>
                <a:spcPts val="1365"/>
              </a:spcBef>
              <a:tabLst>
                <a:tab pos="815975" algn="l"/>
                <a:tab pos="1633855" algn="l"/>
                <a:tab pos="2449830" algn="l"/>
                <a:tab pos="2592705" algn="l"/>
              </a:tabLst>
            </a:pPr>
            <a:r>
              <a:rPr lang="en-GB" altLang="en-US" sz="2400" b="1" dirty="0">
                <a:solidFill>
                  <a:srgbClr val="FFFF00"/>
                </a:solidFill>
                <a:latin typeface="times" charset="0"/>
              </a:rPr>
              <a:t>sequential</a:t>
            </a:r>
            <a:endParaRPr lang="en-GB" altLang="en-US" sz="2400" b="1" dirty="0">
              <a:solidFill>
                <a:srgbClr val="FFFF00"/>
              </a:solidFill>
              <a:latin typeface="times" charset="0"/>
            </a:endParaRPr>
          </a:p>
        </p:txBody>
      </p:sp>
      <p:sp>
        <p:nvSpPr>
          <p:cNvPr id="24591" name="Text Box 14"/>
          <p:cNvSpPr txBox="1"/>
          <p:nvPr/>
        </p:nvSpPr>
        <p:spPr>
          <a:xfrm>
            <a:off x="4343400" y="2514600"/>
            <a:ext cx="2663825" cy="4540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 defTabSz="914400">
              <a:lnSpc>
                <a:spcPct val="72000"/>
              </a:lnSpc>
              <a:spcBef>
                <a:spcPts val="1365"/>
              </a:spcBef>
              <a:tabLst>
                <a:tab pos="815975" algn="l"/>
                <a:tab pos="1633855" algn="l"/>
                <a:tab pos="2449830" algn="l"/>
                <a:tab pos="2592705" algn="l"/>
              </a:tabLst>
            </a:pPr>
            <a:r>
              <a:rPr lang="en-GB" altLang="en-US" sz="2400" b="1" dirty="0">
                <a:solidFill>
                  <a:srgbClr val="FFFF00"/>
                </a:solidFill>
                <a:latin typeface="times" charset="0"/>
              </a:rPr>
              <a:t>communicational</a:t>
            </a:r>
            <a:endParaRPr lang="en-GB" altLang="en-US" sz="2400" b="1" dirty="0">
              <a:solidFill>
                <a:srgbClr val="FFFF00"/>
              </a:solidFill>
              <a:latin typeface="times" charset="0"/>
            </a:endParaRPr>
          </a:p>
        </p:txBody>
      </p:sp>
      <p:sp>
        <p:nvSpPr>
          <p:cNvPr id="24592" name="Text Box 15"/>
          <p:cNvSpPr txBox="1"/>
          <p:nvPr/>
        </p:nvSpPr>
        <p:spPr>
          <a:xfrm>
            <a:off x="4343400" y="1676400"/>
            <a:ext cx="2663825" cy="4540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 defTabSz="914400">
              <a:lnSpc>
                <a:spcPct val="72000"/>
              </a:lnSpc>
              <a:spcBef>
                <a:spcPts val="1365"/>
              </a:spcBef>
              <a:tabLst>
                <a:tab pos="815975" algn="l"/>
                <a:tab pos="1633855" algn="l"/>
                <a:tab pos="2449830" algn="l"/>
                <a:tab pos="2592705" algn="l"/>
              </a:tabLst>
            </a:pPr>
            <a:r>
              <a:rPr lang="en-GB" altLang="en-US" sz="2400" b="1" dirty="0">
                <a:solidFill>
                  <a:srgbClr val="FFFF00"/>
                </a:solidFill>
                <a:latin typeface="times" charset="0"/>
              </a:rPr>
              <a:t>functional</a:t>
            </a:r>
            <a:endParaRPr lang="en-GB" altLang="en-US" sz="2400" b="1" dirty="0">
              <a:solidFill>
                <a:srgbClr val="FFFF00"/>
              </a:solidFill>
              <a:latin typeface="times" charset="0"/>
            </a:endParaRPr>
          </a:p>
        </p:txBody>
      </p:sp>
      <p:sp>
        <p:nvSpPr>
          <p:cNvPr id="24593" name="Line 16"/>
          <p:cNvSpPr/>
          <p:nvPr/>
        </p:nvSpPr>
        <p:spPr>
          <a:xfrm flipV="1">
            <a:off x="7467600" y="1676400"/>
            <a:ext cx="0" cy="3124200"/>
          </a:xfrm>
          <a:prstGeom prst="line">
            <a:avLst/>
          </a:prstGeom>
          <a:ln w="57240" cap="flat" cmpd="sng">
            <a:solidFill>
              <a:srgbClr val="FF66FF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4594" name="Text Box 17"/>
          <p:cNvSpPr txBox="1"/>
          <p:nvPr/>
        </p:nvSpPr>
        <p:spPr>
          <a:xfrm>
            <a:off x="7467600" y="2667000"/>
            <a:ext cx="2663825" cy="698500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 defTabSz="914400">
              <a:lnSpc>
                <a:spcPct val="72000"/>
              </a:lnSpc>
              <a:spcBef>
                <a:spcPts val="1140"/>
              </a:spcBef>
              <a:tabLst>
                <a:tab pos="815975" algn="l"/>
                <a:tab pos="1633855" algn="l"/>
                <a:tab pos="2449830" algn="l"/>
                <a:tab pos="2592705" algn="l"/>
              </a:tabLst>
            </a:pPr>
            <a:r>
              <a:rPr lang="en-GB" altLang="en-US" sz="2000" b="1" dirty="0">
                <a:latin typeface="times" charset="0"/>
              </a:rPr>
              <a:t>Degree of </a:t>
            </a:r>
            <a:br>
              <a:rPr lang="en-GB" altLang="en-US" sz="2000" b="1" dirty="0">
                <a:latin typeface="times" charset="0"/>
              </a:rPr>
            </a:br>
            <a:r>
              <a:rPr lang="en-GB" altLang="en-US" sz="2000" b="1" dirty="0">
                <a:latin typeface="times" charset="0"/>
              </a:rPr>
              <a:t>cohesion</a:t>
            </a:r>
            <a:endParaRPr lang="en-GB" altLang="en-US" sz="2000" b="1" dirty="0">
              <a:latin typeface="times" charset="0"/>
            </a:endParaRPr>
          </a:p>
        </p:txBody>
      </p:sp>
      <p:pic>
        <p:nvPicPr>
          <p:cNvPr id="2459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525"/>
              </a:spcBef>
            </a:pPr>
            <a:r>
              <a:rPr lang="en-GB" altLang="en-US" dirty="0"/>
              <a:t>Coincidental cohesion</a:t>
            </a:r>
            <a:endParaRPr lang="en-GB" altLang="en-US" dirty="0"/>
          </a:p>
        </p:txBody>
      </p:sp>
      <p:sp>
        <p:nvSpPr>
          <p:cNvPr id="25603" name="Rectangle 2"/>
          <p:cNvSpPr>
            <a:spLocks noGrp="1"/>
          </p:cNvSpPr>
          <p:nvPr>
            <p:ph idx="1"/>
          </p:nvPr>
        </p:nvSpPr>
        <p:spPr>
          <a:xfrm>
            <a:off x="2209800" y="1601788"/>
            <a:ext cx="7769225" cy="4459287"/>
          </a:xfrm>
        </p:spPr>
        <p:txBody>
          <a:bodyPr vert="horz" wrap="square" lIns="18000" tIns="46800" rIns="18000" bIns="46800" anchor="t" anchorCtr="0"/>
          <a:p>
            <a:pPr>
              <a:spcBef>
                <a:spcPts val="990"/>
              </a:spcBef>
              <a:buNone/>
            </a:pPr>
            <a:endParaRPr lang="en-GB" altLang="en-US" sz="3600" dirty="0"/>
          </a:p>
          <a:p>
            <a:pPr>
              <a:spcBef>
                <a:spcPts val="990"/>
              </a:spcBef>
              <a:buNone/>
            </a:pPr>
            <a:r>
              <a:rPr lang="en-GB" altLang="en-US" sz="3600" dirty="0"/>
              <a:t>The module performs a set of tasks:</a:t>
            </a:r>
            <a:endParaRPr lang="en-GB" altLang="en-US" sz="3600" dirty="0"/>
          </a:p>
          <a:p>
            <a:pPr lvl="1">
              <a:spcBef>
                <a:spcPts val="715"/>
              </a:spcBef>
              <a:buNone/>
            </a:pPr>
            <a:r>
              <a:rPr lang="en-GB" altLang="en-US" sz="3200" dirty="0"/>
              <a:t>which relate to each other very loosely, if at all. </a:t>
            </a:r>
            <a:endParaRPr lang="en-GB" altLang="en-US" sz="3200" dirty="0"/>
          </a:p>
          <a:p>
            <a:pPr lvl="1">
              <a:spcBef>
                <a:spcPts val="715"/>
              </a:spcBef>
              <a:buNone/>
            </a:pPr>
            <a:endParaRPr lang="en-GB" altLang="en-US" sz="3200" dirty="0"/>
          </a:p>
          <a:p>
            <a:pPr lvl="2"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lang="en-GB" altLang="en-US" sz="2800" dirty="0"/>
              <a:t>the module contains a random collection of  functions. </a:t>
            </a:r>
            <a:endParaRPr lang="en-GB" altLang="en-US" sz="2800" dirty="0"/>
          </a:p>
          <a:p>
            <a:pPr lvl="2">
              <a:spcBef>
                <a:spcPts val="615"/>
              </a:spcBef>
              <a:buFont typeface="Wingdings" panose="05000000000000000000" pitchFamily="2" charset="2"/>
              <a:buChar char="Ø"/>
            </a:pPr>
            <a:endParaRPr lang="en-GB" altLang="en-US" sz="2800" dirty="0"/>
          </a:p>
          <a:p>
            <a:pPr lvl="2"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</a:rPr>
              <a:t>functions have been put in the module out of pure coincidence without any thought or design.</a:t>
            </a:r>
            <a:endParaRPr lang="en-GB" altLang="en-US" sz="2800" dirty="0">
              <a:solidFill>
                <a:schemeClr val="tx1"/>
              </a:solidFill>
            </a:endParaRPr>
          </a:p>
        </p:txBody>
      </p:sp>
      <p:pic>
        <p:nvPicPr>
          <p:cNvPr id="2560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dirty="0"/>
              <a:t>Example of coincidental cohesion</a:t>
            </a:r>
            <a:endParaRPr lang="en-US" alt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en-US" dirty="0"/>
              <a:t>Module Name: Random-operations</a:t>
            </a:r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dirty="0"/>
              <a:t>Functions: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    Issue-book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    create member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    request librarian leave </a:t>
            </a: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Logical cohesion</a:t>
            </a:r>
            <a:endParaRPr lang="en-GB" altLang="en-US"/>
          </a:p>
        </p:txBody>
      </p:sp>
      <p:sp>
        <p:nvSpPr>
          <p:cNvPr id="27651" name="Rectangle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  <a:p>
            <a:r>
              <a:rPr lang="en-GB" altLang="en-US"/>
              <a:t>  All elements of the module perform similar operations such as error handling, data input, data output, etc.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Example: a module containing set of print functions for generating reports such as grade sheet, salary slip, annual reports etc. </a:t>
            </a:r>
            <a:endParaRPr lang="en-GB" altLang="en-US"/>
          </a:p>
          <a:p>
            <a:pPr lvl="1"/>
            <a:endParaRPr lang="en-GB" altLang="en-US"/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990"/>
              </a:spcBef>
            </a:pPr>
            <a:r>
              <a:rPr lang="en-GB" altLang="en-US" sz="4400" dirty="0"/>
              <a:t>Temporal cohesion</a:t>
            </a:r>
            <a:endParaRPr lang="en-GB" altLang="en-US" sz="4400" dirty="0"/>
          </a:p>
        </p:txBody>
      </p:sp>
      <p:sp>
        <p:nvSpPr>
          <p:cNvPr id="28675" name="Rectangle 2"/>
          <p:cNvSpPr>
            <a:spLocks noGrp="1"/>
          </p:cNvSpPr>
          <p:nvPr>
            <p:ph idx="1"/>
          </p:nvPr>
        </p:nvSpPr>
        <p:spPr>
          <a:xfrm>
            <a:off x="1828800" y="1525588"/>
            <a:ext cx="8458200" cy="4411662"/>
          </a:xfrm>
        </p:spPr>
        <p:txBody>
          <a:bodyPr vert="horz" wrap="square" lIns="18000" tIns="46800" rIns="18000" bIns="46800" anchor="t" anchorCtr="0"/>
          <a:p>
            <a:pPr>
              <a:spcBef>
                <a:spcPts val="615"/>
              </a:spcBef>
              <a:buNone/>
            </a:pPr>
            <a:endParaRPr lang="en-GB" altLang="en-US" dirty="0"/>
          </a:p>
          <a:p>
            <a:pPr>
              <a:spcBef>
                <a:spcPts val="615"/>
              </a:spcBef>
              <a:buNone/>
            </a:pPr>
            <a:r>
              <a:rPr lang="en-GB" altLang="en-US" dirty="0">
                <a:solidFill>
                  <a:schemeClr val="tx1"/>
                </a:solidFill>
              </a:rPr>
              <a:t>  The module contains functions that are related by the fact that all the functions must be executed in the same time span.</a:t>
            </a:r>
            <a:endParaRPr lang="en-GB" altLang="en-US" dirty="0">
              <a:solidFill>
                <a:schemeClr val="tx1"/>
              </a:solidFill>
            </a:endParaRPr>
          </a:p>
          <a:p>
            <a:pPr>
              <a:spcBef>
                <a:spcPts val="615"/>
              </a:spcBef>
              <a:buNone/>
            </a:pPr>
            <a:endParaRPr lang="en-GB" altLang="en-US" dirty="0">
              <a:solidFill>
                <a:schemeClr val="tx1"/>
              </a:solidFill>
            </a:endParaRPr>
          </a:p>
          <a:p>
            <a:pPr>
              <a:spcBef>
                <a:spcPts val="615"/>
              </a:spcBef>
              <a:buNone/>
            </a:pPr>
            <a:r>
              <a:rPr lang="en-GB" altLang="en-US" dirty="0">
                <a:solidFill>
                  <a:schemeClr val="tx1"/>
                </a:solidFill>
              </a:rPr>
              <a:t>Example: Booting process of system</a:t>
            </a:r>
            <a:r>
              <a:rPr lang="en-US" altLang="en-GB" dirty="0">
                <a:solidFill>
                  <a:schemeClr val="tx1"/>
                </a:solidFill>
              </a:rPr>
              <a:t>, </a:t>
            </a:r>
            <a:r>
              <a:rPr lang="en-GB" altLang="en-US" dirty="0">
                <a:solidFill>
                  <a:schemeClr val="tx1"/>
                </a:solidFill>
              </a:rPr>
              <a:t>shut-down of system  </a:t>
            </a:r>
            <a:endParaRPr lang="en-GB" altLang="en-US" dirty="0">
              <a:solidFill>
                <a:schemeClr val="tx1"/>
              </a:solidFill>
            </a:endParaRPr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990"/>
              </a:spcBef>
            </a:pPr>
            <a:r>
              <a:rPr lang="en-GB" altLang="en-US" dirty="0"/>
              <a:t>Procedural  cohesion</a:t>
            </a:r>
            <a:endParaRPr lang="en-GB" altLang="en-US" dirty="0"/>
          </a:p>
        </p:txBody>
      </p:sp>
      <p:sp>
        <p:nvSpPr>
          <p:cNvPr id="29699" name="Rectangle 2"/>
          <p:cNvSpPr>
            <a:spLocks noGrp="1"/>
          </p:cNvSpPr>
          <p:nvPr>
            <p:ph idx="1"/>
          </p:nvPr>
        </p:nvSpPr>
        <p:spPr>
          <a:xfrm>
            <a:off x="1981200" y="1525588"/>
            <a:ext cx="8305800" cy="5099050"/>
          </a:xfrm>
        </p:spPr>
        <p:txBody>
          <a:bodyPr vert="horz" wrap="square" lIns="18000" tIns="46800" rIns="18000" bIns="46800" anchor="t" anchorCtr="0"/>
          <a:p>
            <a:pPr algn="just">
              <a:spcBef>
                <a:spcPts val="990"/>
              </a:spcBef>
              <a:buNone/>
            </a:pPr>
            <a:r>
              <a:rPr lang="en-GB" altLang="en-US" sz="4000" dirty="0"/>
              <a:t>  </a:t>
            </a:r>
            <a:r>
              <a:rPr lang="en-GB" altLang="en-US" dirty="0"/>
              <a:t>If the set of functions of the</a:t>
            </a:r>
            <a:r>
              <a:rPr lang="en-US" altLang="en-GB" dirty="0"/>
              <a:t> </a:t>
            </a:r>
            <a:r>
              <a:rPr lang="en-GB" altLang="en-US" dirty="0"/>
              <a:t>module a</a:t>
            </a:r>
            <a:r>
              <a:rPr lang="en-US" altLang="en-GB" dirty="0"/>
              <a:t>re</a:t>
            </a:r>
            <a:r>
              <a:rPr lang="en-GB" altLang="en-US" dirty="0"/>
              <a:t> part of a procedur</a:t>
            </a:r>
            <a:r>
              <a:rPr lang="en-US" altLang="en-GB" dirty="0"/>
              <a:t>e</a:t>
            </a:r>
            <a:r>
              <a:rPr lang="en-GB" altLang="en-US" dirty="0"/>
              <a:t> in which certain sequence of steps have to be carried out in a certain order for achieving an objective. These functions may work towards different purpose and operate on different data. </a:t>
            </a:r>
            <a:endParaRPr lang="en-GB" altLang="en-US" dirty="0"/>
          </a:p>
          <a:p>
            <a:pPr algn="just">
              <a:spcBef>
                <a:spcPts val="990"/>
              </a:spcBef>
              <a:buNone/>
            </a:pPr>
            <a:r>
              <a:rPr lang="en-GB" altLang="en-US" sz="3000" b="1" dirty="0"/>
              <a:t>e.g.</a:t>
            </a:r>
            <a:r>
              <a:rPr lang="en-GB" altLang="en-US" sz="3000" dirty="0"/>
              <a:t> 1. algorithm for decoding a message.</a:t>
            </a:r>
            <a:endParaRPr lang="en-GB" altLang="en-US" sz="3000" dirty="0"/>
          </a:p>
          <a:p>
            <a:pPr algn="just">
              <a:spcBef>
                <a:spcPts val="990"/>
              </a:spcBef>
              <a:buNone/>
            </a:pPr>
            <a:r>
              <a:rPr lang="en-GB" altLang="en-US" sz="3000" dirty="0"/>
              <a:t>        2. order processing module by sales clerk containing login(), check-order(), print-bill(), place-order-to-vendor(), update-inventory().  </a:t>
            </a:r>
            <a:endParaRPr lang="en-GB" altLang="en-US" sz="3000" dirty="0"/>
          </a:p>
        </p:txBody>
      </p:sp>
      <p:pic>
        <p:nvPicPr>
          <p:cNvPr id="2970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990"/>
              </a:spcBef>
            </a:pPr>
            <a:r>
              <a:rPr lang="en-GB" altLang="en-US" sz="4400" dirty="0"/>
              <a:t>Communicational cohesion</a:t>
            </a:r>
            <a:endParaRPr lang="en-GB" altLang="en-US" sz="4400" dirty="0"/>
          </a:p>
        </p:txBody>
      </p:sp>
      <p:sp>
        <p:nvSpPr>
          <p:cNvPr id="30723" name="Rectangle 2"/>
          <p:cNvSpPr>
            <a:spLocks noGrp="1"/>
          </p:cNvSpPr>
          <p:nvPr>
            <p:ph idx="1"/>
          </p:nvPr>
        </p:nvSpPr>
        <p:spPr>
          <a:xfrm>
            <a:off x="1981200" y="1849438"/>
            <a:ext cx="8175625" cy="4168775"/>
          </a:xfrm>
        </p:spPr>
        <p:txBody>
          <a:bodyPr vert="horz" wrap="square" lIns="18000" tIns="46800" rIns="18000" bIns="46800" anchor="t" anchorCtr="0"/>
          <a:p>
            <a:pPr>
              <a:spcBef>
                <a:spcPts val="990"/>
              </a:spcBef>
              <a:buNone/>
            </a:pPr>
            <a:r>
              <a:rPr lang="en-GB" altLang="en-US" sz="4000" dirty="0"/>
              <a:t>  If All functions of the module Refer-to or update the same data structure. </a:t>
            </a:r>
            <a:endParaRPr lang="en-GB" altLang="en-US" sz="4000" dirty="0"/>
          </a:p>
          <a:p>
            <a:pPr>
              <a:spcBef>
                <a:spcPts val="990"/>
              </a:spcBef>
              <a:buNone/>
            </a:pPr>
            <a:r>
              <a:rPr lang="en-GB" altLang="en-US" sz="4000" dirty="0"/>
              <a:t>Example: </a:t>
            </a:r>
            <a:endParaRPr lang="en-GB" altLang="en-US" sz="4000" dirty="0"/>
          </a:p>
          <a:p>
            <a:pPr lvl="1">
              <a:spcBef>
                <a:spcPts val="715"/>
              </a:spcBef>
              <a:buNone/>
            </a:pPr>
            <a:r>
              <a:rPr lang="en-GB" altLang="en-US" sz="3600" dirty="0"/>
              <a:t>the set of functions  defined on an array or a stack. Admit-students, enter-marks, printgradesheet etc</a:t>
            </a:r>
            <a:endParaRPr lang="en-GB" altLang="en-US" sz="3600" dirty="0"/>
          </a:p>
        </p:txBody>
      </p:sp>
      <p:pic>
        <p:nvPicPr>
          <p:cNvPr id="3072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990"/>
              </a:spcBef>
            </a:pPr>
            <a:r>
              <a:rPr lang="en-GB" altLang="en-US" dirty="0"/>
              <a:t>Sequential  cohesion</a:t>
            </a:r>
            <a:endParaRPr lang="en-GB" altLang="en-US" dirty="0"/>
          </a:p>
        </p:txBody>
      </p:sp>
      <p:sp>
        <p:nvSpPr>
          <p:cNvPr id="31747" name="Rectangle 2"/>
          <p:cNvSpPr>
            <a:spLocks noGrp="1"/>
          </p:cNvSpPr>
          <p:nvPr>
            <p:ph idx="1"/>
          </p:nvPr>
        </p:nvSpPr>
        <p:spPr>
          <a:xfrm>
            <a:off x="1905000" y="1754188"/>
            <a:ext cx="8458200" cy="4570412"/>
          </a:xfrm>
        </p:spPr>
        <p:txBody>
          <a:bodyPr vert="horz" wrap="square" lIns="18000" tIns="46800" rIns="18000" bIns="46800" anchor="t" anchorCtr="0"/>
          <a:p>
            <a:pPr>
              <a:lnSpc>
                <a:spcPct val="68000"/>
              </a:lnSpc>
              <a:spcBef>
                <a:spcPts val="490"/>
              </a:spcBef>
              <a:buNone/>
            </a:pPr>
            <a:r>
              <a:rPr lang="en-GB" altLang="en-US" sz="4000" dirty="0"/>
              <a:t>If the Elements of a module forms different parts of a sequence, </a:t>
            </a:r>
            <a:r>
              <a:rPr lang="en-GB" altLang="en-US" sz="3600" dirty="0"/>
              <a:t>output from one element of the sequence is input to the next. </a:t>
            </a:r>
            <a:endParaRPr lang="en-GB" altLang="en-US" sz="3600" dirty="0"/>
          </a:p>
          <a:p>
            <a:pPr>
              <a:lnSpc>
                <a:spcPct val="68000"/>
              </a:lnSpc>
              <a:spcBef>
                <a:spcPts val="490"/>
              </a:spcBef>
              <a:buNone/>
            </a:pPr>
            <a:endParaRPr lang="en-GB" altLang="en-US" sz="3600" dirty="0"/>
          </a:p>
          <a:p>
            <a:pPr lvl="1">
              <a:lnSpc>
                <a:spcPct val="68000"/>
              </a:lnSpc>
              <a:spcBef>
                <a:spcPts val="350"/>
              </a:spcBef>
              <a:buNone/>
            </a:pPr>
            <a:r>
              <a:rPr lang="en-GB" altLang="en-US" sz="3200" dirty="0"/>
              <a:t>Example:</a:t>
            </a:r>
            <a:r>
              <a:rPr lang="en-GB" altLang="en-US" sz="3600" dirty="0"/>
              <a:t> </a:t>
            </a:r>
            <a:endParaRPr lang="en-GB" altLang="en-US" sz="3600" dirty="0"/>
          </a:p>
        </p:txBody>
      </p:sp>
      <p:sp>
        <p:nvSpPr>
          <p:cNvPr id="31748" name="Text Box 3"/>
          <p:cNvSpPr txBox="1"/>
          <p:nvPr/>
        </p:nvSpPr>
        <p:spPr>
          <a:xfrm>
            <a:off x="5183188" y="3959225"/>
            <a:ext cx="1368425" cy="444500"/>
          </a:xfrm>
          <a:prstGeom prst="rect">
            <a:avLst/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 anchor="ctr" anchorCtr="1"/>
          <a:p>
            <a:pPr algn="ctr" defTabSz="914400">
              <a:lnSpc>
                <a:spcPct val="72000"/>
              </a:lnSpc>
              <a:spcBef>
                <a:spcPts val="540"/>
              </a:spcBef>
              <a:tabLst>
                <a:tab pos="815975" algn="l"/>
                <a:tab pos="863600" algn="l"/>
              </a:tabLst>
            </a:pPr>
            <a:r>
              <a:rPr lang="en-GB" altLang="en-US" sz="2400" b="1" dirty="0">
                <a:solidFill>
                  <a:srgbClr val="FFFF00"/>
                </a:solidFill>
                <a:latin typeface="times" charset="0"/>
              </a:rPr>
              <a:t>sort</a:t>
            </a:r>
            <a:endParaRPr lang="en-GB" altLang="en-US" sz="2400" b="1" dirty="0">
              <a:solidFill>
                <a:srgbClr val="FFFF00"/>
              </a:solidFill>
              <a:latin typeface="times" charset="0"/>
            </a:endParaRPr>
          </a:p>
        </p:txBody>
      </p:sp>
      <p:sp>
        <p:nvSpPr>
          <p:cNvPr id="31749" name="Text Box 4"/>
          <p:cNvSpPr txBox="1"/>
          <p:nvPr/>
        </p:nvSpPr>
        <p:spPr>
          <a:xfrm>
            <a:off x="5183188" y="4568825"/>
            <a:ext cx="1368425" cy="444500"/>
          </a:xfrm>
          <a:prstGeom prst="rect">
            <a:avLst/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 anchor="ctr" anchorCtr="1"/>
          <a:p>
            <a:pPr algn="ctr" defTabSz="914400">
              <a:lnSpc>
                <a:spcPct val="72000"/>
              </a:lnSpc>
              <a:spcBef>
                <a:spcPts val="540"/>
              </a:spcBef>
              <a:tabLst>
                <a:tab pos="815975" algn="l"/>
                <a:tab pos="863600" algn="l"/>
              </a:tabLst>
            </a:pPr>
            <a:r>
              <a:rPr lang="en-GB" altLang="en-US" sz="2400" b="1" dirty="0">
                <a:solidFill>
                  <a:srgbClr val="FFFF00"/>
                </a:solidFill>
                <a:latin typeface="times" charset="0"/>
              </a:rPr>
              <a:t>search</a:t>
            </a:r>
            <a:endParaRPr lang="en-GB" altLang="en-US" sz="2400" b="1" dirty="0">
              <a:solidFill>
                <a:srgbClr val="FFFF00"/>
              </a:solidFill>
              <a:latin typeface="times" charset="0"/>
            </a:endParaRPr>
          </a:p>
        </p:txBody>
      </p:sp>
      <p:sp>
        <p:nvSpPr>
          <p:cNvPr id="31750" name="Text Box 5"/>
          <p:cNvSpPr txBox="1"/>
          <p:nvPr/>
        </p:nvSpPr>
        <p:spPr>
          <a:xfrm>
            <a:off x="5183188" y="5178425"/>
            <a:ext cx="1368425" cy="444500"/>
          </a:xfrm>
          <a:prstGeom prst="rect">
            <a:avLst/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6800" rIns="18000" bIns="46800" anchor="ctr" anchorCtr="1"/>
          <a:p>
            <a:pPr algn="ctr" defTabSz="914400">
              <a:lnSpc>
                <a:spcPct val="72000"/>
              </a:lnSpc>
              <a:spcBef>
                <a:spcPts val="540"/>
              </a:spcBef>
              <a:tabLst>
                <a:tab pos="815975" algn="l"/>
                <a:tab pos="863600" algn="l"/>
              </a:tabLst>
            </a:pPr>
            <a:r>
              <a:rPr lang="en-GB" altLang="en-US" sz="2400" b="1" dirty="0">
                <a:solidFill>
                  <a:srgbClr val="FFFF00"/>
                </a:solidFill>
                <a:latin typeface="times" charset="0"/>
              </a:rPr>
              <a:t>display</a:t>
            </a:r>
            <a:endParaRPr lang="en-GB" altLang="en-US" sz="2400" b="1" dirty="0">
              <a:solidFill>
                <a:srgbClr val="FFFF00"/>
              </a:solidFill>
              <a:latin typeface="times" charset="0"/>
            </a:endParaRPr>
          </a:p>
        </p:txBody>
      </p:sp>
      <p:sp>
        <p:nvSpPr>
          <p:cNvPr id="31751" name="Line 6"/>
          <p:cNvSpPr/>
          <p:nvPr/>
        </p:nvSpPr>
        <p:spPr>
          <a:xfrm>
            <a:off x="5868988" y="4421188"/>
            <a:ext cx="0" cy="228600"/>
          </a:xfrm>
          <a:prstGeom prst="line">
            <a:avLst/>
          </a:prstGeom>
          <a:ln w="19080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1752" name="Line 7"/>
          <p:cNvSpPr/>
          <p:nvPr/>
        </p:nvSpPr>
        <p:spPr>
          <a:xfrm>
            <a:off x="5868988" y="5030788"/>
            <a:ext cx="0" cy="228600"/>
          </a:xfrm>
          <a:prstGeom prst="line">
            <a:avLst/>
          </a:prstGeom>
          <a:ln w="19080" cap="flat" cmpd="sng">
            <a:solidFill>
              <a:srgbClr val="000000"/>
            </a:solidFill>
            <a:prstDash val="solid"/>
            <a:headEnd type="none" w="med" len="med"/>
            <a:tailEnd type="triangle" w="lg" len="lg"/>
          </a:ln>
        </p:spPr>
      </p:sp>
      <p:pic>
        <p:nvPicPr>
          <p:cNvPr id="3175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1"/>
          <p:cNvSpPr>
            <a:spLocks noGrp="1"/>
          </p:cNvSpPr>
          <p:nvPr>
            <p:ph type="title"/>
          </p:nvPr>
        </p:nvSpPr>
        <p:spPr>
          <a:xfrm>
            <a:off x="1930400" y="115888"/>
            <a:ext cx="7769225" cy="127317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215"/>
              </a:spcBef>
            </a:pPr>
            <a:r>
              <a:rPr lang="en-GB" altLang="en-US" dirty="0"/>
              <a:t>Items Designed During Design Phase</a:t>
            </a:r>
            <a:r>
              <a:rPr lang="en-US" altLang="en-GB" dirty="0"/>
              <a:t>(Outcomes)</a:t>
            </a:r>
            <a:endParaRPr lang="en-US" altLang="en-GB" dirty="0"/>
          </a:p>
        </p:txBody>
      </p:sp>
      <p:sp>
        <p:nvSpPr>
          <p:cNvPr id="5123" name="Rectangle 2"/>
          <p:cNvSpPr>
            <a:spLocks noGrp="1"/>
          </p:cNvSpPr>
          <p:nvPr>
            <p:ph idx="1"/>
          </p:nvPr>
        </p:nvSpPr>
        <p:spPr>
          <a:xfrm>
            <a:off x="2209800" y="1601788"/>
            <a:ext cx="7769225" cy="4111625"/>
          </a:xfrm>
        </p:spPr>
        <p:txBody>
          <a:bodyPr vert="horz" wrap="square" lIns="18000" tIns="46800" rIns="18000" bIns="46800" anchor="t" anchorCtr="0"/>
          <a:p>
            <a:pPr>
              <a:spcBef>
                <a:spcPct val="0"/>
              </a:spcBef>
              <a:buNone/>
            </a:pPr>
            <a:r>
              <a:rPr lang="en-GB" altLang="en-US" dirty="0">
                <a:solidFill>
                  <a:srgbClr val="000099"/>
                </a:solidFill>
              </a:rPr>
              <a:t>1. module structure</a:t>
            </a:r>
            <a:endParaRPr lang="en-GB" altLang="en-US" dirty="0">
              <a:solidFill>
                <a:srgbClr val="000099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GB" sz="1400" dirty="0">
                <a:solidFill>
                  <a:srgbClr val="000099"/>
                </a:solidFill>
              </a:rPr>
              <a:t>(Module= Colln of funcs &amp; data shared by these funcs)</a:t>
            </a:r>
            <a:endParaRPr lang="en-GB" altLang="en-US" sz="1400" dirty="0">
              <a:solidFill>
                <a:srgbClr val="000099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GB" altLang="en-US" dirty="0">
                <a:solidFill>
                  <a:srgbClr val="000099"/>
                </a:solidFill>
              </a:rPr>
              <a:t>2. control relationship among the modules</a:t>
            </a:r>
            <a:endParaRPr lang="en-GB" altLang="en-US" dirty="0">
              <a:solidFill>
                <a:srgbClr val="000099"/>
              </a:solidFill>
            </a:endParaRPr>
          </a:p>
          <a:p>
            <a:pPr lvl="1">
              <a:spcBef>
                <a:spcPct val="0"/>
              </a:spcBef>
              <a:buNone/>
            </a:pPr>
            <a:endParaRPr lang="en-GB" altLang="en-US" dirty="0">
              <a:solidFill>
                <a:srgbClr val="000099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GB" altLang="en-US" dirty="0">
                <a:solidFill>
                  <a:srgbClr val="000099"/>
                </a:solidFill>
              </a:rPr>
              <a:t>3. interface among different modules, </a:t>
            </a:r>
            <a:endParaRPr lang="en-GB" altLang="en-US" dirty="0">
              <a:solidFill>
                <a:srgbClr val="000099"/>
              </a:solidFill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en-GB" dirty="0">
                <a:solidFill>
                  <a:srgbClr val="000099"/>
                </a:solidFill>
              </a:rPr>
              <a:t>identify exact </a:t>
            </a:r>
            <a:r>
              <a:rPr lang="en-GB" altLang="en-US" dirty="0">
                <a:solidFill>
                  <a:srgbClr val="000099"/>
                </a:solidFill>
              </a:rPr>
              <a:t>data items exchanged among different modules,</a:t>
            </a:r>
            <a:endParaRPr lang="en-GB" altLang="en-US" dirty="0">
              <a:solidFill>
                <a:srgbClr val="000099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GB" altLang="en-US" dirty="0">
                <a:solidFill>
                  <a:srgbClr val="000099"/>
                </a:solidFill>
              </a:rPr>
              <a:t>4. data structures of individual modules,</a:t>
            </a:r>
            <a:endParaRPr lang="en-GB" altLang="en-US" dirty="0">
              <a:solidFill>
                <a:srgbClr val="000099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GB" altLang="en-US" dirty="0">
                <a:solidFill>
                  <a:srgbClr val="000099"/>
                </a:solidFill>
              </a:rPr>
              <a:t>5. algorithms for individual modules.</a:t>
            </a:r>
            <a:endParaRPr lang="en-GB" alt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990"/>
              </a:spcBef>
            </a:pPr>
            <a:r>
              <a:rPr lang="en-GB" altLang="en-US" dirty="0"/>
              <a:t>Functional cohesion</a:t>
            </a:r>
            <a:endParaRPr lang="en-GB" altLang="en-US" dirty="0"/>
          </a:p>
        </p:txBody>
      </p:sp>
      <p:sp>
        <p:nvSpPr>
          <p:cNvPr id="32771" name="Rectangle 2"/>
          <p:cNvSpPr>
            <a:spLocks noGrp="1"/>
          </p:cNvSpPr>
          <p:nvPr>
            <p:ph idx="1"/>
          </p:nvPr>
        </p:nvSpPr>
        <p:spPr>
          <a:xfrm>
            <a:off x="2209800" y="1601788"/>
            <a:ext cx="8229600" cy="4678362"/>
          </a:xfrm>
        </p:spPr>
        <p:txBody>
          <a:bodyPr vert="horz" wrap="square" lIns="18000" tIns="46800" rIns="18000" bIns="46800" anchor="t" anchorCtr="0"/>
          <a:p>
            <a:pPr>
              <a:lnSpc>
                <a:spcPct val="64000"/>
              </a:lnSpc>
              <a:spcBef>
                <a:spcPts val="225"/>
              </a:spcBef>
              <a:buNone/>
            </a:pPr>
            <a:r>
              <a:rPr lang="en-GB" altLang="en-US" sz="4000" dirty="0"/>
              <a:t>    If the Different elements of a module cooperate to achieve a single task.</a:t>
            </a:r>
            <a:endParaRPr lang="en-GB" altLang="en-US" sz="4000" dirty="0"/>
          </a:p>
          <a:p>
            <a:pPr>
              <a:lnSpc>
                <a:spcPct val="64000"/>
              </a:lnSpc>
              <a:spcBef>
                <a:spcPts val="225"/>
              </a:spcBef>
              <a:buNone/>
            </a:pPr>
            <a:r>
              <a:rPr lang="en-GB" altLang="en-US" dirty="0"/>
              <a:t>Example: 1. a module containing all the functions required to manage employees’s payroll shows functional cohesion </a:t>
            </a:r>
            <a:endParaRPr lang="en-GB" altLang="en-US" dirty="0"/>
          </a:p>
          <a:p>
            <a:pPr>
              <a:lnSpc>
                <a:spcPct val="64000"/>
              </a:lnSpc>
              <a:spcBef>
                <a:spcPts val="225"/>
              </a:spcBef>
              <a:buNone/>
            </a:pPr>
            <a:r>
              <a:rPr lang="en-US" altLang="en-GB" dirty="0"/>
              <a:t>computeOvertime()</a:t>
            </a:r>
            <a:endParaRPr lang="en-US" altLang="en-GB" dirty="0"/>
          </a:p>
          <a:p>
            <a:pPr>
              <a:lnSpc>
                <a:spcPct val="64000"/>
              </a:lnSpc>
              <a:spcBef>
                <a:spcPts val="225"/>
              </a:spcBef>
              <a:buNone/>
            </a:pPr>
            <a:r>
              <a:rPr lang="en-US" altLang="en-GB" dirty="0"/>
              <a:t>computeWorkHours()</a:t>
            </a:r>
            <a:endParaRPr lang="en-US" altLang="en-GB" dirty="0"/>
          </a:p>
          <a:p>
            <a:pPr>
              <a:lnSpc>
                <a:spcPct val="64000"/>
              </a:lnSpc>
              <a:spcBef>
                <a:spcPts val="225"/>
              </a:spcBef>
              <a:buNone/>
            </a:pPr>
            <a:r>
              <a:rPr lang="en-US" altLang="en-GB" dirty="0"/>
              <a:t>computeDeductions()</a:t>
            </a:r>
            <a:endParaRPr lang="en-GB" altLang="en-US" dirty="0"/>
          </a:p>
          <a:p>
            <a:pPr>
              <a:lnSpc>
                <a:spcPct val="64000"/>
              </a:lnSpc>
              <a:spcBef>
                <a:spcPts val="225"/>
              </a:spcBef>
              <a:buNone/>
            </a:pPr>
            <a:endParaRPr lang="en-GB" altLang="en-US" dirty="0"/>
          </a:p>
          <a:p>
            <a:pPr>
              <a:lnSpc>
                <a:spcPct val="64000"/>
              </a:lnSpc>
              <a:spcBef>
                <a:spcPts val="225"/>
              </a:spcBef>
              <a:buNone/>
            </a:pPr>
            <a:r>
              <a:rPr lang="en-GB" altLang="en-US" dirty="0"/>
              <a:t>2. Module-name: managing-book-lending </a:t>
            </a:r>
            <a:endParaRPr lang="en-GB" altLang="en-US" dirty="0"/>
          </a:p>
          <a:p>
            <a:pPr>
              <a:lnSpc>
                <a:spcPct val="64000"/>
              </a:lnSpc>
              <a:spcBef>
                <a:spcPts val="225"/>
              </a:spcBef>
              <a:buNone/>
            </a:pPr>
            <a:r>
              <a:rPr lang="en-GB" altLang="en-US" dirty="0"/>
              <a:t>   Functions: issue-book</a:t>
            </a:r>
            <a:r>
              <a:rPr lang="en-US" altLang="en-GB" dirty="0"/>
              <a:t>()</a:t>
            </a:r>
            <a:r>
              <a:rPr lang="en-GB" altLang="en-US" dirty="0"/>
              <a:t>, return-book</a:t>
            </a:r>
            <a:r>
              <a:rPr lang="en-US" altLang="en-GB" dirty="0"/>
              <a:t>()</a:t>
            </a:r>
            <a:r>
              <a:rPr lang="en-GB" altLang="en-US" dirty="0"/>
              <a:t>, query-book</a:t>
            </a:r>
            <a:r>
              <a:rPr lang="en-US" altLang="en-GB" dirty="0"/>
              <a:t>()</a:t>
            </a:r>
            <a:r>
              <a:rPr lang="en-GB" altLang="en-US" dirty="0"/>
              <a:t> </a:t>
            </a:r>
            <a:endParaRPr lang="en-GB" altLang="en-US" dirty="0"/>
          </a:p>
        </p:txBody>
      </p:sp>
      <p:pic>
        <p:nvPicPr>
          <p:cNvPr id="3277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44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75"/>
              </a:spcBef>
            </a:pPr>
            <a:r>
              <a:rPr lang="en-GB" altLang="en-US" sz="4800" dirty="0"/>
              <a:t>Module Structure</a:t>
            </a:r>
            <a:endParaRPr lang="en-GB" altLang="en-US" sz="4800" dirty="0"/>
          </a:p>
        </p:txBody>
      </p:sp>
      <p:sp>
        <p:nvSpPr>
          <p:cNvPr id="6147" name="AutoShape 2"/>
          <p:cNvSpPr/>
          <p:nvPr/>
        </p:nvSpPr>
        <p:spPr>
          <a:xfrm>
            <a:off x="5181600" y="2211388"/>
            <a:ext cx="1063625" cy="377825"/>
          </a:xfrm>
          <a:prstGeom prst="roundRect">
            <a:avLst>
              <a:gd name="adj" fmla="val 41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148" name="AutoShape 3"/>
          <p:cNvSpPr/>
          <p:nvPr/>
        </p:nvSpPr>
        <p:spPr>
          <a:xfrm>
            <a:off x="4495800" y="3963988"/>
            <a:ext cx="1063625" cy="377825"/>
          </a:xfrm>
          <a:prstGeom prst="roundRect">
            <a:avLst>
              <a:gd name="adj" fmla="val 41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149" name="AutoShape 4"/>
          <p:cNvSpPr/>
          <p:nvPr/>
        </p:nvSpPr>
        <p:spPr>
          <a:xfrm>
            <a:off x="5791200" y="3963988"/>
            <a:ext cx="1063625" cy="377825"/>
          </a:xfrm>
          <a:prstGeom prst="roundRect">
            <a:avLst>
              <a:gd name="adj" fmla="val 41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150" name="AutoShape 5"/>
          <p:cNvSpPr/>
          <p:nvPr/>
        </p:nvSpPr>
        <p:spPr>
          <a:xfrm>
            <a:off x="4495800" y="2973388"/>
            <a:ext cx="1063625" cy="377825"/>
          </a:xfrm>
          <a:prstGeom prst="roundRect">
            <a:avLst>
              <a:gd name="adj" fmla="val 41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151" name="AutoShape 6"/>
          <p:cNvSpPr/>
          <p:nvPr/>
        </p:nvSpPr>
        <p:spPr>
          <a:xfrm>
            <a:off x="6019800" y="2973388"/>
            <a:ext cx="1063625" cy="377825"/>
          </a:xfrm>
          <a:prstGeom prst="roundRect">
            <a:avLst>
              <a:gd name="adj" fmla="val 41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152" name="AutoShape 7"/>
          <p:cNvSpPr/>
          <p:nvPr/>
        </p:nvSpPr>
        <p:spPr>
          <a:xfrm>
            <a:off x="3200400" y="3963988"/>
            <a:ext cx="1063625" cy="377825"/>
          </a:xfrm>
          <a:prstGeom prst="roundRect">
            <a:avLst>
              <a:gd name="adj" fmla="val 41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153" name="Line 8"/>
          <p:cNvSpPr/>
          <p:nvPr/>
        </p:nvSpPr>
        <p:spPr>
          <a:xfrm flipH="1">
            <a:off x="5029200" y="2592388"/>
            <a:ext cx="609600" cy="381000"/>
          </a:xfrm>
          <a:prstGeom prst="line">
            <a:avLst/>
          </a:prstGeom>
          <a:ln w="2844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6154" name="Line 9"/>
          <p:cNvSpPr/>
          <p:nvPr/>
        </p:nvSpPr>
        <p:spPr>
          <a:xfrm>
            <a:off x="5638800" y="2592388"/>
            <a:ext cx="838200" cy="381000"/>
          </a:xfrm>
          <a:prstGeom prst="line">
            <a:avLst/>
          </a:prstGeom>
          <a:ln w="2844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6155" name="Line 10"/>
          <p:cNvSpPr/>
          <p:nvPr/>
        </p:nvSpPr>
        <p:spPr>
          <a:xfrm flipH="1">
            <a:off x="3733800" y="3354388"/>
            <a:ext cx="1295400" cy="609600"/>
          </a:xfrm>
          <a:prstGeom prst="line">
            <a:avLst/>
          </a:prstGeom>
          <a:ln w="2844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6156" name="Line 11"/>
          <p:cNvSpPr/>
          <p:nvPr/>
        </p:nvSpPr>
        <p:spPr>
          <a:xfrm>
            <a:off x="5029200" y="3354388"/>
            <a:ext cx="0" cy="609600"/>
          </a:xfrm>
          <a:prstGeom prst="line">
            <a:avLst/>
          </a:prstGeom>
          <a:ln w="2844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6157" name="Line 12"/>
          <p:cNvSpPr/>
          <p:nvPr/>
        </p:nvSpPr>
        <p:spPr>
          <a:xfrm>
            <a:off x="5029200" y="3354388"/>
            <a:ext cx="1295400" cy="609600"/>
          </a:xfrm>
          <a:prstGeom prst="line">
            <a:avLst/>
          </a:prstGeom>
          <a:ln w="2844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grpSp>
        <p:nvGrpSpPr>
          <p:cNvPr id="6158" name="Group 13"/>
          <p:cNvGrpSpPr/>
          <p:nvPr/>
        </p:nvGrpSpPr>
        <p:grpSpPr>
          <a:xfrm>
            <a:off x="5486400" y="2287588"/>
            <a:ext cx="441325" cy="244475"/>
            <a:chOff x="2496" y="1441"/>
            <a:chExt cx="278" cy="154"/>
          </a:xfrm>
        </p:grpSpPr>
        <p:sp>
          <p:nvSpPr>
            <p:cNvPr id="6175" name="Freeform 14"/>
            <p:cNvSpPr/>
            <p:nvPr/>
          </p:nvSpPr>
          <p:spPr>
            <a:xfrm>
              <a:off x="2496" y="1441"/>
              <a:ext cx="186" cy="154"/>
            </a:xfrm>
            <a:custGeom>
              <a:avLst/>
              <a:gdLst>
                <a:gd name="txL" fmla="*/ 0 w 825"/>
                <a:gd name="txT" fmla="*/ 0 h 685"/>
                <a:gd name="txR" fmla="*/ 825 w 825"/>
                <a:gd name="txB" fmla="*/ 685 h 68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825" h="685">
                  <a:moveTo>
                    <a:pt x="5" y="0"/>
                  </a:moveTo>
                  <a:lnTo>
                    <a:pt x="154" y="0"/>
                  </a:lnTo>
                  <a:lnTo>
                    <a:pt x="159" y="7"/>
                  </a:lnTo>
                  <a:lnTo>
                    <a:pt x="159" y="80"/>
                  </a:lnTo>
                  <a:lnTo>
                    <a:pt x="192" y="80"/>
                  </a:lnTo>
                  <a:lnTo>
                    <a:pt x="198" y="88"/>
                  </a:lnTo>
                  <a:lnTo>
                    <a:pt x="198" y="162"/>
                  </a:lnTo>
                  <a:lnTo>
                    <a:pt x="234" y="162"/>
                  </a:lnTo>
                  <a:lnTo>
                    <a:pt x="239" y="170"/>
                  </a:lnTo>
                  <a:lnTo>
                    <a:pt x="239" y="237"/>
                  </a:lnTo>
                  <a:lnTo>
                    <a:pt x="273" y="237"/>
                  </a:lnTo>
                  <a:lnTo>
                    <a:pt x="278" y="242"/>
                  </a:lnTo>
                  <a:lnTo>
                    <a:pt x="278" y="318"/>
                  </a:lnTo>
                  <a:lnTo>
                    <a:pt x="312" y="318"/>
                  </a:lnTo>
                  <a:lnTo>
                    <a:pt x="319" y="324"/>
                  </a:lnTo>
                  <a:lnTo>
                    <a:pt x="319" y="400"/>
                  </a:lnTo>
                  <a:lnTo>
                    <a:pt x="352" y="400"/>
                  </a:lnTo>
                  <a:lnTo>
                    <a:pt x="358" y="405"/>
                  </a:lnTo>
                  <a:lnTo>
                    <a:pt x="358" y="480"/>
                  </a:lnTo>
                  <a:lnTo>
                    <a:pt x="392" y="480"/>
                  </a:lnTo>
                  <a:lnTo>
                    <a:pt x="399" y="485"/>
                  </a:lnTo>
                  <a:lnTo>
                    <a:pt x="399" y="556"/>
                  </a:lnTo>
                  <a:lnTo>
                    <a:pt x="427" y="556"/>
                  </a:lnTo>
                  <a:lnTo>
                    <a:pt x="427" y="485"/>
                  </a:lnTo>
                  <a:lnTo>
                    <a:pt x="433" y="480"/>
                  </a:lnTo>
                  <a:lnTo>
                    <a:pt x="466" y="480"/>
                  </a:lnTo>
                  <a:lnTo>
                    <a:pt x="466" y="366"/>
                  </a:lnTo>
                  <a:lnTo>
                    <a:pt x="473" y="360"/>
                  </a:lnTo>
                  <a:lnTo>
                    <a:pt x="506" y="360"/>
                  </a:lnTo>
                  <a:lnTo>
                    <a:pt x="506" y="284"/>
                  </a:lnTo>
                  <a:lnTo>
                    <a:pt x="512" y="279"/>
                  </a:lnTo>
                  <a:lnTo>
                    <a:pt x="546" y="279"/>
                  </a:lnTo>
                  <a:lnTo>
                    <a:pt x="546" y="170"/>
                  </a:lnTo>
                  <a:lnTo>
                    <a:pt x="551" y="162"/>
                  </a:lnTo>
                  <a:lnTo>
                    <a:pt x="587" y="162"/>
                  </a:lnTo>
                  <a:lnTo>
                    <a:pt x="587" y="88"/>
                  </a:lnTo>
                  <a:lnTo>
                    <a:pt x="592" y="80"/>
                  </a:lnTo>
                  <a:lnTo>
                    <a:pt x="626" y="80"/>
                  </a:lnTo>
                  <a:lnTo>
                    <a:pt x="626" y="7"/>
                  </a:lnTo>
                  <a:lnTo>
                    <a:pt x="632" y="0"/>
                  </a:lnTo>
                  <a:lnTo>
                    <a:pt x="819" y="0"/>
                  </a:lnTo>
                  <a:lnTo>
                    <a:pt x="824" y="7"/>
                  </a:lnTo>
                  <a:lnTo>
                    <a:pt x="824" y="41"/>
                  </a:lnTo>
                  <a:lnTo>
                    <a:pt x="819" y="46"/>
                  </a:lnTo>
                  <a:lnTo>
                    <a:pt x="745" y="46"/>
                  </a:lnTo>
                  <a:lnTo>
                    <a:pt x="745" y="638"/>
                  </a:lnTo>
                  <a:lnTo>
                    <a:pt x="819" y="638"/>
                  </a:lnTo>
                  <a:lnTo>
                    <a:pt x="824" y="645"/>
                  </a:lnTo>
                  <a:lnTo>
                    <a:pt x="824" y="679"/>
                  </a:lnTo>
                  <a:lnTo>
                    <a:pt x="819" y="684"/>
                  </a:lnTo>
                  <a:lnTo>
                    <a:pt x="592" y="684"/>
                  </a:lnTo>
                  <a:lnTo>
                    <a:pt x="587" y="679"/>
                  </a:lnTo>
                  <a:lnTo>
                    <a:pt x="587" y="645"/>
                  </a:lnTo>
                  <a:lnTo>
                    <a:pt x="592" y="638"/>
                  </a:lnTo>
                  <a:lnTo>
                    <a:pt x="664" y="638"/>
                  </a:lnTo>
                  <a:lnTo>
                    <a:pt x="664" y="88"/>
                  </a:lnTo>
                  <a:lnTo>
                    <a:pt x="632" y="88"/>
                  </a:lnTo>
                  <a:lnTo>
                    <a:pt x="632" y="162"/>
                  </a:lnTo>
                  <a:lnTo>
                    <a:pt x="626" y="170"/>
                  </a:lnTo>
                  <a:lnTo>
                    <a:pt x="592" y="170"/>
                  </a:lnTo>
                  <a:lnTo>
                    <a:pt x="592" y="279"/>
                  </a:lnTo>
                  <a:lnTo>
                    <a:pt x="587" y="284"/>
                  </a:lnTo>
                  <a:lnTo>
                    <a:pt x="551" y="284"/>
                  </a:lnTo>
                  <a:lnTo>
                    <a:pt x="551" y="360"/>
                  </a:lnTo>
                  <a:lnTo>
                    <a:pt x="546" y="366"/>
                  </a:lnTo>
                  <a:lnTo>
                    <a:pt x="512" y="366"/>
                  </a:lnTo>
                  <a:lnTo>
                    <a:pt x="512" y="480"/>
                  </a:lnTo>
                  <a:lnTo>
                    <a:pt x="506" y="485"/>
                  </a:lnTo>
                  <a:lnTo>
                    <a:pt x="473" y="485"/>
                  </a:lnTo>
                  <a:lnTo>
                    <a:pt x="473" y="556"/>
                  </a:lnTo>
                  <a:lnTo>
                    <a:pt x="466" y="564"/>
                  </a:lnTo>
                  <a:lnTo>
                    <a:pt x="433" y="564"/>
                  </a:lnTo>
                  <a:lnTo>
                    <a:pt x="433" y="679"/>
                  </a:lnTo>
                  <a:lnTo>
                    <a:pt x="427" y="684"/>
                  </a:lnTo>
                  <a:lnTo>
                    <a:pt x="399" y="684"/>
                  </a:lnTo>
                  <a:lnTo>
                    <a:pt x="392" y="679"/>
                  </a:lnTo>
                  <a:lnTo>
                    <a:pt x="392" y="645"/>
                  </a:lnTo>
                  <a:lnTo>
                    <a:pt x="358" y="645"/>
                  </a:lnTo>
                  <a:lnTo>
                    <a:pt x="352" y="638"/>
                  </a:lnTo>
                  <a:lnTo>
                    <a:pt x="352" y="564"/>
                  </a:lnTo>
                  <a:lnTo>
                    <a:pt x="319" y="564"/>
                  </a:lnTo>
                  <a:lnTo>
                    <a:pt x="312" y="556"/>
                  </a:lnTo>
                  <a:lnTo>
                    <a:pt x="312" y="485"/>
                  </a:lnTo>
                  <a:lnTo>
                    <a:pt x="278" y="485"/>
                  </a:lnTo>
                  <a:lnTo>
                    <a:pt x="273" y="480"/>
                  </a:lnTo>
                  <a:lnTo>
                    <a:pt x="273" y="405"/>
                  </a:lnTo>
                  <a:lnTo>
                    <a:pt x="239" y="405"/>
                  </a:lnTo>
                  <a:lnTo>
                    <a:pt x="234" y="400"/>
                  </a:lnTo>
                  <a:lnTo>
                    <a:pt x="234" y="324"/>
                  </a:lnTo>
                  <a:lnTo>
                    <a:pt x="198" y="324"/>
                  </a:lnTo>
                  <a:lnTo>
                    <a:pt x="192" y="318"/>
                  </a:lnTo>
                  <a:lnTo>
                    <a:pt x="192" y="242"/>
                  </a:lnTo>
                  <a:lnTo>
                    <a:pt x="159" y="242"/>
                  </a:lnTo>
                  <a:lnTo>
                    <a:pt x="154" y="237"/>
                  </a:lnTo>
                  <a:lnTo>
                    <a:pt x="154" y="170"/>
                  </a:lnTo>
                  <a:lnTo>
                    <a:pt x="119" y="170"/>
                  </a:lnTo>
                  <a:lnTo>
                    <a:pt x="119" y="638"/>
                  </a:lnTo>
                  <a:lnTo>
                    <a:pt x="192" y="638"/>
                  </a:lnTo>
                  <a:lnTo>
                    <a:pt x="198" y="645"/>
                  </a:lnTo>
                  <a:lnTo>
                    <a:pt x="198" y="679"/>
                  </a:lnTo>
                  <a:lnTo>
                    <a:pt x="192" y="684"/>
                  </a:lnTo>
                  <a:lnTo>
                    <a:pt x="5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5" y="638"/>
                  </a:lnTo>
                  <a:lnTo>
                    <a:pt x="79" y="638"/>
                  </a:lnTo>
                  <a:lnTo>
                    <a:pt x="79" y="46"/>
                  </a:lnTo>
                  <a:lnTo>
                    <a:pt x="5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5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6176" name="Freeform 15"/>
            <p:cNvSpPr/>
            <p:nvPr/>
          </p:nvSpPr>
          <p:spPr>
            <a:xfrm>
              <a:off x="2704" y="1441"/>
              <a:ext cx="70" cy="154"/>
            </a:xfrm>
            <a:custGeom>
              <a:avLst/>
              <a:gdLst>
                <a:gd name="txL" fmla="*/ 0 w 314"/>
                <a:gd name="txT" fmla="*/ 0 h 685"/>
                <a:gd name="txR" fmla="*/ 314 w 314"/>
                <a:gd name="txB" fmla="*/ 685 h 68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14" h="685">
                  <a:moveTo>
                    <a:pt x="157" y="0"/>
                  </a:moveTo>
                  <a:lnTo>
                    <a:pt x="191" y="0"/>
                  </a:lnTo>
                  <a:lnTo>
                    <a:pt x="196" y="7"/>
                  </a:lnTo>
                  <a:lnTo>
                    <a:pt x="196" y="638"/>
                  </a:lnTo>
                  <a:lnTo>
                    <a:pt x="307" y="638"/>
                  </a:lnTo>
                  <a:lnTo>
                    <a:pt x="313" y="645"/>
                  </a:lnTo>
                  <a:lnTo>
                    <a:pt x="313" y="679"/>
                  </a:lnTo>
                  <a:lnTo>
                    <a:pt x="307" y="684"/>
                  </a:lnTo>
                  <a:lnTo>
                    <a:pt x="7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7" y="638"/>
                  </a:lnTo>
                  <a:lnTo>
                    <a:pt x="113" y="638"/>
                  </a:lnTo>
                  <a:lnTo>
                    <a:pt x="113" y="128"/>
                  </a:lnTo>
                  <a:lnTo>
                    <a:pt x="46" y="128"/>
                  </a:lnTo>
                  <a:lnTo>
                    <a:pt x="40" y="122"/>
                  </a:lnTo>
                  <a:lnTo>
                    <a:pt x="40" y="88"/>
                  </a:lnTo>
                  <a:lnTo>
                    <a:pt x="46" y="80"/>
                  </a:lnTo>
                  <a:lnTo>
                    <a:pt x="113" y="80"/>
                  </a:lnTo>
                  <a:lnTo>
                    <a:pt x="113" y="46"/>
                  </a:lnTo>
                  <a:lnTo>
                    <a:pt x="119" y="41"/>
                  </a:lnTo>
                  <a:lnTo>
                    <a:pt x="152" y="41"/>
                  </a:lnTo>
                  <a:lnTo>
                    <a:pt x="152" y="7"/>
                  </a:lnTo>
                  <a:lnTo>
                    <a:pt x="157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6159" name="Group 16"/>
          <p:cNvGrpSpPr/>
          <p:nvPr/>
        </p:nvGrpSpPr>
        <p:grpSpPr>
          <a:xfrm>
            <a:off x="4800600" y="3030538"/>
            <a:ext cx="441325" cy="244475"/>
            <a:chOff x="2064" y="1909"/>
            <a:chExt cx="278" cy="154"/>
          </a:xfrm>
        </p:grpSpPr>
        <p:sp>
          <p:nvSpPr>
            <p:cNvPr id="6173" name="Freeform 17"/>
            <p:cNvSpPr/>
            <p:nvPr/>
          </p:nvSpPr>
          <p:spPr>
            <a:xfrm>
              <a:off x="2064" y="1909"/>
              <a:ext cx="180" cy="154"/>
            </a:xfrm>
            <a:custGeom>
              <a:avLst/>
              <a:gdLst>
                <a:gd name="txL" fmla="*/ 0 w 799"/>
                <a:gd name="txT" fmla="*/ 0 h 685"/>
                <a:gd name="txR" fmla="*/ 799 w 799"/>
                <a:gd name="txB" fmla="*/ 685 h 68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799" h="685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2" y="88"/>
                  </a:lnTo>
                  <a:lnTo>
                    <a:pt x="192" y="162"/>
                  </a:lnTo>
                  <a:lnTo>
                    <a:pt x="226" y="162"/>
                  </a:lnTo>
                  <a:lnTo>
                    <a:pt x="231" y="170"/>
                  </a:lnTo>
                  <a:lnTo>
                    <a:pt x="231" y="237"/>
                  </a:lnTo>
                  <a:lnTo>
                    <a:pt x="264" y="237"/>
                  </a:lnTo>
                  <a:lnTo>
                    <a:pt x="269" y="242"/>
                  </a:lnTo>
                  <a:lnTo>
                    <a:pt x="269" y="318"/>
                  </a:lnTo>
                  <a:lnTo>
                    <a:pt x="302" y="318"/>
                  </a:lnTo>
                  <a:lnTo>
                    <a:pt x="309" y="324"/>
                  </a:lnTo>
                  <a:lnTo>
                    <a:pt x="309" y="400"/>
                  </a:lnTo>
                  <a:lnTo>
                    <a:pt x="342" y="400"/>
                  </a:lnTo>
                  <a:lnTo>
                    <a:pt x="347" y="405"/>
                  </a:lnTo>
                  <a:lnTo>
                    <a:pt x="347" y="480"/>
                  </a:lnTo>
                  <a:lnTo>
                    <a:pt x="380" y="480"/>
                  </a:lnTo>
                  <a:lnTo>
                    <a:pt x="386" y="485"/>
                  </a:lnTo>
                  <a:lnTo>
                    <a:pt x="386" y="556"/>
                  </a:lnTo>
                  <a:lnTo>
                    <a:pt x="413" y="556"/>
                  </a:lnTo>
                  <a:lnTo>
                    <a:pt x="413" y="485"/>
                  </a:lnTo>
                  <a:lnTo>
                    <a:pt x="419" y="480"/>
                  </a:lnTo>
                  <a:lnTo>
                    <a:pt x="451" y="480"/>
                  </a:lnTo>
                  <a:lnTo>
                    <a:pt x="451" y="366"/>
                  </a:lnTo>
                  <a:lnTo>
                    <a:pt x="458" y="360"/>
                  </a:lnTo>
                  <a:lnTo>
                    <a:pt x="491" y="360"/>
                  </a:lnTo>
                  <a:lnTo>
                    <a:pt x="491" y="284"/>
                  </a:lnTo>
                  <a:lnTo>
                    <a:pt x="496" y="279"/>
                  </a:lnTo>
                  <a:lnTo>
                    <a:pt x="529" y="279"/>
                  </a:lnTo>
                  <a:lnTo>
                    <a:pt x="529" y="170"/>
                  </a:lnTo>
                  <a:lnTo>
                    <a:pt x="534" y="162"/>
                  </a:lnTo>
                  <a:lnTo>
                    <a:pt x="568" y="162"/>
                  </a:lnTo>
                  <a:lnTo>
                    <a:pt x="568" y="88"/>
                  </a:lnTo>
                  <a:lnTo>
                    <a:pt x="573" y="80"/>
                  </a:lnTo>
                  <a:lnTo>
                    <a:pt x="606" y="80"/>
                  </a:lnTo>
                  <a:lnTo>
                    <a:pt x="606" y="7"/>
                  </a:lnTo>
                  <a:lnTo>
                    <a:pt x="611" y="0"/>
                  </a:lnTo>
                  <a:lnTo>
                    <a:pt x="793" y="0"/>
                  </a:lnTo>
                  <a:lnTo>
                    <a:pt x="798" y="7"/>
                  </a:lnTo>
                  <a:lnTo>
                    <a:pt x="798" y="41"/>
                  </a:lnTo>
                  <a:lnTo>
                    <a:pt x="793" y="46"/>
                  </a:lnTo>
                  <a:lnTo>
                    <a:pt x="722" y="46"/>
                  </a:lnTo>
                  <a:lnTo>
                    <a:pt x="722" y="638"/>
                  </a:lnTo>
                  <a:lnTo>
                    <a:pt x="793" y="638"/>
                  </a:lnTo>
                  <a:lnTo>
                    <a:pt x="798" y="645"/>
                  </a:lnTo>
                  <a:lnTo>
                    <a:pt x="798" y="679"/>
                  </a:lnTo>
                  <a:lnTo>
                    <a:pt x="793" y="684"/>
                  </a:lnTo>
                  <a:lnTo>
                    <a:pt x="573" y="684"/>
                  </a:lnTo>
                  <a:lnTo>
                    <a:pt x="568" y="679"/>
                  </a:lnTo>
                  <a:lnTo>
                    <a:pt x="568" y="645"/>
                  </a:lnTo>
                  <a:lnTo>
                    <a:pt x="573" y="638"/>
                  </a:lnTo>
                  <a:lnTo>
                    <a:pt x="644" y="638"/>
                  </a:lnTo>
                  <a:lnTo>
                    <a:pt x="644" y="88"/>
                  </a:lnTo>
                  <a:lnTo>
                    <a:pt x="611" y="88"/>
                  </a:lnTo>
                  <a:lnTo>
                    <a:pt x="611" y="162"/>
                  </a:lnTo>
                  <a:lnTo>
                    <a:pt x="606" y="170"/>
                  </a:lnTo>
                  <a:lnTo>
                    <a:pt x="573" y="170"/>
                  </a:lnTo>
                  <a:lnTo>
                    <a:pt x="573" y="279"/>
                  </a:lnTo>
                  <a:lnTo>
                    <a:pt x="568" y="284"/>
                  </a:lnTo>
                  <a:lnTo>
                    <a:pt x="534" y="284"/>
                  </a:lnTo>
                  <a:lnTo>
                    <a:pt x="534" y="360"/>
                  </a:lnTo>
                  <a:lnTo>
                    <a:pt x="529" y="366"/>
                  </a:lnTo>
                  <a:lnTo>
                    <a:pt x="496" y="366"/>
                  </a:lnTo>
                  <a:lnTo>
                    <a:pt x="496" y="480"/>
                  </a:lnTo>
                  <a:lnTo>
                    <a:pt x="491" y="485"/>
                  </a:lnTo>
                  <a:lnTo>
                    <a:pt x="458" y="485"/>
                  </a:lnTo>
                  <a:lnTo>
                    <a:pt x="458" y="556"/>
                  </a:lnTo>
                  <a:lnTo>
                    <a:pt x="451" y="564"/>
                  </a:lnTo>
                  <a:lnTo>
                    <a:pt x="419" y="564"/>
                  </a:lnTo>
                  <a:lnTo>
                    <a:pt x="419" y="679"/>
                  </a:lnTo>
                  <a:lnTo>
                    <a:pt x="413" y="684"/>
                  </a:lnTo>
                  <a:lnTo>
                    <a:pt x="386" y="684"/>
                  </a:lnTo>
                  <a:lnTo>
                    <a:pt x="380" y="679"/>
                  </a:lnTo>
                  <a:lnTo>
                    <a:pt x="380" y="645"/>
                  </a:lnTo>
                  <a:lnTo>
                    <a:pt x="347" y="645"/>
                  </a:lnTo>
                  <a:lnTo>
                    <a:pt x="342" y="638"/>
                  </a:lnTo>
                  <a:lnTo>
                    <a:pt x="342" y="564"/>
                  </a:lnTo>
                  <a:lnTo>
                    <a:pt x="309" y="564"/>
                  </a:lnTo>
                  <a:lnTo>
                    <a:pt x="302" y="556"/>
                  </a:lnTo>
                  <a:lnTo>
                    <a:pt x="302" y="485"/>
                  </a:lnTo>
                  <a:lnTo>
                    <a:pt x="269" y="485"/>
                  </a:lnTo>
                  <a:lnTo>
                    <a:pt x="264" y="480"/>
                  </a:lnTo>
                  <a:lnTo>
                    <a:pt x="264" y="405"/>
                  </a:lnTo>
                  <a:lnTo>
                    <a:pt x="231" y="405"/>
                  </a:lnTo>
                  <a:lnTo>
                    <a:pt x="226" y="400"/>
                  </a:lnTo>
                  <a:lnTo>
                    <a:pt x="226" y="324"/>
                  </a:lnTo>
                  <a:lnTo>
                    <a:pt x="192" y="324"/>
                  </a:lnTo>
                  <a:lnTo>
                    <a:pt x="187" y="318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70"/>
                  </a:lnTo>
                  <a:lnTo>
                    <a:pt x="115" y="170"/>
                  </a:lnTo>
                  <a:lnTo>
                    <a:pt x="115" y="638"/>
                  </a:lnTo>
                  <a:lnTo>
                    <a:pt x="187" y="638"/>
                  </a:lnTo>
                  <a:lnTo>
                    <a:pt x="192" y="645"/>
                  </a:lnTo>
                  <a:lnTo>
                    <a:pt x="192" y="679"/>
                  </a:lnTo>
                  <a:lnTo>
                    <a:pt x="187" y="684"/>
                  </a:lnTo>
                  <a:lnTo>
                    <a:pt x="4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4" y="638"/>
                  </a:lnTo>
                  <a:lnTo>
                    <a:pt x="77" y="638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6174" name="Freeform 18"/>
            <p:cNvSpPr/>
            <p:nvPr/>
          </p:nvSpPr>
          <p:spPr>
            <a:xfrm>
              <a:off x="2257" y="1909"/>
              <a:ext cx="85" cy="154"/>
            </a:xfrm>
            <a:custGeom>
              <a:avLst/>
              <a:gdLst>
                <a:gd name="txL" fmla="*/ 0 w 380"/>
                <a:gd name="txT" fmla="*/ 0 h 685"/>
                <a:gd name="txR" fmla="*/ 380 w 380"/>
                <a:gd name="txB" fmla="*/ 685 h 68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80" h="685">
                  <a:moveTo>
                    <a:pt x="114" y="0"/>
                  </a:moveTo>
                  <a:lnTo>
                    <a:pt x="222" y="0"/>
                  </a:lnTo>
                  <a:lnTo>
                    <a:pt x="227" y="7"/>
                  </a:lnTo>
                  <a:lnTo>
                    <a:pt x="227" y="41"/>
                  </a:lnTo>
                  <a:lnTo>
                    <a:pt x="297" y="41"/>
                  </a:lnTo>
                  <a:lnTo>
                    <a:pt x="302" y="46"/>
                  </a:lnTo>
                  <a:lnTo>
                    <a:pt x="302" y="80"/>
                  </a:lnTo>
                  <a:lnTo>
                    <a:pt x="335" y="80"/>
                  </a:lnTo>
                  <a:lnTo>
                    <a:pt x="340" y="88"/>
                  </a:lnTo>
                  <a:lnTo>
                    <a:pt x="340" y="279"/>
                  </a:lnTo>
                  <a:lnTo>
                    <a:pt x="335" y="284"/>
                  </a:lnTo>
                  <a:lnTo>
                    <a:pt x="302" y="284"/>
                  </a:lnTo>
                  <a:lnTo>
                    <a:pt x="302" y="360"/>
                  </a:lnTo>
                  <a:lnTo>
                    <a:pt x="297" y="366"/>
                  </a:lnTo>
                  <a:lnTo>
                    <a:pt x="265" y="366"/>
                  </a:lnTo>
                  <a:lnTo>
                    <a:pt x="265" y="400"/>
                  </a:lnTo>
                  <a:lnTo>
                    <a:pt x="260" y="405"/>
                  </a:lnTo>
                  <a:lnTo>
                    <a:pt x="227" y="405"/>
                  </a:lnTo>
                  <a:lnTo>
                    <a:pt x="227" y="480"/>
                  </a:lnTo>
                  <a:lnTo>
                    <a:pt x="222" y="485"/>
                  </a:lnTo>
                  <a:lnTo>
                    <a:pt x="189" y="485"/>
                  </a:lnTo>
                  <a:lnTo>
                    <a:pt x="189" y="522"/>
                  </a:lnTo>
                  <a:lnTo>
                    <a:pt x="185" y="527"/>
                  </a:lnTo>
                  <a:lnTo>
                    <a:pt x="152" y="527"/>
                  </a:lnTo>
                  <a:lnTo>
                    <a:pt x="152" y="556"/>
                  </a:lnTo>
                  <a:lnTo>
                    <a:pt x="147" y="564"/>
                  </a:lnTo>
                  <a:lnTo>
                    <a:pt x="114" y="564"/>
                  </a:lnTo>
                  <a:lnTo>
                    <a:pt x="114" y="598"/>
                  </a:lnTo>
                  <a:lnTo>
                    <a:pt x="335" y="598"/>
                  </a:lnTo>
                  <a:lnTo>
                    <a:pt x="335" y="564"/>
                  </a:lnTo>
                  <a:lnTo>
                    <a:pt x="340" y="556"/>
                  </a:lnTo>
                  <a:lnTo>
                    <a:pt x="374" y="556"/>
                  </a:lnTo>
                  <a:lnTo>
                    <a:pt x="379" y="564"/>
                  </a:lnTo>
                  <a:lnTo>
                    <a:pt x="379" y="638"/>
                  </a:lnTo>
                  <a:lnTo>
                    <a:pt x="374" y="645"/>
                  </a:lnTo>
                  <a:lnTo>
                    <a:pt x="340" y="645"/>
                  </a:lnTo>
                  <a:lnTo>
                    <a:pt x="340" y="679"/>
                  </a:lnTo>
                  <a:lnTo>
                    <a:pt x="335" y="684"/>
                  </a:lnTo>
                  <a:lnTo>
                    <a:pt x="5" y="684"/>
                  </a:lnTo>
                  <a:lnTo>
                    <a:pt x="0" y="679"/>
                  </a:lnTo>
                  <a:lnTo>
                    <a:pt x="0" y="604"/>
                  </a:lnTo>
                  <a:lnTo>
                    <a:pt x="5" y="598"/>
                  </a:lnTo>
                  <a:lnTo>
                    <a:pt x="37" y="598"/>
                  </a:lnTo>
                  <a:lnTo>
                    <a:pt x="37" y="564"/>
                  </a:lnTo>
                  <a:lnTo>
                    <a:pt x="45" y="556"/>
                  </a:lnTo>
                  <a:lnTo>
                    <a:pt x="77" y="556"/>
                  </a:lnTo>
                  <a:lnTo>
                    <a:pt x="77" y="527"/>
                  </a:lnTo>
                  <a:lnTo>
                    <a:pt x="82" y="522"/>
                  </a:lnTo>
                  <a:lnTo>
                    <a:pt x="109" y="522"/>
                  </a:lnTo>
                  <a:lnTo>
                    <a:pt x="109" y="485"/>
                  </a:lnTo>
                  <a:lnTo>
                    <a:pt x="114" y="480"/>
                  </a:lnTo>
                  <a:lnTo>
                    <a:pt x="147" y="480"/>
                  </a:lnTo>
                  <a:lnTo>
                    <a:pt x="147" y="446"/>
                  </a:lnTo>
                  <a:lnTo>
                    <a:pt x="152" y="441"/>
                  </a:lnTo>
                  <a:lnTo>
                    <a:pt x="185" y="441"/>
                  </a:lnTo>
                  <a:lnTo>
                    <a:pt x="185" y="366"/>
                  </a:lnTo>
                  <a:lnTo>
                    <a:pt x="189" y="360"/>
                  </a:lnTo>
                  <a:lnTo>
                    <a:pt x="222" y="360"/>
                  </a:lnTo>
                  <a:lnTo>
                    <a:pt x="222" y="284"/>
                  </a:lnTo>
                  <a:lnTo>
                    <a:pt x="227" y="279"/>
                  </a:lnTo>
                  <a:lnTo>
                    <a:pt x="260" y="279"/>
                  </a:lnTo>
                  <a:lnTo>
                    <a:pt x="260" y="128"/>
                  </a:lnTo>
                  <a:lnTo>
                    <a:pt x="227" y="128"/>
                  </a:lnTo>
                  <a:lnTo>
                    <a:pt x="222" y="122"/>
                  </a:lnTo>
                  <a:lnTo>
                    <a:pt x="222" y="88"/>
                  </a:lnTo>
                  <a:lnTo>
                    <a:pt x="82" y="88"/>
                  </a:lnTo>
                  <a:lnTo>
                    <a:pt x="82" y="122"/>
                  </a:lnTo>
                  <a:lnTo>
                    <a:pt x="77" y="128"/>
                  </a:lnTo>
                  <a:lnTo>
                    <a:pt x="45" y="128"/>
                  </a:lnTo>
                  <a:lnTo>
                    <a:pt x="45" y="204"/>
                  </a:lnTo>
                  <a:lnTo>
                    <a:pt x="37" y="208"/>
                  </a:lnTo>
                  <a:lnTo>
                    <a:pt x="5" y="208"/>
                  </a:lnTo>
                  <a:lnTo>
                    <a:pt x="0" y="204"/>
                  </a:lnTo>
                  <a:lnTo>
                    <a:pt x="0" y="128"/>
                  </a:lnTo>
                  <a:lnTo>
                    <a:pt x="5" y="122"/>
                  </a:lnTo>
                  <a:lnTo>
                    <a:pt x="37" y="122"/>
                  </a:lnTo>
                  <a:lnTo>
                    <a:pt x="37" y="46"/>
                  </a:lnTo>
                  <a:lnTo>
                    <a:pt x="45" y="41"/>
                  </a:lnTo>
                  <a:lnTo>
                    <a:pt x="109" y="41"/>
                  </a:lnTo>
                  <a:lnTo>
                    <a:pt x="109" y="7"/>
                  </a:lnTo>
                  <a:lnTo>
                    <a:pt x="114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6160" name="Group 19"/>
          <p:cNvGrpSpPr/>
          <p:nvPr/>
        </p:nvGrpSpPr>
        <p:grpSpPr>
          <a:xfrm>
            <a:off x="6261100" y="3030538"/>
            <a:ext cx="441325" cy="244475"/>
            <a:chOff x="2984" y="1909"/>
            <a:chExt cx="278" cy="154"/>
          </a:xfrm>
        </p:grpSpPr>
        <p:sp>
          <p:nvSpPr>
            <p:cNvPr id="6171" name="Freeform 20"/>
            <p:cNvSpPr/>
            <p:nvPr/>
          </p:nvSpPr>
          <p:spPr>
            <a:xfrm>
              <a:off x="2984" y="1909"/>
              <a:ext cx="186" cy="154"/>
            </a:xfrm>
            <a:custGeom>
              <a:avLst/>
              <a:gdLst>
                <a:gd name="txL" fmla="*/ 0 w 825"/>
                <a:gd name="txT" fmla="*/ 0 h 685"/>
                <a:gd name="txR" fmla="*/ 825 w 825"/>
                <a:gd name="txB" fmla="*/ 685 h 68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825" h="685">
                  <a:moveTo>
                    <a:pt x="5" y="0"/>
                  </a:moveTo>
                  <a:lnTo>
                    <a:pt x="154" y="0"/>
                  </a:lnTo>
                  <a:lnTo>
                    <a:pt x="159" y="7"/>
                  </a:lnTo>
                  <a:lnTo>
                    <a:pt x="159" y="80"/>
                  </a:lnTo>
                  <a:lnTo>
                    <a:pt x="192" y="80"/>
                  </a:lnTo>
                  <a:lnTo>
                    <a:pt x="198" y="88"/>
                  </a:lnTo>
                  <a:lnTo>
                    <a:pt x="198" y="162"/>
                  </a:lnTo>
                  <a:lnTo>
                    <a:pt x="234" y="162"/>
                  </a:lnTo>
                  <a:lnTo>
                    <a:pt x="239" y="170"/>
                  </a:lnTo>
                  <a:lnTo>
                    <a:pt x="239" y="237"/>
                  </a:lnTo>
                  <a:lnTo>
                    <a:pt x="273" y="237"/>
                  </a:lnTo>
                  <a:lnTo>
                    <a:pt x="278" y="242"/>
                  </a:lnTo>
                  <a:lnTo>
                    <a:pt x="278" y="318"/>
                  </a:lnTo>
                  <a:lnTo>
                    <a:pt x="312" y="318"/>
                  </a:lnTo>
                  <a:lnTo>
                    <a:pt x="319" y="324"/>
                  </a:lnTo>
                  <a:lnTo>
                    <a:pt x="319" y="400"/>
                  </a:lnTo>
                  <a:lnTo>
                    <a:pt x="352" y="400"/>
                  </a:lnTo>
                  <a:lnTo>
                    <a:pt x="358" y="405"/>
                  </a:lnTo>
                  <a:lnTo>
                    <a:pt x="358" y="480"/>
                  </a:lnTo>
                  <a:lnTo>
                    <a:pt x="392" y="480"/>
                  </a:lnTo>
                  <a:lnTo>
                    <a:pt x="399" y="485"/>
                  </a:lnTo>
                  <a:lnTo>
                    <a:pt x="399" y="556"/>
                  </a:lnTo>
                  <a:lnTo>
                    <a:pt x="427" y="556"/>
                  </a:lnTo>
                  <a:lnTo>
                    <a:pt x="427" y="485"/>
                  </a:lnTo>
                  <a:lnTo>
                    <a:pt x="433" y="480"/>
                  </a:lnTo>
                  <a:lnTo>
                    <a:pt x="466" y="480"/>
                  </a:lnTo>
                  <a:lnTo>
                    <a:pt x="466" y="366"/>
                  </a:lnTo>
                  <a:lnTo>
                    <a:pt x="473" y="360"/>
                  </a:lnTo>
                  <a:lnTo>
                    <a:pt x="506" y="360"/>
                  </a:lnTo>
                  <a:lnTo>
                    <a:pt x="506" y="284"/>
                  </a:lnTo>
                  <a:lnTo>
                    <a:pt x="512" y="279"/>
                  </a:lnTo>
                  <a:lnTo>
                    <a:pt x="546" y="279"/>
                  </a:lnTo>
                  <a:lnTo>
                    <a:pt x="546" y="170"/>
                  </a:lnTo>
                  <a:lnTo>
                    <a:pt x="551" y="162"/>
                  </a:lnTo>
                  <a:lnTo>
                    <a:pt x="587" y="162"/>
                  </a:lnTo>
                  <a:lnTo>
                    <a:pt x="587" y="88"/>
                  </a:lnTo>
                  <a:lnTo>
                    <a:pt x="592" y="80"/>
                  </a:lnTo>
                  <a:lnTo>
                    <a:pt x="626" y="80"/>
                  </a:lnTo>
                  <a:lnTo>
                    <a:pt x="626" y="7"/>
                  </a:lnTo>
                  <a:lnTo>
                    <a:pt x="632" y="0"/>
                  </a:lnTo>
                  <a:lnTo>
                    <a:pt x="819" y="0"/>
                  </a:lnTo>
                  <a:lnTo>
                    <a:pt x="824" y="7"/>
                  </a:lnTo>
                  <a:lnTo>
                    <a:pt x="824" y="41"/>
                  </a:lnTo>
                  <a:lnTo>
                    <a:pt x="819" y="46"/>
                  </a:lnTo>
                  <a:lnTo>
                    <a:pt x="745" y="46"/>
                  </a:lnTo>
                  <a:lnTo>
                    <a:pt x="745" y="638"/>
                  </a:lnTo>
                  <a:lnTo>
                    <a:pt x="819" y="638"/>
                  </a:lnTo>
                  <a:lnTo>
                    <a:pt x="824" y="645"/>
                  </a:lnTo>
                  <a:lnTo>
                    <a:pt x="824" y="679"/>
                  </a:lnTo>
                  <a:lnTo>
                    <a:pt x="819" y="684"/>
                  </a:lnTo>
                  <a:lnTo>
                    <a:pt x="592" y="684"/>
                  </a:lnTo>
                  <a:lnTo>
                    <a:pt x="587" y="679"/>
                  </a:lnTo>
                  <a:lnTo>
                    <a:pt x="587" y="645"/>
                  </a:lnTo>
                  <a:lnTo>
                    <a:pt x="592" y="638"/>
                  </a:lnTo>
                  <a:lnTo>
                    <a:pt x="664" y="638"/>
                  </a:lnTo>
                  <a:lnTo>
                    <a:pt x="664" y="88"/>
                  </a:lnTo>
                  <a:lnTo>
                    <a:pt x="632" y="88"/>
                  </a:lnTo>
                  <a:lnTo>
                    <a:pt x="632" y="162"/>
                  </a:lnTo>
                  <a:lnTo>
                    <a:pt x="626" y="170"/>
                  </a:lnTo>
                  <a:lnTo>
                    <a:pt x="592" y="170"/>
                  </a:lnTo>
                  <a:lnTo>
                    <a:pt x="592" y="279"/>
                  </a:lnTo>
                  <a:lnTo>
                    <a:pt x="587" y="284"/>
                  </a:lnTo>
                  <a:lnTo>
                    <a:pt x="551" y="284"/>
                  </a:lnTo>
                  <a:lnTo>
                    <a:pt x="551" y="360"/>
                  </a:lnTo>
                  <a:lnTo>
                    <a:pt x="546" y="366"/>
                  </a:lnTo>
                  <a:lnTo>
                    <a:pt x="512" y="366"/>
                  </a:lnTo>
                  <a:lnTo>
                    <a:pt x="512" y="480"/>
                  </a:lnTo>
                  <a:lnTo>
                    <a:pt x="506" y="485"/>
                  </a:lnTo>
                  <a:lnTo>
                    <a:pt x="473" y="485"/>
                  </a:lnTo>
                  <a:lnTo>
                    <a:pt x="473" y="556"/>
                  </a:lnTo>
                  <a:lnTo>
                    <a:pt x="466" y="564"/>
                  </a:lnTo>
                  <a:lnTo>
                    <a:pt x="433" y="564"/>
                  </a:lnTo>
                  <a:lnTo>
                    <a:pt x="433" y="679"/>
                  </a:lnTo>
                  <a:lnTo>
                    <a:pt x="427" y="684"/>
                  </a:lnTo>
                  <a:lnTo>
                    <a:pt x="399" y="684"/>
                  </a:lnTo>
                  <a:lnTo>
                    <a:pt x="392" y="679"/>
                  </a:lnTo>
                  <a:lnTo>
                    <a:pt x="392" y="645"/>
                  </a:lnTo>
                  <a:lnTo>
                    <a:pt x="358" y="645"/>
                  </a:lnTo>
                  <a:lnTo>
                    <a:pt x="352" y="638"/>
                  </a:lnTo>
                  <a:lnTo>
                    <a:pt x="352" y="564"/>
                  </a:lnTo>
                  <a:lnTo>
                    <a:pt x="319" y="564"/>
                  </a:lnTo>
                  <a:lnTo>
                    <a:pt x="312" y="556"/>
                  </a:lnTo>
                  <a:lnTo>
                    <a:pt x="312" y="485"/>
                  </a:lnTo>
                  <a:lnTo>
                    <a:pt x="278" y="485"/>
                  </a:lnTo>
                  <a:lnTo>
                    <a:pt x="273" y="480"/>
                  </a:lnTo>
                  <a:lnTo>
                    <a:pt x="273" y="405"/>
                  </a:lnTo>
                  <a:lnTo>
                    <a:pt x="239" y="405"/>
                  </a:lnTo>
                  <a:lnTo>
                    <a:pt x="234" y="400"/>
                  </a:lnTo>
                  <a:lnTo>
                    <a:pt x="234" y="324"/>
                  </a:lnTo>
                  <a:lnTo>
                    <a:pt x="198" y="324"/>
                  </a:lnTo>
                  <a:lnTo>
                    <a:pt x="192" y="318"/>
                  </a:lnTo>
                  <a:lnTo>
                    <a:pt x="192" y="242"/>
                  </a:lnTo>
                  <a:lnTo>
                    <a:pt x="159" y="242"/>
                  </a:lnTo>
                  <a:lnTo>
                    <a:pt x="154" y="237"/>
                  </a:lnTo>
                  <a:lnTo>
                    <a:pt x="154" y="170"/>
                  </a:lnTo>
                  <a:lnTo>
                    <a:pt x="119" y="170"/>
                  </a:lnTo>
                  <a:lnTo>
                    <a:pt x="119" y="638"/>
                  </a:lnTo>
                  <a:lnTo>
                    <a:pt x="192" y="638"/>
                  </a:lnTo>
                  <a:lnTo>
                    <a:pt x="198" y="645"/>
                  </a:lnTo>
                  <a:lnTo>
                    <a:pt x="198" y="679"/>
                  </a:lnTo>
                  <a:lnTo>
                    <a:pt x="192" y="684"/>
                  </a:lnTo>
                  <a:lnTo>
                    <a:pt x="5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5" y="638"/>
                  </a:lnTo>
                  <a:lnTo>
                    <a:pt x="79" y="638"/>
                  </a:lnTo>
                  <a:lnTo>
                    <a:pt x="79" y="46"/>
                  </a:lnTo>
                  <a:lnTo>
                    <a:pt x="5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5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6172" name="Freeform 21"/>
            <p:cNvSpPr/>
            <p:nvPr/>
          </p:nvSpPr>
          <p:spPr>
            <a:xfrm>
              <a:off x="3183" y="1909"/>
              <a:ext cx="79" cy="154"/>
            </a:xfrm>
            <a:custGeom>
              <a:avLst/>
              <a:gdLst>
                <a:gd name="txL" fmla="*/ 0 w 354"/>
                <a:gd name="txT" fmla="*/ 0 h 685"/>
                <a:gd name="txR" fmla="*/ 354 w 354"/>
                <a:gd name="txB" fmla="*/ 685 h 68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54" h="685">
                  <a:moveTo>
                    <a:pt x="118" y="0"/>
                  </a:moveTo>
                  <a:lnTo>
                    <a:pt x="231" y="0"/>
                  </a:lnTo>
                  <a:lnTo>
                    <a:pt x="236" y="7"/>
                  </a:lnTo>
                  <a:lnTo>
                    <a:pt x="236" y="41"/>
                  </a:lnTo>
                  <a:lnTo>
                    <a:pt x="270" y="41"/>
                  </a:lnTo>
                  <a:lnTo>
                    <a:pt x="275" y="46"/>
                  </a:lnTo>
                  <a:lnTo>
                    <a:pt x="275" y="80"/>
                  </a:lnTo>
                  <a:lnTo>
                    <a:pt x="309" y="80"/>
                  </a:lnTo>
                  <a:lnTo>
                    <a:pt x="314" y="88"/>
                  </a:lnTo>
                  <a:lnTo>
                    <a:pt x="314" y="204"/>
                  </a:lnTo>
                  <a:lnTo>
                    <a:pt x="309" y="208"/>
                  </a:lnTo>
                  <a:lnTo>
                    <a:pt x="275" y="208"/>
                  </a:lnTo>
                  <a:lnTo>
                    <a:pt x="275" y="237"/>
                  </a:lnTo>
                  <a:lnTo>
                    <a:pt x="270" y="242"/>
                  </a:lnTo>
                  <a:lnTo>
                    <a:pt x="236" y="242"/>
                  </a:lnTo>
                  <a:lnTo>
                    <a:pt x="236" y="279"/>
                  </a:lnTo>
                  <a:lnTo>
                    <a:pt x="270" y="279"/>
                  </a:lnTo>
                  <a:lnTo>
                    <a:pt x="275" y="284"/>
                  </a:lnTo>
                  <a:lnTo>
                    <a:pt x="275" y="318"/>
                  </a:lnTo>
                  <a:lnTo>
                    <a:pt x="309" y="318"/>
                  </a:lnTo>
                  <a:lnTo>
                    <a:pt x="314" y="324"/>
                  </a:lnTo>
                  <a:lnTo>
                    <a:pt x="314" y="360"/>
                  </a:lnTo>
                  <a:lnTo>
                    <a:pt x="347" y="360"/>
                  </a:lnTo>
                  <a:lnTo>
                    <a:pt x="353" y="366"/>
                  </a:lnTo>
                  <a:lnTo>
                    <a:pt x="353" y="522"/>
                  </a:lnTo>
                  <a:lnTo>
                    <a:pt x="347" y="527"/>
                  </a:lnTo>
                  <a:lnTo>
                    <a:pt x="314" y="527"/>
                  </a:lnTo>
                  <a:lnTo>
                    <a:pt x="314" y="598"/>
                  </a:lnTo>
                  <a:lnTo>
                    <a:pt x="309" y="604"/>
                  </a:lnTo>
                  <a:lnTo>
                    <a:pt x="275" y="604"/>
                  </a:lnTo>
                  <a:lnTo>
                    <a:pt x="275" y="638"/>
                  </a:lnTo>
                  <a:lnTo>
                    <a:pt x="270" y="645"/>
                  </a:lnTo>
                  <a:lnTo>
                    <a:pt x="197" y="645"/>
                  </a:lnTo>
                  <a:lnTo>
                    <a:pt x="197" y="679"/>
                  </a:lnTo>
                  <a:lnTo>
                    <a:pt x="191" y="684"/>
                  </a:lnTo>
                  <a:lnTo>
                    <a:pt x="46" y="684"/>
                  </a:lnTo>
                  <a:lnTo>
                    <a:pt x="38" y="679"/>
                  </a:lnTo>
                  <a:lnTo>
                    <a:pt x="38" y="645"/>
                  </a:lnTo>
                  <a:lnTo>
                    <a:pt x="4" y="645"/>
                  </a:lnTo>
                  <a:lnTo>
                    <a:pt x="0" y="638"/>
                  </a:lnTo>
                  <a:lnTo>
                    <a:pt x="0" y="564"/>
                  </a:lnTo>
                  <a:lnTo>
                    <a:pt x="4" y="556"/>
                  </a:lnTo>
                  <a:lnTo>
                    <a:pt x="79" y="556"/>
                  </a:lnTo>
                  <a:lnTo>
                    <a:pt x="85" y="564"/>
                  </a:lnTo>
                  <a:lnTo>
                    <a:pt x="85" y="598"/>
                  </a:lnTo>
                  <a:lnTo>
                    <a:pt x="113" y="598"/>
                  </a:lnTo>
                  <a:lnTo>
                    <a:pt x="118" y="604"/>
                  </a:lnTo>
                  <a:lnTo>
                    <a:pt x="118" y="638"/>
                  </a:lnTo>
                  <a:lnTo>
                    <a:pt x="191" y="638"/>
                  </a:lnTo>
                  <a:lnTo>
                    <a:pt x="191" y="604"/>
                  </a:lnTo>
                  <a:lnTo>
                    <a:pt x="197" y="598"/>
                  </a:lnTo>
                  <a:lnTo>
                    <a:pt x="231" y="598"/>
                  </a:lnTo>
                  <a:lnTo>
                    <a:pt x="231" y="564"/>
                  </a:lnTo>
                  <a:lnTo>
                    <a:pt x="236" y="556"/>
                  </a:lnTo>
                  <a:lnTo>
                    <a:pt x="270" y="556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31" y="400"/>
                  </a:lnTo>
                  <a:lnTo>
                    <a:pt x="231" y="366"/>
                  </a:lnTo>
                  <a:lnTo>
                    <a:pt x="197" y="366"/>
                  </a:lnTo>
                  <a:lnTo>
                    <a:pt x="191" y="360"/>
                  </a:lnTo>
                  <a:lnTo>
                    <a:pt x="191" y="324"/>
                  </a:lnTo>
                  <a:lnTo>
                    <a:pt x="118" y="324"/>
                  </a:lnTo>
                  <a:lnTo>
                    <a:pt x="113" y="318"/>
                  </a:lnTo>
                  <a:lnTo>
                    <a:pt x="113" y="284"/>
                  </a:lnTo>
                  <a:lnTo>
                    <a:pt x="118" y="279"/>
                  </a:lnTo>
                  <a:lnTo>
                    <a:pt x="152" y="279"/>
                  </a:lnTo>
                  <a:lnTo>
                    <a:pt x="152" y="242"/>
                  </a:lnTo>
                  <a:lnTo>
                    <a:pt x="158" y="237"/>
                  </a:lnTo>
                  <a:lnTo>
                    <a:pt x="191" y="237"/>
                  </a:lnTo>
                  <a:lnTo>
                    <a:pt x="191" y="208"/>
                  </a:lnTo>
                  <a:lnTo>
                    <a:pt x="197" y="204"/>
                  </a:lnTo>
                  <a:lnTo>
                    <a:pt x="231" y="204"/>
                  </a:lnTo>
                  <a:lnTo>
                    <a:pt x="231" y="128"/>
                  </a:lnTo>
                  <a:lnTo>
                    <a:pt x="197" y="128"/>
                  </a:lnTo>
                  <a:lnTo>
                    <a:pt x="191" y="122"/>
                  </a:lnTo>
                  <a:lnTo>
                    <a:pt x="191" y="88"/>
                  </a:lnTo>
                  <a:lnTo>
                    <a:pt x="85" y="88"/>
                  </a:lnTo>
                  <a:lnTo>
                    <a:pt x="85" y="122"/>
                  </a:lnTo>
                  <a:lnTo>
                    <a:pt x="79" y="128"/>
                  </a:lnTo>
                  <a:lnTo>
                    <a:pt x="46" y="128"/>
                  </a:lnTo>
                  <a:lnTo>
                    <a:pt x="46" y="204"/>
                  </a:lnTo>
                  <a:lnTo>
                    <a:pt x="38" y="208"/>
                  </a:lnTo>
                  <a:lnTo>
                    <a:pt x="4" y="208"/>
                  </a:lnTo>
                  <a:lnTo>
                    <a:pt x="0" y="204"/>
                  </a:lnTo>
                  <a:lnTo>
                    <a:pt x="0" y="128"/>
                  </a:lnTo>
                  <a:lnTo>
                    <a:pt x="4" y="122"/>
                  </a:lnTo>
                  <a:lnTo>
                    <a:pt x="38" y="122"/>
                  </a:lnTo>
                  <a:lnTo>
                    <a:pt x="38" y="46"/>
                  </a:lnTo>
                  <a:lnTo>
                    <a:pt x="46" y="41"/>
                  </a:lnTo>
                  <a:lnTo>
                    <a:pt x="113" y="41"/>
                  </a:lnTo>
                  <a:lnTo>
                    <a:pt x="113" y="7"/>
                  </a:lnTo>
                  <a:lnTo>
                    <a:pt x="118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6161" name="Group 22"/>
          <p:cNvGrpSpPr/>
          <p:nvPr/>
        </p:nvGrpSpPr>
        <p:grpSpPr>
          <a:xfrm>
            <a:off x="3505200" y="4021138"/>
            <a:ext cx="441325" cy="244475"/>
            <a:chOff x="1248" y="2533"/>
            <a:chExt cx="278" cy="154"/>
          </a:xfrm>
        </p:grpSpPr>
        <p:sp>
          <p:nvSpPr>
            <p:cNvPr id="6169" name="Freeform 23"/>
            <p:cNvSpPr/>
            <p:nvPr/>
          </p:nvSpPr>
          <p:spPr>
            <a:xfrm>
              <a:off x="1248" y="2533"/>
              <a:ext cx="181" cy="154"/>
            </a:xfrm>
            <a:custGeom>
              <a:avLst/>
              <a:gdLst>
                <a:gd name="txL" fmla="*/ 0 w 804"/>
                <a:gd name="txT" fmla="*/ 0 h 684"/>
                <a:gd name="txR" fmla="*/ 804 w 804"/>
                <a:gd name="txB" fmla="*/ 684 h 68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804" h="684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4" y="88"/>
                  </a:lnTo>
                  <a:lnTo>
                    <a:pt x="194" y="162"/>
                  </a:lnTo>
                  <a:lnTo>
                    <a:pt x="227" y="162"/>
                  </a:lnTo>
                  <a:lnTo>
                    <a:pt x="232" y="169"/>
                  </a:lnTo>
                  <a:lnTo>
                    <a:pt x="232" y="237"/>
                  </a:lnTo>
                  <a:lnTo>
                    <a:pt x="265" y="237"/>
                  </a:lnTo>
                  <a:lnTo>
                    <a:pt x="272" y="242"/>
                  </a:lnTo>
                  <a:lnTo>
                    <a:pt x="272" y="317"/>
                  </a:lnTo>
                  <a:lnTo>
                    <a:pt x="305" y="317"/>
                  </a:lnTo>
                  <a:lnTo>
                    <a:pt x="310" y="324"/>
                  </a:lnTo>
                  <a:lnTo>
                    <a:pt x="310" y="399"/>
                  </a:lnTo>
                  <a:lnTo>
                    <a:pt x="344" y="399"/>
                  </a:lnTo>
                  <a:lnTo>
                    <a:pt x="350" y="404"/>
                  </a:lnTo>
                  <a:lnTo>
                    <a:pt x="350" y="480"/>
                  </a:lnTo>
                  <a:lnTo>
                    <a:pt x="382" y="480"/>
                  </a:lnTo>
                  <a:lnTo>
                    <a:pt x="388" y="484"/>
                  </a:lnTo>
                  <a:lnTo>
                    <a:pt x="388" y="555"/>
                  </a:lnTo>
                  <a:lnTo>
                    <a:pt x="415" y="555"/>
                  </a:lnTo>
                  <a:lnTo>
                    <a:pt x="415" y="484"/>
                  </a:lnTo>
                  <a:lnTo>
                    <a:pt x="420" y="480"/>
                  </a:lnTo>
                  <a:lnTo>
                    <a:pt x="455" y="480"/>
                  </a:lnTo>
                  <a:lnTo>
                    <a:pt x="455" y="365"/>
                  </a:lnTo>
                  <a:lnTo>
                    <a:pt x="460" y="359"/>
                  </a:lnTo>
                  <a:lnTo>
                    <a:pt x="493" y="359"/>
                  </a:lnTo>
                  <a:lnTo>
                    <a:pt x="493" y="284"/>
                  </a:lnTo>
                  <a:lnTo>
                    <a:pt x="498" y="279"/>
                  </a:lnTo>
                  <a:lnTo>
                    <a:pt x="531" y="279"/>
                  </a:lnTo>
                  <a:lnTo>
                    <a:pt x="531" y="169"/>
                  </a:lnTo>
                  <a:lnTo>
                    <a:pt x="536" y="162"/>
                  </a:lnTo>
                  <a:lnTo>
                    <a:pt x="570" y="162"/>
                  </a:lnTo>
                  <a:lnTo>
                    <a:pt x="570" y="88"/>
                  </a:lnTo>
                  <a:lnTo>
                    <a:pt x="576" y="80"/>
                  </a:lnTo>
                  <a:lnTo>
                    <a:pt x="608" y="80"/>
                  </a:lnTo>
                  <a:lnTo>
                    <a:pt x="608" y="7"/>
                  </a:lnTo>
                  <a:lnTo>
                    <a:pt x="614" y="0"/>
                  </a:lnTo>
                  <a:lnTo>
                    <a:pt x="797" y="0"/>
                  </a:lnTo>
                  <a:lnTo>
                    <a:pt x="803" y="7"/>
                  </a:lnTo>
                  <a:lnTo>
                    <a:pt x="803" y="41"/>
                  </a:lnTo>
                  <a:lnTo>
                    <a:pt x="797" y="46"/>
                  </a:lnTo>
                  <a:lnTo>
                    <a:pt x="725" y="46"/>
                  </a:lnTo>
                  <a:lnTo>
                    <a:pt x="725" y="637"/>
                  </a:lnTo>
                  <a:lnTo>
                    <a:pt x="797" y="637"/>
                  </a:lnTo>
                  <a:lnTo>
                    <a:pt x="803" y="645"/>
                  </a:lnTo>
                  <a:lnTo>
                    <a:pt x="803" y="678"/>
                  </a:lnTo>
                  <a:lnTo>
                    <a:pt x="797" y="683"/>
                  </a:lnTo>
                  <a:lnTo>
                    <a:pt x="576" y="683"/>
                  </a:lnTo>
                  <a:lnTo>
                    <a:pt x="570" y="678"/>
                  </a:lnTo>
                  <a:lnTo>
                    <a:pt x="570" y="645"/>
                  </a:lnTo>
                  <a:lnTo>
                    <a:pt x="576" y="637"/>
                  </a:lnTo>
                  <a:lnTo>
                    <a:pt x="648" y="637"/>
                  </a:lnTo>
                  <a:lnTo>
                    <a:pt x="648" y="88"/>
                  </a:lnTo>
                  <a:lnTo>
                    <a:pt x="614" y="88"/>
                  </a:lnTo>
                  <a:lnTo>
                    <a:pt x="614" y="162"/>
                  </a:lnTo>
                  <a:lnTo>
                    <a:pt x="608" y="169"/>
                  </a:lnTo>
                  <a:lnTo>
                    <a:pt x="576" y="169"/>
                  </a:lnTo>
                  <a:lnTo>
                    <a:pt x="576" y="279"/>
                  </a:lnTo>
                  <a:lnTo>
                    <a:pt x="570" y="284"/>
                  </a:lnTo>
                  <a:lnTo>
                    <a:pt x="536" y="284"/>
                  </a:lnTo>
                  <a:lnTo>
                    <a:pt x="536" y="359"/>
                  </a:lnTo>
                  <a:lnTo>
                    <a:pt x="531" y="365"/>
                  </a:lnTo>
                  <a:lnTo>
                    <a:pt x="498" y="365"/>
                  </a:lnTo>
                  <a:lnTo>
                    <a:pt x="498" y="480"/>
                  </a:lnTo>
                  <a:lnTo>
                    <a:pt x="493" y="484"/>
                  </a:lnTo>
                  <a:lnTo>
                    <a:pt x="460" y="484"/>
                  </a:lnTo>
                  <a:lnTo>
                    <a:pt x="460" y="555"/>
                  </a:lnTo>
                  <a:lnTo>
                    <a:pt x="455" y="563"/>
                  </a:lnTo>
                  <a:lnTo>
                    <a:pt x="420" y="563"/>
                  </a:lnTo>
                  <a:lnTo>
                    <a:pt x="420" y="678"/>
                  </a:lnTo>
                  <a:lnTo>
                    <a:pt x="415" y="683"/>
                  </a:lnTo>
                  <a:lnTo>
                    <a:pt x="388" y="683"/>
                  </a:lnTo>
                  <a:lnTo>
                    <a:pt x="382" y="678"/>
                  </a:lnTo>
                  <a:lnTo>
                    <a:pt x="382" y="645"/>
                  </a:lnTo>
                  <a:lnTo>
                    <a:pt x="350" y="645"/>
                  </a:lnTo>
                  <a:lnTo>
                    <a:pt x="344" y="637"/>
                  </a:lnTo>
                  <a:lnTo>
                    <a:pt x="344" y="563"/>
                  </a:lnTo>
                  <a:lnTo>
                    <a:pt x="310" y="563"/>
                  </a:lnTo>
                  <a:lnTo>
                    <a:pt x="305" y="555"/>
                  </a:lnTo>
                  <a:lnTo>
                    <a:pt x="305" y="484"/>
                  </a:lnTo>
                  <a:lnTo>
                    <a:pt x="272" y="484"/>
                  </a:lnTo>
                  <a:lnTo>
                    <a:pt x="265" y="480"/>
                  </a:lnTo>
                  <a:lnTo>
                    <a:pt x="265" y="404"/>
                  </a:lnTo>
                  <a:lnTo>
                    <a:pt x="232" y="404"/>
                  </a:lnTo>
                  <a:lnTo>
                    <a:pt x="227" y="399"/>
                  </a:lnTo>
                  <a:lnTo>
                    <a:pt x="227" y="324"/>
                  </a:lnTo>
                  <a:lnTo>
                    <a:pt x="194" y="324"/>
                  </a:lnTo>
                  <a:lnTo>
                    <a:pt x="187" y="317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69"/>
                  </a:lnTo>
                  <a:lnTo>
                    <a:pt x="115" y="169"/>
                  </a:lnTo>
                  <a:lnTo>
                    <a:pt x="115" y="637"/>
                  </a:lnTo>
                  <a:lnTo>
                    <a:pt x="187" y="637"/>
                  </a:lnTo>
                  <a:lnTo>
                    <a:pt x="194" y="645"/>
                  </a:lnTo>
                  <a:lnTo>
                    <a:pt x="194" y="678"/>
                  </a:lnTo>
                  <a:lnTo>
                    <a:pt x="187" y="683"/>
                  </a:lnTo>
                  <a:lnTo>
                    <a:pt x="4" y="683"/>
                  </a:lnTo>
                  <a:lnTo>
                    <a:pt x="0" y="678"/>
                  </a:lnTo>
                  <a:lnTo>
                    <a:pt x="0" y="645"/>
                  </a:lnTo>
                  <a:lnTo>
                    <a:pt x="4" y="637"/>
                  </a:lnTo>
                  <a:lnTo>
                    <a:pt x="77" y="637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6170" name="Freeform 24"/>
            <p:cNvSpPr/>
            <p:nvPr/>
          </p:nvSpPr>
          <p:spPr>
            <a:xfrm>
              <a:off x="1441" y="2533"/>
              <a:ext cx="85" cy="154"/>
            </a:xfrm>
            <a:custGeom>
              <a:avLst/>
              <a:gdLst>
                <a:gd name="txL" fmla="*/ 0 w 381"/>
                <a:gd name="txT" fmla="*/ 0 h 684"/>
                <a:gd name="txR" fmla="*/ 381 w 381"/>
                <a:gd name="txB" fmla="*/ 684 h 68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81" h="684">
                  <a:moveTo>
                    <a:pt x="188" y="128"/>
                  </a:moveTo>
                  <a:lnTo>
                    <a:pt x="222" y="128"/>
                  </a:lnTo>
                  <a:lnTo>
                    <a:pt x="222" y="441"/>
                  </a:lnTo>
                  <a:lnTo>
                    <a:pt x="82" y="441"/>
                  </a:lnTo>
                  <a:lnTo>
                    <a:pt x="82" y="365"/>
                  </a:lnTo>
                  <a:lnTo>
                    <a:pt x="109" y="365"/>
                  </a:lnTo>
                  <a:lnTo>
                    <a:pt x="114" y="359"/>
                  </a:lnTo>
                  <a:lnTo>
                    <a:pt x="114" y="284"/>
                  </a:lnTo>
                  <a:lnTo>
                    <a:pt x="147" y="284"/>
                  </a:lnTo>
                  <a:lnTo>
                    <a:pt x="152" y="279"/>
                  </a:lnTo>
                  <a:lnTo>
                    <a:pt x="152" y="208"/>
                  </a:lnTo>
                  <a:lnTo>
                    <a:pt x="184" y="208"/>
                  </a:lnTo>
                  <a:lnTo>
                    <a:pt x="188" y="203"/>
                  </a:lnTo>
                  <a:lnTo>
                    <a:pt x="188" y="128"/>
                  </a:lnTo>
                  <a:close/>
                  <a:moveTo>
                    <a:pt x="227" y="0"/>
                  </a:moveTo>
                  <a:lnTo>
                    <a:pt x="298" y="0"/>
                  </a:lnTo>
                  <a:lnTo>
                    <a:pt x="303" y="7"/>
                  </a:lnTo>
                  <a:lnTo>
                    <a:pt x="303" y="441"/>
                  </a:lnTo>
                  <a:lnTo>
                    <a:pt x="375" y="441"/>
                  </a:lnTo>
                  <a:lnTo>
                    <a:pt x="380" y="446"/>
                  </a:lnTo>
                  <a:lnTo>
                    <a:pt x="380" y="521"/>
                  </a:lnTo>
                  <a:lnTo>
                    <a:pt x="375" y="526"/>
                  </a:lnTo>
                  <a:lnTo>
                    <a:pt x="303" y="526"/>
                  </a:lnTo>
                  <a:lnTo>
                    <a:pt x="303" y="678"/>
                  </a:lnTo>
                  <a:lnTo>
                    <a:pt x="298" y="683"/>
                  </a:lnTo>
                  <a:lnTo>
                    <a:pt x="227" y="683"/>
                  </a:lnTo>
                  <a:lnTo>
                    <a:pt x="222" y="678"/>
                  </a:lnTo>
                  <a:lnTo>
                    <a:pt x="222" y="526"/>
                  </a:lnTo>
                  <a:lnTo>
                    <a:pt x="4" y="526"/>
                  </a:lnTo>
                  <a:lnTo>
                    <a:pt x="0" y="521"/>
                  </a:lnTo>
                  <a:lnTo>
                    <a:pt x="0" y="404"/>
                  </a:lnTo>
                  <a:lnTo>
                    <a:pt x="4" y="399"/>
                  </a:lnTo>
                  <a:lnTo>
                    <a:pt x="37" y="399"/>
                  </a:lnTo>
                  <a:lnTo>
                    <a:pt x="37" y="324"/>
                  </a:lnTo>
                  <a:lnTo>
                    <a:pt x="42" y="317"/>
                  </a:lnTo>
                  <a:lnTo>
                    <a:pt x="75" y="317"/>
                  </a:lnTo>
                  <a:lnTo>
                    <a:pt x="75" y="242"/>
                  </a:lnTo>
                  <a:lnTo>
                    <a:pt x="82" y="237"/>
                  </a:lnTo>
                  <a:lnTo>
                    <a:pt x="109" y="237"/>
                  </a:lnTo>
                  <a:lnTo>
                    <a:pt x="109" y="169"/>
                  </a:lnTo>
                  <a:lnTo>
                    <a:pt x="114" y="162"/>
                  </a:lnTo>
                  <a:lnTo>
                    <a:pt x="147" y="162"/>
                  </a:lnTo>
                  <a:lnTo>
                    <a:pt x="147" y="128"/>
                  </a:lnTo>
                  <a:lnTo>
                    <a:pt x="152" y="122"/>
                  </a:lnTo>
                  <a:lnTo>
                    <a:pt x="184" y="122"/>
                  </a:lnTo>
                  <a:lnTo>
                    <a:pt x="184" y="46"/>
                  </a:lnTo>
                  <a:lnTo>
                    <a:pt x="188" y="41"/>
                  </a:lnTo>
                  <a:lnTo>
                    <a:pt x="222" y="41"/>
                  </a:lnTo>
                  <a:lnTo>
                    <a:pt x="222" y="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6162" name="Group 25"/>
          <p:cNvGrpSpPr/>
          <p:nvPr/>
        </p:nvGrpSpPr>
        <p:grpSpPr>
          <a:xfrm>
            <a:off x="4800600" y="4021138"/>
            <a:ext cx="441325" cy="244475"/>
            <a:chOff x="2064" y="2533"/>
            <a:chExt cx="278" cy="154"/>
          </a:xfrm>
        </p:grpSpPr>
        <p:sp>
          <p:nvSpPr>
            <p:cNvPr id="6167" name="Freeform 26"/>
            <p:cNvSpPr/>
            <p:nvPr/>
          </p:nvSpPr>
          <p:spPr>
            <a:xfrm>
              <a:off x="2064" y="2533"/>
              <a:ext cx="180" cy="154"/>
            </a:xfrm>
            <a:custGeom>
              <a:avLst/>
              <a:gdLst>
                <a:gd name="txL" fmla="*/ 0 w 799"/>
                <a:gd name="txT" fmla="*/ 0 h 684"/>
                <a:gd name="txR" fmla="*/ 799 w 799"/>
                <a:gd name="txB" fmla="*/ 684 h 68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799" h="684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2" y="88"/>
                  </a:lnTo>
                  <a:lnTo>
                    <a:pt x="192" y="162"/>
                  </a:lnTo>
                  <a:lnTo>
                    <a:pt x="226" y="162"/>
                  </a:lnTo>
                  <a:lnTo>
                    <a:pt x="231" y="169"/>
                  </a:lnTo>
                  <a:lnTo>
                    <a:pt x="231" y="237"/>
                  </a:lnTo>
                  <a:lnTo>
                    <a:pt x="264" y="237"/>
                  </a:lnTo>
                  <a:lnTo>
                    <a:pt x="269" y="242"/>
                  </a:lnTo>
                  <a:lnTo>
                    <a:pt x="269" y="317"/>
                  </a:lnTo>
                  <a:lnTo>
                    <a:pt x="302" y="317"/>
                  </a:lnTo>
                  <a:lnTo>
                    <a:pt x="309" y="324"/>
                  </a:lnTo>
                  <a:lnTo>
                    <a:pt x="309" y="399"/>
                  </a:lnTo>
                  <a:lnTo>
                    <a:pt x="342" y="399"/>
                  </a:lnTo>
                  <a:lnTo>
                    <a:pt x="347" y="404"/>
                  </a:lnTo>
                  <a:lnTo>
                    <a:pt x="347" y="480"/>
                  </a:lnTo>
                  <a:lnTo>
                    <a:pt x="380" y="480"/>
                  </a:lnTo>
                  <a:lnTo>
                    <a:pt x="386" y="484"/>
                  </a:lnTo>
                  <a:lnTo>
                    <a:pt x="386" y="555"/>
                  </a:lnTo>
                  <a:lnTo>
                    <a:pt x="413" y="555"/>
                  </a:lnTo>
                  <a:lnTo>
                    <a:pt x="413" y="484"/>
                  </a:lnTo>
                  <a:lnTo>
                    <a:pt x="419" y="480"/>
                  </a:lnTo>
                  <a:lnTo>
                    <a:pt x="451" y="480"/>
                  </a:lnTo>
                  <a:lnTo>
                    <a:pt x="451" y="365"/>
                  </a:lnTo>
                  <a:lnTo>
                    <a:pt x="458" y="359"/>
                  </a:lnTo>
                  <a:lnTo>
                    <a:pt x="491" y="359"/>
                  </a:lnTo>
                  <a:lnTo>
                    <a:pt x="491" y="284"/>
                  </a:lnTo>
                  <a:lnTo>
                    <a:pt x="496" y="279"/>
                  </a:lnTo>
                  <a:lnTo>
                    <a:pt x="529" y="279"/>
                  </a:lnTo>
                  <a:lnTo>
                    <a:pt x="529" y="169"/>
                  </a:lnTo>
                  <a:lnTo>
                    <a:pt x="534" y="162"/>
                  </a:lnTo>
                  <a:lnTo>
                    <a:pt x="568" y="162"/>
                  </a:lnTo>
                  <a:lnTo>
                    <a:pt x="568" y="88"/>
                  </a:lnTo>
                  <a:lnTo>
                    <a:pt x="573" y="80"/>
                  </a:lnTo>
                  <a:lnTo>
                    <a:pt x="606" y="80"/>
                  </a:lnTo>
                  <a:lnTo>
                    <a:pt x="606" y="7"/>
                  </a:lnTo>
                  <a:lnTo>
                    <a:pt x="611" y="0"/>
                  </a:lnTo>
                  <a:lnTo>
                    <a:pt x="793" y="0"/>
                  </a:lnTo>
                  <a:lnTo>
                    <a:pt x="798" y="7"/>
                  </a:lnTo>
                  <a:lnTo>
                    <a:pt x="798" y="41"/>
                  </a:lnTo>
                  <a:lnTo>
                    <a:pt x="793" y="46"/>
                  </a:lnTo>
                  <a:lnTo>
                    <a:pt x="722" y="46"/>
                  </a:lnTo>
                  <a:lnTo>
                    <a:pt x="722" y="637"/>
                  </a:lnTo>
                  <a:lnTo>
                    <a:pt x="793" y="637"/>
                  </a:lnTo>
                  <a:lnTo>
                    <a:pt x="798" y="645"/>
                  </a:lnTo>
                  <a:lnTo>
                    <a:pt x="798" y="678"/>
                  </a:lnTo>
                  <a:lnTo>
                    <a:pt x="793" y="683"/>
                  </a:lnTo>
                  <a:lnTo>
                    <a:pt x="573" y="683"/>
                  </a:lnTo>
                  <a:lnTo>
                    <a:pt x="568" y="678"/>
                  </a:lnTo>
                  <a:lnTo>
                    <a:pt x="568" y="645"/>
                  </a:lnTo>
                  <a:lnTo>
                    <a:pt x="573" y="637"/>
                  </a:lnTo>
                  <a:lnTo>
                    <a:pt x="644" y="637"/>
                  </a:lnTo>
                  <a:lnTo>
                    <a:pt x="644" y="88"/>
                  </a:lnTo>
                  <a:lnTo>
                    <a:pt x="611" y="88"/>
                  </a:lnTo>
                  <a:lnTo>
                    <a:pt x="611" y="162"/>
                  </a:lnTo>
                  <a:lnTo>
                    <a:pt x="606" y="169"/>
                  </a:lnTo>
                  <a:lnTo>
                    <a:pt x="573" y="169"/>
                  </a:lnTo>
                  <a:lnTo>
                    <a:pt x="573" y="279"/>
                  </a:lnTo>
                  <a:lnTo>
                    <a:pt x="568" y="284"/>
                  </a:lnTo>
                  <a:lnTo>
                    <a:pt x="534" y="284"/>
                  </a:lnTo>
                  <a:lnTo>
                    <a:pt x="534" y="359"/>
                  </a:lnTo>
                  <a:lnTo>
                    <a:pt x="529" y="365"/>
                  </a:lnTo>
                  <a:lnTo>
                    <a:pt x="496" y="365"/>
                  </a:lnTo>
                  <a:lnTo>
                    <a:pt x="496" y="480"/>
                  </a:lnTo>
                  <a:lnTo>
                    <a:pt x="491" y="484"/>
                  </a:lnTo>
                  <a:lnTo>
                    <a:pt x="458" y="484"/>
                  </a:lnTo>
                  <a:lnTo>
                    <a:pt x="458" y="555"/>
                  </a:lnTo>
                  <a:lnTo>
                    <a:pt x="451" y="563"/>
                  </a:lnTo>
                  <a:lnTo>
                    <a:pt x="419" y="563"/>
                  </a:lnTo>
                  <a:lnTo>
                    <a:pt x="419" y="678"/>
                  </a:lnTo>
                  <a:lnTo>
                    <a:pt x="413" y="683"/>
                  </a:lnTo>
                  <a:lnTo>
                    <a:pt x="386" y="683"/>
                  </a:lnTo>
                  <a:lnTo>
                    <a:pt x="380" y="678"/>
                  </a:lnTo>
                  <a:lnTo>
                    <a:pt x="380" y="645"/>
                  </a:lnTo>
                  <a:lnTo>
                    <a:pt x="347" y="645"/>
                  </a:lnTo>
                  <a:lnTo>
                    <a:pt x="342" y="637"/>
                  </a:lnTo>
                  <a:lnTo>
                    <a:pt x="342" y="563"/>
                  </a:lnTo>
                  <a:lnTo>
                    <a:pt x="309" y="563"/>
                  </a:lnTo>
                  <a:lnTo>
                    <a:pt x="302" y="555"/>
                  </a:lnTo>
                  <a:lnTo>
                    <a:pt x="302" y="484"/>
                  </a:lnTo>
                  <a:lnTo>
                    <a:pt x="269" y="484"/>
                  </a:lnTo>
                  <a:lnTo>
                    <a:pt x="264" y="480"/>
                  </a:lnTo>
                  <a:lnTo>
                    <a:pt x="264" y="404"/>
                  </a:lnTo>
                  <a:lnTo>
                    <a:pt x="231" y="404"/>
                  </a:lnTo>
                  <a:lnTo>
                    <a:pt x="226" y="399"/>
                  </a:lnTo>
                  <a:lnTo>
                    <a:pt x="226" y="324"/>
                  </a:lnTo>
                  <a:lnTo>
                    <a:pt x="192" y="324"/>
                  </a:lnTo>
                  <a:lnTo>
                    <a:pt x="187" y="317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69"/>
                  </a:lnTo>
                  <a:lnTo>
                    <a:pt x="115" y="169"/>
                  </a:lnTo>
                  <a:lnTo>
                    <a:pt x="115" y="637"/>
                  </a:lnTo>
                  <a:lnTo>
                    <a:pt x="187" y="637"/>
                  </a:lnTo>
                  <a:lnTo>
                    <a:pt x="192" y="645"/>
                  </a:lnTo>
                  <a:lnTo>
                    <a:pt x="192" y="678"/>
                  </a:lnTo>
                  <a:lnTo>
                    <a:pt x="187" y="683"/>
                  </a:lnTo>
                  <a:lnTo>
                    <a:pt x="4" y="683"/>
                  </a:lnTo>
                  <a:lnTo>
                    <a:pt x="0" y="678"/>
                  </a:lnTo>
                  <a:lnTo>
                    <a:pt x="0" y="645"/>
                  </a:lnTo>
                  <a:lnTo>
                    <a:pt x="4" y="637"/>
                  </a:lnTo>
                  <a:lnTo>
                    <a:pt x="77" y="637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6168" name="Freeform 27"/>
            <p:cNvSpPr/>
            <p:nvPr/>
          </p:nvSpPr>
          <p:spPr>
            <a:xfrm>
              <a:off x="2257" y="2533"/>
              <a:ext cx="85" cy="154"/>
            </a:xfrm>
            <a:custGeom>
              <a:avLst/>
              <a:gdLst>
                <a:gd name="txL" fmla="*/ 0 w 380"/>
                <a:gd name="txT" fmla="*/ 0 h 684"/>
                <a:gd name="txR" fmla="*/ 380 w 380"/>
                <a:gd name="txB" fmla="*/ 684 h 68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80" h="684">
                  <a:moveTo>
                    <a:pt x="114" y="0"/>
                  </a:moveTo>
                  <a:lnTo>
                    <a:pt x="374" y="0"/>
                  </a:lnTo>
                  <a:lnTo>
                    <a:pt x="379" y="7"/>
                  </a:lnTo>
                  <a:lnTo>
                    <a:pt x="379" y="41"/>
                  </a:lnTo>
                  <a:lnTo>
                    <a:pt x="374" y="46"/>
                  </a:lnTo>
                  <a:lnTo>
                    <a:pt x="340" y="46"/>
                  </a:lnTo>
                  <a:lnTo>
                    <a:pt x="340" y="80"/>
                  </a:lnTo>
                  <a:lnTo>
                    <a:pt x="335" y="88"/>
                  </a:lnTo>
                  <a:lnTo>
                    <a:pt x="114" y="88"/>
                  </a:lnTo>
                  <a:lnTo>
                    <a:pt x="114" y="203"/>
                  </a:lnTo>
                  <a:lnTo>
                    <a:pt x="185" y="203"/>
                  </a:lnTo>
                  <a:lnTo>
                    <a:pt x="189" y="208"/>
                  </a:lnTo>
                  <a:lnTo>
                    <a:pt x="189" y="237"/>
                  </a:lnTo>
                  <a:lnTo>
                    <a:pt x="260" y="237"/>
                  </a:lnTo>
                  <a:lnTo>
                    <a:pt x="265" y="242"/>
                  </a:lnTo>
                  <a:lnTo>
                    <a:pt x="265" y="279"/>
                  </a:lnTo>
                  <a:lnTo>
                    <a:pt x="335" y="279"/>
                  </a:lnTo>
                  <a:lnTo>
                    <a:pt x="340" y="284"/>
                  </a:lnTo>
                  <a:lnTo>
                    <a:pt x="340" y="359"/>
                  </a:lnTo>
                  <a:lnTo>
                    <a:pt x="374" y="359"/>
                  </a:lnTo>
                  <a:lnTo>
                    <a:pt x="379" y="365"/>
                  </a:lnTo>
                  <a:lnTo>
                    <a:pt x="379" y="555"/>
                  </a:lnTo>
                  <a:lnTo>
                    <a:pt x="374" y="563"/>
                  </a:lnTo>
                  <a:lnTo>
                    <a:pt x="340" y="563"/>
                  </a:lnTo>
                  <a:lnTo>
                    <a:pt x="340" y="637"/>
                  </a:lnTo>
                  <a:lnTo>
                    <a:pt x="335" y="645"/>
                  </a:lnTo>
                  <a:lnTo>
                    <a:pt x="265" y="645"/>
                  </a:lnTo>
                  <a:lnTo>
                    <a:pt x="265" y="678"/>
                  </a:lnTo>
                  <a:lnTo>
                    <a:pt x="260" y="683"/>
                  </a:lnTo>
                  <a:lnTo>
                    <a:pt x="45" y="683"/>
                  </a:lnTo>
                  <a:lnTo>
                    <a:pt x="37" y="678"/>
                  </a:lnTo>
                  <a:lnTo>
                    <a:pt x="37" y="645"/>
                  </a:lnTo>
                  <a:lnTo>
                    <a:pt x="5" y="645"/>
                  </a:lnTo>
                  <a:lnTo>
                    <a:pt x="0" y="637"/>
                  </a:lnTo>
                  <a:lnTo>
                    <a:pt x="0" y="563"/>
                  </a:lnTo>
                  <a:lnTo>
                    <a:pt x="5" y="555"/>
                  </a:lnTo>
                  <a:lnTo>
                    <a:pt x="77" y="555"/>
                  </a:lnTo>
                  <a:lnTo>
                    <a:pt x="82" y="563"/>
                  </a:lnTo>
                  <a:lnTo>
                    <a:pt x="82" y="597"/>
                  </a:lnTo>
                  <a:lnTo>
                    <a:pt x="109" y="597"/>
                  </a:lnTo>
                  <a:lnTo>
                    <a:pt x="114" y="603"/>
                  </a:lnTo>
                  <a:lnTo>
                    <a:pt x="114" y="637"/>
                  </a:lnTo>
                  <a:lnTo>
                    <a:pt x="222" y="637"/>
                  </a:lnTo>
                  <a:lnTo>
                    <a:pt x="222" y="603"/>
                  </a:lnTo>
                  <a:lnTo>
                    <a:pt x="227" y="597"/>
                  </a:lnTo>
                  <a:lnTo>
                    <a:pt x="260" y="597"/>
                  </a:lnTo>
                  <a:lnTo>
                    <a:pt x="260" y="563"/>
                  </a:lnTo>
                  <a:lnTo>
                    <a:pt x="265" y="555"/>
                  </a:lnTo>
                  <a:lnTo>
                    <a:pt x="297" y="555"/>
                  </a:lnTo>
                  <a:lnTo>
                    <a:pt x="297" y="404"/>
                  </a:lnTo>
                  <a:lnTo>
                    <a:pt x="265" y="404"/>
                  </a:lnTo>
                  <a:lnTo>
                    <a:pt x="260" y="399"/>
                  </a:lnTo>
                  <a:lnTo>
                    <a:pt x="260" y="365"/>
                  </a:lnTo>
                  <a:lnTo>
                    <a:pt x="227" y="365"/>
                  </a:lnTo>
                  <a:lnTo>
                    <a:pt x="222" y="359"/>
                  </a:lnTo>
                  <a:lnTo>
                    <a:pt x="222" y="324"/>
                  </a:lnTo>
                  <a:lnTo>
                    <a:pt x="152" y="324"/>
                  </a:lnTo>
                  <a:lnTo>
                    <a:pt x="147" y="317"/>
                  </a:lnTo>
                  <a:lnTo>
                    <a:pt x="147" y="284"/>
                  </a:lnTo>
                  <a:lnTo>
                    <a:pt x="45" y="284"/>
                  </a:lnTo>
                  <a:lnTo>
                    <a:pt x="37" y="279"/>
                  </a:lnTo>
                  <a:lnTo>
                    <a:pt x="37" y="169"/>
                  </a:lnTo>
                  <a:lnTo>
                    <a:pt x="45" y="162"/>
                  </a:lnTo>
                  <a:lnTo>
                    <a:pt x="77" y="162"/>
                  </a:lnTo>
                  <a:lnTo>
                    <a:pt x="77" y="88"/>
                  </a:lnTo>
                  <a:lnTo>
                    <a:pt x="82" y="80"/>
                  </a:lnTo>
                  <a:lnTo>
                    <a:pt x="109" y="80"/>
                  </a:lnTo>
                  <a:lnTo>
                    <a:pt x="109" y="7"/>
                  </a:lnTo>
                  <a:lnTo>
                    <a:pt x="114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6163" name="Group 28"/>
          <p:cNvGrpSpPr/>
          <p:nvPr/>
        </p:nvGrpSpPr>
        <p:grpSpPr>
          <a:xfrm>
            <a:off x="6096000" y="4021138"/>
            <a:ext cx="441325" cy="244475"/>
            <a:chOff x="2880" y="2533"/>
            <a:chExt cx="278" cy="154"/>
          </a:xfrm>
        </p:grpSpPr>
        <p:sp>
          <p:nvSpPr>
            <p:cNvPr id="6165" name="Freeform 29"/>
            <p:cNvSpPr/>
            <p:nvPr/>
          </p:nvSpPr>
          <p:spPr>
            <a:xfrm>
              <a:off x="2880" y="2533"/>
              <a:ext cx="181" cy="154"/>
            </a:xfrm>
            <a:custGeom>
              <a:avLst/>
              <a:gdLst>
                <a:gd name="txL" fmla="*/ 0 w 804"/>
                <a:gd name="txT" fmla="*/ 0 h 684"/>
                <a:gd name="txR" fmla="*/ 804 w 804"/>
                <a:gd name="txB" fmla="*/ 684 h 68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804" h="684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4" y="88"/>
                  </a:lnTo>
                  <a:lnTo>
                    <a:pt x="194" y="162"/>
                  </a:lnTo>
                  <a:lnTo>
                    <a:pt x="227" y="162"/>
                  </a:lnTo>
                  <a:lnTo>
                    <a:pt x="232" y="169"/>
                  </a:lnTo>
                  <a:lnTo>
                    <a:pt x="232" y="237"/>
                  </a:lnTo>
                  <a:lnTo>
                    <a:pt x="265" y="237"/>
                  </a:lnTo>
                  <a:lnTo>
                    <a:pt x="272" y="242"/>
                  </a:lnTo>
                  <a:lnTo>
                    <a:pt x="272" y="317"/>
                  </a:lnTo>
                  <a:lnTo>
                    <a:pt x="305" y="317"/>
                  </a:lnTo>
                  <a:lnTo>
                    <a:pt x="310" y="324"/>
                  </a:lnTo>
                  <a:lnTo>
                    <a:pt x="310" y="399"/>
                  </a:lnTo>
                  <a:lnTo>
                    <a:pt x="344" y="399"/>
                  </a:lnTo>
                  <a:lnTo>
                    <a:pt x="350" y="404"/>
                  </a:lnTo>
                  <a:lnTo>
                    <a:pt x="350" y="480"/>
                  </a:lnTo>
                  <a:lnTo>
                    <a:pt x="382" y="480"/>
                  </a:lnTo>
                  <a:lnTo>
                    <a:pt x="388" y="484"/>
                  </a:lnTo>
                  <a:lnTo>
                    <a:pt x="388" y="555"/>
                  </a:lnTo>
                  <a:lnTo>
                    <a:pt x="415" y="555"/>
                  </a:lnTo>
                  <a:lnTo>
                    <a:pt x="415" y="484"/>
                  </a:lnTo>
                  <a:lnTo>
                    <a:pt x="420" y="480"/>
                  </a:lnTo>
                  <a:lnTo>
                    <a:pt x="455" y="480"/>
                  </a:lnTo>
                  <a:lnTo>
                    <a:pt x="455" y="365"/>
                  </a:lnTo>
                  <a:lnTo>
                    <a:pt x="460" y="359"/>
                  </a:lnTo>
                  <a:lnTo>
                    <a:pt x="493" y="359"/>
                  </a:lnTo>
                  <a:lnTo>
                    <a:pt x="493" y="284"/>
                  </a:lnTo>
                  <a:lnTo>
                    <a:pt x="498" y="279"/>
                  </a:lnTo>
                  <a:lnTo>
                    <a:pt x="531" y="279"/>
                  </a:lnTo>
                  <a:lnTo>
                    <a:pt x="531" y="169"/>
                  </a:lnTo>
                  <a:lnTo>
                    <a:pt x="536" y="162"/>
                  </a:lnTo>
                  <a:lnTo>
                    <a:pt x="570" y="162"/>
                  </a:lnTo>
                  <a:lnTo>
                    <a:pt x="570" y="88"/>
                  </a:lnTo>
                  <a:lnTo>
                    <a:pt x="576" y="80"/>
                  </a:lnTo>
                  <a:lnTo>
                    <a:pt x="608" y="80"/>
                  </a:lnTo>
                  <a:lnTo>
                    <a:pt x="608" y="7"/>
                  </a:lnTo>
                  <a:lnTo>
                    <a:pt x="614" y="0"/>
                  </a:lnTo>
                  <a:lnTo>
                    <a:pt x="797" y="0"/>
                  </a:lnTo>
                  <a:lnTo>
                    <a:pt x="803" y="7"/>
                  </a:lnTo>
                  <a:lnTo>
                    <a:pt x="803" y="41"/>
                  </a:lnTo>
                  <a:lnTo>
                    <a:pt x="797" y="46"/>
                  </a:lnTo>
                  <a:lnTo>
                    <a:pt x="725" y="46"/>
                  </a:lnTo>
                  <a:lnTo>
                    <a:pt x="725" y="637"/>
                  </a:lnTo>
                  <a:lnTo>
                    <a:pt x="797" y="637"/>
                  </a:lnTo>
                  <a:lnTo>
                    <a:pt x="803" y="645"/>
                  </a:lnTo>
                  <a:lnTo>
                    <a:pt x="803" y="678"/>
                  </a:lnTo>
                  <a:lnTo>
                    <a:pt x="797" y="683"/>
                  </a:lnTo>
                  <a:lnTo>
                    <a:pt x="576" y="683"/>
                  </a:lnTo>
                  <a:lnTo>
                    <a:pt x="570" y="678"/>
                  </a:lnTo>
                  <a:lnTo>
                    <a:pt x="570" y="645"/>
                  </a:lnTo>
                  <a:lnTo>
                    <a:pt x="576" y="637"/>
                  </a:lnTo>
                  <a:lnTo>
                    <a:pt x="648" y="637"/>
                  </a:lnTo>
                  <a:lnTo>
                    <a:pt x="648" y="88"/>
                  </a:lnTo>
                  <a:lnTo>
                    <a:pt x="614" y="88"/>
                  </a:lnTo>
                  <a:lnTo>
                    <a:pt x="614" y="162"/>
                  </a:lnTo>
                  <a:lnTo>
                    <a:pt x="608" y="169"/>
                  </a:lnTo>
                  <a:lnTo>
                    <a:pt x="576" y="169"/>
                  </a:lnTo>
                  <a:lnTo>
                    <a:pt x="576" y="279"/>
                  </a:lnTo>
                  <a:lnTo>
                    <a:pt x="570" y="284"/>
                  </a:lnTo>
                  <a:lnTo>
                    <a:pt x="536" y="284"/>
                  </a:lnTo>
                  <a:lnTo>
                    <a:pt x="536" y="359"/>
                  </a:lnTo>
                  <a:lnTo>
                    <a:pt x="531" y="365"/>
                  </a:lnTo>
                  <a:lnTo>
                    <a:pt x="498" y="365"/>
                  </a:lnTo>
                  <a:lnTo>
                    <a:pt x="498" y="480"/>
                  </a:lnTo>
                  <a:lnTo>
                    <a:pt x="493" y="484"/>
                  </a:lnTo>
                  <a:lnTo>
                    <a:pt x="460" y="484"/>
                  </a:lnTo>
                  <a:lnTo>
                    <a:pt x="460" y="555"/>
                  </a:lnTo>
                  <a:lnTo>
                    <a:pt x="455" y="563"/>
                  </a:lnTo>
                  <a:lnTo>
                    <a:pt x="420" y="563"/>
                  </a:lnTo>
                  <a:lnTo>
                    <a:pt x="420" y="678"/>
                  </a:lnTo>
                  <a:lnTo>
                    <a:pt x="415" y="683"/>
                  </a:lnTo>
                  <a:lnTo>
                    <a:pt x="388" y="683"/>
                  </a:lnTo>
                  <a:lnTo>
                    <a:pt x="382" y="678"/>
                  </a:lnTo>
                  <a:lnTo>
                    <a:pt x="382" y="645"/>
                  </a:lnTo>
                  <a:lnTo>
                    <a:pt x="350" y="645"/>
                  </a:lnTo>
                  <a:lnTo>
                    <a:pt x="344" y="637"/>
                  </a:lnTo>
                  <a:lnTo>
                    <a:pt x="344" y="563"/>
                  </a:lnTo>
                  <a:lnTo>
                    <a:pt x="310" y="563"/>
                  </a:lnTo>
                  <a:lnTo>
                    <a:pt x="305" y="555"/>
                  </a:lnTo>
                  <a:lnTo>
                    <a:pt x="305" y="484"/>
                  </a:lnTo>
                  <a:lnTo>
                    <a:pt x="272" y="484"/>
                  </a:lnTo>
                  <a:lnTo>
                    <a:pt x="265" y="480"/>
                  </a:lnTo>
                  <a:lnTo>
                    <a:pt x="265" y="404"/>
                  </a:lnTo>
                  <a:lnTo>
                    <a:pt x="232" y="404"/>
                  </a:lnTo>
                  <a:lnTo>
                    <a:pt x="227" y="399"/>
                  </a:lnTo>
                  <a:lnTo>
                    <a:pt x="227" y="324"/>
                  </a:lnTo>
                  <a:lnTo>
                    <a:pt x="194" y="324"/>
                  </a:lnTo>
                  <a:lnTo>
                    <a:pt x="187" y="317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69"/>
                  </a:lnTo>
                  <a:lnTo>
                    <a:pt x="115" y="169"/>
                  </a:lnTo>
                  <a:lnTo>
                    <a:pt x="115" y="637"/>
                  </a:lnTo>
                  <a:lnTo>
                    <a:pt x="187" y="637"/>
                  </a:lnTo>
                  <a:lnTo>
                    <a:pt x="194" y="645"/>
                  </a:lnTo>
                  <a:lnTo>
                    <a:pt x="194" y="678"/>
                  </a:lnTo>
                  <a:lnTo>
                    <a:pt x="187" y="683"/>
                  </a:lnTo>
                  <a:lnTo>
                    <a:pt x="4" y="683"/>
                  </a:lnTo>
                  <a:lnTo>
                    <a:pt x="0" y="678"/>
                  </a:lnTo>
                  <a:lnTo>
                    <a:pt x="0" y="645"/>
                  </a:lnTo>
                  <a:lnTo>
                    <a:pt x="4" y="637"/>
                  </a:lnTo>
                  <a:lnTo>
                    <a:pt x="77" y="637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6166" name="Freeform 30"/>
            <p:cNvSpPr/>
            <p:nvPr/>
          </p:nvSpPr>
          <p:spPr>
            <a:xfrm>
              <a:off x="3073" y="2533"/>
              <a:ext cx="85" cy="154"/>
            </a:xfrm>
            <a:custGeom>
              <a:avLst/>
              <a:gdLst>
                <a:gd name="txL" fmla="*/ 0 w 380"/>
                <a:gd name="txT" fmla="*/ 0 h 684"/>
                <a:gd name="txR" fmla="*/ 380 w 380"/>
                <a:gd name="txB" fmla="*/ 684 h 68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80" h="684">
                  <a:moveTo>
                    <a:pt x="151" y="284"/>
                  </a:moveTo>
                  <a:lnTo>
                    <a:pt x="222" y="284"/>
                  </a:lnTo>
                  <a:lnTo>
                    <a:pt x="222" y="317"/>
                  </a:lnTo>
                  <a:lnTo>
                    <a:pt x="227" y="324"/>
                  </a:lnTo>
                  <a:lnTo>
                    <a:pt x="259" y="324"/>
                  </a:lnTo>
                  <a:lnTo>
                    <a:pt x="259" y="359"/>
                  </a:lnTo>
                  <a:lnTo>
                    <a:pt x="264" y="365"/>
                  </a:lnTo>
                  <a:lnTo>
                    <a:pt x="297" y="365"/>
                  </a:lnTo>
                  <a:lnTo>
                    <a:pt x="297" y="555"/>
                  </a:lnTo>
                  <a:lnTo>
                    <a:pt x="264" y="555"/>
                  </a:lnTo>
                  <a:lnTo>
                    <a:pt x="259" y="563"/>
                  </a:lnTo>
                  <a:lnTo>
                    <a:pt x="259" y="597"/>
                  </a:lnTo>
                  <a:lnTo>
                    <a:pt x="227" y="597"/>
                  </a:lnTo>
                  <a:lnTo>
                    <a:pt x="222" y="603"/>
                  </a:lnTo>
                  <a:lnTo>
                    <a:pt x="222" y="637"/>
                  </a:lnTo>
                  <a:lnTo>
                    <a:pt x="188" y="637"/>
                  </a:lnTo>
                  <a:lnTo>
                    <a:pt x="188" y="603"/>
                  </a:lnTo>
                  <a:lnTo>
                    <a:pt x="184" y="597"/>
                  </a:lnTo>
                  <a:lnTo>
                    <a:pt x="114" y="597"/>
                  </a:lnTo>
                  <a:lnTo>
                    <a:pt x="114" y="526"/>
                  </a:lnTo>
                  <a:lnTo>
                    <a:pt x="109" y="521"/>
                  </a:lnTo>
                  <a:lnTo>
                    <a:pt x="82" y="521"/>
                  </a:lnTo>
                  <a:lnTo>
                    <a:pt x="82" y="324"/>
                  </a:lnTo>
                  <a:lnTo>
                    <a:pt x="146" y="324"/>
                  </a:lnTo>
                  <a:lnTo>
                    <a:pt x="151" y="317"/>
                  </a:lnTo>
                  <a:lnTo>
                    <a:pt x="151" y="284"/>
                  </a:lnTo>
                  <a:close/>
                  <a:moveTo>
                    <a:pt x="227" y="0"/>
                  </a:moveTo>
                  <a:lnTo>
                    <a:pt x="374" y="0"/>
                  </a:lnTo>
                  <a:lnTo>
                    <a:pt x="379" y="7"/>
                  </a:lnTo>
                  <a:lnTo>
                    <a:pt x="379" y="41"/>
                  </a:lnTo>
                  <a:lnTo>
                    <a:pt x="374" y="46"/>
                  </a:lnTo>
                  <a:lnTo>
                    <a:pt x="264" y="46"/>
                  </a:lnTo>
                  <a:lnTo>
                    <a:pt x="264" y="80"/>
                  </a:lnTo>
                  <a:lnTo>
                    <a:pt x="259" y="88"/>
                  </a:lnTo>
                  <a:lnTo>
                    <a:pt x="188" y="88"/>
                  </a:lnTo>
                  <a:lnTo>
                    <a:pt x="188" y="122"/>
                  </a:lnTo>
                  <a:lnTo>
                    <a:pt x="184" y="128"/>
                  </a:lnTo>
                  <a:lnTo>
                    <a:pt x="151" y="128"/>
                  </a:lnTo>
                  <a:lnTo>
                    <a:pt x="151" y="203"/>
                  </a:lnTo>
                  <a:lnTo>
                    <a:pt x="146" y="208"/>
                  </a:lnTo>
                  <a:lnTo>
                    <a:pt x="114" y="208"/>
                  </a:lnTo>
                  <a:lnTo>
                    <a:pt x="114" y="279"/>
                  </a:lnTo>
                  <a:lnTo>
                    <a:pt x="146" y="279"/>
                  </a:lnTo>
                  <a:lnTo>
                    <a:pt x="146" y="242"/>
                  </a:lnTo>
                  <a:lnTo>
                    <a:pt x="151" y="237"/>
                  </a:lnTo>
                  <a:lnTo>
                    <a:pt x="259" y="237"/>
                  </a:lnTo>
                  <a:lnTo>
                    <a:pt x="264" y="242"/>
                  </a:lnTo>
                  <a:lnTo>
                    <a:pt x="264" y="279"/>
                  </a:lnTo>
                  <a:lnTo>
                    <a:pt x="335" y="279"/>
                  </a:lnTo>
                  <a:lnTo>
                    <a:pt x="340" y="284"/>
                  </a:lnTo>
                  <a:lnTo>
                    <a:pt x="340" y="359"/>
                  </a:lnTo>
                  <a:lnTo>
                    <a:pt x="374" y="359"/>
                  </a:lnTo>
                  <a:lnTo>
                    <a:pt x="379" y="365"/>
                  </a:lnTo>
                  <a:lnTo>
                    <a:pt x="379" y="555"/>
                  </a:lnTo>
                  <a:lnTo>
                    <a:pt x="374" y="563"/>
                  </a:lnTo>
                  <a:lnTo>
                    <a:pt x="340" y="563"/>
                  </a:lnTo>
                  <a:lnTo>
                    <a:pt x="340" y="637"/>
                  </a:lnTo>
                  <a:lnTo>
                    <a:pt x="335" y="645"/>
                  </a:lnTo>
                  <a:lnTo>
                    <a:pt x="264" y="645"/>
                  </a:lnTo>
                  <a:lnTo>
                    <a:pt x="264" y="678"/>
                  </a:lnTo>
                  <a:lnTo>
                    <a:pt x="259" y="683"/>
                  </a:lnTo>
                  <a:lnTo>
                    <a:pt x="114" y="683"/>
                  </a:lnTo>
                  <a:lnTo>
                    <a:pt x="109" y="678"/>
                  </a:lnTo>
                  <a:lnTo>
                    <a:pt x="109" y="645"/>
                  </a:lnTo>
                  <a:lnTo>
                    <a:pt x="42" y="645"/>
                  </a:lnTo>
                  <a:lnTo>
                    <a:pt x="37" y="637"/>
                  </a:lnTo>
                  <a:lnTo>
                    <a:pt x="37" y="563"/>
                  </a:lnTo>
                  <a:lnTo>
                    <a:pt x="4" y="563"/>
                  </a:lnTo>
                  <a:lnTo>
                    <a:pt x="0" y="555"/>
                  </a:lnTo>
                  <a:lnTo>
                    <a:pt x="0" y="242"/>
                  </a:lnTo>
                  <a:lnTo>
                    <a:pt x="4" y="237"/>
                  </a:lnTo>
                  <a:lnTo>
                    <a:pt x="37" y="237"/>
                  </a:lnTo>
                  <a:lnTo>
                    <a:pt x="37" y="169"/>
                  </a:lnTo>
                  <a:lnTo>
                    <a:pt x="42" y="162"/>
                  </a:lnTo>
                  <a:lnTo>
                    <a:pt x="75" y="162"/>
                  </a:lnTo>
                  <a:lnTo>
                    <a:pt x="75" y="128"/>
                  </a:lnTo>
                  <a:lnTo>
                    <a:pt x="82" y="122"/>
                  </a:lnTo>
                  <a:lnTo>
                    <a:pt x="109" y="122"/>
                  </a:lnTo>
                  <a:lnTo>
                    <a:pt x="109" y="88"/>
                  </a:lnTo>
                  <a:lnTo>
                    <a:pt x="114" y="80"/>
                  </a:lnTo>
                  <a:lnTo>
                    <a:pt x="146" y="80"/>
                  </a:lnTo>
                  <a:lnTo>
                    <a:pt x="146" y="46"/>
                  </a:lnTo>
                  <a:lnTo>
                    <a:pt x="151" y="41"/>
                  </a:lnTo>
                  <a:lnTo>
                    <a:pt x="222" y="41"/>
                  </a:lnTo>
                  <a:lnTo>
                    <a:pt x="222" y="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</p:grpSp>
      <p:pic>
        <p:nvPicPr>
          <p:cNvPr id="616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340"/>
              </a:spcBef>
            </a:pPr>
            <a:r>
              <a:rPr lang="en-GB" altLang="en-US" sz="6000" dirty="0"/>
              <a:t>Introduction</a:t>
            </a:r>
            <a:endParaRPr lang="en-GB" altLang="en-US" sz="6000" dirty="0"/>
          </a:p>
        </p:txBody>
      </p:sp>
      <p:sp>
        <p:nvSpPr>
          <p:cNvPr id="10242" name="Rectangle 2"/>
          <p:cNvSpPr>
            <a:spLocks noGrp="1"/>
          </p:cNvSpPr>
          <p:nvPr>
            <p:ph idx="1"/>
          </p:nvPr>
        </p:nvSpPr>
        <p:spPr>
          <a:xfrm>
            <a:off x="2209800" y="1677988"/>
            <a:ext cx="7769225" cy="4111625"/>
          </a:xfrm>
        </p:spPr>
        <p:txBody>
          <a:bodyPr vert="horz" wrap="square" lIns="18000" tIns="46800" rIns="18000" bIns="46800" anchor="t" anchorCtr="0"/>
          <a:p>
            <a:pPr>
              <a:lnSpc>
                <a:spcPct val="68000"/>
              </a:lnSpc>
              <a:spcBef>
                <a:spcPts val="140"/>
              </a:spcBef>
              <a:buNone/>
            </a:pPr>
            <a:r>
              <a:rPr lang="en-GB" altLang="en-US" sz="4000" dirty="0"/>
              <a:t>A module consists of:</a:t>
            </a:r>
            <a:endParaRPr lang="en-GB" altLang="en-US" sz="4000" dirty="0"/>
          </a:p>
          <a:p>
            <a:pPr lvl="1">
              <a:lnSpc>
                <a:spcPct val="68000"/>
              </a:lnSpc>
              <a:spcBef>
                <a:spcPts val="115"/>
              </a:spcBef>
              <a:buNone/>
            </a:pPr>
            <a:r>
              <a:rPr lang="en-GB" altLang="en-US" sz="3600" dirty="0"/>
              <a:t>1. several functions  </a:t>
            </a:r>
            <a:endParaRPr lang="en-GB" altLang="en-US" sz="3600" dirty="0"/>
          </a:p>
          <a:p>
            <a:pPr lvl="1">
              <a:lnSpc>
                <a:spcPct val="68000"/>
              </a:lnSpc>
              <a:spcBef>
                <a:spcPts val="115"/>
              </a:spcBef>
              <a:buNone/>
            </a:pPr>
            <a:r>
              <a:rPr lang="en-GB" altLang="en-US" sz="3600" dirty="0"/>
              <a:t>2. associated data</a:t>
            </a:r>
            <a:endParaRPr lang="en-GB" altLang="en-US" sz="3600" dirty="0"/>
          </a:p>
        </p:txBody>
      </p:sp>
      <p:sp>
        <p:nvSpPr>
          <p:cNvPr id="7172" name="AutoShape 3"/>
          <p:cNvSpPr/>
          <p:nvPr/>
        </p:nvSpPr>
        <p:spPr>
          <a:xfrm>
            <a:off x="4267200" y="3354388"/>
            <a:ext cx="2892425" cy="758825"/>
          </a:xfrm>
          <a:prstGeom prst="roundRect">
            <a:avLst>
              <a:gd name="adj" fmla="val 208"/>
            </a:avLst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7173" name="AutoShape 4"/>
          <p:cNvSpPr/>
          <p:nvPr/>
        </p:nvSpPr>
        <p:spPr>
          <a:xfrm>
            <a:off x="4267200" y="4116388"/>
            <a:ext cx="2892425" cy="1597025"/>
          </a:xfrm>
          <a:prstGeom prst="roundRect">
            <a:avLst>
              <a:gd name="adj" fmla="val 97"/>
            </a:avLst>
          </a:prstGeom>
          <a:solidFill>
            <a:srgbClr val="9DBAFB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grpSp>
        <p:nvGrpSpPr>
          <p:cNvPr id="7174" name="Group 5"/>
          <p:cNvGrpSpPr/>
          <p:nvPr/>
        </p:nvGrpSpPr>
        <p:grpSpPr>
          <a:xfrm>
            <a:off x="5105400" y="4954588"/>
            <a:ext cx="1444625" cy="644525"/>
            <a:chOff x="2256" y="3121"/>
            <a:chExt cx="910" cy="406"/>
          </a:xfrm>
        </p:grpSpPr>
        <p:sp>
          <p:nvSpPr>
            <p:cNvPr id="7186" name="Freeform 6"/>
            <p:cNvSpPr/>
            <p:nvPr/>
          </p:nvSpPr>
          <p:spPr>
            <a:xfrm>
              <a:off x="2256" y="3121"/>
              <a:ext cx="251" cy="406"/>
            </a:xfrm>
            <a:custGeom>
              <a:avLst/>
              <a:gdLst>
                <a:gd name="txL" fmla="*/ 0 w 1113"/>
                <a:gd name="txT" fmla="*/ 0 h 1796"/>
                <a:gd name="txR" fmla="*/ 1113 w 1113"/>
                <a:gd name="txB" fmla="*/ 1796 h 179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113" h="1796">
                  <a:moveTo>
                    <a:pt x="7" y="0"/>
                  </a:moveTo>
                  <a:lnTo>
                    <a:pt x="207" y="0"/>
                  </a:lnTo>
                  <a:lnTo>
                    <a:pt x="214" y="14"/>
                  </a:lnTo>
                  <a:lnTo>
                    <a:pt x="214" y="211"/>
                  </a:lnTo>
                  <a:lnTo>
                    <a:pt x="260" y="211"/>
                  </a:lnTo>
                  <a:lnTo>
                    <a:pt x="268" y="227"/>
                  </a:lnTo>
                  <a:lnTo>
                    <a:pt x="268" y="426"/>
                  </a:lnTo>
                  <a:lnTo>
                    <a:pt x="315" y="426"/>
                  </a:lnTo>
                  <a:lnTo>
                    <a:pt x="321" y="441"/>
                  </a:lnTo>
                  <a:lnTo>
                    <a:pt x="321" y="622"/>
                  </a:lnTo>
                  <a:lnTo>
                    <a:pt x="368" y="622"/>
                  </a:lnTo>
                  <a:lnTo>
                    <a:pt x="376" y="637"/>
                  </a:lnTo>
                  <a:lnTo>
                    <a:pt x="376" y="836"/>
                  </a:lnTo>
                  <a:lnTo>
                    <a:pt x="422" y="836"/>
                  </a:lnTo>
                  <a:lnTo>
                    <a:pt x="430" y="852"/>
                  </a:lnTo>
                  <a:lnTo>
                    <a:pt x="430" y="1049"/>
                  </a:lnTo>
                  <a:lnTo>
                    <a:pt x="477" y="1049"/>
                  </a:lnTo>
                  <a:lnTo>
                    <a:pt x="484" y="1064"/>
                  </a:lnTo>
                  <a:lnTo>
                    <a:pt x="484" y="1262"/>
                  </a:lnTo>
                  <a:lnTo>
                    <a:pt x="528" y="1262"/>
                  </a:lnTo>
                  <a:lnTo>
                    <a:pt x="537" y="1277"/>
                  </a:lnTo>
                  <a:lnTo>
                    <a:pt x="537" y="1463"/>
                  </a:lnTo>
                  <a:lnTo>
                    <a:pt x="574" y="1463"/>
                  </a:lnTo>
                  <a:lnTo>
                    <a:pt x="574" y="1277"/>
                  </a:lnTo>
                  <a:lnTo>
                    <a:pt x="582" y="1262"/>
                  </a:lnTo>
                  <a:lnTo>
                    <a:pt x="629" y="1262"/>
                  </a:lnTo>
                  <a:lnTo>
                    <a:pt x="629" y="959"/>
                  </a:lnTo>
                  <a:lnTo>
                    <a:pt x="637" y="943"/>
                  </a:lnTo>
                  <a:lnTo>
                    <a:pt x="682" y="943"/>
                  </a:lnTo>
                  <a:lnTo>
                    <a:pt x="682" y="746"/>
                  </a:lnTo>
                  <a:lnTo>
                    <a:pt x="690" y="731"/>
                  </a:lnTo>
                  <a:lnTo>
                    <a:pt x="736" y="731"/>
                  </a:lnTo>
                  <a:lnTo>
                    <a:pt x="736" y="441"/>
                  </a:lnTo>
                  <a:lnTo>
                    <a:pt x="744" y="426"/>
                  </a:lnTo>
                  <a:lnTo>
                    <a:pt x="791" y="426"/>
                  </a:lnTo>
                  <a:lnTo>
                    <a:pt x="791" y="227"/>
                  </a:lnTo>
                  <a:lnTo>
                    <a:pt x="798" y="211"/>
                  </a:lnTo>
                  <a:lnTo>
                    <a:pt x="843" y="211"/>
                  </a:lnTo>
                  <a:lnTo>
                    <a:pt x="843" y="14"/>
                  </a:lnTo>
                  <a:lnTo>
                    <a:pt x="852" y="0"/>
                  </a:lnTo>
                  <a:lnTo>
                    <a:pt x="1105" y="0"/>
                  </a:lnTo>
                  <a:lnTo>
                    <a:pt x="1112" y="14"/>
                  </a:lnTo>
                  <a:lnTo>
                    <a:pt x="1112" y="102"/>
                  </a:lnTo>
                  <a:lnTo>
                    <a:pt x="1105" y="120"/>
                  </a:lnTo>
                  <a:lnTo>
                    <a:pt x="1005" y="120"/>
                  </a:lnTo>
                  <a:lnTo>
                    <a:pt x="1005" y="1675"/>
                  </a:lnTo>
                  <a:lnTo>
                    <a:pt x="1105" y="1675"/>
                  </a:lnTo>
                  <a:lnTo>
                    <a:pt x="1112" y="1690"/>
                  </a:lnTo>
                  <a:lnTo>
                    <a:pt x="1112" y="1780"/>
                  </a:lnTo>
                  <a:lnTo>
                    <a:pt x="1105" y="1795"/>
                  </a:lnTo>
                  <a:lnTo>
                    <a:pt x="798" y="1795"/>
                  </a:lnTo>
                  <a:lnTo>
                    <a:pt x="791" y="1780"/>
                  </a:lnTo>
                  <a:lnTo>
                    <a:pt x="791" y="1690"/>
                  </a:lnTo>
                  <a:lnTo>
                    <a:pt x="798" y="1675"/>
                  </a:lnTo>
                  <a:lnTo>
                    <a:pt x="897" y="1675"/>
                  </a:lnTo>
                  <a:lnTo>
                    <a:pt x="897" y="227"/>
                  </a:lnTo>
                  <a:lnTo>
                    <a:pt x="852" y="227"/>
                  </a:lnTo>
                  <a:lnTo>
                    <a:pt x="852" y="426"/>
                  </a:lnTo>
                  <a:lnTo>
                    <a:pt x="843" y="441"/>
                  </a:lnTo>
                  <a:lnTo>
                    <a:pt x="798" y="441"/>
                  </a:lnTo>
                  <a:lnTo>
                    <a:pt x="798" y="731"/>
                  </a:lnTo>
                  <a:lnTo>
                    <a:pt x="791" y="746"/>
                  </a:lnTo>
                  <a:lnTo>
                    <a:pt x="744" y="746"/>
                  </a:lnTo>
                  <a:lnTo>
                    <a:pt x="744" y="943"/>
                  </a:lnTo>
                  <a:lnTo>
                    <a:pt x="736" y="959"/>
                  </a:lnTo>
                  <a:lnTo>
                    <a:pt x="690" y="959"/>
                  </a:lnTo>
                  <a:lnTo>
                    <a:pt x="690" y="1262"/>
                  </a:lnTo>
                  <a:lnTo>
                    <a:pt x="682" y="1277"/>
                  </a:lnTo>
                  <a:lnTo>
                    <a:pt x="637" y="1277"/>
                  </a:lnTo>
                  <a:lnTo>
                    <a:pt x="637" y="1463"/>
                  </a:lnTo>
                  <a:lnTo>
                    <a:pt x="629" y="1478"/>
                  </a:lnTo>
                  <a:lnTo>
                    <a:pt x="582" y="1478"/>
                  </a:lnTo>
                  <a:lnTo>
                    <a:pt x="582" y="1780"/>
                  </a:lnTo>
                  <a:lnTo>
                    <a:pt x="574" y="1795"/>
                  </a:lnTo>
                  <a:lnTo>
                    <a:pt x="537" y="1795"/>
                  </a:lnTo>
                  <a:lnTo>
                    <a:pt x="528" y="1780"/>
                  </a:lnTo>
                  <a:lnTo>
                    <a:pt x="528" y="1690"/>
                  </a:lnTo>
                  <a:lnTo>
                    <a:pt x="484" y="1690"/>
                  </a:lnTo>
                  <a:lnTo>
                    <a:pt x="477" y="1675"/>
                  </a:lnTo>
                  <a:lnTo>
                    <a:pt x="477" y="1478"/>
                  </a:lnTo>
                  <a:lnTo>
                    <a:pt x="430" y="1478"/>
                  </a:lnTo>
                  <a:lnTo>
                    <a:pt x="422" y="1463"/>
                  </a:lnTo>
                  <a:lnTo>
                    <a:pt x="422" y="1277"/>
                  </a:lnTo>
                  <a:lnTo>
                    <a:pt x="376" y="1277"/>
                  </a:lnTo>
                  <a:lnTo>
                    <a:pt x="368" y="1262"/>
                  </a:lnTo>
                  <a:lnTo>
                    <a:pt x="368" y="1064"/>
                  </a:lnTo>
                  <a:lnTo>
                    <a:pt x="321" y="1064"/>
                  </a:lnTo>
                  <a:lnTo>
                    <a:pt x="315" y="1049"/>
                  </a:lnTo>
                  <a:lnTo>
                    <a:pt x="315" y="852"/>
                  </a:lnTo>
                  <a:lnTo>
                    <a:pt x="268" y="852"/>
                  </a:lnTo>
                  <a:lnTo>
                    <a:pt x="260" y="836"/>
                  </a:lnTo>
                  <a:lnTo>
                    <a:pt x="260" y="637"/>
                  </a:lnTo>
                  <a:lnTo>
                    <a:pt x="214" y="637"/>
                  </a:lnTo>
                  <a:lnTo>
                    <a:pt x="207" y="622"/>
                  </a:lnTo>
                  <a:lnTo>
                    <a:pt x="207" y="441"/>
                  </a:lnTo>
                  <a:lnTo>
                    <a:pt x="161" y="441"/>
                  </a:lnTo>
                  <a:lnTo>
                    <a:pt x="161" y="1675"/>
                  </a:lnTo>
                  <a:lnTo>
                    <a:pt x="260" y="1675"/>
                  </a:lnTo>
                  <a:lnTo>
                    <a:pt x="268" y="1690"/>
                  </a:lnTo>
                  <a:lnTo>
                    <a:pt x="268" y="1780"/>
                  </a:lnTo>
                  <a:lnTo>
                    <a:pt x="260" y="1795"/>
                  </a:lnTo>
                  <a:lnTo>
                    <a:pt x="7" y="1795"/>
                  </a:lnTo>
                  <a:lnTo>
                    <a:pt x="0" y="1780"/>
                  </a:lnTo>
                  <a:lnTo>
                    <a:pt x="0" y="1690"/>
                  </a:lnTo>
                  <a:lnTo>
                    <a:pt x="7" y="1675"/>
                  </a:lnTo>
                  <a:lnTo>
                    <a:pt x="107" y="1675"/>
                  </a:lnTo>
                  <a:lnTo>
                    <a:pt x="107" y="120"/>
                  </a:lnTo>
                  <a:lnTo>
                    <a:pt x="7" y="120"/>
                  </a:lnTo>
                  <a:lnTo>
                    <a:pt x="0" y="102"/>
                  </a:lnTo>
                  <a:lnTo>
                    <a:pt x="0" y="14"/>
                  </a:lnTo>
                  <a:lnTo>
                    <a:pt x="7" y="0"/>
                  </a:lnTo>
                </a:path>
              </a:pathLst>
            </a:custGeom>
            <a:solidFill>
              <a:srgbClr val="3333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7187" name="Freeform 7"/>
            <p:cNvSpPr/>
            <p:nvPr/>
          </p:nvSpPr>
          <p:spPr>
            <a:xfrm>
              <a:off x="2524" y="3242"/>
              <a:ext cx="119" cy="285"/>
            </a:xfrm>
            <a:custGeom>
              <a:avLst/>
              <a:gdLst>
                <a:gd name="txL" fmla="*/ 0 w 530"/>
                <a:gd name="txT" fmla="*/ 0 h 1262"/>
                <a:gd name="txR" fmla="*/ 530 w 530"/>
                <a:gd name="txB" fmla="*/ 1262 h 126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530" h="1262">
                  <a:moveTo>
                    <a:pt x="212" y="104"/>
                  </a:moveTo>
                  <a:lnTo>
                    <a:pt x="311" y="104"/>
                  </a:lnTo>
                  <a:lnTo>
                    <a:pt x="311" y="198"/>
                  </a:lnTo>
                  <a:lnTo>
                    <a:pt x="317" y="213"/>
                  </a:lnTo>
                  <a:lnTo>
                    <a:pt x="362" y="213"/>
                  </a:lnTo>
                  <a:lnTo>
                    <a:pt x="362" y="303"/>
                  </a:lnTo>
                  <a:lnTo>
                    <a:pt x="369" y="319"/>
                  </a:lnTo>
                  <a:lnTo>
                    <a:pt x="415" y="319"/>
                  </a:lnTo>
                  <a:lnTo>
                    <a:pt x="415" y="929"/>
                  </a:lnTo>
                  <a:lnTo>
                    <a:pt x="369" y="929"/>
                  </a:lnTo>
                  <a:lnTo>
                    <a:pt x="362" y="944"/>
                  </a:lnTo>
                  <a:lnTo>
                    <a:pt x="362" y="1034"/>
                  </a:lnTo>
                  <a:lnTo>
                    <a:pt x="317" y="1034"/>
                  </a:lnTo>
                  <a:lnTo>
                    <a:pt x="311" y="1050"/>
                  </a:lnTo>
                  <a:lnTo>
                    <a:pt x="311" y="1141"/>
                  </a:lnTo>
                  <a:lnTo>
                    <a:pt x="212" y="1141"/>
                  </a:lnTo>
                  <a:lnTo>
                    <a:pt x="212" y="1050"/>
                  </a:lnTo>
                  <a:lnTo>
                    <a:pt x="205" y="1034"/>
                  </a:lnTo>
                  <a:lnTo>
                    <a:pt x="160" y="1034"/>
                  </a:lnTo>
                  <a:lnTo>
                    <a:pt x="160" y="944"/>
                  </a:lnTo>
                  <a:lnTo>
                    <a:pt x="151" y="929"/>
                  </a:lnTo>
                  <a:lnTo>
                    <a:pt x="114" y="929"/>
                  </a:lnTo>
                  <a:lnTo>
                    <a:pt x="114" y="319"/>
                  </a:lnTo>
                  <a:lnTo>
                    <a:pt x="151" y="319"/>
                  </a:lnTo>
                  <a:lnTo>
                    <a:pt x="160" y="303"/>
                  </a:lnTo>
                  <a:lnTo>
                    <a:pt x="160" y="213"/>
                  </a:lnTo>
                  <a:lnTo>
                    <a:pt x="205" y="213"/>
                  </a:lnTo>
                  <a:lnTo>
                    <a:pt x="212" y="198"/>
                  </a:lnTo>
                  <a:lnTo>
                    <a:pt x="212" y="104"/>
                  </a:lnTo>
                  <a:close/>
                  <a:moveTo>
                    <a:pt x="160" y="0"/>
                  </a:moveTo>
                  <a:lnTo>
                    <a:pt x="362" y="0"/>
                  </a:lnTo>
                  <a:lnTo>
                    <a:pt x="369" y="14"/>
                  </a:lnTo>
                  <a:lnTo>
                    <a:pt x="369" y="89"/>
                  </a:lnTo>
                  <a:lnTo>
                    <a:pt x="469" y="89"/>
                  </a:lnTo>
                  <a:lnTo>
                    <a:pt x="476" y="104"/>
                  </a:lnTo>
                  <a:lnTo>
                    <a:pt x="476" y="303"/>
                  </a:lnTo>
                  <a:lnTo>
                    <a:pt x="521" y="303"/>
                  </a:lnTo>
                  <a:lnTo>
                    <a:pt x="529" y="319"/>
                  </a:lnTo>
                  <a:lnTo>
                    <a:pt x="529" y="929"/>
                  </a:lnTo>
                  <a:lnTo>
                    <a:pt x="521" y="944"/>
                  </a:lnTo>
                  <a:lnTo>
                    <a:pt x="476" y="944"/>
                  </a:lnTo>
                  <a:lnTo>
                    <a:pt x="476" y="1141"/>
                  </a:lnTo>
                  <a:lnTo>
                    <a:pt x="469" y="1157"/>
                  </a:lnTo>
                  <a:lnTo>
                    <a:pt x="369" y="1157"/>
                  </a:lnTo>
                  <a:lnTo>
                    <a:pt x="369" y="1246"/>
                  </a:lnTo>
                  <a:lnTo>
                    <a:pt x="362" y="1261"/>
                  </a:lnTo>
                  <a:lnTo>
                    <a:pt x="160" y="1261"/>
                  </a:lnTo>
                  <a:lnTo>
                    <a:pt x="151" y="1246"/>
                  </a:lnTo>
                  <a:lnTo>
                    <a:pt x="151" y="1157"/>
                  </a:lnTo>
                  <a:lnTo>
                    <a:pt x="61" y="1157"/>
                  </a:lnTo>
                  <a:lnTo>
                    <a:pt x="53" y="1141"/>
                  </a:lnTo>
                  <a:lnTo>
                    <a:pt x="53" y="944"/>
                  </a:lnTo>
                  <a:lnTo>
                    <a:pt x="7" y="944"/>
                  </a:lnTo>
                  <a:lnTo>
                    <a:pt x="0" y="929"/>
                  </a:lnTo>
                  <a:lnTo>
                    <a:pt x="0" y="319"/>
                  </a:lnTo>
                  <a:lnTo>
                    <a:pt x="7" y="303"/>
                  </a:lnTo>
                  <a:lnTo>
                    <a:pt x="53" y="303"/>
                  </a:lnTo>
                  <a:lnTo>
                    <a:pt x="53" y="104"/>
                  </a:lnTo>
                  <a:lnTo>
                    <a:pt x="61" y="89"/>
                  </a:lnTo>
                  <a:lnTo>
                    <a:pt x="151" y="89"/>
                  </a:lnTo>
                  <a:lnTo>
                    <a:pt x="151" y="1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33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7188" name="Freeform 8"/>
            <p:cNvSpPr/>
            <p:nvPr/>
          </p:nvSpPr>
          <p:spPr>
            <a:xfrm>
              <a:off x="2674" y="3121"/>
              <a:ext cx="119" cy="406"/>
            </a:xfrm>
            <a:custGeom>
              <a:avLst/>
              <a:gdLst>
                <a:gd name="txL" fmla="*/ 0 w 530"/>
                <a:gd name="txT" fmla="*/ 0 h 1796"/>
                <a:gd name="txR" fmla="*/ 530 w 530"/>
                <a:gd name="txB" fmla="*/ 1796 h 179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530" h="1796">
                  <a:moveTo>
                    <a:pt x="212" y="637"/>
                  </a:moveTo>
                  <a:lnTo>
                    <a:pt x="309" y="637"/>
                  </a:lnTo>
                  <a:lnTo>
                    <a:pt x="309" y="731"/>
                  </a:lnTo>
                  <a:lnTo>
                    <a:pt x="316" y="746"/>
                  </a:lnTo>
                  <a:lnTo>
                    <a:pt x="362" y="746"/>
                  </a:lnTo>
                  <a:lnTo>
                    <a:pt x="362" y="1568"/>
                  </a:lnTo>
                  <a:lnTo>
                    <a:pt x="316" y="1568"/>
                  </a:lnTo>
                  <a:lnTo>
                    <a:pt x="309" y="1584"/>
                  </a:lnTo>
                  <a:lnTo>
                    <a:pt x="309" y="1675"/>
                  </a:lnTo>
                  <a:lnTo>
                    <a:pt x="212" y="1675"/>
                  </a:lnTo>
                  <a:lnTo>
                    <a:pt x="212" y="1584"/>
                  </a:lnTo>
                  <a:lnTo>
                    <a:pt x="204" y="1568"/>
                  </a:lnTo>
                  <a:lnTo>
                    <a:pt x="159" y="1568"/>
                  </a:lnTo>
                  <a:lnTo>
                    <a:pt x="159" y="1478"/>
                  </a:lnTo>
                  <a:lnTo>
                    <a:pt x="151" y="1463"/>
                  </a:lnTo>
                  <a:lnTo>
                    <a:pt x="114" y="1463"/>
                  </a:lnTo>
                  <a:lnTo>
                    <a:pt x="114" y="852"/>
                  </a:lnTo>
                  <a:lnTo>
                    <a:pt x="151" y="852"/>
                  </a:lnTo>
                  <a:lnTo>
                    <a:pt x="159" y="836"/>
                  </a:lnTo>
                  <a:lnTo>
                    <a:pt x="159" y="746"/>
                  </a:lnTo>
                  <a:lnTo>
                    <a:pt x="204" y="746"/>
                  </a:lnTo>
                  <a:lnTo>
                    <a:pt x="212" y="731"/>
                  </a:lnTo>
                  <a:lnTo>
                    <a:pt x="212" y="637"/>
                  </a:lnTo>
                  <a:close/>
                  <a:moveTo>
                    <a:pt x="316" y="0"/>
                  </a:moveTo>
                  <a:lnTo>
                    <a:pt x="468" y="0"/>
                  </a:lnTo>
                  <a:lnTo>
                    <a:pt x="476" y="14"/>
                  </a:lnTo>
                  <a:lnTo>
                    <a:pt x="476" y="1675"/>
                  </a:lnTo>
                  <a:lnTo>
                    <a:pt x="520" y="1675"/>
                  </a:lnTo>
                  <a:lnTo>
                    <a:pt x="529" y="1690"/>
                  </a:lnTo>
                  <a:lnTo>
                    <a:pt x="529" y="1780"/>
                  </a:lnTo>
                  <a:lnTo>
                    <a:pt x="520" y="1795"/>
                  </a:lnTo>
                  <a:lnTo>
                    <a:pt x="423" y="1795"/>
                  </a:lnTo>
                  <a:lnTo>
                    <a:pt x="415" y="1780"/>
                  </a:lnTo>
                  <a:lnTo>
                    <a:pt x="415" y="1690"/>
                  </a:lnTo>
                  <a:lnTo>
                    <a:pt x="369" y="1690"/>
                  </a:lnTo>
                  <a:lnTo>
                    <a:pt x="369" y="1780"/>
                  </a:lnTo>
                  <a:lnTo>
                    <a:pt x="362" y="1795"/>
                  </a:lnTo>
                  <a:lnTo>
                    <a:pt x="159" y="1795"/>
                  </a:lnTo>
                  <a:lnTo>
                    <a:pt x="151" y="1780"/>
                  </a:lnTo>
                  <a:lnTo>
                    <a:pt x="151" y="1690"/>
                  </a:lnTo>
                  <a:lnTo>
                    <a:pt x="60" y="1690"/>
                  </a:lnTo>
                  <a:lnTo>
                    <a:pt x="53" y="1675"/>
                  </a:lnTo>
                  <a:lnTo>
                    <a:pt x="53" y="1478"/>
                  </a:lnTo>
                  <a:lnTo>
                    <a:pt x="7" y="1478"/>
                  </a:lnTo>
                  <a:lnTo>
                    <a:pt x="0" y="1463"/>
                  </a:lnTo>
                  <a:lnTo>
                    <a:pt x="0" y="852"/>
                  </a:lnTo>
                  <a:lnTo>
                    <a:pt x="7" y="836"/>
                  </a:lnTo>
                  <a:lnTo>
                    <a:pt x="53" y="836"/>
                  </a:lnTo>
                  <a:lnTo>
                    <a:pt x="53" y="637"/>
                  </a:lnTo>
                  <a:lnTo>
                    <a:pt x="60" y="622"/>
                  </a:lnTo>
                  <a:lnTo>
                    <a:pt x="151" y="622"/>
                  </a:lnTo>
                  <a:lnTo>
                    <a:pt x="151" y="548"/>
                  </a:lnTo>
                  <a:lnTo>
                    <a:pt x="159" y="533"/>
                  </a:lnTo>
                  <a:lnTo>
                    <a:pt x="309" y="533"/>
                  </a:lnTo>
                  <a:lnTo>
                    <a:pt x="316" y="548"/>
                  </a:lnTo>
                  <a:lnTo>
                    <a:pt x="316" y="622"/>
                  </a:lnTo>
                  <a:lnTo>
                    <a:pt x="362" y="622"/>
                  </a:lnTo>
                  <a:lnTo>
                    <a:pt x="362" y="120"/>
                  </a:lnTo>
                  <a:lnTo>
                    <a:pt x="316" y="120"/>
                  </a:lnTo>
                  <a:lnTo>
                    <a:pt x="309" y="102"/>
                  </a:lnTo>
                  <a:lnTo>
                    <a:pt x="309" y="14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3333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7189" name="Freeform 9"/>
            <p:cNvSpPr/>
            <p:nvPr/>
          </p:nvSpPr>
          <p:spPr>
            <a:xfrm>
              <a:off x="2824" y="3242"/>
              <a:ext cx="135" cy="285"/>
            </a:xfrm>
            <a:custGeom>
              <a:avLst/>
              <a:gdLst>
                <a:gd name="txL" fmla="*/ 0 w 601"/>
                <a:gd name="txT" fmla="*/ 0 h 1262"/>
                <a:gd name="txR" fmla="*/ 601 w 601"/>
                <a:gd name="txB" fmla="*/ 1262 h 126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601" h="1262">
                  <a:moveTo>
                    <a:pt x="7" y="0"/>
                  </a:moveTo>
                  <a:lnTo>
                    <a:pt x="157" y="0"/>
                  </a:lnTo>
                  <a:lnTo>
                    <a:pt x="165" y="14"/>
                  </a:lnTo>
                  <a:lnTo>
                    <a:pt x="165" y="929"/>
                  </a:lnTo>
                  <a:lnTo>
                    <a:pt x="214" y="929"/>
                  </a:lnTo>
                  <a:lnTo>
                    <a:pt x="221" y="944"/>
                  </a:lnTo>
                  <a:lnTo>
                    <a:pt x="221" y="1034"/>
                  </a:lnTo>
                  <a:lnTo>
                    <a:pt x="379" y="1034"/>
                  </a:lnTo>
                  <a:lnTo>
                    <a:pt x="379" y="944"/>
                  </a:lnTo>
                  <a:lnTo>
                    <a:pt x="388" y="929"/>
                  </a:lnTo>
                  <a:lnTo>
                    <a:pt x="434" y="929"/>
                  </a:lnTo>
                  <a:lnTo>
                    <a:pt x="434" y="104"/>
                  </a:lnTo>
                  <a:lnTo>
                    <a:pt x="388" y="104"/>
                  </a:lnTo>
                  <a:lnTo>
                    <a:pt x="379" y="89"/>
                  </a:lnTo>
                  <a:lnTo>
                    <a:pt x="379" y="14"/>
                  </a:lnTo>
                  <a:lnTo>
                    <a:pt x="388" y="0"/>
                  </a:lnTo>
                  <a:lnTo>
                    <a:pt x="545" y="0"/>
                  </a:lnTo>
                  <a:lnTo>
                    <a:pt x="553" y="14"/>
                  </a:lnTo>
                  <a:lnTo>
                    <a:pt x="553" y="1141"/>
                  </a:lnTo>
                  <a:lnTo>
                    <a:pt x="592" y="1141"/>
                  </a:lnTo>
                  <a:lnTo>
                    <a:pt x="600" y="1157"/>
                  </a:lnTo>
                  <a:lnTo>
                    <a:pt x="600" y="1246"/>
                  </a:lnTo>
                  <a:lnTo>
                    <a:pt x="592" y="1261"/>
                  </a:lnTo>
                  <a:lnTo>
                    <a:pt x="443" y="1261"/>
                  </a:lnTo>
                  <a:lnTo>
                    <a:pt x="434" y="1246"/>
                  </a:lnTo>
                  <a:lnTo>
                    <a:pt x="434" y="1050"/>
                  </a:lnTo>
                  <a:lnTo>
                    <a:pt x="388" y="1050"/>
                  </a:lnTo>
                  <a:lnTo>
                    <a:pt x="388" y="1141"/>
                  </a:lnTo>
                  <a:lnTo>
                    <a:pt x="379" y="1157"/>
                  </a:lnTo>
                  <a:lnTo>
                    <a:pt x="333" y="1157"/>
                  </a:lnTo>
                  <a:lnTo>
                    <a:pt x="333" y="1246"/>
                  </a:lnTo>
                  <a:lnTo>
                    <a:pt x="326" y="1261"/>
                  </a:lnTo>
                  <a:lnTo>
                    <a:pt x="165" y="1261"/>
                  </a:lnTo>
                  <a:lnTo>
                    <a:pt x="157" y="1246"/>
                  </a:lnTo>
                  <a:lnTo>
                    <a:pt x="157" y="1157"/>
                  </a:lnTo>
                  <a:lnTo>
                    <a:pt x="118" y="1157"/>
                  </a:lnTo>
                  <a:lnTo>
                    <a:pt x="110" y="1141"/>
                  </a:lnTo>
                  <a:lnTo>
                    <a:pt x="110" y="1050"/>
                  </a:lnTo>
                  <a:lnTo>
                    <a:pt x="63" y="1050"/>
                  </a:lnTo>
                  <a:lnTo>
                    <a:pt x="56" y="1034"/>
                  </a:lnTo>
                  <a:lnTo>
                    <a:pt x="56" y="104"/>
                  </a:lnTo>
                  <a:lnTo>
                    <a:pt x="7" y="104"/>
                  </a:lnTo>
                  <a:lnTo>
                    <a:pt x="0" y="89"/>
                  </a:lnTo>
                  <a:lnTo>
                    <a:pt x="0" y="14"/>
                  </a:lnTo>
                  <a:lnTo>
                    <a:pt x="7" y="0"/>
                  </a:lnTo>
                </a:path>
              </a:pathLst>
            </a:custGeom>
            <a:solidFill>
              <a:srgbClr val="3333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7190" name="Freeform 10"/>
            <p:cNvSpPr/>
            <p:nvPr/>
          </p:nvSpPr>
          <p:spPr>
            <a:xfrm>
              <a:off x="2975" y="3121"/>
              <a:ext cx="50" cy="406"/>
            </a:xfrm>
            <a:custGeom>
              <a:avLst/>
              <a:gdLst>
                <a:gd name="txL" fmla="*/ 0 w 226"/>
                <a:gd name="txT" fmla="*/ 0 h 1796"/>
                <a:gd name="txR" fmla="*/ 226 w 226"/>
                <a:gd name="txB" fmla="*/ 1796 h 179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26" h="1796">
                  <a:moveTo>
                    <a:pt x="7" y="0"/>
                  </a:moveTo>
                  <a:lnTo>
                    <a:pt x="161" y="0"/>
                  </a:lnTo>
                  <a:lnTo>
                    <a:pt x="168" y="14"/>
                  </a:lnTo>
                  <a:lnTo>
                    <a:pt x="168" y="1675"/>
                  </a:lnTo>
                  <a:lnTo>
                    <a:pt x="216" y="1675"/>
                  </a:lnTo>
                  <a:lnTo>
                    <a:pt x="225" y="1690"/>
                  </a:lnTo>
                  <a:lnTo>
                    <a:pt x="225" y="1780"/>
                  </a:lnTo>
                  <a:lnTo>
                    <a:pt x="216" y="1795"/>
                  </a:lnTo>
                  <a:lnTo>
                    <a:pt x="7" y="1795"/>
                  </a:lnTo>
                  <a:lnTo>
                    <a:pt x="0" y="1780"/>
                  </a:lnTo>
                  <a:lnTo>
                    <a:pt x="0" y="1690"/>
                  </a:lnTo>
                  <a:lnTo>
                    <a:pt x="7" y="1675"/>
                  </a:lnTo>
                  <a:lnTo>
                    <a:pt x="55" y="1675"/>
                  </a:lnTo>
                  <a:lnTo>
                    <a:pt x="55" y="120"/>
                  </a:lnTo>
                  <a:lnTo>
                    <a:pt x="7" y="120"/>
                  </a:lnTo>
                  <a:lnTo>
                    <a:pt x="0" y="102"/>
                  </a:lnTo>
                  <a:lnTo>
                    <a:pt x="0" y="14"/>
                  </a:lnTo>
                  <a:lnTo>
                    <a:pt x="7" y="0"/>
                  </a:lnTo>
                </a:path>
              </a:pathLst>
            </a:custGeom>
            <a:solidFill>
              <a:srgbClr val="3333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7191" name="Freeform 11"/>
            <p:cNvSpPr/>
            <p:nvPr/>
          </p:nvSpPr>
          <p:spPr>
            <a:xfrm>
              <a:off x="3059" y="3242"/>
              <a:ext cx="107" cy="285"/>
            </a:xfrm>
            <a:custGeom>
              <a:avLst/>
              <a:gdLst>
                <a:gd name="txL" fmla="*/ 0 w 478"/>
                <a:gd name="txT" fmla="*/ 0 h 1262"/>
                <a:gd name="txR" fmla="*/ 478 w 478"/>
                <a:gd name="txB" fmla="*/ 1262 h 126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78" h="1262">
                  <a:moveTo>
                    <a:pt x="159" y="104"/>
                  </a:moveTo>
                  <a:lnTo>
                    <a:pt x="311" y="104"/>
                  </a:lnTo>
                  <a:lnTo>
                    <a:pt x="311" y="198"/>
                  </a:lnTo>
                  <a:lnTo>
                    <a:pt x="318" y="213"/>
                  </a:lnTo>
                  <a:lnTo>
                    <a:pt x="363" y="213"/>
                  </a:lnTo>
                  <a:lnTo>
                    <a:pt x="363" y="409"/>
                  </a:lnTo>
                  <a:lnTo>
                    <a:pt x="114" y="409"/>
                  </a:lnTo>
                  <a:lnTo>
                    <a:pt x="114" y="213"/>
                  </a:lnTo>
                  <a:lnTo>
                    <a:pt x="152" y="213"/>
                  </a:lnTo>
                  <a:lnTo>
                    <a:pt x="159" y="198"/>
                  </a:lnTo>
                  <a:lnTo>
                    <a:pt x="159" y="104"/>
                  </a:lnTo>
                  <a:close/>
                  <a:moveTo>
                    <a:pt x="159" y="0"/>
                  </a:moveTo>
                  <a:lnTo>
                    <a:pt x="363" y="0"/>
                  </a:lnTo>
                  <a:lnTo>
                    <a:pt x="371" y="14"/>
                  </a:lnTo>
                  <a:lnTo>
                    <a:pt x="371" y="89"/>
                  </a:lnTo>
                  <a:lnTo>
                    <a:pt x="417" y="89"/>
                  </a:lnTo>
                  <a:lnTo>
                    <a:pt x="424" y="104"/>
                  </a:lnTo>
                  <a:lnTo>
                    <a:pt x="424" y="198"/>
                  </a:lnTo>
                  <a:lnTo>
                    <a:pt x="469" y="198"/>
                  </a:lnTo>
                  <a:lnTo>
                    <a:pt x="477" y="213"/>
                  </a:lnTo>
                  <a:lnTo>
                    <a:pt x="477" y="515"/>
                  </a:lnTo>
                  <a:lnTo>
                    <a:pt x="469" y="530"/>
                  </a:lnTo>
                  <a:lnTo>
                    <a:pt x="114" y="530"/>
                  </a:lnTo>
                  <a:lnTo>
                    <a:pt x="114" y="835"/>
                  </a:lnTo>
                  <a:lnTo>
                    <a:pt x="152" y="835"/>
                  </a:lnTo>
                  <a:lnTo>
                    <a:pt x="159" y="851"/>
                  </a:lnTo>
                  <a:lnTo>
                    <a:pt x="159" y="929"/>
                  </a:lnTo>
                  <a:lnTo>
                    <a:pt x="205" y="929"/>
                  </a:lnTo>
                  <a:lnTo>
                    <a:pt x="212" y="944"/>
                  </a:lnTo>
                  <a:lnTo>
                    <a:pt x="212" y="1034"/>
                  </a:lnTo>
                  <a:lnTo>
                    <a:pt x="417" y="1034"/>
                  </a:lnTo>
                  <a:lnTo>
                    <a:pt x="417" y="944"/>
                  </a:lnTo>
                  <a:lnTo>
                    <a:pt x="424" y="929"/>
                  </a:lnTo>
                  <a:lnTo>
                    <a:pt x="469" y="929"/>
                  </a:lnTo>
                  <a:lnTo>
                    <a:pt x="477" y="944"/>
                  </a:lnTo>
                  <a:lnTo>
                    <a:pt x="477" y="1034"/>
                  </a:lnTo>
                  <a:lnTo>
                    <a:pt x="469" y="1050"/>
                  </a:lnTo>
                  <a:lnTo>
                    <a:pt x="424" y="1050"/>
                  </a:lnTo>
                  <a:lnTo>
                    <a:pt x="424" y="1141"/>
                  </a:lnTo>
                  <a:lnTo>
                    <a:pt x="417" y="1157"/>
                  </a:lnTo>
                  <a:lnTo>
                    <a:pt x="371" y="1157"/>
                  </a:lnTo>
                  <a:lnTo>
                    <a:pt x="371" y="1246"/>
                  </a:lnTo>
                  <a:lnTo>
                    <a:pt x="363" y="1261"/>
                  </a:lnTo>
                  <a:lnTo>
                    <a:pt x="159" y="1261"/>
                  </a:lnTo>
                  <a:lnTo>
                    <a:pt x="152" y="1246"/>
                  </a:lnTo>
                  <a:lnTo>
                    <a:pt x="152" y="1157"/>
                  </a:lnTo>
                  <a:lnTo>
                    <a:pt x="60" y="1157"/>
                  </a:lnTo>
                  <a:lnTo>
                    <a:pt x="53" y="1141"/>
                  </a:lnTo>
                  <a:lnTo>
                    <a:pt x="53" y="944"/>
                  </a:lnTo>
                  <a:lnTo>
                    <a:pt x="7" y="944"/>
                  </a:lnTo>
                  <a:lnTo>
                    <a:pt x="0" y="929"/>
                  </a:lnTo>
                  <a:lnTo>
                    <a:pt x="0" y="319"/>
                  </a:lnTo>
                  <a:lnTo>
                    <a:pt x="7" y="303"/>
                  </a:lnTo>
                  <a:lnTo>
                    <a:pt x="53" y="303"/>
                  </a:lnTo>
                  <a:lnTo>
                    <a:pt x="53" y="104"/>
                  </a:lnTo>
                  <a:lnTo>
                    <a:pt x="60" y="89"/>
                  </a:lnTo>
                  <a:lnTo>
                    <a:pt x="152" y="89"/>
                  </a:lnTo>
                  <a:lnTo>
                    <a:pt x="152" y="1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3333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7175" name="Text Box 12"/>
          <p:cNvSpPr txBox="1"/>
          <p:nvPr/>
        </p:nvSpPr>
        <p:spPr>
          <a:xfrm>
            <a:off x="5181600" y="3582988"/>
            <a:ext cx="1825625" cy="4540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 defTabSz="914400">
              <a:lnSpc>
                <a:spcPct val="72000"/>
              </a:lnSpc>
              <a:spcBef>
                <a:spcPts val="1365"/>
              </a:spcBef>
              <a:tabLst>
                <a:tab pos="815975" algn="l"/>
                <a:tab pos="1633855" algn="l"/>
                <a:tab pos="1729105" algn="l"/>
              </a:tabLst>
            </a:pPr>
            <a:r>
              <a:rPr lang="en-GB" altLang="en-US" sz="2400" b="1" dirty="0">
                <a:latin typeface="times" charset="0"/>
              </a:rPr>
              <a:t>Data</a:t>
            </a:r>
            <a:endParaRPr lang="en-GB" altLang="en-US" sz="2400" b="1" dirty="0">
              <a:latin typeface="times" charset="0"/>
            </a:endParaRPr>
          </a:p>
        </p:txBody>
      </p:sp>
      <p:sp>
        <p:nvSpPr>
          <p:cNvPr id="7176" name="Text Box 13"/>
          <p:cNvSpPr txBox="1"/>
          <p:nvPr/>
        </p:nvSpPr>
        <p:spPr>
          <a:xfrm>
            <a:off x="5029200" y="4116388"/>
            <a:ext cx="1825625" cy="4540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 defTabSz="914400">
              <a:lnSpc>
                <a:spcPct val="72000"/>
              </a:lnSpc>
              <a:spcBef>
                <a:spcPts val="1365"/>
              </a:spcBef>
              <a:tabLst>
                <a:tab pos="815975" algn="l"/>
                <a:tab pos="1633855" algn="l"/>
                <a:tab pos="1729105" algn="l"/>
              </a:tabLst>
            </a:pPr>
            <a:r>
              <a:rPr lang="en-GB" altLang="en-US" sz="2400" b="1" dirty="0">
                <a:latin typeface="times" charset="0"/>
              </a:rPr>
              <a:t>Functions</a:t>
            </a:r>
            <a:endParaRPr lang="en-GB" altLang="en-US" sz="2400" b="1" dirty="0">
              <a:latin typeface="times" charset="0"/>
            </a:endParaRPr>
          </a:p>
        </p:txBody>
      </p:sp>
      <p:sp>
        <p:nvSpPr>
          <p:cNvPr id="7177" name="Text Box 14"/>
          <p:cNvSpPr txBox="1"/>
          <p:nvPr/>
        </p:nvSpPr>
        <p:spPr>
          <a:xfrm>
            <a:off x="4343400" y="3354388"/>
            <a:ext cx="606425" cy="333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>
              <a:lnSpc>
                <a:spcPct val="72000"/>
              </a:lnSpc>
              <a:spcBef>
                <a:spcPts val="915"/>
              </a:spcBef>
            </a:pPr>
            <a:r>
              <a:rPr lang="en-GB" altLang="en-US" sz="1600" b="1" dirty="0">
                <a:latin typeface="times" charset="0"/>
              </a:rPr>
              <a:t>D1 ..</a:t>
            </a:r>
            <a:endParaRPr lang="en-GB" altLang="en-US" sz="1600" b="1" dirty="0">
              <a:latin typeface="times" charset="0"/>
            </a:endParaRPr>
          </a:p>
        </p:txBody>
      </p:sp>
      <p:sp>
        <p:nvSpPr>
          <p:cNvPr id="7178" name="Text Box 15"/>
          <p:cNvSpPr txBox="1"/>
          <p:nvPr/>
        </p:nvSpPr>
        <p:spPr>
          <a:xfrm>
            <a:off x="4343400" y="3582988"/>
            <a:ext cx="606425" cy="333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>
              <a:lnSpc>
                <a:spcPct val="72000"/>
              </a:lnSpc>
              <a:spcBef>
                <a:spcPts val="915"/>
              </a:spcBef>
            </a:pPr>
            <a:r>
              <a:rPr lang="en-GB" altLang="en-US" sz="1600" b="1" dirty="0">
                <a:latin typeface="times" charset="0"/>
              </a:rPr>
              <a:t>D2 ..</a:t>
            </a:r>
            <a:endParaRPr lang="en-GB" altLang="en-US" sz="1600" b="1" dirty="0">
              <a:latin typeface="times" charset="0"/>
            </a:endParaRPr>
          </a:p>
        </p:txBody>
      </p:sp>
      <p:sp>
        <p:nvSpPr>
          <p:cNvPr id="7179" name="Text Box 16"/>
          <p:cNvSpPr txBox="1"/>
          <p:nvPr/>
        </p:nvSpPr>
        <p:spPr>
          <a:xfrm>
            <a:off x="4343400" y="3779838"/>
            <a:ext cx="606425" cy="333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>
              <a:lnSpc>
                <a:spcPct val="72000"/>
              </a:lnSpc>
              <a:spcBef>
                <a:spcPts val="915"/>
              </a:spcBef>
            </a:pPr>
            <a:r>
              <a:rPr lang="en-GB" altLang="en-US" sz="1600" b="1" dirty="0">
                <a:latin typeface="times" charset="0"/>
              </a:rPr>
              <a:t>D3 ..</a:t>
            </a:r>
            <a:endParaRPr lang="en-GB" altLang="en-US" sz="1600" b="1" dirty="0">
              <a:latin typeface="times" charset="0"/>
            </a:endParaRPr>
          </a:p>
        </p:txBody>
      </p:sp>
      <p:sp>
        <p:nvSpPr>
          <p:cNvPr id="7180" name="Text Box 17"/>
          <p:cNvSpPr txBox="1"/>
          <p:nvPr/>
        </p:nvSpPr>
        <p:spPr>
          <a:xfrm>
            <a:off x="4343400" y="4116388"/>
            <a:ext cx="606425" cy="333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>
              <a:lnSpc>
                <a:spcPct val="72000"/>
              </a:lnSpc>
              <a:spcBef>
                <a:spcPts val="915"/>
              </a:spcBef>
            </a:pPr>
            <a:r>
              <a:rPr lang="en-GB" altLang="en-US" sz="1600" b="1" dirty="0">
                <a:latin typeface="times" charset="0"/>
              </a:rPr>
              <a:t>F1 ..</a:t>
            </a:r>
            <a:endParaRPr lang="en-GB" altLang="en-US" sz="1600" b="1" dirty="0">
              <a:latin typeface="times" charset="0"/>
            </a:endParaRPr>
          </a:p>
        </p:txBody>
      </p:sp>
      <p:sp>
        <p:nvSpPr>
          <p:cNvPr id="7181" name="Text Box 18"/>
          <p:cNvSpPr txBox="1"/>
          <p:nvPr/>
        </p:nvSpPr>
        <p:spPr>
          <a:xfrm>
            <a:off x="4343400" y="4389438"/>
            <a:ext cx="606425" cy="333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>
              <a:lnSpc>
                <a:spcPct val="72000"/>
              </a:lnSpc>
              <a:spcBef>
                <a:spcPts val="915"/>
              </a:spcBef>
            </a:pPr>
            <a:r>
              <a:rPr lang="en-GB" altLang="en-US" sz="1600" b="1" dirty="0">
                <a:latin typeface="times" charset="0"/>
              </a:rPr>
              <a:t>F2 ..</a:t>
            </a:r>
            <a:endParaRPr lang="en-GB" altLang="en-US" sz="1600" b="1" dirty="0">
              <a:latin typeface="times" charset="0"/>
            </a:endParaRPr>
          </a:p>
        </p:txBody>
      </p:sp>
      <p:sp>
        <p:nvSpPr>
          <p:cNvPr id="7182" name="Text Box 19"/>
          <p:cNvSpPr txBox="1"/>
          <p:nvPr/>
        </p:nvSpPr>
        <p:spPr>
          <a:xfrm>
            <a:off x="4343400" y="4618038"/>
            <a:ext cx="606425" cy="333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>
              <a:lnSpc>
                <a:spcPct val="72000"/>
              </a:lnSpc>
              <a:spcBef>
                <a:spcPts val="915"/>
              </a:spcBef>
            </a:pPr>
            <a:r>
              <a:rPr lang="en-GB" altLang="en-US" sz="1600" b="1" dirty="0">
                <a:latin typeface="times" charset="0"/>
              </a:rPr>
              <a:t>F3 ..</a:t>
            </a:r>
            <a:endParaRPr lang="en-GB" altLang="en-US" sz="1600" b="1" dirty="0">
              <a:latin typeface="times" charset="0"/>
            </a:endParaRPr>
          </a:p>
        </p:txBody>
      </p:sp>
      <p:sp>
        <p:nvSpPr>
          <p:cNvPr id="7183" name="Text Box 20"/>
          <p:cNvSpPr txBox="1"/>
          <p:nvPr/>
        </p:nvSpPr>
        <p:spPr>
          <a:xfrm>
            <a:off x="4343400" y="4846638"/>
            <a:ext cx="606425" cy="333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>
              <a:lnSpc>
                <a:spcPct val="72000"/>
              </a:lnSpc>
              <a:spcBef>
                <a:spcPts val="915"/>
              </a:spcBef>
            </a:pPr>
            <a:r>
              <a:rPr lang="en-GB" altLang="en-US" sz="1600" b="1" dirty="0">
                <a:latin typeface="times" charset="0"/>
              </a:rPr>
              <a:t>F4 ..</a:t>
            </a:r>
            <a:endParaRPr lang="en-GB" altLang="en-US" sz="1600" b="1" dirty="0">
              <a:latin typeface="times" charset="0"/>
            </a:endParaRPr>
          </a:p>
        </p:txBody>
      </p:sp>
      <p:sp>
        <p:nvSpPr>
          <p:cNvPr id="7184" name="Text Box 21"/>
          <p:cNvSpPr txBox="1"/>
          <p:nvPr/>
        </p:nvSpPr>
        <p:spPr>
          <a:xfrm>
            <a:off x="4343400" y="5075238"/>
            <a:ext cx="606425" cy="333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>
              <a:lnSpc>
                <a:spcPct val="72000"/>
              </a:lnSpc>
              <a:spcBef>
                <a:spcPts val="915"/>
              </a:spcBef>
            </a:pPr>
            <a:r>
              <a:rPr lang="en-GB" altLang="en-US" sz="1600" b="1" dirty="0">
                <a:latin typeface="times" charset="0"/>
              </a:rPr>
              <a:t>F5 ..</a:t>
            </a:r>
            <a:endParaRPr lang="en-GB" altLang="en-US" sz="1600" b="1" dirty="0">
              <a:latin typeface="times" charset="0"/>
            </a:endParaRPr>
          </a:p>
        </p:txBody>
      </p:sp>
      <p:pic>
        <p:nvPicPr>
          <p:cNvPr id="718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215"/>
              </a:spcBef>
            </a:pPr>
            <a:r>
              <a:rPr lang="en-GB" altLang="en-US" sz="5400" dirty="0"/>
              <a:t>Introduction</a:t>
            </a:r>
            <a:endParaRPr lang="en-GB" altLang="en-US" sz="5400" dirty="0"/>
          </a:p>
        </p:txBody>
      </p:sp>
      <p:sp>
        <p:nvSpPr>
          <p:cNvPr id="8195" name="Rectangle 2"/>
          <p:cNvSpPr>
            <a:spLocks noGrp="1"/>
          </p:cNvSpPr>
          <p:nvPr>
            <p:ph idx="1"/>
          </p:nvPr>
        </p:nvSpPr>
        <p:spPr>
          <a:xfrm>
            <a:off x="2209800" y="1677988"/>
            <a:ext cx="7769225" cy="4111625"/>
          </a:xfrm>
        </p:spPr>
        <p:txBody>
          <a:bodyPr vert="horz" wrap="square" lIns="18000" tIns="46800" rIns="18000" bIns="46800" anchor="t" anchorCtr="0"/>
          <a:p>
            <a:pPr>
              <a:spcBef>
                <a:spcPts val="990"/>
              </a:spcBef>
              <a:buNone/>
            </a:pPr>
            <a:r>
              <a:rPr lang="en-GB" altLang="en-US" dirty="0"/>
              <a:t>Design activities are usually classified into two stages: </a:t>
            </a:r>
            <a:endParaRPr lang="en-GB" altLang="en-US" dirty="0"/>
          </a:p>
          <a:p>
            <a:pPr lvl="1">
              <a:spcBef>
                <a:spcPts val="715"/>
              </a:spcBef>
              <a:buNone/>
            </a:pPr>
            <a:r>
              <a:rPr lang="en-GB" altLang="en-US" dirty="0">
                <a:solidFill>
                  <a:srgbClr val="0000FF"/>
                </a:solidFill>
              </a:rPr>
              <a:t>1. preliminary (or  high-level) design  </a:t>
            </a:r>
            <a:endParaRPr lang="en-GB" altLang="en-US" dirty="0">
              <a:solidFill>
                <a:srgbClr val="0000FF"/>
              </a:solidFill>
            </a:endParaRPr>
          </a:p>
          <a:p>
            <a:pPr lvl="1">
              <a:spcBef>
                <a:spcPts val="715"/>
              </a:spcBef>
              <a:buNone/>
            </a:pPr>
            <a:r>
              <a:rPr lang="en-GB" altLang="en-US" dirty="0">
                <a:solidFill>
                  <a:srgbClr val="0000FF"/>
                </a:solidFill>
              </a:rPr>
              <a:t>2. detailed design.</a:t>
            </a:r>
            <a:endParaRPr lang="en-GB" altLang="en-US" dirty="0">
              <a:solidFill>
                <a:srgbClr val="0000FF"/>
              </a:solidFill>
            </a:endParaRPr>
          </a:p>
          <a:p>
            <a:pPr>
              <a:spcBef>
                <a:spcPts val="990"/>
              </a:spcBef>
              <a:buNone/>
            </a:pPr>
            <a:endParaRPr lang="en-GB" altLang="en-US" dirty="0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75"/>
              </a:spcBef>
            </a:pPr>
            <a:r>
              <a:rPr lang="en-GB" altLang="en-US" sz="4800" dirty="0"/>
              <a:t>High-level design</a:t>
            </a:r>
            <a:endParaRPr lang="en-GB" altLang="en-US" sz="4800" dirty="0"/>
          </a:p>
        </p:txBody>
      </p:sp>
      <p:sp>
        <p:nvSpPr>
          <p:cNvPr id="9219" name="Rectangle 2"/>
          <p:cNvSpPr>
            <a:spLocks noGrp="1"/>
          </p:cNvSpPr>
          <p:nvPr>
            <p:ph idx="1"/>
          </p:nvPr>
        </p:nvSpPr>
        <p:spPr>
          <a:xfrm>
            <a:off x="2133600" y="1600200"/>
            <a:ext cx="7769225" cy="4111625"/>
          </a:xfrm>
        </p:spPr>
        <p:txBody>
          <a:bodyPr vert="horz" wrap="square" lIns="18000" tIns="46800" rIns="18000" bIns="46800" anchor="t" anchorCtr="0"/>
          <a:p>
            <a:pPr>
              <a:lnSpc>
                <a:spcPct val="64000"/>
              </a:lnSpc>
              <a:spcBef>
                <a:spcPct val="0"/>
              </a:spcBef>
              <a:buNone/>
            </a:pPr>
            <a:r>
              <a:rPr lang="en-GB" altLang="en-US" dirty="0"/>
              <a:t>Identify:</a:t>
            </a:r>
            <a:endParaRPr lang="en-GB" altLang="en-US" dirty="0"/>
          </a:p>
          <a:p>
            <a:pPr>
              <a:lnSpc>
                <a:spcPct val="64000"/>
              </a:lnSpc>
              <a:spcBef>
                <a:spcPct val="0"/>
              </a:spcBef>
              <a:buNone/>
            </a:pPr>
            <a:endParaRPr lang="en-GB" altLang="en-US" dirty="0"/>
          </a:p>
          <a:p>
            <a:pPr lvl="1">
              <a:lnSpc>
                <a:spcPct val="64000"/>
              </a:lnSpc>
              <a:spcBef>
                <a:spcPct val="0"/>
              </a:spcBef>
              <a:buNone/>
            </a:pPr>
            <a:r>
              <a:rPr lang="en-GB" altLang="en-US" dirty="0"/>
              <a:t>1. modules</a:t>
            </a:r>
            <a:endParaRPr lang="en-GB" altLang="en-US" dirty="0"/>
          </a:p>
          <a:p>
            <a:pPr lvl="1">
              <a:lnSpc>
                <a:spcPct val="64000"/>
              </a:lnSpc>
              <a:spcBef>
                <a:spcPct val="0"/>
              </a:spcBef>
              <a:buNone/>
            </a:pPr>
            <a:r>
              <a:rPr lang="en-GB" altLang="en-US" dirty="0"/>
              <a:t>2. control relationships among modules</a:t>
            </a:r>
            <a:endParaRPr lang="en-GB" altLang="en-US" dirty="0"/>
          </a:p>
          <a:p>
            <a:pPr lvl="1">
              <a:lnSpc>
                <a:spcPct val="64000"/>
              </a:lnSpc>
              <a:spcBef>
                <a:spcPct val="0"/>
              </a:spcBef>
              <a:buNone/>
            </a:pPr>
            <a:r>
              <a:rPr lang="en-GB" altLang="en-US" dirty="0"/>
              <a:t>3. interfaces among  modules.</a:t>
            </a:r>
            <a:endParaRPr lang="en-GB" altLang="en-US" dirty="0"/>
          </a:p>
        </p:txBody>
      </p:sp>
      <p:sp>
        <p:nvSpPr>
          <p:cNvPr id="9220" name="AutoShape 3"/>
          <p:cNvSpPr/>
          <p:nvPr/>
        </p:nvSpPr>
        <p:spPr>
          <a:xfrm>
            <a:off x="5410200" y="3200400"/>
            <a:ext cx="1063625" cy="377825"/>
          </a:xfrm>
          <a:prstGeom prst="roundRect">
            <a:avLst>
              <a:gd name="adj" fmla="val 41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221" name="AutoShape 4"/>
          <p:cNvSpPr/>
          <p:nvPr/>
        </p:nvSpPr>
        <p:spPr>
          <a:xfrm>
            <a:off x="4724400" y="4953000"/>
            <a:ext cx="1063625" cy="377825"/>
          </a:xfrm>
          <a:prstGeom prst="roundRect">
            <a:avLst>
              <a:gd name="adj" fmla="val 41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222" name="AutoShape 5"/>
          <p:cNvSpPr/>
          <p:nvPr/>
        </p:nvSpPr>
        <p:spPr>
          <a:xfrm>
            <a:off x="6019800" y="4953000"/>
            <a:ext cx="1063625" cy="377825"/>
          </a:xfrm>
          <a:prstGeom prst="roundRect">
            <a:avLst>
              <a:gd name="adj" fmla="val 41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223" name="AutoShape 6"/>
          <p:cNvSpPr/>
          <p:nvPr/>
        </p:nvSpPr>
        <p:spPr>
          <a:xfrm>
            <a:off x="4724400" y="3962400"/>
            <a:ext cx="1063625" cy="377825"/>
          </a:xfrm>
          <a:prstGeom prst="roundRect">
            <a:avLst>
              <a:gd name="adj" fmla="val 41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224" name="AutoShape 7"/>
          <p:cNvSpPr/>
          <p:nvPr/>
        </p:nvSpPr>
        <p:spPr>
          <a:xfrm>
            <a:off x="6248400" y="3962400"/>
            <a:ext cx="1063625" cy="377825"/>
          </a:xfrm>
          <a:prstGeom prst="roundRect">
            <a:avLst>
              <a:gd name="adj" fmla="val 41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225" name="AutoShape 8"/>
          <p:cNvSpPr/>
          <p:nvPr/>
        </p:nvSpPr>
        <p:spPr>
          <a:xfrm>
            <a:off x="3429000" y="4953000"/>
            <a:ext cx="1063625" cy="377825"/>
          </a:xfrm>
          <a:prstGeom prst="roundRect">
            <a:avLst>
              <a:gd name="adj" fmla="val 417"/>
            </a:avLst>
          </a:prstGeom>
          <a:solidFill>
            <a:srgbClr val="8BAE6C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226" name="Line 9"/>
          <p:cNvSpPr/>
          <p:nvPr/>
        </p:nvSpPr>
        <p:spPr>
          <a:xfrm flipH="1">
            <a:off x="5257800" y="3581400"/>
            <a:ext cx="609600" cy="381000"/>
          </a:xfrm>
          <a:prstGeom prst="line">
            <a:avLst/>
          </a:prstGeom>
          <a:ln w="2844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9227" name="Line 10"/>
          <p:cNvSpPr/>
          <p:nvPr/>
        </p:nvSpPr>
        <p:spPr>
          <a:xfrm>
            <a:off x="5867400" y="3581400"/>
            <a:ext cx="838200" cy="381000"/>
          </a:xfrm>
          <a:prstGeom prst="line">
            <a:avLst/>
          </a:prstGeom>
          <a:ln w="2844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9228" name="Line 11"/>
          <p:cNvSpPr/>
          <p:nvPr/>
        </p:nvSpPr>
        <p:spPr>
          <a:xfrm flipH="1">
            <a:off x="3962400" y="4343400"/>
            <a:ext cx="1295400" cy="608013"/>
          </a:xfrm>
          <a:prstGeom prst="line">
            <a:avLst/>
          </a:prstGeom>
          <a:ln w="2844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9229" name="Line 12"/>
          <p:cNvSpPr/>
          <p:nvPr/>
        </p:nvSpPr>
        <p:spPr>
          <a:xfrm>
            <a:off x="5257800" y="4343400"/>
            <a:ext cx="1588" cy="608013"/>
          </a:xfrm>
          <a:prstGeom prst="line">
            <a:avLst/>
          </a:prstGeom>
          <a:ln w="2844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9230" name="Line 13"/>
          <p:cNvSpPr/>
          <p:nvPr/>
        </p:nvSpPr>
        <p:spPr>
          <a:xfrm>
            <a:off x="5257800" y="4343400"/>
            <a:ext cx="1295400" cy="608013"/>
          </a:xfrm>
          <a:prstGeom prst="line">
            <a:avLst/>
          </a:prstGeom>
          <a:ln w="2844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grpSp>
        <p:nvGrpSpPr>
          <p:cNvPr id="9231" name="Group 14"/>
          <p:cNvGrpSpPr/>
          <p:nvPr/>
        </p:nvGrpSpPr>
        <p:grpSpPr>
          <a:xfrm>
            <a:off x="5715000" y="3276600"/>
            <a:ext cx="441325" cy="244475"/>
            <a:chOff x="2640" y="2064"/>
            <a:chExt cx="278" cy="154"/>
          </a:xfrm>
        </p:grpSpPr>
        <p:sp>
          <p:nvSpPr>
            <p:cNvPr id="9253" name="Freeform 15"/>
            <p:cNvSpPr/>
            <p:nvPr/>
          </p:nvSpPr>
          <p:spPr>
            <a:xfrm>
              <a:off x="2640" y="2064"/>
              <a:ext cx="186" cy="154"/>
            </a:xfrm>
            <a:custGeom>
              <a:avLst/>
              <a:gdLst>
                <a:gd name="txL" fmla="*/ 0 w 825"/>
                <a:gd name="txT" fmla="*/ 0 h 684"/>
                <a:gd name="txR" fmla="*/ 825 w 825"/>
                <a:gd name="txB" fmla="*/ 684 h 68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825" h="684">
                  <a:moveTo>
                    <a:pt x="5" y="0"/>
                  </a:moveTo>
                  <a:lnTo>
                    <a:pt x="154" y="0"/>
                  </a:lnTo>
                  <a:lnTo>
                    <a:pt x="159" y="7"/>
                  </a:lnTo>
                  <a:lnTo>
                    <a:pt x="159" y="80"/>
                  </a:lnTo>
                  <a:lnTo>
                    <a:pt x="192" y="80"/>
                  </a:lnTo>
                  <a:lnTo>
                    <a:pt x="198" y="88"/>
                  </a:lnTo>
                  <a:lnTo>
                    <a:pt x="198" y="162"/>
                  </a:lnTo>
                  <a:lnTo>
                    <a:pt x="234" y="162"/>
                  </a:lnTo>
                  <a:lnTo>
                    <a:pt x="239" y="169"/>
                  </a:lnTo>
                  <a:lnTo>
                    <a:pt x="239" y="237"/>
                  </a:lnTo>
                  <a:lnTo>
                    <a:pt x="273" y="237"/>
                  </a:lnTo>
                  <a:lnTo>
                    <a:pt x="278" y="242"/>
                  </a:lnTo>
                  <a:lnTo>
                    <a:pt x="278" y="317"/>
                  </a:lnTo>
                  <a:lnTo>
                    <a:pt x="312" y="317"/>
                  </a:lnTo>
                  <a:lnTo>
                    <a:pt x="319" y="324"/>
                  </a:lnTo>
                  <a:lnTo>
                    <a:pt x="319" y="399"/>
                  </a:lnTo>
                  <a:lnTo>
                    <a:pt x="352" y="399"/>
                  </a:lnTo>
                  <a:lnTo>
                    <a:pt x="358" y="404"/>
                  </a:lnTo>
                  <a:lnTo>
                    <a:pt x="358" y="480"/>
                  </a:lnTo>
                  <a:lnTo>
                    <a:pt x="392" y="480"/>
                  </a:lnTo>
                  <a:lnTo>
                    <a:pt x="399" y="484"/>
                  </a:lnTo>
                  <a:lnTo>
                    <a:pt x="399" y="555"/>
                  </a:lnTo>
                  <a:lnTo>
                    <a:pt x="427" y="555"/>
                  </a:lnTo>
                  <a:lnTo>
                    <a:pt x="427" y="484"/>
                  </a:lnTo>
                  <a:lnTo>
                    <a:pt x="433" y="480"/>
                  </a:lnTo>
                  <a:lnTo>
                    <a:pt x="466" y="480"/>
                  </a:lnTo>
                  <a:lnTo>
                    <a:pt x="466" y="365"/>
                  </a:lnTo>
                  <a:lnTo>
                    <a:pt x="473" y="359"/>
                  </a:lnTo>
                  <a:lnTo>
                    <a:pt x="506" y="359"/>
                  </a:lnTo>
                  <a:lnTo>
                    <a:pt x="506" y="284"/>
                  </a:lnTo>
                  <a:lnTo>
                    <a:pt x="512" y="279"/>
                  </a:lnTo>
                  <a:lnTo>
                    <a:pt x="546" y="279"/>
                  </a:lnTo>
                  <a:lnTo>
                    <a:pt x="546" y="169"/>
                  </a:lnTo>
                  <a:lnTo>
                    <a:pt x="551" y="162"/>
                  </a:lnTo>
                  <a:lnTo>
                    <a:pt x="587" y="162"/>
                  </a:lnTo>
                  <a:lnTo>
                    <a:pt x="587" y="88"/>
                  </a:lnTo>
                  <a:lnTo>
                    <a:pt x="592" y="80"/>
                  </a:lnTo>
                  <a:lnTo>
                    <a:pt x="626" y="80"/>
                  </a:lnTo>
                  <a:lnTo>
                    <a:pt x="626" y="7"/>
                  </a:lnTo>
                  <a:lnTo>
                    <a:pt x="632" y="0"/>
                  </a:lnTo>
                  <a:lnTo>
                    <a:pt x="819" y="0"/>
                  </a:lnTo>
                  <a:lnTo>
                    <a:pt x="824" y="7"/>
                  </a:lnTo>
                  <a:lnTo>
                    <a:pt x="824" y="41"/>
                  </a:lnTo>
                  <a:lnTo>
                    <a:pt x="819" y="46"/>
                  </a:lnTo>
                  <a:lnTo>
                    <a:pt x="745" y="46"/>
                  </a:lnTo>
                  <a:lnTo>
                    <a:pt x="745" y="637"/>
                  </a:lnTo>
                  <a:lnTo>
                    <a:pt x="819" y="637"/>
                  </a:lnTo>
                  <a:lnTo>
                    <a:pt x="824" y="645"/>
                  </a:lnTo>
                  <a:lnTo>
                    <a:pt x="824" y="678"/>
                  </a:lnTo>
                  <a:lnTo>
                    <a:pt x="819" y="683"/>
                  </a:lnTo>
                  <a:lnTo>
                    <a:pt x="592" y="683"/>
                  </a:lnTo>
                  <a:lnTo>
                    <a:pt x="587" y="678"/>
                  </a:lnTo>
                  <a:lnTo>
                    <a:pt x="587" y="645"/>
                  </a:lnTo>
                  <a:lnTo>
                    <a:pt x="592" y="637"/>
                  </a:lnTo>
                  <a:lnTo>
                    <a:pt x="664" y="637"/>
                  </a:lnTo>
                  <a:lnTo>
                    <a:pt x="664" y="88"/>
                  </a:lnTo>
                  <a:lnTo>
                    <a:pt x="632" y="88"/>
                  </a:lnTo>
                  <a:lnTo>
                    <a:pt x="632" y="162"/>
                  </a:lnTo>
                  <a:lnTo>
                    <a:pt x="626" y="169"/>
                  </a:lnTo>
                  <a:lnTo>
                    <a:pt x="592" y="169"/>
                  </a:lnTo>
                  <a:lnTo>
                    <a:pt x="592" y="279"/>
                  </a:lnTo>
                  <a:lnTo>
                    <a:pt x="587" y="284"/>
                  </a:lnTo>
                  <a:lnTo>
                    <a:pt x="551" y="284"/>
                  </a:lnTo>
                  <a:lnTo>
                    <a:pt x="551" y="359"/>
                  </a:lnTo>
                  <a:lnTo>
                    <a:pt x="546" y="365"/>
                  </a:lnTo>
                  <a:lnTo>
                    <a:pt x="512" y="365"/>
                  </a:lnTo>
                  <a:lnTo>
                    <a:pt x="512" y="480"/>
                  </a:lnTo>
                  <a:lnTo>
                    <a:pt x="506" y="484"/>
                  </a:lnTo>
                  <a:lnTo>
                    <a:pt x="473" y="484"/>
                  </a:lnTo>
                  <a:lnTo>
                    <a:pt x="473" y="555"/>
                  </a:lnTo>
                  <a:lnTo>
                    <a:pt x="466" y="563"/>
                  </a:lnTo>
                  <a:lnTo>
                    <a:pt x="433" y="563"/>
                  </a:lnTo>
                  <a:lnTo>
                    <a:pt x="433" y="678"/>
                  </a:lnTo>
                  <a:lnTo>
                    <a:pt x="427" y="683"/>
                  </a:lnTo>
                  <a:lnTo>
                    <a:pt x="399" y="683"/>
                  </a:lnTo>
                  <a:lnTo>
                    <a:pt x="392" y="678"/>
                  </a:lnTo>
                  <a:lnTo>
                    <a:pt x="392" y="645"/>
                  </a:lnTo>
                  <a:lnTo>
                    <a:pt x="358" y="645"/>
                  </a:lnTo>
                  <a:lnTo>
                    <a:pt x="352" y="637"/>
                  </a:lnTo>
                  <a:lnTo>
                    <a:pt x="352" y="563"/>
                  </a:lnTo>
                  <a:lnTo>
                    <a:pt x="319" y="563"/>
                  </a:lnTo>
                  <a:lnTo>
                    <a:pt x="312" y="555"/>
                  </a:lnTo>
                  <a:lnTo>
                    <a:pt x="312" y="484"/>
                  </a:lnTo>
                  <a:lnTo>
                    <a:pt x="278" y="484"/>
                  </a:lnTo>
                  <a:lnTo>
                    <a:pt x="273" y="480"/>
                  </a:lnTo>
                  <a:lnTo>
                    <a:pt x="273" y="404"/>
                  </a:lnTo>
                  <a:lnTo>
                    <a:pt x="239" y="404"/>
                  </a:lnTo>
                  <a:lnTo>
                    <a:pt x="234" y="399"/>
                  </a:lnTo>
                  <a:lnTo>
                    <a:pt x="234" y="324"/>
                  </a:lnTo>
                  <a:lnTo>
                    <a:pt x="198" y="324"/>
                  </a:lnTo>
                  <a:lnTo>
                    <a:pt x="192" y="317"/>
                  </a:lnTo>
                  <a:lnTo>
                    <a:pt x="192" y="242"/>
                  </a:lnTo>
                  <a:lnTo>
                    <a:pt x="159" y="242"/>
                  </a:lnTo>
                  <a:lnTo>
                    <a:pt x="154" y="237"/>
                  </a:lnTo>
                  <a:lnTo>
                    <a:pt x="154" y="169"/>
                  </a:lnTo>
                  <a:lnTo>
                    <a:pt x="119" y="169"/>
                  </a:lnTo>
                  <a:lnTo>
                    <a:pt x="119" y="637"/>
                  </a:lnTo>
                  <a:lnTo>
                    <a:pt x="192" y="637"/>
                  </a:lnTo>
                  <a:lnTo>
                    <a:pt x="198" y="645"/>
                  </a:lnTo>
                  <a:lnTo>
                    <a:pt x="198" y="678"/>
                  </a:lnTo>
                  <a:lnTo>
                    <a:pt x="192" y="683"/>
                  </a:lnTo>
                  <a:lnTo>
                    <a:pt x="5" y="683"/>
                  </a:lnTo>
                  <a:lnTo>
                    <a:pt x="0" y="678"/>
                  </a:lnTo>
                  <a:lnTo>
                    <a:pt x="0" y="645"/>
                  </a:lnTo>
                  <a:lnTo>
                    <a:pt x="5" y="637"/>
                  </a:lnTo>
                  <a:lnTo>
                    <a:pt x="79" y="637"/>
                  </a:lnTo>
                  <a:lnTo>
                    <a:pt x="79" y="46"/>
                  </a:lnTo>
                  <a:lnTo>
                    <a:pt x="5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5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9254" name="Freeform 16"/>
            <p:cNvSpPr/>
            <p:nvPr/>
          </p:nvSpPr>
          <p:spPr>
            <a:xfrm>
              <a:off x="2848" y="2064"/>
              <a:ext cx="70" cy="154"/>
            </a:xfrm>
            <a:custGeom>
              <a:avLst/>
              <a:gdLst>
                <a:gd name="txL" fmla="*/ 0 w 314"/>
                <a:gd name="txT" fmla="*/ 0 h 684"/>
                <a:gd name="txR" fmla="*/ 314 w 314"/>
                <a:gd name="txB" fmla="*/ 684 h 68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14" h="684">
                  <a:moveTo>
                    <a:pt x="157" y="0"/>
                  </a:moveTo>
                  <a:lnTo>
                    <a:pt x="191" y="0"/>
                  </a:lnTo>
                  <a:lnTo>
                    <a:pt x="196" y="7"/>
                  </a:lnTo>
                  <a:lnTo>
                    <a:pt x="196" y="637"/>
                  </a:lnTo>
                  <a:lnTo>
                    <a:pt x="307" y="637"/>
                  </a:lnTo>
                  <a:lnTo>
                    <a:pt x="313" y="645"/>
                  </a:lnTo>
                  <a:lnTo>
                    <a:pt x="313" y="678"/>
                  </a:lnTo>
                  <a:lnTo>
                    <a:pt x="307" y="683"/>
                  </a:lnTo>
                  <a:lnTo>
                    <a:pt x="7" y="683"/>
                  </a:lnTo>
                  <a:lnTo>
                    <a:pt x="0" y="678"/>
                  </a:lnTo>
                  <a:lnTo>
                    <a:pt x="0" y="645"/>
                  </a:lnTo>
                  <a:lnTo>
                    <a:pt x="7" y="637"/>
                  </a:lnTo>
                  <a:lnTo>
                    <a:pt x="113" y="637"/>
                  </a:lnTo>
                  <a:lnTo>
                    <a:pt x="113" y="128"/>
                  </a:lnTo>
                  <a:lnTo>
                    <a:pt x="46" y="128"/>
                  </a:lnTo>
                  <a:lnTo>
                    <a:pt x="40" y="122"/>
                  </a:lnTo>
                  <a:lnTo>
                    <a:pt x="40" y="88"/>
                  </a:lnTo>
                  <a:lnTo>
                    <a:pt x="46" y="80"/>
                  </a:lnTo>
                  <a:lnTo>
                    <a:pt x="113" y="80"/>
                  </a:lnTo>
                  <a:lnTo>
                    <a:pt x="113" y="46"/>
                  </a:lnTo>
                  <a:lnTo>
                    <a:pt x="119" y="41"/>
                  </a:lnTo>
                  <a:lnTo>
                    <a:pt x="152" y="41"/>
                  </a:lnTo>
                  <a:lnTo>
                    <a:pt x="152" y="7"/>
                  </a:lnTo>
                  <a:lnTo>
                    <a:pt x="157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9232" name="Group 17"/>
          <p:cNvGrpSpPr/>
          <p:nvPr/>
        </p:nvGrpSpPr>
        <p:grpSpPr>
          <a:xfrm>
            <a:off x="5029200" y="4019550"/>
            <a:ext cx="441325" cy="244475"/>
            <a:chOff x="2208" y="2532"/>
            <a:chExt cx="278" cy="154"/>
          </a:xfrm>
        </p:grpSpPr>
        <p:sp>
          <p:nvSpPr>
            <p:cNvPr id="9251" name="Freeform 18"/>
            <p:cNvSpPr/>
            <p:nvPr/>
          </p:nvSpPr>
          <p:spPr>
            <a:xfrm>
              <a:off x="2208" y="2532"/>
              <a:ext cx="180" cy="154"/>
            </a:xfrm>
            <a:custGeom>
              <a:avLst/>
              <a:gdLst>
                <a:gd name="txL" fmla="*/ 0 w 799"/>
                <a:gd name="txT" fmla="*/ 0 h 685"/>
                <a:gd name="txR" fmla="*/ 799 w 799"/>
                <a:gd name="txB" fmla="*/ 685 h 68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799" h="685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2" y="88"/>
                  </a:lnTo>
                  <a:lnTo>
                    <a:pt x="192" y="162"/>
                  </a:lnTo>
                  <a:lnTo>
                    <a:pt x="226" y="162"/>
                  </a:lnTo>
                  <a:lnTo>
                    <a:pt x="231" y="170"/>
                  </a:lnTo>
                  <a:lnTo>
                    <a:pt x="231" y="237"/>
                  </a:lnTo>
                  <a:lnTo>
                    <a:pt x="264" y="237"/>
                  </a:lnTo>
                  <a:lnTo>
                    <a:pt x="269" y="242"/>
                  </a:lnTo>
                  <a:lnTo>
                    <a:pt x="269" y="318"/>
                  </a:lnTo>
                  <a:lnTo>
                    <a:pt x="302" y="318"/>
                  </a:lnTo>
                  <a:lnTo>
                    <a:pt x="309" y="324"/>
                  </a:lnTo>
                  <a:lnTo>
                    <a:pt x="309" y="400"/>
                  </a:lnTo>
                  <a:lnTo>
                    <a:pt x="342" y="400"/>
                  </a:lnTo>
                  <a:lnTo>
                    <a:pt x="347" y="405"/>
                  </a:lnTo>
                  <a:lnTo>
                    <a:pt x="347" y="480"/>
                  </a:lnTo>
                  <a:lnTo>
                    <a:pt x="380" y="480"/>
                  </a:lnTo>
                  <a:lnTo>
                    <a:pt x="386" y="485"/>
                  </a:lnTo>
                  <a:lnTo>
                    <a:pt x="386" y="556"/>
                  </a:lnTo>
                  <a:lnTo>
                    <a:pt x="413" y="556"/>
                  </a:lnTo>
                  <a:lnTo>
                    <a:pt x="413" y="485"/>
                  </a:lnTo>
                  <a:lnTo>
                    <a:pt x="419" y="480"/>
                  </a:lnTo>
                  <a:lnTo>
                    <a:pt x="451" y="480"/>
                  </a:lnTo>
                  <a:lnTo>
                    <a:pt x="451" y="366"/>
                  </a:lnTo>
                  <a:lnTo>
                    <a:pt x="458" y="360"/>
                  </a:lnTo>
                  <a:lnTo>
                    <a:pt x="491" y="360"/>
                  </a:lnTo>
                  <a:lnTo>
                    <a:pt x="491" y="284"/>
                  </a:lnTo>
                  <a:lnTo>
                    <a:pt x="496" y="279"/>
                  </a:lnTo>
                  <a:lnTo>
                    <a:pt x="529" y="279"/>
                  </a:lnTo>
                  <a:lnTo>
                    <a:pt x="529" y="170"/>
                  </a:lnTo>
                  <a:lnTo>
                    <a:pt x="534" y="162"/>
                  </a:lnTo>
                  <a:lnTo>
                    <a:pt x="568" y="162"/>
                  </a:lnTo>
                  <a:lnTo>
                    <a:pt x="568" y="88"/>
                  </a:lnTo>
                  <a:lnTo>
                    <a:pt x="573" y="80"/>
                  </a:lnTo>
                  <a:lnTo>
                    <a:pt x="606" y="80"/>
                  </a:lnTo>
                  <a:lnTo>
                    <a:pt x="606" y="7"/>
                  </a:lnTo>
                  <a:lnTo>
                    <a:pt x="611" y="0"/>
                  </a:lnTo>
                  <a:lnTo>
                    <a:pt x="793" y="0"/>
                  </a:lnTo>
                  <a:lnTo>
                    <a:pt x="798" y="7"/>
                  </a:lnTo>
                  <a:lnTo>
                    <a:pt x="798" y="41"/>
                  </a:lnTo>
                  <a:lnTo>
                    <a:pt x="793" y="46"/>
                  </a:lnTo>
                  <a:lnTo>
                    <a:pt x="722" y="46"/>
                  </a:lnTo>
                  <a:lnTo>
                    <a:pt x="722" y="638"/>
                  </a:lnTo>
                  <a:lnTo>
                    <a:pt x="793" y="638"/>
                  </a:lnTo>
                  <a:lnTo>
                    <a:pt x="798" y="645"/>
                  </a:lnTo>
                  <a:lnTo>
                    <a:pt x="798" y="679"/>
                  </a:lnTo>
                  <a:lnTo>
                    <a:pt x="793" y="684"/>
                  </a:lnTo>
                  <a:lnTo>
                    <a:pt x="573" y="684"/>
                  </a:lnTo>
                  <a:lnTo>
                    <a:pt x="568" y="679"/>
                  </a:lnTo>
                  <a:lnTo>
                    <a:pt x="568" y="645"/>
                  </a:lnTo>
                  <a:lnTo>
                    <a:pt x="573" y="638"/>
                  </a:lnTo>
                  <a:lnTo>
                    <a:pt x="644" y="638"/>
                  </a:lnTo>
                  <a:lnTo>
                    <a:pt x="644" y="88"/>
                  </a:lnTo>
                  <a:lnTo>
                    <a:pt x="611" y="88"/>
                  </a:lnTo>
                  <a:lnTo>
                    <a:pt x="611" y="162"/>
                  </a:lnTo>
                  <a:lnTo>
                    <a:pt x="606" y="170"/>
                  </a:lnTo>
                  <a:lnTo>
                    <a:pt x="573" y="170"/>
                  </a:lnTo>
                  <a:lnTo>
                    <a:pt x="573" y="279"/>
                  </a:lnTo>
                  <a:lnTo>
                    <a:pt x="568" y="284"/>
                  </a:lnTo>
                  <a:lnTo>
                    <a:pt x="534" y="284"/>
                  </a:lnTo>
                  <a:lnTo>
                    <a:pt x="534" y="360"/>
                  </a:lnTo>
                  <a:lnTo>
                    <a:pt x="529" y="366"/>
                  </a:lnTo>
                  <a:lnTo>
                    <a:pt x="496" y="366"/>
                  </a:lnTo>
                  <a:lnTo>
                    <a:pt x="496" y="480"/>
                  </a:lnTo>
                  <a:lnTo>
                    <a:pt x="491" y="485"/>
                  </a:lnTo>
                  <a:lnTo>
                    <a:pt x="458" y="485"/>
                  </a:lnTo>
                  <a:lnTo>
                    <a:pt x="458" y="556"/>
                  </a:lnTo>
                  <a:lnTo>
                    <a:pt x="451" y="564"/>
                  </a:lnTo>
                  <a:lnTo>
                    <a:pt x="419" y="564"/>
                  </a:lnTo>
                  <a:lnTo>
                    <a:pt x="419" y="679"/>
                  </a:lnTo>
                  <a:lnTo>
                    <a:pt x="413" y="684"/>
                  </a:lnTo>
                  <a:lnTo>
                    <a:pt x="386" y="684"/>
                  </a:lnTo>
                  <a:lnTo>
                    <a:pt x="380" y="679"/>
                  </a:lnTo>
                  <a:lnTo>
                    <a:pt x="380" y="645"/>
                  </a:lnTo>
                  <a:lnTo>
                    <a:pt x="347" y="645"/>
                  </a:lnTo>
                  <a:lnTo>
                    <a:pt x="342" y="638"/>
                  </a:lnTo>
                  <a:lnTo>
                    <a:pt x="342" y="564"/>
                  </a:lnTo>
                  <a:lnTo>
                    <a:pt x="309" y="564"/>
                  </a:lnTo>
                  <a:lnTo>
                    <a:pt x="302" y="556"/>
                  </a:lnTo>
                  <a:lnTo>
                    <a:pt x="302" y="485"/>
                  </a:lnTo>
                  <a:lnTo>
                    <a:pt x="269" y="485"/>
                  </a:lnTo>
                  <a:lnTo>
                    <a:pt x="264" y="480"/>
                  </a:lnTo>
                  <a:lnTo>
                    <a:pt x="264" y="405"/>
                  </a:lnTo>
                  <a:lnTo>
                    <a:pt x="231" y="405"/>
                  </a:lnTo>
                  <a:lnTo>
                    <a:pt x="226" y="400"/>
                  </a:lnTo>
                  <a:lnTo>
                    <a:pt x="226" y="324"/>
                  </a:lnTo>
                  <a:lnTo>
                    <a:pt x="192" y="324"/>
                  </a:lnTo>
                  <a:lnTo>
                    <a:pt x="187" y="318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70"/>
                  </a:lnTo>
                  <a:lnTo>
                    <a:pt x="115" y="170"/>
                  </a:lnTo>
                  <a:lnTo>
                    <a:pt x="115" y="638"/>
                  </a:lnTo>
                  <a:lnTo>
                    <a:pt x="187" y="638"/>
                  </a:lnTo>
                  <a:lnTo>
                    <a:pt x="192" y="645"/>
                  </a:lnTo>
                  <a:lnTo>
                    <a:pt x="192" y="679"/>
                  </a:lnTo>
                  <a:lnTo>
                    <a:pt x="187" y="684"/>
                  </a:lnTo>
                  <a:lnTo>
                    <a:pt x="4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4" y="638"/>
                  </a:lnTo>
                  <a:lnTo>
                    <a:pt x="77" y="638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9252" name="Freeform 19"/>
            <p:cNvSpPr/>
            <p:nvPr/>
          </p:nvSpPr>
          <p:spPr>
            <a:xfrm>
              <a:off x="2401" y="2532"/>
              <a:ext cx="85" cy="154"/>
            </a:xfrm>
            <a:custGeom>
              <a:avLst/>
              <a:gdLst>
                <a:gd name="txL" fmla="*/ 0 w 380"/>
                <a:gd name="txT" fmla="*/ 0 h 685"/>
                <a:gd name="txR" fmla="*/ 380 w 380"/>
                <a:gd name="txB" fmla="*/ 685 h 68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80" h="685">
                  <a:moveTo>
                    <a:pt x="114" y="0"/>
                  </a:moveTo>
                  <a:lnTo>
                    <a:pt x="222" y="0"/>
                  </a:lnTo>
                  <a:lnTo>
                    <a:pt x="227" y="7"/>
                  </a:lnTo>
                  <a:lnTo>
                    <a:pt x="227" y="41"/>
                  </a:lnTo>
                  <a:lnTo>
                    <a:pt x="297" y="41"/>
                  </a:lnTo>
                  <a:lnTo>
                    <a:pt x="302" y="46"/>
                  </a:lnTo>
                  <a:lnTo>
                    <a:pt x="302" y="80"/>
                  </a:lnTo>
                  <a:lnTo>
                    <a:pt x="335" y="80"/>
                  </a:lnTo>
                  <a:lnTo>
                    <a:pt x="340" y="88"/>
                  </a:lnTo>
                  <a:lnTo>
                    <a:pt x="340" y="279"/>
                  </a:lnTo>
                  <a:lnTo>
                    <a:pt x="335" y="284"/>
                  </a:lnTo>
                  <a:lnTo>
                    <a:pt x="302" y="284"/>
                  </a:lnTo>
                  <a:lnTo>
                    <a:pt x="302" y="360"/>
                  </a:lnTo>
                  <a:lnTo>
                    <a:pt x="297" y="366"/>
                  </a:lnTo>
                  <a:lnTo>
                    <a:pt x="265" y="366"/>
                  </a:lnTo>
                  <a:lnTo>
                    <a:pt x="265" y="400"/>
                  </a:lnTo>
                  <a:lnTo>
                    <a:pt x="260" y="405"/>
                  </a:lnTo>
                  <a:lnTo>
                    <a:pt x="227" y="405"/>
                  </a:lnTo>
                  <a:lnTo>
                    <a:pt x="227" y="480"/>
                  </a:lnTo>
                  <a:lnTo>
                    <a:pt x="222" y="485"/>
                  </a:lnTo>
                  <a:lnTo>
                    <a:pt x="189" y="485"/>
                  </a:lnTo>
                  <a:lnTo>
                    <a:pt x="189" y="522"/>
                  </a:lnTo>
                  <a:lnTo>
                    <a:pt x="185" y="527"/>
                  </a:lnTo>
                  <a:lnTo>
                    <a:pt x="152" y="527"/>
                  </a:lnTo>
                  <a:lnTo>
                    <a:pt x="152" y="556"/>
                  </a:lnTo>
                  <a:lnTo>
                    <a:pt x="147" y="564"/>
                  </a:lnTo>
                  <a:lnTo>
                    <a:pt x="114" y="564"/>
                  </a:lnTo>
                  <a:lnTo>
                    <a:pt x="114" y="598"/>
                  </a:lnTo>
                  <a:lnTo>
                    <a:pt x="335" y="598"/>
                  </a:lnTo>
                  <a:lnTo>
                    <a:pt x="335" y="564"/>
                  </a:lnTo>
                  <a:lnTo>
                    <a:pt x="340" y="556"/>
                  </a:lnTo>
                  <a:lnTo>
                    <a:pt x="374" y="556"/>
                  </a:lnTo>
                  <a:lnTo>
                    <a:pt x="379" y="564"/>
                  </a:lnTo>
                  <a:lnTo>
                    <a:pt x="379" y="638"/>
                  </a:lnTo>
                  <a:lnTo>
                    <a:pt x="374" y="645"/>
                  </a:lnTo>
                  <a:lnTo>
                    <a:pt x="340" y="645"/>
                  </a:lnTo>
                  <a:lnTo>
                    <a:pt x="340" y="679"/>
                  </a:lnTo>
                  <a:lnTo>
                    <a:pt x="335" y="684"/>
                  </a:lnTo>
                  <a:lnTo>
                    <a:pt x="5" y="684"/>
                  </a:lnTo>
                  <a:lnTo>
                    <a:pt x="0" y="679"/>
                  </a:lnTo>
                  <a:lnTo>
                    <a:pt x="0" y="604"/>
                  </a:lnTo>
                  <a:lnTo>
                    <a:pt x="5" y="598"/>
                  </a:lnTo>
                  <a:lnTo>
                    <a:pt x="37" y="598"/>
                  </a:lnTo>
                  <a:lnTo>
                    <a:pt x="37" y="564"/>
                  </a:lnTo>
                  <a:lnTo>
                    <a:pt x="45" y="556"/>
                  </a:lnTo>
                  <a:lnTo>
                    <a:pt x="77" y="556"/>
                  </a:lnTo>
                  <a:lnTo>
                    <a:pt x="77" y="527"/>
                  </a:lnTo>
                  <a:lnTo>
                    <a:pt x="82" y="522"/>
                  </a:lnTo>
                  <a:lnTo>
                    <a:pt x="109" y="522"/>
                  </a:lnTo>
                  <a:lnTo>
                    <a:pt x="109" y="485"/>
                  </a:lnTo>
                  <a:lnTo>
                    <a:pt x="114" y="480"/>
                  </a:lnTo>
                  <a:lnTo>
                    <a:pt x="147" y="480"/>
                  </a:lnTo>
                  <a:lnTo>
                    <a:pt x="147" y="446"/>
                  </a:lnTo>
                  <a:lnTo>
                    <a:pt x="152" y="441"/>
                  </a:lnTo>
                  <a:lnTo>
                    <a:pt x="185" y="441"/>
                  </a:lnTo>
                  <a:lnTo>
                    <a:pt x="185" y="366"/>
                  </a:lnTo>
                  <a:lnTo>
                    <a:pt x="189" y="360"/>
                  </a:lnTo>
                  <a:lnTo>
                    <a:pt x="222" y="360"/>
                  </a:lnTo>
                  <a:lnTo>
                    <a:pt x="222" y="284"/>
                  </a:lnTo>
                  <a:lnTo>
                    <a:pt x="227" y="279"/>
                  </a:lnTo>
                  <a:lnTo>
                    <a:pt x="260" y="279"/>
                  </a:lnTo>
                  <a:lnTo>
                    <a:pt x="260" y="128"/>
                  </a:lnTo>
                  <a:lnTo>
                    <a:pt x="227" y="128"/>
                  </a:lnTo>
                  <a:lnTo>
                    <a:pt x="222" y="122"/>
                  </a:lnTo>
                  <a:lnTo>
                    <a:pt x="222" y="88"/>
                  </a:lnTo>
                  <a:lnTo>
                    <a:pt x="82" y="88"/>
                  </a:lnTo>
                  <a:lnTo>
                    <a:pt x="82" y="122"/>
                  </a:lnTo>
                  <a:lnTo>
                    <a:pt x="77" y="128"/>
                  </a:lnTo>
                  <a:lnTo>
                    <a:pt x="45" y="128"/>
                  </a:lnTo>
                  <a:lnTo>
                    <a:pt x="45" y="204"/>
                  </a:lnTo>
                  <a:lnTo>
                    <a:pt x="37" y="208"/>
                  </a:lnTo>
                  <a:lnTo>
                    <a:pt x="5" y="208"/>
                  </a:lnTo>
                  <a:lnTo>
                    <a:pt x="0" y="204"/>
                  </a:lnTo>
                  <a:lnTo>
                    <a:pt x="0" y="128"/>
                  </a:lnTo>
                  <a:lnTo>
                    <a:pt x="5" y="122"/>
                  </a:lnTo>
                  <a:lnTo>
                    <a:pt x="37" y="122"/>
                  </a:lnTo>
                  <a:lnTo>
                    <a:pt x="37" y="46"/>
                  </a:lnTo>
                  <a:lnTo>
                    <a:pt x="45" y="41"/>
                  </a:lnTo>
                  <a:lnTo>
                    <a:pt x="109" y="41"/>
                  </a:lnTo>
                  <a:lnTo>
                    <a:pt x="109" y="7"/>
                  </a:lnTo>
                  <a:lnTo>
                    <a:pt x="114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9233" name="Group 20"/>
          <p:cNvGrpSpPr/>
          <p:nvPr/>
        </p:nvGrpSpPr>
        <p:grpSpPr>
          <a:xfrm>
            <a:off x="6489700" y="4019550"/>
            <a:ext cx="441325" cy="244475"/>
            <a:chOff x="3128" y="2532"/>
            <a:chExt cx="278" cy="154"/>
          </a:xfrm>
        </p:grpSpPr>
        <p:sp>
          <p:nvSpPr>
            <p:cNvPr id="9249" name="Freeform 21"/>
            <p:cNvSpPr/>
            <p:nvPr/>
          </p:nvSpPr>
          <p:spPr>
            <a:xfrm>
              <a:off x="3128" y="2532"/>
              <a:ext cx="186" cy="154"/>
            </a:xfrm>
            <a:custGeom>
              <a:avLst/>
              <a:gdLst>
                <a:gd name="txL" fmla="*/ 0 w 825"/>
                <a:gd name="txT" fmla="*/ 0 h 685"/>
                <a:gd name="txR" fmla="*/ 825 w 825"/>
                <a:gd name="txB" fmla="*/ 685 h 68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825" h="685">
                  <a:moveTo>
                    <a:pt x="5" y="0"/>
                  </a:moveTo>
                  <a:lnTo>
                    <a:pt x="154" y="0"/>
                  </a:lnTo>
                  <a:lnTo>
                    <a:pt x="159" y="7"/>
                  </a:lnTo>
                  <a:lnTo>
                    <a:pt x="159" y="80"/>
                  </a:lnTo>
                  <a:lnTo>
                    <a:pt x="192" y="80"/>
                  </a:lnTo>
                  <a:lnTo>
                    <a:pt x="198" y="88"/>
                  </a:lnTo>
                  <a:lnTo>
                    <a:pt x="198" y="162"/>
                  </a:lnTo>
                  <a:lnTo>
                    <a:pt x="234" y="162"/>
                  </a:lnTo>
                  <a:lnTo>
                    <a:pt x="239" y="170"/>
                  </a:lnTo>
                  <a:lnTo>
                    <a:pt x="239" y="237"/>
                  </a:lnTo>
                  <a:lnTo>
                    <a:pt x="273" y="237"/>
                  </a:lnTo>
                  <a:lnTo>
                    <a:pt x="278" y="242"/>
                  </a:lnTo>
                  <a:lnTo>
                    <a:pt x="278" y="318"/>
                  </a:lnTo>
                  <a:lnTo>
                    <a:pt x="312" y="318"/>
                  </a:lnTo>
                  <a:lnTo>
                    <a:pt x="319" y="324"/>
                  </a:lnTo>
                  <a:lnTo>
                    <a:pt x="319" y="400"/>
                  </a:lnTo>
                  <a:lnTo>
                    <a:pt x="352" y="400"/>
                  </a:lnTo>
                  <a:lnTo>
                    <a:pt x="358" y="405"/>
                  </a:lnTo>
                  <a:lnTo>
                    <a:pt x="358" y="480"/>
                  </a:lnTo>
                  <a:lnTo>
                    <a:pt x="392" y="480"/>
                  </a:lnTo>
                  <a:lnTo>
                    <a:pt x="399" y="485"/>
                  </a:lnTo>
                  <a:lnTo>
                    <a:pt x="399" y="556"/>
                  </a:lnTo>
                  <a:lnTo>
                    <a:pt x="427" y="556"/>
                  </a:lnTo>
                  <a:lnTo>
                    <a:pt x="427" y="485"/>
                  </a:lnTo>
                  <a:lnTo>
                    <a:pt x="433" y="480"/>
                  </a:lnTo>
                  <a:lnTo>
                    <a:pt x="466" y="480"/>
                  </a:lnTo>
                  <a:lnTo>
                    <a:pt x="466" y="366"/>
                  </a:lnTo>
                  <a:lnTo>
                    <a:pt x="473" y="360"/>
                  </a:lnTo>
                  <a:lnTo>
                    <a:pt x="506" y="360"/>
                  </a:lnTo>
                  <a:lnTo>
                    <a:pt x="506" y="284"/>
                  </a:lnTo>
                  <a:lnTo>
                    <a:pt x="512" y="279"/>
                  </a:lnTo>
                  <a:lnTo>
                    <a:pt x="546" y="279"/>
                  </a:lnTo>
                  <a:lnTo>
                    <a:pt x="546" y="170"/>
                  </a:lnTo>
                  <a:lnTo>
                    <a:pt x="551" y="162"/>
                  </a:lnTo>
                  <a:lnTo>
                    <a:pt x="587" y="162"/>
                  </a:lnTo>
                  <a:lnTo>
                    <a:pt x="587" y="88"/>
                  </a:lnTo>
                  <a:lnTo>
                    <a:pt x="592" y="80"/>
                  </a:lnTo>
                  <a:lnTo>
                    <a:pt x="626" y="80"/>
                  </a:lnTo>
                  <a:lnTo>
                    <a:pt x="626" y="7"/>
                  </a:lnTo>
                  <a:lnTo>
                    <a:pt x="632" y="0"/>
                  </a:lnTo>
                  <a:lnTo>
                    <a:pt x="819" y="0"/>
                  </a:lnTo>
                  <a:lnTo>
                    <a:pt x="824" y="7"/>
                  </a:lnTo>
                  <a:lnTo>
                    <a:pt x="824" y="41"/>
                  </a:lnTo>
                  <a:lnTo>
                    <a:pt x="819" y="46"/>
                  </a:lnTo>
                  <a:lnTo>
                    <a:pt x="745" y="46"/>
                  </a:lnTo>
                  <a:lnTo>
                    <a:pt x="745" y="638"/>
                  </a:lnTo>
                  <a:lnTo>
                    <a:pt x="819" y="638"/>
                  </a:lnTo>
                  <a:lnTo>
                    <a:pt x="824" y="645"/>
                  </a:lnTo>
                  <a:lnTo>
                    <a:pt x="824" y="679"/>
                  </a:lnTo>
                  <a:lnTo>
                    <a:pt x="819" y="684"/>
                  </a:lnTo>
                  <a:lnTo>
                    <a:pt x="592" y="684"/>
                  </a:lnTo>
                  <a:lnTo>
                    <a:pt x="587" y="679"/>
                  </a:lnTo>
                  <a:lnTo>
                    <a:pt x="587" y="645"/>
                  </a:lnTo>
                  <a:lnTo>
                    <a:pt x="592" y="638"/>
                  </a:lnTo>
                  <a:lnTo>
                    <a:pt x="664" y="638"/>
                  </a:lnTo>
                  <a:lnTo>
                    <a:pt x="664" y="88"/>
                  </a:lnTo>
                  <a:lnTo>
                    <a:pt x="632" y="88"/>
                  </a:lnTo>
                  <a:lnTo>
                    <a:pt x="632" y="162"/>
                  </a:lnTo>
                  <a:lnTo>
                    <a:pt x="626" y="170"/>
                  </a:lnTo>
                  <a:lnTo>
                    <a:pt x="592" y="170"/>
                  </a:lnTo>
                  <a:lnTo>
                    <a:pt x="592" y="279"/>
                  </a:lnTo>
                  <a:lnTo>
                    <a:pt x="587" y="284"/>
                  </a:lnTo>
                  <a:lnTo>
                    <a:pt x="551" y="284"/>
                  </a:lnTo>
                  <a:lnTo>
                    <a:pt x="551" y="360"/>
                  </a:lnTo>
                  <a:lnTo>
                    <a:pt x="546" y="366"/>
                  </a:lnTo>
                  <a:lnTo>
                    <a:pt x="512" y="366"/>
                  </a:lnTo>
                  <a:lnTo>
                    <a:pt x="512" y="480"/>
                  </a:lnTo>
                  <a:lnTo>
                    <a:pt x="506" y="485"/>
                  </a:lnTo>
                  <a:lnTo>
                    <a:pt x="473" y="485"/>
                  </a:lnTo>
                  <a:lnTo>
                    <a:pt x="473" y="556"/>
                  </a:lnTo>
                  <a:lnTo>
                    <a:pt x="466" y="564"/>
                  </a:lnTo>
                  <a:lnTo>
                    <a:pt x="433" y="564"/>
                  </a:lnTo>
                  <a:lnTo>
                    <a:pt x="433" y="679"/>
                  </a:lnTo>
                  <a:lnTo>
                    <a:pt x="427" y="684"/>
                  </a:lnTo>
                  <a:lnTo>
                    <a:pt x="399" y="684"/>
                  </a:lnTo>
                  <a:lnTo>
                    <a:pt x="392" y="679"/>
                  </a:lnTo>
                  <a:lnTo>
                    <a:pt x="392" y="645"/>
                  </a:lnTo>
                  <a:lnTo>
                    <a:pt x="358" y="645"/>
                  </a:lnTo>
                  <a:lnTo>
                    <a:pt x="352" y="638"/>
                  </a:lnTo>
                  <a:lnTo>
                    <a:pt x="352" y="564"/>
                  </a:lnTo>
                  <a:lnTo>
                    <a:pt x="319" y="564"/>
                  </a:lnTo>
                  <a:lnTo>
                    <a:pt x="312" y="556"/>
                  </a:lnTo>
                  <a:lnTo>
                    <a:pt x="312" y="485"/>
                  </a:lnTo>
                  <a:lnTo>
                    <a:pt x="278" y="485"/>
                  </a:lnTo>
                  <a:lnTo>
                    <a:pt x="273" y="480"/>
                  </a:lnTo>
                  <a:lnTo>
                    <a:pt x="273" y="405"/>
                  </a:lnTo>
                  <a:lnTo>
                    <a:pt x="239" y="405"/>
                  </a:lnTo>
                  <a:lnTo>
                    <a:pt x="234" y="400"/>
                  </a:lnTo>
                  <a:lnTo>
                    <a:pt x="234" y="324"/>
                  </a:lnTo>
                  <a:lnTo>
                    <a:pt x="198" y="324"/>
                  </a:lnTo>
                  <a:lnTo>
                    <a:pt x="192" y="318"/>
                  </a:lnTo>
                  <a:lnTo>
                    <a:pt x="192" y="242"/>
                  </a:lnTo>
                  <a:lnTo>
                    <a:pt x="159" y="242"/>
                  </a:lnTo>
                  <a:lnTo>
                    <a:pt x="154" y="237"/>
                  </a:lnTo>
                  <a:lnTo>
                    <a:pt x="154" y="170"/>
                  </a:lnTo>
                  <a:lnTo>
                    <a:pt x="119" y="170"/>
                  </a:lnTo>
                  <a:lnTo>
                    <a:pt x="119" y="638"/>
                  </a:lnTo>
                  <a:lnTo>
                    <a:pt x="192" y="638"/>
                  </a:lnTo>
                  <a:lnTo>
                    <a:pt x="198" y="645"/>
                  </a:lnTo>
                  <a:lnTo>
                    <a:pt x="198" y="679"/>
                  </a:lnTo>
                  <a:lnTo>
                    <a:pt x="192" y="684"/>
                  </a:lnTo>
                  <a:lnTo>
                    <a:pt x="5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5" y="638"/>
                  </a:lnTo>
                  <a:lnTo>
                    <a:pt x="79" y="638"/>
                  </a:lnTo>
                  <a:lnTo>
                    <a:pt x="79" y="46"/>
                  </a:lnTo>
                  <a:lnTo>
                    <a:pt x="5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5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9250" name="Freeform 22"/>
            <p:cNvSpPr/>
            <p:nvPr/>
          </p:nvSpPr>
          <p:spPr>
            <a:xfrm>
              <a:off x="3327" y="2532"/>
              <a:ext cx="79" cy="154"/>
            </a:xfrm>
            <a:custGeom>
              <a:avLst/>
              <a:gdLst>
                <a:gd name="txL" fmla="*/ 0 w 354"/>
                <a:gd name="txT" fmla="*/ 0 h 685"/>
                <a:gd name="txR" fmla="*/ 354 w 354"/>
                <a:gd name="txB" fmla="*/ 685 h 68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54" h="685">
                  <a:moveTo>
                    <a:pt x="118" y="0"/>
                  </a:moveTo>
                  <a:lnTo>
                    <a:pt x="231" y="0"/>
                  </a:lnTo>
                  <a:lnTo>
                    <a:pt x="236" y="7"/>
                  </a:lnTo>
                  <a:lnTo>
                    <a:pt x="236" y="41"/>
                  </a:lnTo>
                  <a:lnTo>
                    <a:pt x="270" y="41"/>
                  </a:lnTo>
                  <a:lnTo>
                    <a:pt x="275" y="46"/>
                  </a:lnTo>
                  <a:lnTo>
                    <a:pt x="275" y="80"/>
                  </a:lnTo>
                  <a:lnTo>
                    <a:pt x="309" y="80"/>
                  </a:lnTo>
                  <a:lnTo>
                    <a:pt x="314" y="88"/>
                  </a:lnTo>
                  <a:lnTo>
                    <a:pt x="314" y="204"/>
                  </a:lnTo>
                  <a:lnTo>
                    <a:pt x="309" y="208"/>
                  </a:lnTo>
                  <a:lnTo>
                    <a:pt x="275" y="208"/>
                  </a:lnTo>
                  <a:lnTo>
                    <a:pt x="275" y="237"/>
                  </a:lnTo>
                  <a:lnTo>
                    <a:pt x="270" y="242"/>
                  </a:lnTo>
                  <a:lnTo>
                    <a:pt x="236" y="242"/>
                  </a:lnTo>
                  <a:lnTo>
                    <a:pt x="236" y="279"/>
                  </a:lnTo>
                  <a:lnTo>
                    <a:pt x="270" y="279"/>
                  </a:lnTo>
                  <a:lnTo>
                    <a:pt x="275" y="284"/>
                  </a:lnTo>
                  <a:lnTo>
                    <a:pt x="275" y="318"/>
                  </a:lnTo>
                  <a:lnTo>
                    <a:pt x="309" y="318"/>
                  </a:lnTo>
                  <a:lnTo>
                    <a:pt x="314" y="324"/>
                  </a:lnTo>
                  <a:lnTo>
                    <a:pt x="314" y="360"/>
                  </a:lnTo>
                  <a:lnTo>
                    <a:pt x="347" y="360"/>
                  </a:lnTo>
                  <a:lnTo>
                    <a:pt x="353" y="366"/>
                  </a:lnTo>
                  <a:lnTo>
                    <a:pt x="353" y="522"/>
                  </a:lnTo>
                  <a:lnTo>
                    <a:pt x="347" y="527"/>
                  </a:lnTo>
                  <a:lnTo>
                    <a:pt x="314" y="527"/>
                  </a:lnTo>
                  <a:lnTo>
                    <a:pt x="314" y="598"/>
                  </a:lnTo>
                  <a:lnTo>
                    <a:pt x="309" y="604"/>
                  </a:lnTo>
                  <a:lnTo>
                    <a:pt x="275" y="604"/>
                  </a:lnTo>
                  <a:lnTo>
                    <a:pt x="275" y="638"/>
                  </a:lnTo>
                  <a:lnTo>
                    <a:pt x="270" y="645"/>
                  </a:lnTo>
                  <a:lnTo>
                    <a:pt x="197" y="645"/>
                  </a:lnTo>
                  <a:lnTo>
                    <a:pt x="197" y="679"/>
                  </a:lnTo>
                  <a:lnTo>
                    <a:pt x="191" y="684"/>
                  </a:lnTo>
                  <a:lnTo>
                    <a:pt x="46" y="684"/>
                  </a:lnTo>
                  <a:lnTo>
                    <a:pt x="38" y="679"/>
                  </a:lnTo>
                  <a:lnTo>
                    <a:pt x="38" y="645"/>
                  </a:lnTo>
                  <a:lnTo>
                    <a:pt x="4" y="645"/>
                  </a:lnTo>
                  <a:lnTo>
                    <a:pt x="0" y="638"/>
                  </a:lnTo>
                  <a:lnTo>
                    <a:pt x="0" y="564"/>
                  </a:lnTo>
                  <a:lnTo>
                    <a:pt x="4" y="556"/>
                  </a:lnTo>
                  <a:lnTo>
                    <a:pt x="79" y="556"/>
                  </a:lnTo>
                  <a:lnTo>
                    <a:pt x="85" y="564"/>
                  </a:lnTo>
                  <a:lnTo>
                    <a:pt x="85" y="598"/>
                  </a:lnTo>
                  <a:lnTo>
                    <a:pt x="113" y="598"/>
                  </a:lnTo>
                  <a:lnTo>
                    <a:pt x="118" y="604"/>
                  </a:lnTo>
                  <a:lnTo>
                    <a:pt x="118" y="638"/>
                  </a:lnTo>
                  <a:lnTo>
                    <a:pt x="191" y="638"/>
                  </a:lnTo>
                  <a:lnTo>
                    <a:pt x="191" y="604"/>
                  </a:lnTo>
                  <a:lnTo>
                    <a:pt x="197" y="598"/>
                  </a:lnTo>
                  <a:lnTo>
                    <a:pt x="231" y="598"/>
                  </a:lnTo>
                  <a:lnTo>
                    <a:pt x="231" y="564"/>
                  </a:lnTo>
                  <a:lnTo>
                    <a:pt x="236" y="556"/>
                  </a:lnTo>
                  <a:lnTo>
                    <a:pt x="270" y="556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31" y="400"/>
                  </a:lnTo>
                  <a:lnTo>
                    <a:pt x="231" y="366"/>
                  </a:lnTo>
                  <a:lnTo>
                    <a:pt x="197" y="366"/>
                  </a:lnTo>
                  <a:lnTo>
                    <a:pt x="191" y="360"/>
                  </a:lnTo>
                  <a:lnTo>
                    <a:pt x="191" y="324"/>
                  </a:lnTo>
                  <a:lnTo>
                    <a:pt x="118" y="324"/>
                  </a:lnTo>
                  <a:lnTo>
                    <a:pt x="113" y="318"/>
                  </a:lnTo>
                  <a:lnTo>
                    <a:pt x="113" y="284"/>
                  </a:lnTo>
                  <a:lnTo>
                    <a:pt x="118" y="279"/>
                  </a:lnTo>
                  <a:lnTo>
                    <a:pt x="152" y="279"/>
                  </a:lnTo>
                  <a:lnTo>
                    <a:pt x="152" y="242"/>
                  </a:lnTo>
                  <a:lnTo>
                    <a:pt x="158" y="237"/>
                  </a:lnTo>
                  <a:lnTo>
                    <a:pt x="191" y="237"/>
                  </a:lnTo>
                  <a:lnTo>
                    <a:pt x="191" y="208"/>
                  </a:lnTo>
                  <a:lnTo>
                    <a:pt x="197" y="204"/>
                  </a:lnTo>
                  <a:lnTo>
                    <a:pt x="231" y="204"/>
                  </a:lnTo>
                  <a:lnTo>
                    <a:pt x="231" y="128"/>
                  </a:lnTo>
                  <a:lnTo>
                    <a:pt x="197" y="128"/>
                  </a:lnTo>
                  <a:lnTo>
                    <a:pt x="191" y="122"/>
                  </a:lnTo>
                  <a:lnTo>
                    <a:pt x="191" y="88"/>
                  </a:lnTo>
                  <a:lnTo>
                    <a:pt x="85" y="88"/>
                  </a:lnTo>
                  <a:lnTo>
                    <a:pt x="85" y="122"/>
                  </a:lnTo>
                  <a:lnTo>
                    <a:pt x="79" y="128"/>
                  </a:lnTo>
                  <a:lnTo>
                    <a:pt x="46" y="128"/>
                  </a:lnTo>
                  <a:lnTo>
                    <a:pt x="46" y="204"/>
                  </a:lnTo>
                  <a:lnTo>
                    <a:pt x="38" y="208"/>
                  </a:lnTo>
                  <a:lnTo>
                    <a:pt x="4" y="208"/>
                  </a:lnTo>
                  <a:lnTo>
                    <a:pt x="0" y="204"/>
                  </a:lnTo>
                  <a:lnTo>
                    <a:pt x="0" y="128"/>
                  </a:lnTo>
                  <a:lnTo>
                    <a:pt x="4" y="122"/>
                  </a:lnTo>
                  <a:lnTo>
                    <a:pt x="38" y="122"/>
                  </a:lnTo>
                  <a:lnTo>
                    <a:pt x="38" y="46"/>
                  </a:lnTo>
                  <a:lnTo>
                    <a:pt x="46" y="41"/>
                  </a:lnTo>
                  <a:lnTo>
                    <a:pt x="113" y="41"/>
                  </a:lnTo>
                  <a:lnTo>
                    <a:pt x="113" y="7"/>
                  </a:lnTo>
                  <a:lnTo>
                    <a:pt x="118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9234" name="Group 23"/>
          <p:cNvGrpSpPr/>
          <p:nvPr/>
        </p:nvGrpSpPr>
        <p:grpSpPr>
          <a:xfrm>
            <a:off x="3733800" y="5010150"/>
            <a:ext cx="441325" cy="244475"/>
            <a:chOff x="1392" y="3156"/>
            <a:chExt cx="278" cy="154"/>
          </a:xfrm>
        </p:grpSpPr>
        <p:sp>
          <p:nvSpPr>
            <p:cNvPr id="9247" name="Freeform 24"/>
            <p:cNvSpPr/>
            <p:nvPr/>
          </p:nvSpPr>
          <p:spPr>
            <a:xfrm>
              <a:off x="1392" y="3156"/>
              <a:ext cx="181" cy="154"/>
            </a:xfrm>
            <a:custGeom>
              <a:avLst/>
              <a:gdLst>
                <a:gd name="txL" fmla="*/ 0 w 804"/>
                <a:gd name="txT" fmla="*/ 0 h 685"/>
                <a:gd name="txR" fmla="*/ 804 w 804"/>
                <a:gd name="txB" fmla="*/ 685 h 68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804" h="685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4" y="88"/>
                  </a:lnTo>
                  <a:lnTo>
                    <a:pt x="194" y="162"/>
                  </a:lnTo>
                  <a:lnTo>
                    <a:pt x="227" y="162"/>
                  </a:lnTo>
                  <a:lnTo>
                    <a:pt x="232" y="170"/>
                  </a:lnTo>
                  <a:lnTo>
                    <a:pt x="232" y="237"/>
                  </a:lnTo>
                  <a:lnTo>
                    <a:pt x="265" y="237"/>
                  </a:lnTo>
                  <a:lnTo>
                    <a:pt x="272" y="242"/>
                  </a:lnTo>
                  <a:lnTo>
                    <a:pt x="272" y="318"/>
                  </a:lnTo>
                  <a:lnTo>
                    <a:pt x="305" y="318"/>
                  </a:lnTo>
                  <a:lnTo>
                    <a:pt x="310" y="324"/>
                  </a:lnTo>
                  <a:lnTo>
                    <a:pt x="310" y="400"/>
                  </a:lnTo>
                  <a:lnTo>
                    <a:pt x="344" y="400"/>
                  </a:lnTo>
                  <a:lnTo>
                    <a:pt x="350" y="405"/>
                  </a:lnTo>
                  <a:lnTo>
                    <a:pt x="350" y="480"/>
                  </a:lnTo>
                  <a:lnTo>
                    <a:pt x="382" y="480"/>
                  </a:lnTo>
                  <a:lnTo>
                    <a:pt x="388" y="485"/>
                  </a:lnTo>
                  <a:lnTo>
                    <a:pt x="388" y="556"/>
                  </a:lnTo>
                  <a:lnTo>
                    <a:pt x="415" y="556"/>
                  </a:lnTo>
                  <a:lnTo>
                    <a:pt x="415" y="485"/>
                  </a:lnTo>
                  <a:lnTo>
                    <a:pt x="420" y="480"/>
                  </a:lnTo>
                  <a:lnTo>
                    <a:pt x="455" y="480"/>
                  </a:lnTo>
                  <a:lnTo>
                    <a:pt x="455" y="366"/>
                  </a:lnTo>
                  <a:lnTo>
                    <a:pt x="460" y="360"/>
                  </a:lnTo>
                  <a:lnTo>
                    <a:pt x="493" y="360"/>
                  </a:lnTo>
                  <a:lnTo>
                    <a:pt x="493" y="284"/>
                  </a:lnTo>
                  <a:lnTo>
                    <a:pt x="498" y="279"/>
                  </a:lnTo>
                  <a:lnTo>
                    <a:pt x="531" y="279"/>
                  </a:lnTo>
                  <a:lnTo>
                    <a:pt x="531" y="170"/>
                  </a:lnTo>
                  <a:lnTo>
                    <a:pt x="536" y="162"/>
                  </a:lnTo>
                  <a:lnTo>
                    <a:pt x="570" y="162"/>
                  </a:lnTo>
                  <a:lnTo>
                    <a:pt x="570" y="88"/>
                  </a:lnTo>
                  <a:lnTo>
                    <a:pt x="576" y="80"/>
                  </a:lnTo>
                  <a:lnTo>
                    <a:pt x="608" y="80"/>
                  </a:lnTo>
                  <a:lnTo>
                    <a:pt x="608" y="7"/>
                  </a:lnTo>
                  <a:lnTo>
                    <a:pt x="614" y="0"/>
                  </a:lnTo>
                  <a:lnTo>
                    <a:pt x="797" y="0"/>
                  </a:lnTo>
                  <a:lnTo>
                    <a:pt x="803" y="7"/>
                  </a:lnTo>
                  <a:lnTo>
                    <a:pt x="803" y="41"/>
                  </a:lnTo>
                  <a:lnTo>
                    <a:pt x="797" y="46"/>
                  </a:lnTo>
                  <a:lnTo>
                    <a:pt x="725" y="46"/>
                  </a:lnTo>
                  <a:lnTo>
                    <a:pt x="725" y="638"/>
                  </a:lnTo>
                  <a:lnTo>
                    <a:pt x="797" y="638"/>
                  </a:lnTo>
                  <a:lnTo>
                    <a:pt x="803" y="645"/>
                  </a:lnTo>
                  <a:lnTo>
                    <a:pt x="803" y="679"/>
                  </a:lnTo>
                  <a:lnTo>
                    <a:pt x="797" y="684"/>
                  </a:lnTo>
                  <a:lnTo>
                    <a:pt x="576" y="684"/>
                  </a:lnTo>
                  <a:lnTo>
                    <a:pt x="570" y="679"/>
                  </a:lnTo>
                  <a:lnTo>
                    <a:pt x="570" y="645"/>
                  </a:lnTo>
                  <a:lnTo>
                    <a:pt x="576" y="638"/>
                  </a:lnTo>
                  <a:lnTo>
                    <a:pt x="648" y="638"/>
                  </a:lnTo>
                  <a:lnTo>
                    <a:pt x="648" y="88"/>
                  </a:lnTo>
                  <a:lnTo>
                    <a:pt x="614" y="88"/>
                  </a:lnTo>
                  <a:lnTo>
                    <a:pt x="614" y="162"/>
                  </a:lnTo>
                  <a:lnTo>
                    <a:pt x="608" y="170"/>
                  </a:lnTo>
                  <a:lnTo>
                    <a:pt x="576" y="170"/>
                  </a:lnTo>
                  <a:lnTo>
                    <a:pt x="576" y="279"/>
                  </a:lnTo>
                  <a:lnTo>
                    <a:pt x="570" y="284"/>
                  </a:lnTo>
                  <a:lnTo>
                    <a:pt x="536" y="284"/>
                  </a:lnTo>
                  <a:lnTo>
                    <a:pt x="536" y="360"/>
                  </a:lnTo>
                  <a:lnTo>
                    <a:pt x="531" y="366"/>
                  </a:lnTo>
                  <a:lnTo>
                    <a:pt x="498" y="366"/>
                  </a:lnTo>
                  <a:lnTo>
                    <a:pt x="498" y="480"/>
                  </a:lnTo>
                  <a:lnTo>
                    <a:pt x="493" y="485"/>
                  </a:lnTo>
                  <a:lnTo>
                    <a:pt x="460" y="485"/>
                  </a:lnTo>
                  <a:lnTo>
                    <a:pt x="460" y="556"/>
                  </a:lnTo>
                  <a:lnTo>
                    <a:pt x="455" y="564"/>
                  </a:lnTo>
                  <a:lnTo>
                    <a:pt x="420" y="564"/>
                  </a:lnTo>
                  <a:lnTo>
                    <a:pt x="420" y="679"/>
                  </a:lnTo>
                  <a:lnTo>
                    <a:pt x="415" y="684"/>
                  </a:lnTo>
                  <a:lnTo>
                    <a:pt x="388" y="684"/>
                  </a:lnTo>
                  <a:lnTo>
                    <a:pt x="382" y="679"/>
                  </a:lnTo>
                  <a:lnTo>
                    <a:pt x="382" y="645"/>
                  </a:lnTo>
                  <a:lnTo>
                    <a:pt x="350" y="645"/>
                  </a:lnTo>
                  <a:lnTo>
                    <a:pt x="344" y="638"/>
                  </a:lnTo>
                  <a:lnTo>
                    <a:pt x="344" y="564"/>
                  </a:lnTo>
                  <a:lnTo>
                    <a:pt x="310" y="564"/>
                  </a:lnTo>
                  <a:lnTo>
                    <a:pt x="305" y="556"/>
                  </a:lnTo>
                  <a:lnTo>
                    <a:pt x="305" y="485"/>
                  </a:lnTo>
                  <a:lnTo>
                    <a:pt x="272" y="485"/>
                  </a:lnTo>
                  <a:lnTo>
                    <a:pt x="265" y="480"/>
                  </a:lnTo>
                  <a:lnTo>
                    <a:pt x="265" y="405"/>
                  </a:lnTo>
                  <a:lnTo>
                    <a:pt x="232" y="405"/>
                  </a:lnTo>
                  <a:lnTo>
                    <a:pt x="227" y="400"/>
                  </a:lnTo>
                  <a:lnTo>
                    <a:pt x="227" y="324"/>
                  </a:lnTo>
                  <a:lnTo>
                    <a:pt x="194" y="324"/>
                  </a:lnTo>
                  <a:lnTo>
                    <a:pt x="187" y="318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70"/>
                  </a:lnTo>
                  <a:lnTo>
                    <a:pt x="115" y="170"/>
                  </a:lnTo>
                  <a:lnTo>
                    <a:pt x="115" y="638"/>
                  </a:lnTo>
                  <a:lnTo>
                    <a:pt x="187" y="638"/>
                  </a:lnTo>
                  <a:lnTo>
                    <a:pt x="194" y="645"/>
                  </a:lnTo>
                  <a:lnTo>
                    <a:pt x="194" y="679"/>
                  </a:lnTo>
                  <a:lnTo>
                    <a:pt x="187" y="684"/>
                  </a:lnTo>
                  <a:lnTo>
                    <a:pt x="4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4" y="638"/>
                  </a:lnTo>
                  <a:lnTo>
                    <a:pt x="77" y="638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9248" name="Freeform 25"/>
            <p:cNvSpPr/>
            <p:nvPr/>
          </p:nvSpPr>
          <p:spPr>
            <a:xfrm>
              <a:off x="1585" y="3156"/>
              <a:ext cx="85" cy="154"/>
            </a:xfrm>
            <a:custGeom>
              <a:avLst/>
              <a:gdLst>
                <a:gd name="txL" fmla="*/ 0 w 381"/>
                <a:gd name="txT" fmla="*/ 0 h 685"/>
                <a:gd name="txR" fmla="*/ 381 w 381"/>
                <a:gd name="txB" fmla="*/ 685 h 68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81" h="685">
                  <a:moveTo>
                    <a:pt x="188" y="128"/>
                  </a:moveTo>
                  <a:lnTo>
                    <a:pt x="222" y="128"/>
                  </a:lnTo>
                  <a:lnTo>
                    <a:pt x="222" y="441"/>
                  </a:lnTo>
                  <a:lnTo>
                    <a:pt x="82" y="441"/>
                  </a:lnTo>
                  <a:lnTo>
                    <a:pt x="82" y="366"/>
                  </a:lnTo>
                  <a:lnTo>
                    <a:pt x="109" y="366"/>
                  </a:lnTo>
                  <a:lnTo>
                    <a:pt x="114" y="360"/>
                  </a:lnTo>
                  <a:lnTo>
                    <a:pt x="114" y="284"/>
                  </a:lnTo>
                  <a:lnTo>
                    <a:pt x="147" y="284"/>
                  </a:lnTo>
                  <a:lnTo>
                    <a:pt x="152" y="279"/>
                  </a:lnTo>
                  <a:lnTo>
                    <a:pt x="152" y="208"/>
                  </a:lnTo>
                  <a:lnTo>
                    <a:pt x="184" y="208"/>
                  </a:lnTo>
                  <a:lnTo>
                    <a:pt x="188" y="204"/>
                  </a:lnTo>
                  <a:lnTo>
                    <a:pt x="188" y="128"/>
                  </a:lnTo>
                  <a:close/>
                  <a:moveTo>
                    <a:pt x="227" y="0"/>
                  </a:moveTo>
                  <a:lnTo>
                    <a:pt x="298" y="0"/>
                  </a:lnTo>
                  <a:lnTo>
                    <a:pt x="303" y="7"/>
                  </a:lnTo>
                  <a:lnTo>
                    <a:pt x="303" y="441"/>
                  </a:lnTo>
                  <a:lnTo>
                    <a:pt x="375" y="441"/>
                  </a:lnTo>
                  <a:lnTo>
                    <a:pt x="380" y="446"/>
                  </a:lnTo>
                  <a:lnTo>
                    <a:pt x="380" y="522"/>
                  </a:lnTo>
                  <a:lnTo>
                    <a:pt x="375" y="527"/>
                  </a:lnTo>
                  <a:lnTo>
                    <a:pt x="303" y="527"/>
                  </a:lnTo>
                  <a:lnTo>
                    <a:pt x="303" y="679"/>
                  </a:lnTo>
                  <a:lnTo>
                    <a:pt x="298" y="684"/>
                  </a:lnTo>
                  <a:lnTo>
                    <a:pt x="227" y="684"/>
                  </a:lnTo>
                  <a:lnTo>
                    <a:pt x="222" y="679"/>
                  </a:lnTo>
                  <a:lnTo>
                    <a:pt x="222" y="527"/>
                  </a:lnTo>
                  <a:lnTo>
                    <a:pt x="4" y="527"/>
                  </a:lnTo>
                  <a:lnTo>
                    <a:pt x="0" y="522"/>
                  </a:lnTo>
                  <a:lnTo>
                    <a:pt x="0" y="405"/>
                  </a:lnTo>
                  <a:lnTo>
                    <a:pt x="4" y="400"/>
                  </a:lnTo>
                  <a:lnTo>
                    <a:pt x="37" y="400"/>
                  </a:lnTo>
                  <a:lnTo>
                    <a:pt x="37" y="324"/>
                  </a:lnTo>
                  <a:lnTo>
                    <a:pt x="42" y="318"/>
                  </a:lnTo>
                  <a:lnTo>
                    <a:pt x="75" y="318"/>
                  </a:lnTo>
                  <a:lnTo>
                    <a:pt x="75" y="242"/>
                  </a:lnTo>
                  <a:lnTo>
                    <a:pt x="82" y="237"/>
                  </a:lnTo>
                  <a:lnTo>
                    <a:pt x="109" y="237"/>
                  </a:lnTo>
                  <a:lnTo>
                    <a:pt x="109" y="170"/>
                  </a:lnTo>
                  <a:lnTo>
                    <a:pt x="114" y="162"/>
                  </a:lnTo>
                  <a:lnTo>
                    <a:pt x="147" y="162"/>
                  </a:lnTo>
                  <a:lnTo>
                    <a:pt x="147" y="128"/>
                  </a:lnTo>
                  <a:lnTo>
                    <a:pt x="152" y="122"/>
                  </a:lnTo>
                  <a:lnTo>
                    <a:pt x="184" y="122"/>
                  </a:lnTo>
                  <a:lnTo>
                    <a:pt x="184" y="46"/>
                  </a:lnTo>
                  <a:lnTo>
                    <a:pt x="188" y="41"/>
                  </a:lnTo>
                  <a:lnTo>
                    <a:pt x="222" y="41"/>
                  </a:lnTo>
                  <a:lnTo>
                    <a:pt x="222" y="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9235" name="Group 26"/>
          <p:cNvGrpSpPr/>
          <p:nvPr/>
        </p:nvGrpSpPr>
        <p:grpSpPr>
          <a:xfrm>
            <a:off x="5029200" y="5010150"/>
            <a:ext cx="441325" cy="244475"/>
            <a:chOff x="2208" y="3156"/>
            <a:chExt cx="278" cy="154"/>
          </a:xfrm>
        </p:grpSpPr>
        <p:sp>
          <p:nvSpPr>
            <p:cNvPr id="9245" name="Freeform 27"/>
            <p:cNvSpPr/>
            <p:nvPr/>
          </p:nvSpPr>
          <p:spPr>
            <a:xfrm>
              <a:off x="2208" y="3156"/>
              <a:ext cx="180" cy="154"/>
            </a:xfrm>
            <a:custGeom>
              <a:avLst/>
              <a:gdLst>
                <a:gd name="txL" fmla="*/ 0 w 799"/>
                <a:gd name="txT" fmla="*/ 0 h 685"/>
                <a:gd name="txR" fmla="*/ 799 w 799"/>
                <a:gd name="txB" fmla="*/ 685 h 68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799" h="685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2" y="88"/>
                  </a:lnTo>
                  <a:lnTo>
                    <a:pt x="192" y="162"/>
                  </a:lnTo>
                  <a:lnTo>
                    <a:pt x="226" y="162"/>
                  </a:lnTo>
                  <a:lnTo>
                    <a:pt x="231" y="170"/>
                  </a:lnTo>
                  <a:lnTo>
                    <a:pt x="231" y="237"/>
                  </a:lnTo>
                  <a:lnTo>
                    <a:pt x="264" y="237"/>
                  </a:lnTo>
                  <a:lnTo>
                    <a:pt x="269" y="242"/>
                  </a:lnTo>
                  <a:lnTo>
                    <a:pt x="269" y="318"/>
                  </a:lnTo>
                  <a:lnTo>
                    <a:pt x="302" y="318"/>
                  </a:lnTo>
                  <a:lnTo>
                    <a:pt x="309" y="324"/>
                  </a:lnTo>
                  <a:lnTo>
                    <a:pt x="309" y="400"/>
                  </a:lnTo>
                  <a:lnTo>
                    <a:pt x="342" y="400"/>
                  </a:lnTo>
                  <a:lnTo>
                    <a:pt x="347" y="405"/>
                  </a:lnTo>
                  <a:lnTo>
                    <a:pt x="347" y="480"/>
                  </a:lnTo>
                  <a:lnTo>
                    <a:pt x="380" y="480"/>
                  </a:lnTo>
                  <a:lnTo>
                    <a:pt x="386" y="485"/>
                  </a:lnTo>
                  <a:lnTo>
                    <a:pt x="386" y="556"/>
                  </a:lnTo>
                  <a:lnTo>
                    <a:pt x="413" y="556"/>
                  </a:lnTo>
                  <a:lnTo>
                    <a:pt x="413" y="485"/>
                  </a:lnTo>
                  <a:lnTo>
                    <a:pt x="419" y="480"/>
                  </a:lnTo>
                  <a:lnTo>
                    <a:pt x="451" y="480"/>
                  </a:lnTo>
                  <a:lnTo>
                    <a:pt x="451" y="366"/>
                  </a:lnTo>
                  <a:lnTo>
                    <a:pt x="458" y="360"/>
                  </a:lnTo>
                  <a:lnTo>
                    <a:pt x="491" y="360"/>
                  </a:lnTo>
                  <a:lnTo>
                    <a:pt x="491" y="284"/>
                  </a:lnTo>
                  <a:lnTo>
                    <a:pt x="496" y="279"/>
                  </a:lnTo>
                  <a:lnTo>
                    <a:pt x="529" y="279"/>
                  </a:lnTo>
                  <a:lnTo>
                    <a:pt x="529" y="170"/>
                  </a:lnTo>
                  <a:lnTo>
                    <a:pt x="534" y="162"/>
                  </a:lnTo>
                  <a:lnTo>
                    <a:pt x="568" y="162"/>
                  </a:lnTo>
                  <a:lnTo>
                    <a:pt x="568" y="88"/>
                  </a:lnTo>
                  <a:lnTo>
                    <a:pt x="573" y="80"/>
                  </a:lnTo>
                  <a:lnTo>
                    <a:pt x="606" y="80"/>
                  </a:lnTo>
                  <a:lnTo>
                    <a:pt x="606" y="7"/>
                  </a:lnTo>
                  <a:lnTo>
                    <a:pt x="611" y="0"/>
                  </a:lnTo>
                  <a:lnTo>
                    <a:pt x="793" y="0"/>
                  </a:lnTo>
                  <a:lnTo>
                    <a:pt x="798" y="7"/>
                  </a:lnTo>
                  <a:lnTo>
                    <a:pt x="798" y="41"/>
                  </a:lnTo>
                  <a:lnTo>
                    <a:pt x="793" y="46"/>
                  </a:lnTo>
                  <a:lnTo>
                    <a:pt x="722" y="46"/>
                  </a:lnTo>
                  <a:lnTo>
                    <a:pt x="722" y="638"/>
                  </a:lnTo>
                  <a:lnTo>
                    <a:pt x="793" y="638"/>
                  </a:lnTo>
                  <a:lnTo>
                    <a:pt x="798" y="645"/>
                  </a:lnTo>
                  <a:lnTo>
                    <a:pt x="798" y="679"/>
                  </a:lnTo>
                  <a:lnTo>
                    <a:pt x="793" y="684"/>
                  </a:lnTo>
                  <a:lnTo>
                    <a:pt x="573" y="684"/>
                  </a:lnTo>
                  <a:lnTo>
                    <a:pt x="568" y="679"/>
                  </a:lnTo>
                  <a:lnTo>
                    <a:pt x="568" y="645"/>
                  </a:lnTo>
                  <a:lnTo>
                    <a:pt x="573" y="638"/>
                  </a:lnTo>
                  <a:lnTo>
                    <a:pt x="644" y="638"/>
                  </a:lnTo>
                  <a:lnTo>
                    <a:pt x="644" y="88"/>
                  </a:lnTo>
                  <a:lnTo>
                    <a:pt x="611" y="88"/>
                  </a:lnTo>
                  <a:lnTo>
                    <a:pt x="611" y="162"/>
                  </a:lnTo>
                  <a:lnTo>
                    <a:pt x="606" y="170"/>
                  </a:lnTo>
                  <a:lnTo>
                    <a:pt x="573" y="170"/>
                  </a:lnTo>
                  <a:lnTo>
                    <a:pt x="573" y="279"/>
                  </a:lnTo>
                  <a:lnTo>
                    <a:pt x="568" y="284"/>
                  </a:lnTo>
                  <a:lnTo>
                    <a:pt x="534" y="284"/>
                  </a:lnTo>
                  <a:lnTo>
                    <a:pt x="534" y="360"/>
                  </a:lnTo>
                  <a:lnTo>
                    <a:pt x="529" y="366"/>
                  </a:lnTo>
                  <a:lnTo>
                    <a:pt x="496" y="366"/>
                  </a:lnTo>
                  <a:lnTo>
                    <a:pt x="496" y="480"/>
                  </a:lnTo>
                  <a:lnTo>
                    <a:pt x="491" y="485"/>
                  </a:lnTo>
                  <a:lnTo>
                    <a:pt x="458" y="485"/>
                  </a:lnTo>
                  <a:lnTo>
                    <a:pt x="458" y="556"/>
                  </a:lnTo>
                  <a:lnTo>
                    <a:pt x="451" y="564"/>
                  </a:lnTo>
                  <a:lnTo>
                    <a:pt x="419" y="564"/>
                  </a:lnTo>
                  <a:lnTo>
                    <a:pt x="419" y="679"/>
                  </a:lnTo>
                  <a:lnTo>
                    <a:pt x="413" y="684"/>
                  </a:lnTo>
                  <a:lnTo>
                    <a:pt x="386" y="684"/>
                  </a:lnTo>
                  <a:lnTo>
                    <a:pt x="380" y="679"/>
                  </a:lnTo>
                  <a:lnTo>
                    <a:pt x="380" y="645"/>
                  </a:lnTo>
                  <a:lnTo>
                    <a:pt x="347" y="645"/>
                  </a:lnTo>
                  <a:lnTo>
                    <a:pt x="342" y="638"/>
                  </a:lnTo>
                  <a:lnTo>
                    <a:pt x="342" y="564"/>
                  </a:lnTo>
                  <a:lnTo>
                    <a:pt x="309" y="564"/>
                  </a:lnTo>
                  <a:lnTo>
                    <a:pt x="302" y="556"/>
                  </a:lnTo>
                  <a:lnTo>
                    <a:pt x="302" y="485"/>
                  </a:lnTo>
                  <a:lnTo>
                    <a:pt x="269" y="485"/>
                  </a:lnTo>
                  <a:lnTo>
                    <a:pt x="264" y="480"/>
                  </a:lnTo>
                  <a:lnTo>
                    <a:pt x="264" y="405"/>
                  </a:lnTo>
                  <a:lnTo>
                    <a:pt x="231" y="405"/>
                  </a:lnTo>
                  <a:lnTo>
                    <a:pt x="226" y="400"/>
                  </a:lnTo>
                  <a:lnTo>
                    <a:pt x="226" y="324"/>
                  </a:lnTo>
                  <a:lnTo>
                    <a:pt x="192" y="324"/>
                  </a:lnTo>
                  <a:lnTo>
                    <a:pt x="187" y="318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70"/>
                  </a:lnTo>
                  <a:lnTo>
                    <a:pt x="115" y="170"/>
                  </a:lnTo>
                  <a:lnTo>
                    <a:pt x="115" y="638"/>
                  </a:lnTo>
                  <a:lnTo>
                    <a:pt x="187" y="638"/>
                  </a:lnTo>
                  <a:lnTo>
                    <a:pt x="192" y="645"/>
                  </a:lnTo>
                  <a:lnTo>
                    <a:pt x="192" y="679"/>
                  </a:lnTo>
                  <a:lnTo>
                    <a:pt x="187" y="684"/>
                  </a:lnTo>
                  <a:lnTo>
                    <a:pt x="4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4" y="638"/>
                  </a:lnTo>
                  <a:lnTo>
                    <a:pt x="77" y="638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9246" name="Freeform 28"/>
            <p:cNvSpPr/>
            <p:nvPr/>
          </p:nvSpPr>
          <p:spPr>
            <a:xfrm>
              <a:off x="2401" y="3156"/>
              <a:ext cx="85" cy="154"/>
            </a:xfrm>
            <a:custGeom>
              <a:avLst/>
              <a:gdLst>
                <a:gd name="txL" fmla="*/ 0 w 380"/>
                <a:gd name="txT" fmla="*/ 0 h 685"/>
                <a:gd name="txR" fmla="*/ 380 w 380"/>
                <a:gd name="txB" fmla="*/ 685 h 68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80" h="685">
                  <a:moveTo>
                    <a:pt x="114" y="0"/>
                  </a:moveTo>
                  <a:lnTo>
                    <a:pt x="374" y="0"/>
                  </a:lnTo>
                  <a:lnTo>
                    <a:pt x="379" y="7"/>
                  </a:lnTo>
                  <a:lnTo>
                    <a:pt x="379" y="41"/>
                  </a:lnTo>
                  <a:lnTo>
                    <a:pt x="374" y="46"/>
                  </a:lnTo>
                  <a:lnTo>
                    <a:pt x="340" y="46"/>
                  </a:lnTo>
                  <a:lnTo>
                    <a:pt x="340" y="80"/>
                  </a:lnTo>
                  <a:lnTo>
                    <a:pt x="335" y="88"/>
                  </a:lnTo>
                  <a:lnTo>
                    <a:pt x="114" y="88"/>
                  </a:lnTo>
                  <a:lnTo>
                    <a:pt x="114" y="204"/>
                  </a:lnTo>
                  <a:lnTo>
                    <a:pt x="185" y="204"/>
                  </a:lnTo>
                  <a:lnTo>
                    <a:pt x="189" y="208"/>
                  </a:lnTo>
                  <a:lnTo>
                    <a:pt x="189" y="237"/>
                  </a:lnTo>
                  <a:lnTo>
                    <a:pt x="260" y="237"/>
                  </a:lnTo>
                  <a:lnTo>
                    <a:pt x="265" y="242"/>
                  </a:lnTo>
                  <a:lnTo>
                    <a:pt x="265" y="279"/>
                  </a:lnTo>
                  <a:lnTo>
                    <a:pt x="335" y="279"/>
                  </a:lnTo>
                  <a:lnTo>
                    <a:pt x="340" y="284"/>
                  </a:lnTo>
                  <a:lnTo>
                    <a:pt x="340" y="360"/>
                  </a:lnTo>
                  <a:lnTo>
                    <a:pt x="374" y="360"/>
                  </a:lnTo>
                  <a:lnTo>
                    <a:pt x="379" y="366"/>
                  </a:lnTo>
                  <a:lnTo>
                    <a:pt x="379" y="556"/>
                  </a:lnTo>
                  <a:lnTo>
                    <a:pt x="374" y="564"/>
                  </a:lnTo>
                  <a:lnTo>
                    <a:pt x="340" y="564"/>
                  </a:lnTo>
                  <a:lnTo>
                    <a:pt x="340" y="638"/>
                  </a:lnTo>
                  <a:lnTo>
                    <a:pt x="335" y="645"/>
                  </a:lnTo>
                  <a:lnTo>
                    <a:pt x="265" y="645"/>
                  </a:lnTo>
                  <a:lnTo>
                    <a:pt x="265" y="679"/>
                  </a:lnTo>
                  <a:lnTo>
                    <a:pt x="260" y="684"/>
                  </a:lnTo>
                  <a:lnTo>
                    <a:pt x="45" y="684"/>
                  </a:lnTo>
                  <a:lnTo>
                    <a:pt x="37" y="679"/>
                  </a:lnTo>
                  <a:lnTo>
                    <a:pt x="37" y="645"/>
                  </a:lnTo>
                  <a:lnTo>
                    <a:pt x="5" y="645"/>
                  </a:lnTo>
                  <a:lnTo>
                    <a:pt x="0" y="638"/>
                  </a:lnTo>
                  <a:lnTo>
                    <a:pt x="0" y="564"/>
                  </a:lnTo>
                  <a:lnTo>
                    <a:pt x="5" y="556"/>
                  </a:lnTo>
                  <a:lnTo>
                    <a:pt x="77" y="556"/>
                  </a:lnTo>
                  <a:lnTo>
                    <a:pt x="82" y="564"/>
                  </a:lnTo>
                  <a:lnTo>
                    <a:pt x="82" y="598"/>
                  </a:lnTo>
                  <a:lnTo>
                    <a:pt x="109" y="598"/>
                  </a:lnTo>
                  <a:lnTo>
                    <a:pt x="114" y="604"/>
                  </a:lnTo>
                  <a:lnTo>
                    <a:pt x="114" y="638"/>
                  </a:lnTo>
                  <a:lnTo>
                    <a:pt x="222" y="638"/>
                  </a:lnTo>
                  <a:lnTo>
                    <a:pt x="222" y="604"/>
                  </a:lnTo>
                  <a:lnTo>
                    <a:pt x="227" y="598"/>
                  </a:lnTo>
                  <a:lnTo>
                    <a:pt x="260" y="598"/>
                  </a:lnTo>
                  <a:lnTo>
                    <a:pt x="260" y="564"/>
                  </a:lnTo>
                  <a:lnTo>
                    <a:pt x="265" y="556"/>
                  </a:lnTo>
                  <a:lnTo>
                    <a:pt x="297" y="556"/>
                  </a:lnTo>
                  <a:lnTo>
                    <a:pt x="297" y="405"/>
                  </a:lnTo>
                  <a:lnTo>
                    <a:pt x="265" y="405"/>
                  </a:lnTo>
                  <a:lnTo>
                    <a:pt x="260" y="400"/>
                  </a:lnTo>
                  <a:lnTo>
                    <a:pt x="260" y="366"/>
                  </a:lnTo>
                  <a:lnTo>
                    <a:pt x="227" y="366"/>
                  </a:lnTo>
                  <a:lnTo>
                    <a:pt x="222" y="360"/>
                  </a:lnTo>
                  <a:lnTo>
                    <a:pt x="222" y="324"/>
                  </a:lnTo>
                  <a:lnTo>
                    <a:pt x="152" y="324"/>
                  </a:lnTo>
                  <a:lnTo>
                    <a:pt x="147" y="318"/>
                  </a:lnTo>
                  <a:lnTo>
                    <a:pt x="147" y="284"/>
                  </a:lnTo>
                  <a:lnTo>
                    <a:pt x="45" y="284"/>
                  </a:lnTo>
                  <a:lnTo>
                    <a:pt x="37" y="279"/>
                  </a:lnTo>
                  <a:lnTo>
                    <a:pt x="37" y="170"/>
                  </a:lnTo>
                  <a:lnTo>
                    <a:pt x="45" y="162"/>
                  </a:lnTo>
                  <a:lnTo>
                    <a:pt x="77" y="162"/>
                  </a:lnTo>
                  <a:lnTo>
                    <a:pt x="77" y="88"/>
                  </a:lnTo>
                  <a:lnTo>
                    <a:pt x="82" y="80"/>
                  </a:lnTo>
                  <a:lnTo>
                    <a:pt x="109" y="80"/>
                  </a:lnTo>
                  <a:lnTo>
                    <a:pt x="109" y="7"/>
                  </a:lnTo>
                  <a:lnTo>
                    <a:pt x="114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9236" name="Group 29"/>
          <p:cNvGrpSpPr/>
          <p:nvPr/>
        </p:nvGrpSpPr>
        <p:grpSpPr>
          <a:xfrm>
            <a:off x="6324600" y="5010150"/>
            <a:ext cx="441325" cy="244475"/>
            <a:chOff x="3024" y="3156"/>
            <a:chExt cx="278" cy="154"/>
          </a:xfrm>
        </p:grpSpPr>
        <p:sp>
          <p:nvSpPr>
            <p:cNvPr id="9243" name="Freeform 30"/>
            <p:cNvSpPr/>
            <p:nvPr/>
          </p:nvSpPr>
          <p:spPr>
            <a:xfrm>
              <a:off x="3024" y="3156"/>
              <a:ext cx="181" cy="154"/>
            </a:xfrm>
            <a:custGeom>
              <a:avLst/>
              <a:gdLst>
                <a:gd name="txL" fmla="*/ 0 w 804"/>
                <a:gd name="txT" fmla="*/ 0 h 685"/>
                <a:gd name="txR" fmla="*/ 804 w 804"/>
                <a:gd name="txB" fmla="*/ 685 h 68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804" h="685">
                  <a:moveTo>
                    <a:pt x="4" y="0"/>
                  </a:moveTo>
                  <a:lnTo>
                    <a:pt x="149" y="0"/>
                  </a:lnTo>
                  <a:lnTo>
                    <a:pt x="155" y="7"/>
                  </a:lnTo>
                  <a:lnTo>
                    <a:pt x="155" y="80"/>
                  </a:lnTo>
                  <a:lnTo>
                    <a:pt x="187" y="80"/>
                  </a:lnTo>
                  <a:lnTo>
                    <a:pt x="194" y="88"/>
                  </a:lnTo>
                  <a:lnTo>
                    <a:pt x="194" y="162"/>
                  </a:lnTo>
                  <a:lnTo>
                    <a:pt x="227" y="162"/>
                  </a:lnTo>
                  <a:lnTo>
                    <a:pt x="232" y="170"/>
                  </a:lnTo>
                  <a:lnTo>
                    <a:pt x="232" y="237"/>
                  </a:lnTo>
                  <a:lnTo>
                    <a:pt x="265" y="237"/>
                  </a:lnTo>
                  <a:lnTo>
                    <a:pt x="272" y="242"/>
                  </a:lnTo>
                  <a:lnTo>
                    <a:pt x="272" y="318"/>
                  </a:lnTo>
                  <a:lnTo>
                    <a:pt x="305" y="318"/>
                  </a:lnTo>
                  <a:lnTo>
                    <a:pt x="310" y="324"/>
                  </a:lnTo>
                  <a:lnTo>
                    <a:pt x="310" y="400"/>
                  </a:lnTo>
                  <a:lnTo>
                    <a:pt x="344" y="400"/>
                  </a:lnTo>
                  <a:lnTo>
                    <a:pt x="350" y="405"/>
                  </a:lnTo>
                  <a:lnTo>
                    <a:pt x="350" y="480"/>
                  </a:lnTo>
                  <a:lnTo>
                    <a:pt x="382" y="480"/>
                  </a:lnTo>
                  <a:lnTo>
                    <a:pt x="388" y="485"/>
                  </a:lnTo>
                  <a:lnTo>
                    <a:pt x="388" y="556"/>
                  </a:lnTo>
                  <a:lnTo>
                    <a:pt x="415" y="556"/>
                  </a:lnTo>
                  <a:lnTo>
                    <a:pt x="415" y="485"/>
                  </a:lnTo>
                  <a:lnTo>
                    <a:pt x="420" y="480"/>
                  </a:lnTo>
                  <a:lnTo>
                    <a:pt x="455" y="480"/>
                  </a:lnTo>
                  <a:lnTo>
                    <a:pt x="455" y="366"/>
                  </a:lnTo>
                  <a:lnTo>
                    <a:pt x="460" y="360"/>
                  </a:lnTo>
                  <a:lnTo>
                    <a:pt x="493" y="360"/>
                  </a:lnTo>
                  <a:lnTo>
                    <a:pt x="493" y="284"/>
                  </a:lnTo>
                  <a:lnTo>
                    <a:pt x="498" y="279"/>
                  </a:lnTo>
                  <a:lnTo>
                    <a:pt x="531" y="279"/>
                  </a:lnTo>
                  <a:lnTo>
                    <a:pt x="531" y="170"/>
                  </a:lnTo>
                  <a:lnTo>
                    <a:pt x="536" y="162"/>
                  </a:lnTo>
                  <a:lnTo>
                    <a:pt x="570" y="162"/>
                  </a:lnTo>
                  <a:lnTo>
                    <a:pt x="570" y="88"/>
                  </a:lnTo>
                  <a:lnTo>
                    <a:pt x="576" y="80"/>
                  </a:lnTo>
                  <a:lnTo>
                    <a:pt x="608" y="80"/>
                  </a:lnTo>
                  <a:lnTo>
                    <a:pt x="608" y="7"/>
                  </a:lnTo>
                  <a:lnTo>
                    <a:pt x="614" y="0"/>
                  </a:lnTo>
                  <a:lnTo>
                    <a:pt x="797" y="0"/>
                  </a:lnTo>
                  <a:lnTo>
                    <a:pt x="803" y="7"/>
                  </a:lnTo>
                  <a:lnTo>
                    <a:pt x="803" y="41"/>
                  </a:lnTo>
                  <a:lnTo>
                    <a:pt x="797" y="46"/>
                  </a:lnTo>
                  <a:lnTo>
                    <a:pt x="725" y="46"/>
                  </a:lnTo>
                  <a:lnTo>
                    <a:pt x="725" y="638"/>
                  </a:lnTo>
                  <a:lnTo>
                    <a:pt x="797" y="638"/>
                  </a:lnTo>
                  <a:lnTo>
                    <a:pt x="803" y="645"/>
                  </a:lnTo>
                  <a:lnTo>
                    <a:pt x="803" y="679"/>
                  </a:lnTo>
                  <a:lnTo>
                    <a:pt x="797" y="684"/>
                  </a:lnTo>
                  <a:lnTo>
                    <a:pt x="576" y="684"/>
                  </a:lnTo>
                  <a:lnTo>
                    <a:pt x="570" y="679"/>
                  </a:lnTo>
                  <a:lnTo>
                    <a:pt x="570" y="645"/>
                  </a:lnTo>
                  <a:lnTo>
                    <a:pt x="576" y="638"/>
                  </a:lnTo>
                  <a:lnTo>
                    <a:pt x="648" y="638"/>
                  </a:lnTo>
                  <a:lnTo>
                    <a:pt x="648" y="88"/>
                  </a:lnTo>
                  <a:lnTo>
                    <a:pt x="614" y="88"/>
                  </a:lnTo>
                  <a:lnTo>
                    <a:pt x="614" y="162"/>
                  </a:lnTo>
                  <a:lnTo>
                    <a:pt x="608" y="170"/>
                  </a:lnTo>
                  <a:lnTo>
                    <a:pt x="576" y="170"/>
                  </a:lnTo>
                  <a:lnTo>
                    <a:pt x="576" y="279"/>
                  </a:lnTo>
                  <a:lnTo>
                    <a:pt x="570" y="284"/>
                  </a:lnTo>
                  <a:lnTo>
                    <a:pt x="536" y="284"/>
                  </a:lnTo>
                  <a:lnTo>
                    <a:pt x="536" y="360"/>
                  </a:lnTo>
                  <a:lnTo>
                    <a:pt x="531" y="366"/>
                  </a:lnTo>
                  <a:lnTo>
                    <a:pt x="498" y="366"/>
                  </a:lnTo>
                  <a:lnTo>
                    <a:pt x="498" y="480"/>
                  </a:lnTo>
                  <a:lnTo>
                    <a:pt x="493" y="485"/>
                  </a:lnTo>
                  <a:lnTo>
                    <a:pt x="460" y="485"/>
                  </a:lnTo>
                  <a:lnTo>
                    <a:pt x="460" y="556"/>
                  </a:lnTo>
                  <a:lnTo>
                    <a:pt x="455" y="564"/>
                  </a:lnTo>
                  <a:lnTo>
                    <a:pt x="420" y="564"/>
                  </a:lnTo>
                  <a:lnTo>
                    <a:pt x="420" y="679"/>
                  </a:lnTo>
                  <a:lnTo>
                    <a:pt x="415" y="684"/>
                  </a:lnTo>
                  <a:lnTo>
                    <a:pt x="388" y="684"/>
                  </a:lnTo>
                  <a:lnTo>
                    <a:pt x="382" y="679"/>
                  </a:lnTo>
                  <a:lnTo>
                    <a:pt x="382" y="645"/>
                  </a:lnTo>
                  <a:lnTo>
                    <a:pt x="350" y="645"/>
                  </a:lnTo>
                  <a:lnTo>
                    <a:pt x="344" y="638"/>
                  </a:lnTo>
                  <a:lnTo>
                    <a:pt x="344" y="564"/>
                  </a:lnTo>
                  <a:lnTo>
                    <a:pt x="310" y="564"/>
                  </a:lnTo>
                  <a:lnTo>
                    <a:pt x="305" y="556"/>
                  </a:lnTo>
                  <a:lnTo>
                    <a:pt x="305" y="485"/>
                  </a:lnTo>
                  <a:lnTo>
                    <a:pt x="272" y="485"/>
                  </a:lnTo>
                  <a:lnTo>
                    <a:pt x="265" y="480"/>
                  </a:lnTo>
                  <a:lnTo>
                    <a:pt x="265" y="405"/>
                  </a:lnTo>
                  <a:lnTo>
                    <a:pt x="232" y="405"/>
                  </a:lnTo>
                  <a:lnTo>
                    <a:pt x="227" y="400"/>
                  </a:lnTo>
                  <a:lnTo>
                    <a:pt x="227" y="324"/>
                  </a:lnTo>
                  <a:lnTo>
                    <a:pt x="194" y="324"/>
                  </a:lnTo>
                  <a:lnTo>
                    <a:pt x="187" y="318"/>
                  </a:lnTo>
                  <a:lnTo>
                    <a:pt x="187" y="242"/>
                  </a:lnTo>
                  <a:lnTo>
                    <a:pt x="155" y="242"/>
                  </a:lnTo>
                  <a:lnTo>
                    <a:pt x="149" y="237"/>
                  </a:lnTo>
                  <a:lnTo>
                    <a:pt x="149" y="170"/>
                  </a:lnTo>
                  <a:lnTo>
                    <a:pt x="115" y="170"/>
                  </a:lnTo>
                  <a:lnTo>
                    <a:pt x="115" y="638"/>
                  </a:lnTo>
                  <a:lnTo>
                    <a:pt x="187" y="638"/>
                  </a:lnTo>
                  <a:lnTo>
                    <a:pt x="194" y="645"/>
                  </a:lnTo>
                  <a:lnTo>
                    <a:pt x="194" y="679"/>
                  </a:lnTo>
                  <a:lnTo>
                    <a:pt x="187" y="684"/>
                  </a:lnTo>
                  <a:lnTo>
                    <a:pt x="4" y="684"/>
                  </a:lnTo>
                  <a:lnTo>
                    <a:pt x="0" y="679"/>
                  </a:lnTo>
                  <a:lnTo>
                    <a:pt x="0" y="645"/>
                  </a:lnTo>
                  <a:lnTo>
                    <a:pt x="4" y="638"/>
                  </a:lnTo>
                  <a:lnTo>
                    <a:pt x="77" y="638"/>
                  </a:lnTo>
                  <a:lnTo>
                    <a:pt x="77" y="46"/>
                  </a:lnTo>
                  <a:lnTo>
                    <a:pt x="4" y="46"/>
                  </a:lnTo>
                  <a:lnTo>
                    <a:pt x="0" y="41"/>
                  </a:lnTo>
                  <a:lnTo>
                    <a:pt x="0" y="7"/>
                  </a:lnTo>
                  <a:lnTo>
                    <a:pt x="4" y="0"/>
                  </a:lnTo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9244" name="Freeform 31"/>
            <p:cNvSpPr/>
            <p:nvPr/>
          </p:nvSpPr>
          <p:spPr>
            <a:xfrm>
              <a:off x="3217" y="3156"/>
              <a:ext cx="85" cy="154"/>
            </a:xfrm>
            <a:custGeom>
              <a:avLst/>
              <a:gdLst>
                <a:gd name="txL" fmla="*/ 0 w 380"/>
                <a:gd name="txT" fmla="*/ 0 h 685"/>
                <a:gd name="txR" fmla="*/ 380 w 380"/>
                <a:gd name="txB" fmla="*/ 685 h 68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80" h="685">
                  <a:moveTo>
                    <a:pt x="151" y="284"/>
                  </a:moveTo>
                  <a:lnTo>
                    <a:pt x="222" y="284"/>
                  </a:lnTo>
                  <a:lnTo>
                    <a:pt x="222" y="318"/>
                  </a:lnTo>
                  <a:lnTo>
                    <a:pt x="227" y="324"/>
                  </a:lnTo>
                  <a:lnTo>
                    <a:pt x="259" y="324"/>
                  </a:lnTo>
                  <a:lnTo>
                    <a:pt x="259" y="360"/>
                  </a:lnTo>
                  <a:lnTo>
                    <a:pt x="264" y="366"/>
                  </a:lnTo>
                  <a:lnTo>
                    <a:pt x="297" y="366"/>
                  </a:lnTo>
                  <a:lnTo>
                    <a:pt x="297" y="556"/>
                  </a:lnTo>
                  <a:lnTo>
                    <a:pt x="264" y="556"/>
                  </a:lnTo>
                  <a:lnTo>
                    <a:pt x="259" y="564"/>
                  </a:lnTo>
                  <a:lnTo>
                    <a:pt x="259" y="598"/>
                  </a:lnTo>
                  <a:lnTo>
                    <a:pt x="227" y="598"/>
                  </a:lnTo>
                  <a:lnTo>
                    <a:pt x="222" y="604"/>
                  </a:lnTo>
                  <a:lnTo>
                    <a:pt x="222" y="638"/>
                  </a:lnTo>
                  <a:lnTo>
                    <a:pt x="188" y="638"/>
                  </a:lnTo>
                  <a:lnTo>
                    <a:pt x="188" y="604"/>
                  </a:lnTo>
                  <a:lnTo>
                    <a:pt x="184" y="598"/>
                  </a:lnTo>
                  <a:lnTo>
                    <a:pt x="114" y="598"/>
                  </a:lnTo>
                  <a:lnTo>
                    <a:pt x="114" y="527"/>
                  </a:lnTo>
                  <a:lnTo>
                    <a:pt x="109" y="522"/>
                  </a:lnTo>
                  <a:lnTo>
                    <a:pt x="82" y="522"/>
                  </a:lnTo>
                  <a:lnTo>
                    <a:pt x="82" y="324"/>
                  </a:lnTo>
                  <a:lnTo>
                    <a:pt x="146" y="324"/>
                  </a:lnTo>
                  <a:lnTo>
                    <a:pt x="151" y="318"/>
                  </a:lnTo>
                  <a:lnTo>
                    <a:pt x="151" y="284"/>
                  </a:lnTo>
                  <a:close/>
                  <a:moveTo>
                    <a:pt x="227" y="0"/>
                  </a:moveTo>
                  <a:lnTo>
                    <a:pt x="374" y="0"/>
                  </a:lnTo>
                  <a:lnTo>
                    <a:pt x="379" y="7"/>
                  </a:lnTo>
                  <a:lnTo>
                    <a:pt x="379" y="41"/>
                  </a:lnTo>
                  <a:lnTo>
                    <a:pt x="374" y="46"/>
                  </a:lnTo>
                  <a:lnTo>
                    <a:pt x="264" y="46"/>
                  </a:lnTo>
                  <a:lnTo>
                    <a:pt x="264" y="80"/>
                  </a:lnTo>
                  <a:lnTo>
                    <a:pt x="259" y="88"/>
                  </a:lnTo>
                  <a:lnTo>
                    <a:pt x="188" y="88"/>
                  </a:lnTo>
                  <a:lnTo>
                    <a:pt x="188" y="122"/>
                  </a:lnTo>
                  <a:lnTo>
                    <a:pt x="184" y="128"/>
                  </a:lnTo>
                  <a:lnTo>
                    <a:pt x="151" y="128"/>
                  </a:lnTo>
                  <a:lnTo>
                    <a:pt x="151" y="204"/>
                  </a:lnTo>
                  <a:lnTo>
                    <a:pt x="146" y="208"/>
                  </a:lnTo>
                  <a:lnTo>
                    <a:pt x="114" y="208"/>
                  </a:lnTo>
                  <a:lnTo>
                    <a:pt x="114" y="279"/>
                  </a:lnTo>
                  <a:lnTo>
                    <a:pt x="146" y="279"/>
                  </a:lnTo>
                  <a:lnTo>
                    <a:pt x="146" y="242"/>
                  </a:lnTo>
                  <a:lnTo>
                    <a:pt x="151" y="237"/>
                  </a:lnTo>
                  <a:lnTo>
                    <a:pt x="259" y="237"/>
                  </a:lnTo>
                  <a:lnTo>
                    <a:pt x="264" y="242"/>
                  </a:lnTo>
                  <a:lnTo>
                    <a:pt x="264" y="279"/>
                  </a:lnTo>
                  <a:lnTo>
                    <a:pt x="335" y="279"/>
                  </a:lnTo>
                  <a:lnTo>
                    <a:pt x="340" y="284"/>
                  </a:lnTo>
                  <a:lnTo>
                    <a:pt x="340" y="360"/>
                  </a:lnTo>
                  <a:lnTo>
                    <a:pt x="374" y="360"/>
                  </a:lnTo>
                  <a:lnTo>
                    <a:pt x="379" y="366"/>
                  </a:lnTo>
                  <a:lnTo>
                    <a:pt x="379" y="556"/>
                  </a:lnTo>
                  <a:lnTo>
                    <a:pt x="374" y="564"/>
                  </a:lnTo>
                  <a:lnTo>
                    <a:pt x="340" y="564"/>
                  </a:lnTo>
                  <a:lnTo>
                    <a:pt x="340" y="638"/>
                  </a:lnTo>
                  <a:lnTo>
                    <a:pt x="335" y="645"/>
                  </a:lnTo>
                  <a:lnTo>
                    <a:pt x="264" y="645"/>
                  </a:lnTo>
                  <a:lnTo>
                    <a:pt x="264" y="679"/>
                  </a:lnTo>
                  <a:lnTo>
                    <a:pt x="259" y="684"/>
                  </a:lnTo>
                  <a:lnTo>
                    <a:pt x="114" y="684"/>
                  </a:lnTo>
                  <a:lnTo>
                    <a:pt x="109" y="679"/>
                  </a:lnTo>
                  <a:lnTo>
                    <a:pt x="109" y="645"/>
                  </a:lnTo>
                  <a:lnTo>
                    <a:pt x="42" y="645"/>
                  </a:lnTo>
                  <a:lnTo>
                    <a:pt x="37" y="638"/>
                  </a:lnTo>
                  <a:lnTo>
                    <a:pt x="37" y="564"/>
                  </a:lnTo>
                  <a:lnTo>
                    <a:pt x="4" y="564"/>
                  </a:lnTo>
                  <a:lnTo>
                    <a:pt x="0" y="556"/>
                  </a:lnTo>
                  <a:lnTo>
                    <a:pt x="0" y="242"/>
                  </a:lnTo>
                  <a:lnTo>
                    <a:pt x="4" y="237"/>
                  </a:lnTo>
                  <a:lnTo>
                    <a:pt x="37" y="237"/>
                  </a:lnTo>
                  <a:lnTo>
                    <a:pt x="37" y="170"/>
                  </a:lnTo>
                  <a:lnTo>
                    <a:pt x="42" y="162"/>
                  </a:lnTo>
                  <a:lnTo>
                    <a:pt x="75" y="162"/>
                  </a:lnTo>
                  <a:lnTo>
                    <a:pt x="75" y="128"/>
                  </a:lnTo>
                  <a:lnTo>
                    <a:pt x="82" y="122"/>
                  </a:lnTo>
                  <a:lnTo>
                    <a:pt x="109" y="122"/>
                  </a:lnTo>
                  <a:lnTo>
                    <a:pt x="109" y="88"/>
                  </a:lnTo>
                  <a:lnTo>
                    <a:pt x="114" y="80"/>
                  </a:lnTo>
                  <a:lnTo>
                    <a:pt x="146" y="80"/>
                  </a:lnTo>
                  <a:lnTo>
                    <a:pt x="146" y="46"/>
                  </a:lnTo>
                  <a:lnTo>
                    <a:pt x="151" y="41"/>
                  </a:lnTo>
                  <a:lnTo>
                    <a:pt x="222" y="41"/>
                  </a:lnTo>
                  <a:lnTo>
                    <a:pt x="222" y="7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x-none" sz="2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9237" name="Text Box 32"/>
          <p:cNvSpPr txBox="1"/>
          <p:nvPr/>
        </p:nvSpPr>
        <p:spPr>
          <a:xfrm>
            <a:off x="5294313" y="3560763"/>
            <a:ext cx="395287" cy="333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>
              <a:lnSpc>
                <a:spcPct val="72000"/>
              </a:lnSpc>
              <a:spcBef>
                <a:spcPts val="350"/>
              </a:spcBef>
            </a:pPr>
            <a:r>
              <a:rPr lang="en-GB" altLang="en-US" sz="1600" b="1" dirty="0">
                <a:latin typeface="times" charset="0"/>
              </a:rPr>
              <a:t>d1</a:t>
            </a:r>
            <a:endParaRPr lang="en-GB" altLang="en-US" sz="1600" b="1" dirty="0">
              <a:latin typeface="times" charset="0"/>
            </a:endParaRPr>
          </a:p>
        </p:txBody>
      </p:sp>
      <p:sp>
        <p:nvSpPr>
          <p:cNvPr id="9238" name="Text Box 33"/>
          <p:cNvSpPr txBox="1"/>
          <p:nvPr/>
        </p:nvSpPr>
        <p:spPr>
          <a:xfrm>
            <a:off x="6208713" y="3530600"/>
            <a:ext cx="395287" cy="333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>
              <a:lnSpc>
                <a:spcPct val="72000"/>
              </a:lnSpc>
              <a:spcBef>
                <a:spcPts val="350"/>
              </a:spcBef>
            </a:pPr>
            <a:r>
              <a:rPr lang="en-GB" altLang="en-US" sz="1600" b="1" dirty="0">
                <a:latin typeface="times" charset="0"/>
              </a:rPr>
              <a:t>d2</a:t>
            </a:r>
            <a:endParaRPr lang="en-GB" altLang="en-US" sz="1600" b="1" dirty="0">
              <a:latin typeface="times" charset="0"/>
            </a:endParaRPr>
          </a:p>
        </p:txBody>
      </p:sp>
      <p:sp>
        <p:nvSpPr>
          <p:cNvPr id="9239" name="Text Box 34"/>
          <p:cNvSpPr txBox="1"/>
          <p:nvPr/>
        </p:nvSpPr>
        <p:spPr>
          <a:xfrm>
            <a:off x="4343400" y="4398963"/>
            <a:ext cx="395288" cy="333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>
              <a:lnSpc>
                <a:spcPct val="72000"/>
              </a:lnSpc>
              <a:spcBef>
                <a:spcPts val="350"/>
              </a:spcBef>
            </a:pPr>
            <a:r>
              <a:rPr lang="en-GB" altLang="en-US" sz="1600" b="1" dirty="0">
                <a:latin typeface="times" charset="0"/>
              </a:rPr>
              <a:t>d3</a:t>
            </a:r>
            <a:endParaRPr lang="en-GB" altLang="en-US" sz="1600" b="1" dirty="0">
              <a:latin typeface="times" charset="0"/>
            </a:endParaRPr>
          </a:p>
        </p:txBody>
      </p:sp>
      <p:sp>
        <p:nvSpPr>
          <p:cNvPr id="9240" name="Text Box 35"/>
          <p:cNvSpPr txBox="1"/>
          <p:nvPr/>
        </p:nvSpPr>
        <p:spPr>
          <a:xfrm>
            <a:off x="5181600" y="4475163"/>
            <a:ext cx="395288" cy="333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>
              <a:lnSpc>
                <a:spcPct val="72000"/>
              </a:lnSpc>
              <a:spcBef>
                <a:spcPts val="350"/>
              </a:spcBef>
            </a:pPr>
            <a:r>
              <a:rPr lang="en-GB" altLang="en-US" sz="1600" b="1" dirty="0">
                <a:latin typeface="times" charset="0"/>
              </a:rPr>
              <a:t>d1</a:t>
            </a:r>
            <a:endParaRPr lang="en-GB" altLang="en-US" sz="1600" b="1" dirty="0">
              <a:latin typeface="times" charset="0"/>
            </a:endParaRPr>
          </a:p>
        </p:txBody>
      </p:sp>
      <p:sp>
        <p:nvSpPr>
          <p:cNvPr id="9241" name="Text Box 36"/>
          <p:cNvSpPr txBox="1"/>
          <p:nvPr/>
        </p:nvSpPr>
        <p:spPr>
          <a:xfrm>
            <a:off x="5827713" y="4398963"/>
            <a:ext cx="395287" cy="333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p>
            <a:pPr>
              <a:lnSpc>
                <a:spcPct val="72000"/>
              </a:lnSpc>
              <a:spcBef>
                <a:spcPts val="350"/>
              </a:spcBef>
            </a:pPr>
            <a:r>
              <a:rPr lang="en-GB" altLang="en-US" sz="1600" b="1" dirty="0">
                <a:latin typeface="times" charset="0"/>
              </a:rPr>
              <a:t>d4</a:t>
            </a:r>
            <a:endParaRPr lang="en-GB" altLang="en-US" sz="1600" b="1" dirty="0">
              <a:latin typeface="times" charset="0"/>
            </a:endParaRPr>
          </a:p>
        </p:txBody>
      </p:sp>
      <p:pic>
        <p:nvPicPr>
          <p:cNvPr id="924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75"/>
              </a:spcBef>
            </a:pPr>
            <a:r>
              <a:rPr lang="en-GB" altLang="en-US" sz="4800" dirty="0"/>
              <a:t>High-level design</a:t>
            </a:r>
            <a:endParaRPr lang="en-GB" altLang="en-US" sz="4800" dirty="0"/>
          </a:p>
        </p:txBody>
      </p:sp>
      <p:sp>
        <p:nvSpPr>
          <p:cNvPr id="10243" name="Rectangle 2"/>
          <p:cNvSpPr>
            <a:spLocks noGrp="1"/>
          </p:cNvSpPr>
          <p:nvPr>
            <p:ph idx="1"/>
          </p:nvPr>
        </p:nvSpPr>
        <p:spPr/>
        <p:txBody>
          <a:bodyPr vert="horz" wrap="square" lIns="18000" tIns="46800" rIns="18000" bIns="46800" anchor="t" anchorCtr="0"/>
          <a:p>
            <a:pPr>
              <a:spcBef>
                <a:spcPts val="990"/>
              </a:spcBef>
              <a:buNone/>
            </a:pPr>
            <a:r>
              <a:rPr lang="en-GB" altLang="en-US" sz="3600" dirty="0"/>
              <a:t>The outcome of high-level design: </a:t>
            </a:r>
            <a:endParaRPr lang="en-GB" altLang="en-US" sz="3600" dirty="0"/>
          </a:p>
          <a:p>
            <a:pPr lvl="1">
              <a:spcBef>
                <a:spcPts val="715"/>
              </a:spcBef>
              <a:buNone/>
            </a:pPr>
            <a:r>
              <a:rPr lang="en-GB" altLang="en-US" sz="3600" dirty="0">
                <a:solidFill>
                  <a:srgbClr val="0000FF"/>
                </a:solidFill>
              </a:rPr>
              <a:t>program structure (or software architecture).</a:t>
            </a:r>
            <a:endParaRPr lang="en-GB" altLang="en-US" sz="3600" dirty="0">
              <a:solidFill>
                <a:srgbClr val="0000FF"/>
              </a:solidFill>
            </a:endParaRPr>
          </a:p>
        </p:txBody>
      </p:sp>
      <p:pic>
        <p:nvPicPr>
          <p:cNvPr id="1024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44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1930400" y="182563"/>
            <a:ext cx="7769225" cy="1139825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215"/>
              </a:spcBef>
            </a:pPr>
            <a:r>
              <a:rPr lang="en-GB" altLang="en-US" sz="5400" dirty="0"/>
              <a:t>Detailed design</a:t>
            </a:r>
            <a:endParaRPr lang="en-GB" altLang="en-US" sz="5400" dirty="0"/>
          </a:p>
        </p:txBody>
      </p:sp>
      <p:sp>
        <p:nvSpPr>
          <p:cNvPr id="11267" name="Rectangle 2"/>
          <p:cNvSpPr>
            <a:spLocks noGrp="1"/>
          </p:cNvSpPr>
          <p:nvPr>
            <p:ph idx="1"/>
          </p:nvPr>
        </p:nvSpPr>
        <p:spPr>
          <a:xfrm>
            <a:off x="2244725" y="1636713"/>
            <a:ext cx="7769225" cy="4111625"/>
          </a:xfrm>
        </p:spPr>
        <p:txBody>
          <a:bodyPr vert="horz" wrap="square" lIns="18000" tIns="46800" rIns="18000" bIns="46800" anchor="t" anchorCtr="0"/>
          <a:p>
            <a:pPr>
              <a:spcBef>
                <a:spcPts val="990"/>
              </a:spcBef>
              <a:buNone/>
            </a:pPr>
            <a:r>
              <a:rPr lang="en-GB" altLang="en-US" sz="3600" dirty="0"/>
              <a:t>For each module, design:</a:t>
            </a:r>
            <a:endParaRPr lang="en-GB" altLang="en-US" sz="3600" dirty="0"/>
          </a:p>
          <a:p>
            <a:pPr lvl="1">
              <a:spcBef>
                <a:spcPts val="715"/>
              </a:spcBef>
              <a:buNone/>
            </a:pPr>
            <a:r>
              <a:rPr lang="en-GB" altLang="en-US" sz="3600" dirty="0"/>
              <a:t>1. data structure</a:t>
            </a:r>
            <a:endParaRPr lang="en-GB" altLang="en-US" sz="3600" dirty="0"/>
          </a:p>
          <a:p>
            <a:pPr lvl="1">
              <a:spcBef>
                <a:spcPts val="715"/>
              </a:spcBef>
              <a:buNone/>
            </a:pPr>
            <a:r>
              <a:rPr lang="en-GB" altLang="en-US" sz="3600" dirty="0"/>
              <a:t>2. algorithms</a:t>
            </a:r>
            <a:r>
              <a:rPr lang="en-GB" altLang="en-US" sz="3600" dirty="0">
                <a:solidFill>
                  <a:srgbClr val="800000"/>
                </a:solidFill>
              </a:rPr>
              <a:t> </a:t>
            </a:r>
            <a:endParaRPr lang="en-GB" altLang="en-US" sz="3600" dirty="0">
              <a:solidFill>
                <a:srgbClr val="800000"/>
              </a:solidFill>
            </a:endParaRPr>
          </a:p>
          <a:p>
            <a:pPr>
              <a:spcBef>
                <a:spcPts val="990"/>
              </a:spcBef>
              <a:buNone/>
            </a:pPr>
            <a:endParaRPr lang="en-GB" altLang="en-US" sz="3600" dirty="0"/>
          </a:p>
          <a:p>
            <a:pPr>
              <a:spcBef>
                <a:spcPts val="990"/>
              </a:spcBef>
              <a:buNone/>
            </a:pPr>
            <a:r>
              <a:rPr lang="en-GB" altLang="en-US" sz="3600" dirty="0"/>
              <a:t>Outcome of detailed design:</a:t>
            </a:r>
            <a:endParaRPr lang="en-GB" altLang="en-US" sz="3600" dirty="0"/>
          </a:p>
          <a:p>
            <a:pPr lvl="1">
              <a:spcBef>
                <a:spcPts val="715"/>
              </a:spcBef>
              <a:buNone/>
            </a:pPr>
            <a:r>
              <a:rPr lang="en-GB" altLang="en-US" sz="3600" dirty="0">
                <a:solidFill>
                  <a:srgbClr val="0000FF"/>
                </a:solidFill>
              </a:rPr>
              <a:t>module specification</a:t>
            </a:r>
            <a:r>
              <a:rPr lang="en-GB" altLang="en-US" sz="3600" dirty="0"/>
              <a:t>.</a:t>
            </a:r>
            <a:endParaRPr lang="en-GB" altLang="en-US" sz="3600" dirty="0"/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5" y="0"/>
            <a:ext cx="204787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A040201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A040201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5624</Words>
  <Application>WPS Presentation</Application>
  <PresentationFormat>Widescreen</PresentationFormat>
  <Paragraphs>271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Arial Black</vt:lpstr>
      <vt:lpstr>StarBats</vt:lpstr>
      <vt:lpstr>苹方-简</vt:lpstr>
      <vt:lpstr>times</vt:lpstr>
      <vt:lpstr>Tahoma</vt:lpstr>
      <vt:lpstr>SimSun</vt:lpstr>
      <vt:lpstr>宋体-简</vt:lpstr>
      <vt:lpstr>1_Office Theme</vt:lpstr>
      <vt:lpstr>Software Design</vt:lpstr>
      <vt:lpstr>Introduction</vt:lpstr>
      <vt:lpstr>Items Designed During Design Phase(Outcomes)</vt:lpstr>
      <vt:lpstr>Module Structure</vt:lpstr>
      <vt:lpstr>Introduction</vt:lpstr>
      <vt:lpstr>Introduction</vt:lpstr>
      <vt:lpstr>High-level design</vt:lpstr>
      <vt:lpstr>High-level design</vt:lpstr>
      <vt:lpstr>Detailed design</vt:lpstr>
      <vt:lpstr>What Is Good Software Design?</vt:lpstr>
      <vt:lpstr>What Is Good Software Design?</vt:lpstr>
      <vt:lpstr>What Is Good Software Design?</vt:lpstr>
      <vt:lpstr>Understandability</vt:lpstr>
      <vt:lpstr>Modularity</vt:lpstr>
      <vt:lpstr>Modularity</vt:lpstr>
      <vt:lpstr>Example of Cleanly and Non-cleanly Decomposed Modules</vt:lpstr>
      <vt:lpstr>Modularity</vt:lpstr>
      <vt:lpstr>Cohesion and Coupling</vt:lpstr>
      <vt:lpstr>Cohesion and Coupling</vt:lpstr>
      <vt:lpstr>Advantages of Functional Independence</vt:lpstr>
      <vt:lpstr>Advantages of Functional Independence</vt:lpstr>
      <vt:lpstr>Classification of Cohesiveness</vt:lpstr>
      <vt:lpstr>Coincidental cohesion</vt:lpstr>
      <vt:lpstr>Example of coincidental cohesion</vt:lpstr>
      <vt:lpstr>Logical cohesion</vt:lpstr>
      <vt:lpstr>Temporal cohesion</vt:lpstr>
      <vt:lpstr>Procedural  cohesion</vt:lpstr>
      <vt:lpstr>Communicational cohesion</vt:lpstr>
      <vt:lpstr>Sequential  cohesion</vt:lpstr>
      <vt:lpstr>Functional cohesion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</dc:title>
  <dc:creator>ranvirsingh</dc:creator>
  <cp:lastModifiedBy>ranvirsingh</cp:lastModifiedBy>
  <cp:revision>1</cp:revision>
  <dcterms:created xsi:type="dcterms:W3CDTF">2023-02-20T13:31:54Z</dcterms:created>
  <dcterms:modified xsi:type="dcterms:W3CDTF">2023-02-20T13:31:54Z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