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</p:spPr>
      </p:sp>
      <p:sp>
        <p:nvSpPr>
          <p:cNvPr id="90115" name="Text Box 2"/>
          <p:cNvSpPr txBox="1"/>
          <p:nvPr/>
        </p:nvSpPr>
        <p:spPr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sz="24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</p:spPr>
      </p:sp>
      <p:sp>
        <p:nvSpPr>
          <p:cNvPr id="91139" name="Text Box 2"/>
          <p:cNvSpPr txBox="1"/>
          <p:nvPr/>
        </p:nvSpPr>
        <p:spPr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sz="24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</p:spPr>
      </p:sp>
      <p:sp>
        <p:nvSpPr>
          <p:cNvPr id="92163" name="Text Box 2"/>
          <p:cNvSpPr txBox="1"/>
          <p:nvPr/>
        </p:nvSpPr>
        <p:spPr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sz="24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</p:spPr>
      </p:sp>
      <p:sp>
        <p:nvSpPr>
          <p:cNvPr id="93187" name="Text Box 2"/>
          <p:cNvSpPr txBox="1"/>
          <p:nvPr/>
        </p:nvSpPr>
        <p:spPr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sz="24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</p:spPr>
      </p:sp>
      <p:sp>
        <p:nvSpPr>
          <p:cNvPr id="94211" name="Text Box 2"/>
          <p:cNvSpPr txBox="1"/>
          <p:nvPr/>
        </p:nvSpPr>
        <p:spPr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sz="24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</p:spPr>
      </p:sp>
      <p:sp>
        <p:nvSpPr>
          <p:cNvPr id="95235" name="Text Box 2"/>
          <p:cNvSpPr txBox="1"/>
          <p:nvPr/>
        </p:nvSpPr>
        <p:spPr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sz="24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</p:spPr>
      </p:sp>
      <p:sp>
        <p:nvSpPr>
          <p:cNvPr id="96259" name="Text Box 2"/>
          <p:cNvSpPr txBox="1"/>
          <p:nvPr/>
        </p:nvSpPr>
        <p:spPr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endParaRPr lang="en-US" altLang="en-US" sz="24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4199467" y="6135688"/>
            <a:ext cx="3790951" cy="512763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8805333" y="6135688"/>
            <a:ext cx="2436284" cy="512763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pic>
        <p:nvPicPr>
          <p:cNvPr id="2052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828800"/>
            <a:ext cx="10970684" cy="3825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71467" y="134938"/>
            <a:ext cx="2741084" cy="59213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1867" y="134938"/>
            <a:ext cx="8026400" cy="5921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85950"/>
            <a:ext cx="5348817" cy="4170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1617" y="1885950"/>
            <a:ext cx="5350933" cy="4170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StarBats" charset="0"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1"/>
          <p:cNvSpPr txBox="1">
            <a:spLocks noChangeArrowheads="1"/>
          </p:cNvSpPr>
          <p:nvPr/>
        </p:nvSpPr>
        <p:spPr bwMode="auto">
          <a:xfrm>
            <a:off x="4165600" y="6135688"/>
            <a:ext cx="3858684" cy="455613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027" name="Text Box 2"/>
          <p:cNvSpPr txBox="1">
            <a:spLocks noChangeArrowheads="1"/>
          </p:cNvSpPr>
          <p:nvPr/>
        </p:nvSpPr>
        <p:spPr bwMode="auto">
          <a:xfrm>
            <a:off x="8974667" y="6135688"/>
            <a:ext cx="2537884" cy="455613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pic>
        <p:nvPicPr>
          <p:cNvPr id="1028" name="Picture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19200" y="1314450"/>
            <a:ext cx="10970684" cy="382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9" name="Rectangle 4"/>
          <p:cNvSpPr>
            <a:spLocks noGrp="1"/>
          </p:cNvSpPr>
          <p:nvPr>
            <p:ph type="title"/>
          </p:nvPr>
        </p:nvSpPr>
        <p:spPr>
          <a:xfrm>
            <a:off x="541867" y="134938"/>
            <a:ext cx="10361084" cy="114141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GB" altLang="en-US" dirty="0"/>
              <a:t>Click to edit the title text format</a:t>
            </a:r>
          </a:p>
        </p:txBody>
      </p:sp>
      <p:sp>
        <p:nvSpPr>
          <p:cNvPr id="1030" name="Rectangle 5"/>
          <p:cNvSpPr>
            <a:spLocks noGrp="1"/>
          </p:cNvSpPr>
          <p:nvPr>
            <p:ph type="body" idx="1"/>
          </p:nvPr>
        </p:nvSpPr>
        <p:spPr>
          <a:xfrm>
            <a:off x="609600" y="1885950"/>
            <a:ext cx="10902951" cy="41703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4000">
          <a:solidFill>
            <a:srgbClr val="000000"/>
          </a:solidFill>
          <a:latin typeface="Arial Black" panose="020B0A04020102020204" pitchFamily="34" charset="0"/>
        </a:defRPr>
      </a:lvl2pPr>
      <a:lvl3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4000">
          <a:solidFill>
            <a:srgbClr val="000000"/>
          </a:solidFill>
          <a:latin typeface="Arial Black" panose="020B0A04020102020204" pitchFamily="34" charset="0"/>
        </a:defRPr>
      </a:lvl3pPr>
      <a:lvl4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4000">
          <a:solidFill>
            <a:srgbClr val="000000"/>
          </a:solidFill>
          <a:latin typeface="Arial Black" panose="020B0A04020102020204" pitchFamily="34" charset="0"/>
        </a:defRPr>
      </a:lvl4pPr>
      <a:lvl5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4000">
          <a:solidFill>
            <a:srgbClr val="000000"/>
          </a:solidFill>
          <a:latin typeface="Arial Black" panose="020B0A04020102020204" pitchFamily="34" charset="0"/>
        </a:defRPr>
      </a:lvl5pPr>
      <a:lvl6pPr marL="8001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4000">
          <a:solidFill>
            <a:srgbClr val="000000"/>
          </a:solidFill>
          <a:latin typeface="Arial Black" panose="020B0A04020102020204" pitchFamily="34" charset="0"/>
        </a:defRPr>
      </a:lvl6pPr>
      <a:lvl7pPr marL="12573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4000">
          <a:solidFill>
            <a:srgbClr val="000000"/>
          </a:solidFill>
          <a:latin typeface="Arial Black" panose="020B0A04020102020204" pitchFamily="34" charset="0"/>
        </a:defRPr>
      </a:lvl7pPr>
      <a:lvl8pPr marL="17145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4000">
          <a:solidFill>
            <a:srgbClr val="000000"/>
          </a:solidFill>
          <a:latin typeface="Arial Black" panose="020B0A04020102020204" pitchFamily="34" charset="0"/>
        </a:defRPr>
      </a:lvl8pPr>
      <a:lvl9pPr marL="21717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4000">
          <a:solidFill>
            <a:srgbClr val="000000"/>
          </a:solidFill>
          <a:latin typeface="Arial Black" panose="020B0A04020102020204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CC00"/>
        </a:buClr>
        <a:buSzPct val="100000"/>
        <a:buFont typeface="StarBats" charset="0"/>
        <a:buChar char="Ñ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CC00"/>
        </a:buClr>
        <a:buSzPct val="100000"/>
        <a:buFont typeface="StarBats" charset="0"/>
        <a:buChar char="y"/>
        <a:defRPr sz="28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CC00"/>
        </a:buClr>
        <a:buSzPct val="100000"/>
        <a:buFont typeface="StarBats" charset="0"/>
        <a:buChar char="x"/>
        <a:defRPr sz="24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CC00"/>
        </a:buClr>
        <a:buSzPct val="100000"/>
        <a:buFont typeface="times" charset="0"/>
        <a:buChar char="·"/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CC00"/>
        </a:buClr>
        <a:buSzPct val="100000"/>
        <a:buFont typeface="times" charset="0"/>
        <a:buChar char=""/>
        <a:defRPr sz="2000">
          <a:solidFill>
            <a:srgbClr val="000000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CC00"/>
        </a:buClr>
        <a:buSzPct val="100000"/>
        <a:buFont typeface="times" charset="0"/>
        <a:buChar char=""/>
        <a:defRPr sz="2000">
          <a:solidFill>
            <a:srgbClr val="000000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CC00"/>
        </a:buClr>
        <a:buSzPct val="100000"/>
        <a:buFont typeface="times" charset="0"/>
        <a:buChar char=""/>
        <a:defRPr sz="2000">
          <a:solidFill>
            <a:srgbClr val="000000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CC00"/>
        </a:buClr>
        <a:buSzPct val="100000"/>
        <a:buFont typeface="times" charset="0"/>
        <a:buChar char=""/>
        <a:defRPr sz="2000">
          <a:solidFill>
            <a:srgbClr val="000000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CC00"/>
        </a:buClr>
        <a:buSzPct val="100000"/>
        <a:buFont typeface="times" charset="0"/>
        <a:buChar char="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/>
          </p:cNvSpPr>
          <p:nvPr>
            <p:ph type="title"/>
          </p:nvPr>
        </p:nvSpPr>
        <p:spPr>
          <a:xfrm>
            <a:off x="1930400" y="182563"/>
            <a:ext cx="7769225" cy="1139825"/>
          </a:xfrm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1215"/>
              </a:spcBef>
            </a:pPr>
            <a:r>
              <a:rPr lang="en-GB" altLang="en-US" sz="5400" dirty="0"/>
              <a:t>Coupling</a:t>
            </a:r>
          </a:p>
        </p:txBody>
      </p:sp>
      <p:sp>
        <p:nvSpPr>
          <p:cNvPr id="33795" name="Rectangle 2"/>
          <p:cNvSpPr>
            <a:spLocks noGrp="1"/>
          </p:cNvSpPr>
          <p:nvPr>
            <p:ph idx="1"/>
          </p:nvPr>
        </p:nvSpPr>
        <p:spPr>
          <a:xfrm>
            <a:off x="2209800" y="1677988"/>
            <a:ext cx="7769225" cy="4111625"/>
          </a:xfrm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990"/>
              </a:spcBef>
              <a:buNone/>
            </a:pPr>
            <a:r>
              <a:rPr lang="en-GB" altLang="en-US" sz="4000" dirty="0"/>
              <a:t>Coupling indicates: </a:t>
            </a:r>
          </a:p>
          <a:p>
            <a:pPr lvl="1">
              <a:spcBef>
                <a:spcPts val="715"/>
              </a:spcBef>
              <a:buFont typeface="Wingdings" panose="05000000000000000000" pitchFamily="2" charset="2"/>
              <a:buChar char="Ø"/>
            </a:pPr>
            <a:r>
              <a:rPr lang="en-GB" altLang="en-US" sz="3600" dirty="0"/>
              <a:t>how closely two modules interact or how interdependent they are.</a:t>
            </a:r>
          </a:p>
          <a:p>
            <a:pPr lvl="1">
              <a:spcBef>
                <a:spcPts val="715"/>
              </a:spcBef>
              <a:buFont typeface="Wingdings" panose="05000000000000000000" pitchFamily="2" charset="2"/>
              <a:buChar char="Ø"/>
            </a:pPr>
            <a:endParaRPr lang="en-GB" altLang="en-US" sz="3600" dirty="0">
              <a:solidFill>
                <a:srgbClr val="0000FF"/>
              </a:solidFill>
            </a:endParaRPr>
          </a:p>
          <a:p>
            <a:pPr lvl="1">
              <a:spcBef>
                <a:spcPts val="715"/>
              </a:spcBef>
              <a:buFont typeface="Wingdings" panose="05000000000000000000" pitchFamily="2" charset="2"/>
              <a:buChar char="Ø"/>
            </a:pPr>
            <a:r>
              <a:rPr lang="en-GB" altLang="en-US" sz="3600" dirty="0">
                <a:solidFill>
                  <a:srgbClr val="0000FF"/>
                </a:solidFill>
              </a:rPr>
              <a:t>The degree of coupling between two modules depends on their interface complexity. </a:t>
            </a:r>
          </a:p>
        </p:txBody>
      </p:sp>
      <p:pic>
        <p:nvPicPr>
          <p:cNvPr id="33796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125" y="0"/>
            <a:ext cx="2047875" cy="1590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/>
          </p:cNvSpPr>
          <p:nvPr>
            <p:ph type="title"/>
          </p:nvPr>
        </p:nvSpPr>
        <p:spPr>
          <a:xfrm>
            <a:off x="1930400" y="182563"/>
            <a:ext cx="7769225" cy="1139825"/>
          </a:xfrm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990"/>
              </a:spcBef>
            </a:pPr>
            <a:r>
              <a:rPr lang="en-GB" altLang="en-US" sz="4400" dirty="0"/>
              <a:t>Classes of coupling</a:t>
            </a:r>
          </a:p>
        </p:txBody>
      </p:sp>
      <p:sp>
        <p:nvSpPr>
          <p:cNvPr id="34819" name="AutoShape 2"/>
          <p:cNvSpPr/>
          <p:nvPr/>
        </p:nvSpPr>
        <p:spPr>
          <a:xfrm>
            <a:off x="3733800" y="1905000"/>
            <a:ext cx="3121025" cy="454025"/>
          </a:xfrm>
          <a:prstGeom prst="roundRect">
            <a:avLst>
              <a:gd name="adj" fmla="val 347"/>
            </a:avLst>
          </a:prstGeom>
          <a:solidFill>
            <a:srgbClr val="99FFCC"/>
          </a:solidFill>
          <a:ln w="9525" cap="flat" cmpd="sng">
            <a:solidFill>
              <a:srgbClr val="0033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en-US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34820" name="AutoShape 3"/>
          <p:cNvSpPr/>
          <p:nvPr/>
        </p:nvSpPr>
        <p:spPr>
          <a:xfrm>
            <a:off x="3733800" y="2362200"/>
            <a:ext cx="3121025" cy="454025"/>
          </a:xfrm>
          <a:prstGeom prst="roundRect">
            <a:avLst>
              <a:gd name="adj" fmla="val 347"/>
            </a:avLst>
          </a:prstGeom>
          <a:solidFill>
            <a:srgbClr val="99FFCC"/>
          </a:solidFill>
          <a:ln w="9525" cap="flat" cmpd="sng">
            <a:solidFill>
              <a:srgbClr val="0033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en-US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34821" name="AutoShape 4"/>
          <p:cNvSpPr/>
          <p:nvPr/>
        </p:nvSpPr>
        <p:spPr>
          <a:xfrm>
            <a:off x="3733800" y="2819400"/>
            <a:ext cx="3121025" cy="454025"/>
          </a:xfrm>
          <a:prstGeom prst="roundRect">
            <a:avLst>
              <a:gd name="adj" fmla="val 347"/>
            </a:avLst>
          </a:prstGeom>
          <a:solidFill>
            <a:srgbClr val="99FFCC"/>
          </a:solidFill>
          <a:ln w="9525" cap="flat" cmpd="sng">
            <a:solidFill>
              <a:srgbClr val="0033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en-US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34822" name="AutoShape 5"/>
          <p:cNvSpPr/>
          <p:nvPr/>
        </p:nvSpPr>
        <p:spPr>
          <a:xfrm>
            <a:off x="3733800" y="3276600"/>
            <a:ext cx="3121025" cy="454025"/>
          </a:xfrm>
          <a:prstGeom prst="roundRect">
            <a:avLst>
              <a:gd name="adj" fmla="val 347"/>
            </a:avLst>
          </a:prstGeom>
          <a:solidFill>
            <a:srgbClr val="99FFCC"/>
          </a:solidFill>
          <a:ln w="9525" cap="flat" cmpd="sng">
            <a:solidFill>
              <a:srgbClr val="0033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en-US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34823" name="AutoShape 6"/>
          <p:cNvSpPr/>
          <p:nvPr/>
        </p:nvSpPr>
        <p:spPr>
          <a:xfrm>
            <a:off x="3733800" y="3733800"/>
            <a:ext cx="3121025" cy="454025"/>
          </a:xfrm>
          <a:prstGeom prst="roundRect">
            <a:avLst>
              <a:gd name="adj" fmla="val 347"/>
            </a:avLst>
          </a:prstGeom>
          <a:solidFill>
            <a:srgbClr val="99FFCC"/>
          </a:solidFill>
          <a:ln w="9525" cap="flat" cmpd="sng">
            <a:solidFill>
              <a:srgbClr val="0033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en-US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34824" name="Text Box 7"/>
          <p:cNvSpPr txBox="1"/>
          <p:nvPr/>
        </p:nvSpPr>
        <p:spPr>
          <a:xfrm>
            <a:off x="4343400" y="3657600"/>
            <a:ext cx="2663825" cy="454025"/>
          </a:xfrm>
          <a:prstGeom prst="rect">
            <a:avLst/>
          </a:prstGeom>
          <a:noFill/>
          <a:ln w="9525">
            <a:noFill/>
          </a:ln>
        </p:spPr>
        <p:txBody>
          <a:bodyPr lIns="18000" tIns="46800" rIns="18000" bIns="46800"/>
          <a:lstStyle/>
          <a:p>
            <a:pPr defTabSz="914400">
              <a:lnSpc>
                <a:spcPct val="72000"/>
              </a:lnSpc>
              <a:spcBef>
                <a:spcPts val="1365"/>
              </a:spcBef>
              <a:tabLst>
                <a:tab pos="815975" algn="l"/>
                <a:tab pos="1633855" algn="l"/>
                <a:tab pos="2449830" algn="l"/>
                <a:tab pos="2592705" algn="l"/>
              </a:tabLst>
            </a:pPr>
            <a:r>
              <a:rPr lang="en-GB" altLang="en-US" sz="2400" b="1" dirty="0">
                <a:solidFill>
                  <a:srgbClr val="0000FF"/>
                </a:solidFill>
                <a:latin typeface="times" charset="0"/>
              </a:rPr>
              <a:t>content</a:t>
            </a:r>
          </a:p>
        </p:txBody>
      </p:sp>
      <p:sp>
        <p:nvSpPr>
          <p:cNvPr id="34825" name="Text Box 8"/>
          <p:cNvSpPr txBox="1"/>
          <p:nvPr/>
        </p:nvSpPr>
        <p:spPr>
          <a:xfrm>
            <a:off x="4343400" y="3200400"/>
            <a:ext cx="2663825" cy="454025"/>
          </a:xfrm>
          <a:prstGeom prst="rect">
            <a:avLst/>
          </a:prstGeom>
          <a:noFill/>
          <a:ln w="9525">
            <a:noFill/>
          </a:ln>
        </p:spPr>
        <p:txBody>
          <a:bodyPr lIns="18000" tIns="46800" rIns="18000" bIns="46800"/>
          <a:lstStyle/>
          <a:p>
            <a:pPr defTabSz="914400">
              <a:lnSpc>
                <a:spcPct val="72000"/>
              </a:lnSpc>
              <a:spcBef>
                <a:spcPts val="1365"/>
              </a:spcBef>
              <a:tabLst>
                <a:tab pos="815975" algn="l"/>
                <a:tab pos="1633855" algn="l"/>
                <a:tab pos="2449830" algn="l"/>
                <a:tab pos="2592705" algn="l"/>
              </a:tabLst>
            </a:pPr>
            <a:r>
              <a:rPr lang="en-GB" altLang="en-US" sz="2400" b="1" dirty="0">
                <a:solidFill>
                  <a:srgbClr val="0000FF"/>
                </a:solidFill>
                <a:latin typeface="times" charset="0"/>
              </a:rPr>
              <a:t>common</a:t>
            </a:r>
          </a:p>
        </p:txBody>
      </p:sp>
      <p:sp>
        <p:nvSpPr>
          <p:cNvPr id="34826" name="Text Box 9"/>
          <p:cNvSpPr txBox="1"/>
          <p:nvPr/>
        </p:nvSpPr>
        <p:spPr>
          <a:xfrm>
            <a:off x="4343400" y="2286000"/>
            <a:ext cx="2663825" cy="454025"/>
          </a:xfrm>
          <a:prstGeom prst="rect">
            <a:avLst/>
          </a:prstGeom>
          <a:noFill/>
          <a:ln w="9525">
            <a:noFill/>
          </a:ln>
        </p:spPr>
        <p:txBody>
          <a:bodyPr lIns="18000" tIns="46800" rIns="18000" bIns="46800"/>
          <a:lstStyle/>
          <a:p>
            <a:pPr defTabSz="914400">
              <a:lnSpc>
                <a:spcPct val="72000"/>
              </a:lnSpc>
              <a:spcBef>
                <a:spcPts val="1365"/>
              </a:spcBef>
              <a:tabLst>
                <a:tab pos="815975" algn="l"/>
                <a:tab pos="1633855" algn="l"/>
                <a:tab pos="2449830" algn="l"/>
                <a:tab pos="2592705" algn="l"/>
              </a:tabLst>
            </a:pPr>
            <a:r>
              <a:rPr lang="en-GB" altLang="en-US" sz="2400" b="1" dirty="0">
                <a:solidFill>
                  <a:srgbClr val="0000FF"/>
                </a:solidFill>
                <a:latin typeface="times" charset="0"/>
              </a:rPr>
              <a:t>stamp</a:t>
            </a:r>
          </a:p>
        </p:txBody>
      </p:sp>
      <p:sp>
        <p:nvSpPr>
          <p:cNvPr id="34827" name="Text Box 10"/>
          <p:cNvSpPr txBox="1"/>
          <p:nvPr/>
        </p:nvSpPr>
        <p:spPr>
          <a:xfrm>
            <a:off x="4343400" y="2743200"/>
            <a:ext cx="2663825" cy="454025"/>
          </a:xfrm>
          <a:prstGeom prst="rect">
            <a:avLst/>
          </a:prstGeom>
          <a:noFill/>
          <a:ln w="9525">
            <a:noFill/>
          </a:ln>
        </p:spPr>
        <p:txBody>
          <a:bodyPr lIns="18000" tIns="46800" rIns="18000" bIns="46800"/>
          <a:lstStyle/>
          <a:p>
            <a:pPr defTabSz="914400">
              <a:lnSpc>
                <a:spcPct val="72000"/>
              </a:lnSpc>
              <a:spcBef>
                <a:spcPts val="1365"/>
              </a:spcBef>
              <a:tabLst>
                <a:tab pos="815975" algn="l"/>
                <a:tab pos="1633855" algn="l"/>
                <a:tab pos="2449830" algn="l"/>
                <a:tab pos="2592705" algn="l"/>
              </a:tabLst>
            </a:pPr>
            <a:r>
              <a:rPr lang="en-GB" altLang="en-US" sz="2400" b="1" dirty="0">
                <a:solidFill>
                  <a:srgbClr val="0000FF"/>
                </a:solidFill>
                <a:latin typeface="times" charset="0"/>
              </a:rPr>
              <a:t>control</a:t>
            </a:r>
          </a:p>
        </p:txBody>
      </p:sp>
      <p:sp>
        <p:nvSpPr>
          <p:cNvPr id="34828" name="Text Box 11"/>
          <p:cNvSpPr txBox="1"/>
          <p:nvPr/>
        </p:nvSpPr>
        <p:spPr>
          <a:xfrm>
            <a:off x="4343400" y="1905000"/>
            <a:ext cx="2663825" cy="454025"/>
          </a:xfrm>
          <a:prstGeom prst="rect">
            <a:avLst/>
          </a:prstGeom>
          <a:noFill/>
          <a:ln w="9525">
            <a:noFill/>
          </a:ln>
        </p:spPr>
        <p:txBody>
          <a:bodyPr lIns="18000" tIns="46800" rIns="18000" bIns="46800"/>
          <a:lstStyle/>
          <a:p>
            <a:pPr defTabSz="914400">
              <a:lnSpc>
                <a:spcPct val="72000"/>
              </a:lnSpc>
              <a:spcBef>
                <a:spcPts val="1365"/>
              </a:spcBef>
              <a:tabLst>
                <a:tab pos="815975" algn="l"/>
                <a:tab pos="1633855" algn="l"/>
                <a:tab pos="2449830" algn="l"/>
                <a:tab pos="2592705" algn="l"/>
              </a:tabLst>
            </a:pPr>
            <a:r>
              <a:rPr lang="en-GB" altLang="en-US" sz="2400" b="1" dirty="0">
                <a:solidFill>
                  <a:srgbClr val="0000FF"/>
                </a:solidFill>
                <a:latin typeface="times" charset="0"/>
              </a:rPr>
              <a:t>data</a:t>
            </a:r>
          </a:p>
        </p:txBody>
      </p:sp>
      <p:sp>
        <p:nvSpPr>
          <p:cNvPr id="34829" name="Line 12"/>
          <p:cNvSpPr/>
          <p:nvPr/>
        </p:nvSpPr>
        <p:spPr>
          <a:xfrm flipV="1">
            <a:off x="7467600" y="1905000"/>
            <a:ext cx="0" cy="2286000"/>
          </a:xfrm>
          <a:prstGeom prst="line">
            <a:avLst/>
          </a:prstGeom>
          <a:ln w="57240" cap="flat" cmpd="sng">
            <a:solidFill>
              <a:srgbClr val="FF66FF"/>
            </a:solidFill>
            <a:prstDash val="solid"/>
            <a:headEnd type="triangle" w="lg" len="lg"/>
            <a:tailEnd type="none" w="med" len="med"/>
          </a:ln>
        </p:spPr>
      </p:sp>
      <p:sp>
        <p:nvSpPr>
          <p:cNvPr id="34830" name="Text Box 13"/>
          <p:cNvSpPr txBox="1"/>
          <p:nvPr/>
        </p:nvSpPr>
        <p:spPr>
          <a:xfrm>
            <a:off x="7467600" y="2667000"/>
            <a:ext cx="2663825" cy="698500"/>
          </a:xfrm>
          <a:prstGeom prst="rect">
            <a:avLst/>
          </a:prstGeom>
          <a:noFill/>
          <a:ln w="9525">
            <a:noFill/>
          </a:ln>
        </p:spPr>
        <p:txBody>
          <a:bodyPr lIns="18000" tIns="46800" rIns="18000" bIns="46800"/>
          <a:lstStyle/>
          <a:p>
            <a:pPr defTabSz="914400">
              <a:lnSpc>
                <a:spcPct val="72000"/>
              </a:lnSpc>
              <a:spcBef>
                <a:spcPts val="1140"/>
              </a:spcBef>
              <a:tabLst>
                <a:tab pos="815975" algn="l"/>
                <a:tab pos="1633855" algn="l"/>
                <a:tab pos="2449830" algn="l"/>
                <a:tab pos="2592705" algn="l"/>
              </a:tabLst>
            </a:pPr>
            <a:r>
              <a:rPr lang="en-GB" altLang="en-US" sz="2000" b="1" dirty="0">
                <a:latin typeface="times" charset="0"/>
              </a:rPr>
              <a:t>Degree of </a:t>
            </a:r>
            <a:br>
              <a:rPr lang="en-GB" altLang="en-US" sz="2000" b="1" dirty="0">
                <a:latin typeface="times" charset="0"/>
              </a:rPr>
            </a:br>
            <a:r>
              <a:rPr lang="en-GB" altLang="en-US" sz="2000" b="1" dirty="0">
                <a:latin typeface="times" charset="0"/>
              </a:rPr>
              <a:t>coupling</a:t>
            </a:r>
          </a:p>
        </p:txBody>
      </p:sp>
      <p:pic>
        <p:nvPicPr>
          <p:cNvPr id="34831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125" y="0"/>
            <a:ext cx="2047875" cy="1590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/>
          </p:cNvSpPr>
          <p:nvPr>
            <p:ph type="title"/>
          </p:nvPr>
        </p:nvSpPr>
        <p:spPr>
          <a:xfrm>
            <a:off x="1930400" y="182563"/>
            <a:ext cx="7769225" cy="1139825"/>
          </a:xfrm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1215"/>
              </a:spcBef>
            </a:pPr>
            <a:r>
              <a:rPr lang="en-GB" altLang="en-US" sz="5400" dirty="0"/>
              <a:t>Data coupling</a:t>
            </a:r>
          </a:p>
        </p:txBody>
      </p:sp>
      <p:sp>
        <p:nvSpPr>
          <p:cNvPr id="35843" name="Rectangle 2"/>
          <p:cNvSpPr>
            <a:spLocks noGrp="1"/>
          </p:cNvSpPr>
          <p:nvPr>
            <p:ph idx="1"/>
          </p:nvPr>
        </p:nvSpPr>
        <p:spPr>
          <a:xfrm>
            <a:off x="2209800" y="1601788"/>
            <a:ext cx="7769225" cy="4310062"/>
          </a:xfrm>
        </p:spPr>
        <p:txBody>
          <a:bodyPr vert="horz" wrap="square" lIns="18000" tIns="46800" rIns="18000" bIns="46800" anchor="t" anchorCtr="0"/>
          <a:lstStyle/>
          <a:p>
            <a:pPr>
              <a:lnSpc>
                <a:spcPct val="68000"/>
              </a:lnSpc>
              <a:spcBef>
                <a:spcPct val="0"/>
              </a:spcBef>
              <a:buNone/>
            </a:pPr>
            <a:r>
              <a:rPr lang="en-GB" altLang="en-US" sz="4000" dirty="0"/>
              <a:t>   Two modules are data coupled, </a:t>
            </a:r>
          </a:p>
          <a:p>
            <a:pPr lvl="1">
              <a:lnSpc>
                <a:spcPct val="68000"/>
              </a:lnSpc>
              <a:spcBef>
                <a:spcPct val="0"/>
              </a:spcBef>
              <a:buNone/>
            </a:pPr>
            <a:r>
              <a:rPr lang="en-GB" altLang="en-US" sz="3600" dirty="0">
                <a:solidFill>
                  <a:schemeClr val="tx1"/>
                </a:solidFill>
              </a:rPr>
              <a:t> </a:t>
            </a:r>
          </a:p>
          <a:p>
            <a:pPr lvl="1">
              <a:lnSpc>
                <a:spcPct val="68000"/>
              </a:lnSpc>
              <a:spcBef>
                <a:spcPct val="0"/>
              </a:spcBef>
              <a:buNone/>
            </a:pPr>
            <a:r>
              <a:rPr lang="en-GB" altLang="en-US" sz="3600" dirty="0">
                <a:solidFill>
                  <a:schemeClr val="tx1"/>
                </a:solidFill>
              </a:rPr>
              <a:t>if they communicate by an elementary data item that is passed as a parameter between the two, eg an integer, a float, character etc.</a:t>
            </a:r>
          </a:p>
        </p:txBody>
      </p:sp>
      <p:pic>
        <p:nvPicPr>
          <p:cNvPr id="3584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125" y="0"/>
            <a:ext cx="2047875" cy="1524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/>
          </p:cNvSpPr>
          <p:nvPr>
            <p:ph type="title"/>
          </p:nvPr>
        </p:nvSpPr>
        <p:spPr>
          <a:xfrm>
            <a:off x="1930400" y="182563"/>
            <a:ext cx="7769225" cy="1139825"/>
          </a:xfrm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1075"/>
              </a:spcBef>
            </a:pPr>
            <a:r>
              <a:rPr lang="en-GB" altLang="en-US" sz="4800" dirty="0"/>
              <a:t>Stamp coupling</a:t>
            </a:r>
          </a:p>
        </p:txBody>
      </p:sp>
      <p:sp>
        <p:nvSpPr>
          <p:cNvPr id="36867" name="Rectangle 2"/>
          <p:cNvSpPr>
            <a:spLocks noGrp="1"/>
          </p:cNvSpPr>
          <p:nvPr>
            <p:ph idx="1"/>
          </p:nvPr>
        </p:nvSpPr>
        <p:spPr>
          <a:xfrm>
            <a:off x="2209800" y="1525588"/>
            <a:ext cx="7769225" cy="4111625"/>
          </a:xfrm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790"/>
              </a:spcBef>
              <a:buNone/>
            </a:pPr>
            <a:r>
              <a:rPr lang="en-GB" altLang="en-US" sz="4000" dirty="0"/>
              <a:t>Two modules are </a:t>
            </a:r>
            <a:r>
              <a:rPr lang="en-GB" altLang="en-US" sz="4000" u="sng" dirty="0"/>
              <a:t>stamp coupled</a:t>
            </a:r>
            <a:r>
              <a:rPr lang="en-GB" altLang="en-US" sz="4000" dirty="0"/>
              <a:t>, </a:t>
            </a:r>
          </a:p>
          <a:p>
            <a:pPr lvl="1">
              <a:spcBef>
                <a:spcPts val="715"/>
              </a:spcBef>
              <a:buNone/>
            </a:pPr>
            <a:endParaRPr lang="en-GB" altLang="en-US" sz="3600" dirty="0">
              <a:solidFill>
                <a:srgbClr val="0000FF"/>
              </a:solidFill>
            </a:endParaRPr>
          </a:p>
          <a:p>
            <a:pPr lvl="1">
              <a:spcBef>
                <a:spcPts val="715"/>
              </a:spcBef>
              <a:buNone/>
            </a:pPr>
            <a:r>
              <a:rPr lang="en-GB" altLang="en-US" sz="3600" dirty="0">
                <a:solidFill>
                  <a:srgbClr val="0000FF"/>
                </a:solidFill>
              </a:rPr>
              <a:t>if they communicate via a composite data item: </a:t>
            </a:r>
          </a:p>
          <a:p>
            <a:pPr lvl="2">
              <a:spcBef>
                <a:spcPts val="615"/>
              </a:spcBef>
              <a:buFont typeface="Wingdings" panose="05000000000000000000" pitchFamily="2" charset="2"/>
              <a:buChar char="Ø"/>
            </a:pPr>
            <a:r>
              <a:rPr lang="en-GB" altLang="en-US" sz="3200" dirty="0">
                <a:solidFill>
                  <a:srgbClr val="0000FF"/>
                </a:solidFill>
              </a:rPr>
              <a:t>such as a  record in PASCAL </a:t>
            </a:r>
          </a:p>
          <a:p>
            <a:pPr lvl="2">
              <a:spcBef>
                <a:spcPts val="715"/>
              </a:spcBef>
              <a:buNone/>
            </a:pPr>
            <a:r>
              <a:rPr lang="en-GB" altLang="en-US" sz="3600" dirty="0">
                <a:solidFill>
                  <a:srgbClr val="0000FF"/>
                </a:solidFill>
              </a:rPr>
              <a:t>or a structure in C.</a:t>
            </a:r>
          </a:p>
        </p:txBody>
      </p:sp>
      <p:pic>
        <p:nvPicPr>
          <p:cNvPr id="36868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125" y="0"/>
            <a:ext cx="2047875" cy="1590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/>
          </p:cNvSpPr>
          <p:nvPr>
            <p:ph type="title"/>
          </p:nvPr>
        </p:nvSpPr>
        <p:spPr>
          <a:xfrm>
            <a:off x="1930400" y="182563"/>
            <a:ext cx="7769225" cy="1139825"/>
          </a:xfrm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990"/>
              </a:spcBef>
            </a:pPr>
            <a:r>
              <a:rPr lang="en-GB" altLang="en-US" sz="4800" dirty="0"/>
              <a:t>Control coupling</a:t>
            </a:r>
          </a:p>
        </p:txBody>
      </p:sp>
      <p:sp>
        <p:nvSpPr>
          <p:cNvPr id="37891" name="Rectangle 2"/>
          <p:cNvSpPr>
            <a:spLocks noGrp="1"/>
          </p:cNvSpPr>
          <p:nvPr>
            <p:ph idx="1"/>
          </p:nvPr>
        </p:nvSpPr>
        <p:spPr>
          <a:xfrm>
            <a:off x="2209800" y="1677988"/>
            <a:ext cx="7769225" cy="4111625"/>
          </a:xfrm>
        </p:spPr>
        <p:txBody>
          <a:bodyPr vert="horz" wrap="square" lIns="18000" tIns="46800" rIns="18000" bIns="46800" anchor="t" anchorCtr="0"/>
          <a:lstStyle/>
          <a:p>
            <a:pPr>
              <a:lnSpc>
                <a:spcPct val="68000"/>
              </a:lnSpc>
              <a:spcBef>
                <a:spcPts val="225"/>
              </a:spcBef>
              <a:buNone/>
            </a:pPr>
            <a:r>
              <a:rPr lang="en-GB" altLang="en-US" sz="4000" dirty="0"/>
              <a:t>It exists between two modules.</a:t>
            </a:r>
          </a:p>
          <a:p>
            <a:pPr>
              <a:lnSpc>
                <a:spcPct val="68000"/>
              </a:lnSpc>
              <a:spcBef>
                <a:spcPts val="225"/>
              </a:spcBef>
            </a:pPr>
            <a:endParaRPr lang="en-GB" altLang="en-US" sz="4000" dirty="0"/>
          </a:p>
          <a:p>
            <a:pPr>
              <a:lnSpc>
                <a:spcPct val="68000"/>
              </a:lnSpc>
              <a:spcBef>
                <a:spcPts val="225"/>
              </a:spcBef>
              <a:buNone/>
            </a:pPr>
            <a:r>
              <a:rPr lang="en-GB" altLang="en-US" sz="4000" dirty="0">
                <a:solidFill>
                  <a:schemeClr val="tx1"/>
                </a:solidFill>
              </a:rPr>
              <a:t>If Data from one module is used to direct </a:t>
            </a:r>
            <a:r>
              <a:rPr lang="en-GB" altLang="en-US" sz="3600" dirty="0">
                <a:solidFill>
                  <a:schemeClr val="tx1"/>
                </a:solidFill>
              </a:rPr>
              <a:t>order of instruction execution in another. </a:t>
            </a:r>
          </a:p>
          <a:p>
            <a:pPr>
              <a:lnSpc>
                <a:spcPct val="68000"/>
              </a:lnSpc>
              <a:spcBef>
                <a:spcPts val="225"/>
              </a:spcBef>
            </a:pPr>
            <a:endParaRPr lang="en-GB" altLang="en-US" sz="3600" dirty="0">
              <a:solidFill>
                <a:schemeClr val="tx1"/>
              </a:solidFill>
            </a:endParaRPr>
          </a:p>
          <a:p>
            <a:pPr>
              <a:lnSpc>
                <a:spcPct val="68000"/>
              </a:lnSpc>
              <a:spcBef>
                <a:spcPts val="225"/>
              </a:spcBef>
              <a:buNone/>
            </a:pPr>
            <a:r>
              <a:rPr lang="en-GB" altLang="en-US" sz="4000" dirty="0"/>
              <a:t>Example of control coupling:</a:t>
            </a:r>
          </a:p>
          <a:p>
            <a:pPr lvl="1">
              <a:lnSpc>
                <a:spcPct val="68000"/>
              </a:lnSpc>
              <a:spcBef>
                <a:spcPts val="165"/>
              </a:spcBef>
              <a:buNone/>
            </a:pPr>
            <a:endParaRPr lang="en-GB" altLang="en-US" sz="3600" dirty="0"/>
          </a:p>
          <a:p>
            <a:pPr lvl="1">
              <a:lnSpc>
                <a:spcPct val="68000"/>
              </a:lnSpc>
              <a:spcBef>
                <a:spcPts val="165"/>
              </a:spcBef>
              <a:buNone/>
            </a:pPr>
            <a:r>
              <a:rPr lang="en-GB" altLang="en-US" sz="3600" dirty="0"/>
              <a:t>a flag set in one module and tested in another module.</a:t>
            </a:r>
          </a:p>
        </p:txBody>
      </p:sp>
      <p:pic>
        <p:nvPicPr>
          <p:cNvPr id="37892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125" y="0"/>
            <a:ext cx="2047875" cy="1590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/>
          </p:cNvSpPr>
          <p:nvPr>
            <p:ph type="title"/>
          </p:nvPr>
        </p:nvSpPr>
        <p:spPr>
          <a:xfrm>
            <a:off x="1930400" y="182563"/>
            <a:ext cx="7769225" cy="1139825"/>
          </a:xfrm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525"/>
              </a:spcBef>
            </a:pPr>
            <a:r>
              <a:rPr lang="en-GB" altLang="en-US" sz="4800" dirty="0"/>
              <a:t>Common Coupling</a:t>
            </a:r>
          </a:p>
        </p:txBody>
      </p:sp>
      <p:sp>
        <p:nvSpPr>
          <p:cNvPr id="38915" name="Rectangle 2"/>
          <p:cNvSpPr>
            <a:spLocks noGrp="1"/>
          </p:cNvSpPr>
          <p:nvPr>
            <p:ph idx="1"/>
          </p:nvPr>
        </p:nvSpPr>
        <p:spPr/>
        <p:txBody>
          <a:bodyPr vert="horz" wrap="square" lIns="18000" tIns="46800" rIns="18000" bIns="46800" anchor="t" anchorCtr="0"/>
          <a:lstStyle/>
          <a:p>
            <a:pPr>
              <a:spcBef>
                <a:spcPts val="990"/>
              </a:spcBef>
              <a:buNone/>
            </a:pPr>
            <a:r>
              <a:rPr lang="en-GB" altLang="en-US" sz="4400" dirty="0">
                <a:solidFill>
                  <a:schemeClr val="tx1"/>
                </a:solidFill>
              </a:rPr>
              <a:t>Two modules are </a:t>
            </a:r>
            <a:r>
              <a:rPr lang="en-GB" altLang="en-US" sz="4400" u="sng" dirty="0">
                <a:solidFill>
                  <a:schemeClr val="tx1"/>
                </a:solidFill>
              </a:rPr>
              <a:t>common coupled</a:t>
            </a:r>
            <a:r>
              <a:rPr lang="en-GB" altLang="en-US" sz="4400" dirty="0">
                <a:solidFill>
                  <a:schemeClr val="tx1"/>
                </a:solidFill>
              </a:rPr>
              <a:t>, </a:t>
            </a:r>
            <a:r>
              <a:rPr lang="en-GB" altLang="en-US" sz="4000" dirty="0">
                <a:solidFill>
                  <a:schemeClr val="tx1"/>
                </a:solidFill>
              </a:rPr>
              <a:t>if they share some global data items.</a:t>
            </a:r>
          </a:p>
        </p:txBody>
      </p:sp>
      <p:pic>
        <p:nvPicPr>
          <p:cNvPr id="38916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125" y="0"/>
            <a:ext cx="2047875" cy="1590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/>
          </p:cNvSpPr>
          <p:nvPr>
            <p:ph type="title"/>
          </p:nvPr>
        </p:nvSpPr>
        <p:spPr>
          <a:xfrm>
            <a:off x="1930400" y="182563"/>
            <a:ext cx="7769225" cy="1139825"/>
          </a:xfrm>
        </p:spPr>
        <p:txBody>
          <a:bodyPr vert="horz" wrap="square" lIns="18000" tIns="46800" rIns="18000" bIns="46800" anchor="ctr" anchorCtr="0"/>
          <a:lstStyle/>
          <a:p>
            <a:pPr>
              <a:spcBef>
                <a:spcPts val="1075"/>
              </a:spcBef>
            </a:pPr>
            <a:r>
              <a:rPr lang="en-GB" altLang="en-US" sz="4800" dirty="0"/>
              <a:t>Content coupling</a:t>
            </a:r>
          </a:p>
        </p:txBody>
      </p:sp>
      <p:sp>
        <p:nvSpPr>
          <p:cNvPr id="39939" name="Rectangle 2"/>
          <p:cNvSpPr>
            <a:spLocks noGrp="1"/>
          </p:cNvSpPr>
          <p:nvPr>
            <p:ph idx="1"/>
          </p:nvPr>
        </p:nvSpPr>
        <p:spPr>
          <a:xfrm>
            <a:off x="2209800" y="1601788"/>
            <a:ext cx="7769225" cy="4357687"/>
          </a:xfrm>
        </p:spPr>
        <p:txBody>
          <a:bodyPr vert="horz" wrap="square" lIns="18000" tIns="46800" rIns="18000" bIns="46800" anchor="t" anchorCtr="0"/>
          <a:lstStyle/>
          <a:p>
            <a:pPr>
              <a:spcBef>
                <a:spcPts val="615"/>
              </a:spcBef>
              <a:buNone/>
            </a:pPr>
            <a:r>
              <a:rPr lang="en-GB" altLang="en-US" sz="3600" dirty="0"/>
              <a:t>Content coupling exists between two modules: </a:t>
            </a:r>
          </a:p>
          <a:p>
            <a:pPr lvl="1">
              <a:spcBef>
                <a:spcPts val="525"/>
              </a:spcBef>
              <a:buNone/>
            </a:pPr>
            <a:r>
              <a:rPr lang="en-GB" altLang="en-US" sz="3200" dirty="0">
                <a:solidFill>
                  <a:srgbClr val="0000FF"/>
                </a:solidFill>
              </a:rPr>
              <a:t>if  they share code, </a:t>
            </a:r>
          </a:p>
          <a:p>
            <a:pPr lvl="1">
              <a:spcBef>
                <a:spcPts val="525"/>
              </a:spcBef>
              <a:buNone/>
            </a:pPr>
            <a:endParaRPr lang="en-GB" altLang="en-US" sz="3200" dirty="0"/>
          </a:p>
          <a:p>
            <a:pPr lvl="1">
              <a:spcBef>
                <a:spcPts val="525"/>
              </a:spcBef>
              <a:buNone/>
            </a:pPr>
            <a:r>
              <a:rPr lang="en-GB" altLang="en-US" sz="3200" dirty="0"/>
              <a:t>e.g, jump from one module into the code of another module. </a:t>
            </a:r>
          </a:p>
          <a:p>
            <a:pPr lvl="1">
              <a:spcBef>
                <a:spcPts val="525"/>
              </a:spcBef>
              <a:buNone/>
            </a:pPr>
            <a:endParaRPr lang="en-GB" altLang="en-US" sz="3200" dirty="0"/>
          </a:p>
          <a:p>
            <a:pPr>
              <a:spcBef>
                <a:spcPts val="615"/>
              </a:spcBef>
              <a:buNone/>
            </a:pPr>
            <a:r>
              <a:rPr lang="en-GB" altLang="en-US" sz="3600" dirty="0"/>
              <a:t>The degree of coupling increases </a:t>
            </a:r>
          </a:p>
          <a:p>
            <a:pPr lvl="1">
              <a:spcBef>
                <a:spcPts val="525"/>
              </a:spcBef>
              <a:buNone/>
            </a:pPr>
            <a:r>
              <a:rPr lang="en-GB" altLang="en-US" sz="3200" dirty="0"/>
              <a:t>from data coupling to content coupling. </a:t>
            </a:r>
          </a:p>
        </p:txBody>
      </p:sp>
      <p:pic>
        <p:nvPicPr>
          <p:cNvPr id="39940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125" y="9525"/>
            <a:ext cx="2047875" cy="1590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anose="020B0A040201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anose="020B0A040201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</Words>
  <Application>Microsoft Office PowerPoint</Application>
  <PresentationFormat>Widescreen</PresentationFormat>
  <Paragraphs>40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 Black</vt:lpstr>
      <vt:lpstr>Calibri</vt:lpstr>
      <vt:lpstr>StarBats</vt:lpstr>
      <vt:lpstr>Tahoma</vt:lpstr>
      <vt:lpstr>times</vt:lpstr>
      <vt:lpstr>Wingdings</vt:lpstr>
      <vt:lpstr>1_Office Theme</vt:lpstr>
      <vt:lpstr>Coupling</vt:lpstr>
      <vt:lpstr>Classes of coupling</vt:lpstr>
      <vt:lpstr>Data coupling</vt:lpstr>
      <vt:lpstr>Stamp coupling</vt:lpstr>
      <vt:lpstr>Control coupling</vt:lpstr>
      <vt:lpstr>Common Coupling</vt:lpstr>
      <vt:lpstr>Content coupling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ranvirsingh</dc:creator>
  <cp:lastModifiedBy>SHREY GARG</cp:lastModifiedBy>
  <cp:revision>2</cp:revision>
  <dcterms:created xsi:type="dcterms:W3CDTF">2023-02-23T03:35:57Z</dcterms:created>
  <dcterms:modified xsi:type="dcterms:W3CDTF">2023-03-02T07:49:00Z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1033-4.9.0.7859</vt:lpwstr>
  </property>
</Properties>
</file>