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98" r:id="rId20"/>
    <p:sldId id="273" r:id="rId21"/>
    <p:sldId id="274" r:id="rId22"/>
    <p:sldId id="275" r:id="rId23"/>
    <p:sldId id="297" r:id="rId24"/>
    <p:sldId id="293" r:id="rId25"/>
    <p:sldId id="294" r:id="rId26"/>
    <p:sldId id="295" r:id="rId27"/>
    <p:sldId id="296" r:id="rId28"/>
    <p:sldId id="277" r:id="rId29"/>
    <p:sldId id="278" r:id="rId30"/>
    <p:sldId id="279" r:id="rId31"/>
    <p:sldId id="280" r:id="rId32"/>
    <p:sldId id="281" r:id="rId33"/>
    <p:sldId id="282" r:id="rId34"/>
    <p:sldId id="283" r:id="rId35"/>
    <p:sldId id="284" r:id="rId36"/>
    <p:sldId id="285" r:id="rId37"/>
    <p:sldId id="286" r:id="rId38"/>
    <p:sldId id="287"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8370" name="Rectangle 1"/>
          <p:cNvSpPr>
            <a:spLocks noTextEdit="1"/>
          </p:cNvSpPr>
          <p:nvPr>
            <p:ph type="sldImg"/>
          </p:nvPr>
        </p:nvSpPr>
        <p:spPr>
          <a:xfrm>
            <a:off x="1054100" y="303213"/>
            <a:ext cx="4746625" cy="3560762"/>
          </a:xfrm>
        </p:spPr>
      </p:sp>
      <p:sp>
        <p:nvSpPr>
          <p:cNvPr id="58371"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6802" name="Rectangle 1"/>
          <p:cNvSpPr>
            <a:spLocks noTextEdit="1"/>
          </p:cNvSpPr>
          <p:nvPr>
            <p:ph type="sldImg"/>
          </p:nvPr>
        </p:nvSpPr>
        <p:spPr>
          <a:xfrm>
            <a:off x="1054100" y="303213"/>
            <a:ext cx="4746625" cy="3560762"/>
          </a:xfrm>
        </p:spPr>
      </p:sp>
      <p:sp>
        <p:nvSpPr>
          <p:cNvPr id="76803"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8850" name="Rectangle 1"/>
          <p:cNvSpPr>
            <a:spLocks noTextEdit="1"/>
          </p:cNvSpPr>
          <p:nvPr>
            <p:ph type="sldImg"/>
          </p:nvPr>
        </p:nvSpPr>
        <p:spPr>
          <a:xfrm>
            <a:off x="1054100" y="303213"/>
            <a:ext cx="4746625" cy="3560762"/>
          </a:xfrm>
        </p:spPr>
      </p:sp>
      <p:sp>
        <p:nvSpPr>
          <p:cNvPr id="78851"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0898" name="Rectangle 1"/>
          <p:cNvSpPr>
            <a:spLocks noTextEdit="1"/>
          </p:cNvSpPr>
          <p:nvPr>
            <p:ph type="sldImg"/>
          </p:nvPr>
        </p:nvSpPr>
        <p:spPr>
          <a:xfrm>
            <a:off x="1054100" y="303213"/>
            <a:ext cx="4746625" cy="3560762"/>
          </a:xfrm>
        </p:spPr>
      </p:sp>
      <p:sp>
        <p:nvSpPr>
          <p:cNvPr id="80899"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2946" name="Rectangle 1"/>
          <p:cNvSpPr>
            <a:spLocks noTextEdit="1"/>
          </p:cNvSpPr>
          <p:nvPr>
            <p:ph type="sldImg"/>
          </p:nvPr>
        </p:nvSpPr>
        <p:spPr>
          <a:xfrm>
            <a:off x="1054100" y="303213"/>
            <a:ext cx="4746625" cy="3560762"/>
          </a:xfrm>
        </p:spPr>
      </p:sp>
      <p:sp>
        <p:nvSpPr>
          <p:cNvPr id="82947"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4994" name="Rectangle 1"/>
          <p:cNvSpPr>
            <a:spLocks noTextEdit="1"/>
          </p:cNvSpPr>
          <p:nvPr>
            <p:ph type="sldImg"/>
          </p:nvPr>
        </p:nvSpPr>
        <p:spPr>
          <a:xfrm>
            <a:off x="1054100" y="303213"/>
            <a:ext cx="4746625" cy="3560762"/>
          </a:xfrm>
        </p:spPr>
      </p:sp>
      <p:sp>
        <p:nvSpPr>
          <p:cNvPr id="84995"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7042" name="Rectangle 1"/>
          <p:cNvSpPr>
            <a:spLocks noTextEdit="1"/>
          </p:cNvSpPr>
          <p:nvPr>
            <p:ph type="sldImg"/>
          </p:nvPr>
        </p:nvSpPr>
        <p:spPr>
          <a:xfrm>
            <a:off x="1054100" y="303213"/>
            <a:ext cx="4746625" cy="3560762"/>
          </a:xfrm>
        </p:spPr>
      </p:sp>
      <p:sp>
        <p:nvSpPr>
          <p:cNvPr id="87043"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9090" name="Rectangle 1"/>
          <p:cNvSpPr>
            <a:spLocks noTextEdit="1"/>
          </p:cNvSpPr>
          <p:nvPr>
            <p:ph type="sldImg"/>
          </p:nvPr>
        </p:nvSpPr>
        <p:spPr>
          <a:xfrm>
            <a:off x="1054100" y="303213"/>
            <a:ext cx="4746625" cy="3560762"/>
          </a:xfrm>
        </p:spPr>
      </p:sp>
      <p:sp>
        <p:nvSpPr>
          <p:cNvPr id="89091"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9090" name="Rectangle 1"/>
          <p:cNvSpPr>
            <a:spLocks noTextEdit="1"/>
          </p:cNvSpPr>
          <p:nvPr>
            <p:ph type="sldImg"/>
          </p:nvPr>
        </p:nvSpPr>
        <p:spPr>
          <a:xfrm>
            <a:off x="1054100" y="303213"/>
            <a:ext cx="4746625" cy="3560762"/>
          </a:xfrm>
        </p:spPr>
      </p:sp>
      <p:sp>
        <p:nvSpPr>
          <p:cNvPr id="89091"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1138" name="Rectangle 1"/>
          <p:cNvSpPr>
            <a:spLocks noTextEdit="1"/>
          </p:cNvSpPr>
          <p:nvPr>
            <p:ph type="sldImg"/>
          </p:nvPr>
        </p:nvSpPr>
        <p:spPr>
          <a:xfrm>
            <a:off x="1054100" y="303213"/>
            <a:ext cx="4746625" cy="3560762"/>
          </a:xfrm>
        </p:spPr>
      </p:sp>
      <p:sp>
        <p:nvSpPr>
          <p:cNvPr id="91139"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3186" name="Rectangle 1"/>
          <p:cNvSpPr>
            <a:spLocks noTextEdit="1"/>
          </p:cNvSpPr>
          <p:nvPr>
            <p:ph type="sldImg"/>
          </p:nvPr>
        </p:nvSpPr>
        <p:spPr>
          <a:xfrm>
            <a:off x="1054100" y="303213"/>
            <a:ext cx="4746625" cy="3560762"/>
          </a:xfrm>
        </p:spPr>
      </p:sp>
      <p:sp>
        <p:nvSpPr>
          <p:cNvPr id="93187"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0418" name="Rectangle 1"/>
          <p:cNvSpPr>
            <a:spLocks noTextEdit="1"/>
          </p:cNvSpPr>
          <p:nvPr>
            <p:ph type="sldImg"/>
          </p:nvPr>
        </p:nvSpPr>
        <p:spPr>
          <a:xfrm>
            <a:off x="1054100" y="303213"/>
            <a:ext cx="4746625" cy="3560762"/>
          </a:xfrm>
        </p:spPr>
      </p:sp>
      <p:sp>
        <p:nvSpPr>
          <p:cNvPr id="60419"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5234" name="Rectangle 1"/>
          <p:cNvSpPr>
            <a:spLocks noTextEdit="1"/>
          </p:cNvSpPr>
          <p:nvPr>
            <p:ph type="sldImg"/>
          </p:nvPr>
        </p:nvSpPr>
        <p:spPr>
          <a:xfrm>
            <a:off x="1054100" y="303213"/>
            <a:ext cx="4746625" cy="3560762"/>
          </a:xfrm>
        </p:spPr>
      </p:sp>
      <p:sp>
        <p:nvSpPr>
          <p:cNvPr id="95235"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7282" name="Rectangle 1"/>
          <p:cNvSpPr>
            <a:spLocks noTextEdit="1"/>
          </p:cNvSpPr>
          <p:nvPr>
            <p:ph type="sldImg"/>
          </p:nvPr>
        </p:nvSpPr>
        <p:spPr>
          <a:xfrm>
            <a:off x="1054100" y="303213"/>
            <a:ext cx="4746625" cy="3560762"/>
          </a:xfrm>
        </p:spPr>
      </p:sp>
      <p:sp>
        <p:nvSpPr>
          <p:cNvPr id="97283"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9330" name="Rectangle 1"/>
          <p:cNvSpPr>
            <a:spLocks noTextEdit="1"/>
          </p:cNvSpPr>
          <p:nvPr>
            <p:ph type="sldImg"/>
          </p:nvPr>
        </p:nvSpPr>
        <p:spPr>
          <a:xfrm>
            <a:off x="1054100" y="303213"/>
            <a:ext cx="4746625" cy="3560762"/>
          </a:xfrm>
        </p:spPr>
      </p:sp>
      <p:sp>
        <p:nvSpPr>
          <p:cNvPr id="99331"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1378" name="Rectangle 1"/>
          <p:cNvSpPr>
            <a:spLocks noTextEdit="1"/>
          </p:cNvSpPr>
          <p:nvPr>
            <p:ph type="sldImg"/>
          </p:nvPr>
        </p:nvSpPr>
        <p:spPr>
          <a:xfrm>
            <a:off x="1054100" y="303213"/>
            <a:ext cx="4746625" cy="3560762"/>
          </a:xfrm>
        </p:spPr>
      </p:sp>
      <p:sp>
        <p:nvSpPr>
          <p:cNvPr id="101379"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3426" name="Rectangle 1"/>
          <p:cNvSpPr>
            <a:spLocks noTextEdit="1"/>
          </p:cNvSpPr>
          <p:nvPr>
            <p:ph type="sldImg"/>
          </p:nvPr>
        </p:nvSpPr>
        <p:spPr>
          <a:xfrm>
            <a:off x="1054100" y="303213"/>
            <a:ext cx="4746625" cy="3560762"/>
          </a:xfrm>
        </p:spPr>
      </p:sp>
      <p:sp>
        <p:nvSpPr>
          <p:cNvPr id="103427"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5474" name="Rectangle 1"/>
          <p:cNvSpPr>
            <a:spLocks noTextEdit="1"/>
          </p:cNvSpPr>
          <p:nvPr>
            <p:ph type="sldImg"/>
          </p:nvPr>
        </p:nvSpPr>
        <p:spPr>
          <a:xfrm>
            <a:off x="1054100" y="303213"/>
            <a:ext cx="4746625" cy="3560762"/>
          </a:xfrm>
        </p:spPr>
      </p:sp>
      <p:sp>
        <p:nvSpPr>
          <p:cNvPr id="105475"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7522" name="Rectangle 1"/>
          <p:cNvSpPr>
            <a:spLocks noTextEdit="1"/>
          </p:cNvSpPr>
          <p:nvPr>
            <p:ph type="sldImg"/>
          </p:nvPr>
        </p:nvSpPr>
        <p:spPr>
          <a:xfrm>
            <a:off x="1054100" y="303213"/>
            <a:ext cx="4746625" cy="3560762"/>
          </a:xfrm>
        </p:spPr>
      </p:sp>
      <p:sp>
        <p:nvSpPr>
          <p:cNvPr id="107523"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9570" name="Rectangle 1"/>
          <p:cNvSpPr>
            <a:spLocks noTextEdit="1"/>
          </p:cNvSpPr>
          <p:nvPr>
            <p:ph type="sldImg"/>
          </p:nvPr>
        </p:nvSpPr>
        <p:spPr>
          <a:xfrm>
            <a:off x="1054100" y="303213"/>
            <a:ext cx="4746625" cy="3560762"/>
          </a:xfrm>
        </p:spPr>
      </p:sp>
      <p:sp>
        <p:nvSpPr>
          <p:cNvPr id="109571"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1618" name="Rectangle 1"/>
          <p:cNvSpPr>
            <a:spLocks noTextEdit="1"/>
          </p:cNvSpPr>
          <p:nvPr>
            <p:ph type="sldImg"/>
          </p:nvPr>
        </p:nvSpPr>
        <p:spPr>
          <a:xfrm>
            <a:off x="1054100" y="303213"/>
            <a:ext cx="4746625" cy="3560762"/>
          </a:xfrm>
        </p:spPr>
      </p:sp>
      <p:sp>
        <p:nvSpPr>
          <p:cNvPr id="111619"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3666" name="Rectangle 1"/>
          <p:cNvSpPr>
            <a:spLocks noTextEdit="1"/>
          </p:cNvSpPr>
          <p:nvPr>
            <p:ph type="sldImg"/>
          </p:nvPr>
        </p:nvSpPr>
        <p:spPr>
          <a:xfrm>
            <a:off x="1054100" y="303213"/>
            <a:ext cx="4746625" cy="3560762"/>
          </a:xfrm>
        </p:spPr>
      </p:sp>
      <p:sp>
        <p:nvSpPr>
          <p:cNvPr id="113667"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2466" name="Rectangle 1"/>
          <p:cNvSpPr>
            <a:spLocks noTextEdit="1"/>
          </p:cNvSpPr>
          <p:nvPr>
            <p:ph type="sldImg"/>
          </p:nvPr>
        </p:nvSpPr>
        <p:spPr>
          <a:xfrm>
            <a:off x="1054100" y="303213"/>
            <a:ext cx="4746625" cy="3560762"/>
          </a:xfrm>
        </p:spPr>
      </p:sp>
      <p:sp>
        <p:nvSpPr>
          <p:cNvPr id="62467"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5714" name="Rectangle 1"/>
          <p:cNvSpPr>
            <a:spLocks noTextEdit="1"/>
          </p:cNvSpPr>
          <p:nvPr>
            <p:ph type="sldImg"/>
          </p:nvPr>
        </p:nvSpPr>
        <p:spPr>
          <a:xfrm>
            <a:off x="1054100" y="303213"/>
            <a:ext cx="4746625" cy="3560762"/>
          </a:xfrm>
        </p:spPr>
      </p:sp>
      <p:sp>
        <p:nvSpPr>
          <p:cNvPr id="115715"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7762" name="Rectangle 1"/>
          <p:cNvSpPr>
            <a:spLocks noTextEdit="1"/>
          </p:cNvSpPr>
          <p:nvPr>
            <p:ph type="sldImg"/>
          </p:nvPr>
        </p:nvSpPr>
        <p:spPr>
          <a:xfrm>
            <a:off x="1054100" y="303213"/>
            <a:ext cx="4746625" cy="3560762"/>
          </a:xfrm>
        </p:spPr>
      </p:sp>
      <p:sp>
        <p:nvSpPr>
          <p:cNvPr id="117763"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1618" name="Rectangle 1"/>
          <p:cNvSpPr>
            <a:spLocks noTextEdit="1"/>
          </p:cNvSpPr>
          <p:nvPr>
            <p:ph type="sldImg"/>
          </p:nvPr>
        </p:nvSpPr>
        <p:spPr>
          <a:xfrm>
            <a:off x="1054100" y="303213"/>
            <a:ext cx="4746625" cy="3560762"/>
          </a:xfrm>
        </p:spPr>
      </p:sp>
      <p:sp>
        <p:nvSpPr>
          <p:cNvPr id="111619"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4514" name="Rectangle 1"/>
          <p:cNvSpPr>
            <a:spLocks noTextEdit="1"/>
          </p:cNvSpPr>
          <p:nvPr>
            <p:ph type="sldImg"/>
          </p:nvPr>
        </p:nvSpPr>
        <p:spPr>
          <a:xfrm>
            <a:off x="1054100" y="303213"/>
            <a:ext cx="4746625" cy="3560762"/>
          </a:xfrm>
        </p:spPr>
      </p:sp>
      <p:sp>
        <p:nvSpPr>
          <p:cNvPr id="64515"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6562" name="Rectangle 1"/>
          <p:cNvSpPr>
            <a:spLocks noTextEdit="1"/>
          </p:cNvSpPr>
          <p:nvPr>
            <p:ph type="sldImg"/>
          </p:nvPr>
        </p:nvSpPr>
        <p:spPr>
          <a:xfrm>
            <a:off x="1054100" y="303213"/>
            <a:ext cx="4746625" cy="3560762"/>
          </a:xfrm>
        </p:spPr>
      </p:sp>
      <p:sp>
        <p:nvSpPr>
          <p:cNvPr id="66563"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8610" name="Rectangle 1"/>
          <p:cNvSpPr>
            <a:spLocks noTextEdit="1"/>
          </p:cNvSpPr>
          <p:nvPr>
            <p:ph type="sldImg"/>
          </p:nvPr>
        </p:nvSpPr>
        <p:spPr>
          <a:xfrm>
            <a:off x="1054100" y="303213"/>
            <a:ext cx="4746625" cy="3560762"/>
          </a:xfrm>
        </p:spPr>
      </p:sp>
      <p:sp>
        <p:nvSpPr>
          <p:cNvPr id="68611"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0658" name="Rectangle 1"/>
          <p:cNvSpPr>
            <a:spLocks noTextEdit="1"/>
          </p:cNvSpPr>
          <p:nvPr>
            <p:ph type="sldImg"/>
          </p:nvPr>
        </p:nvSpPr>
        <p:spPr>
          <a:xfrm>
            <a:off x="1268413" y="685800"/>
            <a:ext cx="4318000" cy="3238500"/>
          </a:xfrm>
        </p:spPr>
      </p:sp>
      <p:sp>
        <p:nvSpPr>
          <p:cNvPr id="70659" name="Text Box 2"/>
          <p:cNvSpPr txBox="1"/>
          <p:nvPr/>
        </p:nvSpPr>
        <p:spPr>
          <a:xfrm>
            <a:off x="914400" y="4297363"/>
            <a:ext cx="5026025" cy="4111625"/>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2706" name="Rectangle 1"/>
          <p:cNvSpPr>
            <a:spLocks noTextEdit="1"/>
          </p:cNvSpPr>
          <p:nvPr>
            <p:ph type="sldImg"/>
          </p:nvPr>
        </p:nvSpPr>
        <p:spPr>
          <a:xfrm>
            <a:off x="1054100" y="303213"/>
            <a:ext cx="4746625" cy="3560762"/>
          </a:xfrm>
        </p:spPr>
      </p:sp>
      <p:sp>
        <p:nvSpPr>
          <p:cNvPr id="72707"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4754" name="Rectangle 1"/>
          <p:cNvSpPr>
            <a:spLocks noTextEdit="1"/>
          </p:cNvSpPr>
          <p:nvPr>
            <p:ph type="sldImg"/>
          </p:nvPr>
        </p:nvSpPr>
        <p:spPr>
          <a:xfrm>
            <a:off x="1054100" y="303213"/>
            <a:ext cx="4746625" cy="3560762"/>
          </a:xfrm>
        </p:spPr>
      </p:sp>
      <p:sp>
        <p:nvSpPr>
          <p:cNvPr id="74755" name="Text Box 2"/>
          <p:cNvSpPr txBox="1"/>
          <p:nvPr/>
        </p:nvSpPr>
        <p:spPr>
          <a:xfrm>
            <a:off x="503238" y="4316413"/>
            <a:ext cx="5853112" cy="4057650"/>
          </a:xfrm>
          <a:prstGeom prst="rect">
            <a:avLst/>
          </a:prstGeom>
          <a:noFill/>
          <a:ln w="9525">
            <a:noFill/>
          </a:ln>
        </p:spPr>
        <p:txBody>
          <a:bodyPr wrap="none" anchor="ctr" anchorCtr="0"/>
          <a:p>
            <a:pPr lvl="0"/>
            <a:endParaRPr lang="en-US" altLang="en-US" sz="24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7"/>
          <p:cNvPicPr>
            <a:picLocks noChangeAspect="1"/>
          </p:cNvPicPr>
          <p:nvPr/>
        </p:nvPicPr>
        <p:blipFill>
          <a:blip r:embed="rId2">
            <a:clrChange>
              <a:clrFrom>
                <a:srgbClr val="C0C0C0"/>
              </a:clrFrom>
              <a:clrTo>
                <a:srgbClr val="C0C0C0">
                  <a:alpha val="0"/>
                </a:srgbClr>
              </a:clrTo>
            </a:clrChange>
          </a:blip>
          <a:stretch>
            <a:fillRect/>
          </a:stretch>
        </p:blipFill>
        <p:spPr>
          <a:xfrm>
            <a:off x="1219200" y="1828800"/>
            <a:ext cx="10972800" cy="384175"/>
          </a:xfrm>
          <a:prstGeom prst="rect">
            <a:avLst/>
          </a:prstGeom>
          <a:noFill/>
          <a:ln w="9525">
            <a:noFill/>
          </a:ln>
        </p:spPr>
      </p:pic>
      <p:sp>
        <p:nvSpPr>
          <p:cNvPr id="173058" name="Rectangle 2"/>
          <p:cNvSpPr>
            <a:spLocks noGrp="1" noChangeArrowheads="1"/>
          </p:cNvSpPr>
          <p:nvPr>
            <p:ph type="ctrTitle"/>
          </p:nvPr>
        </p:nvSpPr>
        <p:spPr>
          <a:xfrm>
            <a:off x="1219200" y="685800"/>
            <a:ext cx="10295467" cy="1143000"/>
          </a:xfrm>
        </p:spPr>
        <p:txBody>
          <a:bodyPr/>
          <a:lstStyle>
            <a:lvl1pPr>
              <a:defRPr/>
            </a:lvl1pPr>
          </a:lstStyle>
          <a:p>
            <a:r>
              <a:rPr lang="en-US"/>
              <a:t>Click to edit Master title style</a:t>
            </a:r>
            <a:endParaRPr lang="en-US"/>
          </a:p>
        </p:txBody>
      </p:sp>
      <p:sp>
        <p:nvSpPr>
          <p:cNvPr id="173059" name="Rectangle 3"/>
          <p:cNvSpPr>
            <a:spLocks noGrp="1" noChangeArrowheads="1"/>
          </p:cNvSpPr>
          <p:nvPr>
            <p:ph type="subTitle" idx="1"/>
          </p:nvPr>
        </p:nvSpPr>
        <p:spPr>
          <a:xfrm>
            <a:off x="2844800" y="3886200"/>
            <a:ext cx="8534400" cy="1771650"/>
          </a:xfrm>
        </p:spPr>
        <p:txBody>
          <a:bodyPr/>
          <a:lstStyle>
            <a:lvl1pPr marL="0" indent="0">
              <a:buFont typeface="Monotype Sorts" pitchFamily="2" charset="2"/>
              <a:buNone/>
              <a:defRPr>
                <a:latin typeface="Arial Black" panose="020B0A04020102020204" pitchFamily="34" charset="0"/>
              </a:defRPr>
            </a:lvl1pPr>
          </a:lstStyle>
          <a:p>
            <a:r>
              <a:rPr lang="en-US"/>
              <a:t>Click to edit Master subtitle style</a:t>
            </a:r>
            <a:endParaRPr lang="en-US"/>
          </a:p>
        </p:txBody>
      </p:sp>
      <p:sp>
        <p:nvSpPr>
          <p:cNvPr id="9" name="Date Placeholder 4"/>
          <p:cNvSpPr>
            <a:spLocks noGrp="1" noChangeArrowheads="1"/>
          </p:cNvSpPr>
          <p:nvPr>
            <p:ph type="dt" sz="half" idx="2"/>
          </p:nvPr>
        </p:nvSpPr>
        <p:spPr bwMode="auto">
          <a:xfrm>
            <a:off x="948267" y="6229350"/>
            <a:ext cx="2573867" cy="514350"/>
          </a:xfrm>
          <a:prstGeom prst="rect">
            <a:avLst/>
          </a:prstGeom>
          <a:ln>
            <a:miter lim="800000"/>
          </a:ln>
        </p:spPr>
        <p:txBody>
          <a:bodyPr vert="horz" wrap="square" lIns="91440" tIns="45720" rIns="91440" bIns="45720" numCol="1" anchor="b" anchorCtr="0" compatLnSpc="1"/>
          <a:lstStyle>
            <a:lvl1pPr>
              <a:defRPr>
                <a:solidFill>
                  <a:srgbClr val="5E574E"/>
                </a:solidFill>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rgbClr val="5E574E"/>
              </a:solidFill>
              <a:effectLst/>
              <a:uLnTx/>
              <a:uFillTx/>
              <a:latin typeface="Arial" panose="020B0604020202020204" pitchFamily="34" charset="0"/>
              <a:ea typeface="+mn-ea"/>
              <a:cs typeface="+mn-cs"/>
            </a:endParaRPr>
          </a:p>
        </p:txBody>
      </p:sp>
      <p:sp>
        <p:nvSpPr>
          <p:cNvPr id="10" name="Footer Placeholder 5"/>
          <p:cNvSpPr>
            <a:spLocks noGrp="1" noChangeArrowheads="1"/>
          </p:cNvSpPr>
          <p:nvPr>
            <p:ph type="ftr" sz="quarter" idx="3"/>
          </p:nvPr>
        </p:nvSpPr>
        <p:spPr bwMode="auto">
          <a:xfrm>
            <a:off x="4199467" y="6229350"/>
            <a:ext cx="3793067" cy="514350"/>
          </a:xfrm>
          <a:prstGeom prst="rect">
            <a:avLst/>
          </a:prstGeom>
          <a:ln>
            <a:miter lim="800000"/>
          </a:ln>
        </p:spPr>
        <p:txBody>
          <a:bodyPr vert="horz" wrap="square" lIns="91440" tIns="45720" rIns="91440" bIns="45720" numCol="1" anchor="b" anchorCtr="0" compatLnSpc="1"/>
          <a:lstStyle>
            <a:lvl1pPr>
              <a:defRPr>
                <a:solidFill>
                  <a:srgbClr val="5E574E"/>
                </a:solidFill>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rgbClr val="5E574E"/>
              </a:solidFill>
              <a:effectLst/>
              <a:uLnTx/>
              <a:uFillTx/>
              <a:latin typeface="Arial" panose="020B0604020202020204" pitchFamily="34" charset="0"/>
              <a:ea typeface="+mn-ea"/>
              <a:cs typeface="+mn-cs"/>
            </a:endParaRPr>
          </a:p>
        </p:txBody>
      </p:sp>
      <p:sp>
        <p:nvSpPr>
          <p:cNvPr id="11" name="Slide Number Placeholder 6"/>
          <p:cNvSpPr>
            <a:spLocks noGrp="1" noChangeArrowheads="1"/>
          </p:cNvSpPr>
          <p:nvPr>
            <p:ph type="sldNum" sz="quarter" idx="4"/>
          </p:nvPr>
        </p:nvSpPr>
        <p:spPr bwMode="auto">
          <a:xfrm>
            <a:off x="8805333" y="6229350"/>
            <a:ext cx="2438400" cy="514350"/>
          </a:xfrm>
          <a:prstGeom prst="rect">
            <a:avLst/>
          </a:prstGeom>
          <a:ln>
            <a:miter lim="800000"/>
          </a:ln>
        </p:spPr>
        <p:txBody>
          <a:bodyPr vert="horz" wrap="square" lIns="91440" tIns="45720" rIns="91440" bIns="45720" numCol="1" anchor="b" anchorCtr="0" compatLnSpc="1"/>
          <a:lstStyle>
            <a:lvl1pPr>
              <a:defRPr>
                <a:solidFill>
                  <a:srgbClr val="5E574E"/>
                </a:solidFill>
              </a:defRPr>
            </a:lvl1pPr>
          </a:lstStyle>
          <a:p>
            <a:pPr marL="0" marR="0" lvl="0" indent="0" algn="r" defTabSz="914400" rtl="0" eaLnBrk="0" fontAlgn="base" latinLnBrk="0" hangingPunct="0">
              <a:lnSpc>
                <a:spcPct val="100000"/>
              </a:lnSpc>
              <a:spcBef>
                <a:spcPct val="50000"/>
              </a:spcBef>
              <a:spcAft>
                <a:spcPct val="0"/>
              </a:spcAft>
              <a:buClrTx/>
              <a:buSzTx/>
              <a:buFontTx/>
              <a:buNone/>
              <a:defRPr/>
            </a:pPr>
            <a:fld id="{E66F339A-9478-4F4F-ACC5-2FF529D97D33}" type="slidenum">
              <a:rPr kumimoji="0" lang="en-US" altLang="en-US" sz="1400" b="0" i="0" u="none" strike="noStrike" kern="1200" cap="none" spc="0" normalizeH="0" baseline="0" noProof="0">
                <a:ln>
                  <a:noFill/>
                </a:ln>
                <a:solidFill>
                  <a:srgbClr val="5E574E"/>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rgbClr val="5E574E"/>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fld id="{D2AD4C79-D801-4897-A3BC-E73CE8EA08A2}"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1467" y="228600"/>
            <a:ext cx="2743200" cy="58293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541867" y="228600"/>
            <a:ext cx="8026400" cy="58293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fld id="{D2AD4C79-D801-4897-A3BC-E73CE8EA08A2}"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fld id="{D2AD4C79-D801-4897-A3BC-E73CE8EA08A2}"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fld id="{D2AD4C79-D801-4897-A3BC-E73CE8EA08A2}"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885950"/>
            <a:ext cx="5350933"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63733" y="1885950"/>
            <a:ext cx="5350933"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fld id="{D2AD4C79-D801-4897-A3BC-E73CE8EA08A2}"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fld id="{D2AD4C79-D801-4897-A3BC-E73CE8EA08A2}"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fld id="{D2AD4C79-D801-4897-A3BC-E73CE8EA08A2}"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fld id="{D2AD4C79-D801-4897-A3BC-E73CE8EA08A2}"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fld id="{D2AD4C79-D801-4897-A3BC-E73CE8EA08A2}"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defRPr/>
            </a:pPr>
            <a:endParaRPr kumimoji="1"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50000"/>
              </a:spcBef>
              <a:spcAft>
                <a:spcPct val="0"/>
              </a:spcAft>
              <a:buClrTx/>
              <a:buSzTx/>
              <a:buFontTx/>
              <a:buNone/>
              <a:defRPr/>
            </a:pPr>
            <a:fld id="{D2AD4C79-D801-4897-A3BC-E73CE8EA08A2}"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541867" y="228600"/>
            <a:ext cx="10363200" cy="1143000"/>
          </a:xfrm>
          <a:prstGeom prst="rect">
            <a:avLst/>
          </a:prstGeom>
          <a:noFill/>
          <a:ln w="9525">
            <a:noFill/>
          </a:ln>
        </p:spPr>
        <p:txBody>
          <a:bodyPr anchor="b" anchorCtr="0"/>
          <a:p>
            <a:pPr lvl="0"/>
            <a:r>
              <a:rPr lang="en-US" altLang="en-US" dirty="0"/>
              <a:t>Click to edit Master title style</a:t>
            </a:r>
            <a:endParaRPr lang="en-US" altLang="en-US" dirty="0"/>
          </a:p>
        </p:txBody>
      </p:sp>
      <p:sp>
        <p:nvSpPr>
          <p:cNvPr id="1027" name="Rectangle 3"/>
          <p:cNvSpPr>
            <a:spLocks noGrp="1"/>
          </p:cNvSpPr>
          <p:nvPr>
            <p:ph type="body" idx="1"/>
          </p:nvPr>
        </p:nvSpPr>
        <p:spPr>
          <a:xfrm>
            <a:off x="609600" y="1885950"/>
            <a:ext cx="10905067" cy="4171950"/>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72036" name="Rectangle 4"/>
          <p:cNvSpPr>
            <a:spLocks noGrp="1" noChangeArrowheads="1"/>
          </p:cNvSpPr>
          <p:nvPr>
            <p:ph type="dt" sz="half" idx="2"/>
          </p:nvPr>
        </p:nvSpPr>
        <p:spPr bwMode="auto">
          <a:xfrm>
            <a:off x="575733" y="6229350"/>
            <a:ext cx="2540000" cy="457200"/>
          </a:xfrm>
          <a:prstGeom prst="rect">
            <a:avLst/>
          </a:prstGeom>
          <a:noFill/>
          <a:ln w="9525">
            <a:noFill/>
            <a:miter lim="800000"/>
          </a:ln>
        </p:spPr>
        <p:txBody>
          <a:bodyPr vert="horz" wrap="square" lIns="91440" tIns="45720" rIns="91440" bIns="45720" numCol="1" anchor="b" anchorCtr="0" compatLnSpc="1"/>
          <a:lstStyle>
            <a:lvl1pPr>
              <a:spcBef>
                <a:spcPct val="50000"/>
              </a:spcBef>
              <a:defRPr sz="1400">
                <a:solidFill>
                  <a:schemeClr val="bg2"/>
                </a:solidFill>
                <a:latin typeface="Arial" panose="020B0604020202020204" pitchFamily="34" charset="0"/>
              </a:defRPr>
            </a:lvl1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172037" name="Rectangle 5"/>
          <p:cNvSpPr>
            <a:spLocks noGrp="1" noChangeArrowheads="1"/>
          </p:cNvSpPr>
          <p:nvPr>
            <p:ph type="ftr" sz="quarter" idx="3"/>
          </p:nvPr>
        </p:nvSpPr>
        <p:spPr bwMode="auto">
          <a:xfrm>
            <a:off x="4165600" y="6229350"/>
            <a:ext cx="3860800" cy="457200"/>
          </a:xfrm>
          <a:prstGeom prst="rect">
            <a:avLst/>
          </a:prstGeom>
          <a:noFill/>
          <a:ln w="9525">
            <a:noFill/>
            <a:miter lim="800000"/>
          </a:ln>
        </p:spPr>
        <p:txBody>
          <a:bodyPr vert="horz" wrap="square" lIns="91440" tIns="45720" rIns="91440" bIns="45720" numCol="1" anchor="b" anchorCtr="0" compatLnSpc="1"/>
          <a:lstStyle>
            <a:lvl1pPr algn="ctr">
              <a:spcBef>
                <a:spcPct val="50000"/>
              </a:spcBef>
              <a:defRPr sz="1400">
                <a:solidFill>
                  <a:schemeClr val="bg2"/>
                </a:solidFill>
                <a:latin typeface="Arial" panose="020B0604020202020204" pitchFamily="34" charset="0"/>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sp>
        <p:nvSpPr>
          <p:cNvPr id="172038" name="Rectangle 6"/>
          <p:cNvSpPr>
            <a:spLocks noGrp="1" noChangeArrowheads="1"/>
          </p:cNvSpPr>
          <p:nvPr>
            <p:ph type="sldNum" sz="quarter" idx="4"/>
          </p:nvPr>
        </p:nvSpPr>
        <p:spPr bwMode="auto">
          <a:xfrm>
            <a:off x="8974667" y="6229350"/>
            <a:ext cx="2540000" cy="457200"/>
          </a:xfrm>
          <a:prstGeom prst="rect">
            <a:avLst/>
          </a:prstGeom>
          <a:noFill/>
          <a:ln w="9525">
            <a:noFill/>
            <a:miter lim="800000"/>
          </a:ln>
        </p:spPr>
        <p:txBody>
          <a:bodyPr vert="horz" wrap="square" lIns="91440" tIns="45720" rIns="91440" bIns="45720" numCol="1" anchor="b" anchorCtr="0" compatLnSpc="1"/>
          <a:lstStyle>
            <a:lvl1pPr algn="r">
              <a:spcBef>
                <a:spcPct val="50000"/>
              </a:spcBef>
              <a:defRPr sz="1400">
                <a:solidFill>
                  <a:schemeClr val="bg2"/>
                </a:solidFill>
                <a:latin typeface="Arial" panose="020B0604020202020204" pitchFamily="34" charset="0"/>
              </a:defRPr>
            </a:lvl1pPr>
          </a:lstStyle>
          <a:p>
            <a:pPr marL="0" marR="0" lvl="0" indent="0" algn="r" defTabSz="914400" rtl="0" eaLnBrk="0" fontAlgn="base" latinLnBrk="0" hangingPunct="0">
              <a:lnSpc>
                <a:spcPct val="100000"/>
              </a:lnSpc>
              <a:spcBef>
                <a:spcPct val="50000"/>
              </a:spcBef>
              <a:spcAft>
                <a:spcPct val="0"/>
              </a:spcAft>
              <a:buClrTx/>
              <a:buSzTx/>
              <a:buFontTx/>
              <a:buNone/>
              <a:defRPr/>
            </a:pPr>
            <a:fld id="{D2AD4C79-D801-4897-A3BC-E73CE8EA08A2}" type="slidenum">
              <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bg2"/>
              </a:solidFill>
              <a:effectLst/>
              <a:uLnTx/>
              <a:uFillTx/>
              <a:latin typeface="Arial" panose="020B0604020202020204" pitchFamily="34" charset="0"/>
              <a:ea typeface="+mn-ea"/>
              <a:cs typeface="+mn-cs"/>
            </a:endParaRPr>
          </a:p>
        </p:txBody>
      </p:sp>
      <p:pic>
        <p:nvPicPr>
          <p:cNvPr id="1031" name="Picture 7"/>
          <p:cNvPicPr>
            <a:picLocks noChangeAspect="1"/>
          </p:cNvPicPr>
          <p:nvPr/>
        </p:nvPicPr>
        <p:blipFill>
          <a:blip r:embed="rId12">
            <a:clrChange>
              <a:clrFrom>
                <a:srgbClr val="C0C0C0"/>
              </a:clrFrom>
              <a:clrTo>
                <a:srgbClr val="C0C0C0">
                  <a:alpha val="0"/>
                </a:srgbClr>
              </a:clrTo>
            </a:clrChange>
          </a:blip>
          <a:stretch>
            <a:fillRect/>
          </a:stretch>
        </p:blipFill>
        <p:spPr>
          <a:xfrm>
            <a:off x="1219200" y="1314450"/>
            <a:ext cx="10972800" cy="3841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anose="020B0A04020102020204" pitchFamily="34" charset="0"/>
        </a:defRPr>
      </a:lvl2pPr>
      <a:lvl3pPr algn="l" rtl="0" eaLnBrk="0" fontAlgn="base" hangingPunct="0">
        <a:spcBef>
          <a:spcPct val="0"/>
        </a:spcBef>
        <a:spcAft>
          <a:spcPct val="0"/>
        </a:spcAft>
        <a:defRPr kumimoji="1" sz="4000">
          <a:solidFill>
            <a:schemeClr val="tx2"/>
          </a:solidFill>
          <a:latin typeface="Arial Black" panose="020B0A04020102020204" pitchFamily="34" charset="0"/>
        </a:defRPr>
      </a:lvl3pPr>
      <a:lvl4pPr algn="l" rtl="0" eaLnBrk="0" fontAlgn="base" hangingPunct="0">
        <a:spcBef>
          <a:spcPct val="0"/>
        </a:spcBef>
        <a:spcAft>
          <a:spcPct val="0"/>
        </a:spcAft>
        <a:defRPr kumimoji="1" sz="4000">
          <a:solidFill>
            <a:schemeClr val="tx2"/>
          </a:solidFill>
          <a:latin typeface="Arial Black" panose="020B0A04020102020204" pitchFamily="34" charset="0"/>
        </a:defRPr>
      </a:lvl4pPr>
      <a:lvl5pPr algn="l" rtl="0" eaLnBrk="0" fontAlgn="base" hangingPunct="0">
        <a:spcBef>
          <a:spcPct val="0"/>
        </a:spcBef>
        <a:spcAft>
          <a:spcPct val="0"/>
        </a:spcAft>
        <a:defRPr kumimoji="1" sz="40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40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40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40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40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57347"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715"/>
              </a:spcBef>
            </a:pPr>
            <a:r>
              <a:rPr lang="en-GB" altLang="en-US" sz="3200" dirty="0"/>
              <a:t>How is Structured Analysis Performed?</a:t>
            </a:r>
            <a:endParaRPr lang="en-GB" altLang="en-US" sz="3200" dirty="0"/>
          </a:p>
        </p:txBody>
      </p:sp>
      <p:sp>
        <p:nvSpPr>
          <p:cNvPr id="57348" name="Rectangle 2"/>
          <p:cNvSpPr>
            <a:spLocks noGrp="1"/>
          </p:cNvSpPr>
          <p:nvPr>
            <p:ph idx="1"/>
          </p:nvPr>
        </p:nvSpPr>
        <p:spPr>
          <a:xfrm>
            <a:off x="2209800" y="1371600"/>
            <a:ext cx="7769225" cy="4516438"/>
          </a:xfrm>
        </p:spPr>
        <p:txBody>
          <a:bodyPr vert="horz" wrap="square" lIns="18000" tIns="46800" rIns="18000" bIns="46800" anchor="t" anchorCtr="0"/>
          <a:p>
            <a:pPr>
              <a:spcBef>
                <a:spcPts val="815"/>
              </a:spcBef>
            </a:pPr>
            <a:r>
              <a:rPr lang="en-GB" altLang="en-US" sz="3600" b="1" dirty="0"/>
              <a:t>Initially represent the  software at the most abstract level:</a:t>
            </a:r>
            <a:endParaRPr lang="en-GB" altLang="en-US" sz="3600" b="1" dirty="0"/>
          </a:p>
          <a:p>
            <a:pPr lvl="1">
              <a:spcBef>
                <a:spcPts val="715"/>
              </a:spcBef>
            </a:pPr>
            <a:r>
              <a:rPr lang="en-GB" altLang="en-US" sz="3200" b="1" dirty="0"/>
              <a:t>called the </a:t>
            </a:r>
            <a:r>
              <a:rPr lang="en-GB" altLang="en-US" sz="3200" b="1" u="sng" dirty="0">
                <a:solidFill>
                  <a:srgbClr val="0000CC"/>
                </a:solidFill>
              </a:rPr>
              <a:t>context diagram</a:t>
            </a:r>
            <a:r>
              <a:rPr lang="en-GB" altLang="en-US" sz="3200" b="1" u="sng" dirty="0"/>
              <a:t>.</a:t>
            </a:r>
            <a:endParaRPr lang="en-GB" altLang="en-US" sz="3200" b="1" u="sng" dirty="0"/>
          </a:p>
          <a:p>
            <a:pPr lvl="1">
              <a:spcBef>
                <a:spcPts val="715"/>
              </a:spcBef>
            </a:pPr>
            <a:r>
              <a:rPr lang="en-GB" altLang="en-US" sz="3200" b="1" dirty="0"/>
              <a:t>the entire system is represented as a single bubble,</a:t>
            </a:r>
            <a:endParaRPr lang="en-GB" altLang="en-US" sz="3200" b="1" dirty="0"/>
          </a:p>
          <a:p>
            <a:pPr lvl="1">
              <a:spcBef>
                <a:spcPts val="900"/>
              </a:spcBef>
            </a:pPr>
            <a:r>
              <a:rPr lang="en-GB" altLang="en-US" sz="3200" b="1" dirty="0"/>
              <a:t>this bubble is labelled according to the main function of the system.</a:t>
            </a:r>
            <a:r>
              <a:rPr lang="en-GB" altLang="en-US" sz="4000" b="1" dirty="0"/>
              <a:t> </a:t>
            </a:r>
            <a:endParaRPr lang="en-GB" alt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75779"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990"/>
              </a:spcBef>
            </a:pPr>
            <a:r>
              <a:rPr lang="en-GB" altLang="en-US" dirty="0"/>
              <a:t>Decompose how long?</a:t>
            </a:r>
            <a:endParaRPr lang="en-GB" altLang="en-US" dirty="0"/>
          </a:p>
        </p:txBody>
      </p:sp>
      <p:sp>
        <p:nvSpPr>
          <p:cNvPr id="75780" name="Rectangle 2"/>
          <p:cNvSpPr>
            <a:spLocks noGrp="1"/>
          </p:cNvSpPr>
          <p:nvPr>
            <p:ph idx="1"/>
          </p:nvPr>
        </p:nvSpPr>
        <p:spPr>
          <a:xfrm>
            <a:off x="2209800" y="1447800"/>
            <a:ext cx="7769225" cy="4621213"/>
          </a:xfrm>
        </p:spPr>
        <p:txBody>
          <a:bodyPr vert="horz" wrap="square" lIns="18000" tIns="46800" rIns="18000" bIns="46800" anchor="t" anchorCtr="0"/>
          <a:p>
            <a:pPr>
              <a:spcBef>
                <a:spcPts val="990"/>
              </a:spcBef>
            </a:pPr>
            <a:r>
              <a:rPr lang="en-GB" altLang="en-US" sz="4400" b="1" dirty="0"/>
              <a:t>Decomposition of a bubble should be carried on until:</a:t>
            </a:r>
            <a:endParaRPr lang="en-GB" altLang="en-US" sz="4400" b="1" dirty="0"/>
          </a:p>
          <a:p>
            <a:pPr lvl="1">
              <a:spcBef>
                <a:spcPts val="900"/>
              </a:spcBef>
            </a:pPr>
            <a:r>
              <a:rPr lang="en-GB" altLang="en-US" sz="4000" b="1" dirty="0"/>
              <a:t>a level at which the function of the bubble can be described using a simple algorithm.</a:t>
            </a:r>
            <a:endParaRPr lang="en-GB" altLang="en-US" sz="4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Numbering of bubbles</a:t>
            </a:r>
            <a:endParaRPr lang="en-US"/>
          </a:p>
        </p:txBody>
      </p:sp>
      <p:sp>
        <p:nvSpPr>
          <p:cNvPr id="3" name="Content Placeholder 2"/>
          <p:cNvSpPr>
            <a:spLocks noGrp="1"/>
          </p:cNvSpPr>
          <p:nvPr>
            <p:ph idx="1"/>
          </p:nvPr>
        </p:nvSpPr>
        <p:spPr>
          <a:xfrm>
            <a:off x="1981200" y="1524000"/>
            <a:ext cx="8178800" cy="5149215"/>
          </a:xfrm>
        </p:spPr>
        <p:txBody>
          <a:bodyPr/>
          <a:p>
            <a:r>
              <a:rPr lang="en-US"/>
              <a:t>To help uniquely identify any bubble in the DFD from its bubble number</a:t>
            </a:r>
            <a:endParaRPr lang="en-US"/>
          </a:p>
          <a:p>
            <a:r>
              <a:rPr lang="en-US"/>
              <a:t>Bubble at context level is assigned the number 0 to indicate that it’s the Level 0 DFD</a:t>
            </a:r>
            <a:endParaRPr lang="en-US"/>
          </a:p>
          <a:p>
            <a:r>
              <a:rPr lang="en-US"/>
              <a:t>Bubbles at Level-1 are numbered as 0.1, 0.2, 0.3, etc</a:t>
            </a:r>
            <a:endParaRPr lang="en-US"/>
          </a:p>
          <a:p>
            <a:r>
              <a:rPr lang="en-US"/>
              <a:t>When bubble x is decomposed, its children bubble are numbered x.1, x.2, etc</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77827"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715"/>
              </a:spcBef>
            </a:pPr>
            <a:r>
              <a:rPr lang="en-GB" altLang="en-US" sz="3200" dirty="0"/>
              <a:t>Example 1: RMS Calculating Software</a:t>
            </a:r>
            <a:endParaRPr lang="en-GB" altLang="en-US" sz="3200" dirty="0"/>
          </a:p>
        </p:txBody>
      </p:sp>
      <p:sp>
        <p:nvSpPr>
          <p:cNvPr id="77828" name="Rectangle 2"/>
          <p:cNvSpPr>
            <a:spLocks noGrp="1"/>
          </p:cNvSpPr>
          <p:nvPr>
            <p:ph idx="1"/>
          </p:nvPr>
        </p:nvSpPr>
        <p:spPr>
          <a:xfrm>
            <a:off x="2209800" y="1679575"/>
            <a:ext cx="7769225" cy="4111625"/>
          </a:xfrm>
        </p:spPr>
        <p:txBody>
          <a:bodyPr vert="horz" wrap="square" lIns="18000" tIns="46800" rIns="18000" bIns="46800" anchor="t" anchorCtr="0"/>
          <a:p>
            <a:pPr>
              <a:spcBef>
                <a:spcPts val="190"/>
              </a:spcBef>
            </a:pPr>
            <a:r>
              <a:rPr lang="en-GB" altLang="en-US" sz="3600" b="1" dirty="0"/>
              <a:t>Consider a software called RMS calculating  software: </a:t>
            </a:r>
            <a:endParaRPr lang="en-GB" altLang="en-US" sz="3600" b="1" dirty="0"/>
          </a:p>
          <a:p>
            <a:pPr lvl="1">
              <a:spcBef>
                <a:spcPts val="165"/>
              </a:spcBef>
            </a:pPr>
            <a:r>
              <a:rPr lang="en-GB" altLang="en-US" sz="3200" b="1" dirty="0"/>
              <a:t>reads three integers in the range of -1000 and +1000 </a:t>
            </a:r>
            <a:endParaRPr lang="en-GB" altLang="en-US" sz="3200" b="1" dirty="0"/>
          </a:p>
          <a:p>
            <a:pPr lvl="1">
              <a:spcBef>
                <a:spcPts val="165"/>
              </a:spcBef>
            </a:pPr>
            <a:r>
              <a:rPr lang="en-GB" altLang="en-US" sz="3200" b="1" dirty="0"/>
              <a:t>finds out the root mean square (rms) of  the three input numbers </a:t>
            </a:r>
            <a:endParaRPr lang="en-GB" altLang="en-US" sz="3200" b="1" dirty="0"/>
          </a:p>
          <a:p>
            <a:pPr lvl="1">
              <a:spcBef>
                <a:spcPts val="165"/>
              </a:spcBef>
            </a:pPr>
            <a:r>
              <a:rPr lang="en-GB" altLang="en-US" sz="3200" b="1" dirty="0"/>
              <a:t>displays the result.</a:t>
            </a:r>
            <a:endParaRPr lang="en-GB" altLang="en-US" sz="3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79875"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715"/>
              </a:spcBef>
            </a:pPr>
            <a:r>
              <a:rPr lang="en-GB" altLang="en-US" sz="3200" dirty="0"/>
              <a:t>Example 1: RMS Calculating Software</a:t>
            </a:r>
            <a:endParaRPr lang="en-GB" altLang="en-US" sz="3200" dirty="0"/>
          </a:p>
        </p:txBody>
      </p:sp>
      <p:sp>
        <p:nvSpPr>
          <p:cNvPr id="79876" name="Rectangle 2"/>
          <p:cNvSpPr>
            <a:spLocks noGrp="1"/>
          </p:cNvSpPr>
          <p:nvPr>
            <p:ph idx="1"/>
          </p:nvPr>
        </p:nvSpPr>
        <p:spPr>
          <a:xfrm>
            <a:off x="2209800" y="1679575"/>
            <a:ext cx="7769225" cy="4111625"/>
          </a:xfrm>
        </p:spPr>
        <p:txBody>
          <a:bodyPr vert="horz" wrap="square" lIns="18000" tIns="46800" rIns="18000" bIns="46800" anchor="t" anchorCtr="0"/>
          <a:p>
            <a:pPr>
              <a:spcBef>
                <a:spcPts val="990"/>
              </a:spcBef>
            </a:pPr>
            <a:r>
              <a:rPr lang="en-GB" altLang="en-US" sz="4400" b="1" dirty="0"/>
              <a:t>The context diagram is simple to develop: </a:t>
            </a:r>
            <a:endParaRPr lang="en-GB" altLang="en-US" sz="4400" b="1" dirty="0"/>
          </a:p>
          <a:p>
            <a:pPr lvl="1">
              <a:spcBef>
                <a:spcPts val="900"/>
              </a:spcBef>
            </a:pPr>
            <a:r>
              <a:rPr lang="en-GB" altLang="en-US" sz="4000" b="1" dirty="0"/>
              <a:t>The system accepts 3 integers from the user</a:t>
            </a:r>
            <a:endParaRPr lang="en-GB" altLang="en-US" sz="4000" b="1" dirty="0"/>
          </a:p>
          <a:p>
            <a:pPr lvl="1">
              <a:spcBef>
                <a:spcPts val="900"/>
              </a:spcBef>
            </a:pPr>
            <a:r>
              <a:rPr lang="en-GB" altLang="en-US" sz="4000" b="1" dirty="0"/>
              <a:t>returns the result to him.</a:t>
            </a:r>
            <a:endParaRPr lang="en-GB" altLang="en-US" sz="4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Slide Number Placeholder 4"/>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81923"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715"/>
              </a:spcBef>
            </a:pPr>
            <a:r>
              <a:rPr lang="en-GB" altLang="en-US" sz="3200" b="1" dirty="0">
                <a:solidFill>
                  <a:srgbClr val="003300"/>
                </a:solidFill>
              </a:rPr>
              <a:t> </a:t>
            </a:r>
            <a:r>
              <a:rPr lang="en-GB" altLang="en-US" sz="3200" dirty="0"/>
              <a:t>Example 1: RMS Calculating Software</a:t>
            </a:r>
            <a:endParaRPr lang="en-GB" altLang="en-US" sz="3200" dirty="0"/>
          </a:p>
        </p:txBody>
      </p:sp>
      <p:sp>
        <p:nvSpPr>
          <p:cNvPr id="81924" name="Oval 2"/>
          <p:cNvSpPr/>
          <p:nvPr/>
        </p:nvSpPr>
        <p:spPr>
          <a:xfrm>
            <a:off x="5867400" y="1676400"/>
            <a:ext cx="1749425" cy="15970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81925" name="Text Box 3"/>
          <p:cNvSpPr txBox="1"/>
          <p:nvPr/>
        </p:nvSpPr>
        <p:spPr>
          <a:xfrm>
            <a:off x="6019800" y="1905000"/>
            <a:ext cx="1444625" cy="118427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lgn="ctr" defTabSz="914400">
              <a:lnSpc>
                <a:spcPct val="72000"/>
              </a:lnSpc>
              <a:spcBef>
                <a:spcPts val="1365"/>
              </a:spcBef>
              <a:buClrTx/>
              <a:buFontTx/>
              <a:buNone/>
              <a:tabLst>
                <a:tab pos="815975" algn="l"/>
                <a:tab pos="1368425" algn="l"/>
              </a:tabLst>
            </a:pPr>
            <a:r>
              <a:rPr lang="en-GB" altLang="en-US" sz="2400" b="1" dirty="0">
                <a:solidFill>
                  <a:srgbClr val="4C38E2"/>
                </a:solidFill>
                <a:latin typeface="times" charset="0"/>
              </a:rPr>
              <a:t>Compute- RMS</a:t>
            </a:r>
            <a:br>
              <a:rPr lang="en-GB" altLang="en-US" sz="2400" b="1" dirty="0">
                <a:solidFill>
                  <a:srgbClr val="4C38E2"/>
                </a:solidFill>
                <a:latin typeface="times" charset="0"/>
              </a:rPr>
            </a:br>
            <a:r>
              <a:rPr lang="en-GB" altLang="en-US" sz="2400" b="1" dirty="0">
                <a:solidFill>
                  <a:srgbClr val="4C38E2"/>
                </a:solidFill>
                <a:latin typeface="times" charset="0"/>
              </a:rPr>
              <a:t>0</a:t>
            </a:r>
            <a:endParaRPr lang="en-GB" altLang="en-US" sz="2400" b="1" dirty="0">
              <a:solidFill>
                <a:srgbClr val="4C38E2"/>
              </a:solidFill>
              <a:latin typeface="times" charset="0"/>
            </a:endParaRPr>
          </a:p>
        </p:txBody>
      </p:sp>
      <p:sp>
        <p:nvSpPr>
          <p:cNvPr id="81926" name="AutoShape 4"/>
          <p:cNvSpPr/>
          <p:nvPr/>
        </p:nvSpPr>
        <p:spPr>
          <a:xfrm>
            <a:off x="3429000" y="3505200"/>
            <a:ext cx="1444625" cy="682625"/>
          </a:xfrm>
          <a:prstGeom prst="roundRect">
            <a:avLst>
              <a:gd name="adj" fmla="val 231"/>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81927" name="Text Box 5"/>
          <p:cNvSpPr txBox="1"/>
          <p:nvPr/>
        </p:nvSpPr>
        <p:spPr>
          <a:xfrm>
            <a:off x="3657600" y="3581400"/>
            <a:ext cx="13684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815975" algn="l"/>
                <a:tab pos="863600" algn="l"/>
              </a:tabLst>
            </a:pPr>
            <a:r>
              <a:rPr lang="en-GB" altLang="en-US" sz="2400" b="1" dirty="0">
                <a:solidFill>
                  <a:srgbClr val="4C38E2"/>
                </a:solidFill>
                <a:latin typeface="times" charset="0"/>
              </a:rPr>
              <a:t>User</a:t>
            </a:r>
            <a:endParaRPr lang="en-GB" altLang="en-US" sz="2400" b="1" dirty="0">
              <a:solidFill>
                <a:srgbClr val="4C38E2"/>
              </a:solidFill>
              <a:latin typeface="times" charset="0"/>
            </a:endParaRPr>
          </a:p>
        </p:txBody>
      </p:sp>
      <p:sp>
        <p:nvSpPr>
          <p:cNvPr id="81928" name="Freeform 6"/>
          <p:cNvSpPr/>
          <p:nvPr/>
        </p:nvSpPr>
        <p:spPr>
          <a:xfrm>
            <a:off x="4117975" y="2438400"/>
            <a:ext cx="1749425" cy="1063625"/>
          </a:xfrm>
          <a:custGeom>
            <a:avLst/>
            <a:gdLst>
              <a:gd name="txL" fmla="*/ 0 w 4865"/>
              <a:gd name="txT" fmla="*/ 0 h 2960"/>
              <a:gd name="txR" fmla="*/ 4865 w 4865"/>
              <a:gd name="txB" fmla="*/ 2960 h 2960"/>
            </a:gdLst>
            <a:ahLst/>
            <a:cxnLst>
              <a:cxn ang="0">
                <a:pos x="0" y="2147483646"/>
              </a:cxn>
              <a:cxn ang="0">
                <a:pos x="2147483646" y="2147483646"/>
              </a:cxn>
              <a:cxn ang="0">
                <a:pos x="2147483646" y="0"/>
              </a:cxn>
            </a:cxnLst>
            <a:rect l="txL" t="txT" r="txR" b="txB"/>
            <a:pathLst>
              <a:path w="4865" h="2960">
                <a:moveTo>
                  <a:pt x="0" y="2959"/>
                </a:moveTo>
                <a:cubicBezTo>
                  <a:pt x="334" y="2043"/>
                  <a:pt x="669" y="1127"/>
                  <a:pt x="1480" y="634"/>
                </a:cubicBezTo>
                <a:cubicBezTo>
                  <a:pt x="2291" y="140"/>
                  <a:pt x="3578" y="70"/>
                  <a:pt x="4864" y="0"/>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81929" name="Freeform 7"/>
          <p:cNvSpPr/>
          <p:nvPr/>
        </p:nvSpPr>
        <p:spPr>
          <a:xfrm>
            <a:off x="4876800" y="3200400"/>
            <a:ext cx="1520825" cy="682625"/>
          </a:xfrm>
          <a:custGeom>
            <a:avLst/>
            <a:gdLst>
              <a:gd name="txL" fmla="*/ 0 w 4230"/>
              <a:gd name="txT" fmla="*/ 0 h 1902"/>
              <a:gd name="txR" fmla="*/ 4230 w 4230"/>
              <a:gd name="txB" fmla="*/ 1902 h 1902"/>
            </a:gdLst>
            <a:ahLst/>
            <a:cxnLst>
              <a:cxn ang="0">
                <a:pos x="2147483646" y="0"/>
              </a:cxn>
              <a:cxn ang="0">
                <a:pos x="2147483646" y="2147483646"/>
              </a:cxn>
              <a:cxn ang="0">
                <a:pos x="0" y="2147483646"/>
              </a:cxn>
            </a:cxnLst>
            <a:rect l="txL" t="txT" r="txR" b="txB"/>
            <a:pathLst>
              <a:path w="4230" h="1902">
                <a:moveTo>
                  <a:pt x="4229" y="0"/>
                </a:moveTo>
                <a:cubicBezTo>
                  <a:pt x="3842" y="580"/>
                  <a:pt x="3454" y="1161"/>
                  <a:pt x="2750" y="1479"/>
                </a:cubicBezTo>
                <a:cubicBezTo>
                  <a:pt x="2044" y="1795"/>
                  <a:pt x="1022" y="1848"/>
                  <a:pt x="0" y="1901"/>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81930" name="Text Box 8"/>
          <p:cNvSpPr txBox="1"/>
          <p:nvPr/>
        </p:nvSpPr>
        <p:spPr>
          <a:xfrm>
            <a:off x="4038600" y="1981200"/>
            <a:ext cx="1216025" cy="6985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solidFill>
                  <a:srgbClr val="4C38E2"/>
                </a:solidFill>
                <a:latin typeface="times" charset="0"/>
              </a:rPr>
              <a:t>Data-items</a:t>
            </a:r>
            <a:endParaRPr lang="en-GB" altLang="en-US" sz="2000" b="1" dirty="0">
              <a:solidFill>
                <a:srgbClr val="4C38E2"/>
              </a:solidFill>
              <a:latin typeface="times" charset="0"/>
            </a:endParaRPr>
          </a:p>
        </p:txBody>
      </p:sp>
      <p:sp>
        <p:nvSpPr>
          <p:cNvPr id="81931" name="Text Box 9"/>
          <p:cNvSpPr txBox="1"/>
          <p:nvPr/>
        </p:nvSpPr>
        <p:spPr>
          <a:xfrm>
            <a:off x="5715000" y="3657600"/>
            <a:ext cx="911225" cy="3937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solidFill>
                  <a:srgbClr val="4C38E2"/>
                </a:solidFill>
                <a:latin typeface="times" charset="0"/>
              </a:rPr>
              <a:t>result</a:t>
            </a:r>
            <a:endParaRPr lang="en-GB" altLang="en-US" sz="2000" b="1" dirty="0">
              <a:solidFill>
                <a:srgbClr val="4C38E2"/>
              </a:solidFill>
              <a:latin typeface="times" charset="0"/>
            </a:endParaRPr>
          </a:p>
        </p:txBody>
      </p:sp>
      <p:sp>
        <p:nvSpPr>
          <p:cNvPr id="81932" name="Text Box 10"/>
          <p:cNvSpPr txBox="1"/>
          <p:nvPr/>
        </p:nvSpPr>
        <p:spPr>
          <a:xfrm>
            <a:off x="4038600" y="4648200"/>
            <a:ext cx="44164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815975" algn="l"/>
                <a:tab pos="1633855" algn="l"/>
                <a:tab pos="2449830" algn="l"/>
                <a:tab pos="3265805" algn="l"/>
                <a:tab pos="4081780" algn="l"/>
                <a:tab pos="4104005" algn="l"/>
                <a:tab pos="4319905" algn="l"/>
                <a:tab pos="4343400" algn="l"/>
              </a:tabLst>
            </a:pPr>
            <a:r>
              <a:rPr lang="en-GB" altLang="en-US" sz="2400" b="1" dirty="0">
                <a:solidFill>
                  <a:srgbClr val="4C38E2"/>
                </a:solidFill>
                <a:latin typeface="times" charset="0"/>
              </a:rPr>
              <a:t>Context Diagram</a:t>
            </a:r>
            <a:endParaRPr lang="en-GB" altLang="en-US" sz="2400" b="1" dirty="0">
              <a:solidFill>
                <a:srgbClr val="4C38E2"/>
              </a:solidFill>
              <a:latin typeface="times"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83971"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715"/>
              </a:spcBef>
            </a:pPr>
            <a:r>
              <a:rPr lang="en-GB" altLang="en-US" sz="3200" b="1" dirty="0"/>
              <a:t> </a:t>
            </a:r>
            <a:r>
              <a:rPr lang="en-GB" altLang="en-US" sz="3200" dirty="0"/>
              <a:t>Example 1: RMS Calculating Software</a:t>
            </a:r>
            <a:endParaRPr lang="en-GB" altLang="en-US" sz="3200" dirty="0"/>
          </a:p>
        </p:txBody>
      </p:sp>
      <p:sp>
        <p:nvSpPr>
          <p:cNvPr id="83972" name="Rectangle 2"/>
          <p:cNvSpPr>
            <a:spLocks noGrp="1"/>
          </p:cNvSpPr>
          <p:nvPr>
            <p:ph idx="1"/>
          </p:nvPr>
        </p:nvSpPr>
        <p:spPr>
          <a:xfrm>
            <a:off x="2209800" y="1447800"/>
            <a:ext cx="7769225" cy="4111625"/>
          </a:xfrm>
        </p:spPr>
        <p:txBody>
          <a:bodyPr vert="horz" wrap="square" lIns="18000" tIns="46800" rIns="18000" bIns="46800" anchor="t" anchorCtr="0"/>
          <a:p>
            <a:pPr>
              <a:spcBef>
                <a:spcPts val="990"/>
              </a:spcBef>
            </a:pPr>
            <a:r>
              <a:rPr lang="en-GB" altLang="en-US" sz="4400" b="1" dirty="0"/>
              <a:t>From a cursory analysis of the problem description: </a:t>
            </a:r>
            <a:endParaRPr lang="en-GB" altLang="en-US" sz="4400" b="1" dirty="0"/>
          </a:p>
          <a:p>
            <a:pPr lvl="1">
              <a:spcBef>
                <a:spcPts val="900"/>
              </a:spcBef>
            </a:pPr>
            <a:r>
              <a:rPr lang="en-GB" altLang="en-US" sz="4000" b="1" dirty="0"/>
              <a:t>we can see that the system needs to perform several things.</a:t>
            </a:r>
            <a:endParaRPr lang="en-GB" altLang="en-US" sz="4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86019"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715"/>
              </a:spcBef>
            </a:pPr>
            <a:r>
              <a:rPr lang="en-GB" altLang="en-US" sz="3200" b="1" dirty="0">
                <a:solidFill>
                  <a:srgbClr val="336600"/>
                </a:solidFill>
              </a:rPr>
              <a:t> </a:t>
            </a:r>
            <a:r>
              <a:rPr lang="en-GB" altLang="en-US" sz="3200" dirty="0"/>
              <a:t>Example 1: RMS Calculating Software</a:t>
            </a:r>
            <a:endParaRPr lang="en-GB" altLang="en-US" sz="3200" dirty="0"/>
          </a:p>
        </p:txBody>
      </p:sp>
      <p:sp>
        <p:nvSpPr>
          <p:cNvPr id="86020" name="Rectangle 2"/>
          <p:cNvSpPr>
            <a:spLocks noGrp="1"/>
          </p:cNvSpPr>
          <p:nvPr>
            <p:ph idx="1"/>
          </p:nvPr>
        </p:nvSpPr>
        <p:spPr>
          <a:xfrm>
            <a:off x="2209800" y="1447800"/>
            <a:ext cx="7769225" cy="4111625"/>
          </a:xfrm>
        </p:spPr>
        <p:txBody>
          <a:bodyPr vert="horz" wrap="square" lIns="18000" tIns="46800" rIns="18000" bIns="46800" anchor="t" anchorCtr="0"/>
          <a:p>
            <a:pPr>
              <a:spcBef>
                <a:spcPts val="900"/>
              </a:spcBef>
            </a:pPr>
            <a:r>
              <a:rPr lang="en-GB" altLang="en-US" sz="4000" b="1" dirty="0"/>
              <a:t>Accept input numbers from the user: </a:t>
            </a:r>
            <a:endParaRPr lang="en-GB" altLang="en-US" sz="4000" b="1" dirty="0"/>
          </a:p>
          <a:p>
            <a:pPr lvl="1">
              <a:spcBef>
                <a:spcPts val="815"/>
              </a:spcBef>
            </a:pPr>
            <a:r>
              <a:rPr lang="en-GB" altLang="en-US" sz="3600" b="1" dirty="0"/>
              <a:t>validate the numbers,</a:t>
            </a:r>
            <a:endParaRPr lang="en-GB" altLang="en-US" sz="3600" b="1" dirty="0"/>
          </a:p>
          <a:p>
            <a:pPr lvl="1">
              <a:spcBef>
                <a:spcPts val="815"/>
              </a:spcBef>
            </a:pPr>
            <a:r>
              <a:rPr lang="en-GB" altLang="en-US" sz="3600" b="1" dirty="0"/>
              <a:t>calculate the root mean square of the input numbers </a:t>
            </a:r>
            <a:endParaRPr lang="en-GB" altLang="en-US" sz="3600" b="1" dirty="0"/>
          </a:p>
          <a:p>
            <a:pPr lvl="1">
              <a:spcBef>
                <a:spcPts val="815"/>
              </a:spcBef>
            </a:pPr>
            <a:r>
              <a:rPr lang="en-GB" altLang="en-US" sz="3600" b="1" dirty="0"/>
              <a:t>display the result.</a:t>
            </a:r>
            <a:endParaRPr lang="en-GB" altLang="en-US" sz="36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Slide Number Placeholder 4"/>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88067"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715"/>
              </a:spcBef>
            </a:pPr>
            <a:r>
              <a:rPr lang="en-GB" altLang="en-US" sz="3200" b="1" dirty="0">
                <a:solidFill>
                  <a:srgbClr val="003300"/>
                </a:solidFill>
              </a:rPr>
              <a:t> </a:t>
            </a:r>
            <a:r>
              <a:rPr lang="en-GB" altLang="en-US" sz="3200" dirty="0"/>
              <a:t>Example 1: RMS Calculating Software(Level-1)</a:t>
            </a:r>
            <a:endParaRPr lang="en-GB" altLang="en-US" sz="3200" dirty="0"/>
          </a:p>
        </p:txBody>
      </p:sp>
      <p:sp>
        <p:nvSpPr>
          <p:cNvPr id="88068" name="Oval 2"/>
          <p:cNvSpPr/>
          <p:nvPr/>
        </p:nvSpPr>
        <p:spPr>
          <a:xfrm>
            <a:off x="4419600" y="1844675"/>
            <a:ext cx="1216025" cy="11398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88070" name="Oval 4"/>
          <p:cNvSpPr/>
          <p:nvPr/>
        </p:nvSpPr>
        <p:spPr>
          <a:xfrm>
            <a:off x="6705600" y="1768475"/>
            <a:ext cx="1216025" cy="11398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88071" name="Oval 5"/>
          <p:cNvSpPr/>
          <p:nvPr/>
        </p:nvSpPr>
        <p:spPr>
          <a:xfrm>
            <a:off x="7315200" y="3673475"/>
            <a:ext cx="1216025" cy="11398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88072" name="Freeform 6"/>
          <p:cNvSpPr/>
          <p:nvPr/>
        </p:nvSpPr>
        <p:spPr>
          <a:xfrm>
            <a:off x="2895600" y="2835275"/>
            <a:ext cx="1749425" cy="1063625"/>
          </a:xfrm>
          <a:custGeom>
            <a:avLst/>
            <a:gdLst>
              <a:gd name="txL" fmla="*/ 0 w 4865"/>
              <a:gd name="txT" fmla="*/ 0 h 2960"/>
              <a:gd name="txR" fmla="*/ 4865 w 4865"/>
              <a:gd name="txB" fmla="*/ 2960 h 2960"/>
            </a:gdLst>
            <a:ahLst/>
            <a:cxnLst>
              <a:cxn ang="0">
                <a:pos x="0" y="2147483646"/>
              </a:cxn>
              <a:cxn ang="0">
                <a:pos x="2147483646" y="2147483646"/>
              </a:cxn>
              <a:cxn ang="0">
                <a:pos x="2147483646" y="0"/>
              </a:cxn>
            </a:cxnLst>
            <a:rect l="txL" t="txT" r="txR" b="txB"/>
            <a:pathLst>
              <a:path w="4865" h="2960">
                <a:moveTo>
                  <a:pt x="0" y="2959"/>
                </a:moveTo>
                <a:cubicBezTo>
                  <a:pt x="334" y="2043"/>
                  <a:pt x="669" y="1127"/>
                  <a:pt x="1480" y="634"/>
                </a:cubicBezTo>
                <a:cubicBezTo>
                  <a:pt x="2291" y="140"/>
                  <a:pt x="3578" y="70"/>
                  <a:pt x="4864" y="0"/>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88073" name="Text Box 7"/>
          <p:cNvSpPr txBox="1"/>
          <p:nvPr/>
        </p:nvSpPr>
        <p:spPr>
          <a:xfrm>
            <a:off x="3505200" y="2911475"/>
            <a:ext cx="1216025" cy="6985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latin typeface="times" charset="0"/>
              </a:rPr>
              <a:t>Data-items</a:t>
            </a:r>
            <a:endParaRPr lang="en-GB" altLang="en-US" sz="2000" b="1" dirty="0">
              <a:latin typeface="times" charset="0"/>
            </a:endParaRPr>
          </a:p>
        </p:txBody>
      </p:sp>
      <p:sp>
        <p:nvSpPr>
          <p:cNvPr id="88074" name="Freeform 8"/>
          <p:cNvSpPr/>
          <p:nvPr/>
        </p:nvSpPr>
        <p:spPr>
          <a:xfrm>
            <a:off x="5486400" y="1895475"/>
            <a:ext cx="1292225" cy="327025"/>
          </a:xfrm>
          <a:custGeom>
            <a:avLst/>
            <a:gdLst>
              <a:gd name="txL" fmla="*/ 0 w 3595"/>
              <a:gd name="txT" fmla="*/ 0 h 914"/>
              <a:gd name="txR" fmla="*/ 3595 w 3595"/>
              <a:gd name="txB" fmla="*/ 914 h 914"/>
            </a:gdLst>
            <a:ahLst/>
            <a:cxnLst>
              <a:cxn ang="0">
                <a:pos x="0" y="2147483646"/>
              </a:cxn>
              <a:cxn ang="0">
                <a:pos x="2147483646" y="2147483646"/>
              </a:cxn>
              <a:cxn ang="0">
                <a:pos x="2147483646" y="2147483646"/>
              </a:cxn>
            </a:cxnLst>
            <a:rect l="txL" t="txT" r="txR" b="txB"/>
            <a:pathLst>
              <a:path w="3595" h="914">
                <a:moveTo>
                  <a:pt x="0" y="365"/>
                </a:moveTo>
                <a:cubicBezTo>
                  <a:pt x="373" y="182"/>
                  <a:pt x="748" y="0"/>
                  <a:pt x="1348" y="91"/>
                </a:cubicBezTo>
                <a:cubicBezTo>
                  <a:pt x="1946" y="182"/>
                  <a:pt x="2771" y="547"/>
                  <a:pt x="3594" y="913"/>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88075" name="Freeform 9"/>
          <p:cNvSpPr/>
          <p:nvPr/>
        </p:nvSpPr>
        <p:spPr>
          <a:xfrm>
            <a:off x="7772400" y="2759075"/>
            <a:ext cx="263525" cy="911225"/>
          </a:xfrm>
          <a:custGeom>
            <a:avLst/>
            <a:gdLst>
              <a:gd name="txL" fmla="*/ 0 w 737"/>
              <a:gd name="txT" fmla="*/ 0 h 2537"/>
              <a:gd name="txR" fmla="*/ 737 w 737"/>
              <a:gd name="txB" fmla="*/ 2537 h 2537"/>
            </a:gdLst>
            <a:ahLst/>
            <a:cxnLst>
              <a:cxn ang="0">
                <a:pos x="0" y="0"/>
              </a:cxn>
              <a:cxn ang="0">
                <a:pos x="2147483646" y="2147483646"/>
              </a:cxn>
              <a:cxn ang="0">
                <a:pos x="2147483646" y="2147483646"/>
              </a:cxn>
            </a:cxnLst>
            <a:rect l="txL" t="txT" r="txR" b="txB"/>
            <a:pathLst>
              <a:path w="737" h="2537">
                <a:moveTo>
                  <a:pt x="0" y="0"/>
                </a:moveTo>
                <a:cubicBezTo>
                  <a:pt x="263" y="211"/>
                  <a:pt x="525" y="422"/>
                  <a:pt x="631" y="845"/>
                </a:cubicBezTo>
                <a:cubicBezTo>
                  <a:pt x="736" y="1268"/>
                  <a:pt x="684" y="1902"/>
                  <a:pt x="631" y="2536"/>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88076" name="Freeform 10"/>
          <p:cNvSpPr/>
          <p:nvPr/>
        </p:nvSpPr>
        <p:spPr>
          <a:xfrm>
            <a:off x="5638800" y="4587875"/>
            <a:ext cx="1825625" cy="504825"/>
          </a:xfrm>
          <a:custGeom>
            <a:avLst/>
            <a:gdLst>
              <a:gd name="txL" fmla="*/ 0 w 5077"/>
              <a:gd name="txT" fmla="*/ 0 h 1408"/>
              <a:gd name="txR" fmla="*/ 5077 w 5077"/>
              <a:gd name="txB" fmla="*/ 1408 h 1408"/>
            </a:gdLst>
            <a:ahLst/>
            <a:cxnLst>
              <a:cxn ang="0">
                <a:pos x="2147483646" y="0"/>
              </a:cxn>
              <a:cxn ang="0">
                <a:pos x="2147483646" y="2147483646"/>
              </a:cxn>
              <a:cxn ang="0">
                <a:pos x="0" y="2147483646"/>
              </a:cxn>
            </a:cxnLst>
            <a:rect l="txL" t="txT" r="txR" b="txB"/>
            <a:pathLst>
              <a:path w="5077" h="1408">
                <a:moveTo>
                  <a:pt x="5076" y="0"/>
                </a:moveTo>
                <a:cubicBezTo>
                  <a:pt x="4336" y="562"/>
                  <a:pt x="3595" y="1126"/>
                  <a:pt x="2750" y="1267"/>
                </a:cubicBezTo>
                <a:cubicBezTo>
                  <a:pt x="1903" y="1407"/>
                  <a:pt x="952" y="1126"/>
                  <a:pt x="0" y="845"/>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88079" name="Text Box 13"/>
          <p:cNvSpPr txBox="1"/>
          <p:nvPr/>
        </p:nvSpPr>
        <p:spPr>
          <a:xfrm>
            <a:off x="4419600" y="1920875"/>
            <a:ext cx="1216025" cy="10033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lgn="ctr" defTabSz="914400">
              <a:lnSpc>
                <a:spcPct val="72000"/>
              </a:lnSpc>
              <a:spcBef>
                <a:spcPts val="1140"/>
              </a:spcBef>
              <a:buClrTx/>
              <a:buFontTx/>
              <a:buNone/>
              <a:tabLst>
                <a:tab pos="815975" algn="l"/>
                <a:tab pos="863600" algn="l"/>
              </a:tabLst>
            </a:pPr>
            <a:r>
              <a:rPr lang="en-US" altLang="en-GB" sz="2000" b="1" dirty="0">
                <a:latin typeface="times" charset="0"/>
              </a:rPr>
              <a:t>Validate input</a:t>
            </a:r>
            <a:br>
              <a:rPr lang="en-GB" altLang="en-US" sz="2000" b="1" dirty="0">
                <a:latin typeface="times" charset="0"/>
              </a:rPr>
            </a:br>
            <a:r>
              <a:rPr lang="en-GB" altLang="en-US" sz="2000" b="1" dirty="0">
                <a:latin typeface="times" charset="0"/>
              </a:rPr>
              <a:t>0.1</a:t>
            </a:r>
            <a:endParaRPr lang="en-GB" altLang="en-US" sz="2000" b="1" dirty="0">
              <a:latin typeface="times" charset="0"/>
            </a:endParaRPr>
          </a:p>
        </p:txBody>
      </p:sp>
      <p:sp>
        <p:nvSpPr>
          <p:cNvPr id="88080" name="Text Box 14"/>
          <p:cNvSpPr txBox="1"/>
          <p:nvPr/>
        </p:nvSpPr>
        <p:spPr>
          <a:xfrm>
            <a:off x="6705600" y="1920875"/>
            <a:ext cx="1216025" cy="1271588"/>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lgn="ctr" defTabSz="914400">
              <a:lnSpc>
                <a:spcPct val="72000"/>
              </a:lnSpc>
              <a:spcBef>
                <a:spcPts val="1140"/>
              </a:spcBef>
              <a:buClrTx/>
              <a:buFontTx/>
              <a:buNone/>
              <a:tabLst>
                <a:tab pos="815975" algn="l"/>
                <a:tab pos="863600" algn="l"/>
              </a:tabLst>
            </a:pPr>
            <a:r>
              <a:rPr lang="en-US" altLang="en-GB" sz="2000" b="1" dirty="0">
                <a:latin typeface="times" charset="0"/>
              </a:rPr>
              <a:t>compute RMS</a:t>
            </a:r>
            <a:br>
              <a:rPr lang="en-GB" altLang="en-US" sz="2000" b="1" dirty="0">
                <a:latin typeface="times" charset="0"/>
              </a:rPr>
            </a:br>
            <a:r>
              <a:rPr lang="en-GB" altLang="en-US" sz="2000" b="1" dirty="0">
                <a:latin typeface="times" charset="0"/>
              </a:rPr>
              <a:t>0.2</a:t>
            </a:r>
            <a:endParaRPr lang="en-GB" altLang="en-US" sz="2000" b="1" dirty="0">
              <a:latin typeface="times" charset="0"/>
            </a:endParaRPr>
          </a:p>
        </p:txBody>
      </p:sp>
      <p:sp>
        <p:nvSpPr>
          <p:cNvPr id="88081" name="Text Box 15"/>
          <p:cNvSpPr txBox="1"/>
          <p:nvPr/>
        </p:nvSpPr>
        <p:spPr>
          <a:xfrm>
            <a:off x="7315200" y="3825875"/>
            <a:ext cx="1216025" cy="10033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lgn="ctr" defTabSz="914400">
              <a:lnSpc>
                <a:spcPct val="72000"/>
              </a:lnSpc>
              <a:spcBef>
                <a:spcPts val="1140"/>
              </a:spcBef>
              <a:buClrTx/>
              <a:buFontTx/>
              <a:buNone/>
              <a:tabLst>
                <a:tab pos="815975" algn="l"/>
                <a:tab pos="863600" algn="l"/>
              </a:tabLst>
            </a:pPr>
            <a:r>
              <a:rPr lang="en-US" altLang="en-GB" sz="2000" b="1" dirty="0">
                <a:latin typeface="times" charset="0"/>
              </a:rPr>
              <a:t>Display result</a:t>
            </a:r>
            <a:br>
              <a:rPr lang="en-GB" altLang="en-US" sz="2000" b="1" dirty="0">
                <a:latin typeface="times" charset="0"/>
              </a:rPr>
            </a:br>
            <a:r>
              <a:rPr lang="en-GB" altLang="en-US" sz="2000" b="1" dirty="0">
                <a:latin typeface="times" charset="0"/>
              </a:rPr>
              <a:t>0.3</a:t>
            </a:r>
            <a:endParaRPr lang="en-GB" altLang="en-US" sz="2000" b="1" dirty="0">
              <a:latin typeface="times" charset="0"/>
            </a:endParaRPr>
          </a:p>
        </p:txBody>
      </p:sp>
      <p:sp>
        <p:nvSpPr>
          <p:cNvPr id="88083" name="Text Box 17"/>
          <p:cNvSpPr txBox="1"/>
          <p:nvPr/>
        </p:nvSpPr>
        <p:spPr>
          <a:xfrm>
            <a:off x="6096000" y="4968875"/>
            <a:ext cx="911225" cy="3937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latin typeface="times" charset="0"/>
              </a:rPr>
              <a:t>RMS</a:t>
            </a:r>
            <a:endParaRPr lang="en-GB" altLang="en-US" sz="2000" b="1" dirty="0">
              <a:latin typeface="times" charset="0"/>
            </a:endParaRPr>
          </a:p>
        </p:txBody>
      </p:sp>
      <p:sp>
        <p:nvSpPr>
          <p:cNvPr id="88084" name="Text Box 18"/>
          <p:cNvSpPr txBox="1"/>
          <p:nvPr/>
        </p:nvSpPr>
        <p:spPr>
          <a:xfrm>
            <a:off x="5562600" y="1584325"/>
            <a:ext cx="1216025" cy="3937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US" altLang="en-GB" sz="2000" b="1" dirty="0">
                <a:solidFill>
                  <a:srgbClr val="0000CC"/>
                </a:solidFill>
                <a:latin typeface="times" charset="0"/>
              </a:rPr>
              <a:t>valid data</a:t>
            </a:r>
            <a:endParaRPr lang="en-US" altLang="en-GB" sz="2000" b="1" dirty="0">
              <a:solidFill>
                <a:srgbClr val="0000CC"/>
              </a:solidFill>
              <a:latin typeface="times" charset="0"/>
            </a:endParaRPr>
          </a:p>
        </p:txBody>
      </p:sp>
      <p:sp>
        <p:nvSpPr>
          <p:cNvPr id="88085" name="Text Box 19"/>
          <p:cNvSpPr txBox="1"/>
          <p:nvPr/>
        </p:nvSpPr>
        <p:spPr>
          <a:xfrm>
            <a:off x="8001000" y="2759075"/>
            <a:ext cx="1216025" cy="976313"/>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US" altLang="en-GB" sz="2000" b="1" dirty="0">
                <a:latin typeface="times" charset="0"/>
              </a:rPr>
              <a:t>RMS</a:t>
            </a:r>
            <a:endParaRPr lang="en-US" altLang="en-GB" sz="2000" b="1" dirty="0">
              <a:latin typeface="times"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Slide Number Placeholder 4"/>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88067"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715"/>
              </a:spcBef>
            </a:pPr>
            <a:r>
              <a:rPr lang="en-GB" altLang="en-US" sz="3200" b="1" dirty="0">
                <a:solidFill>
                  <a:srgbClr val="003300"/>
                </a:solidFill>
                <a:highlight>
                  <a:srgbClr val="FFFF00"/>
                </a:highlight>
              </a:rPr>
              <a:t> </a:t>
            </a:r>
            <a:r>
              <a:rPr lang="en-GB" altLang="en-US" sz="3200" dirty="0">
                <a:solidFill>
                  <a:schemeClr val="accent1">
                    <a:lumMod val="60000"/>
                    <a:lumOff val="40000"/>
                  </a:schemeClr>
                </a:solidFill>
                <a:highlight>
                  <a:srgbClr val="FFFF00"/>
                </a:highlight>
              </a:rPr>
              <a:t>Example 1: RMS Calculating Software(Level-1)</a:t>
            </a:r>
            <a:endParaRPr lang="en-GB" altLang="en-US" sz="3200" dirty="0">
              <a:solidFill>
                <a:schemeClr val="accent1">
                  <a:lumMod val="60000"/>
                  <a:lumOff val="40000"/>
                </a:schemeClr>
              </a:solidFill>
              <a:highlight>
                <a:srgbClr val="FFFF00"/>
              </a:highlight>
            </a:endParaRPr>
          </a:p>
        </p:txBody>
      </p:sp>
      <p:sp>
        <p:nvSpPr>
          <p:cNvPr id="88068" name="Oval 2"/>
          <p:cNvSpPr/>
          <p:nvPr/>
        </p:nvSpPr>
        <p:spPr>
          <a:xfrm>
            <a:off x="4419600" y="1844675"/>
            <a:ext cx="1216025" cy="11398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88069" name="Oval 3"/>
          <p:cNvSpPr/>
          <p:nvPr/>
        </p:nvSpPr>
        <p:spPr>
          <a:xfrm>
            <a:off x="4800600" y="3749675"/>
            <a:ext cx="1216025" cy="11398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88070" name="Oval 4"/>
          <p:cNvSpPr/>
          <p:nvPr/>
        </p:nvSpPr>
        <p:spPr>
          <a:xfrm>
            <a:off x="6705600" y="1768475"/>
            <a:ext cx="1216025" cy="11398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88071" name="Oval 5"/>
          <p:cNvSpPr/>
          <p:nvPr/>
        </p:nvSpPr>
        <p:spPr>
          <a:xfrm>
            <a:off x="7315200" y="3673475"/>
            <a:ext cx="1216025" cy="11398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88072" name="Freeform 6"/>
          <p:cNvSpPr/>
          <p:nvPr/>
        </p:nvSpPr>
        <p:spPr>
          <a:xfrm>
            <a:off x="2895600" y="2835275"/>
            <a:ext cx="1749425" cy="1063625"/>
          </a:xfrm>
          <a:custGeom>
            <a:avLst/>
            <a:gdLst>
              <a:gd name="txL" fmla="*/ 0 w 4865"/>
              <a:gd name="txT" fmla="*/ 0 h 2960"/>
              <a:gd name="txR" fmla="*/ 4865 w 4865"/>
              <a:gd name="txB" fmla="*/ 2960 h 2960"/>
            </a:gdLst>
            <a:ahLst/>
            <a:cxnLst>
              <a:cxn ang="0">
                <a:pos x="0" y="2147483646"/>
              </a:cxn>
              <a:cxn ang="0">
                <a:pos x="2147483646" y="2147483646"/>
              </a:cxn>
              <a:cxn ang="0">
                <a:pos x="2147483646" y="0"/>
              </a:cxn>
            </a:cxnLst>
            <a:rect l="txL" t="txT" r="txR" b="txB"/>
            <a:pathLst>
              <a:path w="4865" h="2960">
                <a:moveTo>
                  <a:pt x="0" y="2959"/>
                </a:moveTo>
                <a:cubicBezTo>
                  <a:pt x="334" y="2043"/>
                  <a:pt x="669" y="1127"/>
                  <a:pt x="1480" y="634"/>
                </a:cubicBezTo>
                <a:cubicBezTo>
                  <a:pt x="2291" y="140"/>
                  <a:pt x="3578" y="70"/>
                  <a:pt x="4864" y="0"/>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88073" name="Text Box 7"/>
          <p:cNvSpPr txBox="1"/>
          <p:nvPr/>
        </p:nvSpPr>
        <p:spPr>
          <a:xfrm>
            <a:off x="3505200" y="2908300"/>
            <a:ext cx="1216025" cy="6985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latin typeface="times" charset="0"/>
              </a:rPr>
              <a:t>Data-items</a:t>
            </a:r>
            <a:endParaRPr lang="en-GB" altLang="en-US" sz="2000" b="1" dirty="0">
              <a:latin typeface="times" charset="0"/>
            </a:endParaRPr>
          </a:p>
        </p:txBody>
      </p:sp>
      <p:sp>
        <p:nvSpPr>
          <p:cNvPr id="88074" name="Freeform 8"/>
          <p:cNvSpPr/>
          <p:nvPr/>
        </p:nvSpPr>
        <p:spPr>
          <a:xfrm>
            <a:off x="5486400" y="1895475"/>
            <a:ext cx="1292225" cy="327025"/>
          </a:xfrm>
          <a:custGeom>
            <a:avLst/>
            <a:gdLst>
              <a:gd name="txL" fmla="*/ 0 w 3595"/>
              <a:gd name="txT" fmla="*/ 0 h 914"/>
              <a:gd name="txR" fmla="*/ 3595 w 3595"/>
              <a:gd name="txB" fmla="*/ 914 h 914"/>
            </a:gdLst>
            <a:ahLst/>
            <a:cxnLst>
              <a:cxn ang="0">
                <a:pos x="0" y="2147483646"/>
              </a:cxn>
              <a:cxn ang="0">
                <a:pos x="2147483646" y="2147483646"/>
              </a:cxn>
              <a:cxn ang="0">
                <a:pos x="2147483646" y="2147483646"/>
              </a:cxn>
            </a:cxnLst>
            <a:rect l="txL" t="txT" r="txR" b="txB"/>
            <a:pathLst>
              <a:path w="3595" h="914">
                <a:moveTo>
                  <a:pt x="0" y="365"/>
                </a:moveTo>
                <a:cubicBezTo>
                  <a:pt x="373" y="182"/>
                  <a:pt x="748" y="0"/>
                  <a:pt x="1348" y="91"/>
                </a:cubicBezTo>
                <a:cubicBezTo>
                  <a:pt x="1946" y="182"/>
                  <a:pt x="2771" y="547"/>
                  <a:pt x="3594" y="913"/>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88075" name="Freeform 9"/>
          <p:cNvSpPr/>
          <p:nvPr/>
        </p:nvSpPr>
        <p:spPr>
          <a:xfrm>
            <a:off x="7772400" y="2759075"/>
            <a:ext cx="263525" cy="911225"/>
          </a:xfrm>
          <a:custGeom>
            <a:avLst/>
            <a:gdLst>
              <a:gd name="txL" fmla="*/ 0 w 737"/>
              <a:gd name="txT" fmla="*/ 0 h 2537"/>
              <a:gd name="txR" fmla="*/ 737 w 737"/>
              <a:gd name="txB" fmla="*/ 2537 h 2537"/>
            </a:gdLst>
            <a:ahLst/>
            <a:cxnLst>
              <a:cxn ang="0">
                <a:pos x="0" y="0"/>
              </a:cxn>
              <a:cxn ang="0">
                <a:pos x="2147483646" y="2147483646"/>
              </a:cxn>
              <a:cxn ang="0">
                <a:pos x="2147483646" y="2147483646"/>
              </a:cxn>
            </a:cxnLst>
            <a:rect l="txL" t="txT" r="txR" b="txB"/>
            <a:pathLst>
              <a:path w="737" h="2537">
                <a:moveTo>
                  <a:pt x="0" y="0"/>
                </a:moveTo>
                <a:cubicBezTo>
                  <a:pt x="263" y="211"/>
                  <a:pt x="525" y="422"/>
                  <a:pt x="631" y="845"/>
                </a:cubicBezTo>
                <a:cubicBezTo>
                  <a:pt x="736" y="1268"/>
                  <a:pt x="684" y="1902"/>
                  <a:pt x="631" y="2536"/>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88076" name="Freeform 10"/>
          <p:cNvSpPr/>
          <p:nvPr/>
        </p:nvSpPr>
        <p:spPr>
          <a:xfrm>
            <a:off x="5638800" y="4587875"/>
            <a:ext cx="1825625" cy="504825"/>
          </a:xfrm>
          <a:custGeom>
            <a:avLst/>
            <a:gdLst>
              <a:gd name="txL" fmla="*/ 0 w 5077"/>
              <a:gd name="txT" fmla="*/ 0 h 1408"/>
              <a:gd name="txR" fmla="*/ 5077 w 5077"/>
              <a:gd name="txB" fmla="*/ 1408 h 1408"/>
            </a:gdLst>
            <a:ahLst/>
            <a:cxnLst>
              <a:cxn ang="0">
                <a:pos x="2147483646" y="0"/>
              </a:cxn>
              <a:cxn ang="0">
                <a:pos x="2147483646" y="2147483646"/>
              </a:cxn>
              <a:cxn ang="0">
                <a:pos x="0" y="2147483646"/>
              </a:cxn>
            </a:cxnLst>
            <a:rect l="txL" t="txT" r="txR" b="txB"/>
            <a:pathLst>
              <a:path w="5077" h="1408">
                <a:moveTo>
                  <a:pt x="5076" y="0"/>
                </a:moveTo>
                <a:cubicBezTo>
                  <a:pt x="4336" y="562"/>
                  <a:pt x="3595" y="1126"/>
                  <a:pt x="2750" y="1267"/>
                </a:cubicBezTo>
                <a:cubicBezTo>
                  <a:pt x="1903" y="1407"/>
                  <a:pt x="952" y="1126"/>
                  <a:pt x="0" y="845"/>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88077" name="Freeform 11"/>
          <p:cNvSpPr/>
          <p:nvPr/>
        </p:nvSpPr>
        <p:spPr>
          <a:xfrm>
            <a:off x="3352800" y="4495800"/>
            <a:ext cx="1520825" cy="682625"/>
          </a:xfrm>
          <a:custGeom>
            <a:avLst/>
            <a:gdLst>
              <a:gd name="txL" fmla="*/ 0 w 4230"/>
              <a:gd name="txT" fmla="*/ 0 h 1902"/>
              <a:gd name="txR" fmla="*/ 4230 w 4230"/>
              <a:gd name="txB" fmla="*/ 1902 h 1902"/>
            </a:gdLst>
            <a:ahLst/>
            <a:cxnLst>
              <a:cxn ang="0">
                <a:pos x="2147483646" y="0"/>
              </a:cxn>
              <a:cxn ang="0">
                <a:pos x="2147483646" y="2147483646"/>
              </a:cxn>
              <a:cxn ang="0">
                <a:pos x="0" y="2147483646"/>
              </a:cxn>
            </a:cxnLst>
            <a:rect l="txL" t="txT" r="txR" b="txB"/>
            <a:pathLst>
              <a:path w="4230" h="1902">
                <a:moveTo>
                  <a:pt x="4229" y="0"/>
                </a:moveTo>
                <a:cubicBezTo>
                  <a:pt x="3842" y="580"/>
                  <a:pt x="3454" y="1161"/>
                  <a:pt x="2750" y="1479"/>
                </a:cubicBezTo>
                <a:cubicBezTo>
                  <a:pt x="2044" y="1795"/>
                  <a:pt x="1022" y="1848"/>
                  <a:pt x="0" y="1901"/>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88078" name="Text Box 12"/>
          <p:cNvSpPr txBox="1"/>
          <p:nvPr/>
        </p:nvSpPr>
        <p:spPr>
          <a:xfrm>
            <a:off x="4191000" y="4953000"/>
            <a:ext cx="911225" cy="3937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latin typeface="times" charset="0"/>
              </a:rPr>
              <a:t>result</a:t>
            </a:r>
            <a:endParaRPr lang="en-GB" altLang="en-US" sz="2000" b="1" dirty="0">
              <a:latin typeface="times" charset="0"/>
            </a:endParaRPr>
          </a:p>
        </p:txBody>
      </p:sp>
      <p:sp>
        <p:nvSpPr>
          <p:cNvPr id="88079" name="Text Box 13"/>
          <p:cNvSpPr txBox="1"/>
          <p:nvPr/>
        </p:nvSpPr>
        <p:spPr>
          <a:xfrm>
            <a:off x="4419600" y="1920875"/>
            <a:ext cx="1216025" cy="10033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lgn="ctr" defTabSz="914400">
              <a:lnSpc>
                <a:spcPct val="72000"/>
              </a:lnSpc>
              <a:spcBef>
                <a:spcPts val="1140"/>
              </a:spcBef>
              <a:buClrTx/>
              <a:buFontTx/>
              <a:buNone/>
              <a:tabLst>
                <a:tab pos="815975" algn="l"/>
                <a:tab pos="863600" algn="l"/>
              </a:tabLst>
            </a:pPr>
            <a:r>
              <a:rPr lang="en-GB" altLang="en-US" sz="2000" b="1" dirty="0">
                <a:latin typeface="times" charset="0"/>
              </a:rPr>
              <a:t>Read-numbers</a:t>
            </a:r>
            <a:br>
              <a:rPr lang="en-GB" altLang="en-US" sz="2000" b="1" dirty="0">
                <a:latin typeface="times" charset="0"/>
              </a:rPr>
            </a:br>
            <a:r>
              <a:rPr lang="en-GB" altLang="en-US" sz="2000" b="1" dirty="0">
                <a:latin typeface="times" charset="0"/>
              </a:rPr>
              <a:t>0.1</a:t>
            </a:r>
            <a:endParaRPr lang="en-GB" altLang="en-US" sz="2000" b="1" dirty="0">
              <a:latin typeface="times" charset="0"/>
            </a:endParaRPr>
          </a:p>
        </p:txBody>
      </p:sp>
      <p:sp>
        <p:nvSpPr>
          <p:cNvPr id="88080" name="Text Box 14"/>
          <p:cNvSpPr txBox="1"/>
          <p:nvPr/>
        </p:nvSpPr>
        <p:spPr>
          <a:xfrm>
            <a:off x="6705600" y="1920875"/>
            <a:ext cx="1216025" cy="1271588"/>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lgn="ctr" defTabSz="914400">
              <a:lnSpc>
                <a:spcPct val="72000"/>
              </a:lnSpc>
              <a:spcBef>
                <a:spcPts val="1140"/>
              </a:spcBef>
              <a:buClrTx/>
              <a:buFontTx/>
              <a:buNone/>
              <a:tabLst>
                <a:tab pos="815975" algn="l"/>
                <a:tab pos="863600" algn="l"/>
              </a:tabLst>
            </a:pPr>
            <a:r>
              <a:rPr lang="en-GB" altLang="en-US" sz="2000" b="1" dirty="0">
                <a:latin typeface="times" charset="0"/>
              </a:rPr>
              <a:t>Validate-numbers</a:t>
            </a:r>
            <a:br>
              <a:rPr lang="en-GB" altLang="en-US" sz="2000" b="1" dirty="0">
                <a:latin typeface="times" charset="0"/>
              </a:rPr>
            </a:br>
            <a:r>
              <a:rPr lang="en-GB" altLang="en-US" sz="2000" b="1" dirty="0">
                <a:latin typeface="times" charset="0"/>
              </a:rPr>
              <a:t>0.2</a:t>
            </a:r>
            <a:endParaRPr lang="en-GB" altLang="en-US" sz="2000" b="1" dirty="0">
              <a:latin typeface="times" charset="0"/>
            </a:endParaRPr>
          </a:p>
        </p:txBody>
      </p:sp>
      <p:sp>
        <p:nvSpPr>
          <p:cNvPr id="88081" name="Text Box 15"/>
          <p:cNvSpPr txBox="1"/>
          <p:nvPr/>
        </p:nvSpPr>
        <p:spPr>
          <a:xfrm>
            <a:off x="7315200" y="3825875"/>
            <a:ext cx="1216025" cy="10033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lgn="ctr" defTabSz="914400">
              <a:lnSpc>
                <a:spcPct val="72000"/>
              </a:lnSpc>
              <a:spcBef>
                <a:spcPts val="1140"/>
              </a:spcBef>
              <a:buClrTx/>
              <a:buFontTx/>
              <a:buNone/>
              <a:tabLst>
                <a:tab pos="815975" algn="l"/>
                <a:tab pos="863600" algn="l"/>
              </a:tabLst>
            </a:pPr>
            <a:r>
              <a:rPr lang="en-GB" altLang="en-US" sz="2000" b="1" dirty="0">
                <a:latin typeface="times" charset="0"/>
              </a:rPr>
              <a:t>Compute-rms</a:t>
            </a:r>
            <a:br>
              <a:rPr lang="en-GB" altLang="en-US" sz="2000" b="1" dirty="0">
                <a:latin typeface="times" charset="0"/>
              </a:rPr>
            </a:br>
            <a:r>
              <a:rPr lang="en-GB" altLang="en-US" sz="2000" b="1" dirty="0">
                <a:latin typeface="times" charset="0"/>
              </a:rPr>
              <a:t>0.3</a:t>
            </a:r>
            <a:endParaRPr lang="en-GB" altLang="en-US" sz="2000" b="1" dirty="0">
              <a:latin typeface="times" charset="0"/>
            </a:endParaRPr>
          </a:p>
        </p:txBody>
      </p:sp>
      <p:sp>
        <p:nvSpPr>
          <p:cNvPr id="88082" name="Text Box 16"/>
          <p:cNvSpPr txBox="1"/>
          <p:nvPr/>
        </p:nvSpPr>
        <p:spPr>
          <a:xfrm>
            <a:off x="4800600" y="3978275"/>
            <a:ext cx="1216025" cy="6985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lgn="ctr" defTabSz="914400">
              <a:lnSpc>
                <a:spcPct val="72000"/>
              </a:lnSpc>
              <a:spcBef>
                <a:spcPts val="1140"/>
              </a:spcBef>
              <a:buClrTx/>
              <a:buFontTx/>
              <a:buNone/>
              <a:tabLst>
                <a:tab pos="815975" algn="l"/>
                <a:tab pos="863600" algn="l"/>
              </a:tabLst>
            </a:pPr>
            <a:r>
              <a:rPr lang="en-GB" altLang="en-US" sz="2000" b="1" dirty="0">
                <a:latin typeface="times" charset="0"/>
              </a:rPr>
              <a:t>Display</a:t>
            </a:r>
            <a:br>
              <a:rPr lang="en-GB" altLang="en-US" sz="2000" b="1" dirty="0">
                <a:latin typeface="times" charset="0"/>
              </a:rPr>
            </a:br>
            <a:r>
              <a:rPr lang="en-GB" altLang="en-US" sz="2000" b="1" dirty="0">
                <a:latin typeface="times" charset="0"/>
              </a:rPr>
              <a:t>0.4</a:t>
            </a:r>
            <a:endParaRPr lang="en-GB" altLang="en-US" sz="2000" b="1" dirty="0">
              <a:latin typeface="times" charset="0"/>
            </a:endParaRPr>
          </a:p>
        </p:txBody>
      </p:sp>
      <p:sp>
        <p:nvSpPr>
          <p:cNvPr id="88083" name="Text Box 17"/>
          <p:cNvSpPr txBox="1"/>
          <p:nvPr/>
        </p:nvSpPr>
        <p:spPr>
          <a:xfrm>
            <a:off x="6096000" y="4968875"/>
            <a:ext cx="911225" cy="3937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latin typeface="times" charset="0"/>
              </a:rPr>
              <a:t>RMS</a:t>
            </a:r>
            <a:endParaRPr lang="en-GB" altLang="en-US" sz="2000" b="1" dirty="0">
              <a:latin typeface="times" charset="0"/>
            </a:endParaRPr>
          </a:p>
        </p:txBody>
      </p:sp>
      <p:sp>
        <p:nvSpPr>
          <p:cNvPr id="88084" name="Text Box 18"/>
          <p:cNvSpPr txBox="1"/>
          <p:nvPr/>
        </p:nvSpPr>
        <p:spPr>
          <a:xfrm>
            <a:off x="5562600" y="1584325"/>
            <a:ext cx="1216025" cy="3937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solidFill>
                  <a:srgbClr val="0000CC"/>
                </a:solidFill>
                <a:latin typeface="times" charset="0"/>
              </a:rPr>
              <a:t>numbers</a:t>
            </a:r>
            <a:endParaRPr lang="en-GB" altLang="en-US" sz="2000" b="1" dirty="0">
              <a:solidFill>
                <a:srgbClr val="0000CC"/>
              </a:solidFill>
              <a:latin typeface="times" charset="0"/>
            </a:endParaRPr>
          </a:p>
        </p:txBody>
      </p:sp>
      <p:sp>
        <p:nvSpPr>
          <p:cNvPr id="88085" name="Text Box 19"/>
          <p:cNvSpPr txBox="1"/>
          <p:nvPr/>
        </p:nvSpPr>
        <p:spPr>
          <a:xfrm>
            <a:off x="8001000" y="2759075"/>
            <a:ext cx="1216025" cy="976313"/>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latin typeface="times" charset="0"/>
              </a:rPr>
              <a:t>Valid -numbers</a:t>
            </a:r>
            <a:endParaRPr lang="en-GB" altLang="en-US" sz="2000" b="1" dirty="0">
              <a:latin typeface="times" charset="0"/>
            </a:endParaRPr>
          </a:p>
        </p:txBody>
      </p:sp>
      <p:sp>
        <p:nvSpPr>
          <p:cNvPr id="88086" name="Freeform 20"/>
          <p:cNvSpPr/>
          <p:nvPr/>
        </p:nvSpPr>
        <p:spPr>
          <a:xfrm>
            <a:off x="5943600" y="2835275"/>
            <a:ext cx="1063625" cy="1216025"/>
          </a:xfrm>
          <a:custGeom>
            <a:avLst/>
            <a:gdLst>
              <a:gd name="txL" fmla="*/ 0 w 2960"/>
              <a:gd name="txT" fmla="*/ 0 h 3383"/>
              <a:gd name="txR" fmla="*/ 2960 w 2960"/>
              <a:gd name="txB" fmla="*/ 3383 h 3383"/>
            </a:gdLst>
            <a:ahLst/>
            <a:cxnLst>
              <a:cxn ang="0">
                <a:pos x="2147483646" y="0"/>
              </a:cxn>
              <a:cxn ang="0">
                <a:pos x="2147483646" y="2147483646"/>
              </a:cxn>
              <a:cxn ang="0">
                <a:pos x="0" y="2147483646"/>
              </a:cxn>
            </a:cxnLst>
            <a:rect l="txL" t="txT" r="txR" b="txB"/>
            <a:pathLst>
              <a:path w="2960" h="3383">
                <a:moveTo>
                  <a:pt x="2959" y="0"/>
                </a:moveTo>
                <a:cubicBezTo>
                  <a:pt x="2889" y="668"/>
                  <a:pt x="2818" y="1338"/>
                  <a:pt x="2325" y="1902"/>
                </a:cubicBezTo>
                <a:cubicBezTo>
                  <a:pt x="1831" y="2465"/>
                  <a:pt x="916" y="2924"/>
                  <a:pt x="0" y="3382"/>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88087" name="Text Box 21"/>
          <p:cNvSpPr txBox="1"/>
          <p:nvPr/>
        </p:nvSpPr>
        <p:spPr>
          <a:xfrm>
            <a:off x="6096000" y="3200400"/>
            <a:ext cx="1216025" cy="3937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latin typeface="times" charset="0"/>
              </a:rPr>
              <a:t>error</a:t>
            </a:r>
            <a:endParaRPr lang="en-GB" altLang="en-US" sz="2000" b="1" dirty="0">
              <a:latin typeface="times"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Slide Number Placeholder 4"/>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90115" name="Rectangle 1"/>
          <p:cNvSpPr>
            <a:spLocks noGrp="1"/>
          </p:cNvSpPr>
          <p:nvPr>
            <p:ph type="title"/>
          </p:nvPr>
        </p:nvSpPr>
        <p:spPr>
          <a:xfrm>
            <a:off x="1930400" y="165100"/>
            <a:ext cx="7769225" cy="1179513"/>
          </a:xfrm>
        </p:spPr>
        <p:txBody>
          <a:bodyPr vert="horz" wrap="square" lIns="18000" tIns="46800" rIns="18000" bIns="46800" anchor="ctr" anchorCtr="0"/>
          <a:p>
            <a:pPr>
              <a:spcBef>
                <a:spcPts val="815"/>
              </a:spcBef>
            </a:pPr>
            <a:r>
              <a:rPr lang="en-GB" altLang="en-US" sz="3600" b="1" dirty="0">
                <a:solidFill>
                  <a:srgbClr val="4C38E2"/>
                </a:solidFill>
              </a:rPr>
              <a:t>Example 1: RMS Calculating Software(Level-2)</a:t>
            </a:r>
            <a:endParaRPr lang="en-GB" altLang="en-US" sz="3600" b="1" dirty="0">
              <a:solidFill>
                <a:srgbClr val="4C38E2"/>
              </a:solidFill>
            </a:endParaRPr>
          </a:p>
        </p:txBody>
      </p:sp>
      <p:sp>
        <p:nvSpPr>
          <p:cNvPr id="90116" name="Oval 2"/>
          <p:cNvSpPr/>
          <p:nvPr/>
        </p:nvSpPr>
        <p:spPr>
          <a:xfrm>
            <a:off x="3352800" y="1676400"/>
            <a:ext cx="1520825" cy="14446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90117" name="Oval 3"/>
          <p:cNvSpPr/>
          <p:nvPr/>
        </p:nvSpPr>
        <p:spPr>
          <a:xfrm>
            <a:off x="4953000" y="3581400"/>
            <a:ext cx="1520825" cy="14446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90118" name="Oval 4"/>
          <p:cNvSpPr/>
          <p:nvPr/>
        </p:nvSpPr>
        <p:spPr>
          <a:xfrm>
            <a:off x="6629400" y="1676400"/>
            <a:ext cx="1520825" cy="14446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90119" name="Text Box 5"/>
          <p:cNvSpPr txBox="1"/>
          <p:nvPr/>
        </p:nvSpPr>
        <p:spPr>
          <a:xfrm>
            <a:off x="3429000" y="1812925"/>
            <a:ext cx="1444625" cy="13081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lgn="ctr" defTabSz="914400">
              <a:lnSpc>
                <a:spcPct val="72000"/>
              </a:lnSpc>
              <a:spcBef>
                <a:spcPts val="1140"/>
              </a:spcBef>
              <a:buClrTx/>
              <a:buFontTx/>
              <a:buNone/>
              <a:tabLst>
                <a:tab pos="815975" algn="l"/>
                <a:tab pos="1368425" algn="l"/>
              </a:tabLst>
            </a:pPr>
            <a:r>
              <a:rPr lang="en-GB" altLang="en-US" sz="2000" b="1" dirty="0">
                <a:solidFill>
                  <a:srgbClr val="4C38E2"/>
                </a:solidFill>
                <a:latin typeface="times" charset="0"/>
              </a:rPr>
              <a:t>Calculate-squared-sum</a:t>
            </a:r>
            <a:br>
              <a:rPr lang="en-GB" altLang="en-US" sz="2000" b="1" dirty="0">
                <a:solidFill>
                  <a:srgbClr val="4C38E2"/>
                </a:solidFill>
                <a:latin typeface="times" charset="0"/>
              </a:rPr>
            </a:br>
            <a:r>
              <a:rPr lang="en-GB" altLang="en-US" sz="2000" b="1" dirty="0">
                <a:solidFill>
                  <a:srgbClr val="4C38E2"/>
                </a:solidFill>
                <a:latin typeface="times" charset="0"/>
              </a:rPr>
              <a:t>0.3.1</a:t>
            </a:r>
            <a:endParaRPr lang="en-GB" altLang="en-US" sz="2000" b="1" dirty="0">
              <a:solidFill>
                <a:srgbClr val="4C38E2"/>
              </a:solidFill>
              <a:latin typeface="times" charset="0"/>
            </a:endParaRPr>
          </a:p>
        </p:txBody>
      </p:sp>
      <p:sp>
        <p:nvSpPr>
          <p:cNvPr id="90120" name="Text Box 6"/>
          <p:cNvSpPr txBox="1"/>
          <p:nvPr/>
        </p:nvSpPr>
        <p:spPr>
          <a:xfrm>
            <a:off x="6705600" y="1889125"/>
            <a:ext cx="1444625" cy="10033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lgn="ctr" defTabSz="914400">
              <a:lnSpc>
                <a:spcPct val="72000"/>
              </a:lnSpc>
              <a:spcBef>
                <a:spcPts val="1140"/>
              </a:spcBef>
              <a:buClrTx/>
              <a:buFontTx/>
              <a:buNone/>
              <a:tabLst>
                <a:tab pos="815975" algn="l"/>
                <a:tab pos="1368425" algn="l"/>
              </a:tabLst>
            </a:pPr>
            <a:r>
              <a:rPr lang="en-GB" altLang="en-US" sz="2000" b="1" dirty="0">
                <a:solidFill>
                  <a:srgbClr val="4C38E2"/>
                </a:solidFill>
                <a:latin typeface="times" charset="0"/>
              </a:rPr>
              <a:t>Calculate-mean</a:t>
            </a:r>
            <a:br>
              <a:rPr lang="en-GB" altLang="en-US" sz="2000" b="1" dirty="0">
                <a:solidFill>
                  <a:srgbClr val="4C38E2"/>
                </a:solidFill>
                <a:latin typeface="times" charset="0"/>
              </a:rPr>
            </a:br>
            <a:r>
              <a:rPr lang="en-GB" altLang="en-US" sz="2000" b="1" dirty="0">
                <a:solidFill>
                  <a:srgbClr val="4C38E2"/>
                </a:solidFill>
                <a:latin typeface="times" charset="0"/>
              </a:rPr>
              <a:t>0.3.2</a:t>
            </a:r>
            <a:endParaRPr lang="en-GB" altLang="en-US" sz="2000" b="1" dirty="0">
              <a:solidFill>
                <a:srgbClr val="4C38E2"/>
              </a:solidFill>
              <a:latin typeface="times" charset="0"/>
            </a:endParaRPr>
          </a:p>
        </p:txBody>
      </p:sp>
      <p:sp>
        <p:nvSpPr>
          <p:cNvPr id="90121" name="Text Box 7"/>
          <p:cNvSpPr txBox="1"/>
          <p:nvPr/>
        </p:nvSpPr>
        <p:spPr>
          <a:xfrm>
            <a:off x="4953000" y="3810000"/>
            <a:ext cx="1444625" cy="10033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lgn="ctr" defTabSz="914400">
              <a:lnSpc>
                <a:spcPct val="72000"/>
              </a:lnSpc>
              <a:spcBef>
                <a:spcPts val="1140"/>
              </a:spcBef>
              <a:buClrTx/>
              <a:buFontTx/>
              <a:buNone/>
              <a:tabLst>
                <a:tab pos="815975" algn="l"/>
                <a:tab pos="1368425" algn="l"/>
              </a:tabLst>
            </a:pPr>
            <a:r>
              <a:rPr lang="en-GB" altLang="en-US" sz="2000" b="1" dirty="0">
                <a:solidFill>
                  <a:srgbClr val="4C38E2"/>
                </a:solidFill>
                <a:latin typeface="times" charset="0"/>
              </a:rPr>
              <a:t>Calculate-root</a:t>
            </a:r>
            <a:br>
              <a:rPr lang="en-GB" altLang="en-US" sz="2000" b="1" dirty="0">
                <a:solidFill>
                  <a:srgbClr val="4C38E2"/>
                </a:solidFill>
                <a:latin typeface="times" charset="0"/>
              </a:rPr>
            </a:br>
            <a:r>
              <a:rPr lang="en-GB" altLang="en-US" sz="2000" b="1" dirty="0">
                <a:solidFill>
                  <a:srgbClr val="4C38E2"/>
                </a:solidFill>
                <a:latin typeface="times" charset="0"/>
              </a:rPr>
              <a:t>0.3.3</a:t>
            </a:r>
            <a:endParaRPr lang="en-GB" altLang="en-US" sz="2000" b="1" dirty="0">
              <a:solidFill>
                <a:srgbClr val="4C38E2"/>
              </a:solidFill>
              <a:latin typeface="times" charset="0"/>
            </a:endParaRPr>
          </a:p>
        </p:txBody>
      </p:sp>
      <p:sp>
        <p:nvSpPr>
          <p:cNvPr id="90122" name="Freeform 8"/>
          <p:cNvSpPr/>
          <p:nvPr/>
        </p:nvSpPr>
        <p:spPr>
          <a:xfrm>
            <a:off x="3035300" y="2895600"/>
            <a:ext cx="542925" cy="987425"/>
          </a:xfrm>
          <a:custGeom>
            <a:avLst/>
            <a:gdLst>
              <a:gd name="txL" fmla="*/ 0 w 1514"/>
              <a:gd name="txT" fmla="*/ 0 h 2749"/>
              <a:gd name="txR" fmla="*/ 1514 w 1514"/>
              <a:gd name="txB" fmla="*/ 2749 h 2749"/>
            </a:gdLst>
            <a:ahLst/>
            <a:cxnLst>
              <a:cxn ang="0">
                <a:pos x="1567972779" y="2147483646"/>
              </a:cxn>
              <a:cxn ang="0">
                <a:pos x="2147483646" y="2147483646"/>
              </a:cxn>
              <a:cxn ang="0">
                <a:pos x="2147483646" y="0"/>
              </a:cxn>
            </a:cxnLst>
            <a:rect l="txL" t="txT" r="txR" b="txB"/>
            <a:pathLst>
              <a:path w="1514" h="2749">
                <a:moveTo>
                  <a:pt x="34" y="2748"/>
                </a:moveTo>
                <a:cubicBezTo>
                  <a:pt x="17" y="2343"/>
                  <a:pt x="0" y="1937"/>
                  <a:pt x="246" y="1480"/>
                </a:cubicBezTo>
                <a:cubicBezTo>
                  <a:pt x="492" y="1021"/>
                  <a:pt x="1302" y="246"/>
                  <a:pt x="1513" y="0"/>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90123" name="Text Box 9"/>
          <p:cNvSpPr txBox="1"/>
          <p:nvPr/>
        </p:nvSpPr>
        <p:spPr>
          <a:xfrm>
            <a:off x="2971800" y="3413125"/>
            <a:ext cx="1216025" cy="976313"/>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solidFill>
                  <a:srgbClr val="4C38E2"/>
                </a:solidFill>
                <a:latin typeface="times" charset="0"/>
              </a:rPr>
              <a:t>Valid -numbers</a:t>
            </a:r>
            <a:endParaRPr lang="en-GB" altLang="en-US" sz="2000" b="1" dirty="0">
              <a:solidFill>
                <a:srgbClr val="4C38E2"/>
              </a:solidFill>
              <a:latin typeface="times" charset="0"/>
            </a:endParaRPr>
          </a:p>
        </p:txBody>
      </p:sp>
      <p:sp>
        <p:nvSpPr>
          <p:cNvPr id="90124" name="Freeform 10"/>
          <p:cNvSpPr/>
          <p:nvPr/>
        </p:nvSpPr>
        <p:spPr>
          <a:xfrm>
            <a:off x="4724400" y="1600200"/>
            <a:ext cx="2054225" cy="377825"/>
          </a:xfrm>
          <a:custGeom>
            <a:avLst/>
            <a:gdLst>
              <a:gd name="txL" fmla="*/ 0 w 5712"/>
              <a:gd name="txT" fmla="*/ 0 h 1055"/>
              <a:gd name="txR" fmla="*/ 5712 w 5712"/>
              <a:gd name="txB" fmla="*/ 1055 h 1055"/>
            </a:gdLst>
            <a:ahLst/>
            <a:cxnLst>
              <a:cxn ang="0">
                <a:pos x="0" y="2147483646"/>
              </a:cxn>
              <a:cxn ang="0">
                <a:pos x="2147483646" y="0"/>
              </a:cxn>
              <a:cxn ang="0">
                <a:pos x="2147483646" y="2147483646"/>
              </a:cxn>
            </a:cxnLst>
            <a:rect l="txL" t="txT" r="txR" b="txB"/>
            <a:pathLst>
              <a:path w="5712" h="1055">
                <a:moveTo>
                  <a:pt x="0" y="1054"/>
                </a:moveTo>
                <a:cubicBezTo>
                  <a:pt x="687" y="527"/>
                  <a:pt x="1375" y="0"/>
                  <a:pt x="2326" y="0"/>
                </a:cubicBezTo>
                <a:cubicBezTo>
                  <a:pt x="3279" y="0"/>
                  <a:pt x="4495" y="527"/>
                  <a:pt x="5711" y="1054"/>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90125" name="Text Box 11"/>
          <p:cNvSpPr txBox="1"/>
          <p:nvPr/>
        </p:nvSpPr>
        <p:spPr>
          <a:xfrm>
            <a:off x="5181600" y="1600200"/>
            <a:ext cx="1216025" cy="6985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solidFill>
                  <a:srgbClr val="4C38E2"/>
                </a:solidFill>
                <a:latin typeface="times" charset="0"/>
              </a:rPr>
              <a:t>Squared-sum</a:t>
            </a:r>
            <a:endParaRPr lang="en-GB" altLang="en-US" sz="2000" b="1" dirty="0">
              <a:solidFill>
                <a:srgbClr val="4C38E2"/>
              </a:solidFill>
              <a:latin typeface="times" charset="0"/>
            </a:endParaRPr>
          </a:p>
        </p:txBody>
      </p:sp>
      <p:sp>
        <p:nvSpPr>
          <p:cNvPr id="90126" name="Freeform 12"/>
          <p:cNvSpPr/>
          <p:nvPr/>
        </p:nvSpPr>
        <p:spPr>
          <a:xfrm>
            <a:off x="3352800" y="4800600"/>
            <a:ext cx="1825625" cy="504825"/>
          </a:xfrm>
          <a:custGeom>
            <a:avLst/>
            <a:gdLst>
              <a:gd name="txL" fmla="*/ 0 w 5077"/>
              <a:gd name="txT" fmla="*/ 0 h 1408"/>
              <a:gd name="txR" fmla="*/ 5077 w 5077"/>
              <a:gd name="txB" fmla="*/ 1408 h 1408"/>
            </a:gdLst>
            <a:ahLst/>
            <a:cxnLst>
              <a:cxn ang="0">
                <a:pos x="2147483646" y="0"/>
              </a:cxn>
              <a:cxn ang="0">
                <a:pos x="2147483646" y="2147483646"/>
              </a:cxn>
              <a:cxn ang="0">
                <a:pos x="0" y="2147483646"/>
              </a:cxn>
            </a:cxnLst>
            <a:rect l="txL" t="txT" r="txR" b="txB"/>
            <a:pathLst>
              <a:path w="5077" h="1408">
                <a:moveTo>
                  <a:pt x="5076" y="0"/>
                </a:moveTo>
                <a:cubicBezTo>
                  <a:pt x="4336" y="562"/>
                  <a:pt x="3595" y="1126"/>
                  <a:pt x="2750" y="1267"/>
                </a:cubicBezTo>
                <a:cubicBezTo>
                  <a:pt x="1903" y="1407"/>
                  <a:pt x="952" y="1126"/>
                  <a:pt x="0" y="845"/>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90127" name="Text Box 13"/>
          <p:cNvSpPr txBox="1"/>
          <p:nvPr/>
        </p:nvSpPr>
        <p:spPr>
          <a:xfrm>
            <a:off x="3810000" y="5181600"/>
            <a:ext cx="911225" cy="3937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solidFill>
                  <a:srgbClr val="4C38E2"/>
                </a:solidFill>
                <a:latin typeface="times" charset="0"/>
              </a:rPr>
              <a:t>RMS</a:t>
            </a:r>
            <a:endParaRPr lang="en-GB" altLang="en-US" sz="2000" b="1" dirty="0">
              <a:solidFill>
                <a:srgbClr val="4C38E2"/>
              </a:solidFill>
              <a:latin typeface="times" charset="0"/>
            </a:endParaRPr>
          </a:p>
        </p:txBody>
      </p:sp>
      <p:sp>
        <p:nvSpPr>
          <p:cNvPr id="90128" name="Text Box 14"/>
          <p:cNvSpPr txBox="1"/>
          <p:nvPr/>
        </p:nvSpPr>
        <p:spPr>
          <a:xfrm>
            <a:off x="7162800" y="3489325"/>
            <a:ext cx="1025525" cy="69850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140"/>
              </a:spcBef>
              <a:buClrTx/>
              <a:buFontTx/>
              <a:buNone/>
              <a:tabLst>
                <a:tab pos="815975" algn="l"/>
                <a:tab pos="863600" algn="l"/>
              </a:tabLst>
            </a:pPr>
            <a:r>
              <a:rPr lang="en-GB" altLang="en-US" sz="2000" b="1" dirty="0">
                <a:solidFill>
                  <a:srgbClr val="4C38E2"/>
                </a:solidFill>
                <a:latin typeface="times" charset="0"/>
              </a:rPr>
              <a:t>Mea</a:t>
            </a:r>
            <a:r>
              <a:rPr lang="en-US" altLang="en-GB" sz="2000" b="1" dirty="0">
                <a:solidFill>
                  <a:srgbClr val="4C38E2"/>
                </a:solidFill>
                <a:latin typeface="times" charset="0"/>
              </a:rPr>
              <a:t>n</a:t>
            </a:r>
            <a:endParaRPr lang="en-US" altLang="en-GB" sz="2000" b="1" dirty="0">
              <a:solidFill>
                <a:srgbClr val="4C38E2"/>
              </a:solidFill>
              <a:latin typeface="times" charset="0"/>
            </a:endParaRPr>
          </a:p>
        </p:txBody>
      </p:sp>
      <p:sp>
        <p:nvSpPr>
          <p:cNvPr id="90129" name="Freeform 15"/>
          <p:cNvSpPr/>
          <p:nvPr/>
        </p:nvSpPr>
        <p:spPr>
          <a:xfrm>
            <a:off x="6477000" y="3124200"/>
            <a:ext cx="911225" cy="1063625"/>
          </a:xfrm>
          <a:custGeom>
            <a:avLst/>
            <a:gdLst>
              <a:gd name="txL" fmla="*/ 0 w 2537"/>
              <a:gd name="txT" fmla="*/ 0 h 2960"/>
              <a:gd name="txR" fmla="*/ 2537 w 2537"/>
              <a:gd name="txB" fmla="*/ 2960 h 2960"/>
            </a:gdLst>
            <a:ahLst/>
            <a:cxnLst>
              <a:cxn ang="0">
                <a:pos x="2147483646" y="0"/>
              </a:cxn>
              <a:cxn ang="0">
                <a:pos x="2147483646" y="2147483646"/>
              </a:cxn>
              <a:cxn ang="0">
                <a:pos x="0" y="2147483646"/>
              </a:cxn>
            </a:cxnLst>
            <a:rect l="txL" t="txT" r="txR" b="txB"/>
            <a:pathLst>
              <a:path w="2537" h="2960">
                <a:moveTo>
                  <a:pt x="2536" y="0"/>
                </a:moveTo>
                <a:cubicBezTo>
                  <a:pt x="2430" y="705"/>
                  <a:pt x="2325" y="1409"/>
                  <a:pt x="1902" y="1903"/>
                </a:cubicBezTo>
                <a:cubicBezTo>
                  <a:pt x="1480" y="2396"/>
                  <a:pt x="740" y="2677"/>
                  <a:pt x="0" y="2959"/>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Slide Number Placeholder 4"/>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59395"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990"/>
              </a:spcBef>
            </a:pPr>
            <a:r>
              <a:rPr lang="en-GB" altLang="en-US" dirty="0"/>
              <a:t>Tic-tac-toe: Context Diagram</a:t>
            </a:r>
            <a:endParaRPr lang="en-GB" altLang="en-US" dirty="0"/>
          </a:p>
        </p:txBody>
      </p:sp>
      <p:sp>
        <p:nvSpPr>
          <p:cNvPr id="59396" name="AutoShape 2"/>
          <p:cNvSpPr/>
          <p:nvPr/>
        </p:nvSpPr>
        <p:spPr>
          <a:xfrm>
            <a:off x="2362200" y="1600200"/>
            <a:ext cx="7769225" cy="4111625"/>
          </a:xfrm>
          <a:prstGeom prst="roundRect">
            <a:avLst>
              <a:gd name="adj" fmla="val 37"/>
            </a:avLst>
          </a:prstGeom>
          <a:no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59397" name="Oval 3"/>
          <p:cNvSpPr/>
          <p:nvPr/>
        </p:nvSpPr>
        <p:spPr>
          <a:xfrm>
            <a:off x="6172200" y="1676400"/>
            <a:ext cx="1749425" cy="16732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59398" name="AutoShape 4"/>
          <p:cNvSpPr/>
          <p:nvPr/>
        </p:nvSpPr>
        <p:spPr>
          <a:xfrm>
            <a:off x="3429000" y="3962400"/>
            <a:ext cx="2054225" cy="911225"/>
          </a:xfrm>
          <a:prstGeom prst="roundRect">
            <a:avLst>
              <a:gd name="adj" fmla="val 171"/>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59399" name="Text Box 5"/>
          <p:cNvSpPr txBox="1"/>
          <p:nvPr/>
        </p:nvSpPr>
        <p:spPr>
          <a:xfrm>
            <a:off x="3429000" y="4191000"/>
            <a:ext cx="21304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815975" algn="l"/>
                <a:tab pos="1633855" algn="l"/>
                <a:tab pos="1729105" algn="l"/>
              </a:tabLst>
            </a:pPr>
            <a:r>
              <a:rPr lang="en-GB" altLang="en-US" sz="2400" b="1" dirty="0">
                <a:solidFill>
                  <a:srgbClr val="4C38E2"/>
                </a:solidFill>
                <a:latin typeface="times" charset="0"/>
              </a:rPr>
              <a:t>Human Player</a:t>
            </a:r>
            <a:endParaRPr lang="en-GB" altLang="en-US" sz="2400" b="1" dirty="0">
              <a:solidFill>
                <a:srgbClr val="4C38E2"/>
              </a:solidFill>
              <a:latin typeface="times" charset="0"/>
            </a:endParaRPr>
          </a:p>
        </p:txBody>
      </p:sp>
      <p:sp>
        <p:nvSpPr>
          <p:cNvPr id="59400" name="Text Box 6"/>
          <p:cNvSpPr txBox="1"/>
          <p:nvPr/>
        </p:nvSpPr>
        <p:spPr>
          <a:xfrm>
            <a:off x="6248400" y="2133600"/>
            <a:ext cx="1673225" cy="81915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815975" algn="l"/>
                <a:tab pos="1368425" algn="l"/>
                <a:tab pos="1447800" algn="l"/>
              </a:tabLst>
            </a:pPr>
            <a:r>
              <a:rPr lang="en-GB" altLang="en-US" sz="2400" b="1" dirty="0">
                <a:solidFill>
                  <a:srgbClr val="4C38E2"/>
                </a:solidFill>
                <a:latin typeface="times" charset="0"/>
              </a:rPr>
              <a:t>Tic-tac-toe software</a:t>
            </a:r>
            <a:endParaRPr lang="en-GB" altLang="en-US" sz="2400" b="1" dirty="0">
              <a:solidFill>
                <a:srgbClr val="4C38E2"/>
              </a:solidFill>
              <a:latin typeface="times" charset="0"/>
            </a:endParaRPr>
          </a:p>
        </p:txBody>
      </p:sp>
      <p:sp>
        <p:nvSpPr>
          <p:cNvPr id="59401" name="Freeform 7"/>
          <p:cNvSpPr/>
          <p:nvPr/>
        </p:nvSpPr>
        <p:spPr>
          <a:xfrm>
            <a:off x="4343400" y="2438400"/>
            <a:ext cx="1825625" cy="1520825"/>
          </a:xfrm>
          <a:custGeom>
            <a:avLst/>
            <a:gdLst>
              <a:gd name="txL" fmla="*/ 0 w 5076"/>
              <a:gd name="txT" fmla="*/ 0 h 4230"/>
              <a:gd name="txR" fmla="*/ 5076 w 5076"/>
              <a:gd name="txB" fmla="*/ 4230 h 4230"/>
            </a:gdLst>
            <a:ahLst/>
            <a:cxnLst>
              <a:cxn ang="0">
                <a:pos x="2147483646" y="0"/>
              </a:cxn>
              <a:cxn ang="0">
                <a:pos x="2147483646" y="2147483646"/>
              </a:cxn>
              <a:cxn ang="0">
                <a:pos x="0" y="2147483646"/>
              </a:cxn>
            </a:cxnLst>
            <a:rect l="txL" t="txT" r="txR" b="txB"/>
            <a:pathLst>
              <a:path w="5076" h="4230">
                <a:moveTo>
                  <a:pt x="5075" y="0"/>
                </a:moveTo>
                <a:cubicBezTo>
                  <a:pt x="3595" y="175"/>
                  <a:pt x="2115" y="352"/>
                  <a:pt x="1268" y="1057"/>
                </a:cubicBezTo>
                <a:cubicBezTo>
                  <a:pt x="422" y="1762"/>
                  <a:pt x="211" y="2996"/>
                  <a:pt x="0" y="4229"/>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59402" name="Freeform 8"/>
          <p:cNvSpPr/>
          <p:nvPr/>
        </p:nvSpPr>
        <p:spPr>
          <a:xfrm>
            <a:off x="5486400" y="3352800"/>
            <a:ext cx="1673225" cy="1139825"/>
          </a:xfrm>
          <a:custGeom>
            <a:avLst/>
            <a:gdLst>
              <a:gd name="txL" fmla="*/ 0 w 4653"/>
              <a:gd name="txT" fmla="*/ 0 h 3172"/>
              <a:gd name="txR" fmla="*/ 4653 w 4653"/>
              <a:gd name="txB" fmla="*/ 3172 h 3172"/>
            </a:gdLst>
            <a:ahLst/>
            <a:cxnLst>
              <a:cxn ang="0">
                <a:pos x="0" y="2147483646"/>
              </a:cxn>
              <a:cxn ang="0">
                <a:pos x="2147483646" y="2147483646"/>
              </a:cxn>
              <a:cxn ang="0">
                <a:pos x="2147483646" y="0"/>
              </a:cxn>
            </a:cxnLst>
            <a:rect l="txL" t="txT" r="txR" b="txB"/>
            <a:pathLst>
              <a:path w="4653" h="3172">
                <a:moveTo>
                  <a:pt x="0" y="3171"/>
                </a:moveTo>
                <a:cubicBezTo>
                  <a:pt x="1197" y="3118"/>
                  <a:pt x="2396" y="3065"/>
                  <a:pt x="3171" y="2537"/>
                </a:cubicBezTo>
                <a:cubicBezTo>
                  <a:pt x="3947" y="2008"/>
                  <a:pt x="4299" y="1004"/>
                  <a:pt x="4652" y="0"/>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59403" name="Text Box 9"/>
          <p:cNvSpPr txBox="1"/>
          <p:nvPr/>
        </p:nvSpPr>
        <p:spPr>
          <a:xfrm>
            <a:off x="3810000" y="2438400"/>
            <a:ext cx="13684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815975" algn="l"/>
                <a:tab pos="863600" algn="l"/>
              </a:tabLst>
            </a:pPr>
            <a:r>
              <a:rPr lang="en-GB" altLang="en-US" sz="2400" b="1" dirty="0">
                <a:solidFill>
                  <a:srgbClr val="4C38E2"/>
                </a:solidFill>
                <a:latin typeface="times" charset="0"/>
              </a:rPr>
              <a:t>display</a:t>
            </a:r>
            <a:endParaRPr lang="en-GB" altLang="en-US" sz="2400" b="1" dirty="0">
              <a:solidFill>
                <a:srgbClr val="4C38E2"/>
              </a:solidFill>
              <a:latin typeface="times" charset="0"/>
            </a:endParaRPr>
          </a:p>
        </p:txBody>
      </p:sp>
      <p:sp>
        <p:nvSpPr>
          <p:cNvPr id="59404" name="Text Box 10"/>
          <p:cNvSpPr txBox="1"/>
          <p:nvPr/>
        </p:nvSpPr>
        <p:spPr>
          <a:xfrm>
            <a:off x="5943600" y="3810000"/>
            <a:ext cx="15970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815975" algn="l"/>
                <a:tab pos="1368425" algn="l"/>
                <a:tab pos="1447800" algn="l"/>
              </a:tabLst>
            </a:pPr>
            <a:r>
              <a:rPr lang="en-GB" altLang="en-US" sz="2400" b="1" dirty="0">
                <a:solidFill>
                  <a:srgbClr val="4C38E2"/>
                </a:solidFill>
                <a:latin typeface="times" charset="0"/>
              </a:rPr>
              <a:t>move</a:t>
            </a:r>
            <a:endParaRPr lang="en-GB" altLang="en-US" sz="2400" b="1" dirty="0">
              <a:solidFill>
                <a:srgbClr val="4C38E2"/>
              </a:solidFill>
              <a:latin typeface="times"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Slide Number Placeholder 4"/>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92163" name="Rectangle 1"/>
          <p:cNvSpPr>
            <a:spLocks noGrp="1"/>
          </p:cNvSpPr>
          <p:nvPr>
            <p:ph type="title"/>
          </p:nvPr>
        </p:nvSpPr>
        <p:spPr>
          <a:xfrm>
            <a:off x="1930400" y="161925"/>
            <a:ext cx="7769225" cy="1179513"/>
          </a:xfrm>
        </p:spPr>
        <p:txBody>
          <a:bodyPr vert="horz" wrap="square" lIns="18000" tIns="46800" rIns="18000" bIns="46800" anchor="ctr" anchorCtr="0"/>
          <a:p>
            <a:pPr>
              <a:spcBef>
                <a:spcPts val="815"/>
              </a:spcBef>
            </a:pPr>
            <a:r>
              <a:rPr lang="en-GB" altLang="en-US" sz="3600" b="1" dirty="0">
                <a:solidFill>
                  <a:srgbClr val="4C38E2"/>
                </a:solidFill>
              </a:rPr>
              <a:t>Example: RMS Calculating Software(Level-3)</a:t>
            </a:r>
            <a:endParaRPr lang="en-GB" altLang="en-US" sz="3600" b="1" dirty="0">
              <a:solidFill>
                <a:srgbClr val="4C38E2"/>
              </a:solidFill>
            </a:endParaRPr>
          </a:p>
        </p:txBody>
      </p:sp>
      <p:sp>
        <p:nvSpPr>
          <p:cNvPr id="92164" name="Oval 2"/>
          <p:cNvSpPr/>
          <p:nvPr/>
        </p:nvSpPr>
        <p:spPr>
          <a:xfrm>
            <a:off x="2819400" y="1752600"/>
            <a:ext cx="1520825" cy="14446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92165" name="Oval 3"/>
          <p:cNvSpPr/>
          <p:nvPr/>
        </p:nvSpPr>
        <p:spPr>
          <a:xfrm>
            <a:off x="5029200" y="1752600"/>
            <a:ext cx="1520825" cy="14446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92166" name="Oval 4"/>
          <p:cNvSpPr/>
          <p:nvPr/>
        </p:nvSpPr>
        <p:spPr>
          <a:xfrm>
            <a:off x="7162800" y="1752600"/>
            <a:ext cx="1520825" cy="14446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92167" name="Oval 5"/>
          <p:cNvSpPr/>
          <p:nvPr/>
        </p:nvSpPr>
        <p:spPr>
          <a:xfrm>
            <a:off x="5257800" y="3657600"/>
            <a:ext cx="1520825" cy="14446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92168" name="Freeform 6"/>
          <p:cNvSpPr/>
          <p:nvPr/>
        </p:nvSpPr>
        <p:spPr>
          <a:xfrm>
            <a:off x="2438400" y="1524000"/>
            <a:ext cx="454025" cy="530225"/>
          </a:xfrm>
          <a:custGeom>
            <a:avLst/>
            <a:gdLst>
              <a:gd name="txL" fmla="*/ 0 w 1267"/>
              <a:gd name="txT" fmla="*/ 0 h 1479"/>
              <a:gd name="txR" fmla="*/ 1267 w 1267"/>
              <a:gd name="txB" fmla="*/ 1479 h 1479"/>
            </a:gdLst>
            <a:ahLst/>
            <a:cxnLst>
              <a:cxn ang="0">
                <a:pos x="0" y="0"/>
              </a:cxn>
              <a:cxn ang="0">
                <a:pos x="2147483646" y="2147483646"/>
              </a:cxn>
              <a:cxn ang="0">
                <a:pos x="2147483646" y="2147483646"/>
              </a:cxn>
            </a:cxnLst>
            <a:rect l="txL" t="txT" r="txR" b="txB"/>
            <a:pathLst>
              <a:path w="1267" h="1479">
                <a:moveTo>
                  <a:pt x="0" y="0"/>
                </a:moveTo>
                <a:cubicBezTo>
                  <a:pt x="317" y="87"/>
                  <a:pt x="633" y="175"/>
                  <a:pt x="844" y="422"/>
                </a:cubicBezTo>
                <a:cubicBezTo>
                  <a:pt x="1055" y="668"/>
                  <a:pt x="1161" y="1073"/>
                  <a:pt x="1266" y="1478"/>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92169" name="Line 7"/>
          <p:cNvSpPr/>
          <p:nvPr/>
        </p:nvSpPr>
        <p:spPr>
          <a:xfrm flipH="1">
            <a:off x="6400800" y="1524000"/>
            <a:ext cx="762000" cy="533400"/>
          </a:xfrm>
          <a:prstGeom prst="line">
            <a:avLst/>
          </a:prstGeom>
          <a:ln w="38160" cap="flat" cmpd="sng">
            <a:solidFill>
              <a:srgbClr val="4C38E2"/>
            </a:solidFill>
            <a:prstDash val="solid"/>
            <a:headEnd type="none" w="med" len="med"/>
            <a:tailEnd type="triangle" w="lg" len="lg"/>
          </a:ln>
        </p:spPr>
      </p:sp>
      <p:sp>
        <p:nvSpPr>
          <p:cNvPr id="92170" name="Freeform 8"/>
          <p:cNvSpPr/>
          <p:nvPr/>
        </p:nvSpPr>
        <p:spPr>
          <a:xfrm>
            <a:off x="8458200" y="1600200"/>
            <a:ext cx="987425" cy="301625"/>
          </a:xfrm>
          <a:custGeom>
            <a:avLst/>
            <a:gdLst>
              <a:gd name="txL" fmla="*/ 0 w 2748"/>
              <a:gd name="txT" fmla="*/ 0 h 843"/>
              <a:gd name="txR" fmla="*/ 2748 w 2748"/>
              <a:gd name="txB" fmla="*/ 843 h 843"/>
            </a:gdLst>
            <a:ahLst/>
            <a:cxnLst>
              <a:cxn ang="0">
                <a:pos x="2147483646" y="0"/>
              </a:cxn>
              <a:cxn ang="0">
                <a:pos x="2147483646" y="2147483646"/>
              </a:cxn>
              <a:cxn ang="0">
                <a:pos x="0" y="2147483646"/>
              </a:cxn>
            </a:cxnLst>
            <a:rect l="txL" t="txT" r="txR" b="txB"/>
            <a:pathLst>
              <a:path w="2748" h="843">
                <a:moveTo>
                  <a:pt x="2747" y="0"/>
                </a:moveTo>
                <a:cubicBezTo>
                  <a:pt x="1908" y="49"/>
                  <a:pt x="1068" y="99"/>
                  <a:pt x="609" y="239"/>
                </a:cubicBezTo>
                <a:cubicBezTo>
                  <a:pt x="152" y="381"/>
                  <a:pt x="75" y="611"/>
                  <a:pt x="0" y="842"/>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92171" name="Freeform 9"/>
          <p:cNvSpPr/>
          <p:nvPr/>
        </p:nvSpPr>
        <p:spPr>
          <a:xfrm>
            <a:off x="3886200" y="3124200"/>
            <a:ext cx="1368425" cy="1063625"/>
          </a:xfrm>
          <a:custGeom>
            <a:avLst/>
            <a:gdLst>
              <a:gd name="txL" fmla="*/ 0 w 3806"/>
              <a:gd name="txT" fmla="*/ 0 h 2960"/>
              <a:gd name="txR" fmla="*/ 3806 w 3806"/>
              <a:gd name="txB" fmla="*/ 2960 h 2960"/>
            </a:gdLst>
            <a:ahLst/>
            <a:cxnLst>
              <a:cxn ang="0">
                <a:pos x="0" y="0"/>
              </a:cxn>
              <a:cxn ang="0">
                <a:pos x="2147483646" y="2147483646"/>
              </a:cxn>
              <a:cxn ang="0">
                <a:pos x="2147483646" y="2147483646"/>
              </a:cxn>
            </a:cxnLst>
            <a:rect l="txL" t="txT" r="txR" b="txB"/>
            <a:pathLst>
              <a:path w="3806" h="2960">
                <a:moveTo>
                  <a:pt x="0" y="0"/>
                </a:moveTo>
                <a:cubicBezTo>
                  <a:pt x="211" y="599"/>
                  <a:pt x="422" y="1197"/>
                  <a:pt x="1056" y="1691"/>
                </a:cubicBezTo>
                <a:cubicBezTo>
                  <a:pt x="1691" y="2184"/>
                  <a:pt x="2749" y="2572"/>
                  <a:pt x="3805" y="2959"/>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92172" name="Line 10"/>
          <p:cNvSpPr/>
          <p:nvPr/>
        </p:nvSpPr>
        <p:spPr>
          <a:xfrm>
            <a:off x="5867400" y="3200400"/>
            <a:ext cx="0" cy="457200"/>
          </a:xfrm>
          <a:prstGeom prst="line">
            <a:avLst/>
          </a:prstGeom>
          <a:ln w="38160" cap="flat" cmpd="sng">
            <a:solidFill>
              <a:srgbClr val="4C38E2"/>
            </a:solidFill>
            <a:prstDash val="solid"/>
            <a:headEnd type="none" w="med" len="med"/>
            <a:tailEnd type="triangle" w="lg" len="lg"/>
          </a:ln>
        </p:spPr>
      </p:sp>
      <p:sp>
        <p:nvSpPr>
          <p:cNvPr id="92173" name="Line 11"/>
          <p:cNvSpPr/>
          <p:nvPr/>
        </p:nvSpPr>
        <p:spPr>
          <a:xfrm>
            <a:off x="6019800" y="5105400"/>
            <a:ext cx="0" cy="838200"/>
          </a:xfrm>
          <a:prstGeom prst="line">
            <a:avLst/>
          </a:prstGeom>
          <a:ln w="38160" cap="flat" cmpd="sng">
            <a:solidFill>
              <a:srgbClr val="4C38E2"/>
            </a:solidFill>
            <a:prstDash val="solid"/>
            <a:headEnd type="none" w="med" len="med"/>
            <a:tailEnd type="triangle" w="lg" len="lg"/>
          </a:ln>
        </p:spPr>
      </p:sp>
      <p:sp>
        <p:nvSpPr>
          <p:cNvPr id="92174" name="Freeform 12"/>
          <p:cNvSpPr/>
          <p:nvPr/>
        </p:nvSpPr>
        <p:spPr>
          <a:xfrm>
            <a:off x="6705600" y="3200400"/>
            <a:ext cx="911225" cy="911225"/>
          </a:xfrm>
          <a:custGeom>
            <a:avLst/>
            <a:gdLst>
              <a:gd name="txL" fmla="*/ 0 w 2537"/>
              <a:gd name="txT" fmla="*/ 0 h 2537"/>
              <a:gd name="txR" fmla="*/ 2537 w 2537"/>
              <a:gd name="txB" fmla="*/ 2537 h 2537"/>
            </a:gdLst>
            <a:ahLst/>
            <a:cxnLst>
              <a:cxn ang="0">
                <a:pos x="2147483646" y="0"/>
              </a:cxn>
              <a:cxn ang="0">
                <a:pos x="2147483646" y="2147483646"/>
              </a:cxn>
              <a:cxn ang="0">
                <a:pos x="0" y="2147483646"/>
              </a:cxn>
            </a:cxnLst>
            <a:rect l="txL" t="txT" r="txR" b="txB"/>
            <a:pathLst>
              <a:path w="2537" h="2537">
                <a:moveTo>
                  <a:pt x="2536" y="0"/>
                </a:moveTo>
                <a:cubicBezTo>
                  <a:pt x="2325" y="634"/>
                  <a:pt x="2114" y="1268"/>
                  <a:pt x="1690" y="1690"/>
                </a:cubicBezTo>
                <a:cubicBezTo>
                  <a:pt x="1268" y="2114"/>
                  <a:pt x="634" y="2325"/>
                  <a:pt x="0" y="2536"/>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92175" name="Text Box 13"/>
          <p:cNvSpPr txBox="1"/>
          <p:nvPr/>
        </p:nvSpPr>
        <p:spPr>
          <a:xfrm>
            <a:off x="3048000" y="2057400"/>
            <a:ext cx="1216025" cy="81915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815975" algn="l"/>
                <a:tab pos="863600" algn="l"/>
              </a:tabLst>
            </a:pPr>
            <a:r>
              <a:rPr lang="en-GB" altLang="en-US" sz="2400" b="1" dirty="0">
                <a:solidFill>
                  <a:srgbClr val="4C38E2"/>
                </a:solidFill>
                <a:latin typeface="times" charset="0"/>
              </a:rPr>
              <a:t>Square</a:t>
            </a:r>
            <a:br>
              <a:rPr lang="en-GB" altLang="en-US" sz="2400" b="1" dirty="0">
                <a:solidFill>
                  <a:srgbClr val="4C38E2"/>
                </a:solidFill>
                <a:latin typeface="times" charset="0"/>
              </a:rPr>
            </a:br>
            <a:r>
              <a:rPr lang="en-GB" altLang="en-US" sz="2400" b="1" dirty="0">
                <a:solidFill>
                  <a:srgbClr val="4C38E2"/>
                </a:solidFill>
                <a:latin typeface="times" charset="0"/>
              </a:rPr>
              <a:t>0.3.1.1</a:t>
            </a:r>
            <a:endParaRPr lang="en-GB" altLang="en-US" sz="2400" b="1" dirty="0">
              <a:solidFill>
                <a:srgbClr val="4C38E2"/>
              </a:solidFill>
              <a:latin typeface="times" charset="0"/>
            </a:endParaRPr>
          </a:p>
        </p:txBody>
      </p:sp>
      <p:sp>
        <p:nvSpPr>
          <p:cNvPr id="92176" name="Text Box 14"/>
          <p:cNvSpPr txBox="1"/>
          <p:nvPr/>
        </p:nvSpPr>
        <p:spPr>
          <a:xfrm>
            <a:off x="5257800" y="1981200"/>
            <a:ext cx="1216025" cy="81915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815975" algn="l"/>
                <a:tab pos="863600" algn="l"/>
              </a:tabLst>
            </a:pPr>
            <a:r>
              <a:rPr lang="en-GB" altLang="en-US" sz="2400" b="1" dirty="0">
                <a:solidFill>
                  <a:srgbClr val="4C38E2"/>
                </a:solidFill>
                <a:latin typeface="times" charset="0"/>
              </a:rPr>
              <a:t>Square</a:t>
            </a:r>
            <a:br>
              <a:rPr lang="en-GB" altLang="en-US" sz="2400" b="1" dirty="0">
                <a:solidFill>
                  <a:srgbClr val="4C38E2"/>
                </a:solidFill>
                <a:latin typeface="times" charset="0"/>
              </a:rPr>
            </a:br>
            <a:r>
              <a:rPr lang="en-GB" altLang="en-US" sz="2400" b="1" dirty="0">
                <a:solidFill>
                  <a:srgbClr val="4C38E2"/>
                </a:solidFill>
                <a:latin typeface="times" charset="0"/>
              </a:rPr>
              <a:t>0.3.1.2</a:t>
            </a:r>
            <a:endParaRPr lang="en-GB" altLang="en-US" sz="2400" b="1" dirty="0">
              <a:solidFill>
                <a:srgbClr val="4C38E2"/>
              </a:solidFill>
              <a:latin typeface="times" charset="0"/>
            </a:endParaRPr>
          </a:p>
        </p:txBody>
      </p:sp>
      <p:sp>
        <p:nvSpPr>
          <p:cNvPr id="92177" name="Text Box 15"/>
          <p:cNvSpPr txBox="1"/>
          <p:nvPr/>
        </p:nvSpPr>
        <p:spPr>
          <a:xfrm>
            <a:off x="7391400" y="1981200"/>
            <a:ext cx="1216025" cy="81915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815975" algn="l"/>
                <a:tab pos="863600" algn="l"/>
              </a:tabLst>
            </a:pPr>
            <a:r>
              <a:rPr lang="en-GB" altLang="en-US" sz="2400" b="1" dirty="0">
                <a:solidFill>
                  <a:srgbClr val="4C38E2"/>
                </a:solidFill>
                <a:latin typeface="times" charset="0"/>
              </a:rPr>
              <a:t>Square</a:t>
            </a:r>
            <a:br>
              <a:rPr lang="en-GB" altLang="en-US" sz="2400" b="1" dirty="0">
                <a:solidFill>
                  <a:srgbClr val="4C38E2"/>
                </a:solidFill>
                <a:latin typeface="times" charset="0"/>
              </a:rPr>
            </a:br>
            <a:r>
              <a:rPr lang="en-GB" altLang="en-US" sz="2400" b="1" dirty="0">
                <a:solidFill>
                  <a:srgbClr val="4C38E2"/>
                </a:solidFill>
                <a:latin typeface="times" charset="0"/>
              </a:rPr>
              <a:t>0.3.1.3</a:t>
            </a:r>
            <a:endParaRPr lang="en-GB" altLang="en-US" sz="2400" b="1" dirty="0">
              <a:solidFill>
                <a:srgbClr val="4C38E2"/>
              </a:solidFill>
              <a:latin typeface="times" charset="0"/>
            </a:endParaRPr>
          </a:p>
        </p:txBody>
      </p:sp>
      <p:sp>
        <p:nvSpPr>
          <p:cNvPr id="92178" name="Text Box 16"/>
          <p:cNvSpPr txBox="1"/>
          <p:nvPr/>
        </p:nvSpPr>
        <p:spPr>
          <a:xfrm>
            <a:off x="5334000" y="3962400"/>
            <a:ext cx="1216025" cy="819150"/>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lgn="ctr" defTabSz="914400">
              <a:lnSpc>
                <a:spcPct val="72000"/>
              </a:lnSpc>
              <a:spcBef>
                <a:spcPts val="1365"/>
              </a:spcBef>
              <a:buClrTx/>
              <a:buFontTx/>
              <a:buNone/>
              <a:tabLst>
                <a:tab pos="815975" algn="l"/>
                <a:tab pos="863600" algn="l"/>
              </a:tabLst>
            </a:pPr>
            <a:r>
              <a:rPr lang="en-GB" altLang="en-US" sz="2400" b="1" dirty="0">
                <a:solidFill>
                  <a:srgbClr val="4C38E2"/>
                </a:solidFill>
                <a:latin typeface="times" charset="0"/>
              </a:rPr>
              <a:t>Sum</a:t>
            </a:r>
            <a:br>
              <a:rPr lang="en-GB" altLang="en-US" sz="2400" b="1" dirty="0">
                <a:solidFill>
                  <a:srgbClr val="4C38E2"/>
                </a:solidFill>
                <a:latin typeface="times" charset="0"/>
              </a:rPr>
            </a:br>
            <a:r>
              <a:rPr lang="en-GB" altLang="en-US" sz="2400" b="1" dirty="0">
                <a:solidFill>
                  <a:srgbClr val="4C38E2"/>
                </a:solidFill>
                <a:latin typeface="times" charset="0"/>
              </a:rPr>
              <a:t>0.3.1.4</a:t>
            </a:r>
            <a:endParaRPr lang="en-GB" altLang="en-US" sz="2400" b="1" dirty="0">
              <a:solidFill>
                <a:srgbClr val="4C38E2"/>
              </a:solidFill>
              <a:latin typeface="times" charset="0"/>
            </a:endParaRPr>
          </a:p>
        </p:txBody>
      </p:sp>
      <p:sp>
        <p:nvSpPr>
          <p:cNvPr id="92179" name="Text Box 17"/>
          <p:cNvSpPr txBox="1"/>
          <p:nvPr/>
        </p:nvSpPr>
        <p:spPr>
          <a:xfrm>
            <a:off x="2438400" y="1524000"/>
            <a:ext cx="7588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a</a:t>
            </a:r>
            <a:endParaRPr lang="en-GB" altLang="en-US" sz="2400" b="1" dirty="0">
              <a:solidFill>
                <a:srgbClr val="4C38E2"/>
              </a:solidFill>
              <a:latin typeface="times" charset="0"/>
            </a:endParaRPr>
          </a:p>
        </p:txBody>
      </p:sp>
      <p:sp>
        <p:nvSpPr>
          <p:cNvPr id="92180" name="Text Box 18"/>
          <p:cNvSpPr txBox="1"/>
          <p:nvPr/>
        </p:nvSpPr>
        <p:spPr>
          <a:xfrm>
            <a:off x="6553200" y="1371600"/>
            <a:ext cx="7588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b</a:t>
            </a:r>
            <a:endParaRPr lang="en-GB" altLang="en-US" sz="2400" b="1" dirty="0">
              <a:solidFill>
                <a:srgbClr val="4C38E2"/>
              </a:solidFill>
              <a:latin typeface="times" charset="0"/>
            </a:endParaRPr>
          </a:p>
        </p:txBody>
      </p:sp>
      <p:sp>
        <p:nvSpPr>
          <p:cNvPr id="92181" name="Text Box 19"/>
          <p:cNvSpPr txBox="1"/>
          <p:nvPr/>
        </p:nvSpPr>
        <p:spPr>
          <a:xfrm>
            <a:off x="8534400" y="1600200"/>
            <a:ext cx="7588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c</a:t>
            </a:r>
            <a:endParaRPr lang="en-GB" altLang="en-US" sz="2400" b="1" dirty="0">
              <a:solidFill>
                <a:srgbClr val="4C38E2"/>
              </a:solidFill>
              <a:latin typeface="times" charset="0"/>
            </a:endParaRPr>
          </a:p>
        </p:txBody>
      </p:sp>
      <p:sp>
        <p:nvSpPr>
          <p:cNvPr id="92182" name="Text Box 20"/>
          <p:cNvSpPr txBox="1"/>
          <p:nvPr/>
        </p:nvSpPr>
        <p:spPr>
          <a:xfrm>
            <a:off x="4267200" y="3429000"/>
            <a:ext cx="7588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asq</a:t>
            </a:r>
            <a:endParaRPr lang="en-GB" altLang="en-US" sz="2400" b="1" dirty="0">
              <a:solidFill>
                <a:srgbClr val="4C38E2"/>
              </a:solidFill>
              <a:latin typeface="times" charset="0"/>
            </a:endParaRPr>
          </a:p>
        </p:txBody>
      </p:sp>
      <p:sp>
        <p:nvSpPr>
          <p:cNvPr id="92183" name="Text Box 21"/>
          <p:cNvSpPr txBox="1"/>
          <p:nvPr/>
        </p:nvSpPr>
        <p:spPr>
          <a:xfrm>
            <a:off x="5791200" y="3124200"/>
            <a:ext cx="7588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bsq</a:t>
            </a:r>
            <a:endParaRPr lang="en-GB" altLang="en-US" sz="2400" b="1" dirty="0">
              <a:solidFill>
                <a:srgbClr val="4C38E2"/>
              </a:solidFill>
              <a:latin typeface="times" charset="0"/>
            </a:endParaRPr>
          </a:p>
        </p:txBody>
      </p:sp>
      <p:sp>
        <p:nvSpPr>
          <p:cNvPr id="92184" name="Text Box 22"/>
          <p:cNvSpPr txBox="1"/>
          <p:nvPr/>
        </p:nvSpPr>
        <p:spPr>
          <a:xfrm>
            <a:off x="7391400" y="3429000"/>
            <a:ext cx="7588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csq</a:t>
            </a:r>
            <a:endParaRPr lang="en-GB" altLang="en-US" sz="2400" b="1" dirty="0">
              <a:solidFill>
                <a:srgbClr val="4C38E2"/>
              </a:solidFill>
              <a:latin typeface="times" charset="0"/>
            </a:endParaRPr>
          </a:p>
        </p:txBody>
      </p:sp>
      <p:sp>
        <p:nvSpPr>
          <p:cNvPr id="92185" name="Text Box 23"/>
          <p:cNvSpPr txBox="1"/>
          <p:nvPr/>
        </p:nvSpPr>
        <p:spPr>
          <a:xfrm>
            <a:off x="6019800" y="5181600"/>
            <a:ext cx="27400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815975" algn="l"/>
                <a:tab pos="1633855" algn="l"/>
                <a:tab pos="2449830" algn="l"/>
                <a:tab pos="2592705" algn="l"/>
              </a:tabLst>
            </a:pPr>
            <a:r>
              <a:rPr lang="en-GB" altLang="en-US" sz="2400" b="1" dirty="0">
                <a:solidFill>
                  <a:srgbClr val="4C38E2"/>
                </a:solidFill>
                <a:latin typeface="times" charset="0"/>
              </a:rPr>
              <a:t>Squared-sum</a:t>
            </a:r>
            <a:endParaRPr lang="en-GB" altLang="en-US" sz="2400" b="1" dirty="0">
              <a:solidFill>
                <a:srgbClr val="4C38E2"/>
              </a:solidFill>
              <a:latin typeface="times"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94211" name="Rectangle 1"/>
          <p:cNvSpPr>
            <a:spLocks noGrp="1"/>
          </p:cNvSpPr>
          <p:nvPr>
            <p:ph type="title"/>
          </p:nvPr>
        </p:nvSpPr>
        <p:spPr>
          <a:xfrm>
            <a:off x="1930400" y="161925"/>
            <a:ext cx="7769225" cy="1179513"/>
          </a:xfrm>
        </p:spPr>
        <p:txBody>
          <a:bodyPr vert="horz" wrap="square" lIns="18000" tIns="46800" rIns="18000" bIns="46800" anchor="ctr" anchorCtr="0"/>
          <a:p>
            <a:pPr>
              <a:spcBef>
                <a:spcPts val="815"/>
              </a:spcBef>
            </a:pPr>
            <a:r>
              <a:rPr lang="en-GB" altLang="en-US" sz="3600" b="1" dirty="0">
                <a:solidFill>
                  <a:srgbClr val="4C38E2"/>
                </a:solidFill>
              </a:rPr>
              <a:t>Example: RMS Calculating Software</a:t>
            </a:r>
            <a:endParaRPr lang="en-GB" altLang="en-US" sz="3600" b="1" dirty="0">
              <a:solidFill>
                <a:srgbClr val="4C38E2"/>
              </a:solidFill>
            </a:endParaRPr>
          </a:p>
        </p:txBody>
      </p:sp>
      <p:sp>
        <p:nvSpPr>
          <p:cNvPr id="94212" name="Rectangle 2"/>
          <p:cNvSpPr>
            <a:spLocks noGrp="1"/>
          </p:cNvSpPr>
          <p:nvPr>
            <p:ph idx="1"/>
          </p:nvPr>
        </p:nvSpPr>
        <p:spPr>
          <a:xfrm>
            <a:off x="2209800" y="1524000"/>
            <a:ext cx="7769225" cy="4162425"/>
          </a:xfrm>
        </p:spPr>
        <p:txBody>
          <a:bodyPr vert="horz" wrap="square" lIns="18000" tIns="46800" rIns="18000" bIns="46800" anchor="t" anchorCtr="0"/>
          <a:p>
            <a:pPr>
              <a:spcBef>
                <a:spcPts val="900"/>
              </a:spcBef>
            </a:pPr>
            <a:r>
              <a:rPr lang="en-GB" altLang="en-US" sz="4000" b="1" dirty="0"/>
              <a:t>Decomposition is never carried on up to basic instruction level:</a:t>
            </a:r>
            <a:endParaRPr lang="en-GB" altLang="en-US" sz="4000" b="1" dirty="0"/>
          </a:p>
          <a:p>
            <a:pPr lvl="1">
              <a:spcBef>
                <a:spcPts val="815"/>
              </a:spcBef>
            </a:pPr>
            <a:r>
              <a:rPr lang="en-GB" altLang="en-US" sz="3600" b="1" dirty="0">
                <a:solidFill>
                  <a:srgbClr val="4C38E2"/>
                </a:solidFill>
              </a:rPr>
              <a:t>a bubble is not decomposed any further: </a:t>
            </a:r>
            <a:endParaRPr lang="en-GB" altLang="en-US" sz="3600" b="1" dirty="0">
              <a:solidFill>
                <a:srgbClr val="4C38E2"/>
              </a:solidFill>
            </a:endParaRPr>
          </a:p>
          <a:p>
            <a:pPr lvl="2">
              <a:spcBef>
                <a:spcPts val="715"/>
              </a:spcBef>
            </a:pPr>
            <a:r>
              <a:rPr lang="en-GB" altLang="en-US" sz="3200" b="1" dirty="0">
                <a:solidFill>
                  <a:srgbClr val="4C38E2"/>
                </a:solidFill>
              </a:rPr>
              <a:t>if it can be represented by a simple set of instructions.</a:t>
            </a:r>
            <a:endParaRPr lang="en-GB" altLang="en-US" sz="3200" b="1" dirty="0">
              <a:solidFill>
                <a:srgbClr val="4C38E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28800" y="133985"/>
            <a:ext cx="8229600" cy="1143000"/>
          </a:xfrm>
        </p:spPr>
        <p:txBody>
          <a:bodyPr vert="horz" wrap="square" lIns="0" tIns="45720" rIns="0" bIns="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sz="5000" b="0" i="0" u="none" strike="noStrike" kern="1200" cap="none" spc="0" normalizeH="0" baseline="0" noProof="0" dirty="0">
                <a:ln>
                  <a:noFill/>
                </a:ln>
                <a:solidFill>
                  <a:schemeClr val="tx2">
                    <a:lumMod val="75000"/>
                  </a:schemeClr>
                </a:solidFill>
                <a:effectLst/>
                <a:uLnTx/>
                <a:uFillTx/>
                <a:latin typeface="+mj-lt"/>
                <a:ea typeface="+mj-ea"/>
                <a:cs typeface="+mj-cs"/>
              </a:rPr>
              <a:t>Rules of Data Flow</a:t>
            </a:r>
            <a:endParaRPr kumimoji="0" lang="en-IN" sz="5000" b="0" i="0" u="none" strike="noStrike" kern="1200" cap="none" spc="0" normalizeH="0" baseline="0" noProof="0" dirty="0">
              <a:ln>
                <a:noFill/>
              </a:ln>
              <a:solidFill>
                <a:schemeClr val="tx2">
                  <a:lumMod val="75000"/>
                </a:schemeClr>
              </a:solidFill>
              <a:effectLst/>
              <a:uLnTx/>
              <a:uFillTx/>
              <a:latin typeface="+mj-lt"/>
              <a:ea typeface="+mj-ea"/>
              <a:cs typeface="+mj-cs"/>
            </a:endParaRPr>
          </a:p>
        </p:txBody>
      </p:sp>
      <p:sp>
        <p:nvSpPr>
          <p:cNvPr id="14339" name="Content Placeholder 2"/>
          <p:cNvSpPr>
            <a:spLocks noGrp="1"/>
          </p:cNvSpPr>
          <p:nvPr>
            <p:ph sz="half" idx="1"/>
          </p:nvPr>
        </p:nvSpPr>
        <p:spPr>
          <a:xfrm>
            <a:off x="1828800" y="1531620"/>
            <a:ext cx="4191000" cy="3794125"/>
          </a:xfrm>
        </p:spPr>
        <p:txBody>
          <a:bodyPr vert="horz" wrap="square" lIns="91440" tIns="45720" rIns="91440" bIns="45720" anchor="t" anchorCtr="0"/>
          <a:p>
            <a:pPr eaLnBrk="1" hangingPunct="1">
              <a:buClr>
                <a:srgbClr val="726056"/>
              </a:buClr>
              <a:buSzPct val="95000"/>
            </a:pPr>
            <a:endParaRPr lang="en-IN" altLang="en-US" kern="1200" dirty="0">
              <a:latin typeface="+mn-lt"/>
              <a:ea typeface="+mn-ea"/>
              <a:cs typeface="+mn-cs"/>
            </a:endParaRPr>
          </a:p>
          <a:p>
            <a:pPr eaLnBrk="1" hangingPunct="1">
              <a:buClr>
                <a:srgbClr val="726056"/>
              </a:buClr>
              <a:buSzPct val="95000"/>
            </a:pPr>
            <a:r>
              <a:rPr lang="en-IN" altLang="en-US" kern="1200" dirty="0">
                <a:latin typeface="+mn-lt"/>
                <a:ea typeface="+mn-ea"/>
                <a:cs typeface="+mn-cs"/>
              </a:rPr>
              <a:t>Data can flow from</a:t>
            </a:r>
            <a:endParaRPr lang="en-IN" altLang="en-US" kern="1200" dirty="0">
              <a:latin typeface="+mn-lt"/>
              <a:ea typeface="+mn-ea"/>
              <a:cs typeface="+mn-cs"/>
            </a:endParaRPr>
          </a:p>
          <a:p>
            <a:pPr lvl="1" eaLnBrk="1" hangingPunct="1">
              <a:buSzPct val="85000"/>
            </a:pPr>
            <a:endParaRPr lang="en-IN" altLang="en-US" kern="1200" dirty="0">
              <a:latin typeface="+mn-lt"/>
              <a:ea typeface="+mn-ea"/>
              <a:cs typeface="+mn-cs"/>
            </a:endParaRPr>
          </a:p>
          <a:p>
            <a:pPr lvl="1" eaLnBrk="1" hangingPunct="1">
              <a:buSzPct val="85000"/>
            </a:pPr>
            <a:r>
              <a:rPr lang="en-IN" altLang="en-US" kern="1200" dirty="0">
                <a:latin typeface="+mn-lt"/>
                <a:ea typeface="+mn-ea"/>
                <a:cs typeface="+mn-cs"/>
              </a:rPr>
              <a:t>External entity to process</a:t>
            </a:r>
            <a:endParaRPr lang="en-IN" altLang="en-US" kern="1200" dirty="0">
              <a:latin typeface="+mn-lt"/>
              <a:ea typeface="+mn-ea"/>
              <a:cs typeface="+mn-cs"/>
            </a:endParaRPr>
          </a:p>
          <a:p>
            <a:pPr lvl="1" eaLnBrk="1" hangingPunct="1">
              <a:buSzPct val="85000"/>
            </a:pPr>
            <a:r>
              <a:rPr lang="en-IN" altLang="en-US" kern="1200" dirty="0">
                <a:latin typeface="+mn-lt"/>
                <a:ea typeface="+mn-ea"/>
                <a:cs typeface="+mn-cs"/>
              </a:rPr>
              <a:t>Process to external entity</a:t>
            </a:r>
            <a:endParaRPr lang="en-IN" altLang="en-US" kern="1200" dirty="0">
              <a:latin typeface="+mn-lt"/>
              <a:ea typeface="+mn-ea"/>
              <a:cs typeface="+mn-cs"/>
            </a:endParaRPr>
          </a:p>
          <a:p>
            <a:pPr lvl="1" eaLnBrk="1" hangingPunct="1">
              <a:buSzPct val="85000"/>
            </a:pPr>
            <a:r>
              <a:rPr lang="en-IN" altLang="en-US" kern="1200" dirty="0">
                <a:latin typeface="+mn-lt"/>
                <a:ea typeface="+mn-ea"/>
                <a:cs typeface="+mn-cs"/>
              </a:rPr>
              <a:t>Process to store and back</a:t>
            </a:r>
            <a:endParaRPr lang="en-IN" altLang="en-US" kern="1200" dirty="0">
              <a:latin typeface="+mn-lt"/>
              <a:ea typeface="+mn-ea"/>
              <a:cs typeface="+mn-cs"/>
            </a:endParaRPr>
          </a:p>
          <a:p>
            <a:pPr lvl="1" eaLnBrk="1" hangingPunct="1">
              <a:buSzPct val="85000"/>
            </a:pPr>
            <a:r>
              <a:rPr lang="en-IN" altLang="en-US" kern="1200" dirty="0">
                <a:latin typeface="+mn-lt"/>
                <a:ea typeface="+mn-ea"/>
                <a:cs typeface="+mn-cs"/>
              </a:rPr>
              <a:t>Process to process</a:t>
            </a:r>
            <a:endParaRPr lang="en-IN" altLang="en-US" kern="1200" dirty="0">
              <a:latin typeface="+mn-lt"/>
              <a:ea typeface="+mn-ea"/>
              <a:cs typeface="+mn-cs"/>
            </a:endParaRPr>
          </a:p>
        </p:txBody>
      </p:sp>
      <p:sp>
        <p:nvSpPr>
          <p:cNvPr id="14340" name="Content Placeholder 3"/>
          <p:cNvSpPr>
            <a:spLocks noGrp="1"/>
          </p:cNvSpPr>
          <p:nvPr>
            <p:ph sz="half" idx="2"/>
          </p:nvPr>
        </p:nvSpPr>
        <p:spPr>
          <a:xfrm>
            <a:off x="6136005" y="1531620"/>
            <a:ext cx="4191000" cy="3870325"/>
          </a:xfrm>
        </p:spPr>
        <p:txBody>
          <a:bodyPr vert="horz" wrap="square" lIns="91440" tIns="45720" rIns="91440" bIns="45720" anchor="t" anchorCtr="0"/>
          <a:p>
            <a:pPr eaLnBrk="1" hangingPunct="1">
              <a:buClr>
                <a:srgbClr val="726056"/>
              </a:buClr>
              <a:buSzPct val="95000"/>
            </a:pPr>
            <a:endParaRPr lang="en-IN" altLang="en-US" kern="1200" dirty="0">
              <a:latin typeface="+mn-lt"/>
              <a:ea typeface="+mn-ea"/>
              <a:cs typeface="+mn-cs"/>
            </a:endParaRPr>
          </a:p>
          <a:p>
            <a:pPr eaLnBrk="1" hangingPunct="1">
              <a:buClr>
                <a:srgbClr val="726056"/>
              </a:buClr>
              <a:buSzPct val="95000"/>
            </a:pPr>
            <a:r>
              <a:rPr lang="en-IN" altLang="en-US" kern="1200" dirty="0">
                <a:latin typeface="+mn-lt"/>
                <a:ea typeface="+mn-ea"/>
                <a:cs typeface="+mn-cs"/>
              </a:rPr>
              <a:t>Data cannot flow from</a:t>
            </a:r>
            <a:endParaRPr lang="en-IN" altLang="en-US" kern="1200" dirty="0">
              <a:latin typeface="+mn-lt"/>
              <a:ea typeface="+mn-ea"/>
              <a:cs typeface="+mn-cs"/>
            </a:endParaRPr>
          </a:p>
          <a:p>
            <a:pPr lvl="1" eaLnBrk="1" hangingPunct="1">
              <a:buSzPct val="85000"/>
            </a:pPr>
            <a:endParaRPr lang="en-IN" altLang="en-US" kern="1200" dirty="0">
              <a:latin typeface="+mn-lt"/>
              <a:ea typeface="+mn-ea"/>
              <a:cs typeface="+mn-cs"/>
            </a:endParaRPr>
          </a:p>
          <a:p>
            <a:pPr lvl="1" eaLnBrk="1" hangingPunct="1">
              <a:buSzPct val="85000"/>
            </a:pPr>
            <a:r>
              <a:rPr lang="en-IN" altLang="en-US" kern="1200" dirty="0">
                <a:latin typeface="+mn-lt"/>
                <a:ea typeface="+mn-ea"/>
                <a:cs typeface="+mn-cs"/>
              </a:rPr>
              <a:t>External entity to external entity</a:t>
            </a:r>
            <a:endParaRPr lang="en-IN" altLang="en-US" kern="1200" dirty="0">
              <a:latin typeface="+mn-lt"/>
              <a:ea typeface="+mn-ea"/>
              <a:cs typeface="+mn-cs"/>
            </a:endParaRPr>
          </a:p>
          <a:p>
            <a:pPr lvl="1" eaLnBrk="1" hangingPunct="1">
              <a:buSzPct val="85000"/>
            </a:pPr>
            <a:r>
              <a:rPr lang="en-IN" altLang="en-US" kern="1200" dirty="0">
                <a:latin typeface="+mn-lt"/>
                <a:ea typeface="+mn-ea"/>
                <a:cs typeface="+mn-cs"/>
              </a:rPr>
              <a:t>External entity to store</a:t>
            </a:r>
            <a:endParaRPr lang="en-IN" altLang="en-US" kern="1200" dirty="0">
              <a:latin typeface="+mn-lt"/>
              <a:ea typeface="+mn-ea"/>
              <a:cs typeface="+mn-cs"/>
            </a:endParaRPr>
          </a:p>
          <a:p>
            <a:pPr lvl="1" eaLnBrk="1" hangingPunct="1">
              <a:buSzPct val="85000"/>
            </a:pPr>
            <a:r>
              <a:rPr lang="en-IN" altLang="en-US" kern="1200" dirty="0">
                <a:latin typeface="+mn-lt"/>
                <a:ea typeface="+mn-ea"/>
                <a:cs typeface="+mn-cs"/>
              </a:rPr>
              <a:t>Store to external entity</a:t>
            </a:r>
            <a:endParaRPr lang="en-IN" altLang="en-US" kern="1200" dirty="0">
              <a:latin typeface="+mn-lt"/>
              <a:ea typeface="+mn-ea"/>
              <a:cs typeface="+mn-cs"/>
            </a:endParaRPr>
          </a:p>
          <a:p>
            <a:pPr lvl="1" eaLnBrk="1" hangingPunct="1">
              <a:buSzPct val="85000"/>
            </a:pPr>
            <a:r>
              <a:rPr lang="en-IN" altLang="en-US" kern="1200" dirty="0">
                <a:latin typeface="+mn-lt"/>
                <a:ea typeface="+mn-ea"/>
                <a:cs typeface="+mn-cs"/>
              </a:rPr>
              <a:t>Store to store</a:t>
            </a:r>
            <a:endParaRPr lang="en-IN" altLang="en-US" kern="1200" dirty="0">
              <a:latin typeface="+mn-lt"/>
              <a:ea typeface="+mn-ea"/>
              <a:cs typeface="+mn-cs"/>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1676400" y="0"/>
            <a:ext cx="8846185" cy="1143000"/>
          </a:xfrm>
        </p:spPr>
        <p:txBody>
          <a:bodyPr vert="horz" wrap="square" lIns="0" tIns="45720" rIns="0" bIns="0" anchor="b" anchorCtr="0"/>
          <a:p>
            <a:pPr eaLnBrk="1" hangingPunct="1">
              <a:buNone/>
            </a:pPr>
            <a:r>
              <a:rPr dirty="0"/>
              <a:t>Commonly Made Errors in DFD</a:t>
            </a:r>
            <a:endParaRPr dirty="0"/>
          </a:p>
        </p:txBody>
      </p:sp>
      <p:sp>
        <p:nvSpPr>
          <p:cNvPr id="35843" name="Content Placeholder 2"/>
          <p:cNvSpPr>
            <a:spLocks noGrp="1"/>
          </p:cNvSpPr>
          <p:nvPr>
            <p:ph idx="1"/>
          </p:nvPr>
        </p:nvSpPr>
        <p:spPr>
          <a:xfrm>
            <a:off x="1676400" y="1935163"/>
            <a:ext cx="8534400" cy="4389437"/>
          </a:xfrm>
        </p:spPr>
        <p:txBody>
          <a:bodyPr vert="horz" wrap="square" lIns="91440" tIns="45720" rIns="91440" bIns="45720" anchor="t" anchorCtr="0"/>
          <a:p>
            <a:pPr algn="just" eaLnBrk="1" hangingPunct="1"/>
            <a:r>
              <a:rPr lang="en-US" altLang="en-US" sz="3200" dirty="0"/>
              <a:t>Making more than one bubble in context diagram.</a:t>
            </a:r>
            <a:endParaRPr lang="en-US" altLang="en-US" sz="3200" dirty="0"/>
          </a:p>
          <a:p>
            <a:pPr algn="just" eaLnBrk="1" hangingPunct="1"/>
            <a:r>
              <a:rPr lang="en-US" altLang="en-US" sz="3200" dirty="0"/>
              <a:t>Use of external entities</a:t>
            </a:r>
            <a:r>
              <a:rPr lang="en-US" altLang="en-US" sz="3200" dirty="0"/>
              <a:t> in upper levels</a:t>
            </a:r>
            <a:endParaRPr lang="en-US" altLang="en-US" sz="3200" dirty="0"/>
          </a:p>
          <a:p>
            <a:pPr algn="just" eaLnBrk="1" hangingPunct="1"/>
            <a:r>
              <a:rPr lang="en-US" altLang="en-US" sz="3200" dirty="0"/>
              <a:t>Either too few or too many bubbles in </a:t>
            </a:r>
            <a:r>
              <a:rPr lang="en-US" altLang="en-US" sz="3200" dirty="0"/>
              <a:t>a DFD.</a:t>
            </a:r>
            <a:endParaRPr lang="en-US" altLang="en-US" sz="3200" dirty="0"/>
          </a:p>
          <a:p>
            <a:pPr algn="just" eaLnBrk="1" hangingPunct="1"/>
            <a:r>
              <a:rPr lang="en-US" altLang="en-US" sz="3200" dirty="0"/>
              <a:t>Leaving DFD unbalanced.</a:t>
            </a:r>
            <a:endParaRPr lang="en-US" altLang="en-US" sz="3200" dirty="0"/>
          </a:p>
          <a:p>
            <a:pPr algn="just" eaLnBrk="1" hangingPunct="1"/>
            <a:r>
              <a:rPr lang="en-US" altLang="en-US" sz="3200" dirty="0"/>
              <a:t>Try to represent control and other information in DFD</a:t>
            </a:r>
            <a:endParaRPr lang="en-US" altLang="en-US" sz="3200" dirty="0"/>
          </a:p>
          <a:p>
            <a:pPr eaLnBrk="1" hangingPunct="1"/>
            <a:endParaRPr lang="en-US" altLang="en-US" dirty="0"/>
          </a:p>
          <a:p>
            <a:pPr eaLnBrk="1" hangingPunct="1"/>
            <a:endParaRPr lang="en-US" altLang="en-US" dirty="0"/>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2390" y="138430"/>
            <a:ext cx="12119610" cy="6501765"/>
          </a:xfrm>
        </p:spPr>
        <p:txBody>
          <a:bodyPr/>
          <a:p>
            <a:endParaRPr lang="en-US"/>
          </a:p>
          <a:p>
            <a:endParaRPr lang="en-US"/>
          </a:p>
          <a:p>
            <a:r>
              <a:rPr lang="en-US"/>
              <a:t>A data flow arrow should not connect two data stores or even a data store with an external entity. Thus, data can’t flow from a data store to another data store or to an external entity without any intervening processing. As a result, a data store should be connected only to bubbles through data flow arrows.</a:t>
            </a:r>
            <a:endParaRPr lang="en-US"/>
          </a:p>
          <a:p>
            <a:endParaRPr lang="en-US"/>
          </a:p>
          <a:p>
            <a:r>
              <a:rPr lang="en-US"/>
              <a:t>All the functionalities of the system must be captured by the DFD model. No function of the system specified in the SRS document of the system should be overlooked.</a:t>
            </a:r>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3255" y="308610"/>
            <a:ext cx="11243945" cy="6990080"/>
          </a:xfrm>
        </p:spPr>
        <p:txBody>
          <a:bodyPr/>
          <a:p>
            <a:r>
              <a:rPr lang="en-US">
                <a:sym typeface="+mn-ea"/>
              </a:rPr>
              <a:t>Only those functions specified in the SRS document  should be represented i.e. the designer should not assume functionality of the system not specified by the SRS document and then try to represent them in the DFD.</a:t>
            </a:r>
            <a:endParaRPr lang="en-US"/>
          </a:p>
          <a:p>
            <a:r>
              <a:rPr lang="en-US"/>
              <a:t>The data and function names must be intuitive. Some students and even practice developers use meaningless symbolic data names such as a,b,c,etc. Such names hinder understanding of the DFD model.</a:t>
            </a:r>
            <a:endParaRPr lang="en-US"/>
          </a:p>
          <a:p>
            <a:r>
              <a:rPr lang="en-US"/>
              <a:t>Novices clutter their DFDs with too many data flow arrow.</a:t>
            </a:r>
            <a:endParaRPr lang="en-US"/>
          </a:p>
          <a:p>
            <a:r>
              <a:rPr lang="en-US"/>
              <a:t>Incomplete data dictionary and data dictionary showing incorrect composition of data items are other frequently committed mistakes.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96259"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1090"/>
              </a:spcBef>
            </a:pPr>
            <a:r>
              <a:rPr lang="en-GB" altLang="en-US" sz="4800" b="1" dirty="0">
                <a:solidFill>
                  <a:srgbClr val="4C38E2"/>
                </a:solidFill>
              </a:rPr>
              <a:t>Data Dictionary</a:t>
            </a:r>
            <a:endParaRPr lang="en-GB" altLang="en-US" sz="4800" b="1" dirty="0">
              <a:solidFill>
                <a:srgbClr val="4C38E2"/>
              </a:solidFill>
            </a:endParaRPr>
          </a:p>
        </p:txBody>
      </p:sp>
      <p:sp>
        <p:nvSpPr>
          <p:cNvPr id="96260" name="Rectangle 2"/>
          <p:cNvSpPr>
            <a:spLocks noGrp="1"/>
          </p:cNvSpPr>
          <p:nvPr>
            <p:ph idx="1"/>
          </p:nvPr>
        </p:nvSpPr>
        <p:spPr>
          <a:xfrm>
            <a:off x="2209800" y="1447800"/>
            <a:ext cx="7769225" cy="5043488"/>
          </a:xfrm>
        </p:spPr>
        <p:txBody>
          <a:bodyPr vert="horz" wrap="square" lIns="18000" tIns="46800" rIns="18000" bIns="46800" anchor="t" anchorCtr="0"/>
          <a:p>
            <a:pPr>
              <a:spcBef>
                <a:spcPts val="625"/>
              </a:spcBef>
            </a:pPr>
            <a:r>
              <a:rPr lang="en-GB" altLang="en-US" sz="2800" b="1" dirty="0"/>
              <a:t>A DFD is always accompanied by a data dictionary.</a:t>
            </a:r>
            <a:endParaRPr lang="en-GB" altLang="en-US" sz="2800" b="1" dirty="0"/>
          </a:p>
          <a:p>
            <a:pPr>
              <a:spcBef>
                <a:spcPts val="625"/>
              </a:spcBef>
            </a:pPr>
            <a:r>
              <a:rPr lang="en-GB" altLang="en-US" sz="2800" b="1" dirty="0"/>
              <a:t>A data dictionary  lists all data items appearing in a DFD: </a:t>
            </a:r>
            <a:endParaRPr lang="en-GB" altLang="en-US" sz="2800" b="1" dirty="0"/>
          </a:p>
          <a:p>
            <a:pPr lvl="1">
              <a:spcBef>
                <a:spcPts val="540"/>
              </a:spcBef>
            </a:pPr>
            <a:r>
              <a:rPr lang="en-GB" altLang="en-US" sz="2400" b="1" dirty="0"/>
              <a:t>definition of all composite data items in terms of their component data items. </a:t>
            </a:r>
            <a:endParaRPr lang="en-GB" altLang="en-US" sz="2400" b="1" dirty="0"/>
          </a:p>
          <a:p>
            <a:pPr lvl="1">
              <a:spcBef>
                <a:spcPts val="540"/>
              </a:spcBef>
            </a:pPr>
            <a:r>
              <a:rPr lang="en-GB" altLang="en-US" sz="2400" b="1" dirty="0"/>
              <a:t>all data names along with the purpose of  data items.</a:t>
            </a:r>
            <a:endParaRPr lang="en-GB" altLang="en-US" sz="2400" b="1" dirty="0"/>
          </a:p>
          <a:p>
            <a:pPr>
              <a:spcBef>
                <a:spcPts val="625"/>
              </a:spcBef>
            </a:pPr>
            <a:r>
              <a:rPr lang="en-GB" altLang="en-US" sz="2800" b="1" dirty="0"/>
              <a:t>For example, a data dictionary entry may be: </a:t>
            </a:r>
            <a:endParaRPr lang="en-GB" altLang="en-US" sz="2800" b="1" dirty="0"/>
          </a:p>
          <a:p>
            <a:pPr lvl="1">
              <a:spcBef>
                <a:spcPts val="540"/>
              </a:spcBef>
            </a:pPr>
            <a:r>
              <a:rPr lang="en-GB" altLang="en-US" sz="2400" b="1" dirty="0">
                <a:solidFill>
                  <a:srgbClr val="4C38E2"/>
                </a:solidFill>
              </a:rPr>
              <a:t>grossPay = regularPay+overtimePay</a:t>
            </a:r>
            <a:endParaRPr lang="en-GB" altLang="en-US" sz="2400" b="1" dirty="0">
              <a:solidFill>
                <a:srgbClr val="4C38E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98307" name="Rectangle 1"/>
          <p:cNvSpPr>
            <a:spLocks noGrp="1"/>
          </p:cNvSpPr>
          <p:nvPr>
            <p:ph type="title"/>
          </p:nvPr>
        </p:nvSpPr>
        <p:spPr>
          <a:xfrm>
            <a:off x="1930400" y="39688"/>
            <a:ext cx="7769225" cy="1423987"/>
          </a:xfrm>
        </p:spPr>
        <p:txBody>
          <a:bodyPr vert="horz" wrap="square" lIns="18000" tIns="46800" rIns="18000" bIns="46800" anchor="ctr" anchorCtr="0"/>
          <a:p>
            <a:pPr>
              <a:spcBef>
                <a:spcPts val="990"/>
              </a:spcBef>
            </a:pPr>
            <a:r>
              <a:rPr lang="en-GB" altLang="en-US" sz="4400" b="1" dirty="0">
                <a:solidFill>
                  <a:srgbClr val="4C38E2"/>
                </a:solidFill>
              </a:rPr>
              <a:t>Importance of Data Dictionary</a:t>
            </a:r>
            <a:endParaRPr lang="en-GB" altLang="en-US" sz="4400" b="1" dirty="0">
              <a:solidFill>
                <a:srgbClr val="4C38E2"/>
              </a:solidFill>
            </a:endParaRPr>
          </a:p>
        </p:txBody>
      </p:sp>
      <p:sp>
        <p:nvSpPr>
          <p:cNvPr id="98308" name="Rectangle 2"/>
          <p:cNvSpPr>
            <a:spLocks noGrp="1"/>
          </p:cNvSpPr>
          <p:nvPr>
            <p:ph idx="1"/>
          </p:nvPr>
        </p:nvSpPr>
        <p:spPr>
          <a:xfrm>
            <a:off x="2209800" y="1447800"/>
            <a:ext cx="7769225" cy="4305300"/>
          </a:xfrm>
        </p:spPr>
        <p:txBody>
          <a:bodyPr vert="horz" wrap="square" lIns="18000" tIns="46800" rIns="18000" bIns="46800" anchor="t" anchorCtr="0"/>
          <a:p>
            <a:pPr>
              <a:spcBef>
                <a:spcPts val="990"/>
              </a:spcBef>
            </a:pPr>
            <a:r>
              <a:rPr lang="en-GB" altLang="en-US" b="1" dirty="0"/>
              <a:t>Provides all engineers in a project with standard terminology for all data: </a:t>
            </a:r>
            <a:endParaRPr lang="en-GB" altLang="en-US" b="1" dirty="0"/>
          </a:p>
          <a:p>
            <a:pPr lvl="1">
              <a:spcBef>
                <a:spcPts val="715"/>
              </a:spcBef>
            </a:pPr>
            <a:r>
              <a:rPr lang="en-GB" altLang="en-US" b="1" dirty="0"/>
              <a:t>A consistent vocabulary for data is very important</a:t>
            </a:r>
            <a:endParaRPr lang="en-GB" altLang="en-US" b="1" dirty="0"/>
          </a:p>
          <a:p>
            <a:pPr lvl="1">
              <a:spcBef>
                <a:spcPts val="715"/>
              </a:spcBef>
            </a:pPr>
            <a:r>
              <a:rPr lang="en-GB" altLang="en-US" b="1" dirty="0"/>
              <a:t>different engineers tend to use different terms to refer to the same data, </a:t>
            </a:r>
            <a:endParaRPr lang="en-GB" altLang="en-US" b="1" dirty="0"/>
          </a:p>
          <a:p>
            <a:pPr lvl="2">
              <a:spcBef>
                <a:spcPts val="625"/>
              </a:spcBef>
            </a:pPr>
            <a:r>
              <a:rPr lang="en-GB" altLang="en-US" b="1" dirty="0"/>
              <a:t>causes unnecessary confusion.</a:t>
            </a:r>
            <a:endParaRPr lang="en-GB" alt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100355" name="Rectangle 1"/>
          <p:cNvSpPr>
            <a:spLocks noGrp="1"/>
          </p:cNvSpPr>
          <p:nvPr>
            <p:ph type="title"/>
          </p:nvPr>
        </p:nvSpPr>
        <p:spPr>
          <a:xfrm>
            <a:off x="1930400" y="39688"/>
            <a:ext cx="7769225" cy="1423987"/>
          </a:xfrm>
        </p:spPr>
        <p:txBody>
          <a:bodyPr vert="horz" wrap="square" lIns="18000" tIns="46800" rIns="18000" bIns="46800" anchor="ctr" anchorCtr="0"/>
          <a:p>
            <a:pPr>
              <a:spcBef>
                <a:spcPts val="990"/>
              </a:spcBef>
            </a:pPr>
            <a:r>
              <a:rPr lang="en-GB" altLang="en-US" sz="4400" b="1" dirty="0">
                <a:solidFill>
                  <a:srgbClr val="4C38E2"/>
                </a:solidFill>
              </a:rPr>
              <a:t>Importance of Data Dictionary</a:t>
            </a:r>
            <a:endParaRPr lang="en-GB" altLang="en-US" sz="4400" b="1" dirty="0">
              <a:solidFill>
                <a:srgbClr val="4C38E2"/>
              </a:solidFill>
            </a:endParaRPr>
          </a:p>
        </p:txBody>
      </p:sp>
      <p:sp>
        <p:nvSpPr>
          <p:cNvPr id="100356" name="Rectangle 2"/>
          <p:cNvSpPr>
            <a:spLocks noGrp="1"/>
          </p:cNvSpPr>
          <p:nvPr>
            <p:ph idx="1"/>
          </p:nvPr>
        </p:nvSpPr>
        <p:spPr>
          <a:xfrm>
            <a:off x="2209800" y="1524000"/>
            <a:ext cx="7769225" cy="4111625"/>
          </a:xfrm>
        </p:spPr>
        <p:txBody>
          <a:bodyPr vert="horz" wrap="square" lIns="18000" tIns="46800" rIns="18000" bIns="46800" anchor="t" anchorCtr="0"/>
          <a:p>
            <a:pPr>
              <a:spcBef>
                <a:spcPts val="625"/>
              </a:spcBef>
            </a:pPr>
            <a:r>
              <a:rPr lang="en-GB" altLang="en-US" b="1" dirty="0"/>
              <a:t>Data dictionary provides the definition of different data:</a:t>
            </a:r>
            <a:endParaRPr lang="en-GB" altLang="en-US" b="1" dirty="0"/>
          </a:p>
          <a:p>
            <a:pPr lvl="1">
              <a:spcBef>
                <a:spcPts val="540"/>
              </a:spcBef>
            </a:pPr>
            <a:r>
              <a:rPr lang="en-GB" altLang="en-US" b="1" dirty="0"/>
              <a:t>in terms of their component elements.</a:t>
            </a:r>
            <a:endParaRPr lang="en-GB" altLang="en-US" b="1" dirty="0"/>
          </a:p>
          <a:p>
            <a:pPr>
              <a:spcBef>
                <a:spcPts val="625"/>
              </a:spcBef>
            </a:pPr>
            <a:r>
              <a:rPr lang="en-GB" altLang="en-US" b="1" dirty="0"/>
              <a:t>For large systems,</a:t>
            </a:r>
            <a:endParaRPr lang="en-GB" altLang="en-US" b="1" dirty="0"/>
          </a:p>
          <a:p>
            <a:pPr lvl="1">
              <a:spcBef>
                <a:spcPts val="625"/>
              </a:spcBef>
            </a:pPr>
            <a:r>
              <a:rPr lang="en-GB" altLang="en-US" b="1" dirty="0"/>
              <a:t>the data dictionary grows rapidly in size and complexity.</a:t>
            </a:r>
            <a:endParaRPr lang="en-GB" altLang="en-US" b="1" dirty="0"/>
          </a:p>
          <a:p>
            <a:pPr lvl="1">
              <a:spcBef>
                <a:spcPts val="540"/>
              </a:spcBef>
            </a:pPr>
            <a:r>
              <a:rPr lang="en-GB" altLang="en-US" b="1" dirty="0"/>
              <a:t>Typical projects can have thousands of data dictionary entries.</a:t>
            </a:r>
            <a:endParaRPr lang="en-GB" altLang="en-US" b="1" dirty="0"/>
          </a:p>
          <a:p>
            <a:pPr lvl="1">
              <a:spcBef>
                <a:spcPts val="540"/>
              </a:spcBef>
            </a:pPr>
            <a:r>
              <a:rPr lang="en-GB" altLang="en-US" b="1" dirty="0"/>
              <a:t>It is extremely difficult to maintain such a dictionary manually. </a:t>
            </a:r>
            <a:endParaRPr lang="en-GB" alt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102403"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990"/>
              </a:spcBef>
            </a:pPr>
            <a:r>
              <a:rPr lang="en-GB" altLang="en-US" sz="4400" b="1" dirty="0">
                <a:solidFill>
                  <a:srgbClr val="4C38E2"/>
                </a:solidFill>
              </a:rPr>
              <a:t>Data Dictionary</a:t>
            </a:r>
            <a:endParaRPr lang="en-GB" altLang="en-US" sz="4400" b="1" dirty="0">
              <a:solidFill>
                <a:srgbClr val="4C38E2"/>
              </a:solidFill>
            </a:endParaRPr>
          </a:p>
        </p:txBody>
      </p:sp>
      <p:sp>
        <p:nvSpPr>
          <p:cNvPr id="102404" name="Rectangle 2"/>
          <p:cNvSpPr>
            <a:spLocks noGrp="1"/>
          </p:cNvSpPr>
          <p:nvPr>
            <p:ph idx="1"/>
          </p:nvPr>
        </p:nvSpPr>
        <p:spPr>
          <a:xfrm>
            <a:off x="2209800" y="1447800"/>
            <a:ext cx="7769225" cy="4111625"/>
          </a:xfrm>
        </p:spPr>
        <p:txBody>
          <a:bodyPr vert="horz" wrap="square" lIns="18000" tIns="46800" rIns="18000" bIns="46800" anchor="t" anchorCtr="0"/>
          <a:p>
            <a:pPr>
              <a:spcBef>
                <a:spcPts val="815"/>
              </a:spcBef>
            </a:pPr>
            <a:r>
              <a:rPr lang="en-GB" altLang="en-US" sz="4000" b="1" dirty="0"/>
              <a:t>CASE (Computer Aided Software Engineering) tools come handy:</a:t>
            </a:r>
            <a:endParaRPr lang="en-GB" altLang="en-US" sz="4000" b="1" dirty="0"/>
          </a:p>
          <a:p>
            <a:pPr lvl="1">
              <a:spcBef>
                <a:spcPts val="715"/>
              </a:spcBef>
            </a:pPr>
            <a:r>
              <a:rPr lang="en-GB" altLang="en-US" sz="3600" b="1" dirty="0">
                <a:solidFill>
                  <a:srgbClr val="4C38E2"/>
                </a:solidFill>
              </a:rPr>
              <a:t>CASE tools capture the data items appearing in a DFD automatically to generate the data dictionary.</a:t>
            </a:r>
            <a:endParaRPr lang="en-GB" altLang="en-US" sz="3600" b="1" dirty="0">
              <a:solidFill>
                <a:srgbClr val="4C38E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61443"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990"/>
              </a:spcBef>
            </a:pPr>
            <a:r>
              <a:rPr lang="en-GB" altLang="en-US" sz="4400" dirty="0"/>
              <a:t>Context Diagram</a:t>
            </a:r>
            <a:endParaRPr lang="en-GB" altLang="en-US" sz="4400" dirty="0"/>
          </a:p>
        </p:txBody>
      </p:sp>
      <p:sp>
        <p:nvSpPr>
          <p:cNvPr id="61444" name="Rectangle 2"/>
          <p:cNvSpPr>
            <a:spLocks noGrp="1"/>
          </p:cNvSpPr>
          <p:nvPr>
            <p:ph idx="1"/>
          </p:nvPr>
        </p:nvSpPr>
        <p:spPr>
          <a:xfrm>
            <a:off x="2209800" y="1371600"/>
            <a:ext cx="7769225" cy="4111625"/>
          </a:xfrm>
        </p:spPr>
        <p:txBody>
          <a:bodyPr vert="horz" wrap="square" lIns="18000" tIns="46800" rIns="18000" bIns="46800" anchor="t" anchorCtr="0"/>
          <a:p>
            <a:pPr>
              <a:spcBef>
                <a:spcPts val="990"/>
              </a:spcBef>
            </a:pPr>
            <a:r>
              <a:rPr lang="en-GB" altLang="en-US" sz="4400" b="1" dirty="0"/>
              <a:t>A context diagram shows:</a:t>
            </a:r>
            <a:endParaRPr lang="en-GB" altLang="en-US" sz="4400" b="1" dirty="0"/>
          </a:p>
          <a:p>
            <a:pPr lvl="1">
              <a:spcBef>
                <a:spcPts val="900"/>
              </a:spcBef>
            </a:pPr>
            <a:r>
              <a:rPr lang="en-GB" altLang="en-US" sz="4000" b="1" dirty="0"/>
              <a:t>data input to the system, </a:t>
            </a:r>
            <a:endParaRPr lang="en-GB" altLang="en-US" sz="4000" b="1" dirty="0"/>
          </a:p>
          <a:p>
            <a:pPr lvl="1">
              <a:spcBef>
                <a:spcPts val="900"/>
              </a:spcBef>
            </a:pPr>
            <a:r>
              <a:rPr lang="en-GB" altLang="en-US" sz="4000" b="1" dirty="0"/>
              <a:t>output data generated by the system,</a:t>
            </a:r>
            <a:endParaRPr lang="en-GB" altLang="en-US" sz="4000" b="1" dirty="0"/>
          </a:p>
          <a:p>
            <a:pPr lvl="1">
              <a:spcBef>
                <a:spcPts val="900"/>
              </a:spcBef>
            </a:pPr>
            <a:r>
              <a:rPr lang="en-GB" altLang="en-US" sz="4000" b="1" dirty="0"/>
              <a:t>external entities.</a:t>
            </a:r>
            <a:endParaRPr lang="en-GB" altLang="en-US" sz="40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104451"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1090"/>
              </a:spcBef>
            </a:pPr>
            <a:r>
              <a:rPr lang="en-GB" altLang="en-US" sz="4800" b="1" dirty="0">
                <a:solidFill>
                  <a:srgbClr val="4C38E2"/>
                </a:solidFill>
              </a:rPr>
              <a:t>Data Dictionary</a:t>
            </a:r>
            <a:endParaRPr lang="en-GB" altLang="en-US" sz="4800" b="1" dirty="0">
              <a:solidFill>
                <a:srgbClr val="4C38E2"/>
              </a:solidFill>
            </a:endParaRPr>
          </a:p>
        </p:txBody>
      </p:sp>
      <p:sp>
        <p:nvSpPr>
          <p:cNvPr id="104452" name="Rectangle 2"/>
          <p:cNvSpPr>
            <a:spLocks noGrp="1"/>
          </p:cNvSpPr>
          <p:nvPr>
            <p:ph idx="1"/>
          </p:nvPr>
        </p:nvSpPr>
        <p:spPr>
          <a:xfrm>
            <a:off x="2209800" y="1447800"/>
            <a:ext cx="7769225" cy="5135563"/>
          </a:xfrm>
        </p:spPr>
        <p:txBody>
          <a:bodyPr vert="horz" wrap="square" lIns="18000" tIns="46800" rIns="18000" bIns="46800" anchor="t" anchorCtr="0"/>
          <a:p>
            <a:pPr>
              <a:spcBef>
                <a:spcPts val="625"/>
              </a:spcBef>
            </a:pPr>
            <a:r>
              <a:rPr lang="en-GB" altLang="en-US" sz="2800" b="1" dirty="0"/>
              <a:t>CASE tools support  queries:</a:t>
            </a:r>
            <a:endParaRPr lang="en-GB" altLang="en-US" sz="2800" b="1" dirty="0"/>
          </a:p>
          <a:p>
            <a:pPr lvl="1">
              <a:spcBef>
                <a:spcPts val="540"/>
              </a:spcBef>
            </a:pPr>
            <a:r>
              <a:rPr lang="en-GB" altLang="en-US" sz="2400" b="1" dirty="0"/>
              <a:t>about definition and usage of data items. </a:t>
            </a:r>
            <a:endParaRPr lang="en-GB" altLang="en-US" sz="2400" b="1" dirty="0"/>
          </a:p>
          <a:p>
            <a:pPr>
              <a:spcBef>
                <a:spcPts val="625"/>
              </a:spcBef>
            </a:pPr>
            <a:r>
              <a:rPr lang="en-GB" altLang="en-US" sz="2800" b="1" dirty="0"/>
              <a:t>For example, queries may be made to find: </a:t>
            </a:r>
            <a:endParaRPr lang="en-GB" altLang="en-US" sz="2800" b="1" dirty="0"/>
          </a:p>
          <a:p>
            <a:pPr lvl="1">
              <a:spcBef>
                <a:spcPts val="540"/>
              </a:spcBef>
            </a:pPr>
            <a:r>
              <a:rPr lang="en-GB" altLang="en-US" sz="2400" b="1" dirty="0">
                <a:solidFill>
                  <a:srgbClr val="4C38E2"/>
                </a:solidFill>
              </a:rPr>
              <a:t>which data item affects which processes,  </a:t>
            </a:r>
            <a:endParaRPr lang="en-GB" altLang="en-US" sz="2400" b="1" dirty="0">
              <a:solidFill>
                <a:srgbClr val="4C38E2"/>
              </a:solidFill>
            </a:endParaRPr>
          </a:p>
          <a:p>
            <a:pPr lvl="1">
              <a:spcBef>
                <a:spcPts val="540"/>
              </a:spcBef>
            </a:pPr>
            <a:r>
              <a:rPr lang="en-GB" altLang="en-US" sz="2400" b="1" dirty="0">
                <a:solidFill>
                  <a:srgbClr val="4C38E2"/>
                </a:solidFill>
              </a:rPr>
              <a:t>a process affects which data items, </a:t>
            </a:r>
            <a:endParaRPr lang="en-GB" altLang="en-US" sz="2400" b="1" dirty="0">
              <a:solidFill>
                <a:srgbClr val="4C38E2"/>
              </a:solidFill>
            </a:endParaRPr>
          </a:p>
          <a:p>
            <a:pPr lvl="1">
              <a:spcBef>
                <a:spcPts val="540"/>
              </a:spcBef>
            </a:pPr>
            <a:r>
              <a:rPr lang="en-GB" altLang="en-US" sz="2400" b="1" dirty="0">
                <a:solidFill>
                  <a:srgbClr val="4C38E2"/>
                </a:solidFill>
              </a:rPr>
              <a:t>the definition and usage of specific data items, etc</a:t>
            </a:r>
            <a:r>
              <a:rPr lang="en-GB" altLang="en-US" sz="2400" b="1" dirty="0"/>
              <a:t>.  </a:t>
            </a:r>
            <a:endParaRPr lang="en-GB" altLang="en-US" sz="2400" b="1" dirty="0"/>
          </a:p>
          <a:p>
            <a:pPr>
              <a:spcBef>
                <a:spcPts val="625"/>
              </a:spcBef>
            </a:pPr>
            <a:r>
              <a:rPr lang="en-GB" altLang="en-US" sz="2800" b="1" dirty="0"/>
              <a:t>Query handling is facilitated:</a:t>
            </a:r>
            <a:endParaRPr lang="en-GB" altLang="en-US" sz="2800" b="1" dirty="0"/>
          </a:p>
          <a:p>
            <a:pPr lvl="1">
              <a:spcBef>
                <a:spcPts val="540"/>
              </a:spcBef>
            </a:pPr>
            <a:r>
              <a:rPr lang="en-GB" altLang="en-US" sz="2400" b="1" dirty="0"/>
              <a:t> if data dictionary is stored in a relational database management system (RDBMS).</a:t>
            </a:r>
            <a:endParaRPr lang="en-GB" altLang="en-US" sz="24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106499"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1090"/>
              </a:spcBef>
            </a:pPr>
            <a:r>
              <a:rPr lang="en-GB" altLang="en-US" sz="4800" b="1" dirty="0">
                <a:solidFill>
                  <a:srgbClr val="4C38E2"/>
                </a:solidFill>
              </a:rPr>
              <a:t>Data Definition</a:t>
            </a:r>
            <a:endParaRPr lang="en-GB" altLang="en-US" sz="4800" b="1" dirty="0">
              <a:solidFill>
                <a:srgbClr val="4C38E2"/>
              </a:solidFill>
            </a:endParaRPr>
          </a:p>
        </p:txBody>
      </p:sp>
      <p:sp>
        <p:nvSpPr>
          <p:cNvPr id="106500" name="Rectangle 2"/>
          <p:cNvSpPr>
            <a:spLocks noGrp="1"/>
          </p:cNvSpPr>
          <p:nvPr>
            <p:ph idx="1"/>
          </p:nvPr>
        </p:nvSpPr>
        <p:spPr>
          <a:xfrm>
            <a:off x="2209800" y="1447800"/>
            <a:ext cx="7769225" cy="5043488"/>
          </a:xfrm>
        </p:spPr>
        <p:txBody>
          <a:bodyPr vert="horz" wrap="square" lIns="18000" tIns="46800" rIns="18000" bIns="46800" anchor="t" anchorCtr="0"/>
          <a:p>
            <a:pPr>
              <a:spcBef>
                <a:spcPts val="625"/>
              </a:spcBef>
            </a:pPr>
            <a:r>
              <a:rPr lang="en-GB" altLang="en-US" sz="2800" b="1" dirty="0"/>
              <a:t>Composite data are defined in terms of primitive data items using following operators:</a:t>
            </a:r>
            <a:endParaRPr lang="en-GB" altLang="en-US" sz="2800" b="1" dirty="0"/>
          </a:p>
          <a:p>
            <a:pPr>
              <a:spcBef>
                <a:spcPts val="625"/>
              </a:spcBef>
            </a:pPr>
            <a:r>
              <a:rPr lang="en-GB" altLang="en-US" sz="2800" b="1" dirty="0"/>
              <a:t> +: denotes composition of data items, e.g  </a:t>
            </a:r>
            <a:endParaRPr lang="en-GB" altLang="en-US" sz="2800" b="1" dirty="0"/>
          </a:p>
          <a:p>
            <a:pPr lvl="1">
              <a:spcBef>
                <a:spcPts val="540"/>
              </a:spcBef>
            </a:pPr>
            <a:r>
              <a:rPr lang="en-GB" altLang="en-US" sz="2400" b="1" dirty="0"/>
              <a:t>a+b represents data a and b.</a:t>
            </a:r>
            <a:endParaRPr lang="en-GB" altLang="en-US" sz="2400" b="1" dirty="0"/>
          </a:p>
          <a:p>
            <a:pPr>
              <a:spcBef>
                <a:spcPts val="625"/>
              </a:spcBef>
            </a:pPr>
            <a:r>
              <a:rPr lang="en-GB" altLang="en-US" sz="2800" b="1" dirty="0"/>
              <a:t>[,,,]: represents selection, </a:t>
            </a:r>
            <a:endParaRPr lang="en-GB" altLang="en-US" sz="2800" b="1" dirty="0"/>
          </a:p>
          <a:p>
            <a:pPr lvl="1">
              <a:spcBef>
                <a:spcPts val="540"/>
              </a:spcBef>
            </a:pPr>
            <a:r>
              <a:rPr lang="en-GB" altLang="en-US" sz="2400" b="1" dirty="0"/>
              <a:t>i.e. any one of the data items listed inside the square bracket can occur. </a:t>
            </a:r>
            <a:endParaRPr lang="en-GB" altLang="en-US" sz="2400" b="1" dirty="0"/>
          </a:p>
          <a:p>
            <a:pPr lvl="1">
              <a:spcBef>
                <a:spcPts val="540"/>
              </a:spcBef>
            </a:pPr>
            <a:r>
              <a:rPr lang="en-GB" altLang="en-US" sz="2400" b="1" dirty="0"/>
              <a:t>For example, [a,b] represents either  a occurs or  b occurs.</a:t>
            </a:r>
            <a:endParaRPr lang="en-GB" altLang="en-US"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108547"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1090"/>
              </a:spcBef>
            </a:pPr>
            <a:r>
              <a:rPr lang="en-GB" altLang="en-US" sz="4800" b="1" dirty="0">
                <a:solidFill>
                  <a:srgbClr val="4C38E2"/>
                </a:solidFill>
              </a:rPr>
              <a:t>Data Definition</a:t>
            </a:r>
            <a:endParaRPr lang="en-GB" altLang="en-US" sz="4800" b="1" dirty="0">
              <a:solidFill>
                <a:srgbClr val="4C38E2"/>
              </a:solidFill>
            </a:endParaRPr>
          </a:p>
        </p:txBody>
      </p:sp>
      <p:sp>
        <p:nvSpPr>
          <p:cNvPr id="108548" name="Rectangle 2"/>
          <p:cNvSpPr>
            <a:spLocks noGrp="1"/>
          </p:cNvSpPr>
          <p:nvPr>
            <p:ph idx="1"/>
          </p:nvPr>
        </p:nvSpPr>
        <p:spPr>
          <a:xfrm>
            <a:off x="2209800" y="1524000"/>
            <a:ext cx="7769225" cy="4570413"/>
          </a:xfrm>
        </p:spPr>
        <p:txBody>
          <a:bodyPr vert="horz" wrap="square" lIns="18000" tIns="46800" rIns="18000" bIns="46800" anchor="t" anchorCtr="0"/>
          <a:p>
            <a:pPr>
              <a:spcBef>
                <a:spcPts val="990"/>
              </a:spcBef>
            </a:pPr>
            <a:r>
              <a:rPr lang="en-GB" altLang="en-US" b="1" dirty="0"/>
              <a:t>( ): contents inside the bracket represent optional data </a:t>
            </a:r>
            <a:endParaRPr lang="en-GB" altLang="en-US" b="1" dirty="0"/>
          </a:p>
          <a:p>
            <a:pPr lvl="1">
              <a:spcBef>
                <a:spcPts val="715"/>
              </a:spcBef>
            </a:pPr>
            <a:r>
              <a:rPr lang="en-GB" altLang="en-US" b="1" dirty="0"/>
              <a:t>which may or may not appear. </a:t>
            </a:r>
            <a:endParaRPr lang="en-GB" altLang="en-US" b="1" dirty="0"/>
          </a:p>
          <a:p>
            <a:pPr lvl="1">
              <a:spcBef>
                <a:spcPts val="715"/>
              </a:spcBef>
            </a:pPr>
            <a:r>
              <a:rPr lang="en-GB" altLang="en-US" b="1" dirty="0"/>
              <a:t>a+(b) represents either  a or  a+b occurs.</a:t>
            </a:r>
            <a:endParaRPr lang="en-GB" altLang="en-US" b="1" dirty="0"/>
          </a:p>
          <a:p>
            <a:pPr>
              <a:spcBef>
                <a:spcPts val="990"/>
              </a:spcBef>
            </a:pPr>
            <a:r>
              <a:rPr lang="en-GB" altLang="en-US" b="1" dirty="0"/>
              <a:t> {}: represents iterative data definition, </a:t>
            </a:r>
            <a:endParaRPr lang="en-GB" altLang="en-US" b="1" dirty="0"/>
          </a:p>
          <a:p>
            <a:pPr lvl="1">
              <a:spcBef>
                <a:spcPts val="715"/>
              </a:spcBef>
            </a:pPr>
            <a:r>
              <a:rPr lang="en-GB" altLang="en-US" b="1" dirty="0"/>
              <a:t>e.g. {name}5 represents five name data.</a:t>
            </a:r>
            <a:endParaRPr lang="en-GB" alt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110595"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1090"/>
              </a:spcBef>
            </a:pPr>
            <a:r>
              <a:rPr lang="en-GB" altLang="en-US" sz="4800" b="1" dirty="0">
                <a:solidFill>
                  <a:srgbClr val="4C38E2"/>
                </a:solidFill>
              </a:rPr>
              <a:t>Data Definition</a:t>
            </a:r>
            <a:endParaRPr lang="en-GB" altLang="en-US" sz="4800" b="1" dirty="0">
              <a:solidFill>
                <a:srgbClr val="4C38E2"/>
              </a:solidFill>
            </a:endParaRPr>
          </a:p>
        </p:txBody>
      </p:sp>
      <p:sp>
        <p:nvSpPr>
          <p:cNvPr id="110596" name="Rectangle 2"/>
          <p:cNvSpPr>
            <a:spLocks noGrp="1"/>
          </p:cNvSpPr>
          <p:nvPr>
            <p:ph idx="1"/>
          </p:nvPr>
        </p:nvSpPr>
        <p:spPr>
          <a:xfrm>
            <a:off x="2209800" y="1524000"/>
            <a:ext cx="7769225" cy="4111625"/>
          </a:xfrm>
        </p:spPr>
        <p:txBody>
          <a:bodyPr vert="horz" wrap="square" lIns="18000" tIns="46800" rIns="18000" bIns="46800" anchor="t" anchorCtr="0"/>
          <a:p>
            <a:pPr marL="0" indent="0">
              <a:spcBef>
                <a:spcPts val="990"/>
              </a:spcBef>
              <a:buNone/>
            </a:pPr>
            <a:r>
              <a:rPr lang="en-GB" altLang="en-US" b="1" dirty="0"/>
              <a:t>= represents equivalence, </a:t>
            </a:r>
            <a:endParaRPr lang="en-GB" altLang="en-US" b="1" dirty="0"/>
          </a:p>
          <a:p>
            <a:pPr lvl="1">
              <a:spcBef>
                <a:spcPts val="715"/>
              </a:spcBef>
            </a:pPr>
            <a:r>
              <a:rPr lang="en-GB" altLang="en-US" b="1" dirty="0"/>
              <a:t>e.g.  a=b+c means that a </a:t>
            </a:r>
            <a:r>
              <a:rPr lang="en-US" altLang="en-GB" b="1" dirty="0"/>
              <a:t>is comprising of both</a:t>
            </a:r>
            <a:r>
              <a:rPr lang="en-GB" altLang="en-US" b="1" dirty="0"/>
              <a:t> b and  c.</a:t>
            </a:r>
            <a:endParaRPr lang="en-GB" altLang="en-US" b="1" dirty="0"/>
          </a:p>
          <a:p>
            <a:pPr>
              <a:spcBef>
                <a:spcPts val="990"/>
              </a:spcBef>
            </a:pPr>
            <a:r>
              <a:rPr lang="en-GB" altLang="en-US" b="1" dirty="0"/>
              <a:t>  *   *: Anything appearing within *    * is considered as comment.</a:t>
            </a:r>
            <a:endParaRPr lang="en-GB" alt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112643" name="Rectangle 1"/>
          <p:cNvSpPr>
            <a:spLocks noGrp="1"/>
          </p:cNvSpPr>
          <p:nvPr>
            <p:ph type="title"/>
          </p:nvPr>
        </p:nvSpPr>
        <p:spPr>
          <a:xfrm>
            <a:off x="1930400" y="220663"/>
            <a:ext cx="7769225" cy="1301750"/>
          </a:xfrm>
        </p:spPr>
        <p:txBody>
          <a:bodyPr vert="horz" wrap="square" lIns="18000" tIns="46800" rIns="18000" bIns="46800" anchor="ctr" anchorCtr="0"/>
          <a:p>
            <a:pPr>
              <a:spcBef>
                <a:spcPts val="990"/>
              </a:spcBef>
            </a:pPr>
            <a:r>
              <a:rPr lang="en-GB" altLang="en-US" b="1" dirty="0">
                <a:solidFill>
                  <a:srgbClr val="4C38E2"/>
                </a:solidFill>
              </a:rPr>
              <a:t>Data dictionary for RMS Software</a:t>
            </a:r>
            <a:endParaRPr lang="en-GB" altLang="en-US" b="1" dirty="0">
              <a:solidFill>
                <a:srgbClr val="4C38E2"/>
              </a:solidFill>
            </a:endParaRPr>
          </a:p>
        </p:txBody>
      </p:sp>
      <p:sp>
        <p:nvSpPr>
          <p:cNvPr id="112644" name="Rectangle 2"/>
          <p:cNvSpPr>
            <a:spLocks noGrp="1"/>
          </p:cNvSpPr>
          <p:nvPr>
            <p:ph idx="1"/>
          </p:nvPr>
        </p:nvSpPr>
        <p:spPr>
          <a:xfrm>
            <a:off x="2362200" y="1524000"/>
            <a:ext cx="7769225" cy="5726113"/>
          </a:xfrm>
        </p:spPr>
        <p:txBody>
          <a:bodyPr vert="horz" wrap="square" lIns="18000" tIns="46800" rIns="18000" bIns="46800" anchor="t" anchorCtr="0"/>
          <a:p>
            <a:pPr>
              <a:spcBef>
                <a:spcPts val="450"/>
              </a:spcBef>
            </a:pPr>
            <a:endParaRPr lang="en-GB" altLang="en-US" sz="2000" b="1" dirty="0"/>
          </a:p>
          <a:p>
            <a:pPr>
              <a:spcBef>
                <a:spcPts val="450"/>
              </a:spcBef>
            </a:pPr>
            <a:r>
              <a:rPr lang="en-US" altLang="en-GB" sz="2000" b="1" dirty="0"/>
              <a:t>data items: {integers}3</a:t>
            </a:r>
            <a:endParaRPr lang="en-US" altLang="en-GB" sz="2000" b="1" dirty="0"/>
          </a:p>
          <a:p>
            <a:pPr>
              <a:spcBef>
                <a:spcPts val="450"/>
              </a:spcBef>
            </a:pPr>
            <a:r>
              <a:rPr lang="en-US" altLang="en-GB" sz="2000" b="1" dirty="0"/>
              <a:t>valid data: data items</a:t>
            </a:r>
            <a:endParaRPr lang="en-US" altLang="en-GB" sz="2000" b="1" dirty="0"/>
          </a:p>
          <a:p>
            <a:pPr>
              <a:spcBef>
                <a:spcPts val="450"/>
              </a:spcBef>
            </a:pPr>
            <a:r>
              <a:rPr lang="en-GB" altLang="en-US" sz="2000" b="1" dirty="0"/>
              <a:t>valid-numbers=a+b+c</a:t>
            </a:r>
            <a:endParaRPr lang="en-GB" altLang="en-US" sz="2000" b="1" dirty="0"/>
          </a:p>
          <a:p>
            <a:pPr>
              <a:spcBef>
                <a:spcPts val="450"/>
              </a:spcBef>
            </a:pPr>
            <a:r>
              <a:rPr lang="en-GB" altLang="en-US" sz="2000" b="1" dirty="0"/>
              <a:t>a:integer             * input number *</a:t>
            </a:r>
            <a:endParaRPr lang="en-GB" altLang="en-US" sz="2000" b="1" dirty="0"/>
          </a:p>
          <a:p>
            <a:pPr>
              <a:spcBef>
                <a:spcPts val="450"/>
              </a:spcBef>
            </a:pPr>
            <a:r>
              <a:rPr lang="en-GB" altLang="en-US" sz="2000" b="1" dirty="0"/>
              <a:t>b:integer             * input number *</a:t>
            </a:r>
            <a:endParaRPr lang="en-GB" altLang="en-US" sz="2000" b="1" dirty="0"/>
          </a:p>
          <a:p>
            <a:pPr>
              <a:spcBef>
                <a:spcPts val="450"/>
              </a:spcBef>
            </a:pPr>
            <a:r>
              <a:rPr lang="en-GB" altLang="en-US" sz="2000" b="1" dirty="0"/>
              <a:t>c:integer              * input number *</a:t>
            </a:r>
            <a:endParaRPr lang="en-GB" altLang="en-US" sz="2000" b="1" dirty="0"/>
          </a:p>
          <a:p>
            <a:pPr>
              <a:spcBef>
                <a:spcPts val="450"/>
              </a:spcBef>
            </a:pPr>
            <a:r>
              <a:rPr lang="en-GB" altLang="en-US" sz="2000" b="1" dirty="0"/>
              <a:t>asq:integer</a:t>
            </a:r>
            <a:endParaRPr lang="en-GB" altLang="en-US" sz="2000" b="1" dirty="0"/>
          </a:p>
          <a:p>
            <a:pPr>
              <a:spcBef>
                <a:spcPts val="450"/>
              </a:spcBef>
            </a:pPr>
            <a:r>
              <a:rPr lang="en-GB" altLang="en-US" sz="2000" b="1" dirty="0"/>
              <a:t>bsq:integer</a:t>
            </a:r>
            <a:endParaRPr lang="en-GB" altLang="en-US" sz="2000" b="1" dirty="0"/>
          </a:p>
          <a:p>
            <a:pPr>
              <a:spcBef>
                <a:spcPts val="450"/>
              </a:spcBef>
            </a:pPr>
            <a:r>
              <a:rPr lang="en-GB" altLang="en-US" sz="2000" b="1" dirty="0"/>
              <a:t>csq:integer</a:t>
            </a:r>
            <a:endParaRPr lang="en-GB" altLang="en-US" sz="2000" b="1" dirty="0"/>
          </a:p>
          <a:p>
            <a:pPr>
              <a:spcBef>
                <a:spcPts val="450"/>
              </a:spcBef>
            </a:pPr>
            <a:r>
              <a:rPr lang="en-GB" altLang="en-US" sz="2000" b="1" dirty="0"/>
              <a:t>squared-sum: integer</a:t>
            </a:r>
            <a:endParaRPr lang="en-GB" altLang="en-US" sz="2000" b="1" dirty="0"/>
          </a:p>
          <a:p>
            <a:pPr>
              <a:spcBef>
                <a:spcPts val="450"/>
              </a:spcBef>
            </a:pPr>
            <a:r>
              <a:rPr lang="en-GB" altLang="en-US" sz="2000" b="1" dirty="0"/>
              <a:t>Result=[RMS,error]</a:t>
            </a:r>
            <a:endParaRPr lang="en-GB" altLang="en-US" sz="2000" b="1" dirty="0"/>
          </a:p>
          <a:p>
            <a:pPr>
              <a:spcBef>
                <a:spcPts val="450"/>
              </a:spcBef>
            </a:pPr>
            <a:r>
              <a:rPr lang="en-GB" altLang="en-US" sz="2000" b="1" dirty="0"/>
              <a:t>RMS: </a:t>
            </a:r>
            <a:r>
              <a:rPr lang="en-US" altLang="en-GB" sz="2000" b="1" dirty="0"/>
              <a:t>float</a:t>
            </a:r>
            <a:r>
              <a:rPr lang="en-GB" altLang="en-US" sz="2000" b="1" dirty="0"/>
              <a:t>          * root mean square value*</a:t>
            </a:r>
            <a:endParaRPr lang="en-GB" altLang="en-US" sz="2000" b="1" dirty="0"/>
          </a:p>
          <a:p>
            <a:pPr>
              <a:spcBef>
                <a:spcPts val="450"/>
              </a:spcBef>
            </a:pPr>
            <a:r>
              <a:rPr lang="en-GB" altLang="en-US" sz="2000" b="1" dirty="0"/>
              <a:t>error:string             * error message*</a:t>
            </a:r>
            <a:endParaRPr lang="en-GB" altLang="en-US" sz="20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114691"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990"/>
              </a:spcBef>
            </a:pPr>
            <a:r>
              <a:rPr lang="en-GB" altLang="en-US" sz="4400" b="1" dirty="0">
                <a:solidFill>
                  <a:srgbClr val="4C38E2"/>
                </a:solidFill>
              </a:rPr>
              <a:t>Balancing a DFD</a:t>
            </a:r>
            <a:endParaRPr lang="en-GB" altLang="en-US" sz="4400" b="1" dirty="0">
              <a:solidFill>
                <a:srgbClr val="4C38E2"/>
              </a:solidFill>
            </a:endParaRPr>
          </a:p>
        </p:txBody>
      </p:sp>
      <p:sp>
        <p:nvSpPr>
          <p:cNvPr id="114692" name="Rectangle 2"/>
          <p:cNvSpPr>
            <a:spLocks noGrp="1"/>
          </p:cNvSpPr>
          <p:nvPr>
            <p:ph idx="1"/>
          </p:nvPr>
        </p:nvSpPr>
        <p:spPr>
          <a:xfrm>
            <a:off x="2209800" y="1447800"/>
            <a:ext cx="7769225" cy="5387975"/>
          </a:xfrm>
        </p:spPr>
        <p:txBody>
          <a:bodyPr vert="horz" wrap="square" lIns="18000" tIns="46800" rIns="18000" bIns="46800" anchor="t" anchorCtr="0"/>
          <a:p>
            <a:pPr>
              <a:spcBef>
                <a:spcPts val="625"/>
              </a:spcBef>
            </a:pPr>
            <a:r>
              <a:rPr lang="en-GB" altLang="en-US" sz="2800" b="1" dirty="0"/>
              <a:t>Data flowing into or out of a bubble:</a:t>
            </a:r>
            <a:endParaRPr lang="en-GB" altLang="en-US" sz="2800" b="1" dirty="0"/>
          </a:p>
          <a:p>
            <a:pPr lvl="1">
              <a:spcBef>
                <a:spcPts val="540"/>
              </a:spcBef>
            </a:pPr>
            <a:r>
              <a:rPr lang="en-GB" altLang="en-US" sz="2400" b="1" dirty="0"/>
              <a:t>must match the data flows at the next level of DFD. </a:t>
            </a:r>
            <a:endParaRPr lang="en-GB" altLang="en-US" sz="2400" b="1" dirty="0"/>
          </a:p>
          <a:p>
            <a:pPr lvl="1">
              <a:spcBef>
                <a:spcPts val="540"/>
              </a:spcBef>
            </a:pPr>
            <a:r>
              <a:rPr lang="en-GB" altLang="en-US" sz="2400" b="1" dirty="0"/>
              <a:t>This is known as  </a:t>
            </a:r>
            <a:r>
              <a:rPr lang="en-GB" altLang="en-US" sz="2400" b="1" u="sng" dirty="0"/>
              <a:t>balancing a DFD </a:t>
            </a:r>
            <a:endParaRPr lang="en-GB" altLang="en-US" sz="2400" b="1" u="sng" dirty="0"/>
          </a:p>
          <a:p>
            <a:pPr>
              <a:spcBef>
                <a:spcPts val="625"/>
              </a:spcBef>
            </a:pPr>
            <a:r>
              <a:rPr lang="en-GB" altLang="en-US" sz="2800" b="1" dirty="0"/>
              <a:t>In the level 1 of the DFD, </a:t>
            </a:r>
            <a:endParaRPr lang="en-GB" altLang="en-US" sz="2800" b="1" dirty="0"/>
          </a:p>
          <a:p>
            <a:pPr lvl="1">
              <a:spcBef>
                <a:spcPts val="540"/>
              </a:spcBef>
            </a:pPr>
            <a:r>
              <a:rPr lang="en-GB" altLang="en-US" sz="2400" b="1" dirty="0"/>
              <a:t>data item c flows into the bubble P3 and the data item  d and e flow out. </a:t>
            </a:r>
            <a:endParaRPr lang="en-GB" altLang="en-US" sz="2400" b="1" dirty="0"/>
          </a:p>
          <a:p>
            <a:pPr>
              <a:spcBef>
                <a:spcPts val="625"/>
              </a:spcBef>
            </a:pPr>
            <a:r>
              <a:rPr lang="en-GB" altLang="en-US" sz="2800" b="1" dirty="0"/>
              <a:t>In the next level, bubble P3 is decomposed. </a:t>
            </a:r>
            <a:endParaRPr lang="en-GB" altLang="en-US" sz="2800" b="1" dirty="0"/>
          </a:p>
          <a:p>
            <a:pPr lvl="1">
              <a:spcBef>
                <a:spcPts val="540"/>
              </a:spcBef>
            </a:pPr>
            <a:r>
              <a:rPr lang="en-GB" altLang="en-US" sz="2400" b="1" dirty="0"/>
              <a:t>The decomposition is balanced as data item c flows into the level 2 diagram and d and e flow out.</a:t>
            </a:r>
            <a:endParaRPr lang="en-GB" altLang="en-US" sz="24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Slide Number Placeholder 4"/>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116739"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1090"/>
              </a:spcBef>
            </a:pPr>
            <a:r>
              <a:rPr lang="en-GB" altLang="en-US" sz="4800" b="1" dirty="0">
                <a:solidFill>
                  <a:srgbClr val="4C38E2"/>
                </a:solidFill>
              </a:rPr>
              <a:t>Balancing a DFD</a:t>
            </a:r>
            <a:endParaRPr lang="en-GB" altLang="en-US" sz="4800" b="1" dirty="0">
              <a:solidFill>
                <a:srgbClr val="4C38E2"/>
              </a:solidFill>
            </a:endParaRPr>
          </a:p>
        </p:txBody>
      </p:sp>
      <p:sp>
        <p:nvSpPr>
          <p:cNvPr id="116740" name="Oval 2"/>
          <p:cNvSpPr/>
          <p:nvPr/>
        </p:nvSpPr>
        <p:spPr>
          <a:xfrm>
            <a:off x="2667000" y="2667000"/>
            <a:ext cx="835025" cy="8350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116741" name="Oval 3"/>
          <p:cNvSpPr/>
          <p:nvPr/>
        </p:nvSpPr>
        <p:spPr>
          <a:xfrm>
            <a:off x="3733800" y="1676400"/>
            <a:ext cx="835025" cy="8350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116742" name="Oval 4"/>
          <p:cNvSpPr/>
          <p:nvPr/>
        </p:nvSpPr>
        <p:spPr>
          <a:xfrm>
            <a:off x="4724400" y="2667000"/>
            <a:ext cx="835025" cy="8350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116743" name="Oval 5"/>
          <p:cNvSpPr/>
          <p:nvPr/>
        </p:nvSpPr>
        <p:spPr>
          <a:xfrm>
            <a:off x="7162800" y="2133600"/>
            <a:ext cx="835025" cy="8350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116744" name="Oval 6"/>
          <p:cNvSpPr/>
          <p:nvPr/>
        </p:nvSpPr>
        <p:spPr>
          <a:xfrm>
            <a:off x="6324600" y="3581400"/>
            <a:ext cx="835025" cy="8350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116745" name="Oval 7"/>
          <p:cNvSpPr/>
          <p:nvPr/>
        </p:nvSpPr>
        <p:spPr>
          <a:xfrm>
            <a:off x="8153400" y="3505200"/>
            <a:ext cx="835025" cy="835025"/>
          </a:xfrm>
          <a:prstGeom prst="ellipse">
            <a:avLst/>
          </a:prstGeom>
          <a:noFill/>
          <a:ln w="38160" cap="flat" cmpd="sng">
            <a:solidFill>
              <a:srgbClr val="4C38E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grpSp>
        <p:nvGrpSpPr>
          <p:cNvPr id="116746" name="Group 8"/>
          <p:cNvGrpSpPr/>
          <p:nvPr/>
        </p:nvGrpSpPr>
        <p:grpSpPr>
          <a:xfrm>
            <a:off x="2819400" y="2895600"/>
            <a:ext cx="469900" cy="411163"/>
            <a:chOff x="816" y="1824"/>
            <a:chExt cx="296" cy="259"/>
          </a:xfrm>
        </p:grpSpPr>
        <p:sp>
          <p:nvSpPr>
            <p:cNvPr id="116797" name="Freeform 9"/>
            <p:cNvSpPr/>
            <p:nvPr/>
          </p:nvSpPr>
          <p:spPr>
            <a:xfrm>
              <a:off x="816" y="1824"/>
              <a:ext cx="167" cy="259"/>
            </a:xfrm>
            <a:custGeom>
              <a:avLst/>
              <a:gdLst/>
              <a:ahLst/>
              <a:cxnLst>
                <a:cxn ang="0">
                  <a:pos x="12" y="4"/>
                </a:cxn>
                <a:cxn ang="0">
                  <a:pos x="26" y="4"/>
                </a:cxn>
                <a:cxn ang="0">
                  <a:pos x="26" y="7"/>
                </a:cxn>
                <a:cxn ang="0">
                  <a:pos x="26" y="7"/>
                </a:cxn>
                <a:cxn ang="0">
                  <a:pos x="29" y="7"/>
                </a:cxn>
                <a:cxn ang="0">
                  <a:pos x="29" y="10"/>
                </a:cxn>
                <a:cxn ang="0">
                  <a:pos x="29" y="11"/>
                </a:cxn>
                <a:cxn ang="0">
                  <a:pos x="31" y="11"/>
                </a:cxn>
                <a:cxn ang="0">
                  <a:pos x="31" y="20"/>
                </a:cxn>
                <a:cxn ang="0">
                  <a:pos x="29" y="20"/>
                </a:cxn>
                <a:cxn ang="0">
                  <a:pos x="29" y="21"/>
                </a:cxn>
                <a:cxn ang="0">
                  <a:pos x="29" y="24"/>
                </a:cxn>
                <a:cxn ang="0">
                  <a:pos x="26" y="24"/>
                </a:cxn>
                <a:cxn ang="0">
                  <a:pos x="26" y="24"/>
                </a:cxn>
                <a:cxn ang="0">
                  <a:pos x="26" y="27"/>
                </a:cxn>
                <a:cxn ang="0">
                  <a:pos x="12" y="27"/>
                </a:cxn>
                <a:cxn ang="0">
                  <a:pos x="12" y="4"/>
                </a:cxn>
                <a:cxn ang="0">
                  <a:pos x="0" y="0"/>
                </a:cxn>
                <a:cxn ang="0">
                  <a:pos x="29" y="0"/>
                </a:cxn>
                <a:cxn ang="0">
                  <a:pos x="29" y="0"/>
                </a:cxn>
                <a:cxn ang="0">
                  <a:pos x="29" y="3"/>
                </a:cxn>
                <a:cxn ang="0">
                  <a:pos x="34" y="3"/>
                </a:cxn>
                <a:cxn ang="0">
                  <a:pos x="34" y="4"/>
                </a:cxn>
                <a:cxn ang="0">
                  <a:pos x="34" y="10"/>
                </a:cxn>
                <a:cxn ang="0">
                  <a:pos x="37" y="10"/>
                </a:cxn>
                <a:cxn ang="0">
                  <a:pos x="38" y="11"/>
                </a:cxn>
                <a:cxn ang="0">
                  <a:pos x="38" y="20"/>
                </a:cxn>
                <a:cxn ang="0">
                  <a:pos x="37" y="21"/>
                </a:cxn>
                <a:cxn ang="0">
                  <a:pos x="34" y="21"/>
                </a:cxn>
                <a:cxn ang="0">
                  <a:pos x="34" y="27"/>
                </a:cxn>
                <a:cxn ang="0">
                  <a:pos x="34" y="28"/>
                </a:cxn>
                <a:cxn ang="0">
                  <a:pos x="29" y="28"/>
                </a:cxn>
                <a:cxn ang="0">
                  <a:pos x="29" y="31"/>
                </a:cxn>
                <a:cxn ang="0">
                  <a:pos x="29" y="31"/>
                </a:cxn>
                <a:cxn ang="0">
                  <a:pos x="12" y="31"/>
                </a:cxn>
                <a:cxn ang="0">
                  <a:pos x="12" y="55"/>
                </a:cxn>
                <a:cxn ang="0">
                  <a:pos x="17" y="55"/>
                </a:cxn>
                <a:cxn ang="0">
                  <a:pos x="18" y="55"/>
                </a:cxn>
                <a:cxn ang="0">
                  <a:pos x="18" y="58"/>
                </a:cxn>
                <a:cxn ang="0">
                  <a:pos x="17" y="58"/>
                </a:cxn>
                <a:cxn ang="0">
                  <a:pos x="0" y="58"/>
                </a:cxn>
                <a:cxn ang="0">
                  <a:pos x="0" y="58"/>
                </a:cxn>
                <a:cxn ang="0">
                  <a:pos x="0" y="55"/>
                </a:cxn>
                <a:cxn ang="0">
                  <a:pos x="0" y="55"/>
                </a:cxn>
                <a:cxn ang="0">
                  <a:pos x="6" y="55"/>
                </a:cxn>
                <a:cxn ang="0">
                  <a:pos x="6" y="4"/>
                </a:cxn>
                <a:cxn ang="0">
                  <a:pos x="0" y="4"/>
                </a:cxn>
                <a:cxn ang="0">
                  <a:pos x="0" y="3"/>
                </a:cxn>
                <a:cxn ang="0">
                  <a:pos x="0" y="0"/>
                </a:cxn>
                <a:cxn ang="0">
                  <a:pos x="0" y="0"/>
                </a:cxn>
              </a:cxnLst>
              <a:pathLst>
                <a:path w="742" h="1148">
                  <a:moveTo>
                    <a:pt x="231" y="75"/>
                  </a:moveTo>
                  <a:lnTo>
                    <a:pt x="510" y="75"/>
                  </a:lnTo>
                  <a:lnTo>
                    <a:pt x="510" y="134"/>
                  </a:lnTo>
                  <a:lnTo>
                    <a:pt x="519" y="145"/>
                  </a:lnTo>
                  <a:lnTo>
                    <a:pt x="568" y="145"/>
                  </a:lnTo>
                  <a:lnTo>
                    <a:pt x="568" y="204"/>
                  </a:lnTo>
                  <a:lnTo>
                    <a:pt x="577" y="213"/>
                  </a:lnTo>
                  <a:lnTo>
                    <a:pt x="616" y="213"/>
                  </a:lnTo>
                  <a:lnTo>
                    <a:pt x="616" y="398"/>
                  </a:lnTo>
                  <a:lnTo>
                    <a:pt x="577" y="398"/>
                  </a:lnTo>
                  <a:lnTo>
                    <a:pt x="568" y="406"/>
                  </a:lnTo>
                  <a:lnTo>
                    <a:pt x="568" y="466"/>
                  </a:lnTo>
                  <a:lnTo>
                    <a:pt x="519" y="466"/>
                  </a:lnTo>
                  <a:lnTo>
                    <a:pt x="510" y="476"/>
                  </a:lnTo>
                  <a:lnTo>
                    <a:pt x="510" y="533"/>
                  </a:lnTo>
                  <a:lnTo>
                    <a:pt x="231" y="533"/>
                  </a:lnTo>
                  <a:lnTo>
                    <a:pt x="231" y="75"/>
                  </a:lnTo>
                  <a:close/>
                  <a:moveTo>
                    <a:pt x="9" y="0"/>
                  </a:moveTo>
                  <a:lnTo>
                    <a:pt x="568" y="0"/>
                  </a:lnTo>
                  <a:lnTo>
                    <a:pt x="577" y="7"/>
                  </a:lnTo>
                  <a:lnTo>
                    <a:pt x="577" y="65"/>
                  </a:lnTo>
                  <a:lnTo>
                    <a:pt x="674" y="65"/>
                  </a:lnTo>
                  <a:lnTo>
                    <a:pt x="682" y="75"/>
                  </a:lnTo>
                  <a:lnTo>
                    <a:pt x="682" y="204"/>
                  </a:lnTo>
                  <a:lnTo>
                    <a:pt x="732" y="204"/>
                  </a:lnTo>
                  <a:lnTo>
                    <a:pt x="741" y="213"/>
                  </a:lnTo>
                  <a:lnTo>
                    <a:pt x="741" y="398"/>
                  </a:lnTo>
                  <a:lnTo>
                    <a:pt x="732" y="406"/>
                  </a:lnTo>
                  <a:lnTo>
                    <a:pt x="682" y="406"/>
                  </a:lnTo>
                  <a:lnTo>
                    <a:pt x="682" y="533"/>
                  </a:lnTo>
                  <a:lnTo>
                    <a:pt x="674" y="544"/>
                  </a:lnTo>
                  <a:lnTo>
                    <a:pt x="577" y="544"/>
                  </a:lnTo>
                  <a:lnTo>
                    <a:pt x="577" y="603"/>
                  </a:lnTo>
                  <a:lnTo>
                    <a:pt x="568" y="614"/>
                  </a:lnTo>
                  <a:lnTo>
                    <a:pt x="231" y="614"/>
                  </a:lnTo>
                  <a:lnTo>
                    <a:pt x="231" y="1071"/>
                  </a:lnTo>
                  <a:lnTo>
                    <a:pt x="337" y="1071"/>
                  </a:lnTo>
                  <a:lnTo>
                    <a:pt x="345" y="1079"/>
                  </a:lnTo>
                  <a:lnTo>
                    <a:pt x="345" y="1139"/>
                  </a:lnTo>
                  <a:lnTo>
                    <a:pt x="337" y="1147"/>
                  </a:lnTo>
                  <a:lnTo>
                    <a:pt x="9" y="1147"/>
                  </a:lnTo>
                  <a:lnTo>
                    <a:pt x="0" y="1139"/>
                  </a:lnTo>
                  <a:lnTo>
                    <a:pt x="0" y="1079"/>
                  </a:lnTo>
                  <a:lnTo>
                    <a:pt x="9" y="1071"/>
                  </a:lnTo>
                  <a:lnTo>
                    <a:pt x="116" y="1071"/>
                  </a:lnTo>
                  <a:lnTo>
                    <a:pt x="116" y="75"/>
                  </a:lnTo>
                  <a:lnTo>
                    <a:pt x="9" y="75"/>
                  </a:lnTo>
                  <a:lnTo>
                    <a:pt x="0" y="65"/>
                  </a:lnTo>
                  <a:lnTo>
                    <a:pt x="0" y="7"/>
                  </a:lnTo>
                  <a:lnTo>
                    <a:pt x="9" y="0"/>
                  </a:lnTo>
                  <a:close/>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sp>
          <p:nvSpPr>
            <p:cNvPr id="116798" name="Freeform 10"/>
            <p:cNvSpPr/>
            <p:nvPr/>
          </p:nvSpPr>
          <p:spPr>
            <a:xfrm>
              <a:off x="1010" y="1824"/>
              <a:ext cx="102" cy="259"/>
            </a:xfrm>
            <a:custGeom>
              <a:avLst/>
              <a:gdLst/>
              <a:ahLst/>
              <a:cxnLst>
                <a:cxn ang="0">
                  <a:pos x="11" y="0"/>
                </a:cxn>
                <a:cxn ang="0">
                  <a:pos x="14" y="0"/>
                </a:cxn>
                <a:cxn ang="0">
                  <a:pos x="14" y="0"/>
                </a:cxn>
                <a:cxn ang="0">
                  <a:pos x="14" y="55"/>
                </a:cxn>
                <a:cxn ang="0">
                  <a:pos x="22" y="55"/>
                </a:cxn>
                <a:cxn ang="0">
                  <a:pos x="23" y="55"/>
                </a:cxn>
                <a:cxn ang="0">
                  <a:pos x="23" y="58"/>
                </a:cxn>
                <a:cxn ang="0">
                  <a:pos x="22" y="58"/>
                </a:cxn>
                <a:cxn ang="0">
                  <a:pos x="0" y="58"/>
                </a:cxn>
                <a:cxn ang="0">
                  <a:pos x="0" y="58"/>
                </a:cxn>
                <a:cxn ang="0">
                  <a:pos x="0" y="55"/>
                </a:cxn>
                <a:cxn ang="0">
                  <a:pos x="0" y="55"/>
                </a:cxn>
                <a:cxn ang="0">
                  <a:pos x="8" y="55"/>
                </a:cxn>
                <a:cxn ang="0">
                  <a:pos x="8" y="11"/>
                </a:cxn>
                <a:cxn ang="0">
                  <a:pos x="3" y="11"/>
                </a:cxn>
                <a:cxn ang="0">
                  <a:pos x="3" y="10"/>
                </a:cxn>
                <a:cxn ang="0">
                  <a:pos x="3" y="7"/>
                </a:cxn>
                <a:cxn ang="0">
                  <a:pos x="3" y="7"/>
                </a:cxn>
                <a:cxn ang="0">
                  <a:pos x="8" y="7"/>
                </a:cxn>
                <a:cxn ang="0">
                  <a:pos x="8" y="4"/>
                </a:cxn>
                <a:cxn ang="0">
                  <a:pos x="9" y="3"/>
                </a:cxn>
                <a:cxn ang="0">
                  <a:pos x="11" y="3"/>
                </a:cxn>
                <a:cxn ang="0">
                  <a:pos x="11" y="0"/>
                </a:cxn>
                <a:cxn ang="0">
                  <a:pos x="11" y="0"/>
                </a:cxn>
              </a:cxnLst>
              <a:pathLst>
                <a:path w="455" h="1148">
                  <a:moveTo>
                    <a:pt x="226" y="0"/>
                  </a:moveTo>
                  <a:lnTo>
                    <a:pt x="277" y="0"/>
                  </a:lnTo>
                  <a:lnTo>
                    <a:pt x="284" y="7"/>
                  </a:lnTo>
                  <a:lnTo>
                    <a:pt x="284" y="1071"/>
                  </a:lnTo>
                  <a:lnTo>
                    <a:pt x="447" y="1071"/>
                  </a:lnTo>
                  <a:lnTo>
                    <a:pt x="454" y="1079"/>
                  </a:lnTo>
                  <a:lnTo>
                    <a:pt x="454" y="1139"/>
                  </a:lnTo>
                  <a:lnTo>
                    <a:pt x="447" y="1147"/>
                  </a:lnTo>
                  <a:lnTo>
                    <a:pt x="9" y="1147"/>
                  </a:lnTo>
                  <a:lnTo>
                    <a:pt x="0" y="1139"/>
                  </a:lnTo>
                  <a:lnTo>
                    <a:pt x="0" y="1079"/>
                  </a:lnTo>
                  <a:lnTo>
                    <a:pt x="9" y="1071"/>
                  </a:lnTo>
                  <a:lnTo>
                    <a:pt x="162" y="1071"/>
                  </a:lnTo>
                  <a:lnTo>
                    <a:pt x="162" y="213"/>
                  </a:lnTo>
                  <a:lnTo>
                    <a:pt x="66" y="213"/>
                  </a:lnTo>
                  <a:lnTo>
                    <a:pt x="56" y="204"/>
                  </a:lnTo>
                  <a:lnTo>
                    <a:pt x="56" y="145"/>
                  </a:lnTo>
                  <a:lnTo>
                    <a:pt x="66" y="134"/>
                  </a:lnTo>
                  <a:lnTo>
                    <a:pt x="162" y="134"/>
                  </a:lnTo>
                  <a:lnTo>
                    <a:pt x="162" y="75"/>
                  </a:lnTo>
                  <a:lnTo>
                    <a:pt x="172" y="65"/>
                  </a:lnTo>
                  <a:lnTo>
                    <a:pt x="220" y="65"/>
                  </a:lnTo>
                  <a:lnTo>
                    <a:pt x="220" y="7"/>
                  </a:lnTo>
                  <a:lnTo>
                    <a:pt x="226" y="0"/>
                  </a:lnTo>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grpSp>
      <p:grpSp>
        <p:nvGrpSpPr>
          <p:cNvPr id="116747" name="Group 11"/>
          <p:cNvGrpSpPr/>
          <p:nvPr/>
        </p:nvGrpSpPr>
        <p:grpSpPr>
          <a:xfrm>
            <a:off x="3870325" y="1905000"/>
            <a:ext cx="469900" cy="411163"/>
            <a:chOff x="1478" y="1200"/>
            <a:chExt cx="296" cy="259"/>
          </a:xfrm>
        </p:grpSpPr>
        <p:sp>
          <p:nvSpPr>
            <p:cNvPr id="116795" name="Freeform 12"/>
            <p:cNvSpPr/>
            <p:nvPr/>
          </p:nvSpPr>
          <p:spPr>
            <a:xfrm>
              <a:off x="1478" y="1200"/>
              <a:ext cx="160" cy="259"/>
            </a:xfrm>
            <a:custGeom>
              <a:avLst/>
              <a:gdLst/>
              <a:ahLst/>
              <a:cxnLst>
                <a:cxn ang="0">
                  <a:pos x="11" y="4"/>
                </a:cxn>
                <a:cxn ang="0">
                  <a:pos x="25" y="4"/>
                </a:cxn>
                <a:cxn ang="0">
                  <a:pos x="25" y="7"/>
                </a:cxn>
                <a:cxn ang="0">
                  <a:pos x="25" y="7"/>
                </a:cxn>
                <a:cxn ang="0">
                  <a:pos x="27" y="7"/>
                </a:cxn>
                <a:cxn ang="0">
                  <a:pos x="27" y="10"/>
                </a:cxn>
                <a:cxn ang="0">
                  <a:pos x="28" y="11"/>
                </a:cxn>
                <a:cxn ang="0">
                  <a:pos x="30" y="11"/>
                </a:cxn>
                <a:cxn ang="0">
                  <a:pos x="30" y="20"/>
                </a:cxn>
                <a:cxn ang="0">
                  <a:pos x="28" y="20"/>
                </a:cxn>
                <a:cxn ang="0">
                  <a:pos x="27" y="21"/>
                </a:cxn>
                <a:cxn ang="0">
                  <a:pos x="27" y="24"/>
                </a:cxn>
                <a:cxn ang="0">
                  <a:pos x="25" y="24"/>
                </a:cxn>
                <a:cxn ang="0">
                  <a:pos x="25" y="24"/>
                </a:cxn>
                <a:cxn ang="0">
                  <a:pos x="25" y="27"/>
                </a:cxn>
                <a:cxn ang="0">
                  <a:pos x="11" y="27"/>
                </a:cxn>
                <a:cxn ang="0">
                  <a:pos x="11" y="4"/>
                </a:cxn>
                <a:cxn ang="0">
                  <a:pos x="0" y="0"/>
                </a:cxn>
                <a:cxn ang="0">
                  <a:pos x="27" y="0"/>
                </a:cxn>
                <a:cxn ang="0">
                  <a:pos x="28" y="0"/>
                </a:cxn>
                <a:cxn ang="0">
                  <a:pos x="28" y="3"/>
                </a:cxn>
                <a:cxn ang="0">
                  <a:pos x="33" y="3"/>
                </a:cxn>
                <a:cxn ang="0">
                  <a:pos x="33" y="4"/>
                </a:cxn>
                <a:cxn ang="0">
                  <a:pos x="33" y="10"/>
                </a:cxn>
                <a:cxn ang="0">
                  <a:pos x="36" y="10"/>
                </a:cxn>
                <a:cxn ang="0">
                  <a:pos x="36" y="11"/>
                </a:cxn>
                <a:cxn ang="0">
                  <a:pos x="36" y="20"/>
                </a:cxn>
                <a:cxn ang="0">
                  <a:pos x="36" y="21"/>
                </a:cxn>
                <a:cxn ang="0">
                  <a:pos x="33" y="21"/>
                </a:cxn>
                <a:cxn ang="0">
                  <a:pos x="33" y="27"/>
                </a:cxn>
                <a:cxn ang="0">
                  <a:pos x="33" y="28"/>
                </a:cxn>
                <a:cxn ang="0">
                  <a:pos x="28" y="28"/>
                </a:cxn>
                <a:cxn ang="0">
                  <a:pos x="28" y="31"/>
                </a:cxn>
                <a:cxn ang="0">
                  <a:pos x="27" y="31"/>
                </a:cxn>
                <a:cxn ang="0">
                  <a:pos x="11" y="31"/>
                </a:cxn>
                <a:cxn ang="0">
                  <a:pos x="11" y="55"/>
                </a:cxn>
                <a:cxn ang="0">
                  <a:pos x="16" y="55"/>
                </a:cxn>
                <a:cxn ang="0">
                  <a:pos x="17" y="55"/>
                </a:cxn>
                <a:cxn ang="0">
                  <a:pos x="17" y="58"/>
                </a:cxn>
                <a:cxn ang="0">
                  <a:pos x="16" y="58"/>
                </a:cxn>
                <a:cxn ang="0">
                  <a:pos x="0" y="58"/>
                </a:cxn>
                <a:cxn ang="0">
                  <a:pos x="0" y="58"/>
                </a:cxn>
                <a:cxn ang="0">
                  <a:pos x="0" y="55"/>
                </a:cxn>
                <a:cxn ang="0">
                  <a:pos x="0" y="55"/>
                </a:cxn>
                <a:cxn ang="0">
                  <a:pos x="6" y="55"/>
                </a:cxn>
                <a:cxn ang="0">
                  <a:pos x="6" y="4"/>
                </a:cxn>
                <a:cxn ang="0">
                  <a:pos x="0" y="4"/>
                </a:cxn>
                <a:cxn ang="0">
                  <a:pos x="0" y="3"/>
                </a:cxn>
                <a:cxn ang="0">
                  <a:pos x="0" y="0"/>
                </a:cxn>
                <a:cxn ang="0">
                  <a:pos x="0" y="0"/>
                </a:cxn>
              </a:cxnLst>
              <a:pathLst>
                <a:path w="711" h="1147">
                  <a:moveTo>
                    <a:pt x="222" y="75"/>
                  </a:moveTo>
                  <a:lnTo>
                    <a:pt x="489" y="75"/>
                  </a:lnTo>
                  <a:lnTo>
                    <a:pt x="489" y="134"/>
                  </a:lnTo>
                  <a:lnTo>
                    <a:pt x="497" y="145"/>
                  </a:lnTo>
                  <a:lnTo>
                    <a:pt x="543" y="145"/>
                  </a:lnTo>
                  <a:lnTo>
                    <a:pt x="543" y="204"/>
                  </a:lnTo>
                  <a:lnTo>
                    <a:pt x="552" y="213"/>
                  </a:lnTo>
                  <a:lnTo>
                    <a:pt x="589" y="213"/>
                  </a:lnTo>
                  <a:lnTo>
                    <a:pt x="589" y="398"/>
                  </a:lnTo>
                  <a:lnTo>
                    <a:pt x="552" y="398"/>
                  </a:lnTo>
                  <a:lnTo>
                    <a:pt x="543" y="406"/>
                  </a:lnTo>
                  <a:lnTo>
                    <a:pt x="543" y="466"/>
                  </a:lnTo>
                  <a:lnTo>
                    <a:pt x="497" y="466"/>
                  </a:lnTo>
                  <a:lnTo>
                    <a:pt x="489" y="476"/>
                  </a:lnTo>
                  <a:lnTo>
                    <a:pt x="489" y="532"/>
                  </a:lnTo>
                  <a:lnTo>
                    <a:pt x="222" y="532"/>
                  </a:lnTo>
                  <a:lnTo>
                    <a:pt x="222" y="75"/>
                  </a:lnTo>
                  <a:close/>
                  <a:moveTo>
                    <a:pt x="9" y="0"/>
                  </a:moveTo>
                  <a:lnTo>
                    <a:pt x="543" y="0"/>
                  </a:lnTo>
                  <a:lnTo>
                    <a:pt x="552" y="7"/>
                  </a:lnTo>
                  <a:lnTo>
                    <a:pt x="552" y="65"/>
                  </a:lnTo>
                  <a:lnTo>
                    <a:pt x="644" y="65"/>
                  </a:lnTo>
                  <a:lnTo>
                    <a:pt x="653" y="75"/>
                  </a:lnTo>
                  <a:lnTo>
                    <a:pt x="653" y="204"/>
                  </a:lnTo>
                  <a:lnTo>
                    <a:pt x="701" y="204"/>
                  </a:lnTo>
                  <a:lnTo>
                    <a:pt x="710" y="213"/>
                  </a:lnTo>
                  <a:lnTo>
                    <a:pt x="710" y="398"/>
                  </a:lnTo>
                  <a:lnTo>
                    <a:pt x="701" y="406"/>
                  </a:lnTo>
                  <a:lnTo>
                    <a:pt x="653" y="406"/>
                  </a:lnTo>
                  <a:lnTo>
                    <a:pt x="653" y="532"/>
                  </a:lnTo>
                  <a:lnTo>
                    <a:pt x="644" y="544"/>
                  </a:lnTo>
                  <a:lnTo>
                    <a:pt x="552" y="544"/>
                  </a:lnTo>
                  <a:lnTo>
                    <a:pt x="552" y="602"/>
                  </a:lnTo>
                  <a:lnTo>
                    <a:pt x="543" y="613"/>
                  </a:lnTo>
                  <a:lnTo>
                    <a:pt x="222" y="613"/>
                  </a:lnTo>
                  <a:lnTo>
                    <a:pt x="222" y="1070"/>
                  </a:lnTo>
                  <a:lnTo>
                    <a:pt x="323" y="1070"/>
                  </a:lnTo>
                  <a:lnTo>
                    <a:pt x="330" y="1078"/>
                  </a:lnTo>
                  <a:lnTo>
                    <a:pt x="330" y="1138"/>
                  </a:lnTo>
                  <a:lnTo>
                    <a:pt x="323" y="1146"/>
                  </a:lnTo>
                  <a:lnTo>
                    <a:pt x="9" y="1146"/>
                  </a:lnTo>
                  <a:lnTo>
                    <a:pt x="0" y="1138"/>
                  </a:lnTo>
                  <a:lnTo>
                    <a:pt x="0" y="1078"/>
                  </a:lnTo>
                  <a:lnTo>
                    <a:pt x="9" y="1070"/>
                  </a:lnTo>
                  <a:lnTo>
                    <a:pt x="111" y="1070"/>
                  </a:lnTo>
                  <a:lnTo>
                    <a:pt x="111" y="75"/>
                  </a:lnTo>
                  <a:lnTo>
                    <a:pt x="9" y="75"/>
                  </a:lnTo>
                  <a:lnTo>
                    <a:pt x="0" y="65"/>
                  </a:lnTo>
                  <a:lnTo>
                    <a:pt x="0" y="7"/>
                  </a:lnTo>
                  <a:lnTo>
                    <a:pt x="9" y="0"/>
                  </a:lnTo>
                  <a:close/>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sp>
          <p:nvSpPr>
            <p:cNvPr id="116796" name="Freeform 13"/>
            <p:cNvSpPr/>
            <p:nvPr/>
          </p:nvSpPr>
          <p:spPr>
            <a:xfrm>
              <a:off x="1652" y="1200"/>
              <a:ext cx="122" cy="259"/>
            </a:xfrm>
            <a:custGeom>
              <a:avLst/>
              <a:gdLst/>
              <a:ahLst/>
              <a:cxnLst>
                <a:cxn ang="0">
                  <a:pos x="16" y="0"/>
                </a:cxn>
                <a:cxn ang="0">
                  <a:pos x="16" y="3"/>
                </a:cxn>
                <a:cxn ang="0">
                  <a:pos x="22" y="4"/>
                </a:cxn>
                <a:cxn ang="0">
                  <a:pos x="24" y="7"/>
                </a:cxn>
                <a:cxn ang="0">
                  <a:pos x="25" y="24"/>
                </a:cxn>
                <a:cxn ang="0">
                  <a:pos x="22" y="24"/>
                </a:cxn>
                <a:cxn ang="0">
                  <a:pos x="21" y="31"/>
                </a:cxn>
                <a:cxn ang="0">
                  <a:pos x="19" y="34"/>
                </a:cxn>
                <a:cxn ang="0">
                  <a:pos x="16" y="35"/>
                </a:cxn>
                <a:cxn ang="0">
                  <a:pos x="16" y="42"/>
                </a:cxn>
                <a:cxn ang="0">
                  <a:pos x="14" y="44"/>
                </a:cxn>
                <a:cxn ang="0">
                  <a:pos x="11" y="45"/>
                </a:cxn>
                <a:cxn ang="0">
                  <a:pos x="11" y="48"/>
                </a:cxn>
                <a:cxn ang="0">
                  <a:pos x="8" y="51"/>
                </a:cxn>
                <a:cxn ang="0">
                  <a:pos x="24" y="48"/>
                </a:cxn>
                <a:cxn ang="0">
                  <a:pos x="27" y="48"/>
                </a:cxn>
                <a:cxn ang="0">
                  <a:pos x="27" y="55"/>
                </a:cxn>
                <a:cxn ang="0">
                  <a:pos x="25" y="55"/>
                </a:cxn>
                <a:cxn ang="0">
                  <a:pos x="24" y="58"/>
                </a:cxn>
                <a:cxn ang="0">
                  <a:pos x="0" y="58"/>
                </a:cxn>
                <a:cxn ang="0">
                  <a:pos x="0" y="51"/>
                </a:cxn>
                <a:cxn ang="0">
                  <a:pos x="3" y="48"/>
                </a:cxn>
                <a:cxn ang="0">
                  <a:pos x="5" y="48"/>
                </a:cxn>
                <a:cxn ang="0">
                  <a:pos x="6" y="44"/>
                </a:cxn>
                <a:cxn ang="0">
                  <a:pos x="8" y="42"/>
                </a:cxn>
                <a:cxn ang="0">
                  <a:pos x="11" y="41"/>
                </a:cxn>
                <a:cxn ang="0">
                  <a:pos x="11" y="38"/>
                </a:cxn>
                <a:cxn ang="0">
                  <a:pos x="13" y="31"/>
                </a:cxn>
                <a:cxn ang="0">
                  <a:pos x="16" y="31"/>
                </a:cxn>
                <a:cxn ang="0">
                  <a:pos x="16" y="24"/>
                </a:cxn>
                <a:cxn ang="0">
                  <a:pos x="19" y="11"/>
                </a:cxn>
                <a:cxn ang="0">
                  <a:pos x="16" y="10"/>
                </a:cxn>
                <a:cxn ang="0">
                  <a:pos x="6" y="7"/>
                </a:cxn>
                <a:cxn ang="0">
                  <a:pos x="5" y="11"/>
                </a:cxn>
                <a:cxn ang="0">
                  <a:pos x="3" y="17"/>
                </a:cxn>
                <a:cxn ang="0">
                  <a:pos x="0" y="18"/>
                </a:cxn>
                <a:cxn ang="0">
                  <a:pos x="0" y="11"/>
                </a:cxn>
                <a:cxn ang="0">
                  <a:pos x="3" y="10"/>
                </a:cxn>
                <a:cxn ang="0">
                  <a:pos x="3" y="3"/>
                </a:cxn>
                <a:cxn ang="0">
                  <a:pos x="8" y="0"/>
                </a:cxn>
              </a:cxnLst>
              <a:pathLst>
                <a:path w="543" h="1147">
                  <a:moveTo>
                    <a:pt x="163" y="0"/>
                  </a:moveTo>
                  <a:lnTo>
                    <a:pt x="318" y="0"/>
                  </a:lnTo>
                  <a:lnTo>
                    <a:pt x="325" y="7"/>
                  </a:lnTo>
                  <a:lnTo>
                    <a:pt x="325" y="65"/>
                  </a:lnTo>
                  <a:lnTo>
                    <a:pt x="425" y="65"/>
                  </a:lnTo>
                  <a:lnTo>
                    <a:pt x="433" y="75"/>
                  </a:lnTo>
                  <a:lnTo>
                    <a:pt x="433" y="134"/>
                  </a:lnTo>
                  <a:lnTo>
                    <a:pt x="481" y="134"/>
                  </a:lnTo>
                  <a:lnTo>
                    <a:pt x="488" y="145"/>
                  </a:lnTo>
                  <a:lnTo>
                    <a:pt x="488" y="466"/>
                  </a:lnTo>
                  <a:lnTo>
                    <a:pt x="481" y="476"/>
                  </a:lnTo>
                  <a:lnTo>
                    <a:pt x="433" y="476"/>
                  </a:lnTo>
                  <a:lnTo>
                    <a:pt x="433" y="602"/>
                  </a:lnTo>
                  <a:lnTo>
                    <a:pt x="425" y="613"/>
                  </a:lnTo>
                  <a:lnTo>
                    <a:pt x="380" y="613"/>
                  </a:lnTo>
                  <a:lnTo>
                    <a:pt x="380" y="670"/>
                  </a:lnTo>
                  <a:lnTo>
                    <a:pt x="371" y="678"/>
                  </a:lnTo>
                  <a:lnTo>
                    <a:pt x="325" y="678"/>
                  </a:lnTo>
                  <a:lnTo>
                    <a:pt x="325" y="804"/>
                  </a:lnTo>
                  <a:lnTo>
                    <a:pt x="318" y="816"/>
                  </a:lnTo>
                  <a:lnTo>
                    <a:pt x="271" y="816"/>
                  </a:lnTo>
                  <a:lnTo>
                    <a:pt x="271" y="874"/>
                  </a:lnTo>
                  <a:lnTo>
                    <a:pt x="264" y="885"/>
                  </a:lnTo>
                  <a:lnTo>
                    <a:pt x="217" y="885"/>
                  </a:lnTo>
                  <a:lnTo>
                    <a:pt x="217" y="933"/>
                  </a:lnTo>
                  <a:lnTo>
                    <a:pt x="208" y="944"/>
                  </a:lnTo>
                  <a:lnTo>
                    <a:pt x="163" y="944"/>
                  </a:lnTo>
                  <a:lnTo>
                    <a:pt x="163" y="1001"/>
                  </a:lnTo>
                  <a:lnTo>
                    <a:pt x="481" y="1001"/>
                  </a:lnTo>
                  <a:lnTo>
                    <a:pt x="481" y="944"/>
                  </a:lnTo>
                  <a:lnTo>
                    <a:pt x="488" y="933"/>
                  </a:lnTo>
                  <a:lnTo>
                    <a:pt x="535" y="933"/>
                  </a:lnTo>
                  <a:lnTo>
                    <a:pt x="542" y="944"/>
                  </a:lnTo>
                  <a:lnTo>
                    <a:pt x="542" y="1070"/>
                  </a:lnTo>
                  <a:lnTo>
                    <a:pt x="535" y="1078"/>
                  </a:lnTo>
                  <a:lnTo>
                    <a:pt x="488" y="1078"/>
                  </a:lnTo>
                  <a:lnTo>
                    <a:pt x="488" y="1138"/>
                  </a:lnTo>
                  <a:lnTo>
                    <a:pt x="481" y="1146"/>
                  </a:lnTo>
                  <a:lnTo>
                    <a:pt x="8" y="1146"/>
                  </a:lnTo>
                  <a:lnTo>
                    <a:pt x="0" y="1138"/>
                  </a:lnTo>
                  <a:lnTo>
                    <a:pt x="0" y="1012"/>
                  </a:lnTo>
                  <a:lnTo>
                    <a:pt x="8" y="1001"/>
                  </a:lnTo>
                  <a:lnTo>
                    <a:pt x="54" y="1001"/>
                  </a:lnTo>
                  <a:lnTo>
                    <a:pt x="54" y="944"/>
                  </a:lnTo>
                  <a:lnTo>
                    <a:pt x="63" y="933"/>
                  </a:lnTo>
                  <a:lnTo>
                    <a:pt x="108" y="933"/>
                  </a:lnTo>
                  <a:lnTo>
                    <a:pt x="108" y="885"/>
                  </a:lnTo>
                  <a:lnTo>
                    <a:pt x="117" y="874"/>
                  </a:lnTo>
                  <a:lnTo>
                    <a:pt x="154" y="874"/>
                  </a:lnTo>
                  <a:lnTo>
                    <a:pt x="154" y="816"/>
                  </a:lnTo>
                  <a:lnTo>
                    <a:pt x="163" y="804"/>
                  </a:lnTo>
                  <a:lnTo>
                    <a:pt x="208" y="804"/>
                  </a:lnTo>
                  <a:lnTo>
                    <a:pt x="208" y="748"/>
                  </a:lnTo>
                  <a:lnTo>
                    <a:pt x="217" y="740"/>
                  </a:lnTo>
                  <a:lnTo>
                    <a:pt x="264" y="740"/>
                  </a:lnTo>
                  <a:lnTo>
                    <a:pt x="264" y="613"/>
                  </a:lnTo>
                  <a:lnTo>
                    <a:pt x="271" y="602"/>
                  </a:lnTo>
                  <a:lnTo>
                    <a:pt x="318" y="602"/>
                  </a:lnTo>
                  <a:lnTo>
                    <a:pt x="318" y="476"/>
                  </a:lnTo>
                  <a:lnTo>
                    <a:pt x="325" y="466"/>
                  </a:lnTo>
                  <a:lnTo>
                    <a:pt x="371" y="466"/>
                  </a:lnTo>
                  <a:lnTo>
                    <a:pt x="371" y="213"/>
                  </a:lnTo>
                  <a:lnTo>
                    <a:pt x="325" y="213"/>
                  </a:lnTo>
                  <a:lnTo>
                    <a:pt x="318" y="204"/>
                  </a:lnTo>
                  <a:lnTo>
                    <a:pt x="318" y="145"/>
                  </a:lnTo>
                  <a:lnTo>
                    <a:pt x="117" y="145"/>
                  </a:lnTo>
                  <a:lnTo>
                    <a:pt x="117" y="204"/>
                  </a:lnTo>
                  <a:lnTo>
                    <a:pt x="108" y="213"/>
                  </a:lnTo>
                  <a:lnTo>
                    <a:pt x="63" y="213"/>
                  </a:lnTo>
                  <a:lnTo>
                    <a:pt x="63" y="339"/>
                  </a:lnTo>
                  <a:lnTo>
                    <a:pt x="54" y="349"/>
                  </a:lnTo>
                  <a:lnTo>
                    <a:pt x="8" y="349"/>
                  </a:lnTo>
                  <a:lnTo>
                    <a:pt x="0" y="339"/>
                  </a:lnTo>
                  <a:lnTo>
                    <a:pt x="0" y="213"/>
                  </a:lnTo>
                  <a:lnTo>
                    <a:pt x="8" y="204"/>
                  </a:lnTo>
                  <a:lnTo>
                    <a:pt x="54" y="204"/>
                  </a:lnTo>
                  <a:lnTo>
                    <a:pt x="54" y="75"/>
                  </a:lnTo>
                  <a:lnTo>
                    <a:pt x="63" y="65"/>
                  </a:lnTo>
                  <a:lnTo>
                    <a:pt x="154" y="65"/>
                  </a:lnTo>
                  <a:lnTo>
                    <a:pt x="154" y="7"/>
                  </a:lnTo>
                  <a:lnTo>
                    <a:pt x="163" y="0"/>
                  </a:lnTo>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grpSp>
      <p:grpSp>
        <p:nvGrpSpPr>
          <p:cNvPr id="116748" name="Group 14"/>
          <p:cNvGrpSpPr/>
          <p:nvPr/>
        </p:nvGrpSpPr>
        <p:grpSpPr>
          <a:xfrm>
            <a:off x="4937125" y="2895600"/>
            <a:ext cx="469900" cy="411163"/>
            <a:chOff x="2150" y="1824"/>
            <a:chExt cx="296" cy="259"/>
          </a:xfrm>
        </p:grpSpPr>
        <p:sp>
          <p:nvSpPr>
            <p:cNvPr id="116793" name="Freeform 15"/>
            <p:cNvSpPr/>
            <p:nvPr/>
          </p:nvSpPr>
          <p:spPr>
            <a:xfrm>
              <a:off x="2150" y="1824"/>
              <a:ext cx="167" cy="259"/>
            </a:xfrm>
            <a:custGeom>
              <a:avLst/>
              <a:gdLst/>
              <a:ahLst/>
              <a:cxnLst>
                <a:cxn ang="0">
                  <a:pos x="12" y="4"/>
                </a:cxn>
                <a:cxn ang="0">
                  <a:pos x="26" y="4"/>
                </a:cxn>
                <a:cxn ang="0">
                  <a:pos x="26" y="7"/>
                </a:cxn>
                <a:cxn ang="0">
                  <a:pos x="26" y="7"/>
                </a:cxn>
                <a:cxn ang="0">
                  <a:pos x="29" y="7"/>
                </a:cxn>
                <a:cxn ang="0">
                  <a:pos x="29" y="10"/>
                </a:cxn>
                <a:cxn ang="0">
                  <a:pos x="29" y="11"/>
                </a:cxn>
                <a:cxn ang="0">
                  <a:pos x="31" y="11"/>
                </a:cxn>
                <a:cxn ang="0">
                  <a:pos x="31" y="20"/>
                </a:cxn>
                <a:cxn ang="0">
                  <a:pos x="29" y="20"/>
                </a:cxn>
                <a:cxn ang="0">
                  <a:pos x="29" y="21"/>
                </a:cxn>
                <a:cxn ang="0">
                  <a:pos x="29" y="24"/>
                </a:cxn>
                <a:cxn ang="0">
                  <a:pos x="26" y="24"/>
                </a:cxn>
                <a:cxn ang="0">
                  <a:pos x="26" y="24"/>
                </a:cxn>
                <a:cxn ang="0">
                  <a:pos x="26" y="27"/>
                </a:cxn>
                <a:cxn ang="0">
                  <a:pos x="12" y="27"/>
                </a:cxn>
                <a:cxn ang="0">
                  <a:pos x="12" y="4"/>
                </a:cxn>
                <a:cxn ang="0">
                  <a:pos x="0" y="0"/>
                </a:cxn>
                <a:cxn ang="0">
                  <a:pos x="29" y="0"/>
                </a:cxn>
                <a:cxn ang="0">
                  <a:pos x="29" y="0"/>
                </a:cxn>
                <a:cxn ang="0">
                  <a:pos x="29" y="3"/>
                </a:cxn>
                <a:cxn ang="0">
                  <a:pos x="34" y="3"/>
                </a:cxn>
                <a:cxn ang="0">
                  <a:pos x="34" y="4"/>
                </a:cxn>
                <a:cxn ang="0">
                  <a:pos x="34" y="10"/>
                </a:cxn>
                <a:cxn ang="0">
                  <a:pos x="37" y="10"/>
                </a:cxn>
                <a:cxn ang="0">
                  <a:pos x="38" y="11"/>
                </a:cxn>
                <a:cxn ang="0">
                  <a:pos x="38" y="20"/>
                </a:cxn>
                <a:cxn ang="0">
                  <a:pos x="37" y="21"/>
                </a:cxn>
                <a:cxn ang="0">
                  <a:pos x="34" y="21"/>
                </a:cxn>
                <a:cxn ang="0">
                  <a:pos x="34" y="27"/>
                </a:cxn>
                <a:cxn ang="0">
                  <a:pos x="34" y="28"/>
                </a:cxn>
                <a:cxn ang="0">
                  <a:pos x="29" y="28"/>
                </a:cxn>
                <a:cxn ang="0">
                  <a:pos x="29" y="31"/>
                </a:cxn>
                <a:cxn ang="0">
                  <a:pos x="29" y="31"/>
                </a:cxn>
                <a:cxn ang="0">
                  <a:pos x="12" y="31"/>
                </a:cxn>
                <a:cxn ang="0">
                  <a:pos x="12" y="55"/>
                </a:cxn>
                <a:cxn ang="0">
                  <a:pos x="17" y="55"/>
                </a:cxn>
                <a:cxn ang="0">
                  <a:pos x="18" y="55"/>
                </a:cxn>
                <a:cxn ang="0">
                  <a:pos x="18" y="58"/>
                </a:cxn>
                <a:cxn ang="0">
                  <a:pos x="17" y="58"/>
                </a:cxn>
                <a:cxn ang="0">
                  <a:pos x="0" y="58"/>
                </a:cxn>
                <a:cxn ang="0">
                  <a:pos x="0" y="58"/>
                </a:cxn>
                <a:cxn ang="0">
                  <a:pos x="0" y="55"/>
                </a:cxn>
                <a:cxn ang="0">
                  <a:pos x="0" y="55"/>
                </a:cxn>
                <a:cxn ang="0">
                  <a:pos x="6" y="55"/>
                </a:cxn>
                <a:cxn ang="0">
                  <a:pos x="6" y="4"/>
                </a:cxn>
                <a:cxn ang="0">
                  <a:pos x="0" y="4"/>
                </a:cxn>
                <a:cxn ang="0">
                  <a:pos x="0" y="3"/>
                </a:cxn>
                <a:cxn ang="0">
                  <a:pos x="0" y="0"/>
                </a:cxn>
                <a:cxn ang="0">
                  <a:pos x="0" y="0"/>
                </a:cxn>
              </a:cxnLst>
              <a:pathLst>
                <a:path w="742" h="1148">
                  <a:moveTo>
                    <a:pt x="231" y="75"/>
                  </a:moveTo>
                  <a:lnTo>
                    <a:pt x="510" y="75"/>
                  </a:lnTo>
                  <a:lnTo>
                    <a:pt x="510" y="134"/>
                  </a:lnTo>
                  <a:lnTo>
                    <a:pt x="519" y="145"/>
                  </a:lnTo>
                  <a:lnTo>
                    <a:pt x="568" y="145"/>
                  </a:lnTo>
                  <a:lnTo>
                    <a:pt x="568" y="204"/>
                  </a:lnTo>
                  <a:lnTo>
                    <a:pt x="577" y="213"/>
                  </a:lnTo>
                  <a:lnTo>
                    <a:pt x="616" y="213"/>
                  </a:lnTo>
                  <a:lnTo>
                    <a:pt x="616" y="398"/>
                  </a:lnTo>
                  <a:lnTo>
                    <a:pt x="577" y="398"/>
                  </a:lnTo>
                  <a:lnTo>
                    <a:pt x="568" y="406"/>
                  </a:lnTo>
                  <a:lnTo>
                    <a:pt x="568" y="466"/>
                  </a:lnTo>
                  <a:lnTo>
                    <a:pt x="519" y="466"/>
                  </a:lnTo>
                  <a:lnTo>
                    <a:pt x="510" y="476"/>
                  </a:lnTo>
                  <a:lnTo>
                    <a:pt x="510" y="533"/>
                  </a:lnTo>
                  <a:lnTo>
                    <a:pt x="231" y="533"/>
                  </a:lnTo>
                  <a:lnTo>
                    <a:pt x="231" y="75"/>
                  </a:lnTo>
                  <a:close/>
                  <a:moveTo>
                    <a:pt x="9" y="0"/>
                  </a:moveTo>
                  <a:lnTo>
                    <a:pt x="568" y="0"/>
                  </a:lnTo>
                  <a:lnTo>
                    <a:pt x="577" y="7"/>
                  </a:lnTo>
                  <a:lnTo>
                    <a:pt x="577" y="65"/>
                  </a:lnTo>
                  <a:lnTo>
                    <a:pt x="674" y="65"/>
                  </a:lnTo>
                  <a:lnTo>
                    <a:pt x="682" y="75"/>
                  </a:lnTo>
                  <a:lnTo>
                    <a:pt x="682" y="204"/>
                  </a:lnTo>
                  <a:lnTo>
                    <a:pt x="732" y="204"/>
                  </a:lnTo>
                  <a:lnTo>
                    <a:pt x="741" y="213"/>
                  </a:lnTo>
                  <a:lnTo>
                    <a:pt x="741" y="398"/>
                  </a:lnTo>
                  <a:lnTo>
                    <a:pt x="732" y="406"/>
                  </a:lnTo>
                  <a:lnTo>
                    <a:pt x="682" y="406"/>
                  </a:lnTo>
                  <a:lnTo>
                    <a:pt x="682" y="533"/>
                  </a:lnTo>
                  <a:lnTo>
                    <a:pt x="674" y="544"/>
                  </a:lnTo>
                  <a:lnTo>
                    <a:pt x="577" y="544"/>
                  </a:lnTo>
                  <a:lnTo>
                    <a:pt x="577" y="603"/>
                  </a:lnTo>
                  <a:lnTo>
                    <a:pt x="568" y="614"/>
                  </a:lnTo>
                  <a:lnTo>
                    <a:pt x="231" y="614"/>
                  </a:lnTo>
                  <a:lnTo>
                    <a:pt x="231" y="1071"/>
                  </a:lnTo>
                  <a:lnTo>
                    <a:pt x="337" y="1071"/>
                  </a:lnTo>
                  <a:lnTo>
                    <a:pt x="345" y="1079"/>
                  </a:lnTo>
                  <a:lnTo>
                    <a:pt x="345" y="1139"/>
                  </a:lnTo>
                  <a:lnTo>
                    <a:pt x="337" y="1147"/>
                  </a:lnTo>
                  <a:lnTo>
                    <a:pt x="9" y="1147"/>
                  </a:lnTo>
                  <a:lnTo>
                    <a:pt x="0" y="1139"/>
                  </a:lnTo>
                  <a:lnTo>
                    <a:pt x="0" y="1079"/>
                  </a:lnTo>
                  <a:lnTo>
                    <a:pt x="9" y="1071"/>
                  </a:lnTo>
                  <a:lnTo>
                    <a:pt x="116" y="1071"/>
                  </a:lnTo>
                  <a:lnTo>
                    <a:pt x="116" y="75"/>
                  </a:lnTo>
                  <a:lnTo>
                    <a:pt x="9" y="75"/>
                  </a:lnTo>
                  <a:lnTo>
                    <a:pt x="0" y="65"/>
                  </a:lnTo>
                  <a:lnTo>
                    <a:pt x="0" y="7"/>
                  </a:lnTo>
                  <a:lnTo>
                    <a:pt x="9" y="0"/>
                  </a:lnTo>
                  <a:close/>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sp>
          <p:nvSpPr>
            <p:cNvPr id="116794" name="Freeform 16"/>
            <p:cNvSpPr/>
            <p:nvPr/>
          </p:nvSpPr>
          <p:spPr>
            <a:xfrm>
              <a:off x="2331" y="1824"/>
              <a:ext cx="115" cy="259"/>
            </a:xfrm>
            <a:custGeom>
              <a:avLst/>
              <a:gdLst/>
              <a:ahLst/>
              <a:cxnLst>
                <a:cxn ang="0">
                  <a:pos x="17" y="0"/>
                </a:cxn>
                <a:cxn ang="0">
                  <a:pos x="17" y="3"/>
                </a:cxn>
                <a:cxn ang="0">
                  <a:pos x="20" y="4"/>
                </a:cxn>
                <a:cxn ang="0">
                  <a:pos x="22" y="7"/>
                </a:cxn>
                <a:cxn ang="0">
                  <a:pos x="23" y="17"/>
                </a:cxn>
                <a:cxn ang="0">
                  <a:pos x="20" y="18"/>
                </a:cxn>
                <a:cxn ang="0">
                  <a:pos x="20" y="21"/>
                </a:cxn>
                <a:cxn ang="0">
                  <a:pos x="17" y="24"/>
                </a:cxn>
                <a:cxn ang="0">
                  <a:pos x="20" y="24"/>
                </a:cxn>
                <a:cxn ang="0">
                  <a:pos x="22" y="27"/>
                </a:cxn>
                <a:cxn ang="0">
                  <a:pos x="23" y="31"/>
                </a:cxn>
                <a:cxn ang="0">
                  <a:pos x="26" y="31"/>
                </a:cxn>
                <a:cxn ang="0">
                  <a:pos x="25" y="45"/>
                </a:cxn>
                <a:cxn ang="0">
                  <a:pos x="23" y="51"/>
                </a:cxn>
                <a:cxn ang="0">
                  <a:pos x="20" y="52"/>
                </a:cxn>
                <a:cxn ang="0">
                  <a:pos x="20" y="55"/>
                </a:cxn>
                <a:cxn ang="0">
                  <a:pos x="14" y="58"/>
                </a:cxn>
                <a:cxn ang="0">
                  <a:pos x="3" y="58"/>
                </a:cxn>
                <a:cxn ang="0">
                  <a:pos x="3" y="55"/>
                </a:cxn>
                <a:cxn ang="0">
                  <a:pos x="0" y="55"/>
                </a:cxn>
                <a:cxn ang="0">
                  <a:pos x="0" y="48"/>
                </a:cxn>
                <a:cxn ang="0">
                  <a:pos x="6" y="48"/>
                </a:cxn>
                <a:cxn ang="0">
                  <a:pos x="8" y="51"/>
                </a:cxn>
                <a:cxn ang="0">
                  <a:pos x="9" y="55"/>
                </a:cxn>
                <a:cxn ang="0">
                  <a:pos x="14" y="52"/>
                </a:cxn>
                <a:cxn ang="0">
                  <a:pos x="17" y="51"/>
                </a:cxn>
                <a:cxn ang="0">
                  <a:pos x="17" y="48"/>
                </a:cxn>
                <a:cxn ang="0">
                  <a:pos x="20" y="35"/>
                </a:cxn>
                <a:cxn ang="0">
                  <a:pos x="17" y="34"/>
                </a:cxn>
                <a:cxn ang="0">
                  <a:pos x="14" y="31"/>
                </a:cxn>
                <a:cxn ang="0">
                  <a:pos x="14" y="28"/>
                </a:cxn>
                <a:cxn ang="0">
                  <a:pos x="8" y="27"/>
                </a:cxn>
                <a:cxn ang="0">
                  <a:pos x="9" y="24"/>
                </a:cxn>
                <a:cxn ang="0">
                  <a:pos x="11" y="21"/>
                </a:cxn>
                <a:cxn ang="0">
                  <a:pos x="14" y="20"/>
                </a:cxn>
                <a:cxn ang="0">
                  <a:pos x="14" y="17"/>
                </a:cxn>
                <a:cxn ang="0">
                  <a:pos x="17" y="11"/>
                </a:cxn>
                <a:cxn ang="0">
                  <a:pos x="14" y="10"/>
                </a:cxn>
                <a:cxn ang="0">
                  <a:pos x="6" y="7"/>
                </a:cxn>
                <a:cxn ang="0">
                  <a:pos x="6" y="11"/>
                </a:cxn>
                <a:cxn ang="0">
                  <a:pos x="3" y="17"/>
                </a:cxn>
                <a:cxn ang="0">
                  <a:pos x="0" y="18"/>
                </a:cxn>
                <a:cxn ang="0">
                  <a:pos x="0" y="11"/>
                </a:cxn>
                <a:cxn ang="0">
                  <a:pos x="3" y="10"/>
                </a:cxn>
                <a:cxn ang="0">
                  <a:pos x="3" y="3"/>
                </a:cxn>
                <a:cxn ang="0">
                  <a:pos x="8" y="0"/>
                </a:cxn>
              </a:cxnLst>
              <a:pathLst>
                <a:path w="513" h="1148">
                  <a:moveTo>
                    <a:pt x="172" y="0"/>
                  </a:moveTo>
                  <a:lnTo>
                    <a:pt x="335" y="0"/>
                  </a:lnTo>
                  <a:lnTo>
                    <a:pt x="342" y="7"/>
                  </a:lnTo>
                  <a:lnTo>
                    <a:pt x="342" y="65"/>
                  </a:lnTo>
                  <a:lnTo>
                    <a:pt x="390" y="65"/>
                  </a:lnTo>
                  <a:lnTo>
                    <a:pt x="400" y="75"/>
                  </a:lnTo>
                  <a:lnTo>
                    <a:pt x="400" y="134"/>
                  </a:lnTo>
                  <a:lnTo>
                    <a:pt x="447" y="134"/>
                  </a:lnTo>
                  <a:lnTo>
                    <a:pt x="454" y="145"/>
                  </a:lnTo>
                  <a:lnTo>
                    <a:pt x="454" y="340"/>
                  </a:lnTo>
                  <a:lnTo>
                    <a:pt x="447" y="350"/>
                  </a:lnTo>
                  <a:lnTo>
                    <a:pt x="400" y="350"/>
                  </a:lnTo>
                  <a:lnTo>
                    <a:pt x="400" y="398"/>
                  </a:lnTo>
                  <a:lnTo>
                    <a:pt x="390" y="406"/>
                  </a:lnTo>
                  <a:lnTo>
                    <a:pt x="342" y="406"/>
                  </a:lnTo>
                  <a:lnTo>
                    <a:pt x="342" y="466"/>
                  </a:lnTo>
                  <a:lnTo>
                    <a:pt x="390" y="466"/>
                  </a:lnTo>
                  <a:lnTo>
                    <a:pt x="400" y="476"/>
                  </a:lnTo>
                  <a:lnTo>
                    <a:pt x="400" y="533"/>
                  </a:lnTo>
                  <a:lnTo>
                    <a:pt x="447" y="533"/>
                  </a:lnTo>
                  <a:lnTo>
                    <a:pt x="454" y="544"/>
                  </a:lnTo>
                  <a:lnTo>
                    <a:pt x="454" y="603"/>
                  </a:lnTo>
                  <a:lnTo>
                    <a:pt x="505" y="603"/>
                  </a:lnTo>
                  <a:lnTo>
                    <a:pt x="512" y="614"/>
                  </a:lnTo>
                  <a:lnTo>
                    <a:pt x="512" y="875"/>
                  </a:lnTo>
                  <a:lnTo>
                    <a:pt x="505" y="886"/>
                  </a:lnTo>
                  <a:lnTo>
                    <a:pt x="454" y="886"/>
                  </a:lnTo>
                  <a:lnTo>
                    <a:pt x="454" y="1002"/>
                  </a:lnTo>
                  <a:lnTo>
                    <a:pt x="447" y="1013"/>
                  </a:lnTo>
                  <a:lnTo>
                    <a:pt x="400" y="1013"/>
                  </a:lnTo>
                  <a:lnTo>
                    <a:pt x="400" y="1071"/>
                  </a:lnTo>
                  <a:lnTo>
                    <a:pt x="390" y="1079"/>
                  </a:lnTo>
                  <a:lnTo>
                    <a:pt x="284" y="1079"/>
                  </a:lnTo>
                  <a:lnTo>
                    <a:pt x="284" y="1139"/>
                  </a:lnTo>
                  <a:lnTo>
                    <a:pt x="277" y="1147"/>
                  </a:lnTo>
                  <a:lnTo>
                    <a:pt x="66" y="1147"/>
                  </a:lnTo>
                  <a:lnTo>
                    <a:pt x="57" y="1139"/>
                  </a:lnTo>
                  <a:lnTo>
                    <a:pt x="57" y="1079"/>
                  </a:lnTo>
                  <a:lnTo>
                    <a:pt x="9" y="1079"/>
                  </a:lnTo>
                  <a:lnTo>
                    <a:pt x="0" y="1071"/>
                  </a:lnTo>
                  <a:lnTo>
                    <a:pt x="0" y="945"/>
                  </a:lnTo>
                  <a:lnTo>
                    <a:pt x="9" y="934"/>
                  </a:lnTo>
                  <a:lnTo>
                    <a:pt x="114" y="934"/>
                  </a:lnTo>
                  <a:lnTo>
                    <a:pt x="124" y="945"/>
                  </a:lnTo>
                  <a:lnTo>
                    <a:pt x="124" y="1002"/>
                  </a:lnTo>
                  <a:lnTo>
                    <a:pt x="163" y="1002"/>
                  </a:lnTo>
                  <a:lnTo>
                    <a:pt x="172" y="1013"/>
                  </a:lnTo>
                  <a:lnTo>
                    <a:pt x="172" y="1071"/>
                  </a:lnTo>
                  <a:lnTo>
                    <a:pt x="277" y="1071"/>
                  </a:lnTo>
                  <a:lnTo>
                    <a:pt x="277" y="1013"/>
                  </a:lnTo>
                  <a:lnTo>
                    <a:pt x="284" y="1002"/>
                  </a:lnTo>
                  <a:lnTo>
                    <a:pt x="335" y="1002"/>
                  </a:lnTo>
                  <a:lnTo>
                    <a:pt x="335" y="945"/>
                  </a:lnTo>
                  <a:lnTo>
                    <a:pt x="342" y="934"/>
                  </a:lnTo>
                  <a:lnTo>
                    <a:pt x="390" y="934"/>
                  </a:lnTo>
                  <a:lnTo>
                    <a:pt x="390" y="679"/>
                  </a:lnTo>
                  <a:lnTo>
                    <a:pt x="342" y="679"/>
                  </a:lnTo>
                  <a:lnTo>
                    <a:pt x="335" y="671"/>
                  </a:lnTo>
                  <a:lnTo>
                    <a:pt x="335" y="614"/>
                  </a:lnTo>
                  <a:lnTo>
                    <a:pt x="284" y="614"/>
                  </a:lnTo>
                  <a:lnTo>
                    <a:pt x="277" y="603"/>
                  </a:lnTo>
                  <a:lnTo>
                    <a:pt x="277" y="544"/>
                  </a:lnTo>
                  <a:lnTo>
                    <a:pt x="172" y="544"/>
                  </a:lnTo>
                  <a:lnTo>
                    <a:pt x="163" y="533"/>
                  </a:lnTo>
                  <a:lnTo>
                    <a:pt x="163" y="476"/>
                  </a:lnTo>
                  <a:lnTo>
                    <a:pt x="172" y="466"/>
                  </a:lnTo>
                  <a:lnTo>
                    <a:pt x="220" y="466"/>
                  </a:lnTo>
                  <a:lnTo>
                    <a:pt x="220" y="406"/>
                  </a:lnTo>
                  <a:lnTo>
                    <a:pt x="230" y="398"/>
                  </a:lnTo>
                  <a:lnTo>
                    <a:pt x="277" y="398"/>
                  </a:lnTo>
                  <a:lnTo>
                    <a:pt x="277" y="350"/>
                  </a:lnTo>
                  <a:lnTo>
                    <a:pt x="284" y="340"/>
                  </a:lnTo>
                  <a:lnTo>
                    <a:pt x="335" y="340"/>
                  </a:lnTo>
                  <a:lnTo>
                    <a:pt x="335" y="213"/>
                  </a:lnTo>
                  <a:lnTo>
                    <a:pt x="284" y="213"/>
                  </a:lnTo>
                  <a:lnTo>
                    <a:pt x="277" y="204"/>
                  </a:lnTo>
                  <a:lnTo>
                    <a:pt x="277" y="145"/>
                  </a:lnTo>
                  <a:lnTo>
                    <a:pt x="124" y="145"/>
                  </a:lnTo>
                  <a:lnTo>
                    <a:pt x="124" y="204"/>
                  </a:lnTo>
                  <a:lnTo>
                    <a:pt x="114" y="213"/>
                  </a:lnTo>
                  <a:lnTo>
                    <a:pt x="66" y="213"/>
                  </a:lnTo>
                  <a:lnTo>
                    <a:pt x="66" y="340"/>
                  </a:lnTo>
                  <a:lnTo>
                    <a:pt x="57" y="350"/>
                  </a:lnTo>
                  <a:lnTo>
                    <a:pt x="9" y="350"/>
                  </a:lnTo>
                  <a:lnTo>
                    <a:pt x="0" y="340"/>
                  </a:lnTo>
                  <a:lnTo>
                    <a:pt x="0" y="213"/>
                  </a:lnTo>
                  <a:lnTo>
                    <a:pt x="9" y="204"/>
                  </a:lnTo>
                  <a:lnTo>
                    <a:pt x="57" y="204"/>
                  </a:lnTo>
                  <a:lnTo>
                    <a:pt x="57" y="75"/>
                  </a:lnTo>
                  <a:lnTo>
                    <a:pt x="66" y="65"/>
                  </a:lnTo>
                  <a:lnTo>
                    <a:pt x="163" y="65"/>
                  </a:lnTo>
                  <a:lnTo>
                    <a:pt x="163" y="7"/>
                  </a:lnTo>
                  <a:lnTo>
                    <a:pt x="172" y="0"/>
                  </a:lnTo>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grpSp>
      <p:grpSp>
        <p:nvGrpSpPr>
          <p:cNvPr id="116749" name="Group 17"/>
          <p:cNvGrpSpPr/>
          <p:nvPr/>
        </p:nvGrpSpPr>
        <p:grpSpPr>
          <a:xfrm>
            <a:off x="6400800" y="3733800"/>
            <a:ext cx="682625" cy="454025"/>
            <a:chOff x="3072" y="2352"/>
            <a:chExt cx="430" cy="286"/>
          </a:xfrm>
        </p:grpSpPr>
        <p:sp>
          <p:nvSpPr>
            <p:cNvPr id="116789" name="Freeform 18"/>
            <p:cNvSpPr/>
            <p:nvPr/>
          </p:nvSpPr>
          <p:spPr>
            <a:xfrm>
              <a:off x="3072" y="2352"/>
              <a:ext cx="129" cy="285"/>
            </a:xfrm>
            <a:custGeom>
              <a:avLst/>
              <a:gdLst/>
              <a:ahLst/>
              <a:cxnLst>
                <a:cxn ang="0">
                  <a:pos x="9" y="4"/>
                </a:cxn>
                <a:cxn ang="0">
                  <a:pos x="20" y="4"/>
                </a:cxn>
                <a:cxn ang="0">
                  <a:pos x="20" y="7"/>
                </a:cxn>
                <a:cxn ang="0">
                  <a:pos x="20" y="8"/>
                </a:cxn>
                <a:cxn ang="0">
                  <a:pos x="22" y="8"/>
                </a:cxn>
                <a:cxn ang="0">
                  <a:pos x="22" y="12"/>
                </a:cxn>
                <a:cxn ang="0">
                  <a:pos x="22" y="12"/>
                </a:cxn>
                <a:cxn ang="0">
                  <a:pos x="24" y="12"/>
                </a:cxn>
                <a:cxn ang="0">
                  <a:pos x="24" y="22"/>
                </a:cxn>
                <a:cxn ang="0">
                  <a:pos x="22" y="22"/>
                </a:cxn>
                <a:cxn ang="0">
                  <a:pos x="22" y="23"/>
                </a:cxn>
                <a:cxn ang="0">
                  <a:pos x="22" y="26"/>
                </a:cxn>
                <a:cxn ang="0">
                  <a:pos x="20" y="26"/>
                </a:cxn>
                <a:cxn ang="0">
                  <a:pos x="20" y="27"/>
                </a:cxn>
                <a:cxn ang="0">
                  <a:pos x="20" y="30"/>
                </a:cxn>
                <a:cxn ang="0">
                  <a:pos x="9" y="30"/>
                </a:cxn>
                <a:cxn ang="0">
                  <a:pos x="9" y="4"/>
                </a:cxn>
                <a:cxn ang="0">
                  <a:pos x="0" y="0"/>
                </a:cxn>
                <a:cxn ang="0">
                  <a:pos x="22" y="0"/>
                </a:cxn>
                <a:cxn ang="0">
                  <a:pos x="22" y="0"/>
                </a:cxn>
                <a:cxn ang="0">
                  <a:pos x="22" y="4"/>
                </a:cxn>
                <a:cxn ang="0">
                  <a:pos x="26" y="4"/>
                </a:cxn>
                <a:cxn ang="0">
                  <a:pos x="27" y="4"/>
                </a:cxn>
                <a:cxn ang="0">
                  <a:pos x="27" y="12"/>
                </a:cxn>
                <a:cxn ang="0">
                  <a:pos x="29" y="12"/>
                </a:cxn>
                <a:cxn ang="0">
                  <a:pos x="29" y="12"/>
                </a:cxn>
                <a:cxn ang="0">
                  <a:pos x="29" y="22"/>
                </a:cxn>
                <a:cxn ang="0">
                  <a:pos x="29" y="23"/>
                </a:cxn>
                <a:cxn ang="0">
                  <a:pos x="27" y="23"/>
                </a:cxn>
                <a:cxn ang="0">
                  <a:pos x="27" y="30"/>
                </a:cxn>
                <a:cxn ang="0">
                  <a:pos x="26" y="31"/>
                </a:cxn>
                <a:cxn ang="0">
                  <a:pos x="22" y="31"/>
                </a:cxn>
                <a:cxn ang="0">
                  <a:pos x="22" y="34"/>
                </a:cxn>
                <a:cxn ang="0">
                  <a:pos x="22" y="34"/>
                </a:cxn>
                <a:cxn ang="0">
                  <a:pos x="9" y="34"/>
                </a:cxn>
                <a:cxn ang="0">
                  <a:pos x="9" y="60"/>
                </a:cxn>
                <a:cxn ang="0">
                  <a:pos x="13" y="60"/>
                </a:cxn>
                <a:cxn ang="0">
                  <a:pos x="13" y="61"/>
                </a:cxn>
                <a:cxn ang="0">
                  <a:pos x="13" y="64"/>
                </a:cxn>
                <a:cxn ang="0">
                  <a:pos x="13" y="64"/>
                </a:cxn>
                <a:cxn ang="0">
                  <a:pos x="0" y="64"/>
                </a:cxn>
                <a:cxn ang="0">
                  <a:pos x="0" y="64"/>
                </a:cxn>
                <a:cxn ang="0">
                  <a:pos x="0" y="61"/>
                </a:cxn>
                <a:cxn ang="0">
                  <a:pos x="0" y="60"/>
                </a:cxn>
                <a:cxn ang="0">
                  <a:pos x="4" y="60"/>
                </a:cxn>
                <a:cxn ang="0">
                  <a:pos x="4" y="4"/>
                </a:cxn>
                <a:cxn ang="0">
                  <a:pos x="0" y="4"/>
                </a:cxn>
                <a:cxn ang="0">
                  <a:pos x="0" y="4"/>
                </a:cxn>
                <a:cxn ang="0">
                  <a:pos x="0" y="0"/>
                </a:cxn>
                <a:cxn ang="0">
                  <a:pos x="0" y="0"/>
                </a:cxn>
              </a:cxnLst>
              <a:pathLst>
                <a:path w="574" h="1261">
                  <a:moveTo>
                    <a:pt x="177" y="83"/>
                  </a:moveTo>
                  <a:lnTo>
                    <a:pt x="394" y="83"/>
                  </a:lnTo>
                  <a:lnTo>
                    <a:pt x="394" y="148"/>
                  </a:lnTo>
                  <a:lnTo>
                    <a:pt x="402" y="159"/>
                  </a:lnTo>
                  <a:lnTo>
                    <a:pt x="439" y="159"/>
                  </a:lnTo>
                  <a:lnTo>
                    <a:pt x="439" y="224"/>
                  </a:lnTo>
                  <a:lnTo>
                    <a:pt x="445" y="235"/>
                  </a:lnTo>
                  <a:lnTo>
                    <a:pt x="477" y="235"/>
                  </a:lnTo>
                  <a:lnTo>
                    <a:pt x="477" y="436"/>
                  </a:lnTo>
                  <a:lnTo>
                    <a:pt x="445" y="436"/>
                  </a:lnTo>
                  <a:lnTo>
                    <a:pt x="439" y="449"/>
                  </a:lnTo>
                  <a:lnTo>
                    <a:pt x="439" y="513"/>
                  </a:lnTo>
                  <a:lnTo>
                    <a:pt x="402" y="513"/>
                  </a:lnTo>
                  <a:lnTo>
                    <a:pt x="394" y="525"/>
                  </a:lnTo>
                  <a:lnTo>
                    <a:pt x="394" y="587"/>
                  </a:lnTo>
                  <a:lnTo>
                    <a:pt x="177" y="587"/>
                  </a:lnTo>
                  <a:lnTo>
                    <a:pt x="177" y="83"/>
                  </a:lnTo>
                  <a:close/>
                  <a:moveTo>
                    <a:pt x="5" y="0"/>
                  </a:moveTo>
                  <a:lnTo>
                    <a:pt x="439" y="0"/>
                  </a:lnTo>
                  <a:lnTo>
                    <a:pt x="445" y="9"/>
                  </a:lnTo>
                  <a:lnTo>
                    <a:pt x="445" y="73"/>
                  </a:lnTo>
                  <a:lnTo>
                    <a:pt x="521" y="73"/>
                  </a:lnTo>
                  <a:lnTo>
                    <a:pt x="528" y="83"/>
                  </a:lnTo>
                  <a:lnTo>
                    <a:pt x="528" y="224"/>
                  </a:lnTo>
                  <a:lnTo>
                    <a:pt x="567" y="224"/>
                  </a:lnTo>
                  <a:lnTo>
                    <a:pt x="573" y="235"/>
                  </a:lnTo>
                  <a:lnTo>
                    <a:pt x="573" y="436"/>
                  </a:lnTo>
                  <a:lnTo>
                    <a:pt x="567" y="449"/>
                  </a:lnTo>
                  <a:lnTo>
                    <a:pt x="528" y="449"/>
                  </a:lnTo>
                  <a:lnTo>
                    <a:pt x="528" y="587"/>
                  </a:lnTo>
                  <a:lnTo>
                    <a:pt x="521" y="599"/>
                  </a:lnTo>
                  <a:lnTo>
                    <a:pt x="445" y="599"/>
                  </a:lnTo>
                  <a:lnTo>
                    <a:pt x="445" y="663"/>
                  </a:lnTo>
                  <a:lnTo>
                    <a:pt x="439" y="673"/>
                  </a:lnTo>
                  <a:lnTo>
                    <a:pt x="177" y="673"/>
                  </a:lnTo>
                  <a:lnTo>
                    <a:pt x="177" y="1177"/>
                  </a:lnTo>
                  <a:lnTo>
                    <a:pt x="261" y="1177"/>
                  </a:lnTo>
                  <a:lnTo>
                    <a:pt x="268" y="1187"/>
                  </a:lnTo>
                  <a:lnTo>
                    <a:pt x="268" y="1250"/>
                  </a:lnTo>
                  <a:lnTo>
                    <a:pt x="261" y="1260"/>
                  </a:lnTo>
                  <a:lnTo>
                    <a:pt x="5" y="1260"/>
                  </a:lnTo>
                  <a:lnTo>
                    <a:pt x="0" y="1250"/>
                  </a:lnTo>
                  <a:lnTo>
                    <a:pt x="0" y="1187"/>
                  </a:lnTo>
                  <a:lnTo>
                    <a:pt x="5" y="1177"/>
                  </a:lnTo>
                  <a:lnTo>
                    <a:pt x="89" y="1177"/>
                  </a:lnTo>
                  <a:lnTo>
                    <a:pt x="89" y="83"/>
                  </a:lnTo>
                  <a:lnTo>
                    <a:pt x="5" y="83"/>
                  </a:lnTo>
                  <a:lnTo>
                    <a:pt x="0" y="73"/>
                  </a:lnTo>
                  <a:lnTo>
                    <a:pt x="0" y="9"/>
                  </a:lnTo>
                  <a:lnTo>
                    <a:pt x="5" y="0"/>
                  </a:lnTo>
                  <a:close/>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sp>
          <p:nvSpPr>
            <p:cNvPr id="116790" name="Freeform 19"/>
            <p:cNvSpPr/>
            <p:nvPr/>
          </p:nvSpPr>
          <p:spPr>
            <a:xfrm>
              <a:off x="3213" y="2352"/>
              <a:ext cx="89" cy="285"/>
            </a:xfrm>
            <a:custGeom>
              <a:avLst/>
              <a:gdLst/>
              <a:ahLst/>
              <a:cxnLst>
                <a:cxn ang="0">
                  <a:pos x="13" y="0"/>
                </a:cxn>
                <a:cxn ang="0">
                  <a:pos x="13" y="4"/>
                </a:cxn>
                <a:cxn ang="0">
                  <a:pos x="15" y="4"/>
                </a:cxn>
                <a:cxn ang="0">
                  <a:pos x="17" y="7"/>
                </a:cxn>
                <a:cxn ang="0">
                  <a:pos x="18" y="19"/>
                </a:cxn>
                <a:cxn ang="0">
                  <a:pos x="15" y="20"/>
                </a:cxn>
                <a:cxn ang="0">
                  <a:pos x="15" y="23"/>
                </a:cxn>
                <a:cxn ang="0">
                  <a:pos x="13" y="26"/>
                </a:cxn>
                <a:cxn ang="0">
                  <a:pos x="15" y="27"/>
                </a:cxn>
                <a:cxn ang="0">
                  <a:pos x="17" y="30"/>
                </a:cxn>
                <a:cxn ang="0">
                  <a:pos x="18" y="34"/>
                </a:cxn>
                <a:cxn ang="0">
                  <a:pos x="20" y="34"/>
                </a:cxn>
                <a:cxn ang="0">
                  <a:pos x="19" y="50"/>
                </a:cxn>
                <a:cxn ang="0">
                  <a:pos x="18" y="56"/>
                </a:cxn>
                <a:cxn ang="0">
                  <a:pos x="15" y="57"/>
                </a:cxn>
                <a:cxn ang="0">
                  <a:pos x="15" y="61"/>
                </a:cxn>
                <a:cxn ang="0">
                  <a:pos x="11" y="64"/>
                </a:cxn>
                <a:cxn ang="0">
                  <a:pos x="2" y="64"/>
                </a:cxn>
                <a:cxn ang="0">
                  <a:pos x="2" y="61"/>
                </a:cxn>
                <a:cxn ang="0">
                  <a:pos x="0" y="60"/>
                </a:cxn>
                <a:cxn ang="0">
                  <a:pos x="0" y="52"/>
                </a:cxn>
                <a:cxn ang="0">
                  <a:pos x="5" y="53"/>
                </a:cxn>
                <a:cxn ang="0">
                  <a:pos x="6" y="56"/>
                </a:cxn>
                <a:cxn ang="0">
                  <a:pos x="7" y="60"/>
                </a:cxn>
                <a:cxn ang="0">
                  <a:pos x="11" y="57"/>
                </a:cxn>
                <a:cxn ang="0">
                  <a:pos x="13" y="56"/>
                </a:cxn>
                <a:cxn ang="0">
                  <a:pos x="13" y="52"/>
                </a:cxn>
                <a:cxn ang="0">
                  <a:pos x="15" y="38"/>
                </a:cxn>
                <a:cxn ang="0">
                  <a:pos x="13" y="38"/>
                </a:cxn>
                <a:cxn ang="0">
                  <a:pos x="11" y="34"/>
                </a:cxn>
                <a:cxn ang="0">
                  <a:pos x="11" y="31"/>
                </a:cxn>
                <a:cxn ang="0">
                  <a:pos x="6" y="30"/>
                </a:cxn>
                <a:cxn ang="0">
                  <a:pos x="7" y="26"/>
                </a:cxn>
                <a:cxn ang="0">
                  <a:pos x="8" y="23"/>
                </a:cxn>
                <a:cxn ang="0">
                  <a:pos x="11" y="22"/>
                </a:cxn>
                <a:cxn ang="0">
                  <a:pos x="11" y="19"/>
                </a:cxn>
                <a:cxn ang="0">
                  <a:pos x="13" y="12"/>
                </a:cxn>
                <a:cxn ang="0">
                  <a:pos x="11" y="12"/>
                </a:cxn>
                <a:cxn ang="0">
                  <a:pos x="5" y="8"/>
                </a:cxn>
                <a:cxn ang="0">
                  <a:pos x="4" y="12"/>
                </a:cxn>
                <a:cxn ang="0">
                  <a:pos x="2" y="19"/>
                </a:cxn>
                <a:cxn ang="0">
                  <a:pos x="0" y="20"/>
                </a:cxn>
                <a:cxn ang="0">
                  <a:pos x="0" y="12"/>
                </a:cxn>
                <a:cxn ang="0">
                  <a:pos x="2" y="12"/>
                </a:cxn>
                <a:cxn ang="0">
                  <a:pos x="2" y="4"/>
                </a:cxn>
                <a:cxn ang="0">
                  <a:pos x="6" y="0"/>
                </a:cxn>
              </a:cxnLst>
              <a:pathLst>
                <a:path w="398" h="1261">
                  <a:moveTo>
                    <a:pt x="132" y="0"/>
                  </a:moveTo>
                  <a:lnTo>
                    <a:pt x="259" y="0"/>
                  </a:lnTo>
                  <a:lnTo>
                    <a:pt x="263" y="9"/>
                  </a:lnTo>
                  <a:lnTo>
                    <a:pt x="263" y="73"/>
                  </a:lnTo>
                  <a:lnTo>
                    <a:pt x="302" y="73"/>
                  </a:lnTo>
                  <a:lnTo>
                    <a:pt x="309" y="83"/>
                  </a:lnTo>
                  <a:lnTo>
                    <a:pt x="309" y="148"/>
                  </a:lnTo>
                  <a:lnTo>
                    <a:pt x="347" y="148"/>
                  </a:lnTo>
                  <a:lnTo>
                    <a:pt x="354" y="159"/>
                  </a:lnTo>
                  <a:lnTo>
                    <a:pt x="354" y="374"/>
                  </a:lnTo>
                  <a:lnTo>
                    <a:pt x="347" y="385"/>
                  </a:lnTo>
                  <a:lnTo>
                    <a:pt x="309" y="385"/>
                  </a:lnTo>
                  <a:lnTo>
                    <a:pt x="309" y="436"/>
                  </a:lnTo>
                  <a:lnTo>
                    <a:pt x="302" y="449"/>
                  </a:lnTo>
                  <a:lnTo>
                    <a:pt x="263" y="449"/>
                  </a:lnTo>
                  <a:lnTo>
                    <a:pt x="263" y="513"/>
                  </a:lnTo>
                  <a:lnTo>
                    <a:pt x="302" y="513"/>
                  </a:lnTo>
                  <a:lnTo>
                    <a:pt x="309" y="525"/>
                  </a:lnTo>
                  <a:lnTo>
                    <a:pt x="309" y="587"/>
                  </a:lnTo>
                  <a:lnTo>
                    <a:pt x="347" y="587"/>
                  </a:lnTo>
                  <a:lnTo>
                    <a:pt x="354" y="599"/>
                  </a:lnTo>
                  <a:lnTo>
                    <a:pt x="354" y="663"/>
                  </a:lnTo>
                  <a:lnTo>
                    <a:pt x="390" y="663"/>
                  </a:lnTo>
                  <a:lnTo>
                    <a:pt x="397" y="673"/>
                  </a:lnTo>
                  <a:lnTo>
                    <a:pt x="397" y="961"/>
                  </a:lnTo>
                  <a:lnTo>
                    <a:pt x="390" y="972"/>
                  </a:lnTo>
                  <a:lnTo>
                    <a:pt x="354" y="972"/>
                  </a:lnTo>
                  <a:lnTo>
                    <a:pt x="354" y="1101"/>
                  </a:lnTo>
                  <a:lnTo>
                    <a:pt x="347" y="1112"/>
                  </a:lnTo>
                  <a:lnTo>
                    <a:pt x="309" y="1112"/>
                  </a:lnTo>
                  <a:lnTo>
                    <a:pt x="309" y="1177"/>
                  </a:lnTo>
                  <a:lnTo>
                    <a:pt x="302" y="1187"/>
                  </a:lnTo>
                  <a:lnTo>
                    <a:pt x="220" y="1187"/>
                  </a:lnTo>
                  <a:lnTo>
                    <a:pt x="220" y="1250"/>
                  </a:lnTo>
                  <a:lnTo>
                    <a:pt x="216" y="1260"/>
                  </a:lnTo>
                  <a:lnTo>
                    <a:pt x="50" y="1260"/>
                  </a:lnTo>
                  <a:lnTo>
                    <a:pt x="43" y="1250"/>
                  </a:lnTo>
                  <a:lnTo>
                    <a:pt x="43" y="1187"/>
                  </a:lnTo>
                  <a:lnTo>
                    <a:pt x="6" y="1187"/>
                  </a:lnTo>
                  <a:lnTo>
                    <a:pt x="0" y="1177"/>
                  </a:lnTo>
                  <a:lnTo>
                    <a:pt x="0" y="1038"/>
                  </a:lnTo>
                  <a:lnTo>
                    <a:pt x="6" y="1027"/>
                  </a:lnTo>
                  <a:lnTo>
                    <a:pt x="89" y="1027"/>
                  </a:lnTo>
                  <a:lnTo>
                    <a:pt x="95" y="1038"/>
                  </a:lnTo>
                  <a:lnTo>
                    <a:pt x="95" y="1101"/>
                  </a:lnTo>
                  <a:lnTo>
                    <a:pt x="125" y="1101"/>
                  </a:lnTo>
                  <a:lnTo>
                    <a:pt x="132" y="1112"/>
                  </a:lnTo>
                  <a:lnTo>
                    <a:pt x="132" y="1177"/>
                  </a:lnTo>
                  <a:lnTo>
                    <a:pt x="216" y="1177"/>
                  </a:lnTo>
                  <a:lnTo>
                    <a:pt x="216" y="1112"/>
                  </a:lnTo>
                  <a:lnTo>
                    <a:pt x="220" y="1101"/>
                  </a:lnTo>
                  <a:lnTo>
                    <a:pt x="259" y="1101"/>
                  </a:lnTo>
                  <a:lnTo>
                    <a:pt x="259" y="1038"/>
                  </a:lnTo>
                  <a:lnTo>
                    <a:pt x="263" y="1027"/>
                  </a:lnTo>
                  <a:lnTo>
                    <a:pt x="302" y="1027"/>
                  </a:lnTo>
                  <a:lnTo>
                    <a:pt x="302" y="747"/>
                  </a:lnTo>
                  <a:lnTo>
                    <a:pt x="263" y="747"/>
                  </a:lnTo>
                  <a:lnTo>
                    <a:pt x="259" y="737"/>
                  </a:lnTo>
                  <a:lnTo>
                    <a:pt x="259" y="673"/>
                  </a:lnTo>
                  <a:lnTo>
                    <a:pt x="220" y="673"/>
                  </a:lnTo>
                  <a:lnTo>
                    <a:pt x="216" y="663"/>
                  </a:lnTo>
                  <a:lnTo>
                    <a:pt x="216" y="599"/>
                  </a:lnTo>
                  <a:lnTo>
                    <a:pt x="132" y="599"/>
                  </a:lnTo>
                  <a:lnTo>
                    <a:pt x="125" y="587"/>
                  </a:lnTo>
                  <a:lnTo>
                    <a:pt x="125" y="525"/>
                  </a:lnTo>
                  <a:lnTo>
                    <a:pt x="132" y="513"/>
                  </a:lnTo>
                  <a:lnTo>
                    <a:pt x="170" y="513"/>
                  </a:lnTo>
                  <a:lnTo>
                    <a:pt x="170" y="449"/>
                  </a:lnTo>
                  <a:lnTo>
                    <a:pt x="177" y="436"/>
                  </a:lnTo>
                  <a:lnTo>
                    <a:pt x="216" y="436"/>
                  </a:lnTo>
                  <a:lnTo>
                    <a:pt x="216" y="385"/>
                  </a:lnTo>
                  <a:lnTo>
                    <a:pt x="220" y="374"/>
                  </a:lnTo>
                  <a:lnTo>
                    <a:pt x="259" y="374"/>
                  </a:lnTo>
                  <a:lnTo>
                    <a:pt x="259" y="235"/>
                  </a:lnTo>
                  <a:lnTo>
                    <a:pt x="220" y="235"/>
                  </a:lnTo>
                  <a:lnTo>
                    <a:pt x="216" y="224"/>
                  </a:lnTo>
                  <a:lnTo>
                    <a:pt x="216" y="159"/>
                  </a:lnTo>
                  <a:lnTo>
                    <a:pt x="95" y="159"/>
                  </a:lnTo>
                  <a:lnTo>
                    <a:pt x="95" y="224"/>
                  </a:lnTo>
                  <a:lnTo>
                    <a:pt x="89" y="235"/>
                  </a:lnTo>
                  <a:lnTo>
                    <a:pt x="50" y="235"/>
                  </a:lnTo>
                  <a:lnTo>
                    <a:pt x="50" y="374"/>
                  </a:lnTo>
                  <a:lnTo>
                    <a:pt x="43" y="385"/>
                  </a:lnTo>
                  <a:lnTo>
                    <a:pt x="6" y="385"/>
                  </a:lnTo>
                  <a:lnTo>
                    <a:pt x="0" y="374"/>
                  </a:lnTo>
                  <a:lnTo>
                    <a:pt x="0" y="235"/>
                  </a:lnTo>
                  <a:lnTo>
                    <a:pt x="6" y="224"/>
                  </a:lnTo>
                  <a:lnTo>
                    <a:pt x="43" y="224"/>
                  </a:lnTo>
                  <a:lnTo>
                    <a:pt x="43" y="83"/>
                  </a:lnTo>
                  <a:lnTo>
                    <a:pt x="50" y="73"/>
                  </a:lnTo>
                  <a:lnTo>
                    <a:pt x="125" y="73"/>
                  </a:lnTo>
                  <a:lnTo>
                    <a:pt x="125" y="9"/>
                  </a:lnTo>
                  <a:lnTo>
                    <a:pt x="132" y="0"/>
                  </a:lnTo>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sp>
          <p:nvSpPr>
            <p:cNvPr id="116791" name="Freeform 20"/>
            <p:cNvSpPr/>
            <p:nvPr/>
          </p:nvSpPr>
          <p:spPr>
            <a:xfrm>
              <a:off x="3351" y="2603"/>
              <a:ext cx="20" cy="35"/>
            </a:xfrm>
            <a:custGeom>
              <a:avLst/>
              <a:gdLst/>
              <a:ahLst/>
              <a:cxnLst>
                <a:cxn ang="0">
                  <a:pos x="0" y="0"/>
                </a:cxn>
                <a:cxn ang="0">
                  <a:pos x="4" y="0"/>
                </a:cxn>
                <a:cxn ang="0">
                  <a:pos x="4" y="0"/>
                </a:cxn>
                <a:cxn ang="0">
                  <a:pos x="4" y="7"/>
                </a:cxn>
                <a:cxn ang="0">
                  <a:pos x="4" y="8"/>
                </a:cxn>
                <a:cxn ang="0">
                  <a:pos x="0" y="8"/>
                </a:cxn>
                <a:cxn ang="0">
                  <a:pos x="0" y="7"/>
                </a:cxn>
                <a:cxn ang="0">
                  <a:pos x="0" y="0"/>
                </a:cxn>
                <a:cxn ang="0">
                  <a:pos x="0" y="0"/>
                </a:cxn>
              </a:cxnLst>
              <a:pathLst>
                <a:path w="94" h="159">
                  <a:moveTo>
                    <a:pt x="7" y="0"/>
                  </a:moveTo>
                  <a:lnTo>
                    <a:pt x="87" y="0"/>
                  </a:lnTo>
                  <a:lnTo>
                    <a:pt x="93" y="11"/>
                  </a:lnTo>
                  <a:lnTo>
                    <a:pt x="93" y="148"/>
                  </a:lnTo>
                  <a:lnTo>
                    <a:pt x="87" y="158"/>
                  </a:lnTo>
                  <a:lnTo>
                    <a:pt x="7" y="158"/>
                  </a:lnTo>
                  <a:lnTo>
                    <a:pt x="0" y="148"/>
                  </a:lnTo>
                  <a:lnTo>
                    <a:pt x="0" y="11"/>
                  </a:lnTo>
                  <a:lnTo>
                    <a:pt x="7" y="0"/>
                  </a:lnTo>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sp>
          <p:nvSpPr>
            <p:cNvPr id="116792" name="Freeform 21"/>
            <p:cNvSpPr/>
            <p:nvPr/>
          </p:nvSpPr>
          <p:spPr>
            <a:xfrm>
              <a:off x="3403" y="2352"/>
              <a:ext cx="99" cy="285"/>
            </a:xfrm>
            <a:custGeom>
              <a:avLst/>
              <a:gdLst/>
              <a:ahLst/>
              <a:cxnLst>
                <a:cxn ang="0">
                  <a:pos x="13" y="0"/>
                </a:cxn>
                <a:cxn ang="0">
                  <a:pos x="13" y="4"/>
                </a:cxn>
                <a:cxn ang="0">
                  <a:pos x="18" y="4"/>
                </a:cxn>
                <a:cxn ang="0">
                  <a:pos x="19" y="7"/>
                </a:cxn>
                <a:cxn ang="0">
                  <a:pos x="20" y="26"/>
                </a:cxn>
                <a:cxn ang="0">
                  <a:pos x="18" y="27"/>
                </a:cxn>
                <a:cxn ang="0">
                  <a:pos x="17" y="34"/>
                </a:cxn>
                <a:cxn ang="0">
                  <a:pos x="15" y="38"/>
                </a:cxn>
                <a:cxn ang="0">
                  <a:pos x="13" y="38"/>
                </a:cxn>
                <a:cxn ang="0">
                  <a:pos x="13" y="46"/>
                </a:cxn>
                <a:cxn ang="0">
                  <a:pos x="11" y="49"/>
                </a:cxn>
                <a:cxn ang="0">
                  <a:pos x="9" y="50"/>
                </a:cxn>
                <a:cxn ang="0">
                  <a:pos x="9" y="53"/>
                </a:cxn>
                <a:cxn ang="0">
                  <a:pos x="6" y="56"/>
                </a:cxn>
                <a:cxn ang="0">
                  <a:pos x="19" y="53"/>
                </a:cxn>
                <a:cxn ang="0">
                  <a:pos x="22" y="52"/>
                </a:cxn>
                <a:cxn ang="0">
                  <a:pos x="22" y="60"/>
                </a:cxn>
                <a:cxn ang="0">
                  <a:pos x="20" y="61"/>
                </a:cxn>
                <a:cxn ang="0">
                  <a:pos x="19" y="64"/>
                </a:cxn>
                <a:cxn ang="0">
                  <a:pos x="0" y="64"/>
                </a:cxn>
                <a:cxn ang="0">
                  <a:pos x="0" y="56"/>
                </a:cxn>
                <a:cxn ang="0">
                  <a:pos x="2" y="53"/>
                </a:cxn>
                <a:cxn ang="0">
                  <a:pos x="4" y="52"/>
                </a:cxn>
                <a:cxn ang="0">
                  <a:pos x="5" y="49"/>
                </a:cxn>
                <a:cxn ang="0">
                  <a:pos x="6" y="46"/>
                </a:cxn>
                <a:cxn ang="0">
                  <a:pos x="9" y="45"/>
                </a:cxn>
                <a:cxn ang="0">
                  <a:pos x="9" y="42"/>
                </a:cxn>
                <a:cxn ang="0">
                  <a:pos x="11" y="34"/>
                </a:cxn>
                <a:cxn ang="0">
                  <a:pos x="13" y="34"/>
                </a:cxn>
                <a:cxn ang="0">
                  <a:pos x="13" y="26"/>
                </a:cxn>
                <a:cxn ang="0">
                  <a:pos x="15" y="12"/>
                </a:cxn>
                <a:cxn ang="0">
                  <a:pos x="13" y="12"/>
                </a:cxn>
                <a:cxn ang="0">
                  <a:pos x="5" y="8"/>
                </a:cxn>
                <a:cxn ang="0">
                  <a:pos x="4" y="12"/>
                </a:cxn>
                <a:cxn ang="0">
                  <a:pos x="2" y="19"/>
                </a:cxn>
                <a:cxn ang="0">
                  <a:pos x="0" y="20"/>
                </a:cxn>
                <a:cxn ang="0">
                  <a:pos x="0" y="12"/>
                </a:cxn>
                <a:cxn ang="0">
                  <a:pos x="2" y="12"/>
                </a:cxn>
                <a:cxn ang="0">
                  <a:pos x="2" y="4"/>
                </a:cxn>
                <a:cxn ang="0">
                  <a:pos x="6" y="0"/>
                </a:cxn>
              </a:cxnLst>
              <a:pathLst>
                <a:path w="442" h="1261">
                  <a:moveTo>
                    <a:pt x="131" y="0"/>
                  </a:moveTo>
                  <a:lnTo>
                    <a:pt x="258" y="0"/>
                  </a:lnTo>
                  <a:lnTo>
                    <a:pt x="264" y="9"/>
                  </a:lnTo>
                  <a:lnTo>
                    <a:pt x="264" y="73"/>
                  </a:lnTo>
                  <a:lnTo>
                    <a:pt x="346" y="73"/>
                  </a:lnTo>
                  <a:lnTo>
                    <a:pt x="352" y="83"/>
                  </a:lnTo>
                  <a:lnTo>
                    <a:pt x="352" y="148"/>
                  </a:lnTo>
                  <a:lnTo>
                    <a:pt x="390" y="148"/>
                  </a:lnTo>
                  <a:lnTo>
                    <a:pt x="396" y="159"/>
                  </a:lnTo>
                  <a:lnTo>
                    <a:pt x="396" y="513"/>
                  </a:lnTo>
                  <a:lnTo>
                    <a:pt x="390" y="525"/>
                  </a:lnTo>
                  <a:lnTo>
                    <a:pt x="352" y="525"/>
                  </a:lnTo>
                  <a:lnTo>
                    <a:pt x="352" y="663"/>
                  </a:lnTo>
                  <a:lnTo>
                    <a:pt x="346" y="673"/>
                  </a:lnTo>
                  <a:lnTo>
                    <a:pt x="307" y="673"/>
                  </a:lnTo>
                  <a:lnTo>
                    <a:pt x="307" y="737"/>
                  </a:lnTo>
                  <a:lnTo>
                    <a:pt x="301" y="747"/>
                  </a:lnTo>
                  <a:lnTo>
                    <a:pt x="264" y="747"/>
                  </a:lnTo>
                  <a:lnTo>
                    <a:pt x="264" y="886"/>
                  </a:lnTo>
                  <a:lnTo>
                    <a:pt x="258" y="896"/>
                  </a:lnTo>
                  <a:lnTo>
                    <a:pt x="219" y="896"/>
                  </a:lnTo>
                  <a:lnTo>
                    <a:pt x="219" y="961"/>
                  </a:lnTo>
                  <a:lnTo>
                    <a:pt x="214" y="972"/>
                  </a:lnTo>
                  <a:lnTo>
                    <a:pt x="176" y="972"/>
                  </a:lnTo>
                  <a:lnTo>
                    <a:pt x="176" y="1027"/>
                  </a:lnTo>
                  <a:lnTo>
                    <a:pt x="170" y="1038"/>
                  </a:lnTo>
                  <a:lnTo>
                    <a:pt x="131" y="1038"/>
                  </a:lnTo>
                  <a:lnTo>
                    <a:pt x="131" y="1101"/>
                  </a:lnTo>
                  <a:lnTo>
                    <a:pt x="390" y="1101"/>
                  </a:lnTo>
                  <a:lnTo>
                    <a:pt x="390" y="1038"/>
                  </a:lnTo>
                  <a:lnTo>
                    <a:pt x="396" y="1027"/>
                  </a:lnTo>
                  <a:lnTo>
                    <a:pt x="434" y="1027"/>
                  </a:lnTo>
                  <a:lnTo>
                    <a:pt x="441" y="1038"/>
                  </a:lnTo>
                  <a:lnTo>
                    <a:pt x="441" y="1177"/>
                  </a:lnTo>
                  <a:lnTo>
                    <a:pt x="434" y="1187"/>
                  </a:lnTo>
                  <a:lnTo>
                    <a:pt x="396" y="1187"/>
                  </a:lnTo>
                  <a:lnTo>
                    <a:pt x="396" y="1250"/>
                  </a:lnTo>
                  <a:lnTo>
                    <a:pt x="390" y="1260"/>
                  </a:lnTo>
                  <a:lnTo>
                    <a:pt x="5" y="1260"/>
                  </a:lnTo>
                  <a:lnTo>
                    <a:pt x="0" y="1250"/>
                  </a:lnTo>
                  <a:lnTo>
                    <a:pt x="0" y="1112"/>
                  </a:lnTo>
                  <a:lnTo>
                    <a:pt x="5" y="1101"/>
                  </a:lnTo>
                  <a:lnTo>
                    <a:pt x="43" y="1101"/>
                  </a:lnTo>
                  <a:lnTo>
                    <a:pt x="43" y="1038"/>
                  </a:lnTo>
                  <a:lnTo>
                    <a:pt x="49" y="1027"/>
                  </a:lnTo>
                  <a:lnTo>
                    <a:pt x="88" y="1027"/>
                  </a:lnTo>
                  <a:lnTo>
                    <a:pt x="88" y="972"/>
                  </a:lnTo>
                  <a:lnTo>
                    <a:pt x="95" y="961"/>
                  </a:lnTo>
                  <a:lnTo>
                    <a:pt x="126" y="961"/>
                  </a:lnTo>
                  <a:lnTo>
                    <a:pt x="126" y="896"/>
                  </a:lnTo>
                  <a:lnTo>
                    <a:pt x="131" y="886"/>
                  </a:lnTo>
                  <a:lnTo>
                    <a:pt x="170" y="886"/>
                  </a:lnTo>
                  <a:lnTo>
                    <a:pt x="170" y="824"/>
                  </a:lnTo>
                  <a:lnTo>
                    <a:pt x="176" y="813"/>
                  </a:lnTo>
                  <a:lnTo>
                    <a:pt x="214" y="813"/>
                  </a:lnTo>
                  <a:lnTo>
                    <a:pt x="214" y="673"/>
                  </a:lnTo>
                  <a:lnTo>
                    <a:pt x="219" y="663"/>
                  </a:lnTo>
                  <a:lnTo>
                    <a:pt x="258" y="663"/>
                  </a:lnTo>
                  <a:lnTo>
                    <a:pt x="258" y="525"/>
                  </a:lnTo>
                  <a:lnTo>
                    <a:pt x="264" y="513"/>
                  </a:lnTo>
                  <a:lnTo>
                    <a:pt x="301" y="513"/>
                  </a:lnTo>
                  <a:lnTo>
                    <a:pt x="301" y="235"/>
                  </a:lnTo>
                  <a:lnTo>
                    <a:pt x="264" y="235"/>
                  </a:lnTo>
                  <a:lnTo>
                    <a:pt x="258" y="224"/>
                  </a:lnTo>
                  <a:lnTo>
                    <a:pt x="258" y="159"/>
                  </a:lnTo>
                  <a:lnTo>
                    <a:pt x="95" y="159"/>
                  </a:lnTo>
                  <a:lnTo>
                    <a:pt x="95" y="224"/>
                  </a:lnTo>
                  <a:lnTo>
                    <a:pt x="88" y="235"/>
                  </a:lnTo>
                  <a:lnTo>
                    <a:pt x="49" y="235"/>
                  </a:lnTo>
                  <a:lnTo>
                    <a:pt x="49" y="374"/>
                  </a:lnTo>
                  <a:lnTo>
                    <a:pt x="43" y="385"/>
                  </a:lnTo>
                  <a:lnTo>
                    <a:pt x="5" y="385"/>
                  </a:lnTo>
                  <a:lnTo>
                    <a:pt x="0" y="374"/>
                  </a:lnTo>
                  <a:lnTo>
                    <a:pt x="0" y="235"/>
                  </a:lnTo>
                  <a:lnTo>
                    <a:pt x="5" y="224"/>
                  </a:lnTo>
                  <a:lnTo>
                    <a:pt x="43" y="224"/>
                  </a:lnTo>
                  <a:lnTo>
                    <a:pt x="43" y="83"/>
                  </a:lnTo>
                  <a:lnTo>
                    <a:pt x="49" y="73"/>
                  </a:lnTo>
                  <a:lnTo>
                    <a:pt x="126" y="73"/>
                  </a:lnTo>
                  <a:lnTo>
                    <a:pt x="126" y="9"/>
                  </a:lnTo>
                  <a:lnTo>
                    <a:pt x="131" y="0"/>
                  </a:lnTo>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grpSp>
      <p:grpSp>
        <p:nvGrpSpPr>
          <p:cNvPr id="116750" name="Group 22"/>
          <p:cNvGrpSpPr/>
          <p:nvPr/>
        </p:nvGrpSpPr>
        <p:grpSpPr>
          <a:xfrm>
            <a:off x="7223125" y="2362200"/>
            <a:ext cx="622300" cy="411163"/>
            <a:chOff x="3590" y="1488"/>
            <a:chExt cx="392" cy="259"/>
          </a:xfrm>
        </p:grpSpPr>
        <p:sp>
          <p:nvSpPr>
            <p:cNvPr id="116785" name="Freeform 23"/>
            <p:cNvSpPr/>
            <p:nvPr/>
          </p:nvSpPr>
          <p:spPr>
            <a:xfrm>
              <a:off x="3590" y="1488"/>
              <a:ext cx="121" cy="259"/>
            </a:xfrm>
            <a:custGeom>
              <a:avLst/>
              <a:gdLst/>
              <a:ahLst/>
              <a:cxnLst>
                <a:cxn ang="0">
                  <a:pos x="9" y="4"/>
                </a:cxn>
                <a:cxn ang="0">
                  <a:pos x="19" y="4"/>
                </a:cxn>
                <a:cxn ang="0">
                  <a:pos x="19" y="7"/>
                </a:cxn>
                <a:cxn ang="0">
                  <a:pos x="19" y="7"/>
                </a:cxn>
                <a:cxn ang="0">
                  <a:pos x="21" y="7"/>
                </a:cxn>
                <a:cxn ang="0">
                  <a:pos x="21" y="10"/>
                </a:cxn>
                <a:cxn ang="0">
                  <a:pos x="21" y="11"/>
                </a:cxn>
                <a:cxn ang="0">
                  <a:pos x="22" y="11"/>
                </a:cxn>
                <a:cxn ang="0">
                  <a:pos x="22" y="20"/>
                </a:cxn>
                <a:cxn ang="0">
                  <a:pos x="21" y="20"/>
                </a:cxn>
                <a:cxn ang="0">
                  <a:pos x="21" y="21"/>
                </a:cxn>
                <a:cxn ang="0">
                  <a:pos x="21" y="24"/>
                </a:cxn>
                <a:cxn ang="0">
                  <a:pos x="19" y="24"/>
                </a:cxn>
                <a:cxn ang="0">
                  <a:pos x="19" y="24"/>
                </a:cxn>
                <a:cxn ang="0">
                  <a:pos x="19" y="27"/>
                </a:cxn>
                <a:cxn ang="0">
                  <a:pos x="9" y="27"/>
                </a:cxn>
                <a:cxn ang="0">
                  <a:pos x="9" y="4"/>
                </a:cxn>
                <a:cxn ang="0">
                  <a:pos x="0" y="0"/>
                </a:cxn>
                <a:cxn ang="0">
                  <a:pos x="21" y="0"/>
                </a:cxn>
                <a:cxn ang="0">
                  <a:pos x="21" y="0"/>
                </a:cxn>
                <a:cxn ang="0">
                  <a:pos x="21" y="3"/>
                </a:cxn>
                <a:cxn ang="0">
                  <a:pos x="25" y="3"/>
                </a:cxn>
                <a:cxn ang="0">
                  <a:pos x="25" y="4"/>
                </a:cxn>
                <a:cxn ang="0">
                  <a:pos x="25" y="10"/>
                </a:cxn>
                <a:cxn ang="0">
                  <a:pos x="27" y="10"/>
                </a:cxn>
                <a:cxn ang="0">
                  <a:pos x="27" y="11"/>
                </a:cxn>
                <a:cxn ang="0">
                  <a:pos x="27" y="20"/>
                </a:cxn>
                <a:cxn ang="0">
                  <a:pos x="27" y="21"/>
                </a:cxn>
                <a:cxn ang="0">
                  <a:pos x="25" y="21"/>
                </a:cxn>
                <a:cxn ang="0">
                  <a:pos x="25" y="27"/>
                </a:cxn>
                <a:cxn ang="0">
                  <a:pos x="25" y="28"/>
                </a:cxn>
                <a:cxn ang="0">
                  <a:pos x="21" y="28"/>
                </a:cxn>
                <a:cxn ang="0">
                  <a:pos x="21" y="31"/>
                </a:cxn>
                <a:cxn ang="0">
                  <a:pos x="21" y="31"/>
                </a:cxn>
                <a:cxn ang="0">
                  <a:pos x="9" y="31"/>
                </a:cxn>
                <a:cxn ang="0">
                  <a:pos x="9" y="55"/>
                </a:cxn>
                <a:cxn ang="0">
                  <a:pos x="12" y="55"/>
                </a:cxn>
                <a:cxn ang="0">
                  <a:pos x="13" y="55"/>
                </a:cxn>
                <a:cxn ang="0">
                  <a:pos x="13" y="58"/>
                </a:cxn>
                <a:cxn ang="0">
                  <a:pos x="12" y="58"/>
                </a:cxn>
                <a:cxn ang="0">
                  <a:pos x="0" y="58"/>
                </a:cxn>
                <a:cxn ang="0">
                  <a:pos x="0" y="58"/>
                </a:cxn>
                <a:cxn ang="0">
                  <a:pos x="0" y="55"/>
                </a:cxn>
                <a:cxn ang="0">
                  <a:pos x="0" y="55"/>
                </a:cxn>
                <a:cxn ang="0">
                  <a:pos x="4" y="55"/>
                </a:cxn>
                <a:cxn ang="0">
                  <a:pos x="4" y="4"/>
                </a:cxn>
                <a:cxn ang="0">
                  <a:pos x="0" y="4"/>
                </a:cxn>
                <a:cxn ang="0">
                  <a:pos x="0" y="3"/>
                </a:cxn>
                <a:cxn ang="0">
                  <a:pos x="0" y="0"/>
                </a:cxn>
                <a:cxn ang="0">
                  <a:pos x="0" y="0"/>
                </a:cxn>
              </a:cxnLst>
              <a:pathLst>
                <a:path w="539" h="1147">
                  <a:moveTo>
                    <a:pt x="168" y="75"/>
                  </a:moveTo>
                  <a:lnTo>
                    <a:pt x="371" y="75"/>
                  </a:lnTo>
                  <a:lnTo>
                    <a:pt x="371" y="134"/>
                  </a:lnTo>
                  <a:lnTo>
                    <a:pt x="377" y="145"/>
                  </a:lnTo>
                  <a:lnTo>
                    <a:pt x="413" y="145"/>
                  </a:lnTo>
                  <a:lnTo>
                    <a:pt x="413" y="204"/>
                  </a:lnTo>
                  <a:lnTo>
                    <a:pt x="419" y="213"/>
                  </a:lnTo>
                  <a:lnTo>
                    <a:pt x="447" y="213"/>
                  </a:lnTo>
                  <a:lnTo>
                    <a:pt x="447" y="398"/>
                  </a:lnTo>
                  <a:lnTo>
                    <a:pt x="419" y="398"/>
                  </a:lnTo>
                  <a:lnTo>
                    <a:pt x="413" y="406"/>
                  </a:lnTo>
                  <a:lnTo>
                    <a:pt x="413" y="466"/>
                  </a:lnTo>
                  <a:lnTo>
                    <a:pt x="377" y="466"/>
                  </a:lnTo>
                  <a:lnTo>
                    <a:pt x="371" y="476"/>
                  </a:lnTo>
                  <a:lnTo>
                    <a:pt x="371" y="532"/>
                  </a:lnTo>
                  <a:lnTo>
                    <a:pt x="168" y="532"/>
                  </a:lnTo>
                  <a:lnTo>
                    <a:pt x="168" y="75"/>
                  </a:lnTo>
                  <a:close/>
                  <a:moveTo>
                    <a:pt x="5" y="0"/>
                  </a:moveTo>
                  <a:lnTo>
                    <a:pt x="413" y="0"/>
                  </a:lnTo>
                  <a:lnTo>
                    <a:pt x="419" y="7"/>
                  </a:lnTo>
                  <a:lnTo>
                    <a:pt x="419" y="65"/>
                  </a:lnTo>
                  <a:lnTo>
                    <a:pt x="488" y="65"/>
                  </a:lnTo>
                  <a:lnTo>
                    <a:pt x="494" y="75"/>
                  </a:lnTo>
                  <a:lnTo>
                    <a:pt x="494" y="204"/>
                  </a:lnTo>
                  <a:lnTo>
                    <a:pt x="532" y="204"/>
                  </a:lnTo>
                  <a:lnTo>
                    <a:pt x="538" y="213"/>
                  </a:lnTo>
                  <a:lnTo>
                    <a:pt x="538" y="398"/>
                  </a:lnTo>
                  <a:lnTo>
                    <a:pt x="532" y="406"/>
                  </a:lnTo>
                  <a:lnTo>
                    <a:pt x="494" y="406"/>
                  </a:lnTo>
                  <a:lnTo>
                    <a:pt x="494" y="532"/>
                  </a:lnTo>
                  <a:lnTo>
                    <a:pt x="488" y="544"/>
                  </a:lnTo>
                  <a:lnTo>
                    <a:pt x="419" y="544"/>
                  </a:lnTo>
                  <a:lnTo>
                    <a:pt x="419" y="602"/>
                  </a:lnTo>
                  <a:lnTo>
                    <a:pt x="413" y="613"/>
                  </a:lnTo>
                  <a:lnTo>
                    <a:pt x="168" y="613"/>
                  </a:lnTo>
                  <a:lnTo>
                    <a:pt x="168" y="1070"/>
                  </a:lnTo>
                  <a:lnTo>
                    <a:pt x="244" y="1070"/>
                  </a:lnTo>
                  <a:lnTo>
                    <a:pt x="250" y="1078"/>
                  </a:lnTo>
                  <a:lnTo>
                    <a:pt x="250" y="1138"/>
                  </a:lnTo>
                  <a:lnTo>
                    <a:pt x="244" y="1146"/>
                  </a:lnTo>
                  <a:lnTo>
                    <a:pt x="5" y="1146"/>
                  </a:lnTo>
                  <a:lnTo>
                    <a:pt x="0" y="1138"/>
                  </a:lnTo>
                  <a:lnTo>
                    <a:pt x="0" y="1078"/>
                  </a:lnTo>
                  <a:lnTo>
                    <a:pt x="5" y="1070"/>
                  </a:lnTo>
                  <a:lnTo>
                    <a:pt x="84" y="1070"/>
                  </a:lnTo>
                  <a:lnTo>
                    <a:pt x="84" y="75"/>
                  </a:lnTo>
                  <a:lnTo>
                    <a:pt x="5" y="75"/>
                  </a:lnTo>
                  <a:lnTo>
                    <a:pt x="0" y="65"/>
                  </a:lnTo>
                  <a:lnTo>
                    <a:pt x="0" y="7"/>
                  </a:lnTo>
                  <a:lnTo>
                    <a:pt x="5" y="0"/>
                  </a:lnTo>
                  <a:close/>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sp>
          <p:nvSpPr>
            <p:cNvPr id="116786" name="Freeform 24"/>
            <p:cNvSpPr/>
            <p:nvPr/>
          </p:nvSpPr>
          <p:spPr>
            <a:xfrm>
              <a:off x="3722" y="1488"/>
              <a:ext cx="83" cy="259"/>
            </a:xfrm>
            <a:custGeom>
              <a:avLst/>
              <a:gdLst/>
              <a:ahLst/>
              <a:cxnLst>
                <a:cxn ang="0">
                  <a:pos x="12" y="0"/>
                </a:cxn>
                <a:cxn ang="0">
                  <a:pos x="12" y="3"/>
                </a:cxn>
                <a:cxn ang="0">
                  <a:pos x="15" y="4"/>
                </a:cxn>
                <a:cxn ang="0">
                  <a:pos x="16" y="7"/>
                </a:cxn>
                <a:cxn ang="0">
                  <a:pos x="17" y="17"/>
                </a:cxn>
                <a:cxn ang="0">
                  <a:pos x="15" y="18"/>
                </a:cxn>
                <a:cxn ang="0">
                  <a:pos x="14" y="21"/>
                </a:cxn>
                <a:cxn ang="0">
                  <a:pos x="12" y="24"/>
                </a:cxn>
                <a:cxn ang="0">
                  <a:pos x="15" y="24"/>
                </a:cxn>
                <a:cxn ang="0">
                  <a:pos x="16" y="27"/>
                </a:cxn>
                <a:cxn ang="0">
                  <a:pos x="17" y="31"/>
                </a:cxn>
                <a:cxn ang="0">
                  <a:pos x="19" y="31"/>
                </a:cxn>
                <a:cxn ang="0">
                  <a:pos x="18" y="45"/>
                </a:cxn>
                <a:cxn ang="0">
                  <a:pos x="17" y="51"/>
                </a:cxn>
                <a:cxn ang="0">
                  <a:pos x="15" y="52"/>
                </a:cxn>
                <a:cxn ang="0">
                  <a:pos x="14" y="55"/>
                </a:cxn>
                <a:cxn ang="0">
                  <a:pos x="10" y="58"/>
                </a:cxn>
                <a:cxn ang="0">
                  <a:pos x="2" y="58"/>
                </a:cxn>
                <a:cxn ang="0">
                  <a:pos x="2" y="55"/>
                </a:cxn>
                <a:cxn ang="0">
                  <a:pos x="0" y="55"/>
                </a:cxn>
                <a:cxn ang="0">
                  <a:pos x="0" y="48"/>
                </a:cxn>
                <a:cxn ang="0">
                  <a:pos x="4" y="48"/>
                </a:cxn>
                <a:cxn ang="0">
                  <a:pos x="6" y="51"/>
                </a:cxn>
                <a:cxn ang="0">
                  <a:pos x="6" y="55"/>
                </a:cxn>
                <a:cxn ang="0">
                  <a:pos x="10" y="52"/>
                </a:cxn>
                <a:cxn ang="0">
                  <a:pos x="12" y="51"/>
                </a:cxn>
                <a:cxn ang="0">
                  <a:pos x="12" y="48"/>
                </a:cxn>
                <a:cxn ang="0">
                  <a:pos x="14" y="35"/>
                </a:cxn>
                <a:cxn ang="0">
                  <a:pos x="12" y="34"/>
                </a:cxn>
                <a:cxn ang="0">
                  <a:pos x="10" y="31"/>
                </a:cxn>
                <a:cxn ang="0">
                  <a:pos x="10" y="28"/>
                </a:cxn>
                <a:cxn ang="0">
                  <a:pos x="6" y="27"/>
                </a:cxn>
                <a:cxn ang="0">
                  <a:pos x="6" y="24"/>
                </a:cxn>
                <a:cxn ang="0">
                  <a:pos x="8" y="21"/>
                </a:cxn>
                <a:cxn ang="0">
                  <a:pos x="10" y="20"/>
                </a:cxn>
                <a:cxn ang="0">
                  <a:pos x="10" y="17"/>
                </a:cxn>
                <a:cxn ang="0">
                  <a:pos x="12" y="11"/>
                </a:cxn>
                <a:cxn ang="0">
                  <a:pos x="10" y="10"/>
                </a:cxn>
                <a:cxn ang="0">
                  <a:pos x="4" y="7"/>
                </a:cxn>
                <a:cxn ang="0">
                  <a:pos x="4" y="11"/>
                </a:cxn>
                <a:cxn ang="0">
                  <a:pos x="2" y="17"/>
                </a:cxn>
                <a:cxn ang="0">
                  <a:pos x="0" y="18"/>
                </a:cxn>
                <a:cxn ang="0">
                  <a:pos x="0" y="11"/>
                </a:cxn>
                <a:cxn ang="0">
                  <a:pos x="2" y="10"/>
                </a:cxn>
                <a:cxn ang="0">
                  <a:pos x="2" y="3"/>
                </a:cxn>
                <a:cxn ang="0">
                  <a:pos x="6" y="0"/>
                </a:cxn>
              </a:cxnLst>
              <a:pathLst>
                <a:path w="371" h="1147">
                  <a:moveTo>
                    <a:pt x="125" y="0"/>
                  </a:moveTo>
                  <a:lnTo>
                    <a:pt x="241" y="0"/>
                  </a:lnTo>
                  <a:lnTo>
                    <a:pt x="246" y="7"/>
                  </a:lnTo>
                  <a:lnTo>
                    <a:pt x="246" y="65"/>
                  </a:lnTo>
                  <a:lnTo>
                    <a:pt x="281" y="65"/>
                  </a:lnTo>
                  <a:lnTo>
                    <a:pt x="289" y="75"/>
                  </a:lnTo>
                  <a:lnTo>
                    <a:pt x="289" y="134"/>
                  </a:lnTo>
                  <a:lnTo>
                    <a:pt x="324" y="134"/>
                  </a:lnTo>
                  <a:lnTo>
                    <a:pt x="330" y="145"/>
                  </a:lnTo>
                  <a:lnTo>
                    <a:pt x="330" y="339"/>
                  </a:lnTo>
                  <a:lnTo>
                    <a:pt x="324" y="349"/>
                  </a:lnTo>
                  <a:lnTo>
                    <a:pt x="289" y="349"/>
                  </a:lnTo>
                  <a:lnTo>
                    <a:pt x="289" y="398"/>
                  </a:lnTo>
                  <a:lnTo>
                    <a:pt x="281" y="406"/>
                  </a:lnTo>
                  <a:lnTo>
                    <a:pt x="246" y="406"/>
                  </a:lnTo>
                  <a:lnTo>
                    <a:pt x="246" y="466"/>
                  </a:lnTo>
                  <a:lnTo>
                    <a:pt x="281" y="466"/>
                  </a:lnTo>
                  <a:lnTo>
                    <a:pt x="289" y="476"/>
                  </a:lnTo>
                  <a:lnTo>
                    <a:pt x="289" y="532"/>
                  </a:lnTo>
                  <a:lnTo>
                    <a:pt x="324" y="532"/>
                  </a:lnTo>
                  <a:lnTo>
                    <a:pt x="330" y="544"/>
                  </a:lnTo>
                  <a:lnTo>
                    <a:pt x="330" y="602"/>
                  </a:lnTo>
                  <a:lnTo>
                    <a:pt x="364" y="602"/>
                  </a:lnTo>
                  <a:lnTo>
                    <a:pt x="370" y="613"/>
                  </a:lnTo>
                  <a:lnTo>
                    <a:pt x="370" y="874"/>
                  </a:lnTo>
                  <a:lnTo>
                    <a:pt x="364" y="885"/>
                  </a:lnTo>
                  <a:lnTo>
                    <a:pt x="330" y="885"/>
                  </a:lnTo>
                  <a:lnTo>
                    <a:pt x="330" y="1001"/>
                  </a:lnTo>
                  <a:lnTo>
                    <a:pt x="324" y="1012"/>
                  </a:lnTo>
                  <a:lnTo>
                    <a:pt x="289" y="1012"/>
                  </a:lnTo>
                  <a:lnTo>
                    <a:pt x="289" y="1070"/>
                  </a:lnTo>
                  <a:lnTo>
                    <a:pt x="281" y="1078"/>
                  </a:lnTo>
                  <a:lnTo>
                    <a:pt x="206" y="1078"/>
                  </a:lnTo>
                  <a:lnTo>
                    <a:pt x="206" y="1138"/>
                  </a:lnTo>
                  <a:lnTo>
                    <a:pt x="200" y="1146"/>
                  </a:lnTo>
                  <a:lnTo>
                    <a:pt x="47" y="1146"/>
                  </a:lnTo>
                  <a:lnTo>
                    <a:pt x="41" y="1138"/>
                  </a:lnTo>
                  <a:lnTo>
                    <a:pt x="41" y="1078"/>
                  </a:lnTo>
                  <a:lnTo>
                    <a:pt x="5" y="1078"/>
                  </a:lnTo>
                  <a:lnTo>
                    <a:pt x="0" y="1070"/>
                  </a:lnTo>
                  <a:lnTo>
                    <a:pt x="0" y="944"/>
                  </a:lnTo>
                  <a:lnTo>
                    <a:pt x="5" y="933"/>
                  </a:lnTo>
                  <a:lnTo>
                    <a:pt x="82" y="933"/>
                  </a:lnTo>
                  <a:lnTo>
                    <a:pt x="88" y="944"/>
                  </a:lnTo>
                  <a:lnTo>
                    <a:pt x="88" y="1001"/>
                  </a:lnTo>
                  <a:lnTo>
                    <a:pt x="116" y="1001"/>
                  </a:lnTo>
                  <a:lnTo>
                    <a:pt x="125" y="1012"/>
                  </a:lnTo>
                  <a:lnTo>
                    <a:pt x="125" y="1070"/>
                  </a:lnTo>
                  <a:lnTo>
                    <a:pt x="200" y="1070"/>
                  </a:lnTo>
                  <a:lnTo>
                    <a:pt x="200" y="1012"/>
                  </a:lnTo>
                  <a:lnTo>
                    <a:pt x="206" y="1001"/>
                  </a:lnTo>
                  <a:lnTo>
                    <a:pt x="241" y="1001"/>
                  </a:lnTo>
                  <a:lnTo>
                    <a:pt x="241" y="944"/>
                  </a:lnTo>
                  <a:lnTo>
                    <a:pt x="246" y="933"/>
                  </a:lnTo>
                  <a:lnTo>
                    <a:pt x="281" y="933"/>
                  </a:lnTo>
                  <a:lnTo>
                    <a:pt x="281" y="678"/>
                  </a:lnTo>
                  <a:lnTo>
                    <a:pt x="246" y="678"/>
                  </a:lnTo>
                  <a:lnTo>
                    <a:pt x="241" y="670"/>
                  </a:lnTo>
                  <a:lnTo>
                    <a:pt x="241" y="613"/>
                  </a:lnTo>
                  <a:lnTo>
                    <a:pt x="206" y="613"/>
                  </a:lnTo>
                  <a:lnTo>
                    <a:pt x="200" y="602"/>
                  </a:lnTo>
                  <a:lnTo>
                    <a:pt x="200" y="544"/>
                  </a:lnTo>
                  <a:lnTo>
                    <a:pt x="125" y="544"/>
                  </a:lnTo>
                  <a:lnTo>
                    <a:pt x="116" y="532"/>
                  </a:lnTo>
                  <a:lnTo>
                    <a:pt x="116" y="476"/>
                  </a:lnTo>
                  <a:lnTo>
                    <a:pt x="125" y="466"/>
                  </a:lnTo>
                  <a:lnTo>
                    <a:pt x="159" y="466"/>
                  </a:lnTo>
                  <a:lnTo>
                    <a:pt x="159" y="406"/>
                  </a:lnTo>
                  <a:lnTo>
                    <a:pt x="165" y="398"/>
                  </a:lnTo>
                  <a:lnTo>
                    <a:pt x="200" y="398"/>
                  </a:lnTo>
                  <a:lnTo>
                    <a:pt x="200" y="349"/>
                  </a:lnTo>
                  <a:lnTo>
                    <a:pt x="206" y="339"/>
                  </a:lnTo>
                  <a:lnTo>
                    <a:pt x="241" y="339"/>
                  </a:lnTo>
                  <a:lnTo>
                    <a:pt x="241" y="213"/>
                  </a:lnTo>
                  <a:lnTo>
                    <a:pt x="206" y="213"/>
                  </a:lnTo>
                  <a:lnTo>
                    <a:pt x="200" y="204"/>
                  </a:lnTo>
                  <a:lnTo>
                    <a:pt x="200" y="145"/>
                  </a:lnTo>
                  <a:lnTo>
                    <a:pt x="88" y="145"/>
                  </a:lnTo>
                  <a:lnTo>
                    <a:pt x="88" y="204"/>
                  </a:lnTo>
                  <a:lnTo>
                    <a:pt x="82" y="213"/>
                  </a:lnTo>
                  <a:lnTo>
                    <a:pt x="47" y="213"/>
                  </a:lnTo>
                  <a:lnTo>
                    <a:pt x="47" y="339"/>
                  </a:lnTo>
                  <a:lnTo>
                    <a:pt x="41" y="349"/>
                  </a:lnTo>
                  <a:lnTo>
                    <a:pt x="5" y="349"/>
                  </a:lnTo>
                  <a:lnTo>
                    <a:pt x="0" y="339"/>
                  </a:lnTo>
                  <a:lnTo>
                    <a:pt x="0" y="213"/>
                  </a:lnTo>
                  <a:lnTo>
                    <a:pt x="5" y="204"/>
                  </a:lnTo>
                  <a:lnTo>
                    <a:pt x="41" y="204"/>
                  </a:lnTo>
                  <a:lnTo>
                    <a:pt x="41" y="75"/>
                  </a:lnTo>
                  <a:lnTo>
                    <a:pt x="47" y="65"/>
                  </a:lnTo>
                  <a:lnTo>
                    <a:pt x="116" y="65"/>
                  </a:lnTo>
                  <a:lnTo>
                    <a:pt x="116" y="7"/>
                  </a:lnTo>
                  <a:lnTo>
                    <a:pt x="125" y="0"/>
                  </a:lnTo>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sp>
          <p:nvSpPr>
            <p:cNvPr id="116787" name="Freeform 25"/>
            <p:cNvSpPr/>
            <p:nvPr/>
          </p:nvSpPr>
          <p:spPr>
            <a:xfrm>
              <a:off x="3850" y="1716"/>
              <a:ext cx="19" cy="31"/>
            </a:xfrm>
            <a:custGeom>
              <a:avLst/>
              <a:gdLst/>
              <a:ahLst/>
              <a:cxnLst>
                <a:cxn ang="0">
                  <a:pos x="0" y="0"/>
                </a:cxn>
                <a:cxn ang="0">
                  <a:pos x="4" y="0"/>
                </a:cxn>
                <a:cxn ang="0">
                  <a:pos x="4" y="0"/>
                </a:cxn>
                <a:cxn ang="0">
                  <a:pos x="4" y="6"/>
                </a:cxn>
                <a:cxn ang="0">
                  <a:pos x="4" y="7"/>
                </a:cxn>
                <a:cxn ang="0">
                  <a:pos x="0" y="7"/>
                </a:cxn>
                <a:cxn ang="0">
                  <a:pos x="0" y="6"/>
                </a:cxn>
                <a:cxn ang="0">
                  <a:pos x="0" y="0"/>
                </a:cxn>
                <a:cxn ang="0">
                  <a:pos x="0" y="0"/>
                </a:cxn>
              </a:cxnLst>
              <a:pathLst>
                <a:path w="90" h="142">
                  <a:moveTo>
                    <a:pt x="5" y="0"/>
                  </a:moveTo>
                  <a:lnTo>
                    <a:pt x="82" y="0"/>
                  </a:lnTo>
                  <a:lnTo>
                    <a:pt x="89" y="10"/>
                  </a:lnTo>
                  <a:lnTo>
                    <a:pt x="89" y="134"/>
                  </a:lnTo>
                  <a:lnTo>
                    <a:pt x="82" y="141"/>
                  </a:lnTo>
                  <a:lnTo>
                    <a:pt x="5" y="141"/>
                  </a:lnTo>
                  <a:lnTo>
                    <a:pt x="0" y="134"/>
                  </a:lnTo>
                  <a:lnTo>
                    <a:pt x="0" y="10"/>
                  </a:lnTo>
                  <a:lnTo>
                    <a:pt x="5" y="0"/>
                  </a:lnTo>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sp>
          <p:nvSpPr>
            <p:cNvPr id="116788" name="Freeform 26"/>
            <p:cNvSpPr/>
            <p:nvPr/>
          </p:nvSpPr>
          <p:spPr>
            <a:xfrm>
              <a:off x="3908" y="1488"/>
              <a:ext cx="74" cy="259"/>
            </a:xfrm>
            <a:custGeom>
              <a:avLst/>
              <a:gdLst/>
              <a:ahLst/>
              <a:cxnLst>
                <a:cxn ang="0">
                  <a:pos x="8" y="0"/>
                </a:cxn>
                <a:cxn ang="0">
                  <a:pos x="10" y="0"/>
                </a:cxn>
                <a:cxn ang="0">
                  <a:pos x="10" y="0"/>
                </a:cxn>
                <a:cxn ang="0">
                  <a:pos x="10" y="55"/>
                </a:cxn>
                <a:cxn ang="0">
                  <a:pos x="16" y="55"/>
                </a:cxn>
                <a:cxn ang="0">
                  <a:pos x="16" y="55"/>
                </a:cxn>
                <a:cxn ang="0">
                  <a:pos x="16" y="58"/>
                </a:cxn>
                <a:cxn ang="0">
                  <a:pos x="16" y="58"/>
                </a:cxn>
                <a:cxn ang="0">
                  <a:pos x="0" y="58"/>
                </a:cxn>
                <a:cxn ang="0">
                  <a:pos x="0" y="58"/>
                </a:cxn>
                <a:cxn ang="0">
                  <a:pos x="0" y="55"/>
                </a:cxn>
                <a:cxn ang="0">
                  <a:pos x="0" y="55"/>
                </a:cxn>
                <a:cxn ang="0">
                  <a:pos x="6" y="55"/>
                </a:cxn>
                <a:cxn ang="0">
                  <a:pos x="6" y="11"/>
                </a:cxn>
                <a:cxn ang="0">
                  <a:pos x="2" y="11"/>
                </a:cxn>
                <a:cxn ang="0">
                  <a:pos x="2" y="10"/>
                </a:cxn>
                <a:cxn ang="0">
                  <a:pos x="2" y="7"/>
                </a:cxn>
                <a:cxn ang="0">
                  <a:pos x="2" y="7"/>
                </a:cxn>
                <a:cxn ang="0">
                  <a:pos x="6" y="7"/>
                </a:cxn>
                <a:cxn ang="0">
                  <a:pos x="6" y="4"/>
                </a:cxn>
                <a:cxn ang="0">
                  <a:pos x="6" y="3"/>
                </a:cxn>
                <a:cxn ang="0">
                  <a:pos x="8" y="3"/>
                </a:cxn>
                <a:cxn ang="0">
                  <a:pos x="8" y="0"/>
                </a:cxn>
                <a:cxn ang="0">
                  <a:pos x="8" y="0"/>
                </a:cxn>
              </a:cxnLst>
              <a:pathLst>
                <a:path w="332" h="1147">
                  <a:moveTo>
                    <a:pt x="165" y="0"/>
                  </a:moveTo>
                  <a:lnTo>
                    <a:pt x="203" y="0"/>
                  </a:lnTo>
                  <a:lnTo>
                    <a:pt x="207" y="7"/>
                  </a:lnTo>
                  <a:lnTo>
                    <a:pt x="207" y="1070"/>
                  </a:lnTo>
                  <a:lnTo>
                    <a:pt x="325" y="1070"/>
                  </a:lnTo>
                  <a:lnTo>
                    <a:pt x="331" y="1078"/>
                  </a:lnTo>
                  <a:lnTo>
                    <a:pt x="331" y="1138"/>
                  </a:lnTo>
                  <a:lnTo>
                    <a:pt x="325" y="1146"/>
                  </a:lnTo>
                  <a:lnTo>
                    <a:pt x="5" y="1146"/>
                  </a:lnTo>
                  <a:lnTo>
                    <a:pt x="0" y="1138"/>
                  </a:lnTo>
                  <a:lnTo>
                    <a:pt x="0" y="1078"/>
                  </a:lnTo>
                  <a:lnTo>
                    <a:pt x="5" y="1070"/>
                  </a:lnTo>
                  <a:lnTo>
                    <a:pt x="119" y="1070"/>
                  </a:lnTo>
                  <a:lnTo>
                    <a:pt x="119" y="213"/>
                  </a:lnTo>
                  <a:lnTo>
                    <a:pt x="48" y="213"/>
                  </a:lnTo>
                  <a:lnTo>
                    <a:pt x="41" y="204"/>
                  </a:lnTo>
                  <a:lnTo>
                    <a:pt x="41" y="145"/>
                  </a:lnTo>
                  <a:lnTo>
                    <a:pt x="48" y="134"/>
                  </a:lnTo>
                  <a:lnTo>
                    <a:pt x="119" y="134"/>
                  </a:lnTo>
                  <a:lnTo>
                    <a:pt x="119" y="75"/>
                  </a:lnTo>
                  <a:lnTo>
                    <a:pt x="125" y="65"/>
                  </a:lnTo>
                  <a:lnTo>
                    <a:pt x="160" y="65"/>
                  </a:lnTo>
                  <a:lnTo>
                    <a:pt x="160" y="7"/>
                  </a:lnTo>
                  <a:lnTo>
                    <a:pt x="165" y="0"/>
                  </a:lnTo>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grpSp>
      <p:grpSp>
        <p:nvGrpSpPr>
          <p:cNvPr id="116751" name="Group 27"/>
          <p:cNvGrpSpPr/>
          <p:nvPr/>
        </p:nvGrpSpPr>
        <p:grpSpPr>
          <a:xfrm>
            <a:off x="8229600" y="3657600"/>
            <a:ext cx="606425" cy="530225"/>
            <a:chOff x="4224" y="2304"/>
            <a:chExt cx="382" cy="334"/>
          </a:xfrm>
        </p:grpSpPr>
        <p:sp>
          <p:nvSpPr>
            <p:cNvPr id="116781" name="Freeform 28"/>
            <p:cNvSpPr/>
            <p:nvPr/>
          </p:nvSpPr>
          <p:spPr>
            <a:xfrm>
              <a:off x="4224" y="2304"/>
              <a:ext cx="118" cy="334"/>
            </a:xfrm>
            <a:custGeom>
              <a:avLst/>
              <a:gdLst/>
              <a:ahLst/>
              <a:cxnLst>
                <a:cxn ang="0">
                  <a:pos x="8" y="5"/>
                </a:cxn>
                <a:cxn ang="0">
                  <a:pos x="18" y="5"/>
                </a:cxn>
                <a:cxn ang="0">
                  <a:pos x="18" y="9"/>
                </a:cxn>
                <a:cxn ang="0">
                  <a:pos x="18" y="9"/>
                </a:cxn>
                <a:cxn ang="0">
                  <a:pos x="20" y="9"/>
                </a:cxn>
                <a:cxn ang="0">
                  <a:pos x="20" y="14"/>
                </a:cxn>
                <a:cxn ang="0">
                  <a:pos x="21" y="14"/>
                </a:cxn>
                <a:cxn ang="0">
                  <a:pos x="22" y="14"/>
                </a:cxn>
                <a:cxn ang="0">
                  <a:pos x="22" y="26"/>
                </a:cxn>
                <a:cxn ang="0">
                  <a:pos x="21" y="26"/>
                </a:cxn>
                <a:cxn ang="0">
                  <a:pos x="20" y="27"/>
                </a:cxn>
                <a:cxn ang="0">
                  <a:pos x="20" y="31"/>
                </a:cxn>
                <a:cxn ang="0">
                  <a:pos x="18" y="31"/>
                </a:cxn>
                <a:cxn ang="0">
                  <a:pos x="18" y="31"/>
                </a:cxn>
                <a:cxn ang="0">
                  <a:pos x="18" y="35"/>
                </a:cxn>
                <a:cxn ang="0">
                  <a:pos x="8" y="35"/>
                </a:cxn>
                <a:cxn ang="0">
                  <a:pos x="8" y="5"/>
                </a:cxn>
                <a:cxn ang="0">
                  <a:pos x="0" y="0"/>
                </a:cxn>
                <a:cxn ang="0">
                  <a:pos x="20" y="0"/>
                </a:cxn>
                <a:cxn ang="0">
                  <a:pos x="21" y="1"/>
                </a:cxn>
                <a:cxn ang="0">
                  <a:pos x="21" y="4"/>
                </a:cxn>
                <a:cxn ang="0">
                  <a:pos x="24" y="4"/>
                </a:cxn>
                <a:cxn ang="0">
                  <a:pos x="24" y="5"/>
                </a:cxn>
                <a:cxn ang="0">
                  <a:pos x="24" y="14"/>
                </a:cxn>
                <a:cxn ang="0">
                  <a:pos x="26" y="14"/>
                </a:cxn>
                <a:cxn ang="0">
                  <a:pos x="27" y="14"/>
                </a:cxn>
                <a:cxn ang="0">
                  <a:pos x="27" y="26"/>
                </a:cxn>
                <a:cxn ang="0">
                  <a:pos x="26" y="27"/>
                </a:cxn>
                <a:cxn ang="0">
                  <a:pos x="24" y="27"/>
                </a:cxn>
                <a:cxn ang="0">
                  <a:pos x="24" y="35"/>
                </a:cxn>
                <a:cxn ang="0">
                  <a:pos x="24" y="36"/>
                </a:cxn>
                <a:cxn ang="0">
                  <a:pos x="21" y="36"/>
                </a:cxn>
                <a:cxn ang="0">
                  <a:pos x="21" y="40"/>
                </a:cxn>
                <a:cxn ang="0">
                  <a:pos x="20" y="40"/>
                </a:cxn>
                <a:cxn ang="0">
                  <a:pos x="8" y="40"/>
                </a:cxn>
                <a:cxn ang="0">
                  <a:pos x="8" y="71"/>
                </a:cxn>
                <a:cxn ang="0">
                  <a:pos x="12" y="71"/>
                </a:cxn>
                <a:cxn ang="0">
                  <a:pos x="12" y="71"/>
                </a:cxn>
                <a:cxn ang="0">
                  <a:pos x="12" y="75"/>
                </a:cxn>
                <a:cxn ang="0">
                  <a:pos x="12" y="75"/>
                </a:cxn>
                <a:cxn ang="0">
                  <a:pos x="0" y="75"/>
                </a:cxn>
                <a:cxn ang="0">
                  <a:pos x="0" y="75"/>
                </a:cxn>
                <a:cxn ang="0">
                  <a:pos x="0" y="71"/>
                </a:cxn>
                <a:cxn ang="0">
                  <a:pos x="0" y="71"/>
                </a:cxn>
                <a:cxn ang="0">
                  <a:pos x="4" y="71"/>
                </a:cxn>
                <a:cxn ang="0">
                  <a:pos x="4" y="5"/>
                </a:cxn>
                <a:cxn ang="0">
                  <a:pos x="0" y="5"/>
                </a:cxn>
                <a:cxn ang="0">
                  <a:pos x="0" y="4"/>
                </a:cxn>
                <a:cxn ang="0">
                  <a:pos x="0" y="1"/>
                </a:cxn>
                <a:cxn ang="0">
                  <a:pos x="0" y="0"/>
                </a:cxn>
              </a:cxnLst>
              <a:pathLst>
                <a:path w="525" h="1478">
                  <a:moveTo>
                    <a:pt x="162" y="98"/>
                  </a:moveTo>
                  <a:lnTo>
                    <a:pt x="362" y="98"/>
                  </a:lnTo>
                  <a:lnTo>
                    <a:pt x="362" y="176"/>
                  </a:lnTo>
                  <a:lnTo>
                    <a:pt x="367" y="187"/>
                  </a:lnTo>
                  <a:lnTo>
                    <a:pt x="401" y="187"/>
                  </a:lnTo>
                  <a:lnTo>
                    <a:pt x="401" y="265"/>
                  </a:lnTo>
                  <a:lnTo>
                    <a:pt x="408" y="275"/>
                  </a:lnTo>
                  <a:lnTo>
                    <a:pt x="436" y="275"/>
                  </a:lnTo>
                  <a:lnTo>
                    <a:pt x="436" y="514"/>
                  </a:lnTo>
                  <a:lnTo>
                    <a:pt x="408" y="514"/>
                  </a:lnTo>
                  <a:lnTo>
                    <a:pt x="401" y="526"/>
                  </a:lnTo>
                  <a:lnTo>
                    <a:pt x="401" y="601"/>
                  </a:lnTo>
                  <a:lnTo>
                    <a:pt x="367" y="601"/>
                  </a:lnTo>
                  <a:lnTo>
                    <a:pt x="362" y="615"/>
                  </a:lnTo>
                  <a:lnTo>
                    <a:pt x="362" y="688"/>
                  </a:lnTo>
                  <a:lnTo>
                    <a:pt x="162" y="688"/>
                  </a:lnTo>
                  <a:lnTo>
                    <a:pt x="162" y="98"/>
                  </a:lnTo>
                  <a:close/>
                  <a:moveTo>
                    <a:pt x="4" y="0"/>
                  </a:moveTo>
                  <a:lnTo>
                    <a:pt x="401" y="0"/>
                  </a:lnTo>
                  <a:lnTo>
                    <a:pt x="408" y="14"/>
                  </a:lnTo>
                  <a:lnTo>
                    <a:pt x="408" y="86"/>
                  </a:lnTo>
                  <a:lnTo>
                    <a:pt x="476" y="86"/>
                  </a:lnTo>
                  <a:lnTo>
                    <a:pt x="482" y="98"/>
                  </a:lnTo>
                  <a:lnTo>
                    <a:pt x="482" y="265"/>
                  </a:lnTo>
                  <a:lnTo>
                    <a:pt x="518" y="265"/>
                  </a:lnTo>
                  <a:lnTo>
                    <a:pt x="524" y="275"/>
                  </a:lnTo>
                  <a:lnTo>
                    <a:pt x="524" y="514"/>
                  </a:lnTo>
                  <a:lnTo>
                    <a:pt x="518" y="526"/>
                  </a:lnTo>
                  <a:lnTo>
                    <a:pt x="482" y="526"/>
                  </a:lnTo>
                  <a:lnTo>
                    <a:pt x="482" y="688"/>
                  </a:lnTo>
                  <a:lnTo>
                    <a:pt x="476" y="701"/>
                  </a:lnTo>
                  <a:lnTo>
                    <a:pt x="408" y="701"/>
                  </a:lnTo>
                  <a:lnTo>
                    <a:pt x="408" y="777"/>
                  </a:lnTo>
                  <a:lnTo>
                    <a:pt x="401" y="789"/>
                  </a:lnTo>
                  <a:lnTo>
                    <a:pt x="162" y="789"/>
                  </a:lnTo>
                  <a:lnTo>
                    <a:pt x="162" y="1379"/>
                  </a:lnTo>
                  <a:lnTo>
                    <a:pt x="237" y="1379"/>
                  </a:lnTo>
                  <a:lnTo>
                    <a:pt x="243" y="1392"/>
                  </a:lnTo>
                  <a:lnTo>
                    <a:pt x="243" y="1465"/>
                  </a:lnTo>
                  <a:lnTo>
                    <a:pt x="237" y="1477"/>
                  </a:lnTo>
                  <a:lnTo>
                    <a:pt x="4" y="1477"/>
                  </a:lnTo>
                  <a:lnTo>
                    <a:pt x="0" y="1465"/>
                  </a:lnTo>
                  <a:lnTo>
                    <a:pt x="0" y="1392"/>
                  </a:lnTo>
                  <a:lnTo>
                    <a:pt x="4" y="1379"/>
                  </a:lnTo>
                  <a:lnTo>
                    <a:pt x="80" y="1379"/>
                  </a:lnTo>
                  <a:lnTo>
                    <a:pt x="80" y="98"/>
                  </a:lnTo>
                  <a:lnTo>
                    <a:pt x="4" y="98"/>
                  </a:lnTo>
                  <a:lnTo>
                    <a:pt x="0" y="86"/>
                  </a:lnTo>
                  <a:lnTo>
                    <a:pt x="0" y="14"/>
                  </a:lnTo>
                  <a:lnTo>
                    <a:pt x="4" y="0"/>
                  </a:lnTo>
                  <a:close/>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sp>
          <p:nvSpPr>
            <p:cNvPr id="116782" name="Freeform 29"/>
            <p:cNvSpPr/>
            <p:nvPr/>
          </p:nvSpPr>
          <p:spPr>
            <a:xfrm>
              <a:off x="4353" y="2304"/>
              <a:ext cx="81" cy="334"/>
            </a:xfrm>
            <a:custGeom>
              <a:avLst/>
              <a:gdLst/>
              <a:ahLst/>
              <a:cxnLst>
                <a:cxn ang="0">
                  <a:pos x="12" y="0"/>
                </a:cxn>
                <a:cxn ang="0">
                  <a:pos x="12" y="4"/>
                </a:cxn>
                <a:cxn ang="0">
                  <a:pos x="14" y="5"/>
                </a:cxn>
                <a:cxn ang="0">
                  <a:pos x="16" y="9"/>
                </a:cxn>
                <a:cxn ang="0">
                  <a:pos x="16" y="22"/>
                </a:cxn>
                <a:cxn ang="0">
                  <a:pos x="14" y="23"/>
                </a:cxn>
                <a:cxn ang="0">
                  <a:pos x="14" y="27"/>
                </a:cxn>
                <a:cxn ang="0">
                  <a:pos x="12" y="31"/>
                </a:cxn>
                <a:cxn ang="0">
                  <a:pos x="14" y="31"/>
                </a:cxn>
                <a:cxn ang="0">
                  <a:pos x="16" y="35"/>
                </a:cxn>
                <a:cxn ang="0">
                  <a:pos x="16" y="40"/>
                </a:cxn>
                <a:cxn ang="0">
                  <a:pos x="18" y="40"/>
                </a:cxn>
                <a:cxn ang="0">
                  <a:pos x="18" y="58"/>
                </a:cxn>
                <a:cxn ang="0">
                  <a:pos x="16" y="66"/>
                </a:cxn>
                <a:cxn ang="0">
                  <a:pos x="14" y="66"/>
                </a:cxn>
                <a:cxn ang="0">
                  <a:pos x="14" y="71"/>
                </a:cxn>
                <a:cxn ang="0">
                  <a:pos x="10" y="75"/>
                </a:cxn>
                <a:cxn ang="0">
                  <a:pos x="2" y="75"/>
                </a:cxn>
                <a:cxn ang="0">
                  <a:pos x="2" y="71"/>
                </a:cxn>
                <a:cxn ang="0">
                  <a:pos x="0" y="71"/>
                </a:cxn>
                <a:cxn ang="0">
                  <a:pos x="0" y="61"/>
                </a:cxn>
                <a:cxn ang="0">
                  <a:pos x="4" y="62"/>
                </a:cxn>
                <a:cxn ang="0">
                  <a:pos x="6" y="66"/>
                </a:cxn>
                <a:cxn ang="0">
                  <a:pos x="6" y="71"/>
                </a:cxn>
                <a:cxn ang="0">
                  <a:pos x="10" y="66"/>
                </a:cxn>
                <a:cxn ang="0">
                  <a:pos x="12" y="66"/>
                </a:cxn>
                <a:cxn ang="0">
                  <a:pos x="12" y="61"/>
                </a:cxn>
                <a:cxn ang="0">
                  <a:pos x="14" y="45"/>
                </a:cxn>
                <a:cxn ang="0">
                  <a:pos x="12" y="44"/>
                </a:cxn>
                <a:cxn ang="0">
                  <a:pos x="10" y="40"/>
                </a:cxn>
                <a:cxn ang="0">
                  <a:pos x="10" y="36"/>
                </a:cxn>
                <a:cxn ang="0">
                  <a:pos x="6" y="35"/>
                </a:cxn>
                <a:cxn ang="0">
                  <a:pos x="6" y="31"/>
                </a:cxn>
                <a:cxn ang="0">
                  <a:pos x="8" y="27"/>
                </a:cxn>
                <a:cxn ang="0">
                  <a:pos x="10" y="26"/>
                </a:cxn>
                <a:cxn ang="0">
                  <a:pos x="10" y="22"/>
                </a:cxn>
                <a:cxn ang="0">
                  <a:pos x="12" y="14"/>
                </a:cxn>
                <a:cxn ang="0">
                  <a:pos x="10" y="14"/>
                </a:cxn>
                <a:cxn ang="0">
                  <a:pos x="4" y="9"/>
                </a:cxn>
                <a:cxn ang="0">
                  <a:pos x="4" y="14"/>
                </a:cxn>
                <a:cxn ang="0">
                  <a:pos x="2" y="22"/>
                </a:cxn>
                <a:cxn ang="0">
                  <a:pos x="0" y="23"/>
                </a:cxn>
                <a:cxn ang="0">
                  <a:pos x="0" y="14"/>
                </a:cxn>
                <a:cxn ang="0">
                  <a:pos x="2" y="14"/>
                </a:cxn>
                <a:cxn ang="0">
                  <a:pos x="2" y="4"/>
                </a:cxn>
                <a:cxn ang="0">
                  <a:pos x="6" y="1"/>
                </a:cxn>
              </a:cxnLst>
              <a:pathLst>
                <a:path w="362" h="1478">
                  <a:moveTo>
                    <a:pt x="120" y="0"/>
                  </a:moveTo>
                  <a:lnTo>
                    <a:pt x="236" y="0"/>
                  </a:lnTo>
                  <a:lnTo>
                    <a:pt x="240" y="14"/>
                  </a:lnTo>
                  <a:lnTo>
                    <a:pt x="240" y="86"/>
                  </a:lnTo>
                  <a:lnTo>
                    <a:pt x="274" y="86"/>
                  </a:lnTo>
                  <a:lnTo>
                    <a:pt x="280" y="98"/>
                  </a:lnTo>
                  <a:lnTo>
                    <a:pt x="280" y="176"/>
                  </a:lnTo>
                  <a:lnTo>
                    <a:pt x="316" y="176"/>
                  </a:lnTo>
                  <a:lnTo>
                    <a:pt x="322" y="187"/>
                  </a:lnTo>
                  <a:lnTo>
                    <a:pt x="322" y="438"/>
                  </a:lnTo>
                  <a:lnTo>
                    <a:pt x="316" y="452"/>
                  </a:lnTo>
                  <a:lnTo>
                    <a:pt x="280" y="452"/>
                  </a:lnTo>
                  <a:lnTo>
                    <a:pt x="280" y="514"/>
                  </a:lnTo>
                  <a:lnTo>
                    <a:pt x="274" y="526"/>
                  </a:lnTo>
                  <a:lnTo>
                    <a:pt x="240" y="526"/>
                  </a:lnTo>
                  <a:lnTo>
                    <a:pt x="240" y="601"/>
                  </a:lnTo>
                  <a:lnTo>
                    <a:pt x="274" y="601"/>
                  </a:lnTo>
                  <a:lnTo>
                    <a:pt x="280" y="615"/>
                  </a:lnTo>
                  <a:lnTo>
                    <a:pt x="280" y="688"/>
                  </a:lnTo>
                  <a:lnTo>
                    <a:pt x="316" y="688"/>
                  </a:lnTo>
                  <a:lnTo>
                    <a:pt x="322" y="701"/>
                  </a:lnTo>
                  <a:lnTo>
                    <a:pt x="322" y="777"/>
                  </a:lnTo>
                  <a:lnTo>
                    <a:pt x="355" y="777"/>
                  </a:lnTo>
                  <a:lnTo>
                    <a:pt x="361" y="789"/>
                  </a:lnTo>
                  <a:lnTo>
                    <a:pt x="361" y="1127"/>
                  </a:lnTo>
                  <a:lnTo>
                    <a:pt x="355" y="1141"/>
                  </a:lnTo>
                  <a:lnTo>
                    <a:pt x="322" y="1141"/>
                  </a:lnTo>
                  <a:lnTo>
                    <a:pt x="322" y="1290"/>
                  </a:lnTo>
                  <a:lnTo>
                    <a:pt x="316" y="1303"/>
                  </a:lnTo>
                  <a:lnTo>
                    <a:pt x="280" y="1303"/>
                  </a:lnTo>
                  <a:lnTo>
                    <a:pt x="280" y="1379"/>
                  </a:lnTo>
                  <a:lnTo>
                    <a:pt x="274" y="1392"/>
                  </a:lnTo>
                  <a:lnTo>
                    <a:pt x="200" y="1392"/>
                  </a:lnTo>
                  <a:lnTo>
                    <a:pt x="200" y="1465"/>
                  </a:lnTo>
                  <a:lnTo>
                    <a:pt x="195" y="1477"/>
                  </a:lnTo>
                  <a:lnTo>
                    <a:pt x="46" y="1477"/>
                  </a:lnTo>
                  <a:lnTo>
                    <a:pt x="39" y="1465"/>
                  </a:lnTo>
                  <a:lnTo>
                    <a:pt x="39" y="1392"/>
                  </a:lnTo>
                  <a:lnTo>
                    <a:pt x="6" y="1392"/>
                  </a:lnTo>
                  <a:lnTo>
                    <a:pt x="0" y="1379"/>
                  </a:lnTo>
                  <a:lnTo>
                    <a:pt x="0" y="1216"/>
                  </a:lnTo>
                  <a:lnTo>
                    <a:pt x="6" y="1204"/>
                  </a:lnTo>
                  <a:lnTo>
                    <a:pt x="81" y="1204"/>
                  </a:lnTo>
                  <a:lnTo>
                    <a:pt x="87" y="1216"/>
                  </a:lnTo>
                  <a:lnTo>
                    <a:pt x="87" y="1290"/>
                  </a:lnTo>
                  <a:lnTo>
                    <a:pt x="115" y="1290"/>
                  </a:lnTo>
                  <a:lnTo>
                    <a:pt x="120" y="1303"/>
                  </a:lnTo>
                  <a:lnTo>
                    <a:pt x="120" y="1379"/>
                  </a:lnTo>
                  <a:lnTo>
                    <a:pt x="195" y="1379"/>
                  </a:lnTo>
                  <a:lnTo>
                    <a:pt x="195" y="1303"/>
                  </a:lnTo>
                  <a:lnTo>
                    <a:pt x="200" y="1290"/>
                  </a:lnTo>
                  <a:lnTo>
                    <a:pt x="236" y="1290"/>
                  </a:lnTo>
                  <a:lnTo>
                    <a:pt x="236" y="1216"/>
                  </a:lnTo>
                  <a:lnTo>
                    <a:pt x="240" y="1204"/>
                  </a:lnTo>
                  <a:lnTo>
                    <a:pt x="274" y="1204"/>
                  </a:lnTo>
                  <a:lnTo>
                    <a:pt x="274" y="876"/>
                  </a:lnTo>
                  <a:lnTo>
                    <a:pt x="240" y="876"/>
                  </a:lnTo>
                  <a:lnTo>
                    <a:pt x="236" y="864"/>
                  </a:lnTo>
                  <a:lnTo>
                    <a:pt x="236" y="789"/>
                  </a:lnTo>
                  <a:lnTo>
                    <a:pt x="200" y="789"/>
                  </a:lnTo>
                  <a:lnTo>
                    <a:pt x="195" y="777"/>
                  </a:lnTo>
                  <a:lnTo>
                    <a:pt x="195" y="701"/>
                  </a:lnTo>
                  <a:lnTo>
                    <a:pt x="120" y="701"/>
                  </a:lnTo>
                  <a:lnTo>
                    <a:pt x="115" y="688"/>
                  </a:lnTo>
                  <a:lnTo>
                    <a:pt x="115" y="615"/>
                  </a:lnTo>
                  <a:lnTo>
                    <a:pt x="120" y="601"/>
                  </a:lnTo>
                  <a:lnTo>
                    <a:pt x="155" y="601"/>
                  </a:lnTo>
                  <a:lnTo>
                    <a:pt x="155" y="526"/>
                  </a:lnTo>
                  <a:lnTo>
                    <a:pt x="161" y="514"/>
                  </a:lnTo>
                  <a:lnTo>
                    <a:pt x="195" y="514"/>
                  </a:lnTo>
                  <a:lnTo>
                    <a:pt x="195" y="452"/>
                  </a:lnTo>
                  <a:lnTo>
                    <a:pt x="200" y="438"/>
                  </a:lnTo>
                  <a:lnTo>
                    <a:pt x="236" y="438"/>
                  </a:lnTo>
                  <a:lnTo>
                    <a:pt x="236" y="275"/>
                  </a:lnTo>
                  <a:lnTo>
                    <a:pt x="200" y="275"/>
                  </a:lnTo>
                  <a:lnTo>
                    <a:pt x="195" y="265"/>
                  </a:lnTo>
                  <a:lnTo>
                    <a:pt x="195" y="187"/>
                  </a:lnTo>
                  <a:lnTo>
                    <a:pt x="87" y="187"/>
                  </a:lnTo>
                  <a:lnTo>
                    <a:pt x="87" y="265"/>
                  </a:lnTo>
                  <a:lnTo>
                    <a:pt x="81" y="275"/>
                  </a:lnTo>
                  <a:lnTo>
                    <a:pt x="46" y="275"/>
                  </a:lnTo>
                  <a:lnTo>
                    <a:pt x="46" y="438"/>
                  </a:lnTo>
                  <a:lnTo>
                    <a:pt x="39" y="452"/>
                  </a:lnTo>
                  <a:lnTo>
                    <a:pt x="6" y="452"/>
                  </a:lnTo>
                  <a:lnTo>
                    <a:pt x="0" y="438"/>
                  </a:lnTo>
                  <a:lnTo>
                    <a:pt x="0" y="275"/>
                  </a:lnTo>
                  <a:lnTo>
                    <a:pt x="6" y="265"/>
                  </a:lnTo>
                  <a:lnTo>
                    <a:pt x="39" y="265"/>
                  </a:lnTo>
                  <a:lnTo>
                    <a:pt x="39" y="98"/>
                  </a:lnTo>
                  <a:lnTo>
                    <a:pt x="46" y="86"/>
                  </a:lnTo>
                  <a:lnTo>
                    <a:pt x="115" y="86"/>
                  </a:lnTo>
                  <a:lnTo>
                    <a:pt x="115" y="14"/>
                  </a:lnTo>
                  <a:lnTo>
                    <a:pt x="120" y="0"/>
                  </a:lnTo>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sp>
          <p:nvSpPr>
            <p:cNvPr id="116783" name="Freeform 30"/>
            <p:cNvSpPr/>
            <p:nvPr/>
          </p:nvSpPr>
          <p:spPr>
            <a:xfrm>
              <a:off x="4478" y="2597"/>
              <a:ext cx="18" cy="41"/>
            </a:xfrm>
            <a:custGeom>
              <a:avLst/>
              <a:gdLst/>
              <a:ahLst/>
              <a:cxnLst>
                <a:cxn ang="0">
                  <a:pos x="0" y="0"/>
                </a:cxn>
                <a:cxn ang="0">
                  <a:pos x="3" y="0"/>
                </a:cxn>
                <a:cxn ang="0">
                  <a:pos x="4" y="1"/>
                </a:cxn>
                <a:cxn ang="0">
                  <a:pos x="4" y="8"/>
                </a:cxn>
                <a:cxn ang="0">
                  <a:pos x="3" y="9"/>
                </a:cxn>
                <a:cxn ang="0">
                  <a:pos x="0" y="9"/>
                </a:cxn>
                <a:cxn ang="0">
                  <a:pos x="0" y="8"/>
                </a:cxn>
                <a:cxn ang="0">
                  <a:pos x="0" y="1"/>
                </a:cxn>
                <a:cxn ang="0">
                  <a:pos x="0" y="0"/>
                </a:cxn>
              </a:cxnLst>
              <a:pathLst>
                <a:path w="85" h="186">
                  <a:moveTo>
                    <a:pt x="6" y="0"/>
                  </a:moveTo>
                  <a:lnTo>
                    <a:pt x="77" y="0"/>
                  </a:lnTo>
                  <a:lnTo>
                    <a:pt x="84" y="12"/>
                  </a:lnTo>
                  <a:lnTo>
                    <a:pt x="84" y="173"/>
                  </a:lnTo>
                  <a:lnTo>
                    <a:pt x="77" y="185"/>
                  </a:lnTo>
                  <a:lnTo>
                    <a:pt x="6" y="185"/>
                  </a:lnTo>
                  <a:lnTo>
                    <a:pt x="0" y="173"/>
                  </a:lnTo>
                  <a:lnTo>
                    <a:pt x="0" y="12"/>
                  </a:lnTo>
                  <a:lnTo>
                    <a:pt x="6" y="0"/>
                  </a:lnTo>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sp>
          <p:nvSpPr>
            <p:cNvPr id="116784" name="Freeform 31"/>
            <p:cNvSpPr/>
            <p:nvPr/>
          </p:nvSpPr>
          <p:spPr>
            <a:xfrm>
              <a:off x="4525" y="2304"/>
              <a:ext cx="81" cy="334"/>
            </a:xfrm>
            <a:custGeom>
              <a:avLst/>
              <a:gdLst/>
              <a:ahLst/>
              <a:cxnLst>
                <a:cxn ang="0">
                  <a:pos x="12" y="0"/>
                </a:cxn>
                <a:cxn ang="0">
                  <a:pos x="12" y="4"/>
                </a:cxn>
                <a:cxn ang="0">
                  <a:pos x="14" y="5"/>
                </a:cxn>
                <a:cxn ang="0">
                  <a:pos x="16" y="9"/>
                </a:cxn>
                <a:cxn ang="0">
                  <a:pos x="16" y="22"/>
                </a:cxn>
                <a:cxn ang="0">
                  <a:pos x="14" y="23"/>
                </a:cxn>
                <a:cxn ang="0">
                  <a:pos x="14" y="27"/>
                </a:cxn>
                <a:cxn ang="0">
                  <a:pos x="12" y="31"/>
                </a:cxn>
                <a:cxn ang="0">
                  <a:pos x="14" y="31"/>
                </a:cxn>
                <a:cxn ang="0">
                  <a:pos x="16" y="35"/>
                </a:cxn>
                <a:cxn ang="0">
                  <a:pos x="16" y="40"/>
                </a:cxn>
                <a:cxn ang="0">
                  <a:pos x="18" y="40"/>
                </a:cxn>
                <a:cxn ang="0">
                  <a:pos x="18" y="58"/>
                </a:cxn>
                <a:cxn ang="0">
                  <a:pos x="16" y="66"/>
                </a:cxn>
                <a:cxn ang="0">
                  <a:pos x="14" y="66"/>
                </a:cxn>
                <a:cxn ang="0">
                  <a:pos x="14" y="71"/>
                </a:cxn>
                <a:cxn ang="0">
                  <a:pos x="10" y="75"/>
                </a:cxn>
                <a:cxn ang="0">
                  <a:pos x="2" y="75"/>
                </a:cxn>
                <a:cxn ang="0">
                  <a:pos x="2" y="71"/>
                </a:cxn>
                <a:cxn ang="0">
                  <a:pos x="0" y="71"/>
                </a:cxn>
                <a:cxn ang="0">
                  <a:pos x="0" y="61"/>
                </a:cxn>
                <a:cxn ang="0">
                  <a:pos x="4" y="62"/>
                </a:cxn>
                <a:cxn ang="0">
                  <a:pos x="6" y="66"/>
                </a:cxn>
                <a:cxn ang="0">
                  <a:pos x="6" y="71"/>
                </a:cxn>
                <a:cxn ang="0">
                  <a:pos x="10" y="66"/>
                </a:cxn>
                <a:cxn ang="0">
                  <a:pos x="12" y="66"/>
                </a:cxn>
                <a:cxn ang="0">
                  <a:pos x="12" y="61"/>
                </a:cxn>
                <a:cxn ang="0">
                  <a:pos x="14" y="45"/>
                </a:cxn>
                <a:cxn ang="0">
                  <a:pos x="12" y="44"/>
                </a:cxn>
                <a:cxn ang="0">
                  <a:pos x="10" y="40"/>
                </a:cxn>
                <a:cxn ang="0">
                  <a:pos x="10" y="36"/>
                </a:cxn>
                <a:cxn ang="0">
                  <a:pos x="6" y="35"/>
                </a:cxn>
                <a:cxn ang="0">
                  <a:pos x="6" y="31"/>
                </a:cxn>
                <a:cxn ang="0">
                  <a:pos x="8" y="27"/>
                </a:cxn>
                <a:cxn ang="0">
                  <a:pos x="10" y="26"/>
                </a:cxn>
                <a:cxn ang="0">
                  <a:pos x="10" y="22"/>
                </a:cxn>
                <a:cxn ang="0">
                  <a:pos x="12" y="14"/>
                </a:cxn>
                <a:cxn ang="0">
                  <a:pos x="10" y="14"/>
                </a:cxn>
                <a:cxn ang="0">
                  <a:pos x="4" y="9"/>
                </a:cxn>
                <a:cxn ang="0">
                  <a:pos x="4" y="14"/>
                </a:cxn>
                <a:cxn ang="0">
                  <a:pos x="2" y="22"/>
                </a:cxn>
                <a:cxn ang="0">
                  <a:pos x="0" y="23"/>
                </a:cxn>
                <a:cxn ang="0">
                  <a:pos x="0" y="14"/>
                </a:cxn>
                <a:cxn ang="0">
                  <a:pos x="2" y="14"/>
                </a:cxn>
                <a:cxn ang="0">
                  <a:pos x="2" y="4"/>
                </a:cxn>
                <a:cxn ang="0">
                  <a:pos x="6" y="1"/>
                </a:cxn>
              </a:cxnLst>
              <a:pathLst>
                <a:path w="363" h="1478">
                  <a:moveTo>
                    <a:pt x="121" y="0"/>
                  </a:moveTo>
                  <a:lnTo>
                    <a:pt x="236" y="0"/>
                  </a:lnTo>
                  <a:lnTo>
                    <a:pt x="240" y="14"/>
                  </a:lnTo>
                  <a:lnTo>
                    <a:pt x="240" y="86"/>
                  </a:lnTo>
                  <a:lnTo>
                    <a:pt x="275" y="86"/>
                  </a:lnTo>
                  <a:lnTo>
                    <a:pt x="282" y="98"/>
                  </a:lnTo>
                  <a:lnTo>
                    <a:pt x="282" y="176"/>
                  </a:lnTo>
                  <a:lnTo>
                    <a:pt x="315" y="176"/>
                  </a:lnTo>
                  <a:lnTo>
                    <a:pt x="321" y="187"/>
                  </a:lnTo>
                  <a:lnTo>
                    <a:pt x="321" y="438"/>
                  </a:lnTo>
                  <a:lnTo>
                    <a:pt x="315" y="452"/>
                  </a:lnTo>
                  <a:lnTo>
                    <a:pt x="282" y="452"/>
                  </a:lnTo>
                  <a:lnTo>
                    <a:pt x="282" y="514"/>
                  </a:lnTo>
                  <a:lnTo>
                    <a:pt x="275" y="526"/>
                  </a:lnTo>
                  <a:lnTo>
                    <a:pt x="240" y="526"/>
                  </a:lnTo>
                  <a:lnTo>
                    <a:pt x="240" y="601"/>
                  </a:lnTo>
                  <a:lnTo>
                    <a:pt x="275" y="601"/>
                  </a:lnTo>
                  <a:lnTo>
                    <a:pt x="282" y="615"/>
                  </a:lnTo>
                  <a:lnTo>
                    <a:pt x="282" y="688"/>
                  </a:lnTo>
                  <a:lnTo>
                    <a:pt x="315" y="688"/>
                  </a:lnTo>
                  <a:lnTo>
                    <a:pt x="321" y="701"/>
                  </a:lnTo>
                  <a:lnTo>
                    <a:pt x="321" y="777"/>
                  </a:lnTo>
                  <a:lnTo>
                    <a:pt x="356" y="777"/>
                  </a:lnTo>
                  <a:lnTo>
                    <a:pt x="362" y="789"/>
                  </a:lnTo>
                  <a:lnTo>
                    <a:pt x="362" y="1127"/>
                  </a:lnTo>
                  <a:lnTo>
                    <a:pt x="356" y="1141"/>
                  </a:lnTo>
                  <a:lnTo>
                    <a:pt x="321" y="1141"/>
                  </a:lnTo>
                  <a:lnTo>
                    <a:pt x="321" y="1290"/>
                  </a:lnTo>
                  <a:lnTo>
                    <a:pt x="315" y="1303"/>
                  </a:lnTo>
                  <a:lnTo>
                    <a:pt x="282" y="1303"/>
                  </a:lnTo>
                  <a:lnTo>
                    <a:pt x="282" y="1379"/>
                  </a:lnTo>
                  <a:lnTo>
                    <a:pt x="275" y="1392"/>
                  </a:lnTo>
                  <a:lnTo>
                    <a:pt x="201" y="1392"/>
                  </a:lnTo>
                  <a:lnTo>
                    <a:pt x="201" y="1465"/>
                  </a:lnTo>
                  <a:lnTo>
                    <a:pt x="196" y="1477"/>
                  </a:lnTo>
                  <a:lnTo>
                    <a:pt x="47" y="1477"/>
                  </a:lnTo>
                  <a:lnTo>
                    <a:pt x="41" y="1465"/>
                  </a:lnTo>
                  <a:lnTo>
                    <a:pt x="41" y="1392"/>
                  </a:lnTo>
                  <a:lnTo>
                    <a:pt x="5" y="1392"/>
                  </a:lnTo>
                  <a:lnTo>
                    <a:pt x="0" y="1379"/>
                  </a:lnTo>
                  <a:lnTo>
                    <a:pt x="0" y="1216"/>
                  </a:lnTo>
                  <a:lnTo>
                    <a:pt x="5" y="1204"/>
                  </a:lnTo>
                  <a:lnTo>
                    <a:pt x="81" y="1204"/>
                  </a:lnTo>
                  <a:lnTo>
                    <a:pt x="87" y="1216"/>
                  </a:lnTo>
                  <a:lnTo>
                    <a:pt x="87" y="1290"/>
                  </a:lnTo>
                  <a:lnTo>
                    <a:pt x="115" y="1290"/>
                  </a:lnTo>
                  <a:lnTo>
                    <a:pt x="121" y="1303"/>
                  </a:lnTo>
                  <a:lnTo>
                    <a:pt x="121" y="1379"/>
                  </a:lnTo>
                  <a:lnTo>
                    <a:pt x="196" y="1379"/>
                  </a:lnTo>
                  <a:lnTo>
                    <a:pt x="196" y="1303"/>
                  </a:lnTo>
                  <a:lnTo>
                    <a:pt x="201" y="1290"/>
                  </a:lnTo>
                  <a:lnTo>
                    <a:pt x="236" y="1290"/>
                  </a:lnTo>
                  <a:lnTo>
                    <a:pt x="236" y="1216"/>
                  </a:lnTo>
                  <a:lnTo>
                    <a:pt x="240" y="1204"/>
                  </a:lnTo>
                  <a:lnTo>
                    <a:pt x="275" y="1204"/>
                  </a:lnTo>
                  <a:lnTo>
                    <a:pt x="275" y="876"/>
                  </a:lnTo>
                  <a:lnTo>
                    <a:pt x="240" y="876"/>
                  </a:lnTo>
                  <a:lnTo>
                    <a:pt x="236" y="864"/>
                  </a:lnTo>
                  <a:lnTo>
                    <a:pt x="236" y="789"/>
                  </a:lnTo>
                  <a:lnTo>
                    <a:pt x="201" y="789"/>
                  </a:lnTo>
                  <a:lnTo>
                    <a:pt x="196" y="777"/>
                  </a:lnTo>
                  <a:lnTo>
                    <a:pt x="196" y="701"/>
                  </a:lnTo>
                  <a:lnTo>
                    <a:pt x="121" y="701"/>
                  </a:lnTo>
                  <a:lnTo>
                    <a:pt x="115" y="688"/>
                  </a:lnTo>
                  <a:lnTo>
                    <a:pt x="115" y="615"/>
                  </a:lnTo>
                  <a:lnTo>
                    <a:pt x="121" y="601"/>
                  </a:lnTo>
                  <a:lnTo>
                    <a:pt x="155" y="601"/>
                  </a:lnTo>
                  <a:lnTo>
                    <a:pt x="155" y="526"/>
                  </a:lnTo>
                  <a:lnTo>
                    <a:pt x="161" y="514"/>
                  </a:lnTo>
                  <a:lnTo>
                    <a:pt x="196" y="514"/>
                  </a:lnTo>
                  <a:lnTo>
                    <a:pt x="196" y="452"/>
                  </a:lnTo>
                  <a:lnTo>
                    <a:pt x="201" y="438"/>
                  </a:lnTo>
                  <a:lnTo>
                    <a:pt x="236" y="438"/>
                  </a:lnTo>
                  <a:lnTo>
                    <a:pt x="236" y="275"/>
                  </a:lnTo>
                  <a:lnTo>
                    <a:pt x="201" y="275"/>
                  </a:lnTo>
                  <a:lnTo>
                    <a:pt x="196" y="265"/>
                  </a:lnTo>
                  <a:lnTo>
                    <a:pt x="196" y="187"/>
                  </a:lnTo>
                  <a:lnTo>
                    <a:pt x="87" y="187"/>
                  </a:lnTo>
                  <a:lnTo>
                    <a:pt x="87" y="265"/>
                  </a:lnTo>
                  <a:lnTo>
                    <a:pt x="81" y="275"/>
                  </a:lnTo>
                  <a:lnTo>
                    <a:pt x="47" y="275"/>
                  </a:lnTo>
                  <a:lnTo>
                    <a:pt x="47" y="438"/>
                  </a:lnTo>
                  <a:lnTo>
                    <a:pt x="41" y="452"/>
                  </a:lnTo>
                  <a:lnTo>
                    <a:pt x="5" y="452"/>
                  </a:lnTo>
                  <a:lnTo>
                    <a:pt x="0" y="438"/>
                  </a:lnTo>
                  <a:lnTo>
                    <a:pt x="0" y="275"/>
                  </a:lnTo>
                  <a:lnTo>
                    <a:pt x="5" y="265"/>
                  </a:lnTo>
                  <a:lnTo>
                    <a:pt x="41" y="265"/>
                  </a:lnTo>
                  <a:lnTo>
                    <a:pt x="41" y="98"/>
                  </a:lnTo>
                  <a:lnTo>
                    <a:pt x="47" y="86"/>
                  </a:lnTo>
                  <a:lnTo>
                    <a:pt x="115" y="86"/>
                  </a:lnTo>
                  <a:lnTo>
                    <a:pt x="115" y="14"/>
                  </a:lnTo>
                  <a:lnTo>
                    <a:pt x="121" y="0"/>
                  </a:lnTo>
                </a:path>
              </a:pathLst>
            </a:custGeom>
            <a:solidFill>
              <a:srgbClr val="336699">
                <a:alpha val="100000"/>
              </a:srgbClr>
            </a:solidFill>
            <a:ln w="9525" cap="flat" cmpd="sng">
              <a:solidFill>
                <a:srgbClr val="4C38E2">
                  <a:alpha val="100000"/>
                </a:srgbClr>
              </a:solidFill>
              <a:prstDash val="solid"/>
              <a:round/>
              <a:headEnd type="none" w="med" len="med"/>
              <a:tailEnd type="none" w="med" len="med"/>
            </a:ln>
            <a:effectLst>
              <a:outerShdw dist="40186" dir="1096358" algn="ctr" rotWithShape="0">
                <a:srgbClr val="C0C0C0">
                  <a:alpha val="100000"/>
                </a:srgbClr>
              </a:outerShdw>
            </a:effectLst>
          </p:spPr>
          <p:txBody>
            <a:bodyPr/>
            <a:p>
              <a:endParaRPr lang="en-US" sz="2400"/>
            </a:p>
          </p:txBody>
        </p:sp>
      </p:grpSp>
      <p:sp>
        <p:nvSpPr>
          <p:cNvPr id="116752" name="Freeform 32"/>
          <p:cNvSpPr/>
          <p:nvPr/>
        </p:nvSpPr>
        <p:spPr>
          <a:xfrm>
            <a:off x="2438400" y="3505200"/>
            <a:ext cx="682625" cy="835025"/>
          </a:xfrm>
          <a:custGeom>
            <a:avLst/>
            <a:gdLst>
              <a:gd name="txL" fmla="*/ 0 w 1902"/>
              <a:gd name="txT" fmla="*/ 0 h 2325"/>
              <a:gd name="txR" fmla="*/ 1902 w 1902"/>
              <a:gd name="txB" fmla="*/ 2325 h 2325"/>
            </a:gdLst>
            <a:ahLst/>
            <a:cxnLst>
              <a:cxn ang="0">
                <a:pos x="0" y="2147483646"/>
              </a:cxn>
              <a:cxn ang="0">
                <a:pos x="2147483646" y="2147483646"/>
              </a:cxn>
              <a:cxn ang="0">
                <a:pos x="2147483646" y="0"/>
              </a:cxn>
            </a:cxnLst>
            <a:rect l="txL" t="txT" r="txR" b="txB"/>
            <a:pathLst>
              <a:path w="1902" h="2325">
                <a:moveTo>
                  <a:pt x="0" y="2324"/>
                </a:moveTo>
                <a:cubicBezTo>
                  <a:pt x="475" y="2096"/>
                  <a:pt x="951" y="1867"/>
                  <a:pt x="1267" y="1479"/>
                </a:cubicBezTo>
                <a:cubicBezTo>
                  <a:pt x="1585" y="1092"/>
                  <a:pt x="1742" y="546"/>
                  <a:pt x="1901" y="0"/>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116753" name="Freeform 33"/>
          <p:cNvSpPr/>
          <p:nvPr/>
        </p:nvSpPr>
        <p:spPr>
          <a:xfrm>
            <a:off x="3098800" y="2057400"/>
            <a:ext cx="631825" cy="606425"/>
          </a:xfrm>
          <a:custGeom>
            <a:avLst/>
            <a:gdLst>
              <a:gd name="txL" fmla="*/ 0 w 1761"/>
              <a:gd name="txT" fmla="*/ 0 h 1690"/>
              <a:gd name="txR" fmla="*/ 1761 w 1761"/>
              <a:gd name="txB" fmla="*/ 1690 h 1690"/>
            </a:gdLst>
            <a:ahLst/>
            <a:cxnLst>
              <a:cxn ang="0">
                <a:pos x="2147483646" y="2147483646"/>
              </a:cxn>
              <a:cxn ang="0">
                <a:pos x="2147483646" y="2147483646"/>
              </a:cxn>
              <a:cxn ang="0">
                <a:pos x="2147483646" y="0"/>
              </a:cxn>
            </a:cxnLst>
            <a:rect l="txL" t="txT" r="txR" b="txB"/>
            <a:pathLst>
              <a:path w="1761" h="1690">
                <a:moveTo>
                  <a:pt x="70" y="1689"/>
                </a:moveTo>
                <a:cubicBezTo>
                  <a:pt x="34" y="1302"/>
                  <a:pt x="0" y="915"/>
                  <a:pt x="281" y="633"/>
                </a:cubicBezTo>
                <a:cubicBezTo>
                  <a:pt x="562" y="352"/>
                  <a:pt x="1161" y="175"/>
                  <a:pt x="1760" y="0"/>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116754" name="AutoShape 34"/>
          <p:cNvSpPr/>
          <p:nvPr/>
        </p:nvSpPr>
        <p:spPr>
          <a:xfrm>
            <a:off x="2362200" y="1600200"/>
            <a:ext cx="3349625" cy="2816225"/>
          </a:xfrm>
          <a:prstGeom prst="roundRect">
            <a:avLst>
              <a:gd name="adj" fmla="val 56"/>
            </a:avLst>
          </a:prstGeom>
          <a:noFill/>
          <a:ln w="19080" cap="flat" cmpd="sng">
            <a:solidFill>
              <a:srgbClr val="4C38E2"/>
            </a:solidFill>
            <a:prstDash val="lgDash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a:spcBef>
                <a:spcPct val="0"/>
              </a:spcBef>
              <a:buClrTx/>
              <a:buFontTx/>
              <a:buNone/>
            </a:pPr>
            <a:endParaRPr lang="en-US" altLang="en-US" sz="2400" dirty="0">
              <a:latin typeface="Arial Black" panose="020B0A04020102020204" pitchFamily="34" charset="0"/>
            </a:endParaRPr>
          </a:p>
        </p:txBody>
      </p:sp>
      <p:sp>
        <p:nvSpPr>
          <p:cNvPr id="116755" name="Freeform 35"/>
          <p:cNvSpPr/>
          <p:nvPr/>
        </p:nvSpPr>
        <p:spPr>
          <a:xfrm>
            <a:off x="4572000" y="2133600"/>
            <a:ext cx="606425" cy="530225"/>
          </a:xfrm>
          <a:custGeom>
            <a:avLst/>
            <a:gdLst>
              <a:gd name="txL" fmla="*/ 0 w 1690"/>
              <a:gd name="txT" fmla="*/ 0 h 1478"/>
              <a:gd name="txR" fmla="*/ 1690 w 1690"/>
              <a:gd name="txB" fmla="*/ 1478 h 1478"/>
            </a:gdLst>
            <a:ahLst/>
            <a:cxnLst>
              <a:cxn ang="0">
                <a:pos x="0" y="0"/>
              </a:cxn>
              <a:cxn ang="0">
                <a:pos x="2147483646" y="2147483646"/>
              </a:cxn>
              <a:cxn ang="0">
                <a:pos x="2147483646" y="2147483646"/>
              </a:cxn>
            </a:cxnLst>
            <a:rect l="txL" t="txT" r="txR" b="txB"/>
            <a:pathLst>
              <a:path w="1690" h="1478">
                <a:moveTo>
                  <a:pt x="0" y="0"/>
                </a:moveTo>
                <a:cubicBezTo>
                  <a:pt x="492" y="192"/>
                  <a:pt x="986" y="386"/>
                  <a:pt x="1267" y="632"/>
                </a:cubicBezTo>
                <a:cubicBezTo>
                  <a:pt x="1548" y="879"/>
                  <a:pt x="1619" y="1337"/>
                  <a:pt x="1689" y="1477"/>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116756" name="Freeform 36"/>
          <p:cNvSpPr/>
          <p:nvPr/>
        </p:nvSpPr>
        <p:spPr>
          <a:xfrm>
            <a:off x="3352800" y="3429000"/>
            <a:ext cx="1673225" cy="390525"/>
          </a:xfrm>
          <a:custGeom>
            <a:avLst/>
            <a:gdLst>
              <a:gd name="txL" fmla="*/ 0 w 4653"/>
              <a:gd name="txT" fmla="*/ 0 h 1090"/>
              <a:gd name="txR" fmla="*/ 4653 w 4653"/>
              <a:gd name="txB" fmla="*/ 1090 h 1090"/>
            </a:gdLst>
            <a:ahLst/>
            <a:cxnLst>
              <a:cxn ang="0">
                <a:pos x="2147483646" y="2147483646"/>
              </a:cxn>
              <a:cxn ang="0">
                <a:pos x="2147483646" y="2147483646"/>
              </a:cxn>
              <a:cxn ang="0">
                <a:pos x="0" y="0"/>
              </a:cxn>
            </a:cxnLst>
            <a:rect l="txL" t="txT" r="txR" b="txB"/>
            <a:pathLst>
              <a:path w="4653" h="1090">
                <a:moveTo>
                  <a:pt x="4652" y="211"/>
                </a:moveTo>
                <a:cubicBezTo>
                  <a:pt x="4044" y="650"/>
                  <a:pt x="3434" y="1089"/>
                  <a:pt x="2659" y="1053"/>
                </a:cubicBezTo>
                <a:cubicBezTo>
                  <a:pt x="1882" y="1019"/>
                  <a:pt x="941" y="510"/>
                  <a:pt x="0" y="0"/>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116757" name="Freeform 37"/>
          <p:cNvSpPr/>
          <p:nvPr/>
        </p:nvSpPr>
        <p:spPr>
          <a:xfrm>
            <a:off x="5105400" y="3505200"/>
            <a:ext cx="530225" cy="758825"/>
          </a:xfrm>
          <a:custGeom>
            <a:avLst/>
            <a:gdLst>
              <a:gd name="txL" fmla="*/ 0 w 1479"/>
              <a:gd name="txT" fmla="*/ 0 h 2113"/>
              <a:gd name="txR" fmla="*/ 1479 w 1479"/>
              <a:gd name="txB" fmla="*/ 2113 h 2113"/>
            </a:gdLst>
            <a:ahLst/>
            <a:cxnLst>
              <a:cxn ang="0">
                <a:pos x="2147483646" y="0"/>
              </a:cxn>
              <a:cxn ang="0">
                <a:pos x="2147483646" y="2147483646"/>
              </a:cxn>
              <a:cxn ang="0">
                <a:pos x="2147483646" y="2147483646"/>
              </a:cxn>
            </a:cxnLst>
            <a:rect l="txL" t="txT" r="txR" b="txB"/>
            <a:pathLst>
              <a:path w="1479" h="2113">
                <a:moveTo>
                  <a:pt x="211" y="0"/>
                </a:moveTo>
                <a:cubicBezTo>
                  <a:pt x="105" y="457"/>
                  <a:pt x="0" y="914"/>
                  <a:pt x="211" y="1267"/>
                </a:cubicBezTo>
                <a:cubicBezTo>
                  <a:pt x="422" y="1619"/>
                  <a:pt x="1267" y="1971"/>
                  <a:pt x="1478" y="2112"/>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116758" name="Text Box 38"/>
          <p:cNvSpPr txBox="1"/>
          <p:nvPr/>
        </p:nvSpPr>
        <p:spPr>
          <a:xfrm>
            <a:off x="2590800" y="3733800"/>
            <a:ext cx="8350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a</a:t>
            </a:r>
            <a:endParaRPr lang="en-GB" altLang="en-US" sz="2400" b="1" dirty="0">
              <a:solidFill>
                <a:srgbClr val="4C38E2"/>
              </a:solidFill>
              <a:latin typeface="times" charset="0"/>
            </a:endParaRPr>
          </a:p>
        </p:txBody>
      </p:sp>
      <p:sp>
        <p:nvSpPr>
          <p:cNvPr id="116759" name="Text Box 39"/>
          <p:cNvSpPr txBox="1"/>
          <p:nvPr/>
        </p:nvSpPr>
        <p:spPr>
          <a:xfrm>
            <a:off x="2895600" y="1981200"/>
            <a:ext cx="8350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b</a:t>
            </a:r>
            <a:endParaRPr lang="en-GB" altLang="en-US" sz="2400" b="1" dirty="0">
              <a:solidFill>
                <a:srgbClr val="4C38E2"/>
              </a:solidFill>
              <a:latin typeface="times" charset="0"/>
            </a:endParaRPr>
          </a:p>
        </p:txBody>
      </p:sp>
      <p:sp>
        <p:nvSpPr>
          <p:cNvPr id="116760" name="Text Box 40"/>
          <p:cNvSpPr txBox="1"/>
          <p:nvPr/>
        </p:nvSpPr>
        <p:spPr>
          <a:xfrm>
            <a:off x="4953000" y="3886200"/>
            <a:ext cx="8350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e</a:t>
            </a:r>
            <a:endParaRPr lang="en-GB" altLang="en-US" sz="2400" b="1" dirty="0">
              <a:solidFill>
                <a:srgbClr val="4C38E2"/>
              </a:solidFill>
              <a:latin typeface="times" charset="0"/>
            </a:endParaRPr>
          </a:p>
        </p:txBody>
      </p:sp>
      <p:sp>
        <p:nvSpPr>
          <p:cNvPr id="116761" name="Text Box 41"/>
          <p:cNvSpPr txBox="1"/>
          <p:nvPr/>
        </p:nvSpPr>
        <p:spPr>
          <a:xfrm>
            <a:off x="4114800" y="3657600"/>
            <a:ext cx="8350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d</a:t>
            </a:r>
            <a:endParaRPr lang="en-GB" altLang="en-US" sz="2400" b="1" dirty="0">
              <a:solidFill>
                <a:srgbClr val="4C38E2"/>
              </a:solidFill>
              <a:latin typeface="times" charset="0"/>
            </a:endParaRPr>
          </a:p>
        </p:txBody>
      </p:sp>
      <p:sp>
        <p:nvSpPr>
          <p:cNvPr id="116762" name="Text Box 42"/>
          <p:cNvSpPr txBox="1"/>
          <p:nvPr/>
        </p:nvSpPr>
        <p:spPr>
          <a:xfrm>
            <a:off x="4800600" y="1905000"/>
            <a:ext cx="8350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c</a:t>
            </a:r>
            <a:endParaRPr lang="en-GB" altLang="en-US" sz="2400" b="1" dirty="0">
              <a:solidFill>
                <a:srgbClr val="4C38E2"/>
              </a:solidFill>
              <a:latin typeface="times" charset="0"/>
            </a:endParaRPr>
          </a:p>
        </p:txBody>
      </p:sp>
      <p:sp>
        <p:nvSpPr>
          <p:cNvPr id="116763" name="Freeform 43"/>
          <p:cNvSpPr/>
          <p:nvPr/>
        </p:nvSpPr>
        <p:spPr>
          <a:xfrm>
            <a:off x="4475163" y="2239963"/>
            <a:ext cx="1376362" cy="1689100"/>
          </a:xfrm>
          <a:custGeom>
            <a:avLst/>
            <a:gdLst>
              <a:gd name="txL" fmla="*/ 0 w 3828"/>
              <a:gd name="txT" fmla="*/ 0 h 4697"/>
              <a:gd name="txR" fmla="*/ 3828 w 3828"/>
              <a:gd name="txB" fmla="*/ 4697 h 4697"/>
            </a:gdLst>
            <a:ahLst/>
            <a:cxnLst>
              <a:cxn ang="0">
                <a:pos x="2147483646" y="790540155"/>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1813729472"/>
              </a:cxn>
              <a:cxn ang="0">
                <a:pos x="2147483646" y="2147483646"/>
              </a:cxn>
              <a:cxn ang="0">
                <a:pos x="2147483646" y="2147483646"/>
              </a:cxn>
              <a:cxn ang="0">
                <a:pos x="2147483646" y="790540155"/>
              </a:cxn>
            </a:cxnLst>
            <a:rect l="txL" t="txT" r="txR" b="txB"/>
            <a:pathLst>
              <a:path w="3828" h="4697">
                <a:moveTo>
                  <a:pt x="2299" y="17"/>
                </a:moveTo>
                <a:cubicBezTo>
                  <a:pt x="2078" y="65"/>
                  <a:pt x="1858" y="114"/>
                  <a:pt x="1643" y="184"/>
                </a:cubicBezTo>
                <a:cubicBezTo>
                  <a:pt x="1524" y="224"/>
                  <a:pt x="1449" y="303"/>
                  <a:pt x="1325" y="330"/>
                </a:cubicBezTo>
                <a:cubicBezTo>
                  <a:pt x="1171" y="444"/>
                  <a:pt x="1021" y="559"/>
                  <a:pt x="868" y="669"/>
                </a:cubicBezTo>
                <a:cubicBezTo>
                  <a:pt x="757" y="749"/>
                  <a:pt x="683" y="872"/>
                  <a:pt x="550" y="912"/>
                </a:cubicBezTo>
                <a:cubicBezTo>
                  <a:pt x="519" y="943"/>
                  <a:pt x="488" y="982"/>
                  <a:pt x="453" y="1009"/>
                </a:cubicBezTo>
                <a:cubicBezTo>
                  <a:pt x="409" y="1044"/>
                  <a:pt x="308" y="1106"/>
                  <a:pt x="308" y="1106"/>
                </a:cubicBezTo>
                <a:cubicBezTo>
                  <a:pt x="0" y="1581"/>
                  <a:pt x="228" y="2458"/>
                  <a:pt x="405" y="3022"/>
                </a:cubicBezTo>
                <a:cubicBezTo>
                  <a:pt x="391" y="3287"/>
                  <a:pt x="369" y="3440"/>
                  <a:pt x="334" y="3678"/>
                </a:cubicBezTo>
                <a:cubicBezTo>
                  <a:pt x="343" y="3749"/>
                  <a:pt x="330" y="3828"/>
                  <a:pt x="356" y="3894"/>
                </a:cubicBezTo>
                <a:cubicBezTo>
                  <a:pt x="365" y="3921"/>
                  <a:pt x="475" y="3960"/>
                  <a:pt x="502" y="3969"/>
                </a:cubicBezTo>
                <a:cubicBezTo>
                  <a:pt x="638" y="4013"/>
                  <a:pt x="780" y="4049"/>
                  <a:pt x="916" y="4088"/>
                </a:cubicBezTo>
                <a:cubicBezTo>
                  <a:pt x="1180" y="4163"/>
                  <a:pt x="1449" y="4269"/>
                  <a:pt x="1713" y="4357"/>
                </a:cubicBezTo>
                <a:cubicBezTo>
                  <a:pt x="1806" y="4388"/>
                  <a:pt x="1911" y="4392"/>
                  <a:pt x="2003" y="4428"/>
                </a:cubicBezTo>
                <a:cubicBezTo>
                  <a:pt x="2109" y="4462"/>
                  <a:pt x="2189" y="4503"/>
                  <a:pt x="2299" y="4525"/>
                </a:cubicBezTo>
                <a:cubicBezTo>
                  <a:pt x="2497" y="4599"/>
                  <a:pt x="2708" y="4621"/>
                  <a:pt x="2902" y="4696"/>
                </a:cubicBezTo>
                <a:cubicBezTo>
                  <a:pt x="3167" y="4665"/>
                  <a:pt x="3153" y="4647"/>
                  <a:pt x="3365" y="4572"/>
                </a:cubicBezTo>
                <a:cubicBezTo>
                  <a:pt x="3436" y="4344"/>
                  <a:pt x="3268" y="3899"/>
                  <a:pt x="3559" y="3797"/>
                </a:cubicBezTo>
                <a:cubicBezTo>
                  <a:pt x="3625" y="3731"/>
                  <a:pt x="3726" y="3581"/>
                  <a:pt x="3726" y="3581"/>
                </a:cubicBezTo>
                <a:cubicBezTo>
                  <a:pt x="3827" y="3031"/>
                  <a:pt x="3765" y="3406"/>
                  <a:pt x="3726" y="2175"/>
                </a:cubicBezTo>
                <a:cubicBezTo>
                  <a:pt x="3717" y="1854"/>
                  <a:pt x="3620" y="1533"/>
                  <a:pt x="3533" y="1228"/>
                </a:cubicBezTo>
                <a:cubicBezTo>
                  <a:pt x="3480" y="1040"/>
                  <a:pt x="3449" y="837"/>
                  <a:pt x="3339" y="669"/>
                </a:cubicBezTo>
                <a:cubicBezTo>
                  <a:pt x="3308" y="572"/>
                  <a:pt x="3281" y="533"/>
                  <a:pt x="3193" y="475"/>
                </a:cubicBezTo>
                <a:cubicBezTo>
                  <a:pt x="3118" y="369"/>
                  <a:pt x="3052" y="299"/>
                  <a:pt x="2928" y="259"/>
                </a:cubicBezTo>
                <a:cubicBezTo>
                  <a:pt x="2796" y="171"/>
                  <a:pt x="2708" y="109"/>
                  <a:pt x="2563" y="65"/>
                </a:cubicBezTo>
                <a:cubicBezTo>
                  <a:pt x="2466" y="0"/>
                  <a:pt x="2511" y="4"/>
                  <a:pt x="2369" y="39"/>
                </a:cubicBezTo>
                <a:cubicBezTo>
                  <a:pt x="2343" y="43"/>
                  <a:pt x="2321" y="56"/>
                  <a:pt x="2299" y="65"/>
                </a:cubicBezTo>
                <a:cubicBezTo>
                  <a:pt x="2272" y="74"/>
                  <a:pt x="2224" y="114"/>
                  <a:pt x="2224" y="87"/>
                </a:cubicBezTo>
                <a:cubicBezTo>
                  <a:pt x="2224" y="53"/>
                  <a:pt x="2272" y="39"/>
                  <a:pt x="2299" y="17"/>
                </a:cubicBezTo>
              </a:path>
            </a:pathLst>
          </a:custGeom>
          <a:noFill/>
          <a:ln w="38160" cap="flat" cmpd="sng">
            <a:solidFill>
              <a:srgbClr val="FF3300">
                <a:alpha val="100000"/>
              </a:srgbClr>
            </a:solidFill>
            <a:prstDash val="lgDashDot"/>
            <a:round/>
            <a:headEnd type="none" w="med" len="med"/>
            <a:tailEnd type="none" w="med" len="med"/>
          </a:ln>
        </p:spPr>
        <p:txBody>
          <a:bodyPr/>
          <a:p>
            <a:endParaRPr lang="en-US" sz="2400"/>
          </a:p>
        </p:txBody>
      </p:sp>
      <p:sp>
        <p:nvSpPr>
          <p:cNvPr id="116764" name="Freeform 44"/>
          <p:cNvSpPr/>
          <p:nvPr/>
        </p:nvSpPr>
        <p:spPr>
          <a:xfrm>
            <a:off x="6934200" y="1600200"/>
            <a:ext cx="606425" cy="530225"/>
          </a:xfrm>
          <a:custGeom>
            <a:avLst/>
            <a:gdLst>
              <a:gd name="txL" fmla="*/ 0 w 1690"/>
              <a:gd name="txT" fmla="*/ 0 h 1478"/>
              <a:gd name="txR" fmla="*/ 1690 w 1690"/>
              <a:gd name="txB" fmla="*/ 1478 h 1478"/>
            </a:gdLst>
            <a:ahLst/>
            <a:cxnLst>
              <a:cxn ang="0">
                <a:pos x="0" y="0"/>
              </a:cxn>
              <a:cxn ang="0">
                <a:pos x="2147483646" y="2147483646"/>
              </a:cxn>
              <a:cxn ang="0">
                <a:pos x="2147483646" y="2147483646"/>
              </a:cxn>
            </a:cxnLst>
            <a:rect l="txL" t="txT" r="txR" b="txB"/>
            <a:pathLst>
              <a:path w="1690" h="1478">
                <a:moveTo>
                  <a:pt x="0" y="0"/>
                </a:moveTo>
                <a:cubicBezTo>
                  <a:pt x="492" y="193"/>
                  <a:pt x="986" y="386"/>
                  <a:pt x="1267" y="633"/>
                </a:cubicBezTo>
                <a:cubicBezTo>
                  <a:pt x="1548" y="879"/>
                  <a:pt x="1619" y="1337"/>
                  <a:pt x="1689" y="1477"/>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116765" name="Text Box 45"/>
          <p:cNvSpPr txBox="1"/>
          <p:nvPr/>
        </p:nvSpPr>
        <p:spPr>
          <a:xfrm>
            <a:off x="6934200" y="1524000"/>
            <a:ext cx="8350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c</a:t>
            </a:r>
            <a:endParaRPr lang="en-GB" altLang="en-US" sz="2400" b="1" dirty="0">
              <a:solidFill>
                <a:srgbClr val="4C38E2"/>
              </a:solidFill>
              <a:latin typeface="times" charset="0"/>
            </a:endParaRPr>
          </a:p>
        </p:txBody>
      </p:sp>
      <p:sp>
        <p:nvSpPr>
          <p:cNvPr id="116766" name="Freeform 46"/>
          <p:cNvSpPr/>
          <p:nvPr/>
        </p:nvSpPr>
        <p:spPr>
          <a:xfrm>
            <a:off x="5943600" y="4267200"/>
            <a:ext cx="530225" cy="149225"/>
          </a:xfrm>
          <a:custGeom>
            <a:avLst/>
            <a:gdLst>
              <a:gd name="txL" fmla="*/ 0 w 1478"/>
              <a:gd name="txT" fmla="*/ 0 h 420"/>
              <a:gd name="txR" fmla="*/ 1478 w 1478"/>
              <a:gd name="txB" fmla="*/ 420 h 420"/>
            </a:gdLst>
            <a:ahLst/>
            <a:cxnLst>
              <a:cxn ang="0">
                <a:pos x="2147483646" y="2147483646"/>
              </a:cxn>
              <a:cxn ang="0">
                <a:pos x="2147483646" y="2147483646"/>
              </a:cxn>
              <a:cxn ang="0">
                <a:pos x="0" y="0"/>
              </a:cxn>
            </a:cxnLst>
            <a:rect l="txL" t="txT" r="txR" b="txB"/>
            <a:pathLst>
              <a:path w="1478" h="420">
                <a:moveTo>
                  <a:pt x="1477" y="81"/>
                </a:moveTo>
                <a:cubicBezTo>
                  <a:pt x="1284" y="250"/>
                  <a:pt x="1090" y="419"/>
                  <a:pt x="844" y="405"/>
                </a:cubicBezTo>
                <a:cubicBezTo>
                  <a:pt x="597" y="393"/>
                  <a:pt x="298" y="195"/>
                  <a:pt x="0" y="0"/>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116767" name="Text Box 47"/>
          <p:cNvSpPr txBox="1"/>
          <p:nvPr/>
        </p:nvSpPr>
        <p:spPr>
          <a:xfrm>
            <a:off x="5943600" y="4343400"/>
            <a:ext cx="8350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d</a:t>
            </a:r>
            <a:endParaRPr lang="en-GB" altLang="en-US" sz="2400" b="1" dirty="0">
              <a:solidFill>
                <a:srgbClr val="4C38E2"/>
              </a:solidFill>
              <a:latin typeface="times" charset="0"/>
            </a:endParaRPr>
          </a:p>
        </p:txBody>
      </p:sp>
      <p:sp>
        <p:nvSpPr>
          <p:cNvPr id="116768" name="Freeform 48"/>
          <p:cNvSpPr/>
          <p:nvPr/>
        </p:nvSpPr>
        <p:spPr>
          <a:xfrm>
            <a:off x="8534400" y="4343400"/>
            <a:ext cx="530225" cy="758825"/>
          </a:xfrm>
          <a:custGeom>
            <a:avLst/>
            <a:gdLst>
              <a:gd name="txL" fmla="*/ 0 w 1479"/>
              <a:gd name="txT" fmla="*/ 0 h 2113"/>
              <a:gd name="txR" fmla="*/ 1479 w 1479"/>
              <a:gd name="txB" fmla="*/ 2113 h 2113"/>
            </a:gdLst>
            <a:ahLst/>
            <a:cxnLst>
              <a:cxn ang="0">
                <a:pos x="2147483646" y="0"/>
              </a:cxn>
              <a:cxn ang="0">
                <a:pos x="2147483646" y="2147483646"/>
              </a:cxn>
              <a:cxn ang="0">
                <a:pos x="2147483646" y="2147483646"/>
              </a:cxn>
            </a:cxnLst>
            <a:rect l="txL" t="txT" r="txR" b="txB"/>
            <a:pathLst>
              <a:path w="1479" h="2113">
                <a:moveTo>
                  <a:pt x="211" y="0"/>
                </a:moveTo>
                <a:cubicBezTo>
                  <a:pt x="105" y="458"/>
                  <a:pt x="0" y="915"/>
                  <a:pt x="211" y="1267"/>
                </a:cubicBezTo>
                <a:cubicBezTo>
                  <a:pt x="422" y="1619"/>
                  <a:pt x="1267" y="1972"/>
                  <a:pt x="1478" y="2112"/>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116769" name="Text Box 49"/>
          <p:cNvSpPr txBox="1"/>
          <p:nvPr/>
        </p:nvSpPr>
        <p:spPr>
          <a:xfrm>
            <a:off x="8382000" y="4724400"/>
            <a:ext cx="8350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e</a:t>
            </a:r>
            <a:endParaRPr lang="en-GB" altLang="en-US" sz="2400" b="1" dirty="0">
              <a:solidFill>
                <a:srgbClr val="4C38E2"/>
              </a:solidFill>
              <a:latin typeface="times" charset="0"/>
            </a:endParaRPr>
          </a:p>
        </p:txBody>
      </p:sp>
      <p:sp>
        <p:nvSpPr>
          <p:cNvPr id="116770" name="Freeform 50"/>
          <p:cNvSpPr/>
          <p:nvPr/>
        </p:nvSpPr>
        <p:spPr>
          <a:xfrm>
            <a:off x="6858000" y="2819400"/>
            <a:ext cx="377825" cy="758825"/>
          </a:xfrm>
          <a:custGeom>
            <a:avLst/>
            <a:gdLst>
              <a:gd name="txL" fmla="*/ 0 w 1055"/>
              <a:gd name="txT" fmla="*/ 0 h 2113"/>
              <a:gd name="txR" fmla="*/ 1055 w 1055"/>
              <a:gd name="txB" fmla="*/ 2113 h 2113"/>
            </a:gdLst>
            <a:ahLst/>
            <a:cxnLst>
              <a:cxn ang="0">
                <a:pos x="0" y="2147483646"/>
              </a:cxn>
              <a:cxn ang="0">
                <a:pos x="2147483646" y="2147483646"/>
              </a:cxn>
              <a:cxn ang="0">
                <a:pos x="2147483646" y="0"/>
              </a:cxn>
            </a:cxnLst>
            <a:rect l="txL" t="txT" r="txR" b="txB"/>
            <a:pathLst>
              <a:path w="1055" h="2113">
                <a:moveTo>
                  <a:pt x="0" y="2112"/>
                </a:moveTo>
                <a:cubicBezTo>
                  <a:pt x="17" y="1654"/>
                  <a:pt x="34" y="1196"/>
                  <a:pt x="211" y="844"/>
                </a:cubicBezTo>
                <a:cubicBezTo>
                  <a:pt x="386" y="492"/>
                  <a:pt x="720" y="245"/>
                  <a:pt x="1054" y="0"/>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116771" name="Freeform 51"/>
          <p:cNvSpPr/>
          <p:nvPr/>
        </p:nvSpPr>
        <p:spPr>
          <a:xfrm>
            <a:off x="7924800" y="2743200"/>
            <a:ext cx="530225" cy="758825"/>
          </a:xfrm>
          <a:custGeom>
            <a:avLst/>
            <a:gdLst>
              <a:gd name="txL" fmla="*/ 0 w 1478"/>
              <a:gd name="txT" fmla="*/ 0 h 2113"/>
              <a:gd name="txR" fmla="*/ 1478 w 1478"/>
              <a:gd name="txB" fmla="*/ 2113 h 2113"/>
            </a:gdLst>
            <a:ahLst/>
            <a:cxnLst>
              <a:cxn ang="0">
                <a:pos x="0" y="0"/>
              </a:cxn>
              <a:cxn ang="0">
                <a:pos x="2147483646" y="2147483646"/>
              </a:cxn>
              <a:cxn ang="0">
                <a:pos x="2147483646" y="2147483646"/>
              </a:cxn>
            </a:cxnLst>
            <a:rect l="txL" t="txT" r="txR" b="txB"/>
            <a:pathLst>
              <a:path w="1478" h="2113">
                <a:moveTo>
                  <a:pt x="0" y="0"/>
                </a:moveTo>
                <a:cubicBezTo>
                  <a:pt x="299" y="34"/>
                  <a:pt x="598" y="70"/>
                  <a:pt x="844" y="422"/>
                </a:cubicBezTo>
                <a:cubicBezTo>
                  <a:pt x="1090" y="774"/>
                  <a:pt x="1284" y="1443"/>
                  <a:pt x="1477" y="2112"/>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116772" name="Freeform 52"/>
          <p:cNvSpPr/>
          <p:nvPr/>
        </p:nvSpPr>
        <p:spPr>
          <a:xfrm>
            <a:off x="7010400" y="4267200"/>
            <a:ext cx="1368425" cy="314325"/>
          </a:xfrm>
          <a:custGeom>
            <a:avLst/>
            <a:gdLst>
              <a:gd name="txL" fmla="*/ 0 w 3807"/>
              <a:gd name="txT" fmla="*/ 0 h 879"/>
              <a:gd name="txR" fmla="*/ 3807 w 3807"/>
              <a:gd name="txB" fmla="*/ 879 h 879"/>
            </a:gdLst>
            <a:ahLst/>
            <a:cxnLst>
              <a:cxn ang="0">
                <a:pos x="2147483646" y="2147483646"/>
              </a:cxn>
              <a:cxn ang="0">
                <a:pos x="2147483646" y="2147483646"/>
              </a:cxn>
              <a:cxn ang="0">
                <a:pos x="0" y="0"/>
              </a:cxn>
            </a:cxnLst>
            <a:rect l="txL" t="txT" r="txR" b="txB"/>
            <a:pathLst>
              <a:path w="3807" h="879">
                <a:moveTo>
                  <a:pt x="3806" y="169"/>
                </a:moveTo>
                <a:cubicBezTo>
                  <a:pt x="3308" y="524"/>
                  <a:pt x="2809" y="878"/>
                  <a:pt x="2175" y="849"/>
                </a:cubicBezTo>
                <a:cubicBezTo>
                  <a:pt x="1540" y="821"/>
                  <a:pt x="770" y="410"/>
                  <a:pt x="0" y="0"/>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116773" name="Text Box 53"/>
          <p:cNvSpPr txBox="1"/>
          <p:nvPr/>
        </p:nvSpPr>
        <p:spPr>
          <a:xfrm>
            <a:off x="8305800" y="2743200"/>
            <a:ext cx="8350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c1</a:t>
            </a:r>
            <a:endParaRPr lang="en-GB" altLang="en-US" sz="2400" b="1" dirty="0">
              <a:solidFill>
                <a:srgbClr val="4C38E2"/>
              </a:solidFill>
              <a:latin typeface="times" charset="0"/>
            </a:endParaRPr>
          </a:p>
        </p:txBody>
      </p:sp>
      <p:sp>
        <p:nvSpPr>
          <p:cNvPr id="116774" name="Text Box 54"/>
          <p:cNvSpPr txBox="1"/>
          <p:nvPr/>
        </p:nvSpPr>
        <p:spPr>
          <a:xfrm>
            <a:off x="6477000" y="2971800"/>
            <a:ext cx="8350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d1</a:t>
            </a:r>
            <a:endParaRPr lang="en-GB" altLang="en-US" sz="2400" b="1" dirty="0">
              <a:solidFill>
                <a:srgbClr val="4C38E2"/>
              </a:solidFill>
              <a:latin typeface="times" charset="0"/>
            </a:endParaRPr>
          </a:p>
        </p:txBody>
      </p:sp>
      <p:sp>
        <p:nvSpPr>
          <p:cNvPr id="116775" name="Text Box 55"/>
          <p:cNvSpPr txBox="1"/>
          <p:nvPr/>
        </p:nvSpPr>
        <p:spPr>
          <a:xfrm>
            <a:off x="7467600" y="4495800"/>
            <a:ext cx="835025" cy="454025"/>
          </a:xfrm>
          <a:prstGeom prst="rect">
            <a:avLst/>
          </a:prstGeom>
          <a:noFill/>
          <a:ln w="9525">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365"/>
              </a:spcBef>
              <a:buClrTx/>
              <a:buFontTx/>
              <a:buNone/>
              <a:tabLst>
                <a:tab pos="684530" algn="l"/>
                <a:tab pos="723900" algn="l"/>
              </a:tabLst>
            </a:pPr>
            <a:r>
              <a:rPr lang="en-GB" altLang="en-US" sz="2400" b="1" dirty="0">
                <a:solidFill>
                  <a:srgbClr val="4C38E2"/>
                </a:solidFill>
                <a:latin typeface="times" charset="0"/>
              </a:rPr>
              <a:t>e1</a:t>
            </a:r>
            <a:endParaRPr lang="en-GB" altLang="en-US" sz="2400" b="1" dirty="0">
              <a:solidFill>
                <a:srgbClr val="4C38E2"/>
              </a:solidFill>
              <a:latin typeface="times" charset="0"/>
            </a:endParaRPr>
          </a:p>
        </p:txBody>
      </p:sp>
      <p:sp>
        <p:nvSpPr>
          <p:cNvPr id="116776" name="Freeform 56"/>
          <p:cNvSpPr/>
          <p:nvPr/>
        </p:nvSpPr>
        <p:spPr>
          <a:xfrm>
            <a:off x="6116638" y="1825625"/>
            <a:ext cx="3562350" cy="3335338"/>
          </a:xfrm>
          <a:custGeom>
            <a:avLst/>
            <a:gdLst>
              <a:gd name="txL" fmla="*/ 0 w 9901"/>
              <a:gd name="txT" fmla="*/ 0 h 9270"/>
              <a:gd name="txR" fmla="*/ 9901 w 9901"/>
              <a:gd name="txB" fmla="*/ 9270 h 927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9901" h="9270">
                <a:moveTo>
                  <a:pt x="4342" y="9172"/>
                </a:moveTo>
                <a:cubicBezTo>
                  <a:pt x="3707" y="9154"/>
                  <a:pt x="3768" y="9211"/>
                  <a:pt x="3420" y="9101"/>
                </a:cubicBezTo>
                <a:cubicBezTo>
                  <a:pt x="3363" y="9066"/>
                  <a:pt x="3301" y="9044"/>
                  <a:pt x="3249" y="9004"/>
                </a:cubicBezTo>
                <a:cubicBezTo>
                  <a:pt x="3081" y="8881"/>
                  <a:pt x="2923" y="8713"/>
                  <a:pt x="2742" y="8613"/>
                </a:cubicBezTo>
                <a:cubicBezTo>
                  <a:pt x="2543" y="8502"/>
                  <a:pt x="2301" y="8463"/>
                  <a:pt x="2085" y="8397"/>
                </a:cubicBezTo>
                <a:cubicBezTo>
                  <a:pt x="1970" y="8322"/>
                  <a:pt x="1829" y="8242"/>
                  <a:pt x="1697" y="8202"/>
                </a:cubicBezTo>
                <a:cubicBezTo>
                  <a:pt x="1578" y="8128"/>
                  <a:pt x="1441" y="8101"/>
                  <a:pt x="1309" y="8057"/>
                </a:cubicBezTo>
                <a:cubicBezTo>
                  <a:pt x="1115" y="7934"/>
                  <a:pt x="872" y="7832"/>
                  <a:pt x="727" y="7642"/>
                </a:cubicBezTo>
                <a:cubicBezTo>
                  <a:pt x="603" y="7479"/>
                  <a:pt x="528" y="7276"/>
                  <a:pt x="387" y="7135"/>
                </a:cubicBezTo>
                <a:cubicBezTo>
                  <a:pt x="352" y="7030"/>
                  <a:pt x="290" y="6941"/>
                  <a:pt x="243" y="6844"/>
                </a:cubicBezTo>
                <a:cubicBezTo>
                  <a:pt x="202" y="6765"/>
                  <a:pt x="189" y="6664"/>
                  <a:pt x="167" y="6576"/>
                </a:cubicBezTo>
                <a:cubicBezTo>
                  <a:pt x="122" y="6396"/>
                  <a:pt x="53" y="6219"/>
                  <a:pt x="0" y="6043"/>
                </a:cubicBezTo>
                <a:cubicBezTo>
                  <a:pt x="26" y="5659"/>
                  <a:pt x="21" y="4954"/>
                  <a:pt x="243" y="4610"/>
                </a:cubicBezTo>
                <a:cubicBezTo>
                  <a:pt x="268" y="4522"/>
                  <a:pt x="409" y="4393"/>
                  <a:pt x="409" y="4393"/>
                </a:cubicBezTo>
                <a:cubicBezTo>
                  <a:pt x="449" y="4284"/>
                  <a:pt x="519" y="4174"/>
                  <a:pt x="581" y="4077"/>
                </a:cubicBezTo>
                <a:cubicBezTo>
                  <a:pt x="616" y="3923"/>
                  <a:pt x="665" y="3768"/>
                  <a:pt x="727" y="3618"/>
                </a:cubicBezTo>
                <a:cubicBezTo>
                  <a:pt x="824" y="3080"/>
                  <a:pt x="1044" y="2534"/>
                  <a:pt x="1309" y="2063"/>
                </a:cubicBezTo>
                <a:cubicBezTo>
                  <a:pt x="1423" y="1860"/>
                  <a:pt x="1494" y="1710"/>
                  <a:pt x="1719" y="1626"/>
                </a:cubicBezTo>
                <a:cubicBezTo>
                  <a:pt x="1816" y="1661"/>
                  <a:pt x="1869" y="1635"/>
                  <a:pt x="1961" y="1604"/>
                </a:cubicBezTo>
                <a:cubicBezTo>
                  <a:pt x="2094" y="1472"/>
                  <a:pt x="2169" y="1291"/>
                  <a:pt x="2327" y="1190"/>
                </a:cubicBezTo>
                <a:cubicBezTo>
                  <a:pt x="2464" y="753"/>
                  <a:pt x="2654" y="400"/>
                  <a:pt x="3081" y="193"/>
                </a:cubicBezTo>
                <a:cubicBezTo>
                  <a:pt x="3235" y="119"/>
                  <a:pt x="3464" y="131"/>
                  <a:pt x="3614" y="122"/>
                </a:cubicBezTo>
                <a:cubicBezTo>
                  <a:pt x="3826" y="65"/>
                  <a:pt x="4028" y="26"/>
                  <a:pt x="4245" y="0"/>
                </a:cubicBezTo>
                <a:cubicBezTo>
                  <a:pt x="4765" y="61"/>
                  <a:pt x="5003" y="352"/>
                  <a:pt x="5435" y="585"/>
                </a:cubicBezTo>
                <a:cubicBezTo>
                  <a:pt x="5581" y="665"/>
                  <a:pt x="5709" y="735"/>
                  <a:pt x="5845" y="828"/>
                </a:cubicBezTo>
                <a:cubicBezTo>
                  <a:pt x="5897" y="863"/>
                  <a:pt x="6004" y="877"/>
                  <a:pt x="6065" y="899"/>
                </a:cubicBezTo>
                <a:cubicBezTo>
                  <a:pt x="6189" y="938"/>
                  <a:pt x="6303" y="1004"/>
                  <a:pt x="6426" y="1044"/>
                </a:cubicBezTo>
                <a:cubicBezTo>
                  <a:pt x="6559" y="1132"/>
                  <a:pt x="6704" y="1185"/>
                  <a:pt x="6841" y="1265"/>
                </a:cubicBezTo>
                <a:cubicBezTo>
                  <a:pt x="6986" y="1353"/>
                  <a:pt x="7114" y="1481"/>
                  <a:pt x="7277" y="1529"/>
                </a:cubicBezTo>
                <a:cubicBezTo>
                  <a:pt x="7352" y="1604"/>
                  <a:pt x="7397" y="1644"/>
                  <a:pt x="7498" y="1675"/>
                </a:cubicBezTo>
                <a:cubicBezTo>
                  <a:pt x="7657" y="1842"/>
                  <a:pt x="7471" y="1666"/>
                  <a:pt x="7666" y="1798"/>
                </a:cubicBezTo>
                <a:cubicBezTo>
                  <a:pt x="7767" y="1869"/>
                  <a:pt x="7714" y="1869"/>
                  <a:pt x="7811" y="1944"/>
                </a:cubicBezTo>
                <a:cubicBezTo>
                  <a:pt x="8023" y="2110"/>
                  <a:pt x="8274" y="2247"/>
                  <a:pt x="8490" y="2401"/>
                </a:cubicBezTo>
                <a:cubicBezTo>
                  <a:pt x="8644" y="2512"/>
                  <a:pt x="8821" y="2736"/>
                  <a:pt x="9002" y="2789"/>
                </a:cubicBezTo>
                <a:cubicBezTo>
                  <a:pt x="9054" y="2869"/>
                  <a:pt x="9120" y="2904"/>
                  <a:pt x="9195" y="2961"/>
                </a:cubicBezTo>
                <a:cubicBezTo>
                  <a:pt x="9239" y="2997"/>
                  <a:pt x="9292" y="3027"/>
                  <a:pt x="9340" y="3058"/>
                </a:cubicBezTo>
                <a:cubicBezTo>
                  <a:pt x="9362" y="3076"/>
                  <a:pt x="9412" y="3107"/>
                  <a:pt x="9412" y="3107"/>
                </a:cubicBezTo>
                <a:cubicBezTo>
                  <a:pt x="9517" y="3261"/>
                  <a:pt x="9741" y="3323"/>
                  <a:pt x="9900" y="3424"/>
                </a:cubicBezTo>
                <a:cubicBezTo>
                  <a:pt x="9883" y="3640"/>
                  <a:pt x="9825" y="4073"/>
                  <a:pt x="9653" y="4249"/>
                </a:cubicBezTo>
                <a:cubicBezTo>
                  <a:pt x="9609" y="4293"/>
                  <a:pt x="9552" y="4323"/>
                  <a:pt x="9508" y="4367"/>
                </a:cubicBezTo>
                <a:cubicBezTo>
                  <a:pt x="9481" y="4451"/>
                  <a:pt x="9459" y="4513"/>
                  <a:pt x="9412" y="4588"/>
                </a:cubicBezTo>
                <a:cubicBezTo>
                  <a:pt x="9353" y="4768"/>
                  <a:pt x="9125" y="5086"/>
                  <a:pt x="9002" y="5240"/>
                </a:cubicBezTo>
                <a:cubicBezTo>
                  <a:pt x="8900" y="5364"/>
                  <a:pt x="8997" y="5267"/>
                  <a:pt x="8927" y="5386"/>
                </a:cubicBezTo>
                <a:cubicBezTo>
                  <a:pt x="8843" y="5536"/>
                  <a:pt x="8737" y="5699"/>
                  <a:pt x="8614" y="5822"/>
                </a:cubicBezTo>
                <a:cubicBezTo>
                  <a:pt x="8578" y="5915"/>
                  <a:pt x="8490" y="6043"/>
                  <a:pt x="8420" y="6118"/>
                </a:cubicBezTo>
                <a:cubicBezTo>
                  <a:pt x="8375" y="6237"/>
                  <a:pt x="8318" y="6372"/>
                  <a:pt x="8248" y="6479"/>
                </a:cubicBezTo>
                <a:cubicBezTo>
                  <a:pt x="8217" y="6584"/>
                  <a:pt x="8159" y="6628"/>
                  <a:pt x="8102" y="6721"/>
                </a:cubicBezTo>
                <a:cubicBezTo>
                  <a:pt x="7983" y="6910"/>
                  <a:pt x="7877" y="7118"/>
                  <a:pt x="7714" y="7281"/>
                </a:cubicBezTo>
                <a:cubicBezTo>
                  <a:pt x="7688" y="7369"/>
                  <a:pt x="7507" y="7541"/>
                  <a:pt x="7423" y="7594"/>
                </a:cubicBezTo>
                <a:cubicBezTo>
                  <a:pt x="7229" y="7898"/>
                  <a:pt x="6960" y="8000"/>
                  <a:pt x="6620" y="8031"/>
                </a:cubicBezTo>
                <a:cubicBezTo>
                  <a:pt x="6396" y="8114"/>
                  <a:pt x="6189" y="8229"/>
                  <a:pt x="5990" y="8370"/>
                </a:cubicBezTo>
                <a:cubicBezTo>
                  <a:pt x="5872" y="8458"/>
                  <a:pt x="5784" y="8546"/>
                  <a:pt x="5651" y="8613"/>
                </a:cubicBezTo>
                <a:cubicBezTo>
                  <a:pt x="5378" y="8903"/>
                  <a:pt x="4743" y="8951"/>
                  <a:pt x="4364" y="9053"/>
                </a:cubicBezTo>
                <a:cubicBezTo>
                  <a:pt x="4275" y="9114"/>
                  <a:pt x="4249" y="9203"/>
                  <a:pt x="4170" y="9269"/>
                </a:cubicBezTo>
              </a:path>
            </a:pathLst>
          </a:custGeom>
          <a:noFill/>
          <a:ln w="38160" cap="flat" cmpd="sng">
            <a:solidFill>
              <a:srgbClr val="FF3300">
                <a:alpha val="100000"/>
              </a:srgbClr>
            </a:solidFill>
            <a:prstDash val="lgDashDot"/>
            <a:round/>
            <a:headEnd type="none" w="med" len="med"/>
            <a:tailEnd type="none" w="med" len="med"/>
          </a:ln>
        </p:spPr>
        <p:txBody>
          <a:bodyPr/>
          <a:p>
            <a:endParaRPr lang="en-US" sz="2400"/>
          </a:p>
        </p:txBody>
      </p:sp>
      <p:sp>
        <p:nvSpPr>
          <p:cNvPr id="116777" name="Freeform 57"/>
          <p:cNvSpPr/>
          <p:nvPr/>
        </p:nvSpPr>
        <p:spPr>
          <a:xfrm>
            <a:off x="5943600" y="4267200"/>
            <a:ext cx="530225" cy="149225"/>
          </a:xfrm>
          <a:custGeom>
            <a:avLst/>
            <a:gdLst>
              <a:gd name="txL" fmla="*/ 0 w 1478"/>
              <a:gd name="txT" fmla="*/ 0 h 420"/>
              <a:gd name="txR" fmla="*/ 1478 w 1478"/>
              <a:gd name="txB" fmla="*/ 420 h 420"/>
            </a:gdLst>
            <a:ahLst/>
            <a:cxnLst>
              <a:cxn ang="0">
                <a:pos x="2147483646" y="2147483646"/>
              </a:cxn>
              <a:cxn ang="0">
                <a:pos x="2147483646" y="2147483646"/>
              </a:cxn>
              <a:cxn ang="0">
                <a:pos x="0" y="0"/>
              </a:cxn>
            </a:cxnLst>
            <a:rect l="txL" t="txT" r="txR" b="txB"/>
            <a:pathLst>
              <a:path w="1478" h="420">
                <a:moveTo>
                  <a:pt x="1477" y="81"/>
                </a:moveTo>
                <a:cubicBezTo>
                  <a:pt x="1284" y="250"/>
                  <a:pt x="1090" y="419"/>
                  <a:pt x="844" y="405"/>
                </a:cubicBezTo>
                <a:cubicBezTo>
                  <a:pt x="597" y="393"/>
                  <a:pt x="298" y="195"/>
                  <a:pt x="0" y="0"/>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116778" name="Freeform 58"/>
          <p:cNvSpPr/>
          <p:nvPr/>
        </p:nvSpPr>
        <p:spPr>
          <a:xfrm>
            <a:off x="7010400" y="4267200"/>
            <a:ext cx="1368425" cy="314325"/>
          </a:xfrm>
          <a:custGeom>
            <a:avLst/>
            <a:gdLst>
              <a:gd name="txL" fmla="*/ 0 w 3807"/>
              <a:gd name="txT" fmla="*/ 0 h 879"/>
              <a:gd name="txR" fmla="*/ 3807 w 3807"/>
              <a:gd name="txB" fmla="*/ 879 h 879"/>
            </a:gdLst>
            <a:ahLst/>
            <a:cxnLst>
              <a:cxn ang="0">
                <a:pos x="2147483646" y="2147483646"/>
              </a:cxn>
              <a:cxn ang="0">
                <a:pos x="2147483646" y="2147483646"/>
              </a:cxn>
              <a:cxn ang="0">
                <a:pos x="0" y="0"/>
              </a:cxn>
            </a:cxnLst>
            <a:rect l="txL" t="txT" r="txR" b="txB"/>
            <a:pathLst>
              <a:path w="3807" h="879">
                <a:moveTo>
                  <a:pt x="3806" y="169"/>
                </a:moveTo>
                <a:cubicBezTo>
                  <a:pt x="3308" y="524"/>
                  <a:pt x="2809" y="878"/>
                  <a:pt x="2175" y="849"/>
                </a:cubicBezTo>
                <a:cubicBezTo>
                  <a:pt x="1540" y="821"/>
                  <a:pt x="770" y="410"/>
                  <a:pt x="0" y="0"/>
                </a:cubicBezTo>
              </a:path>
            </a:pathLst>
          </a:custGeom>
          <a:noFill/>
          <a:ln w="38160" cap="flat" cmpd="sng">
            <a:solidFill>
              <a:srgbClr val="4C38E2">
                <a:alpha val="100000"/>
              </a:srgbClr>
            </a:solidFill>
            <a:prstDash val="solid"/>
            <a:round/>
            <a:headEnd type="none" w="med" len="med"/>
            <a:tailEnd type="triangle" w="lg" len="lg"/>
          </a:ln>
        </p:spPr>
        <p:txBody>
          <a:bodyPr/>
          <a:p>
            <a:endParaRPr lang="en-US" sz="2400"/>
          </a:p>
        </p:txBody>
      </p:sp>
      <p:sp>
        <p:nvSpPr>
          <p:cNvPr id="116779" name="Text Box 59"/>
          <p:cNvSpPr txBox="1"/>
          <p:nvPr/>
        </p:nvSpPr>
        <p:spPr>
          <a:xfrm>
            <a:off x="3200400" y="4419600"/>
            <a:ext cx="1368425" cy="515938"/>
          </a:xfrm>
          <a:prstGeom prst="rect">
            <a:avLst/>
          </a:prstGeom>
          <a:noFill/>
          <a:ln w="12600">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590"/>
              </a:spcBef>
              <a:buClrTx/>
              <a:buFontTx/>
              <a:buNone/>
              <a:tabLst>
                <a:tab pos="815975" algn="l"/>
                <a:tab pos="863600" algn="l"/>
              </a:tabLst>
            </a:pPr>
            <a:r>
              <a:rPr lang="en-GB" altLang="en-US" sz="2800" b="1" dirty="0">
                <a:latin typeface="times" charset="0"/>
              </a:rPr>
              <a:t>Level 1</a:t>
            </a:r>
            <a:endParaRPr lang="en-GB" altLang="en-US" sz="2800" b="1" dirty="0">
              <a:latin typeface="times" charset="0"/>
            </a:endParaRPr>
          </a:p>
        </p:txBody>
      </p:sp>
      <p:sp>
        <p:nvSpPr>
          <p:cNvPr id="116780" name="Text Box 60"/>
          <p:cNvSpPr txBox="1"/>
          <p:nvPr/>
        </p:nvSpPr>
        <p:spPr>
          <a:xfrm>
            <a:off x="6934200" y="5181600"/>
            <a:ext cx="1368425" cy="515938"/>
          </a:xfrm>
          <a:prstGeom prst="rect">
            <a:avLst/>
          </a:prstGeom>
          <a:noFill/>
          <a:ln w="12600">
            <a:noFill/>
          </a:ln>
        </p:spPr>
        <p:txBody>
          <a:bodyPr lIns="18000" tIns="46800" rIns="18000" bIns="46800"/>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stStyle>
          <a:p>
            <a:pPr marL="0" lvl="0" indent="0" defTabSz="914400">
              <a:lnSpc>
                <a:spcPct val="72000"/>
              </a:lnSpc>
              <a:spcBef>
                <a:spcPts val="1590"/>
              </a:spcBef>
              <a:buClrTx/>
              <a:buFontTx/>
              <a:buNone/>
              <a:tabLst>
                <a:tab pos="815975" algn="l"/>
                <a:tab pos="863600" algn="l"/>
              </a:tabLst>
            </a:pPr>
            <a:r>
              <a:rPr lang="en-GB" altLang="en-US" sz="2800" b="1" dirty="0">
                <a:latin typeface="times" charset="0"/>
              </a:rPr>
              <a:t>Level 2</a:t>
            </a:r>
            <a:endParaRPr lang="en-GB" altLang="en-US" sz="2800" b="1" dirty="0">
              <a:latin typeface="times"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110595"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1090"/>
              </a:spcBef>
            </a:pPr>
            <a:r>
              <a:rPr lang="en-US" sz="4800">
                <a:sym typeface="+mn-ea"/>
              </a:rPr>
              <a:t>Shortcomings of the DFD model</a:t>
            </a:r>
            <a:endParaRPr lang="en-GB" altLang="en-US" sz="4800" b="1" dirty="0">
              <a:solidFill>
                <a:srgbClr val="4C38E2"/>
              </a:solidFill>
            </a:endParaRPr>
          </a:p>
        </p:txBody>
      </p:sp>
      <p:sp>
        <p:nvSpPr>
          <p:cNvPr id="110596" name="Rectangle 2"/>
          <p:cNvSpPr>
            <a:spLocks noGrp="1"/>
          </p:cNvSpPr>
          <p:nvPr>
            <p:ph idx="1"/>
          </p:nvPr>
        </p:nvSpPr>
        <p:spPr>
          <a:xfrm>
            <a:off x="353060" y="1524000"/>
            <a:ext cx="11603990" cy="5044440"/>
          </a:xfrm>
        </p:spPr>
        <p:txBody>
          <a:bodyPr vert="horz" wrap="square" lIns="18000" tIns="46800" rIns="18000" bIns="46800" anchor="t" anchorCtr="0"/>
          <a:p>
            <a:pPr>
              <a:spcBef>
                <a:spcPts val="990"/>
              </a:spcBef>
              <a:buFont typeface="Arial" panose="020B0604020202020204" pitchFamily="34" charset="0"/>
              <a:buChar char="•"/>
            </a:pPr>
            <a:endParaRPr lang="en-GB" altLang="en-US" b="1" dirty="0"/>
          </a:p>
          <a:p>
            <a:pPr>
              <a:spcBef>
                <a:spcPts val="990"/>
              </a:spcBef>
              <a:buFont typeface="Arial" panose="020B0604020202020204" pitchFamily="34" charset="0"/>
              <a:buChar char="•"/>
            </a:pPr>
            <a:r>
              <a:rPr lang="en-GB" altLang="en-US" b="1" dirty="0"/>
              <a:t>Imprecise DFDs leave ample scope to be imprecise</a:t>
            </a:r>
            <a:endParaRPr lang="en-GB" altLang="en-US" b="1" dirty="0"/>
          </a:p>
          <a:p>
            <a:pPr>
              <a:spcBef>
                <a:spcPts val="990"/>
              </a:spcBef>
              <a:buFont typeface="Arial" panose="020B0604020202020204" pitchFamily="34" charset="0"/>
              <a:buChar char="•"/>
            </a:pPr>
            <a:r>
              <a:rPr lang="en-GB" altLang="en-US" b="1" dirty="0"/>
              <a:t>Not-well defined control aspects are not defined by a DFD</a:t>
            </a:r>
            <a:endParaRPr lang="en-GB" altLang="en-US" b="1" dirty="0"/>
          </a:p>
          <a:p>
            <a:pPr>
              <a:spcBef>
                <a:spcPts val="990"/>
              </a:spcBef>
              <a:buFont typeface="Arial" panose="020B0604020202020204" pitchFamily="34" charset="0"/>
              <a:buChar char="•"/>
            </a:pPr>
            <a:r>
              <a:rPr lang="en-GB" altLang="en-US" b="1" dirty="0"/>
              <a:t>Decomposition</a:t>
            </a:r>
            <a:endParaRPr lang="en-GB" altLang="en-US" b="1" dirty="0"/>
          </a:p>
          <a:p>
            <a:pPr>
              <a:spcBef>
                <a:spcPts val="990"/>
              </a:spcBef>
              <a:buFont typeface="Arial" panose="020B0604020202020204" pitchFamily="34" charset="0"/>
              <a:buChar char="•"/>
            </a:pPr>
            <a:r>
              <a:rPr lang="en-US" altLang="en-GB" b="1" dirty="0"/>
              <a:t>Improper Data Flow Diagram</a:t>
            </a:r>
            <a:endParaRPr lang="en-US" altLang="en-GB"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63491"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990"/>
              </a:spcBef>
            </a:pPr>
            <a:r>
              <a:rPr lang="en-GB" altLang="en-US" sz="4400" dirty="0"/>
              <a:t>Context Diagram</a:t>
            </a:r>
            <a:endParaRPr lang="en-GB" altLang="en-US" sz="4400" dirty="0"/>
          </a:p>
        </p:txBody>
      </p:sp>
      <p:sp>
        <p:nvSpPr>
          <p:cNvPr id="63492" name="Rectangle 2"/>
          <p:cNvSpPr>
            <a:spLocks noGrp="1"/>
          </p:cNvSpPr>
          <p:nvPr>
            <p:ph idx="1"/>
          </p:nvPr>
        </p:nvSpPr>
        <p:spPr>
          <a:xfrm>
            <a:off x="2209800" y="1447800"/>
            <a:ext cx="7769225" cy="4111625"/>
          </a:xfrm>
        </p:spPr>
        <p:txBody>
          <a:bodyPr vert="horz" wrap="square" lIns="18000" tIns="46800" rIns="18000" bIns="46800" anchor="t" anchorCtr="0"/>
          <a:p>
            <a:pPr>
              <a:spcBef>
                <a:spcPts val="815"/>
              </a:spcBef>
            </a:pPr>
            <a:r>
              <a:rPr lang="en-GB" altLang="en-US" sz="3600" b="1" dirty="0"/>
              <a:t>Context diagram captures:</a:t>
            </a:r>
            <a:endParaRPr lang="en-GB" altLang="en-US" sz="3600" b="1" dirty="0"/>
          </a:p>
          <a:p>
            <a:pPr lvl="1">
              <a:spcBef>
                <a:spcPts val="715"/>
              </a:spcBef>
            </a:pPr>
            <a:r>
              <a:rPr lang="en-GB" altLang="en-US" sz="3200" b="1" dirty="0"/>
              <a:t>various entities external to the system and interacting with it.</a:t>
            </a:r>
            <a:endParaRPr lang="en-GB" altLang="en-US" sz="3200" b="1" dirty="0"/>
          </a:p>
          <a:p>
            <a:pPr lvl="1">
              <a:spcBef>
                <a:spcPts val="715"/>
              </a:spcBef>
            </a:pPr>
            <a:r>
              <a:rPr lang="en-GB" altLang="en-US" sz="3200" b="1" dirty="0"/>
              <a:t>data flow occurring between the system and the external entities.</a:t>
            </a:r>
            <a:endParaRPr lang="en-GB" altLang="en-US" sz="3200" b="1" dirty="0"/>
          </a:p>
          <a:p>
            <a:pPr>
              <a:spcBef>
                <a:spcPts val="815"/>
              </a:spcBef>
            </a:pPr>
            <a:r>
              <a:rPr lang="en-GB" altLang="en-US" sz="3600" b="1" dirty="0"/>
              <a:t>The context diagram is also called as the </a:t>
            </a:r>
            <a:r>
              <a:rPr lang="en-GB" altLang="en-US" sz="3600" b="1" u="sng" dirty="0"/>
              <a:t>level 0 DFD</a:t>
            </a:r>
            <a:r>
              <a:rPr lang="en-GB" altLang="en-US" sz="3600" b="1" dirty="0"/>
              <a:t>.</a:t>
            </a:r>
            <a:endParaRPr lang="en-GB" altLang="en-US"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65540" name="Rectangle 2"/>
          <p:cNvSpPr>
            <a:spLocks noGrp="1"/>
          </p:cNvSpPr>
          <p:nvPr>
            <p:ph idx="1"/>
          </p:nvPr>
        </p:nvSpPr>
        <p:spPr>
          <a:xfrm>
            <a:off x="2209800" y="1371600"/>
            <a:ext cx="7769225" cy="4111625"/>
          </a:xfrm>
        </p:spPr>
        <p:txBody>
          <a:bodyPr vert="horz" wrap="square" lIns="18000" tIns="46800" rIns="18000" bIns="46800" anchor="t" anchorCtr="0"/>
          <a:p>
            <a:pPr>
              <a:spcBef>
                <a:spcPts val="815"/>
              </a:spcBef>
            </a:pPr>
            <a:r>
              <a:rPr lang="en-GB" altLang="en-US" sz="3600" b="1" dirty="0"/>
              <a:t>Examine the SRS document:</a:t>
            </a:r>
            <a:endParaRPr lang="en-GB" altLang="en-US" sz="3600" b="1" dirty="0"/>
          </a:p>
          <a:p>
            <a:pPr lvl="1">
              <a:spcBef>
                <a:spcPts val="715"/>
              </a:spcBef>
            </a:pPr>
            <a:r>
              <a:rPr lang="en-GB" altLang="en-US" sz="3200" b="1" dirty="0"/>
              <a:t>Represent each high-level function as a bubble.</a:t>
            </a:r>
            <a:endParaRPr lang="en-GB" altLang="en-US" sz="3200" b="1" dirty="0"/>
          </a:p>
          <a:p>
            <a:pPr lvl="1">
              <a:spcBef>
                <a:spcPts val="715"/>
              </a:spcBef>
            </a:pPr>
            <a:r>
              <a:rPr lang="en-GB" altLang="en-US" sz="3200" b="1" dirty="0"/>
              <a:t>Represent data input to every high-level function.</a:t>
            </a:r>
            <a:endParaRPr lang="en-GB" altLang="en-US" sz="3200" b="1" dirty="0"/>
          </a:p>
          <a:p>
            <a:pPr lvl="1">
              <a:spcBef>
                <a:spcPts val="715"/>
              </a:spcBef>
            </a:pPr>
            <a:r>
              <a:rPr lang="en-GB" altLang="en-US" sz="3200" b="1" dirty="0"/>
              <a:t>Represent data output from every high-level  function.</a:t>
            </a:r>
            <a:endParaRPr lang="en-GB" altLang="en-US"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67587"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990"/>
              </a:spcBef>
            </a:pPr>
            <a:r>
              <a:rPr lang="en-GB" altLang="en-US" sz="4400" dirty="0"/>
              <a:t>Higher level DFDs</a:t>
            </a:r>
            <a:endParaRPr lang="en-GB" altLang="en-US" sz="4400" dirty="0"/>
          </a:p>
        </p:txBody>
      </p:sp>
      <p:sp>
        <p:nvSpPr>
          <p:cNvPr id="67588" name="Rectangle 2"/>
          <p:cNvSpPr>
            <a:spLocks noGrp="1"/>
          </p:cNvSpPr>
          <p:nvPr>
            <p:ph idx="1"/>
          </p:nvPr>
        </p:nvSpPr>
        <p:spPr>
          <a:xfrm>
            <a:off x="2209800" y="1447800"/>
            <a:ext cx="7769225" cy="4995863"/>
          </a:xfrm>
        </p:spPr>
        <p:txBody>
          <a:bodyPr vert="horz" wrap="square" lIns="18000" tIns="46800" rIns="18000" bIns="46800" anchor="t" anchorCtr="0"/>
          <a:p>
            <a:pPr>
              <a:spcBef>
                <a:spcPts val="990"/>
              </a:spcBef>
            </a:pPr>
            <a:r>
              <a:rPr lang="en-GB" altLang="en-US" b="1" dirty="0"/>
              <a:t>Each high-level function is  separately decomposed into subfunctions:</a:t>
            </a:r>
            <a:endParaRPr lang="en-GB" altLang="en-US" b="1" dirty="0"/>
          </a:p>
          <a:p>
            <a:pPr lvl="1">
              <a:spcBef>
                <a:spcPts val="715"/>
              </a:spcBef>
            </a:pPr>
            <a:r>
              <a:rPr lang="en-GB" altLang="en-US" b="1" dirty="0"/>
              <a:t>identify the subfunctions of the function</a:t>
            </a:r>
            <a:endParaRPr lang="en-GB" altLang="en-US" b="1" dirty="0"/>
          </a:p>
          <a:p>
            <a:pPr lvl="1">
              <a:spcBef>
                <a:spcPts val="715"/>
              </a:spcBef>
            </a:pPr>
            <a:r>
              <a:rPr lang="en-GB" altLang="en-US" b="1" dirty="0"/>
              <a:t>identify the data input to each subfunction</a:t>
            </a:r>
            <a:endParaRPr lang="en-GB" altLang="en-US" b="1" dirty="0"/>
          </a:p>
          <a:p>
            <a:pPr lvl="1">
              <a:spcBef>
                <a:spcPts val="715"/>
              </a:spcBef>
            </a:pPr>
            <a:r>
              <a:rPr lang="en-GB" altLang="en-US" b="1" dirty="0"/>
              <a:t>identify the data output from each subfunction </a:t>
            </a:r>
            <a:endParaRPr lang="en-GB" altLang="en-US" b="1" dirty="0"/>
          </a:p>
          <a:p>
            <a:pPr>
              <a:spcBef>
                <a:spcPts val="990"/>
              </a:spcBef>
            </a:pPr>
            <a:r>
              <a:rPr lang="en-GB" altLang="en-US" b="1" dirty="0"/>
              <a:t>These are represented as DFDs.</a:t>
            </a:r>
            <a:endParaRPr lang="en-GB"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69635"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1075"/>
              </a:spcBef>
            </a:pPr>
            <a:r>
              <a:rPr lang="en-GB" altLang="en-US" sz="4800" dirty="0"/>
              <a:t>Decomposition</a:t>
            </a:r>
            <a:endParaRPr lang="en-GB" altLang="en-US" sz="4800" dirty="0"/>
          </a:p>
        </p:txBody>
      </p:sp>
      <p:sp>
        <p:nvSpPr>
          <p:cNvPr id="69636" name="Rectangle 2"/>
          <p:cNvSpPr>
            <a:spLocks noGrp="1"/>
          </p:cNvSpPr>
          <p:nvPr>
            <p:ph idx="1"/>
          </p:nvPr>
        </p:nvSpPr>
        <p:spPr>
          <a:xfrm>
            <a:off x="2209800" y="1447800"/>
            <a:ext cx="7769225" cy="4111625"/>
          </a:xfrm>
        </p:spPr>
        <p:txBody>
          <a:bodyPr vert="horz" wrap="square" lIns="18000" tIns="46800" rIns="18000" bIns="46800" anchor="t" anchorCtr="0"/>
          <a:p>
            <a:pPr>
              <a:spcBef>
                <a:spcPts val="900"/>
              </a:spcBef>
            </a:pPr>
            <a:r>
              <a:rPr lang="en-GB" altLang="en-US" sz="4000" b="1" dirty="0"/>
              <a:t>Decomposition of a bubble:</a:t>
            </a:r>
            <a:endParaRPr lang="en-GB" altLang="en-US" sz="4000" b="1" dirty="0"/>
          </a:p>
          <a:p>
            <a:pPr lvl="1">
              <a:spcBef>
                <a:spcPts val="900"/>
              </a:spcBef>
            </a:pPr>
            <a:r>
              <a:rPr lang="en-GB" altLang="en-US" sz="3600" b="1" dirty="0"/>
              <a:t>also </a:t>
            </a:r>
            <a:r>
              <a:rPr lang="en-GB" altLang="en-US" sz="4000" b="1" dirty="0"/>
              <a:t>called  </a:t>
            </a:r>
            <a:r>
              <a:rPr lang="en-GB" altLang="en-US" sz="3600" b="1" dirty="0">
                <a:solidFill>
                  <a:srgbClr val="0000CC"/>
                </a:solidFill>
              </a:rPr>
              <a:t>factoring </a:t>
            </a:r>
            <a:r>
              <a:rPr lang="en-GB" altLang="en-US" sz="3600" b="1" dirty="0"/>
              <a:t>or  </a:t>
            </a:r>
            <a:r>
              <a:rPr lang="en-GB" altLang="en-US" sz="3600" b="1" dirty="0">
                <a:solidFill>
                  <a:srgbClr val="0000CC"/>
                </a:solidFill>
              </a:rPr>
              <a:t>exploding</a:t>
            </a:r>
            <a:r>
              <a:rPr lang="en-GB" altLang="en-US" sz="3600" b="1" dirty="0"/>
              <a:t>.</a:t>
            </a:r>
            <a:endParaRPr lang="en-GB" altLang="en-US" sz="3600" b="1" dirty="0"/>
          </a:p>
          <a:p>
            <a:pPr>
              <a:spcBef>
                <a:spcPts val="900"/>
              </a:spcBef>
            </a:pPr>
            <a:r>
              <a:rPr lang="en-GB" altLang="en-US" sz="4000" b="1" dirty="0"/>
              <a:t>Each bubble is decomposed to</a:t>
            </a:r>
            <a:endParaRPr lang="en-GB" altLang="en-US" sz="4000" b="1" dirty="0"/>
          </a:p>
          <a:p>
            <a:pPr lvl="1">
              <a:spcBef>
                <a:spcPts val="815"/>
              </a:spcBef>
            </a:pPr>
            <a:r>
              <a:rPr lang="en-GB" altLang="en-US" sz="3600" b="1" dirty="0"/>
              <a:t> between 3 to 7 bubbles.</a:t>
            </a:r>
            <a:endParaRPr lang="en-GB" altLang="en-US" sz="3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71683"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1075"/>
              </a:spcBef>
            </a:pPr>
            <a:r>
              <a:rPr lang="en-GB" altLang="en-US" sz="4800" dirty="0"/>
              <a:t>Decomposition</a:t>
            </a:r>
            <a:endParaRPr lang="en-GB" altLang="en-US" sz="4800" dirty="0"/>
          </a:p>
        </p:txBody>
      </p:sp>
      <p:sp>
        <p:nvSpPr>
          <p:cNvPr id="71684" name="Rectangle 2"/>
          <p:cNvSpPr>
            <a:spLocks noGrp="1"/>
          </p:cNvSpPr>
          <p:nvPr>
            <p:ph idx="1"/>
          </p:nvPr>
        </p:nvSpPr>
        <p:spPr>
          <a:xfrm>
            <a:off x="2209800" y="1679575"/>
            <a:ext cx="7769225" cy="4111625"/>
          </a:xfrm>
        </p:spPr>
        <p:txBody>
          <a:bodyPr vert="horz" wrap="square" lIns="18000" tIns="46800" rIns="18000" bIns="46800" anchor="t" anchorCtr="0"/>
          <a:p>
            <a:pPr>
              <a:spcBef>
                <a:spcPts val="900"/>
              </a:spcBef>
            </a:pPr>
            <a:r>
              <a:rPr lang="en-GB" altLang="en-US" sz="4000" b="1" dirty="0"/>
              <a:t>Too few bubbles make decomposition superfluous:</a:t>
            </a:r>
            <a:endParaRPr lang="en-GB" altLang="en-US" sz="4000" b="1" dirty="0"/>
          </a:p>
          <a:p>
            <a:pPr marL="457200" lvl="1" indent="0">
              <a:spcBef>
                <a:spcPts val="815"/>
              </a:spcBef>
              <a:buNone/>
            </a:pPr>
            <a:endParaRPr lang="en-GB" altLang="en-US" sz="3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Slide Number Placeholder 5"/>
          <p:cNvSpPr txBox="1">
            <a:spLocks noGrp="1"/>
          </p:cNvSpPr>
          <p:nvPr>
            <p:ph type="sldNum" sz="quarter" idx="12"/>
          </p:nvPr>
        </p:nvSpPr>
        <p:spPr/>
        <p:txBody>
          <a:bodyPr anchor="b" anchorCtr="0"/>
          <a:p>
            <a:pPr marL="0" indent="0" algn="r">
              <a:spcBef>
                <a:spcPct val="50000"/>
              </a:spcBef>
              <a:buClrTx/>
              <a:buFontTx/>
              <a:buNone/>
            </a:pPr>
            <a:fld id="{9A0DB2DC-4C9A-4742-B13C-FB6460FD3503}" type="slidenum">
              <a:rPr lang="en-US" altLang="en-US" sz="1400" dirty="0">
                <a:solidFill>
                  <a:schemeClr val="bg2"/>
                </a:solidFill>
                <a:latin typeface="Arial" panose="020B0604020202020204" pitchFamily="34" charset="0"/>
              </a:rPr>
            </a:fld>
            <a:endParaRPr lang="en-US" altLang="en-US" sz="1400" dirty="0">
              <a:solidFill>
                <a:schemeClr val="bg2"/>
              </a:solidFill>
              <a:latin typeface="Arial" panose="020B0604020202020204" pitchFamily="34" charset="0"/>
            </a:endParaRPr>
          </a:p>
        </p:txBody>
      </p:sp>
      <p:sp>
        <p:nvSpPr>
          <p:cNvPr id="73731" name="Rectangle 1"/>
          <p:cNvSpPr>
            <a:spLocks noGrp="1"/>
          </p:cNvSpPr>
          <p:nvPr>
            <p:ph type="title"/>
          </p:nvPr>
        </p:nvSpPr>
        <p:spPr>
          <a:xfrm>
            <a:off x="1930400" y="182563"/>
            <a:ext cx="7769225" cy="1139825"/>
          </a:xfrm>
        </p:spPr>
        <p:txBody>
          <a:bodyPr vert="horz" wrap="square" lIns="18000" tIns="46800" rIns="18000" bIns="46800" anchor="ctr" anchorCtr="0"/>
          <a:p>
            <a:pPr>
              <a:spcBef>
                <a:spcPts val="1075"/>
              </a:spcBef>
            </a:pPr>
            <a:r>
              <a:rPr lang="en-GB" altLang="en-US" sz="4800" dirty="0"/>
              <a:t>Decomposition</a:t>
            </a:r>
            <a:endParaRPr lang="en-GB" altLang="en-US" sz="4800" dirty="0"/>
          </a:p>
        </p:txBody>
      </p:sp>
      <p:sp>
        <p:nvSpPr>
          <p:cNvPr id="73732" name="Rectangle 2"/>
          <p:cNvSpPr>
            <a:spLocks noGrp="1"/>
          </p:cNvSpPr>
          <p:nvPr>
            <p:ph idx="1"/>
          </p:nvPr>
        </p:nvSpPr>
        <p:spPr>
          <a:xfrm>
            <a:off x="2209800" y="1603375"/>
            <a:ext cx="7769225" cy="4111625"/>
          </a:xfrm>
        </p:spPr>
        <p:txBody>
          <a:bodyPr vert="horz" wrap="square" lIns="18000" tIns="46800" rIns="18000" bIns="46800" anchor="t" anchorCtr="0"/>
          <a:p>
            <a:pPr>
              <a:spcBef>
                <a:spcPts val="990"/>
              </a:spcBef>
            </a:pPr>
            <a:r>
              <a:rPr lang="en-GB" altLang="en-US" sz="4400" b="1" dirty="0"/>
              <a:t>Too many bubbles: </a:t>
            </a:r>
            <a:endParaRPr lang="en-GB" altLang="en-US" sz="4400" b="1" dirty="0"/>
          </a:p>
          <a:p>
            <a:pPr lvl="1">
              <a:spcBef>
                <a:spcPts val="900"/>
              </a:spcBef>
            </a:pPr>
            <a:r>
              <a:rPr lang="en-GB" altLang="en-US" sz="4000" b="1" dirty="0"/>
              <a:t>more than 7 bubbles at any level of a DFD </a:t>
            </a:r>
            <a:endParaRPr lang="en-GB" altLang="en-US" sz="4000" b="1" dirty="0"/>
          </a:p>
          <a:p>
            <a:pPr lvl="1">
              <a:spcBef>
                <a:spcPts val="900"/>
              </a:spcBef>
            </a:pPr>
            <a:r>
              <a:rPr lang="en-GB" altLang="en-US" sz="4000" b="1" dirty="0"/>
              <a:t>make the DFD model hard to understand.</a:t>
            </a:r>
            <a:endParaRPr lang="en-GB" altLang="en-US" sz="4000" b="1" dirty="0"/>
          </a:p>
        </p:txBody>
      </p:sp>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GB" sz="2400" b="0" i="0" u="none" strike="noStrike" cap="none" normalizeH="0" baseline="0" smtClean="0">
            <a:ln>
              <a:noFill/>
            </a:ln>
            <a:solidFill>
              <a:schemeClr val="tx1"/>
            </a:solidFill>
            <a:effectLst/>
            <a:latin typeface="Arial Black" panose="020B0A040201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GB" sz="2400" b="0" i="0" u="none" strike="noStrike" cap="none" normalizeH="0" baseline="0" smtClean="0">
            <a:ln>
              <a:noFill/>
            </a:ln>
            <a:solidFill>
              <a:schemeClr val="tx1"/>
            </a:solidFill>
            <a:effectLst/>
            <a:latin typeface="Arial Black" panose="020B0A04020102020204" pitchFamily="34"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8086</Words>
  <Application>WPS Presentation</Application>
  <PresentationFormat>Widescreen</PresentationFormat>
  <Paragraphs>421</Paragraphs>
  <Slides>37</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37</vt:i4>
      </vt:variant>
    </vt:vector>
  </HeadingPairs>
  <TitlesOfParts>
    <vt:vector size="55" baseType="lpstr">
      <vt:lpstr>Arial</vt:lpstr>
      <vt:lpstr>SimSun</vt:lpstr>
      <vt:lpstr>Wingdings</vt:lpstr>
      <vt:lpstr>Arial Unicode MS</vt:lpstr>
      <vt:lpstr>Calibri Light</vt:lpstr>
      <vt:lpstr>Helvetica Neue</vt:lpstr>
      <vt:lpstr>Calibri</vt:lpstr>
      <vt:lpstr>Microsoft YaHei</vt:lpstr>
      <vt:lpstr>汉仪旗黑</vt:lpstr>
      <vt:lpstr>Arial Black</vt:lpstr>
      <vt:lpstr>Monotype Sorts</vt:lpstr>
      <vt:lpstr>Thonburi</vt:lpstr>
      <vt:lpstr>times</vt:lpstr>
      <vt:lpstr>苹方-简</vt:lpstr>
      <vt:lpstr>Tahoma</vt:lpstr>
      <vt:lpstr>宋体-简</vt:lpstr>
      <vt:lpstr>Menlo</vt:lpstr>
      <vt:lpstr>Contemporary Portrait</vt:lpstr>
      <vt:lpstr>How is Structured Analysis Performed?</vt:lpstr>
      <vt:lpstr>Tic-tac-toe: Context Diagram</vt:lpstr>
      <vt:lpstr>Context Diagram</vt:lpstr>
      <vt:lpstr>Context Diagram</vt:lpstr>
      <vt:lpstr>PowerPoint 演示文稿</vt:lpstr>
      <vt:lpstr>Higher level DFDs</vt:lpstr>
      <vt:lpstr>Decomposition</vt:lpstr>
      <vt:lpstr>Decomposition</vt:lpstr>
      <vt:lpstr>Decomposition</vt:lpstr>
      <vt:lpstr>Decompose how long?</vt:lpstr>
      <vt:lpstr>Numbering of bubbles</vt:lpstr>
      <vt:lpstr>Example 1: RMS Calculating Software</vt:lpstr>
      <vt:lpstr>Example 1: RMS Calculating Software</vt:lpstr>
      <vt:lpstr> Example 1: RMS Calculating Software</vt:lpstr>
      <vt:lpstr> Example 1: RMS Calculating Software</vt:lpstr>
      <vt:lpstr> Example 1: RMS Calculating Software</vt:lpstr>
      <vt:lpstr> Example 1: RMS Calculating Software(Level-1)</vt:lpstr>
      <vt:lpstr> Example 1: RMS Calculating Software(Level-1)</vt:lpstr>
      <vt:lpstr>Example 1: RMS Calculating Software(Level-2)</vt:lpstr>
      <vt:lpstr>Example: RMS Calculating Software(Level-3)</vt:lpstr>
      <vt:lpstr>Example: RMS Calculating Software</vt:lpstr>
      <vt:lpstr>Rules of Data Flow</vt:lpstr>
      <vt:lpstr>Commonly Made Errors in DFD</vt:lpstr>
      <vt:lpstr>PowerPoint 演示文稿</vt:lpstr>
      <vt:lpstr>PowerPoint 演示文稿</vt:lpstr>
      <vt:lpstr>Data Dictionary</vt:lpstr>
      <vt:lpstr>Importance of Data Dictionary</vt:lpstr>
      <vt:lpstr>Importance of Data Dictionary</vt:lpstr>
      <vt:lpstr>Data Dictionary</vt:lpstr>
      <vt:lpstr>Data Dictionary</vt:lpstr>
      <vt:lpstr>Data Definition</vt:lpstr>
      <vt:lpstr>Data Definition</vt:lpstr>
      <vt:lpstr>Data Definition</vt:lpstr>
      <vt:lpstr>Data dictionary for RMS Software</vt:lpstr>
      <vt:lpstr>Balancing a DFD</vt:lpstr>
      <vt:lpstr>Balancing a DFD</vt:lpstr>
      <vt:lpstr>Data Definition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is Structured Analysis Performed?</dc:title>
  <dc:creator>ranvirsingh</dc:creator>
  <cp:lastModifiedBy>ranvirsingh</cp:lastModifiedBy>
  <cp:revision>1</cp:revision>
  <dcterms:created xsi:type="dcterms:W3CDTF">2023-03-02T14:00:56Z</dcterms:created>
  <dcterms:modified xsi:type="dcterms:W3CDTF">2023-03-02T14:00:56Z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