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65" r:id="rId11"/>
    <p:sldId id="366" r:id="rId12"/>
    <p:sldId id="368" r:id="rId13"/>
    <p:sldId id="265" r:id="rId14"/>
    <p:sldId id="266" r:id="rId15"/>
    <p:sldId id="369" r:id="rId16"/>
    <p:sldId id="37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tantia" panose="02030602050306030303" pitchFamily="18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  <p:embeddedFont>
      <p:font typeface="Wingdings 2" panose="05020102010507070707" pitchFamily="18" charset="2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3hlwMnyvB0iDWU+icadIFSW4k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148348B7-8AE2-AE48-8C86-AC9B9F5AB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A1DA8804-3E56-59A0-0196-05A94A4E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2E0F4068-C902-BFF7-8F6C-0021BBF25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F8C9A77-FCF5-48F7-A21B-C36BD6FA10D9}" type="slidenum">
              <a:rPr lang="en-US" altLang="en-US">
                <a:latin typeface="Times New Roman" panose="02020603050405020304" pitchFamily="18" charset="0"/>
              </a:rPr>
              <a:pPr algn="r"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1CE8E6E6-0AFE-4EA8-1F09-A9BE0CB66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FE106198-FC4E-5981-2986-5A4D3421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E3D20F50-5CE6-F54A-095F-43722D6E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BA9384C-916C-4B0C-B499-400634DFE89B}" type="slidenum">
              <a:rPr lang="en-US" altLang="en-US">
                <a:latin typeface="Times New Roman" panose="02020603050405020304" pitchFamily="18" charset="0"/>
              </a:rPr>
              <a:pPr algn="r"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E33C9F49-7EAA-6CCE-32EA-F31751021E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DE9B1C40-F0A0-0FE7-3B50-EC4B027A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189D2DA7-E937-25E2-FAF7-CF510EC7A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8DD791F-48FE-44F2-9085-DC91B7641CF0}" type="slidenum">
              <a:rPr lang="en-US" altLang="en-US">
                <a:latin typeface="Times New Roman" panose="02020603050405020304" pitchFamily="18" charset="0"/>
              </a:rPr>
              <a:pPr algn="r"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14F8CCB0-2AF6-9087-6182-3DBDED3627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D9B0290E-6E5B-27B4-62EF-3EEDFB31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0DE53ED8-165E-DE90-16D0-3676F8C97E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98C9E347-2E30-479C-A80B-6E45AE1EE175}" type="slidenum">
              <a:rPr lang="en-US" altLang="en-US">
                <a:latin typeface="Times New Roman" panose="02020603050405020304" pitchFamily="18" charset="0"/>
              </a:rPr>
              <a:pPr algn="r"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77B79681-C388-50D1-5A14-94CFA5D5C4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E8BD7446-6A0E-1131-8311-794733846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49B32222-6F8D-978A-C34E-16810AC91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649E877-FCDA-4A20-9C71-4CDA96714E4F}" type="slidenum">
              <a:rPr lang="en-US" altLang="en-US">
                <a:latin typeface="Times New Roman" panose="02020603050405020304" pitchFamily="18" charset="0"/>
              </a:rPr>
              <a:pPr algn="r"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 rot="5400000">
            <a:off x="7604919" y="2148682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8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1534584" y="214313"/>
            <a:ext cx="10390716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dt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ft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>
            <a:normAutofit/>
          </a:bodyPr>
          <a:lstStyle/>
          <a:p>
            <a:pPr lvl="0"/>
            <a:endParaRPr lang="en-CA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EDED-90ED-8D05-4B82-2F68B40C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B1D27-78A1-1EF7-0A5A-9846BF9F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F59D-4C90-1BF4-53D0-DC05519E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6493B4C-C346-4E33-8B4E-9CAE157B7A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19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D1EAEE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6193367" y="1859757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193367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tantia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" name="Google Shape;72;p21"/>
          <p:cNvSpPr/>
          <p:nvPr/>
        </p:nvSpPr>
        <p:spPr>
          <a:xfrm rot="-10380000" flipH="1">
            <a:off x="10672233" y="5359400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tantia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3" name="Google Shape;73;p21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4" name="Google Shape;74;p21"/>
          <p:cNvSpPr/>
          <p:nvPr/>
        </p:nvSpPr>
        <p:spPr>
          <a:xfrm rot="10800000" flipH="1">
            <a:off x="5842000" y="6219825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812800" y="1176996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10769600" y="635635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-12700" y="-7937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5842000" y="-7937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2"/>
          <p:cNvGrpSpPr/>
          <p:nvPr/>
        </p:nvGrpSpPr>
        <p:grpSpPr>
          <a:xfrm>
            <a:off x="-39103" y="-14808"/>
            <a:ext cx="12264293" cy="1083716"/>
            <a:chOff x="-29322" y="-1971"/>
            <a:chExt cx="9198255" cy="1086266"/>
          </a:xfrm>
        </p:grpSpPr>
        <p:sp>
          <p:nvSpPr>
            <p:cNvPr id="18" name="Google Shape;18;p12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074420" y="949960"/>
            <a:ext cx="10198100" cy="332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BLACK BOX TESTING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9FB07AE-29DD-9E4D-71D8-CFDDFC8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BA3FE2E-2EBD-266A-AA8B-9E46AE93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Consider a program that takes 2 inputs – a string </a:t>
            </a:r>
            <a:r>
              <a:rPr lang="en-US" altLang="en-US" b="1"/>
              <a:t>s</a:t>
            </a:r>
            <a:r>
              <a:rPr lang="en-US" altLang="en-US"/>
              <a:t> and an integer </a:t>
            </a:r>
            <a:r>
              <a:rPr lang="en-US" altLang="en-US" b="1"/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Program determines </a:t>
            </a:r>
            <a:r>
              <a:rPr lang="en-US" altLang="en-US" b="1"/>
              <a:t>n</a:t>
            </a:r>
            <a:r>
              <a:rPr lang="en-US" altLang="en-US"/>
              <a:t> most frequent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Tester believes that programmer may deal with diff types of chars separately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Describe a valid and invalid equivalence classes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3FC1-8E6D-4495-C214-B83F31FF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</a:t>
            </a:r>
          </a:p>
        </p:txBody>
      </p:sp>
      <p:sp>
        <p:nvSpPr>
          <p:cNvPr id="43013" name="Slide Number Placeholder 5">
            <a:extLst>
              <a:ext uri="{FF2B5EF4-FFF2-40B4-BE49-F238E27FC236}">
                <a16:creationId xmlns:a16="http://schemas.microsoft.com/office/drawing/2014/main" id="{0A4771A4-6ECB-7414-1E5C-D7616CD3B7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92E77D6-E32D-407A-BFBF-8E0D4F5FDC5E}" type="slidenum">
              <a:rPr lang="en-US" altLang="en-US">
                <a:solidFill>
                  <a:srgbClr val="045C75"/>
                </a:solidFill>
              </a:rPr>
              <a:pPr algn="r"/>
              <a:t>10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E2AD924-7262-2D2A-5A89-46ACDEBA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Example..</a:t>
            </a:r>
          </a:p>
        </p:txBody>
      </p:sp>
      <p:graphicFrame>
        <p:nvGraphicFramePr>
          <p:cNvPr id="285726" name="Group 30">
            <a:extLst>
              <a:ext uri="{FF2B5EF4-FFF2-40B4-BE49-F238E27FC236}">
                <a16:creationId xmlns:a16="http://schemas.microsoft.com/office/drawing/2014/main" id="{12B17985-8D10-B4BC-A38E-18BC328BF097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706688" y="2017713"/>
          <a:ext cx="7772400" cy="3879916"/>
        </p:xfrm>
        <a:graphic>
          <a:graphicData uri="http://schemas.openxmlformats.org/drawingml/2006/table">
            <a:tbl>
              <a:tblPr/>
              <a:tblGrid>
                <a:gridCol w="12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Input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Valid Eq Class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Invalid Eq class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1: Contains numbers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2: Lower case letters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3: upper case letters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4: special chars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5: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between 0-N(max)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1: non-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ascii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char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2: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&gt; 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6: Int in valid range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3: Int out of range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9317179D-869B-D323-659D-9EAAD334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</a:t>
            </a:r>
          </a:p>
        </p:txBody>
      </p:sp>
      <p:sp>
        <p:nvSpPr>
          <p:cNvPr id="45078" name="Slide Number Placeholder 5">
            <a:extLst>
              <a:ext uri="{FF2B5EF4-FFF2-40B4-BE49-F238E27FC236}">
                <a16:creationId xmlns:a16="http://schemas.microsoft.com/office/drawing/2014/main" id="{4391E5F1-30C9-852A-F9B9-660B645872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05C719F-7AC8-4761-9156-36E3050952F1}" type="slidenum">
              <a:rPr lang="en-US" altLang="en-US">
                <a:solidFill>
                  <a:srgbClr val="045C75"/>
                </a:solidFill>
              </a:rPr>
              <a:pPr algn="r"/>
              <a:t>11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2B44EF2-3708-5B6E-0E14-37B40DA8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Example…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8091243-239C-4E57-0E15-B77EDA081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Test cases (i.e. s , n) with first method</a:t>
            </a:r>
          </a:p>
          <a:p>
            <a:pPr lvl="1" eaLnBrk="1" hangingPunct="1"/>
            <a:r>
              <a:rPr lang="en-US" altLang="en-US" b="1"/>
              <a:t>s</a:t>
            </a:r>
            <a:r>
              <a:rPr lang="en-US" altLang="en-US"/>
              <a:t> : str of len &lt; N with lower case, upper case, numbers, and special chars, and n=5</a:t>
            </a:r>
          </a:p>
          <a:p>
            <a:pPr lvl="1" eaLnBrk="1" hangingPunct="1"/>
            <a:r>
              <a:rPr lang="en-US" altLang="en-US"/>
              <a:t>Plus test cases for each of the invalid eq classes</a:t>
            </a:r>
          </a:p>
          <a:p>
            <a:pPr lvl="1" eaLnBrk="1" hangingPunct="1"/>
            <a:r>
              <a:rPr lang="en-US" altLang="en-US"/>
              <a:t>Total test cases: 1 valid+3 invalid= 4 total</a:t>
            </a:r>
          </a:p>
          <a:p>
            <a:pPr eaLnBrk="1" hangingPunct="1"/>
            <a:r>
              <a:rPr lang="en-US" altLang="en-US" sz="2800"/>
              <a:t>With the second approach</a:t>
            </a:r>
          </a:p>
          <a:p>
            <a:pPr lvl="1" eaLnBrk="1" hangingPunct="1"/>
            <a:r>
              <a:rPr lang="en-US" altLang="en-US"/>
              <a:t>A separate str for each type of char (i.e. a str of numbers, one of lower case, …) + invalid cases</a:t>
            </a:r>
          </a:p>
          <a:p>
            <a:pPr lvl="1" eaLnBrk="1" hangingPunct="1"/>
            <a:r>
              <a:rPr lang="en-US" altLang="en-US"/>
              <a:t>Total test cases will be 6 + 3 = 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1A81-CED1-D3D1-7502-083B2BD8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</a:t>
            </a:r>
          </a:p>
        </p:txBody>
      </p:sp>
      <p:sp>
        <p:nvSpPr>
          <p:cNvPr id="47109" name="Slide Number Placeholder 5">
            <a:extLst>
              <a:ext uri="{FF2B5EF4-FFF2-40B4-BE49-F238E27FC236}">
                <a16:creationId xmlns:a16="http://schemas.microsoft.com/office/drawing/2014/main" id="{838833C2-D41A-EED1-D8F8-67D527EF2D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C64790D-0789-4E73-A687-1F024E62A219}" type="slidenum">
              <a:rPr lang="en-US" altLang="en-US">
                <a:solidFill>
                  <a:srgbClr val="045C75"/>
                </a:solidFill>
              </a:rPr>
              <a:pPr algn="r"/>
              <a:t>12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Boundary value analysis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Programs often fail on special values</a:t>
            </a:r>
            <a:endParaRPr/>
          </a:p>
          <a:p>
            <a:pPr marL="273050" lvl="0" indent="-273050" algn="l" rtl="0"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These values often lie on boundary of equivalence classes</a:t>
            </a:r>
            <a:endParaRPr/>
          </a:p>
          <a:p>
            <a:pPr marL="273050" lvl="0" indent="-273050" algn="l" rtl="0"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Test cases that have boundary  values have </a:t>
            </a:r>
            <a:r>
              <a:rPr lang="en-US" sz="2800" i="1"/>
              <a:t>high yield</a:t>
            </a:r>
            <a:endParaRPr/>
          </a:p>
          <a:p>
            <a:pPr marL="273050" lvl="0" indent="-273050" algn="l" rtl="0"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These are also called </a:t>
            </a:r>
            <a:r>
              <a:rPr lang="en-US" sz="2800" i="1"/>
              <a:t>extreme cases</a:t>
            </a:r>
            <a:endParaRPr/>
          </a:p>
          <a:p>
            <a:pPr marL="273050" lvl="0" indent="-273050" algn="l" rtl="0"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A BV test case is a set of input data that lies on the edge of a eq class of input/output</a:t>
            </a:r>
            <a:endParaRPr/>
          </a:p>
        </p:txBody>
      </p:sp>
      <p:sp>
        <p:nvSpPr>
          <p:cNvPr id="190" name="Google Shape;190;p10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035C75"/>
                </a:solidFill>
                <a:latin typeface="Tahoma"/>
                <a:ea typeface="Tahoma"/>
                <a:cs typeface="Tahoma"/>
                <a:sym typeface="Tahoma"/>
              </a:rPr>
              <a:t>Testing</a:t>
            </a: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200" b="0" i="0" u="none" strike="noStrike" cap="none">
              <a:solidFill>
                <a:srgbClr val="045C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1828800" y="685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Boundary value analysis (cont)...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1"/>
          </p:nvPr>
        </p:nvSpPr>
        <p:spPr>
          <a:xfrm>
            <a:off x="1981200" y="2017713"/>
            <a:ext cx="849788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7305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For  each equivalence class</a:t>
            </a:r>
            <a:r>
              <a:rPr lang="en-US" sz="2800"/>
              <a:t> </a:t>
            </a:r>
            <a:endParaRPr/>
          </a:p>
          <a:p>
            <a:pPr marL="640080" lvl="1" indent="-24638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choose values on the edges of the class</a:t>
            </a:r>
            <a:endParaRPr/>
          </a:p>
          <a:p>
            <a:pPr marL="640080" lvl="1" indent="-24638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choose values just outside the edges</a:t>
            </a:r>
            <a:endParaRPr/>
          </a:p>
          <a:p>
            <a:pPr marL="273050" lvl="0" indent="-27305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E.g. if 0 &lt;= x &lt;= 1.0</a:t>
            </a:r>
            <a:endParaRPr sz="2800"/>
          </a:p>
          <a:p>
            <a:pPr marL="640080" lvl="1" indent="-24638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0.0 , 1.0 are edges inside</a:t>
            </a:r>
            <a:endParaRPr/>
          </a:p>
          <a:p>
            <a:pPr marL="640080" lvl="1" indent="-24638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-0.1,1.1 are just outside</a:t>
            </a:r>
            <a:endParaRPr/>
          </a:p>
          <a:p>
            <a:pPr marL="273050" lvl="0" indent="-116204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01" name="Google Shape;201;p11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035C75"/>
                </a:solidFill>
                <a:latin typeface="Tahoma"/>
                <a:ea typeface="Tahoma"/>
                <a:cs typeface="Tahoma"/>
                <a:sym typeface="Tahoma"/>
              </a:rPr>
              <a:t>Testing</a:t>
            </a:r>
            <a:endParaRPr/>
          </a:p>
        </p:txBody>
      </p:sp>
      <p:sp>
        <p:nvSpPr>
          <p:cNvPr id="202" name="Google Shape;202;p11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200" b="0" i="0" u="none" strike="noStrike" cap="none">
              <a:solidFill>
                <a:srgbClr val="045C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33C415C-A3C7-FD4F-B404-3DB720B3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Boundary Value Analysis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3CD046F9-E5A6-DC36-F7A0-665B2B3DDC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In BVA we determine the value of </a:t>
            </a:r>
            <a:r>
              <a:rPr lang="en-US" sz="2800" dirty="0" err="1"/>
              <a:t>vars</a:t>
            </a:r>
            <a:r>
              <a:rPr lang="en-US" sz="2800" dirty="0"/>
              <a:t> that should be used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If input is a defined range, then there are 6 boundary values plus 1 normal value (tot: 7)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If multiple inputs, how to combine them into test cases; two strategies possible</a:t>
            </a:r>
          </a:p>
          <a:p>
            <a:pPr marL="640080" lvl="1" indent="-246888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/>
              <a:t>Try all possible combination of BV of diff variables, with n </a:t>
            </a:r>
            <a:r>
              <a:rPr lang="en-US" dirty="0" err="1"/>
              <a:t>vars</a:t>
            </a:r>
            <a:r>
              <a:rPr lang="en-US" dirty="0"/>
              <a:t> this will have 7</a:t>
            </a:r>
            <a:r>
              <a:rPr lang="en-US" baseline="30000" dirty="0"/>
              <a:t>n</a:t>
            </a:r>
            <a:r>
              <a:rPr lang="en-US" dirty="0"/>
              <a:t> test cases!</a:t>
            </a:r>
          </a:p>
          <a:p>
            <a:pPr marL="640080" lvl="1" indent="-246888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/>
              <a:t>Select BV for one </a:t>
            </a:r>
            <a:r>
              <a:rPr lang="en-US" dirty="0" err="1"/>
              <a:t>var</a:t>
            </a:r>
            <a:r>
              <a:rPr lang="en-US" dirty="0"/>
              <a:t>; have other </a:t>
            </a:r>
            <a:r>
              <a:rPr lang="en-US" dirty="0" err="1"/>
              <a:t>vars</a:t>
            </a:r>
            <a:r>
              <a:rPr lang="en-US" dirty="0"/>
              <a:t> at normal values + 1 of all normal values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04591-4B82-9487-C9F8-B82663F5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Testing</a:t>
            </a:r>
          </a:p>
        </p:txBody>
      </p:sp>
      <p:sp>
        <p:nvSpPr>
          <p:cNvPr id="53253" name="Slide Number Placeholder 5">
            <a:extLst>
              <a:ext uri="{FF2B5EF4-FFF2-40B4-BE49-F238E27FC236}">
                <a16:creationId xmlns:a16="http://schemas.microsoft.com/office/drawing/2014/main" id="{9E74F595-6260-076D-B561-7D2771488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E1B521A-49DA-4CDD-9415-FCE0C3BFD1E7}" type="slidenum">
              <a:rPr lang="en-US" altLang="en-US">
                <a:solidFill>
                  <a:srgbClr val="045C75"/>
                </a:solidFill>
              </a:rPr>
              <a:pPr algn="r"/>
              <a:t>15</a:t>
            </a:fld>
            <a:endParaRPr lang="en-US" altLang="en-US">
              <a:solidFill>
                <a:srgbClr val="045C75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7846B1-5406-2C11-CEA9-A1B1899DCBAA}"/>
              </a:ext>
            </a:extLst>
          </p:cNvPr>
          <p:cNvCxnSpPr/>
          <p:nvPr/>
        </p:nvCxnSpPr>
        <p:spPr>
          <a:xfrm>
            <a:off x="3276600" y="3733800"/>
            <a:ext cx="541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7CDA095-D5E4-8855-121B-34C0A35B9C05}"/>
              </a:ext>
            </a:extLst>
          </p:cNvPr>
          <p:cNvSpPr/>
          <p:nvPr/>
        </p:nvSpPr>
        <p:spPr>
          <a:xfrm>
            <a:off x="3733800" y="3657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9A8EC8-9B0E-4082-654E-A9C29F4F804F}"/>
              </a:ext>
            </a:extLst>
          </p:cNvPr>
          <p:cNvSpPr/>
          <p:nvPr/>
        </p:nvSpPr>
        <p:spPr>
          <a:xfrm>
            <a:off x="8229600" y="3657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97CF5-2F4C-3919-5064-4864AD586A0C}"/>
              </a:ext>
            </a:extLst>
          </p:cNvPr>
          <p:cNvCxnSpPr/>
          <p:nvPr/>
        </p:nvCxnSpPr>
        <p:spPr>
          <a:xfrm rot="5400000">
            <a:off x="3810000" y="3733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689310-8449-2EC1-F913-1C39E567DD76}"/>
              </a:ext>
            </a:extLst>
          </p:cNvPr>
          <p:cNvCxnSpPr/>
          <p:nvPr/>
        </p:nvCxnSpPr>
        <p:spPr>
          <a:xfrm rot="5400000">
            <a:off x="7848600" y="3733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B88FEC1-6424-F043-1441-86A96E31A5D1}"/>
              </a:ext>
            </a:extLst>
          </p:cNvPr>
          <p:cNvSpPr/>
          <p:nvPr/>
        </p:nvSpPr>
        <p:spPr>
          <a:xfrm>
            <a:off x="3962400" y="3657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F8731F-46AE-CD03-BF8C-E245B64134EA}"/>
              </a:ext>
            </a:extLst>
          </p:cNvPr>
          <p:cNvSpPr/>
          <p:nvPr/>
        </p:nvSpPr>
        <p:spPr>
          <a:xfrm>
            <a:off x="4191000" y="3657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FDCB1A-F1E6-0398-05FC-67C139397200}"/>
              </a:ext>
            </a:extLst>
          </p:cNvPr>
          <p:cNvSpPr/>
          <p:nvPr/>
        </p:nvSpPr>
        <p:spPr>
          <a:xfrm>
            <a:off x="7772400" y="3657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DB7767-0FD6-10DB-7EED-048B41765B46}"/>
              </a:ext>
            </a:extLst>
          </p:cNvPr>
          <p:cNvSpPr/>
          <p:nvPr/>
        </p:nvSpPr>
        <p:spPr>
          <a:xfrm>
            <a:off x="8001000" y="3657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E14A1C-6277-6412-13F8-8E0EFE42B77A}"/>
              </a:ext>
            </a:extLst>
          </p:cNvPr>
          <p:cNvSpPr/>
          <p:nvPr/>
        </p:nvSpPr>
        <p:spPr>
          <a:xfrm>
            <a:off x="6019800" y="3657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53264" name="TextBox 18">
            <a:extLst>
              <a:ext uri="{FF2B5EF4-FFF2-40B4-BE49-F238E27FC236}">
                <a16:creationId xmlns:a16="http://schemas.microsoft.com/office/drawing/2014/main" id="{70E1E6C8-74BD-C6AA-C3AE-51CBC2A8E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350" y="3897314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CA" altLang="en-US" dirty="0"/>
              <a:t>Min</a:t>
            </a:r>
          </a:p>
        </p:txBody>
      </p:sp>
      <p:sp>
        <p:nvSpPr>
          <p:cNvPr id="53265" name="TextBox 19">
            <a:extLst>
              <a:ext uri="{FF2B5EF4-FFF2-40B4-BE49-F238E27FC236}">
                <a16:creationId xmlns:a16="http://schemas.microsoft.com/office/drawing/2014/main" id="{38C5FAF2-F60C-5A46-A514-AC406C80A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011" y="3886201"/>
            <a:ext cx="5052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CA" altLang="en-US"/>
              <a:t>Max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0695EF2-AD4F-0C32-52D6-8BE1CC86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BVA.. (test cases for two vars – x and y)</a:t>
            </a:r>
          </a:p>
        </p:txBody>
      </p:sp>
      <p:pic>
        <p:nvPicPr>
          <p:cNvPr id="55299" name="Picture 5" descr="Fig10-2">
            <a:extLst>
              <a:ext uri="{FF2B5EF4-FFF2-40B4-BE49-F238E27FC236}">
                <a16:creationId xmlns:a16="http://schemas.microsoft.com/office/drawing/2014/main" id="{8540FE86-B6D8-003B-B2AC-FA8A9B97A9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2017713"/>
            <a:ext cx="6572250" cy="41148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C61E4-DB22-10E1-6AE4-1FDA97E1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</a:t>
            </a:r>
          </a:p>
        </p:txBody>
      </p:sp>
      <p:sp>
        <p:nvSpPr>
          <p:cNvPr id="55301" name="Slide Number Placeholder 5">
            <a:extLst>
              <a:ext uri="{FF2B5EF4-FFF2-40B4-BE49-F238E27FC236}">
                <a16:creationId xmlns:a16="http://schemas.microsoft.com/office/drawing/2014/main" id="{7D18BC9D-9CA1-A1F3-1FC0-1A010D7A4C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4D04499-EC6C-4E79-B1DD-A4F394A0FB9A}" type="slidenum">
              <a:rPr lang="en-US" altLang="en-US">
                <a:solidFill>
                  <a:srgbClr val="045C75"/>
                </a:solidFill>
              </a:rPr>
              <a:pPr algn="r"/>
              <a:t>16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981200" y="704850"/>
            <a:ext cx="82296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case design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During test planning, have to design a set of test cases that will detect defects present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Some criteria needed to guide test case selection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Two approaches to design test cases</a:t>
            </a:r>
            <a:endParaRPr sz="2400"/>
          </a:p>
          <a:p>
            <a:pPr marL="640080" lvl="1" indent="-2463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functional or black box</a:t>
            </a:r>
            <a:endParaRPr/>
          </a:p>
          <a:p>
            <a:pPr marL="640080" lvl="1" indent="-2463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structural or white box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Both are complimentary; we discuss a few approaches/criteria for both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035C75"/>
                </a:solidFill>
                <a:latin typeface="Tahoma"/>
                <a:ea typeface="Tahoma"/>
                <a:cs typeface="Tahoma"/>
                <a:sym typeface="Tahoma"/>
              </a:rPr>
              <a:t>Testing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200" b="0" i="0" u="none" strike="noStrike" cap="none">
              <a:solidFill>
                <a:srgbClr val="045C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Black Box testing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2209800" y="2017713"/>
            <a:ext cx="826928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Software tested to be treated as a black box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Specification for the black box is given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The expected behavior of the system is used to design test cases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Test cases are determined solely from specification.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Internal structure of code </a:t>
            </a:r>
            <a:r>
              <a:rPr lang="en-US" b="1"/>
              <a:t>not</a:t>
            </a:r>
            <a:r>
              <a:rPr lang="en-US"/>
              <a:t> used for test case design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035C75"/>
                </a:solidFill>
                <a:latin typeface="Tahoma"/>
                <a:ea typeface="Tahoma"/>
                <a:cs typeface="Tahoma"/>
                <a:sym typeface="Tahoma"/>
              </a:rPr>
              <a:t>Testing</a:t>
            </a:r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200" b="0" i="0" u="none" strike="noStrike" cap="none">
              <a:solidFill>
                <a:srgbClr val="045C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Equivalence Class partitioning</a:t>
            </a: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Divide the input space into equivalent classes</a:t>
            </a:r>
            <a:endParaRPr/>
          </a:p>
          <a:p>
            <a:pPr marL="273050" lvl="0" indent="-273050" algn="l" rtl="0"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If  the software works for a test case from a class the it is likely to work for all</a:t>
            </a:r>
            <a:endParaRPr/>
          </a:p>
          <a:p>
            <a:pPr marL="273050" lvl="0" indent="-273050" algn="l" rtl="0"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Can reduce the set of test cases if such equivalent classes can be identified</a:t>
            </a:r>
            <a:endParaRPr/>
          </a:p>
          <a:p>
            <a:pPr marL="273050" lvl="0" indent="-273050" algn="l" rtl="0"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Approximate it by identifying classes for which different behavior is specified</a:t>
            </a:r>
            <a:r>
              <a:rPr lang="en-US" sz="2400"/>
              <a:t> 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035C75"/>
                </a:solidFill>
                <a:latin typeface="Tahoma"/>
                <a:ea typeface="Tahoma"/>
                <a:cs typeface="Tahoma"/>
                <a:sym typeface="Tahoma"/>
              </a:rPr>
              <a:t>Testing</a:t>
            </a:r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200" b="0" i="0" u="none" strike="noStrike" cap="none">
              <a:solidFill>
                <a:srgbClr val="045C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1981200" y="704850"/>
            <a:ext cx="822960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Equivalence Class Examples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73050" lvl="0" indent="-273050" algn="l" rtl="1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n-US" sz="2400" i="1"/>
              <a:t>In a computer store, the computer item can have a quantity </a:t>
            </a:r>
            <a:endParaRPr/>
          </a:p>
          <a:p>
            <a:pPr marL="273050" lvl="0" indent="-273050" algn="l" rtl="1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lang="en-US" sz="2400" i="1"/>
              <a:t>between 500 to 1500. What are the equivalence classes?</a:t>
            </a:r>
            <a:endParaRPr/>
          </a:p>
          <a:p>
            <a:pPr marL="273050" lvl="0" indent="-273050" algn="l" rtl="1"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  <a:p>
            <a:pPr marL="273050" lvl="0" indent="-273050" algn="l" rtl="1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lang="en-US" sz="2400"/>
              <a:t>Answer: Valid class: 500 &lt;= QTY &lt;= +1500</a:t>
            </a:r>
            <a:br>
              <a:rPr lang="en-US" sz="2400"/>
            </a:br>
            <a:r>
              <a:rPr lang="en-US" sz="2400"/>
              <a:t>                Invalid class: QTY &gt; +1500</a:t>
            </a:r>
            <a:br>
              <a:rPr lang="en-US" sz="2400"/>
            </a:br>
            <a:r>
              <a:rPr lang="en-US" sz="2400"/>
              <a:t>                Invalid class: QTY &lt; 500</a:t>
            </a:r>
            <a:br>
              <a:rPr lang="en-US" sz="2400"/>
            </a:br>
            <a:endParaRPr sz="2400"/>
          </a:p>
          <a:p>
            <a:pPr marL="273050" lvl="0" indent="-273050" algn="l" rtl="1"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  <a:p>
            <a:pPr marL="273050" lvl="0" indent="-273050" algn="l" rtl="0"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</p:txBody>
      </p:sp>
      <p:sp>
        <p:nvSpPr>
          <p:cNvPr id="143" name="Google Shape;143;p5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035C75"/>
                </a:solidFill>
                <a:latin typeface="Tahoma"/>
                <a:ea typeface="Tahoma"/>
                <a:cs typeface="Tahoma"/>
                <a:sym typeface="Tahoma"/>
              </a:rPr>
              <a:t>Testing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200" b="0" i="0" u="none" strike="noStrike" cap="none">
              <a:solidFill>
                <a:srgbClr val="045C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Equivalence Class Examples</a:t>
            </a:r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1981200" y="1935163"/>
            <a:ext cx="82296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marR="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lang="en-US" sz="2600" b="0" i="1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Account code can be 500 to 1000 or 0 to 499 or 2000 (the field type is integer). What are the equivalence classes?</a:t>
            </a:r>
            <a:endParaRPr/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Answer: </a:t>
            </a:r>
            <a:endParaRPr/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Valid class: 0 &lt;= account &lt;= 499</a:t>
            </a:r>
            <a:endParaRPr/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Valid class: 500 &lt;= account &lt;= 1000 		</a:t>
            </a:r>
            <a:endParaRPr/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Valid class: 2000 &lt;= account &lt;= 2000 </a:t>
            </a:r>
            <a:endParaRPr/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Invalid class: account &lt; 0 </a:t>
            </a:r>
            <a:endParaRPr/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Invalid class: 1000 &lt; account &lt; 2000 </a:t>
            </a:r>
            <a:endParaRPr/>
          </a:p>
          <a:p>
            <a:pPr marL="274320" marR="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Invalid class: account &gt; 2000 </a:t>
            </a:r>
            <a:endParaRPr/>
          </a:p>
          <a:p>
            <a:pPr marL="274320" marR="0" lvl="0" indent="-1174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4" name="Google Shape;154;p6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035C75"/>
                </a:solidFill>
                <a:latin typeface="Tahoma"/>
                <a:ea typeface="Tahoma"/>
                <a:cs typeface="Tahoma"/>
                <a:sym typeface="Tahoma"/>
              </a:rPr>
              <a:t>Testing</a:t>
            </a: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200" b="0" i="0" u="none" strike="noStrike" cap="none">
              <a:solidFill>
                <a:srgbClr val="045C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body" idx="1"/>
          </p:nvPr>
        </p:nvSpPr>
        <p:spPr>
          <a:xfrm>
            <a:off x="609600" y="52927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89560" algn="l" rtl="0">
              <a:spcBef>
                <a:spcPts val="0"/>
              </a:spcBef>
              <a:spcAft>
                <a:spcPts val="0"/>
              </a:spcAft>
              <a:buSzPts val="4560"/>
              <a:buChar char="⚫"/>
            </a:pPr>
            <a:r>
              <a:rPr lang="en-US" sz="4800"/>
              <a:t>For a function that computes the square root of the integer values in the range of 0 and 5000, determine</a:t>
            </a:r>
            <a:endParaRPr/>
          </a:p>
          <a:p>
            <a:pPr marL="273050" lvl="0" indent="-289560" algn="l" rtl="0">
              <a:spcBef>
                <a:spcPts val="960"/>
              </a:spcBef>
              <a:spcAft>
                <a:spcPts val="0"/>
              </a:spcAft>
              <a:buSzPts val="4560"/>
              <a:buChar char="⚫"/>
            </a:pPr>
            <a:r>
              <a:rPr lang="en-US" sz="4800"/>
              <a:t>i) the equivalence classes</a:t>
            </a:r>
            <a:endParaRPr/>
          </a:p>
          <a:p>
            <a:pPr marL="273050" lvl="0" indent="-289560" algn="l" rtl="0">
              <a:spcBef>
                <a:spcPts val="960"/>
              </a:spcBef>
              <a:spcAft>
                <a:spcPts val="0"/>
              </a:spcAft>
              <a:buSzPts val="4560"/>
              <a:buChar char="⚫"/>
            </a:pPr>
            <a:r>
              <a:rPr lang="en-US" sz="4800"/>
              <a:t>ii) black box test suite</a:t>
            </a:r>
            <a:endParaRPr/>
          </a:p>
          <a:p>
            <a:pPr marL="273050" lvl="0" indent="-289560" algn="l" rtl="0">
              <a:spcBef>
                <a:spcPts val="960"/>
              </a:spcBef>
              <a:spcAft>
                <a:spcPts val="0"/>
              </a:spcAft>
              <a:buSzPts val="4560"/>
              <a:buChar char="⚫"/>
            </a:pPr>
            <a:r>
              <a:rPr lang="en-US" sz="4800"/>
              <a:t>iii) boundary value test suite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514600" y="214313"/>
            <a:ext cx="7953375" cy="153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Equivalence class partitioning… </a:t>
            </a:r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Rationale: specification requires same behavior for elements in a class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Software likely to be constructed such that it either fails for all or for none.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E.g. if a function was not designed for negative numbers then it will fail for all the negative numbers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For robustness, should form equivalent classes for invalid inputs also</a:t>
            </a:r>
            <a:endParaRPr/>
          </a:p>
          <a:p>
            <a:pPr marL="273050" lvl="0" indent="-11620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035C75"/>
                </a:solidFill>
                <a:latin typeface="Tahoma"/>
                <a:ea typeface="Tahoma"/>
                <a:cs typeface="Tahoma"/>
                <a:sym typeface="Tahoma"/>
              </a:rPr>
              <a:t>Testing</a:t>
            </a:r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200" b="0" i="0" u="none" strike="noStrike" cap="none">
              <a:solidFill>
                <a:srgbClr val="045C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Equivalent class partitioning..</a:t>
            </a: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>
            <a:off x="2209800" y="2017713"/>
            <a:ext cx="826928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Every condition specified as input is an equivalent class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Define invalid equivalent classes also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E.g. range 0&lt; value&lt;Max specified</a:t>
            </a:r>
            <a:r>
              <a:rPr lang="en-US" sz="2800"/>
              <a:t>   </a:t>
            </a:r>
            <a:endParaRPr/>
          </a:p>
          <a:p>
            <a:pPr marL="640080" lvl="1" indent="-2463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one range is the valid class</a:t>
            </a:r>
            <a:endParaRPr/>
          </a:p>
          <a:p>
            <a:pPr marL="640080" lvl="1" indent="-2463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 input &lt; 0 is an invalid class                                                                  </a:t>
            </a:r>
            <a:endParaRPr/>
          </a:p>
          <a:p>
            <a:pPr marL="640080" lvl="1" indent="-2463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 input &gt; max is an invalid class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Whenever that entire range may not be treated uniformly - split into classes</a:t>
            </a: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ftr" idx="11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035C75"/>
                </a:solidFill>
                <a:latin typeface="Tahoma"/>
                <a:ea typeface="Tahoma"/>
                <a:cs typeface="Tahoma"/>
                <a:sym typeface="Tahoma"/>
              </a:rPr>
              <a:t>Testing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ldNum" idx="12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45C75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200" b="0" i="0" u="none" strike="noStrike" cap="none">
              <a:solidFill>
                <a:srgbClr val="045C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Microsoft Office PowerPoint</Application>
  <PresentationFormat>Widescreen</PresentationFormat>
  <Paragraphs>143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Noto Sans Symbols</vt:lpstr>
      <vt:lpstr>Wingdings 2</vt:lpstr>
      <vt:lpstr>Tahoma</vt:lpstr>
      <vt:lpstr>Times New Roman</vt:lpstr>
      <vt:lpstr>Arial</vt:lpstr>
      <vt:lpstr>Wingdings</vt:lpstr>
      <vt:lpstr>Calibri</vt:lpstr>
      <vt:lpstr>Constantia</vt:lpstr>
      <vt:lpstr>Flow</vt:lpstr>
      <vt:lpstr>BLACK BOX TESTING</vt:lpstr>
      <vt:lpstr>Test case design</vt:lpstr>
      <vt:lpstr>Black Box testing</vt:lpstr>
      <vt:lpstr>Equivalence Class partitioning</vt:lpstr>
      <vt:lpstr>Equivalence Class Examples</vt:lpstr>
      <vt:lpstr>Equivalence Class Examples</vt:lpstr>
      <vt:lpstr>PowerPoint Presentation</vt:lpstr>
      <vt:lpstr>Equivalence class partitioning… </vt:lpstr>
      <vt:lpstr>Equivalent class partitioning..</vt:lpstr>
      <vt:lpstr>Example</vt:lpstr>
      <vt:lpstr>Example..</vt:lpstr>
      <vt:lpstr>Example…</vt:lpstr>
      <vt:lpstr>Boundary value analysis</vt:lpstr>
      <vt:lpstr>Boundary value analysis (cont)...</vt:lpstr>
      <vt:lpstr>Boundary Value Analysis</vt:lpstr>
      <vt:lpstr>BVA.. (test cases for two vars – x and 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</dc:title>
  <dc:creator>ranvirsingh</dc:creator>
  <cp:lastModifiedBy>SHREY GARG</cp:lastModifiedBy>
  <cp:revision>1</cp:revision>
  <dcterms:created xsi:type="dcterms:W3CDTF">2023-03-26T06:11:44Z</dcterms:created>
  <dcterms:modified xsi:type="dcterms:W3CDTF">2023-05-13T07:13:54Z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