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7" r:id="rId14"/>
    <p:sldId id="268" r:id="rId15"/>
    <p:sldId id="269" r:id="rId1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6AD8A-8E3C-4259-8F2D-26E6621E778E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71CDE-D7CC-4D1C-8221-A6A271EF3D8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71CDE-D7CC-4D1C-8221-A6A271EF3D8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81278" y="717550"/>
            <a:ext cx="7381443" cy="2220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06E68-94E0-4FC1-B78F-9D7C858A0ECB}" type="datetime1">
              <a:rPr lang="en-US" smtClean="0"/>
              <a:t>1/24/2023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39ADA-05B9-4481-A8D9-59818917941E}" type="datetime1">
              <a:rPr lang="en-US" smtClean="0"/>
              <a:t>1/24/2023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D2B8A-0679-4710-84CE-84FC15F2A731}" type="datetime1">
              <a:rPr lang="en-US" smtClean="0"/>
              <a:t>1/24/2023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BF86F-41B5-4FD6-90C3-78358F0C8738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411BB-087C-4ABD-A8ED-A87DE3B00D15}" type="datetime1">
              <a:rPr lang="en-US" smtClean="0"/>
              <a:t>1/24/2023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15208" y="187197"/>
            <a:ext cx="3513454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45994" y="1554226"/>
            <a:ext cx="6118859" cy="4683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015478" y="6569761"/>
            <a:ext cx="104775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E88E2-3EE1-4547-8A9D-8714BBE98771}" type="datetime1">
              <a:rPr lang="en-US" smtClean="0"/>
              <a:t>1/24/2023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2833" y="2472054"/>
            <a:ext cx="8027670" cy="152028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950720">
              <a:lnSpc>
                <a:spcPct val="100000"/>
              </a:lnSpc>
              <a:spcBef>
                <a:spcPts val="95"/>
              </a:spcBef>
            </a:pPr>
            <a:r>
              <a:rPr sz="4900" b="1" spc="-50">
                <a:latin typeface="Times New Roman" pitchFamily="18" charset="0"/>
                <a:cs typeface="Times New Roman" pitchFamily="18" charset="0"/>
              </a:rPr>
              <a:t>Keys </a:t>
            </a:r>
            <a:r>
              <a:rPr sz="4900" b="1" spc="-5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4900" b="1" spc="-20"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lang="en-IN" sz="4900" b="1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900" b="1" spc="-20">
                <a:latin typeface="Times New Roman" pitchFamily="18" charset="0"/>
                <a:cs typeface="Times New Roman" pitchFamily="18" charset="0"/>
              </a:rPr>
              <a:t>Management</a:t>
            </a:r>
            <a:r>
              <a:rPr sz="4900" b="1" spc="10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900" b="1" spc="-45" dirty="0">
                <a:latin typeface="Times New Roman" pitchFamily="18" charset="0"/>
                <a:cs typeface="Times New Roman" pitchFamily="18" charset="0"/>
              </a:rPr>
              <a:t>System</a:t>
            </a:r>
            <a:endParaRPr sz="49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67000" y="609600"/>
            <a:ext cx="3810000" cy="1609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4594" y="5918"/>
            <a:ext cx="6255005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1" spc="-15" dirty="0">
                <a:latin typeface="Carlito"/>
                <a:cs typeface="Carlito"/>
              </a:rPr>
              <a:t>Composite</a:t>
            </a:r>
            <a:r>
              <a:rPr sz="6600" b="1" spc="-75" dirty="0">
                <a:latin typeface="Carlito"/>
                <a:cs typeface="Carlito"/>
              </a:rPr>
              <a:t> </a:t>
            </a:r>
            <a:r>
              <a:rPr sz="6600" b="1" spc="-55" dirty="0">
                <a:latin typeface="Carlito"/>
                <a:cs typeface="Carlito"/>
              </a:rPr>
              <a:t>Key</a:t>
            </a:r>
            <a:endParaRPr sz="6600">
              <a:latin typeface="Carlito"/>
              <a:cs typeface="Carlito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2250" y="1593850"/>
          <a:ext cx="2438400" cy="4038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646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Employee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58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EmployeeID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624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EmployeeName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646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SSN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658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DeptID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624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DOB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745994" y="1563370"/>
            <a:ext cx="5764530" cy="4137542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204470" indent="-343535" algn="just">
              <a:lnSpc>
                <a:spcPct val="90000"/>
              </a:lnSpc>
              <a:spcBef>
                <a:spcPts val="459"/>
              </a:spcBef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latin typeface="Carlito"/>
                <a:cs typeface="Carlito"/>
              </a:rPr>
              <a:t>If a </a:t>
            </a:r>
            <a:r>
              <a:rPr sz="2400" spc="-10" dirty="0">
                <a:latin typeface="Carlito"/>
                <a:cs typeface="Carlito"/>
              </a:rPr>
              <a:t>table </a:t>
            </a:r>
            <a:r>
              <a:rPr sz="2400" spc="-5" dirty="0">
                <a:latin typeface="Carlito"/>
                <a:cs typeface="Carlito"/>
              </a:rPr>
              <a:t>do </a:t>
            </a:r>
            <a:r>
              <a:rPr sz="2400" spc="-20" dirty="0">
                <a:latin typeface="Carlito"/>
                <a:cs typeface="Carlito"/>
              </a:rPr>
              <a:t>have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single column  that qualifies </a:t>
            </a:r>
            <a:r>
              <a:rPr sz="2400" spc="-25" dirty="0">
                <a:latin typeface="Carlito"/>
                <a:cs typeface="Carlito"/>
              </a:rPr>
              <a:t>for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5" dirty="0">
                <a:latin typeface="Carlito"/>
                <a:cs typeface="Carlito"/>
              </a:rPr>
              <a:t>Candidate </a:t>
            </a:r>
            <a:r>
              <a:rPr sz="2400" spc="-90" dirty="0">
                <a:latin typeface="Carlito"/>
                <a:cs typeface="Carlito"/>
              </a:rPr>
              <a:t>key,  </a:t>
            </a:r>
            <a:r>
              <a:rPr sz="2400" dirty="0">
                <a:latin typeface="Carlito"/>
                <a:cs typeface="Carlito"/>
              </a:rPr>
              <a:t>then </a:t>
            </a:r>
            <a:r>
              <a:rPr sz="2400" spc="-20" dirty="0">
                <a:latin typeface="Carlito"/>
                <a:cs typeface="Carlito"/>
              </a:rPr>
              <a:t>you have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10" dirty="0">
                <a:latin typeface="Carlito"/>
                <a:cs typeface="Carlito"/>
              </a:rPr>
              <a:t>select </a:t>
            </a:r>
            <a:r>
              <a:rPr sz="2400" dirty="0">
                <a:latin typeface="Carlito"/>
                <a:cs typeface="Carlito"/>
              </a:rPr>
              <a:t>2 </a:t>
            </a:r>
            <a:r>
              <a:rPr sz="2400" spc="-5" dirty="0">
                <a:latin typeface="Carlito"/>
                <a:cs typeface="Carlito"/>
              </a:rPr>
              <a:t>or </a:t>
            </a:r>
            <a:r>
              <a:rPr sz="2400" spc="-10" dirty="0">
                <a:latin typeface="Carlito"/>
                <a:cs typeface="Carlito"/>
              </a:rPr>
              <a:t>more  columns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25" dirty="0">
                <a:latin typeface="Carlito"/>
                <a:cs typeface="Carlito"/>
              </a:rPr>
              <a:t>make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25" dirty="0">
                <a:latin typeface="Carlito"/>
                <a:cs typeface="Carlito"/>
              </a:rPr>
              <a:t>row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unique.</a:t>
            </a:r>
            <a:endParaRPr sz="2400">
              <a:latin typeface="Carlito"/>
              <a:cs typeface="Carlito"/>
            </a:endParaRPr>
          </a:p>
          <a:p>
            <a:pPr marL="355600" marR="427990" indent="-343535">
              <a:lnSpc>
                <a:spcPct val="9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30" dirty="0">
                <a:latin typeface="Carlito"/>
                <a:cs typeface="Carlito"/>
              </a:rPr>
              <a:t>Like </a:t>
            </a:r>
            <a:r>
              <a:rPr sz="2400" dirty="0">
                <a:latin typeface="Carlito"/>
                <a:cs typeface="Carlito"/>
              </a:rPr>
              <a:t>if </a:t>
            </a:r>
            <a:r>
              <a:rPr sz="2400" spc="-10" dirty="0">
                <a:latin typeface="Carlito"/>
                <a:cs typeface="Carlito"/>
              </a:rPr>
              <a:t>there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no </a:t>
            </a:r>
            <a:r>
              <a:rPr sz="2400" spc="-10" dirty="0">
                <a:latin typeface="Carlito"/>
                <a:cs typeface="Carlito"/>
              </a:rPr>
              <a:t>EmployeeID </a:t>
            </a:r>
            <a:r>
              <a:rPr sz="2400" spc="-5" dirty="0">
                <a:latin typeface="Carlito"/>
                <a:cs typeface="Carlito"/>
              </a:rPr>
              <a:t>or  SSN </a:t>
            </a:r>
            <a:r>
              <a:rPr sz="2400" spc="-10" dirty="0">
                <a:latin typeface="Carlito"/>
                <a:cs typeface="Carlito"/>
              </a:rPr>
              <a:t>columns, </a:t>
            </a:r>
            <a:r>
              <a:rPr sz="2400" spc="-5" dirty="0">
                <a:latin typeface="Carlito"/>
                <a:cs typeface="Carlito"/>
              </a:rPr>
              <a:t>then </a:t>
            </a:r>
            <a:r>
              <a:rPr sz="2400" spc="-20" dirty="0">
                <a:latin typeface="Carlito"/>
                <a:cs typeface="Carlito"/>
              </a:rPr>
              <a:t>you </a:t>
            </a:r>
            <a:r>
              <a:rPr sz="2400" spc="-5" dirty="0">
                <a:latin typeface="Carlito"/>
                <a:cs typeface="Carlito"/>
              </a:rPr>
              <a:t>can  </a:t>
            </a:r>
            <a:r>
              <a:rPr sz="2400" spc="-25" dirty="0">
                <a:latin typeface="Carlito"/>
                <a:cs typeface="Carlito"/>
              </a:rPr>
              <a:t>make </a:t>
            </a:r>
            <a:r>
              <a:rPr sz="2400" b="1" spc="-10" dirty="0">
                <a:solidFill>
                  <a:srgbClr val="FF0000"/>
                </a:solidFill>
                <a:latin typeface="Carlito"/>
                <a:cs typeface="Carlito"/>
              </a:rPr>
              <a:t>EmployeeName</a:t>
            </a:r>
            <a:r>
              <a:rPr sz="2400" b="1" spc="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rlito"/>
                <a:cs typeface="Carlito"/>
              </a:rPr>
              <a:t>+</a:t>
            </a:r>
            <a:endParaRPr sz="2400">
              <a:latin typeface="Carlito"/>
              <a:cs typeface="Carlito"/>
            </a:endParaRPr>
          </a:p>
          <a:p>
            <a:pPr marL="355600" marR="5080">
              <a:lnSpc>
                <a:spcPct val="90000"/>
              </a:lnSpc>
            </a:pPr>
            <a:r>
              <a:rPr sz="2400" b="1" spc="-10" dirty="0">
                <a:solidFill>
                  <a:srgbClr val="FF0000"/>
                </a:solidFill>
                <a:latin typeface="Carlito"/>
                <a:cs typeface="Carlito"/>
              </a:rPr>
              <a:t>DateOfBirth 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(DOB) </a:t>
            </a:r>
            <a:r>
              <a:rPr sz="2400" dirty="0">
                <a:latin typeface="Carlito"/>
                <a:cs typeface="Carlito"/>
              </a:rPr>
              <a:t>as </a:t>
            </a:r>
            <a:r>
              <a:rPr sz="2400" b="1" spc="-10" dirty="0">
                <a:latin typeface="Carlito"/>
                <a:cs typeface="Carlito"/>
              </a:rPr>
              <a:t>Composite  </a:t>
            </a:r>
            <a:r>
              <a:rPr sz="2400" b="1" spc="-5" dirty="0">
                <a:latin typeface="Carlito"/>
                <a:cs typeface="Carlito"/>
              </a:rPr>
              <a:t>Primary </a:t>
            </a:r>
            <a:r>
              <a:rPr sz="2400" b="1" spc="-20" dirty="0">
                <a:latin typeface="Carlito"/>
                <a:cs typeface="Carlito"/>
              </a:rPr>
              <a:t>Key</a:t>
            </a:r>
            <a:r>
              <a:rPr sz="2400" spc="-20">
                <a:latin typeface="Carlito"/>
                <a:cs typeface="Carlito"/>
              </a:rPr>
              <a:t>. </a:t>
            </a:r>
            <a:endParaRPr lang="en-IN" sz="2400" spc="-20" dirty="0">
              <a:latin typeface="Carlito"/>
              <a:cs typeface="Carlito"/>
            </a:endParaRPr>
          </a:p>
          <a:p>
            <a:pPr marL="355600" marR="5080">
              <a:lnSpc>
                <a:spcPct val="90000"/>
              </a:lnSpc>
            </a:pPr>
            <a:endParaRPr lang="en-IN" sz="2400" i="1" spc="-20" dirty="0">
              <a:latin typeface="Carlito"/>
              <a:cs typeface="Carlito"/>
            </a:endParaRPr>
          </a:p>
          <a:p>
            <a:pPr marL="355600" marR="5080">
              <a:lnSpc>
                <a:spcPct val="90000"/>
              </a:lnSpc>
            </a:pPr>
            <a:r>
              <a:rPr sz="2400" i="1">
                <a:latin typeface="Carlito"/>
                <a:cs typeface="Carlito"/>
              </a:rPr>
              <a:t>But </a:t>
            </a:r>
            <a:r>
              <a:rPr sz="2400" i="1" spc="-15" dirty="0">
                <a:latin typeface="Carlito"/>
                <a:cs typeface="Carlito"/>
              </a:rPr>
              <a:t>still </a:t>
            </a:r>
            <a:r>
              <a:rPr sz="2400" i="1" dirty="0">
                <a:latin typeface="Carlito"/>
                <a:cs typeface="Carlito"/>
              </a:rPr>
              <a:t>there </a:t>
            </a:r>
            <a:r>
              <a:rPr sz="2400" i="1" spc="-10" dirty="0">
                <a:latin typeface="Carlito"/>
                <a:cs typeface="Carlito"/>
              </a:rPr>
              <a:t>can </a:t>
            </a:r>
            <a:r>
              <a:rPr sz="2400" i="1" spc="-5" dirty="0">
                <a:latin typeface="Carlito"/>
                <a:cs typeface="Carlito"/>
              </a:rPr>
              <a:t>be  </a:t>
            </a:r>
            <a:r>
              <a:rPr sz="2400" i="1" dirty="0">
                <a:latin typeface="Carlito"/>
                <a:cs typeface="Carlito"/>
              </a:rPr>
              <a:t>a </a:t>
            </a:r>
            <a:r>
              <a:rPr sz="2400" i="1" spc="-5" dirty="0">
                <a:latin typeface="Carlito"/>
                <a:cs typeface="Carlito"/>
              </a:rPr>
              <a:t>narrow chance of </a:t>
            </a:r>
            <a:r>
              <a:rPr sz="2400" i="1" spc="-10" dirty="0">
                <a:latin typeface="Carlito"/>
                <a:cs typeface="Carlito"/>
              </a:rPr>
              <a:t>duplicate</a:t>
            </a:r>
            <a:r>
              <a:rPr sz="2400" i="1" spc="-135" dirty="0">
                <a:latin typeface="Carlito"/>
                <a:cs typeface="Carlito"/>
              </a:rPr>
              <a:t> </a:t>
            </a:r>
            <a:r>
              <a:rPr sz="2400" i="1" spc="-5" dirty="0">
                <a:latin typeface="Carlito"/>
                <a:cs typeface="Carlito"/>
              </a:rPr>
              <a:t>rows</a:t>
            </a:r>
            <a:r>
              <a:rPr sz="2400" spc="-5" dirty="0">
                <a:latin typeface="Carlito"/>
                <a:cs typeface="Carlito"/>
              </a:rPr>
              <a:t>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1" y="152400"/>
            <a:ext cx="56388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30" dirty="0">
                <a:latin typeface="Carlito"/>
                <a:cs typeface="Carlito"/>
              </a:rPr>
              <a:t>Foreign</a:t>
            </a:r>
            <a:r>
              <a:rPr sz="6000" b="1" spc="-75" dirty="0">
                <a:latin typeface="Carlito"/>
                <a:cs typeface="Carlito"/>
              </a:rPr>
              <a:t> </a:t>
            </a:r>
            <a:r>
              <a:rPr sz="6000" b="1" spc="-60" dirty="0">
                <a:latin typeface="Carlito"/>
                <a:cs typeface="Carlito"/>
              </a:rPr>
              <a:t>Key</a:t>
            </a:r>
            <a:endParaRPr sz="6000">
              <a:latin typeface="Carlito"/>
              <a:cs typeface="Carlito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95400" y="1219200"/>
          <a:ext cx="1981200" cy="2616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Employee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EmployeeID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EmployeeName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SSN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b="1" u="heavy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DeptID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DOB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029200" y="1600200"/>
          <a:ext cx="1981200" cy="1346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Department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u="heavy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DeptID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DeptName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31140" y="3887165"/>
            <a:ext cx="7856855" cy="219605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5600" marR="262255" indent="-342900">
              <a:lnSpc>
                <a:spcPct val="90000"/>
              </a:lnSpc>
              <a:spcBef>
                <a:spcPts val="4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rlito"/>
                <a:cs typeface="Carlito"/>
              </a:rPr>
              <a:t>Here </a:t>
            </a:r>
            <a:r>
              <a:rPr sz="2800" dirty="0">
                <a:latin typeface="Carlito"/>
                <a:cs typeface="Carlito"/>
              </a:rPr>
              <a:t>in </a:t>
            </a:r>
            <a:r>
              <a:rPr sz="2800" spc="-10" dirty="0">
                <a:latin typeface="Carlito"/>
                <a:cs typeface="Carlito"/>
              </a:rPr>
              <a:t>above </a:t>
            </a:r>
            <a:r>
              <a:rPr sz="2800" spc="-5" dirty="0">
                <a:latin typeface="Carlito"/>
                <a:cs typeface="Carlito"/>
              </a:rPr>
              <a:t>tables </a:t>
            </a:r>
            <a:r>
              <a:rPr sz="2800" b="1" spc="-5" dirty="0">
                <a:solidFill>
                  <a:srgbClr val="FF0000"/>
                </a:solidFill>
                <a:latin typeface="Carlito"/>
                <a:cs typeface="Carlito"/>
              </a:rPr>
              <a:t>DeptID </a:t>
            </a:r>
            <a:r>
              <a:rPr sz="2800" dirty="0">
                <a:latin typeface="Carlito"/>
                <a:cs typeface="Carlito"/>
              </a:rPr>
              <a:t>of</a:t>
            </a:r>
            <a:r>
              <a:rPr sz="280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rlito"/>
                <a:cs typeface="Carlito"/>
              </a:rPr>
              <a:t>Department </a:t>
            </a:r>
            <a:r>
              <a:rPr sz="2800" b="1" spc="-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table </a:t>
            </a:r>
            <a:r>
              <a:rPr sz="2800" dirty="0">
                <a:latin typeface="Carlito"/>
                <a:cs typeface="Carlito"/>
              </a:rPr>
              <a:t>is Primary </a:t>
            </a:r>
            <a:r>
              <a:rPr sz="2800" spc="-25" dirty="0">
                <a:latin typeface="Carlito"/>
                <a:cs typeface="Carlito"/>
              </a:rPr>
              <a:t>Key </a:t>
            </a:r>
            <a:r>
              <a:rPr sz="2800" spc="-10" dirty="0">
                <a:latin typeface="Carlito"/>
                <a:cs typeface="Carlito"/>
              </a:rPr>
              <a:t>where </a:t>
            </a:r>
            <a:r>
              <a:rPr sz="2800" dirty="0">
                <a:latin typeface="Carlito"/>
                <a:cs typeface="Carlito"/>
              </a:rPr>
              <a:t>as </a:t>
            </a:r>
            <a:r>
              <a:rPr sz="2800" b="1" spc="-5" dirty="0">
                <a:solidFill>
                  <a:srgbClr val="FF0000"/>
                </a:solidFill>
                <a:latin typeface="Carlito"/>
                <a:cs typeface="Carlito"/>
              </a:rPr>
              <a:t>DeptID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rlito"/>
                <a:cs typeface="Carlito"/>
              </a:rPr>
              <a:t> </a:t>
            </a:r>
            <a:r>
              <a:rPr sz="28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rlito"/>
                <a:cs typeface="Carlito"/>
              </a:rPr>
              <a:t>Employee</a:t>
            </a:r>
            <a:r>
              <a:rPr sz="2800" b="1" spc="-1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is a 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Foreign</a:t>
            </a:r>
            <a:r>
              <a:rPr sz="2800" b="1" u="heavy" spc="-2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800" b="1" u="heavy" spc="-3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key</a:t>
            </a:r>
            <a:r>
              <a:rPr sz="2800" spc="-30" dirty="0">
                <a:latin typeface="Carlito"/>
                <a:cs typeface="Carlito"/>
              </a:rPr>
              <a:t>.</a:t>
            </a:r>
            <a:endParaRPr sz="2800" dirty="0">
              <a:latin typeface="Carlito"/>
              <a:cs typeface="Carlito"/>
            </a:endParaRPr>
          </a:p>
          <a:p>
            <a:pPr marL="355600" marR="5080" indent="-342900">
              <a:lnSpc>
                <a:spcPts val="3460"/>
              </a:lnSpc>
              <a:spcBef>
                <a:spcPts val="8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It </a:t>
            </a:r>
            <a:r>
              <a:rPr sz="2800" dirty="0">
                <a:latin typeface="Carlito"/>
                <a:cs typeface="Carlito"/>
              </a:rPr>
              <a:t>means it </a:t>
            </a:r>
            <a:r>
              <a:rPr sz="2800" spc="-5" dirty="0">
                <a:latin typeface="Carlito"/>
                <a:cs typeface="Carlito"/>
              </a:rPr>
              <a:t>has </a:t>
            </a:r>
            <a:r>
              <a:rPr sz="2800" spc="-25" dirty="0">
                <a:latin typeface="Carlito"/>
                <a:cs typeface="Carlito"/>
              </a:rPr>
              <a:t>referred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dirty="0">
                <a:latin typeface="Carlito"/>
                <a:cs typeface="Carlito"/>
              </a:rPr>
              <a:t>another </a:t>
            </a:r>
            <a:r>
              <a:rPr sz="2800" spc="-5" dirty="0">
                <a:latin typeface="Carlito"/>
                <a:cs typeface="Carlito"/>
              </a:rPr>
              <a:t>table. This  </a:t>
            </a:r>
            <a:r>
              <a:rPr sz="2800" spc="-10" dirty="0">
                <a:latin typeface="Carlito"/>
                <a:cs typeface="Carlito"/>
              </a:rPr>
              <a:t>concept </a:t>
            </a:r>
            <a:r>
              <a:rPr sz="2800" dirty="0">
                <a:latin typeface="Carlito"/>
                <a:cs typeface="Carlito"/>
              </a:rPr>
              <a:t>is also </a:t>
            </a:r>
            <a:r>
              <a:rPr sz="2800" spc="-5" dirty="0">
                <a:latin typeface="Carlito"/>
                <a:cs typeface="Carlito"/>
              </a:rPr>
              <a:t>know </a:t>
            </a:r>
            <a:r>
              <a:rPr sz="2800" dirty="0">
                <a:latin typeface="Carlito"/>
                <a:cs typeface="Carlito"/>
              </a:rPr>
              <a:t>as </a:t>
            </a:r>
            <a:r>
              <a:rPr sz="2800" b="1" spc="-20" dirty="0">
                <a:latin typeface="Carlito"/>
                <a:cs typeface="Carlito"/>
              </a:rPr>
              <a:t>Referential</a:t>
            </a:r>
            <a:r>
              <a:rPr sz="2800" b="1" spc="-25" dirty="0">
                <a:latin typeface="Carlito"/>
                <a:cs typeface="Carlito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Integrity</a:t>
            </a:r>
            <a:r>
              <a:rPr sz="2800" spc="-10" dirty="0">
                <a:latin typeface="Carlito"/>
                <a:cs typeface="Carlito"/>
              </a:rPr>
              <a:t>.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E130C-9306-7583-6637-5B9FFCB85F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4BB577E-7827-C378-B268-FA0A512F95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30" t="18097" r="37589" b="15858"/>
          <a:stretch>
            <a:fillRect/>
          </a:stretch>
        </p:blipFill>
        <p:spPr>
          <a:xfrm>
            <a:off x="641350" y="1323975"/>
            <a:ext cx="7969250" cy="515302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868626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4896" y="33908"/>
            <a:ext cx="5319903" cy="1016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0" b="1" dirty="0">
                <a:latin typeface="Carlito"/>
                <a:cs typeface="Carlito"/>
              </a:rPr>
              <a:t>Unique</a:t>
            </a:r>
            <a:r>
              <a:rPr sz="6500" b="1" spc="-85" dirty="0">
                <a:latin typeface="Carlito"/>
                <a:cs typeface="Carlito"/>
              </a:rPr>
              <a:t> </a:t>
            </a:r>
            <a:r>
              <a:rPr sz="6500" b="1" spc="-60" dirty="0">
                <a:latin typeface="Carlito"/>
                <a:cs typeface="Carlito"/>
              </a:rPr>
              <a:t>Key</a:t>
            </a:r>
            <a:endParaRPr sz="65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45994" y="1601165"/>
            <a:ext cx="4897120" cy="269113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55600" marR="5080" indent="-343535">
              <a:lnSpc>
                <a:spcPct val="100600"/>
              </a:lnSpc>
              <a:spcBef>
                <a:spcPts val="70"/>
              </a:spcBef>
              <a:buFont typeface="Arial"/>
              <a:buChar char="•"/>
              <a:tabLst>
                <a:tab pos="356235" algn="l"/>
              </a:tabLst>
            </a:pPr>
            <a:r>
              <a:rPr sz="4000" b="1" spc="-5" dirty="0">
                <a:latin typeface="Carlito"/>
                <a:cs typeface="Carlito"/>
              </a:rPr>
              <a:t>Unique </a:t>
            </a:r>
            <a:r>
              <a:rPr sz="4000" b="1" spc="-50" dirty="0">
                <a:latin typeface="Carlito"/>
                <a:cs typeface="Carlito"/>
              </a:rPr>
              <a:t>key </a:t>
            </a:r>
            <a:r>
              <a:rPr sz="3200" dirty="0">
                <a:latin typeface="Carlito"/>
                <a:cs typeface="Carlito"/>
              </a:rPr>
              <a:t>is </a:t>
            </a:r>
            <a:r>
              <a:rPr sz="3200" spc="-5" dirty="0">
                <a:latin typeface="Carlito"/>
                <a:cs typeface="Carlito"/>
              </a:rPr>
              <a:t>same </a:t>
            </a:r>
            <a:r>
              <a:rPr sz="3200" dirty="0">
                <a:latin typeface="Carlito"/>
                <a:cs typeface="Carlito"/>
              </a:rPr>
              <a:t>as  </a:t>
            </a:r>
            <a:r>
              <a:rPr sz="3200" spc="-5" dirty="0">
                <a:latin typeface="Carlito"/>
                <a:cs typeface="Carlito"/>
              </a:rPr>
              <a:t>primary </a:t>
            </a:r>
            <a:r>
              <a:rPr sz="3200" dirty="0">
                <a:latin typeface="Carlito"/>
                <a:cs typeface="Carlito"/>
              </a:rPr>
              <a:t>with the </a:t>
            </a:r>
            <a:r>
              <a:rPr sz="3200" spc="-20" dirty="0">
                <a:latin typeface="Carlito"/>
                <a:cs typeface="Carlito"/>
              </a:rPr>
              <a:t>difference  </a:t>
            </a:r>
            <a:r>
              <a:rPr sz="3200" spc="-5" dirty="0">
                <a:latin typeface="Carlito"/>
                <a:cs typeface="Carlito"/>
              </a:rPr>
              <a:t>being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15" dirty="0">
                <a:latin typeface="Carlito"/>
                <a:cs typeface="Carlito"/>
              </a:rPr>
              <a:t>existence </a:t>
            </a:r>
            <a:r>
              <a:rPr sz="3200" spc="-5" dirty="0">
                <a:latin typeface="Carlito"/>
                <a:cs typeface="Carlito"/>
              </a:rPr>
              <a:t>of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null.</a:t>
            </a:r>
            <a:endParaRPr sz="3200">
              <a:latin typeface="Carlito"/>
              <a:cs typeface="Carlito"/>
            </a:endParaRPr>
          </a:p>
          <a:p>
            <a:pPr marL="355600" marR="12700" indent="-343535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rlito"/>
                <a:cs typeface="Carlito"/>
              </a:rPr>
              <a:t>Unique </a:t>
            </a:r>
            <a:r>
              <a:rPr sz="3200" spc="-45" dirty="0">
                <a:latin typeface="Carlito"/>
                <a:cs typeface="Carlito"/>
              </a:rPr>
              <a:t>key </a:t>
            </a:r>
            <a:r>
              <a:rPr sz="3200" spc="-5" dirty="0">
                <a:latin typeface="Carlito"/>
                <a:cs typeface="Carlito"/>
              </a:rPr>
              <a:t>field </a:t>
            </a:r>
            <a:r>
              <a:rPr sz="3200" spc="-10" dirty="0">
                <a:latin typeface="Carlito"/>
                <a:cs typeface="Carlito"/>
              </a:rPr>
              <a:t>allows </a:t>
            </a:r>
            <a:r>
              <a:rPr sz="3200" spc="-5" dirty="0">
                <a:latin typeface="Carlito"/>
                <a:cs typeface="Carlito"/>
              </a:rPr>
              <a:t>one  </a:t>
            </a:r>
            <a:r>
              <a:rPr sz="3200" spc="-10" dirty="0">
                <a:latin typeface="Carlito"/>
                <a:cs typeface="Carlito"/>
              </a:rPr>
              <a:t>value </a:t>
            </a:r>
            <a:r>
              <a:rPr sz="3200" dirty="0">
                <a:latin typeface="Carlito"/>
                <a:cs typeface="Carlito"/>
              </a:rPr>
              <a:t>as NULL </a:t>
            </a:r>
            <a:r>
              <a:rPr sz="3200" spc="-10" dirty="0">
                <a:latin typeface="Carlito"/>
                <a:cs typeface="Carlito"/>
              </a:rPr>
              <a:t>value.</a:t>
            </a:r>
            <a:endParaRPr sz="320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0850" y="1593850"/>
          <a:ext cx="1981200" cy="312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Employee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EmployeeID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EmployeeName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SSN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EmailID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DOB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6508" y="327786"/>
            <a:ext cx="6595492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20" dirty="0">
                <a:latin typeface="Carlito"/>
                <a:cs typeface="Carlito"/>
              </a:rPr>
              <a:t>Practical</a:t>
            </a:r>
            <a:r>
              <a:rPr sz="6000" b="1" spc="-65" dirty="0">
                <a:latin typeface="Carlito"/>
                <a:cs typeface="Carlito"/>
              </a:rPr>
              <a:t> </a:t>
            </a:r>
            <a:r>
              <a:rPr sz="6000" b="1" spc="-15" dirty="0">
                <a:latin typeface="Carlito"/>
                <a:cs typeface="Carlito"/>
              </a:rPr>
              <a:t>Example</a:t>
            </a:r>
            <a:endParaRPr sz="60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45994" y="2281554"/>
            <a:ext cx="1460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5600" marR="135255" indent="-343535">
              <a:lnSpc>
                <a:spcPts val="26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00" spc="-45" dirty="0"/>
              <a:t>Table </a:t>
            </a:r>
            <a:r>
              <a:rPr sz="2700" dirty="0"/>
              <a:t>R1. </a:t>
            </a:r>
            <a:r>
              <a:rPr sz="2700" spc="-5" dirty="0"/>
              <a:t>Let </a:t>
            </a:r>
            <a:r>
              <a:rPr sz="2700" spc="-15" dirty="0"/>
              <a:t>A,B,C,D,E are </a:t>
            </a:r>
            <a:r>
              <a:rPr sz="2700" dirty="0"/>
              <a:t>the </a:t>
            </a:r>
            <a:r>
              <a:rPr sz="2700" spc="-15" dirty="0"/>
              <a:t>attributes  </a:t>
            </a:r>
            <a:r>
              <a:rPr sz="2700" spc="-5" dirty="0"/>
              <a:t>of </a:t>
            </a:r>
            <a:r>
              <a:rPr sz="2700" dirty="0"/>
              <a:t>this</a:t>
            </a:r>
            <a:r>
              <a:rPr sz="2700" spc="-20" dirty="0"/>
              <a:t> </a:t>
            </a:r>
            <a:r>
              <a:rPr sz="2700" spc="-10" dirty="0"/>
              <a:t>relation.</a:t>
            </a:r>
            <a:endParaRPr sz="2700"/>
          </a:p>
          <a:p>
            <a:pPr marL="355600" marR="73025">
              <a:lnSpc>
                <a:spcPct val="80000"/>
              </a:lnSpc>
              <a:spcBef>
                <a:spcPts val="675"/>
              </a:spcBef>
            </a:pPr>
            <a:r>
              <a:rPr dirty="0"/>
              <a:t>A→BCDE </a:t>
            </a:r>
            <a:r>
              <a:rPr spc="-5" dirty="0"/>
              <a:t>(This </a:t>
            </a:r>
            <a:r>
              <a:rPr dirty="0"/>
              <a:t>means </a:t>
            </a:r>
            <a:r>
              <a:rPr spc="-10" dirty="0"/>
              <a:t>the </a:t>
            </a:r>
            <a:r>
              <a:rPr spc="-15" dirty="0"/>
              <a:t>attribute </a:t>
            </a:r>
            <a:r>
              <a:rPr dirty="0"/>
              <a:t>'A'  </a:t>
            </a:r>
            <a:r>
              <a:rPr spc="-5" dirty="0"/>
              <a:t>uniquely determines </a:t>
            </a:r>
            <a:r>
              <a:rPr dirty="0"/>
              <a:t>the </a:t>
            </a:r>
            <a:r>
              <a:rPr spc="-5" dirty="0"/>
              <a:t>other</a:t>
            </a:r>
            <a:r>
              <a:rPr spc="-145" dirty="0"/>
              <a:t> </a:t>
            </a:r>
            <a:r>
              <a:rPr spc="-15" dirty="0"/>
              <a:t>attributes  </a:t>
            </a:r>
            <a:r>
              <a:rPr spc="-20" dirty="0"/>
              <a:t>B,C,D,E.)</a:t>
            </a:r>
          </a:p>
          <a:p>
            <a:pPr marL="355600">
              <a:lnSpc>
                <a:spcPts val="2270"/>
              </a:lnSpc>
            </a:pPr>
            <a:r>
              <a:rPr spc="-5" dirty="0"/>
              <a:t>BC→ADE (This </a:t>
            </a:r>
            <a:r>
              <a:rPr dirty="0"/>
              <a:t>means the </a:t>
            </a:r>
            <a:r>
              <a:rPr spc="-15" dirty="0"/>
              <a:t>attributes</a:t>
            </a:r>
            <a:r>
              <a:rPr spc="-114" dirty="0"/>
              <a:t> </a:t>
            </a:r>
            <a:r>
              <a:rPr dirty="0"/>
              <a:t>'BC'</a:t>
            </a:r>
          </a:p>
          <a:p>
            <a:pPr marL="355600" marR="5080">
              <a:lnSpc>
                <a:spcPct val="80000"/>
              </a:lnSpc>
              <a:spcBef>
                <a:spcPts val="325"/>
              </a:spcBef>
            </a:pPr>
            <a:r>
              <a:rPr spc="-5" dirty="0"/>
              <a:t>jointly determines </a:t>
            </a:r>
            <a:r>
              <a:rPr dirty="0"/>
              <a:t>all the </a:t>
            </a:r>
            <a:r>
              <a:rPr spc="-5" dirty="0"/>
              <a:t>other</a:t>
            </a:r>
            <a:r>
              <a:rPr spc="-130" dirty="0"/>
              <a:t> </a:t>
            </a:r>
            <a:r>
              <a:rPr spc="-15" dirty="0"/>
              <a:t>attributes  A,D,E </a:t>
            </a:r>
            <a:r>
              <a:rPr dirty="0"/>
              <a:t>in the</a:t>
            </a:r>
            <a:r>
              <a:rPr spc="-5" dirty="0"/>
              <a:t> </a:t>
            </a:r>
            <a:r>
              <a:rPr spc="-10" dirty="0"/>
              <a:t>relation.)</a:t>
            </a:r>
          </a:p>
          <a:p>
            <a:pPr marL="355600" indent="-343535">
              <a:lnSpc>
                <a:spcPts val="3095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pc="-5" dirty="0"/>
              <a:t>Find </a:t>
            </a:r>
            <a:r>
              <a:rPr dirty="0"/>
              <a:t>the</a:t>
            </a:r>
            <a:r>
              <a:rPr spc="-80" dirty="0"/>
              <a:t> </a:t>
            </a:r>
            <a:r>
              <a:rPr spc="-10" dirty="0"/>
              <a:t>following:</a:t>
            </a:r>
          </a:p>
          <a:p>
            <a:pPr marL="756285" lvl="1" indent="-287020">
              <a:lnSpc>
                <a:spcPct val="100000"/>
              </a:lnSpc>
              <a:spcBef>
                <a:spcPts val="10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spc="-5" dirty="0">
                <a:latin typeface="Carlito"/>
                <a:cs typeface="Carlito"/>
              </a:rPr>
              <a:t>Primary</a:t>
            </a:r>
            <a:r>
              <a:rPr sz="2400" b="1" spc="-20" dirty="0">
                <a:latin typeface="Carlito"/>
                <a:cs typeface="Carlito"/>
              </a:rPr>
              <a:t> </a:t>
            </a:r>
            <a:r>
              <a:rPr sz="2400" b="1" spc="-30" dirty="0">
                <a:latin typeface="Carlito"/>
                <a:cs typeface="Carlito"/>
              </a:rPr>
              <a:t>Key</a:t>
            </a:r>
            <a:endParaRPr sz="2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spc="-10" dirty="0">
                <a:latin typeface="Carlito"/>
                <a:cs typeface="Carlito"/>
              </a:rPr>
              <a:t>Candidate</a:t>
            </a:r>
            <a:r>
              <a:rPr sz="2400" b="1" dirty="0">
                <a:latin typeface="Carlito"/>
                <a:cs typeface="Carlito"/>
              </a:rPr>
              <a:t> </a:t>
            </a:r>
            <a:r>
              <a:rPr sz="2400" b="1" spc="-30" dirty="0">
                <a:latin typeface="Carlito"/>
                <a:cs typeface="Carlito"/>
              </a:rPr>
              <a:t>Key</a:t>
            </a:r>
            <a:endParaRPr sz="2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b="1" dirty="0">
                <a:latin typeface="Carlito"/>
                <a:cs typeface="Carlito"/>
              </a:rPr>
              <a:t>Super</a:t>
            </a:r>
            <a:r>
              <a:rPr sz="2400" b="1" spc="-5" dirty="0">
                <a:latin typeface="Carlito"/>
                <a:cs typeface="Carlito"/>
              </a:rPr>
              <a:t> </a:t>
            </a:r>
            <a:r>
              <a:rPr sz="2400" b="1" spc="-30" dirty="0">
                <a:latin typeface="Carlito"/>
                <a:cs typeface="Carlito"/>
              </a:rPr>
              <a:t>Key</a:t>
            </a:r>
            <a:endParaRPr sz="2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b="1" spc="-10" dirty="0">
                <a:latin typeface="Carlito"/>
                <a:cs typeface="Carlito"/>
              </a:rPr>
              <a:t>Composite</a:t>
            </a:r>
            <a:r>
              <a:rPr sz="2400" b="1" spc="-20" dirty="0">
                <a:latin typeface="Carlito"/>
                <a:cs typeface="Carlito"/>
              </a:rPr>
              <a:t> </a:t>
            </a:r>
            <a:r>
              <a:rPr sz="2400" b="1" spc="-30" dirty="0">
                <a:latin typeface="Carlito"/>
                <a:cs typeface="Carlito"/>
              </a:rPr>
              <a:t>Key</a:t>
            </a:r>
            <a:endParaRPr sz="2400">
              <a:latin typeface="Carlito"/>
              <a:cs typeface="Carlito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22250" y="1593850"/>
          <a:ext cx="22098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Table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–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A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B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C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2770" y="327786"/>
            <a:ext cx="374523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Carlito"/>
                <a:cs typeface="Carlito"/>
              </a:rPr>
              <a:t>An</a:t>
            </a:r>
            <a:r>
              <a:rPr sz="6000" b="1" spc="-40" dirty="0">
                <a:latin typeface="Carlito"/>
                <a:cs typeface="Carlito"/>
              </a:rPr>
              <a:t>s</a:t>
            </a:r>
            <a:r>
              <a:rPr sz="6000" b="1" spc="-45" dirty="0">
                <a:latin typeface="Carlito"/>
                <a:cs typeface="Carlito"/>
              </a:rPr>
              <a:t>w</a:t>
            </a:r>
            <a:r>
              <a:rPr sz="6000" b="1" spc="-5" dirty="0">
                <a:latin typeface="Carlito"/>
                <a:cs typeface="Carlito"/>
              </a:rPr>
              <a:t>e</a:t>
            </a:r>
            <a:r>
              <a:rPr sz="6000" b="1" spc="-65" dirty="0">
                <a:latin typeface="Carlito"/>
                <a:cs typeface="Carlito"/>
              </a:rPr>
              <a:t>r</a:t>
            </a:r>
            <a:r>
              <a:rPr sz="6000" b="1" dirty="0">
                <a:latin typeface="Carlito"/>
                <a:cs typeface="Carlito"/>
              </a:rPr>
              <a:t>s:</a:t>
            </a:r>
            <a:endParaRPr sz="60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478241"/>
            <a:ext cx="6746240" cy="2953385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90500" indent="-178435">
              <a:lnSpc>
                <a:spcPct val="100000"/>
              </a:lnSpc>
              <a:spcBef>
                <a:spcPts val="1065"/>
              </a:spcBef>
              <a:buSzPct val="97500"/>
              <a:buFont typeface="Arial"/>
              <a:buChar char="•"/>
              <a:tabLst>
                <a:tab pos="191135" algn="l"/>
              </a:tabLst>
            </a:pPr>
            <a:r>
              <a:rPr sz="4000" dirty="0">
                <a:latin typeface="Carlito"/>
                <a:cs typeface="Carlito"/>
              </a:rPr>
              <a:t>Primary </a:t>
            </a:r>
            <a:r>
              <a:rPr sz="4000" spc="-25" dirty="0">
                <a:latin typeface="Carlito"/>
                <a:cs typeface="Carlito"/>
              </a:rPr>
              <a:t>Key:</a:t>
            </a:r>
            <a:r>
              <a:rPr sz="4000" spc="-10" dirty="0">
                <a:latin typeface="Carlito"/>
                <a:cs typeface="Carlito"/>
              </a:rPr>
              <a:t> </a:t>
            </a:r>
            <a:r>
              <a:rPr sz="4000" spc="-5" dirty="0">
                <a:latin typeface="Carlito"/>
                <a:cs typeface="Carlito"/>
              </a:rPr>
              <a:t>A</a:t>
            </a:r>
            <a:endParaRPr sz="4000">
              <a:latin typeface="Carlito"/>
              <a:cs typeface="Carlito"/>
            </a:endParaRPr>
          </a:p>
          <a:p>
            <a:pPr marL="190500" indent="-178435">
              <a:lnSpc>
                <a:spcPct val="100000"/>
              </a:lnSpc>
              <a:spcBef>
                <a:spcPts val="965"/>
              </a:spcBef>
              <a:buSzPct val="97500"/>
              <a:buFont typeface="Arial"/>
              <a:buChar char="•"/>
              <a:tabLst>
                <a:tab pos="191135" algn="l"/>
              </a:tabLst>
            </a:pPr>
            <a:r>
              <a:rPr sz="4000" spc="-15" dirty="0">
                <a:latin typeface="Carlito"/>
                <a:cs typeface="Carlito"/>
              </a:rPr>
              <a:t>Candidate </a:t>
            </a:r>
            <a:r>
              <a:rPr sz="4000" spc="-30" dirty="0">
                <a:latin typeface="Carlito"/>
                <a:cs typeface="Carlito"/>
              </a:rPr>
              <a:t>Key: </a:t>
            </a:r>
            <a:r>
              <a:rPr sz="4000" spc="-5" dirty="0">
                <a:latin typeface="Carlito"/>
                <a:cs typeface="Carlito"/>
              </a:rPr>
              <a:t>A &amp;</a:t>
            </a:r>
            <a:r>
              <a:rPr sz="4000" spc="10" dirty="0">
                <a:latin typeface="Carlito"/>
                <a:cs typeface="Carlito"/>
              </a:rPr>
              <a:t> </a:t>
            </a:r>
            <a:r>
              <a:rPr sz="4000" spc="-5" dirty="0">
                <a:latin typeface="Carlito"/>
                <a:cs typeface="Carlito"/>
              </a:rPr>
              <a:t>BC</a:t>
            </a:r>
            <a:endParaRPr sz="4000">
              <a:latin typeface="Carlito"/>
              <a:cs typeface="Carlito"/>
            </a:endParaRPr>
          </a:p>
          <a:p>
            <a:pPr marL="190500" indent="-178435">
              <a:lnSpc>
                <a:spcPct val="100000"/>
              </a:lnSpc>
              <a:spcBef>
                <a:spcPts val="960"/>
              </a:spcBef>
              <a:buSzPct val="97500"/>
              <a:buFont typeface="Arial"/>
              <a:buChar char="•"/>
              <a:tabLst>
                <a:tab pos="191135" algn="l"/>
                <a:tab pos="2600960" algn="l"/>
              </a:tabLst>
            </a:pPr>
            <a:r>
              <a:rPr sz="4000" spc="-5" dirty="0">
                <a:latin typeface="Carlito"/>
                <a:cs typeface="Carlito"/>
              </a:rPr>
              <a:t>Super</a:t>
            </a:r>
            <a:r>
              <a:rPr sz="4000" spc="10" dirty="0">
                <a:latin typeface="Carlito"/>
                <a:cs typeface="Carlito"/>
              </a:rPr>
              <a:t> </a:t>
            </a:r>
            <a:r>
              <a:rPr sz="4000" spc="-30" dirty="0">
                <a:latin typeface="Carlito"/>
                <a:cs typeface="Carlito"/>
              </a:rPr>
              <a:t>Key:	</a:t>
            </a:r>
            <a:r>
              <a:rPr sz="4000" spc="5" dirty="0">
                <a:latin typeface="Carlito"/>
                <a:cs typeface="Carlito"/>
              </a:rPr>
              <a:t>A, </a:t>
            </a:r>
            <a:r>
              <a:rPr sz="4000" spc="-5" dirty="0">
                <a:latin typeface="Carlito"/>
                <a:cs typeface="Carlito"/>
              </a:rPr>
              <a:t>BC, AE, AD &amp;</a:t>
            </a:r>
            <a:r>
              <a:rPr sz="4000" spc="-50" dirty="0">
                <a:latin typeface="Carlito"/>
                <a:cs typeface="Carlito"/>
              </a:rPr>
              <a:t> </a:t>
            </a:r>
            <a:r>
              <a:rPr sz="4000" spc="-10" dirty="0">
                <a:latin typeface="Carlito"/>
                <a:cs typeface="Carlito"/>
              </a:rPr>
              <a:t>ABC</a:t>
            </a:r>
            <a:endParaRPr sz="4000">
              <a:latin typeface="Carlito"/>
              <a:cs typeface="Carlito"/>
            </a:endParaRPr>
          </a:p>
          <a:p>
            <a:pPr marL="190500" indent="-178435">
              <a:lnSpc>
                <a:spcPct val="100000"/>
              </a:lnSpc>
              <a:spcBef>
                <a:spcPts val="960"/>
              </a:spcBef>
              <a:buSzPct val="97500"/>
              <a:buFont typeface="Arial"/>
              <a:buChar char="•"/>
              <a:tabLst>
                <a:tab pos="191135" algn="l"/>
              </a:tabLst>
            </a:pPr>
            <a:r>
              <a:rPr sz="4000" spc="-10" dirty="0">
                <a:latin typeface="Carlito"/>
                <a:cs typeface="Carlito"/>
              </a:rPr>
              <a:t>Composite </a:t>
            </a:r>
            <a:r>
              <a:rPr sz="4000" spc="-25" dirty="0">
                <a:latin typeface="Carlito"/>
                <a:cs typeface="Carlito"/>
              </a:rPr>
              <a:t>Key:</a:t>
            </a:r>
            <a:r>
              <a:rPr sz="4000" dirty="0">
                <a:latin typeface="Carlito"/>
                <a:cs typeface="Carlito"/>
              </a:rPr>
              <a:t> </a:t>
            </a:r>
            <a:r>
              <a:rPr sz="4000" spc="-5" dirty="0">
                <a:latin typeface="Carlito"/>
                <a:cs typeface="Carlito"/>
              </a:rPr>
              <a:t>BC</a:t>
            </a:r>
            <a:endParaRPr sz="4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0046" y="378078"/>
            <a:ext cx="72815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40" dirty="0">
                <a:latin typeface="Carlito"/>
                <a:cs typeface="Carlito"/>
              </a:rPr>
              <a:t>Why </a:t>
            </a:r>
            <a:r>
              <a:rPr sz="5400" b="1" spc="-15" dirty="0">
                <a:latin typeface="Carlito"/>
                <a:cs typeface="Carlito"/>
              </a:rPr>
              <a:t>we </a:t>
            </a:r>
            <a:r>
              <a:rPr sz="5400" b="1" spc="-30" dirty="0">
                <a:latin typeface="Carlito"/>
                <a:cs typeface="Carlito"/>
              </a:rPr>
              <a:t>have </a:t>
            </a:r>
            <a:r>
              <a:rPr sz="5400" b="1" spc="-50" dirty="0">
                <a:latin typeface="Carlito"/>
                <a:cs typeface="Carlito"/>
              </a:rPr>
              <a:t>Keys </a:t>
            </a:r>
            <a:r>
              <a:rPr sz="5400" b="1" dirty="0">
                <a:latin typeface="Carlito"/>
                <a:cs typeface="Carlito"/>
              </a:rPr>
              <a:t>in</a:t>
            </a:r>
            <a:r>
              <a:rPr sz="5400" b="1" spc="40" dirty="0">
                <a:latin typeface="Carlito"/>
                <a:cs typeface="Carlito"/>
              </a:rPr>
              <a:t> </a:t>
            </a:r>
            <a:r>
              <a:rPr sz="5400" b="1" spc="-5" dirty="0">
                <a:latin typeface="Carlito"/>
                <a:cs typeface="Carlito"/>
              </a:rPr>
              <a:t>DB?</a:t>
            </a:r>
            <a:endParaRPr sz="5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981200"/>
            <a:ext cx="7831455" cy="4124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A </a:t>
            </a:r>
            <a:r>
              <a:rPr sz="3200" spc="-25" dirty="0">
                <a:latin typeface="Carlito"/>
                <a:cs typeface="Carlito"/>
              </a:rPr>
              <a:t>Key </a:t>
            </a:r>
            <a:r>
              <a:rPr sz="3200" dirty="0">
                <a:latin typeface="Carlito"/>
                <a:cs typeface="Carlito"/>
              </a:rPr>
              <a:t>is an </a:t>
            </a:r>
            <a:r>
              <a:rPr sz="3200" spc="-15" dirty="0">
                <a:latin typeface="Carlito"/>
                <a:cs typeface="Carlito"/>
              </a:rPr>
              <a:t>attribute </a:t>
            </a:r>
            <a:r>
              <a:rPr sz="3200" dirty="0">
                <a:latin typeface="Carlito"/>
                <a:cs typeface="Carlito"/>
              </a:rPr>
              <a:t>or a </a:t>
            </a:r>
            <a:r>
              <a:rPr sz="3200" spc="-5" dirty="0">
                <a:latin typeface="Carlito"/>
                <a:cs typeface="Carlito"/>
              </a:rPr>
              <a:t>set </a:t>
            </a:r>
            <a:r>
              <a:rPr sz="3200" dirty="0">
                <a:latin typeface="Carlito"/>
                <a:cs typeface="Carlito"/>
              </a:rPr>
              <a:t>of </a:t>
            </a:r>
            <a:r>
              <a:rPr sz="3200" spc="-15" dirty="0">
                <a:latin typeface="Carlito"/>
                <a:cs typeface="Carlito"/>
              </a:rPr>
              <a:t>attributes </a:t>
            </a:r>
            <a:r>
              <a:rPr sz="3200" dirty="0">
                <a:latin typeface="Carlito"/>
                <a:cs typeface="Carlito"/>
              </a:rPr>
              <a:t>in a  </a:t>
            </a:r>
            <a:r>
              <a:rPr sz="3200" spc="-10" dirty="0">
                <a:latin typeface="Carlito"/>
                <a:cs typeface="Carlito"/>
              </a:rPr>
              <a:t>relation that </a:t>
            </a:r>
            <a:r>
              <a:rPr sz="3200" spc="-5" dirty="0">
                <a:latin typeface="Carlito"/>
                <a:cs typeface="Carlito"/>
              </a:rPr>
              <a:t>identifies </a:t>
            </a:r>
            <a:r>
              <a:rPr sz="3200" dirty="0">
                <a:latin typeface="Carlito"/>
                <a:cs typeface="Carlito"/>
              </a:rPr>
              <a:t>a tuple </a:t>
            </a:r>
            <a:r>
              <a:rPr sz="3200" spc="-15" dirty="0">
                <a:latin typeface="Carlito"/>
                <a:cs typeface="Carlito"/>
              </a:rPr>
              <a:t>(record) </a:t>
            </a:r>
            <a:r>
              <a:rPr sz="3200" dirty="0">
                <a:latin typeface="Carlito"/>
                <a:cs typeface="Carlito"/>
              </a:rPr>
              <a:t>in a  </a:t>
            </a:r>
            <a:r>
              <a:rPr sz="3200" spc="-10" dirty="0">
                <a:latin typeface="Carlito"/>
                <a:cs typeface="Carlito"/>
              </a:rPr>
              <a:t>relation.</a:t>
            </a:r>
            <a:endParaRPr sz="3200">
              <a:latin typeface="Carlito"/>
              <a:cs typeface="Carlito"/>
            </a:endParaRPr>
          </a:p>
          <a:p>
            <a:pPr marL="355600" marR="417195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The </a:t>
            </a:r>
            <a:r>
              <a:rPr sz="3200" spc="-40" dirty="0">
                <a:latin typeface="Carlito"/>
                <a:cs typeface="Carlito"/>
              </a:rPr>
              <a:t>keys </a:t>
            </a:r>
            <a:r>
              <a:rPr sz="3200" spc="-15" dirty="0">
                <a:latin typeface="Carlito"/>
                <a:cs typeface="Carlito"/>
              </a:rPr>
              <a:t>are </a:t>
            </a:r>
            <a:r>
              <a:rPr sz="3200" spc="-10" dirty="0">
                <a:latin typeface="Carlito"/>
                <a:cs typeface="Carlito"/>
              </a:rPr>
              <a:t>defined </a:t>
            </a:r>
            <a:r>
              <a:rPr sz="3200" dirty="0">
                <a:latin typeface="Carlito"/>
                <a:cs typeface="Carlito"/>
              </a:rPr>
              <a:t>in a </a:t>
            </a:r>
            <a:r>
              <a:rPr sz="3200" spc="-10" dirty="0">
                <a:latin typeface="Carlito"/>
                <a:cs typeface="Carlito"/>
              </a:rPr>
              <a:t>table </a:t>
            </a:r>
            <a:r>
              <a:rPr sz="3200" spc="-20" dirty="0">
                <a:latin typeface="Carlito"/>
                <a:cs typeface="Carlito"/>
              </a:rPr>
              <a:t>to </a:t>
            </a:r>
            <a:r>
              <a:rPr sz="3200" dirty="0">
                <a:latin typeface="Carlito"/>
                <a:cs typeface="Carlito"/>
              </a:rPr>
              <a:t>access </a:t>
            </a:r>
            <a:r>
              <a:rPr sz="3200" spc="-5" dirty="0">
                <a:latin typeface="Carlito"/>
                <a:cs typeface="Carlito"/>
              </a:rPr>
              <a:t>or  sequence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20" dirty="0">
                <a:latin typeface="Carlito"/>
                <a:cs typeface="Carlito"/>
              </a:rPr>
              <a:t>stored data </a:t>
            </a:r>
            <a:r>
              <a:rPr sz="3200" spc="-5" dirty="0">
                <a:latin typeface="Carlito"/>
                <a:cs typeface="Carlito"/>
              </a:rPr>
              <a:t>quickly </a:t>
            </a:r>
            <a:r>
              <a:rPr sz="3200" dirty="0">
                <a:latin typeface="Carlito"/>
                <a:cs typeface="Carlito"/>
              </a:rPr>
              <a:t>and  </a:t>
            </a:r>
            <a:r>
              <a:rPr sz="3200" spc="-30" dirty="0">
                <a:latin typeface="Carlito"/>
                <a:cs typeface="Carlito"/>
              </a:rPr>
              <a:t>smoothly.</a:t>
            </a:r>
            <a:endParaRPr sz="3200">
              <a:latin typeface="Carlito"/>
              <a:cs typeface="Carlito"/>
            </a:endParaRPr>
          </a:p>
          <a:p>
            <a:pPr marL="355600" marR="78359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They are </a:t>
            </a:r>
            <a:r>
              <a:rPr sz="3200" dirty="0">
                <a:latin typeface="Carlito"/>
                <a:cs typeface="Carlito"/>
              </a:rPr>
              <a:t>also </a:t>
            </a:r>
            <a:r>
              <a:rPr sz="3200" spc="-5" dirty="0">
                <a:latin typeface="Carlito"/>
                <a:cs typeface="Carlito"/>
              </a:rPr>
              <a:t>used </a:t>
            </a:r>
            <a:r>
              <a:rPr sz="3200" spc="-15" dirty="0">
                <a:latin typeface="Carlito"/>
                <a:cs typeface="Carlito"/>
              </a:rPr>
              <a:t>to create </a:t>
            </a:r>
            <a:r>
              <a:rPr sz="3200" spc="-5" dirty="0">
                <a:latin typeface="Carlito"/>
                <a:cs typeface="Carlito"/>
              </a:rPr>
              <a:t>relationship  between </a:t>
            </a:r>
            <a:r>
              <a:rPr sz="3200" spc="-25" dirty="0">
                <a:latin typeface="Carlito"/>
                <a:cs typeface="Carlito"/>
              </a:rPr>
              <a:t>different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tables.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378078"/>
            <a:ext cx="84582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0" dirty="0"/>
              <a:t>Types </a:t>
            </a:r>
            <a:r>
              <a:rPr sz="5400" spc="-5" dirty="0"/>
              <a:t>of </a:t>
            </a:r>
            <a:r>
              <a:rPr sz="5400" spc="-50" dirty="0"/>
              <a:t>Keys </a:t>
            </a:r>
            <a:r>
              <a:rPr sz="5400" dirty="0"/>
              <a:t>in</a:t>
            </a:r>
            <a:r>
              <a:rPr sz="5400" spc="60" dirty="0"/>
              <a:t> </a:t>
            </a:r>
            <a:r>
              <a:rPr sz="5400" spc="-15" dirty="0"/>
              <a:t>Database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914400" y="2057400"/>
            <a:ext cx="4374515" cy="391261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355600" algn="l"/>
              </a:tabLst>
            </a:pPr>
            <a:r>
              <a:rPr sz="3200" b="1" dirty="0">
                <a:latin typeface="Carlito"/>
                <a:cs typeface="Carlito"/>
              </a:rPr>
              <a:t>1. Primary</a:t>
            </a:r>
            <a:r>
              <a:rPr sz="3200" b="1" spc="-25" dirty="0">
                <a:latin typeface="Carlito"/>
                <a:cs typeface="Carlito"/>
              </a:rPr>
              <a:t> </a:t>
            </a:r>
            <a:r>
              <a:rPr sz="3200" b="1" spc="-40" dirty="0">
                <a:latin typeface="Carlito"/>
                <a:cs typeface="Carlito"/>
              </a:rPr>
              <a:t>Key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355600" algn="l"/>
              </a:tabLst>
            </a:pPr>
            <a:r>
              <a:rPr sz="3200" b="1" dirty="0">
                <a:latin typeface="Carlito"/>
                <a:cs typeface="Carlito"/>
              </a:rPr>
              <a:t>2. </a:t>
            </a:r>
            <a:r>
              <a:rPr sz="3200" b="1" spc="-15" dirty="0">
                <a:latin typeface="Carlito"/>
                <a:cs typeface="Carlito"/>
              </a:rPr>
              <a:t>Candidate</a:t>
            </a:r>
            <a:r>
              <a:rPr sz="3200" b="1" spc="-75" dirty="0">
                <a:latin typeface="Carlito"/>
                <a:cs typeface="Carlito"/>
              </a:rPr>
              <a:t> </a:t>
            </a:r>
            <a:r>
              <a:rPr sz="3200" b="1" spc="-40" dirty="0">
                <a:latin typeface="Carlito"/>
                <a:cs typeface="Carlito"/>
              </a:rPr>
              <a:t>Key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355600" algn="l"/>
              </a:tabLst>
            </a:pPr>
            <a:r>
              <a:rPr sz="3200" b="1" dirty="0">
                <a:latin typeface="Carlito"/>
                <a:cs typeface="Carlito"/>
              </a:rPr>
              <a:t>3. </a:t>
            </a:r>
            <a:r>
              <a:rPr sz="3200" b="1" spc="-15" dirty="0">
                <a:latin typeface="Carlito"/>
                <a:cs typeface="Carlito"/>
              </a:rPr>
              <a:t>Alternate</a:t>
            </a:r>
            <a:r>
              <a:rPr sz="3200" b="1" spc="-120" dirty="0">
                <a:latin typeface="Carlito"/>
                <a:cs typeface="Carlito"/>
              </a:rPr>
              <a:t> </a:t>
            </a:r>
            <a:r>
              <a:rPr sz="3200" b="1" spc="-40" dirty="0">
                <a:latin typeface="Carlito"/>
                <a:cs typeface="Carlito"/>
              </a:rPr>
              <a:t>Key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355600" algn="l"/>
              </a:tabLst>
            </a:pPr>
            <a:r>
              <a:rPr sz="3200" b="1" dirty="0">
                <a:latin typeface="Carlito"/>
                <a:cs typeface="Carlito"/>
              </a:rPr>
              <a:t>4. Super</a:t>
            </a:r>
            <a:r>
              <a:rPr sz="3200" b="1" spc="-15" dirty="0">
                <a:latin typeface="Carlito"/>
                <a:cs typeface="Carlito"/>
              </a:rPr>
              <a:t> </a:t>
            </a:r>
            <a:r>
              <a:rPr sz="3200" b="1" spc="-40" dirty="0">
                <a:latin typeface="Carlito"/>
                <a:cs typeface="Carlito"/>
              </a:rPr>
              <a:t>Key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355600" algn="l"/>
              </a:tabLst>
            </a:pPr>
            <a:r>
              <a:rPr sz="3200" b="1" dirty="0">
                <a:latin typeface="Carlito"/>
                <a:cs typeface="Carlito"/>
              </a:rPr>
              <a:t>5. </a:t>
            </a:r>
            <a:r>
              <a:rPr sz="3200" b="1" spc="-10" dirty="0">
                <a:latin typeface="Carlito"/>
                <a:cs typeface="Carlito"/>
              </a:rPr>
              <a:t>Composite</a:t>
            </a:r>
            <a:r>
              <a:rPr sz="3200" b="1" spc="-60" dirty="0">
                <a:latin typeface="Carlito"/>
                <a:cs typeface="Carlito"/>
              </a:rPr>
              <a:t> </a:t>
            </a:r>
            <a:r>
              <a:rPr sz="3200" b="1" spc="-40" dirty="0">
                <a:latin typeface="Carlito"/>
                <a:cs typeface="Carlito"/>
              </a:rPr>
              <a:t>Key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355600" algn="l"/>
              </a:tabLst>
            </a:pPr>
            <a:r>
              <a:rPr sz="3200" b="1" dirty="0">
                <a:latin typeface="Carlito"/>
                <a:cs typeface="Carlito"/>
              </a:rPr>
              <a:t>6. </a:t>
            </a:r>
            <a:r>
              <a:rPr sz="3200" b="1" spc="-15" dirty="0">
                <a:latin typeface="Carlito"/>
                <a:cs typeface="Carlito"/>
              </a:rPr>
              <a:t>Foreign</a:t>
            </a:r>
            <a:r>
              <a:rPr sz="3200" b="1" spc="-30" dirty="0">
                <a:latin typeface="Carlito"/>
                <a:cs typeface="Carlito"/>
              </a:rPr>
              <a:t> </a:t>
            </a:r>
            <a:r>
              <a:rPr sz="3200" b="1" spc="-40" dirty="0">
                <a:latin typeface="Carlito"/>
                <a:cs typeface="Carlito"/>
              </a:rPr>
              <a:t>Key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355600" algn="l"/>
              </a:tabLst>
            </a:pPr>
            <a:r>
              <a:rPr sz="3200" b="1" dirty="0">
                <a:latin typeface="Carlito"/>
                <a:cs typeface="Carlito"/>
              </a:rPr>
              <a:t>7. Unique</a:t>
            </a:r>
            <a:r>
              <a:rPr sz="3200" b="1" spc="-15" dirty="0">
                <a:latin typeface="Carlito"/>
                <a:cs typeface="Carlito"/>
              </a:rPr>
              <a:t> </a:t>
            </a:r>
            <a:r>
              <a:rPr sz="3200" b="1" spc="-45" dirty="0">
                <a:latin typeface="Carlito"/>
                <a:cs typeface="Carlito"/>
              </a:rPr>
              <a:t>Key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378078"/>
            <a:ext cx="50797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latin typeface="Carlito"/>
                <a:cs typeface="Carlito"/>
              </a:rPr>
              <a:t>Primary</a:t>
            </a:r>
            <a:r>
              <a:rPr sz="5400" b="1" spc="-85" dirty="0">
                <a:latin typeface="Carlito"/>
                <a:cs typeface="Carlito"/>
              </a:rPr>
              <a:t> </a:t>
            </a:r>
            <a:r>
              <a:rPr sz="5400" b="1" spc="-50" dirty="0">
                <a:latin typeface="Carlito"/>
                <a:cs typeface="Carlito"/>
              </a:rPr>
              <a:t>Key</a:t>
            </a:r>
            <a:endParaRPr sz="5400">
              <a:latin typeface="Carlito"/>
              <a:cs typeface="Carlito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593850"/>
          <a:ext cx="1981200" cy="312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Employee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EmployeeID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EmployeeName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SSN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DeptID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DOB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745994" y="1304290"/>
            <a:ext cx="5716905" cy="4065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20345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Carlito"/>
                <a:cs typeface="Carlito"/>
              </a:rPr>
              <a:t>Which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Unique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&amp;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Can’t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be 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have 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NULL</a:t>
            </a: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400" b="1" u="heavy" spc="-4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Value</a:t>
            </a:r>
            <a:endParaRPr sz="2400" dirty="0">
              <a:latin typeface="Carlito"/>
              <a:cs typeface="Carlito"/>
            </a:endParaRPr>
          </a:p>
          <a:p>
            <a:pPr marL="355600" marR="240029" indent="-34353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Carlito"/>
                <a:cs typeface="Carlito"/>
              </a:rPr>
              <a:t>Is the </a:t>
            </a:r>
            <a:r>
              <a:rPr sz="2400" spc="-10" dirty="0">
                <a:latin typeface="Carlito"/>
                <a:cs typeface="Carlito"/>
              </a:rPr>
              <a:t>column </a:t>
            </a:r>
            <a:r>
              <a:rPr sz="2400" spc="-15" dirty="0">
                <a:latin typeface="Carlito"/>
                <a:cs typeface="Carlito"/>
              </a:rPr>
              <a:t>you </a:t>
            </a:r>
            <a:r>
              <a:rPr sz="2400" spc="-5" dirty="0">
                <a:latin typeface="Carlito"/>
                <a:cs typeface="Carlito"/>
              </a:rPr>
              <a:t>choose </a:t>
            </a:r>
            <a:r>
              <a:rPr sz="2400" spc="-10" dirty="0">
                <a:latin typeface="Carlito"/>
                <a:cs typeface="Carlito"/>
              </a:rPr>
              <a:t>to  maintain uniqueness </a:t>
            </a:r>
            <a:r>
              <a:rPr sz="2400" dirty="0">
                <a:latin typeface="Carlito"/>
                <a:cs typeface="Carlito"/>
              </a:rPr>
              <a:t>in a </a:t>
            </a:r>
            <a:r>
              <a:rPr sz="2400" spc="-10" dirty="0">
                <a:latin typeface="Carlito"/>
                <a:cs typeface="Carlito"/>
              </a:rPr>
              <a:t>table </a:t>
            </a:r>
            <a:r>
              <a:rPr sz="2400" spc="-15" dirty="0">
                <a:latin typeface="Carlito"/>
                <a:cs typeface="Carlito"/>
              </a:rPr>
              <a:t>at  </a:t>
            </a:r>
            <a:r>
              <a:rPr sz="2400" spc="-20" dirty="0">
                <a:latin typeface="Carlito"/>
                <a:cs typeface="Carlito"/>
              </a:rPr>
              <a:t>row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level.</a:t>
            </a:r>
            <a:endParaRPr sz="2400" dirty="0">
              <a:latin typeface="Carlito"/>
              <a:cs typeface="Carlito"/>
            </a:endParaRPr>
          </a:p>
          <a:p>
            <a:pPr marL="355600" marR="137795" indent="-343535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5" dirty="0">
                <a:latin typeface="Carlito"/>
                <a:cs typeface="Carlito"/>
              </a:rPr>
              <a:t>Here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b="1" spc="-15" dirty="0">
                <a:latin typeface="Carlito"/>
                <a:cs typeface="Carlito"/>
              </a:rPr>
              <a:t>Employee </a:t>
            </a:r>
            <a:r>
              <a:rPr sz="2400" spc="-10" dirty="0">
                <a:latin typeface="Carlito"/>
                <a:cs typeface="Carlito"/>
              </a:rPr>
              <a:t>table </a:t>
            </a:r>
            <a:r>
              <a:rPr sz="2400" spc="-15" dirty="0">
                <a:latin typeface="Carlito"/>
                <a:cs typeface="Carlito"/>
              </a:rPr>
              <a:t>we </a:t>
            </a:r>
            <a:r>
              <a:rPr sz="2400" spc="-10" dirty="0">
                <a:latin typeface="Carlito"/>
                <a:cs typeface="Carlito"/>
              </a:rPr>
              <a:t>can  </a:t>
            </a:r>
            <a:r>
              <a:rPr sz="2400" dirty="0">
                <a:latin typeface="Carlito"/>
                <a:cs typeface="Carlito"/>
              </a:rPr>
              <a:t>choose </a:t>
            </a:r>
            <a:r>
              <a:rPr sz="2400" spc="-5" dirty="0">
                <a:latin typeface="Carlito"/>
                <a:cs typeface="Carlito"/>
              </a:rPr>
              <a:t>either </a:t>
            </a:r>
            <a:r>
              <a:rPr sz="2400" b="1" spc="-10" dirty="0">
                <a:latin typeface="Carlito"/>
                <a:cs typeface="Carlito"/>
              </a:rPr>
              <a:t>EmployeeID </a:t>
            </a:r>
            <a:r>
              <a:rPr sz="2400" dirty="0">
                <a:latin typeface="Carlito"/>
                <a:cs typeface="Carlito"/>
              </a:rPr>
              <a:t>or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SSN</a:t>
            </a:r>
            <a:endParaRPr sz="2400" dirty="0">
              <a:latin typeface="Carlito"/>
              <a:cs typeface="Carlito"/>
            </a:endParaRPr>
          </a:p>
          <a:p>
            <a:pPr marL="357505">
              <a:lnSpc>
                <a:spcPct val="100000"/>
              </a:lnSpc>
              <a:spcBef>
                <a:spcPts val="720"/>
              </a:spcBef>
            </a:pPr>
            <a:r>
              <a:rPr sz="2400" spc="-10" dirty="0">
                <a:latin typeface="Carlito"/>
                <a:cs typeface="Carlito"/>
              </a:rPr>
              <a:t>column </a:t>
            </a:r>
            <a:r>
              <a:rPr sz="2400" spc="-25" dirty="0">
                <a:latin typeface="Carlito"/>
                <a:cs typeface="Carlito"/>
              </a:rPr>
              <a:t>for </a:t>
            </a:r>
            <a:r>
              <a:rPr sz="2400" dirty="0">
                <a:latin typeface="Carlito"/>
                <a:cs typeface="Carlito"/>
              </a:rPr>
              <a:t>a PK.</a:t>
            </a:r>
          </a:p>
          <a:p>
            <a:pPr marL="355600" marR="5080" indent="-34353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EmployeeID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25" dirty="0">
                <a:latin typeface="Carlito"/>
                <a:cs typeface="Carlito"/>
              </a:rPr>
              <a:t>preferable </a:t>
            </a:r>
            <a:r>
              <a:rPr sz="2400" dirty="0">
                <a:latin typeface="Carlito"/>
                <a:cs typeface="Carlito"/>
              </a:rPr>
              <a:t>choice  </a:t>
            </a:r>
            <a:r>
              <a:rPr sz="2400" spc="-10" dirty="0">
                <a:latin typeface="Carlito"/>
                <a:cs typeface="Carlito"/>
              </a:rPr>
              <a:t>because </a:t>
            </a:r>
            <a:r>
              <a:rPr sz="2400" spc="-5" dirty="0">
                <a:latin typeface="Carlito"/>
                <a:cs typeface="Carlito"/>
              </a:rPr>
              <a:t>SSN</a:t>
            </a:r>
            <a:r>
              <a:rPr lang="en-IN" sz="2400" spc="-5" dirty="0">
                <a:latin typeface="Carlito"/>
                <a:cs typeface="Carlito"/>
              </a:rPr>
              <a:t>(Social Security Number)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is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5" dirty="0">
                <a:latin typeface="Carlito"/>
                <a:cs typeface="Carlito"/>
              </a:rPr>
              <a:t>secure</a:t>
            </a:r>
            <a:r>
              <a:rPr lang="en-IN" sz="2400" spc="-1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value.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5104" y="0"/>
            <a:ext cx="4570096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Primary</a:t>
            </a:r>
            <a:r>
              <a:rPr sz="5400" spc="-55" dirty="0"/>
              <a:t> </a:t>
            </a:r>
            <a:r>
              <a:rPr sz="5400" spc="-45" dirty="0"/>
              <a:t>Key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535940" y="767841"/>
            <a:ext cx="8150859" cy="535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620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3300" spc="-5" dirty="0">
                <a:latin typeface="Carlito"/>
                <a:cs typeface="Carlito"/>
              </a:rPr>
              <a:t>It is </a:t>
            </a:r>
            <a:r>
              <a:rPr sz="3300" dirty="0">
                <a:latin typeface="Carlito"/>
                <a:cs typeface="Carlito"/>
              </a:rPr>
              <a:t>a </a:t>
            </a:r>
            <a:r>
              <a:rPr sz="3300" spc="-15" dirty="0">
                <a:latin typeface="Carlito"/>
                <a:cs typeface="Carlito"/>
              </a:rPr>
              <a:t>candidate </a:t>
            </a:r>
            <a:r>
              <a:rPr sz="3300" spc="-45" dirty="0">
                <a:latin typeface="Carlito"/>
                <a:cs typeface="Carlito"/>
              </a:rPr>
              <a:t>key </a:t>
            </a:r>
            <a:r>
              <a:rPr sz="3300" spc="-10" dirty="0">
                <a:latin typeface="Carlito"/>
                <a:cs typeface="Carlito"/>
              </a:rPr>
              <a:t>that </a:t>
            </a:r>
            <a:r>
              <a:rPr sz="3300" spc="-5" dirty="0">
                <a:latin typeface="Carlito"/>
                <a:cs typeface="Carlito"/>
              </a:rPr>
              <a:t>is </a:t>
            </a:r>
            <a:r>
              <a:rPr sz="3300" dirty="0">
                <a:latin typeface="Carlito"/>
                <a:cs typeface="Carlito"/>
              </a:rPr>
              <a:t>chosen </a:t>
            </a:r>
            <a:r>
              <a:rPr sz="3300" spc="-10" dirty="0">
                <a:latin typeface="Carlito"/>
                <a:cs typeface="Carlito"/>
              </a:rPr>
              <a:t>by </a:t>
            </a:r>
            <a:r>
              <a:rPr sz="3300" spc="-5" dirty="0">
                <a:latin typeface="Carlito"/>
                <a:cs typeface="Carlito"/>
              </a:rPr>
              <a:t>the  </a:t>
            </a:r>
            <a:r>
              <a:rPr sz="3300" spc="-10" dirty="0">
                <a:latin typeface="Carlito"/>
                <a:cs typeface="Carlito"/>
              </a:rPr>
              <a:t>database </a:t>
            </a:r>
            <a:r>
              <a:rPr sz="3300" spc="-5" dirty="0">
                <a:latin typeface="Carlito"/>
                <a:cs typeface="Carlito"/>
              </a:rPr>
              <a:t>designer </a:t>
            </a:r>
            <a:r>
              <a:rPr sz="3300" spc="-20" dirty="0">
                <a:latin typeface="Carlito"/>
                <a:cs typeface="Carlito"/>
              </a:rPr>
              <a:t>to </a:t>
            </a:r>
            <a:r>
              <a:rPr sz="3300" spc="-5" dirty="0">
                <a:latin typeface="Carlito"/>
                <a:cs typeface="Carlito"/>
              </a:rPr>
              <a:t>identify entities </a:t>
            </a:r>
            <a:r>
              <a:rPr sz="3300" dirty="0">
                <a:latin typeface="Carlito"/>
                <a:cs typeface="Carlito"/>
              </a:rPr>
              <a:t>with </a:t>
            </a:r>
            <a:r>
              <a:rPr sz="3300" spc="-5" dirty="0">
                <a:latin typeface="Carlito"/>
                <a:cs typeface="Carlito"/>
              </a:rPr>
              <a:t>in  </a:t>
            </a:r>
            <a:r>
              <a:rPr sz="3300" dirty="0">
                <a:latin typeface="Carlito"/>
                <a:cs typeface="Carlito"/>
              </a:rPr>
              <a:t>an </a:t>
            </a:r>
            <a:r>
              <a:rPr sz="3300" spc="-10" dirty="0">
                <a:latin typeface="Carlito"/>
                <a:cs typeface="Carlito"/>
              </a:rPr>
              <a:t>entity</a:t>
            </a:r>
            <a:r>
              <a:rPr sz="3300" spc="-15" dirty="0">
                <a:latin typeface="Carlito"/>
                <a:cs typeface="Carlito"/>
              </a:rPr>
              <a:t> </a:t>
            </a:r>
            <a:r>
              <a:rPr sz="3300" spc="-5" dirty="0">
                <a:latin typeface="Carlito"/>
                <a:cs typeface="Carlito"/>
              </a:rPr>
              <a:t>set.</a:t>
            </a:r>
            <a:endParaRPr sz="3300">
              <a:latin typeface="Carlito"/>
              <a:cs typeface="Carlito"/>
            </a:endParaRPr>
          </a:p>
          <a:p>
            <a:pPr marL="355600" marR="7620" indent="-342900" algn="just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355600" algn="l"/>
              </a:tabLst>
            </a:pPr>
            <a:r>
              <a:rPr sz="3300" dirty="0">
                <a:latin typeface="Carlito"/>
                <a:cs typeface="Carlito"/>
              </a:rPr>
              <a:t>Primary </a:t>
            </a:r>
            <a:r>
              <a:rPr sz="3300" spc="-45" dirty="0">
                <a:latin typeface="Carlito"/>
                <a:cs typeface="Carlito"/>
              </a:rPr>
              <a:t>key </a:t>
            </a:r>
            <a:r>
              <a:rPr sz="3300" spc="-5" dirty="0">
                <a:latin typeface="Carlito"/>
                <a:cs typeface="Carlito"/>
              </a:rPr>
              <a:t>is </a:t>
            </a:r>
            <a:r>
              <a:rPr sz="3300" dirty="0">
                <a:latin typeface="Carlito"/>
                <a:cs typeface="Carlito"/>
              </a:rPr>
              <a:t>the minimal </a:t>
            </a:r>
            <a:r>
              <a:rPr sz="3300" spc="-5" dirty="0">
                <a:latin typeface="Carlito"/>
                <a:cs typeface="Carlito"/>
              </a:rPr>
              <a:t>super </a:t>
            </a:r>
            <a:r>
              <a:rPr sz="3300" spc="-35" dirty="0">
                <a:latin typeface="Carlito"/>
                <a:cs typeface="Carlito"/>
              </a:rPr>
              <a:t>keys. </a:t>
            </a:r>
            <a:r>
              <a:rPr sz="3300" dirty="0">
                <a:latin typeface="Carlito"/>
                <a:cs typeface="Carlito"/>
              </a:rPr>
              <a:t>In </a:t>
            </a:r>
            <a:r>
              <a:rPr sz="3300" spc="-5" dirty="0">
                <a:latin typeface="Carlito"/>
                <a:cs typeface="Carlito"/>
              </a:rPr>
              <a:t>the  ER </a:t>
            </a:r>
            <a:r>
              <a:rPr sz="3300" spc="-15" dirty="0">
                <a:latin typeface="Carlito"/>
                <a:cs typeface="Carlito"/>
              </a:rPr>
              <a:t>diagram </a:t>
            </a:r>
            <a:r>
              <a:rPr sz="3300" spc="-5" dirty="0">
                <a:latin typeface="Carlito"/>
                <a:cs typeface="Carlito"/>
              </a:rPr>
              <a:t>primary </a:t>
            </a:r>
            <a:r>
              <a:rPr sz="3300" spc="-45" dirty="0">
                <a:latin typeface="Carlito"/>
                <a:cs typeface="Carlito"/>
              </a:rPr>
              <a:t>key </a:t>
            </a:r>
            <a:r>
              <a:rPr sz="3300" spc="-5" dirty="0">
                <a:latin typeface="Carlito"/>
                <a:cs typeface="Carlito"/>
              </a:rPr>
              <a:t>is </a:t>
            </a:r>
            <a:r>
              <a:rPr sz="3300" spc="-20" dirty="0">
                <a:latin typeface="Carlito"/>
                <a:cs typeface="Carlito"/>
              </a:rPr>
              <a:t>represented by  </a:t>
            </a:r>
            <a:r>
              <a:rPr sz="3300" spc="-5" dirty="0">
                <a:latin typeface="Carlito"/>
                <a:cs typeface="Carlito"/>
              </a:rPr>
              <a:t>underlining </a:t>
            </a:r>
            <a:r>
              <a:rPr sz="3300" dirty="0">
                <a:latin typeface="Carlito"/>
                <a:cs typeface="Carlito"/>
              </a:rPr>
              <a:t>the </a:t>
            </a:r>
            <a:r>
              <a:rPr sz="3300" spc="-5" dirty="0">
                <a:latin typeface="Carlito"/>
                <a:cs typeface="Carlito"/>
              </a:rPr>
              <a:t>primary </a:t>
            </a:r>
            <a:r>
              <a:rPr sz="3300" spc="-45" dirty="0">
                <a:latin typeface="Carlito"/>
                <a:cs typeface="Carlito"/>
              </a:rPr>
              <a:t>key</a:t>
            </a:r>
            <a:r>
              <a:rPr sz="3300" spc="35" dirty="0">
                <a:latin typeface="Carlito"/>
                <a:cs typeface="Carlito"/>
              </a:rPr>
              <a:t> </a:t>
            </a:r>
            <a:r>
              <a:rPr sz="3300" spc="-15" dirty="0">
                <a:latin typeface="Carlito"/>
                <a:cs typeface="Carlito"/>
              </a:rPr>
              <a:t>attribute.</a:t>
            </a:r>
            <a:endParaRPr sz="3300">
              <a:latin typeface="Carlito"/>
              <a:cs typeface="Carlito"/>
            </a:endParaRPr>
          </a:p>
          <a:p>
            <a:pPr marL="355600" marR="7620" indent="-342900" algn="just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355600" algn="l"/>
              </a:tabLst>
            </a:pPr>
            <a:r>
              <a:rPr sz="3300" dirty="0">
                <a:latin typeface="Carlito"/>
                <a:cs typeface="Carlito"/>
              </a:rPr>
              <a:t>Ideally a </a:t>
            </a:r>
            <a:r>
              <a:rPr sz="3300" spc="-5" dirty="0">
                <a:latin typeface="Carlito"/>
                <a:cs typeface="Carlito"/>
              </a:rPr>
              <a:t>primary </a:t>
            </a:r>
            <a:r>
              <a:rPr sz="3300" spc="-45" dirty="0">
                <a:latin typeface="Carlito"/>
                <a:cs typeface="Carlito"/>
              </a:rPr>
              <a:t>key </a:t>
            </a:r>
            <a:r>
              <a:rPr sz="3300" spc="-5" dirty="0">
                <a:latin typeface="Carlito"/>
                <a:cs typeface="Carlito"/>
              </a:rPr>
              <a:t>is </a:t>
            </a:r>
            <a:r>
              <a:rPr sz="3300" spc="-10" dirty="0">
                <a:latin typeface="Carlito"/>
                <a:cs typeface="Carlito"/>
              </a:rPr>
              <a:t>composed </a:t>
            </a:r>
            <a:r>
              <a:rPr sz="3300" dirty="0">
                <a:latin typeface="Carlito"/>
                <a:cs typeface="Carlito"/>
              </a:rPr>
              <a:t>of only a  </a:t>
            </a:r>
            <a:r>
              <a:rPr sz="3300" spc="-5" dirty="0">
                <a:latin typeface="Carlito"/>
                <a:cs typeface="Carlito"/>
              </a:rPr>
              <a:t>single</a:t>
            </a:r>
            <a:r>
              <a:rPr sz="3300" dirty="0">
                <a:latin typeface="Carlito"/>
                <a:cs typeface="Carlito"/>
              </a:rPr>
              <a:t> </a:t>
            </a:r>
            <a:r>
              <a:rPr sz="3300" spc="-15" dirty="0">
                <a:latin typeface="Carlito"/>
                <a:cs typeface="Carlito"/>
              </a:rPr>
              <a:t>attribute.</a:t>
            </a:r>
            <a:endParaRPr sz="3300">
              <a:latin typeface="Carlito"/>
              <a:cs typeface="Carlito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355600" algn="l"/>
              </a:tabLst>
            </a:pPr>
            <a:r>
              <a:rPr sz="3300" dirty="0">
                <a:latin typeface="Carlito"/>
                <a:cs typeface="Carlito"/>
              </a:rPr>
              <a:t>But </a:t>
            </a:r>
            <a:r>
              <a:rPr sz="3300" spc="-5" dirty="0">
                <a:latin typeface="Carlito"/>
                <a:cs typeface="Carlito"/>
              </a:rPr>
              <a:t>it </a:t>
            </a:r>
            <a:r>
              <a:rPr sz="3300" spc="5" dirty="0">
                <a:latin typeface="Carlito"/>
                <a:cs typeface="Carlito"/>
              </a:rPr>
              <a:t>is </a:t>
            </a:r>
            <a:r>
              <a:rPr sz="3300" spc="-5" dirty="0">
                <a:latin typeface="Carlito"/>
                <a:cs typeface="Carlito"/>
              </a:rPr>
              <a:t>possible </a:t>
            </a:r>
            <a:r>
              <a:rPr sz="3300" spc="-20" dirty="0">
                <a:latin typeface="Carlito"/>
                <a:cs typeface="Carlito"/>
              </a:rPr>
              <a:t>to </a:t>
            </a:r>
            <a:r>
              <a:rPr sz="3300" spc="-25" dirty="0">
                <a:latin typeface="Carlito"/>
                <a:cs typeface="Carlito"/>
              </a:rPr>
              <a:t>have </a:t>
            </a:r>
            <a:r>
              <a:rPr sz="3300" dirty="0">
                <a:latin typeface="Carlito"/>
                <a:cs typeface="Carlito"/>
              </a:rPr>
              <a:t>a </a:t>
            </a:r>
            <a:r>
              <a:rPr sz="3300" spc="-5" dirty="0">
                <a:latin typeface="Carlito"/>
                <a:cs typeface="Carlito"/>
              </a:rPr>
              <a:t>primary </a:t>
            </a:r>
            <a:r>
              <a:rPr sz="3300" spc="-45" dirty="0">
                <a:latin typeface="Carlito"/>
                <a:cs typeface="Carlito"/>
              </a:rPr>
              <a:t>key  </a:t>
            </a:r>
            <a:r>
              <a:rPr sz="3300" spc="-5" dirty="0">
                <a:latin typeface="Carlito"/>
                <a:cs typeface="Carlito"/>
              </a:rPr>
              <a:t>composed of </a:t>
            </a:r>
            <a:r>
              <a:rPr sz="3300" spc="-15" dirty="0">
                <a:latin typeface="Carlito"/>
                <a:cs typeface="Carlito"/>
              </a:rPr>
              <a:t>more </a:t>
            </a:r>
            <a:r>
              <a:rPr sz="3300" dirty="0">
                <a:latin typeface="Carlito"/>
                <a:cs typeface="Carlito"/>
              </a:rPr>
              <a:t>than </a:t>
            </a:r>
            <a:r>
              <a:rPr sz="3300" spc="-5" dirty="0">
                <a:latin typeface="Carlito"/>
                <a:cs typeface="Carlito"/>
              </a:rPr>
              <a:t>one</a:t>
            </a:r>
            <a:r>
              <a:rPr sz="3300" spc="5" dirty="0">
                <a:latin typeface="Carlito"/>
                <a:cs typeface="Carlito"/>
              </a:rPr>
              <a:t> </a:t>
            </a:r>
            <a:r>
              <a:rPr sz="3300" spc="-15" dirty="0">
                <a:latin typeface="Carlito"/>
                <a:cs typeface="Carlito"/>
              </a:rPr>
              <a:t>attribute.</a:t>
            </a:r>
            <a:endParaRPr sz="33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92150"/>
            <a:ext cx="8153400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81330">
              <a:lnSpc>
                <a:spcPct val="100000"/>
              </a:lnSpc>
              <a:spcBef>
                <a:spcPts val="95"/>
              </a:spcBef>
            </a:pPr>
            <a:r>
              <a:rPr sz="4000" spc="-185" dirty="0"/>
              <a:t>To </a:t>
            </a:r>
            <a:r>
              <a:rPr sz="4000" spc="-15" dirty="0"/>
              <a:t>define </a:t>
            </a:r>
            <a:r>
              <a:rPr sz="4000" spc="-5" dirty="0"/>
              <a:t>a </a:t>
            </a:r>
            <a:r>
              <a:rPr sz="4000" spc="-10" dirty="0"/>
              <a:t>field </a:t>
            </a:r>
            <a:r>
              <a:rPr sz="4000" spc="-5" dirty="0"/>
              <a:t>as primary </a:t>
            </a:r>
            <a:r>
              <a:rPr sz="4000" spc="-114" dirty="0"/>
              <a:t>key,  </a:t>
            </a:r>
            <a:r>
              <a:rPr sz="4000" spc="-15" dirty="0"/>
              <a:t>following </a:t>
            </a:r>
            <a:r>
              <a:rPr sz="4000" spc="-10" dirty="0"/>
              <a:t>conditions </a:t>
            </a:r>
            <a:r>
              <a:rPr sz="4000" spc="-5" dirty="0"/>
              <a:t>had </a:t>
            </a:r>
            <a:r>
              <a:rPr sz="4000" spc="-20" dirty="0"/>
              <a:t>to </a:t>
            </a:r>
            <a:r>
              <a:rPr sz="4000" spc="-5" dirty="0"/>
              <a:t>be </a:t>
            </a:r>
            <a:r>
              <a:rPr sz="4000" spc="-15" dirty="0"/>
              <a:t>met</a:t>
            </a:r>
            <a:r>
              <a:rPr sz="4000" spc="-50" dirty="0"/>
              <a:t> </a:t>
            </a:r>
            <a:r>
              <a:rPr sz="4000" spc="-5" dirty="0"/>
              <a:t>: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8070215" cy="37338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1. No </a:t>
            </a:r>
            <a:r>
              <a:rPr sz="3200" spc="-10" dirty="0">
                <a:latin typeface="Carlito"/>
                <a:cs typeface="Carlito"/>
              </a:rPr>
              <a:t>two </a:t>
            </a:r>
            <a:r>
              <a:rPr sz="3200" spc="-20" dirty="0">
                <a:latin typeface="Carlito"/>
                <a:cs typeface="Carlito"/>
              </a:rPr>
              <a:t>rows </a:t>
            </a:r>
            <a:r>
              <a:rPr sz="3200" spc="-10" dirty="0">
                <a:latin typeface="Carlito"/>
                <a:cs typeface="Carlito"/>
              </a:rPr>
              <a:t>can </a:t>
            </a:r>
            <a:r>
              <a:rPr sz="3200" spc="-20" dirty="0">
                <a:latin typeface="Carlito"/>
                <a:cs typeface="Carlito"/>
              </a:rPr>
              <a:t>have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5" dirty="0">
                <a:latin typeface="Carlito"/>
                <a:cs typeface="Carlito"/>
              </a:rPr>
              <a:t>same </a:t>
            </a:r>
            <a:r>
              <a:rPr sz="3200" dirty="0">
                <a:latin typeface="Carlito"/>
                <a:cs typeface="Carlito"/>
              </a:rPr>
              <a:t>primary </a:t>
            </a:r>
            <a:r>
              <a:rPr sz="3200" spc="-45" dirty="0">
                <a:latin typeface="Carlito"/>
                <a:cs typeface="Carlito"/>
              </a:rPr>
              <a:t>key  </a:t>
            </a:r>
            <a:r>
              <a:rPr sz="3200" spc="-10" dirty="0">
                <a:latin typeface="Carlito"/>
                <a:cs typeface="Carlito"/>
              </a:rPr>
              <a:t>value.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2. </a:t>
            </a:r>
            <a:r>
              <a:rPr sz="3200" spc="-20" dirty="0">
                <a:latin typeface="Carlito"/>
                <a:cs typeface="Carlito"/>
              </a:rPr>
              <a:t>Every row </a:t>
            </a:r>
            <a:r>
              <a:rPr sz="3200" spc="-10" dirty="0">
                <a:latin typeface="Carlito"/>
                <a:cs typeface="Carlito"/>
              </a:rPr>
              <a:t>must </a:t>
            </a:r>
            <a:r>
              <a:rPr sz="3200" spc="-20" dirty="0">
                <a:latin typeface="Carlito"/>
                <a:cs typeface="Carlito"/>
              </a:rPr>
              <a:t>have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5" dirty="0">
                <a:latin typeface="Carlito"/>
                <a:cs typeface="Carlito"/>
              </a:rPr>
              <a:t>primary </a:t>
            </a:r>
            <a:r>
              <a:rPr sz="3200" spc="-45" dirty="0">
                <a:latin typeface="Carlito"/>
                <a:cs typeface="Carlito"/>
              </a:rPr>
              <a:t>key</a:t>
            </a:r>
            <a:r>
              <a:rPr sz="3200" spc="8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value.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3. </a:t>
            </a:r>
            <a:r>
              <a:rPr sz="3200" spc="-5" dirty="0">
                <a:latin typeface="Carlito"/>
                <a:cs typeface="Carlito"/>
              </a:rPr>
              <a:t>The </a:t>
            </a:r>
            <a:r>
              <a:rPr sz="3200" dirty="0">
                <a:latin typeface="Carlito"/>
                <a:cs typeface="Carlito"/>
              </a:rPr>
              <a:t>primary </a:t>
            </a:r>
            <a:r>
              <a:rPr sz="3200" spc="-45" dirty="0">
                <a:latin typeface="Carlito"/>
                <a:cs typeface="Carlito"/>
              </a:rPr>
              <a:t>key </a:t>
            </a:r>
            <a:r>
              <a:rPr sz="3200" spc="-5" dirty="0">
                <a:latin typeface="Carlito"/>
                <a:cs typeface="Carlito"/>
              </a:rPr>
              <a:t>field cannot </a:t>
            </a:r>
            <a:r>
              <a:rPr sz="3200" dirty="0">
                <a:latin typeface="Carlito"/>
                <a:cs typeface="Carlito"/>
              </a:rPr>
              <a:t>be</a:t>
            </a:r>
            <a:r>
              <a:rPr sz="3200" spc="9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null.</a:t>
            </a:r>
            <a:endParaRPr sz="3200">
              <a:latin typeface="Carlito"/>
              <a:cs typeface="Carlito"/>
            </a:endParaRPr>
          </a:p>
          <a:p>
            <a:pPr marL="355600" marR="13589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4. </a:t>
            </a:r>
            <a:r>
              <a:rPr sz="3200" spc="-40" dirty="0">
                <a:latin typeface="Carlito"/>
                <a:cs typeface="Carlito"/>
              </a:rPr>
              <a:t>Value </a:t>
            </a:r>
            <a:r>
              <a:rPr sz="3200" dirty="0">
                <a:latin typeface="Carlito"/>
                <a:cs typeface="Carlito"/>
              </a:rPr>
              <a:t>in a </a:t>
            </a:r>
            <a:r>
              <a:rPr sz="3200" spc="-5" dirty="0">
                <a:latin typeface="Carlito"/>
                <a:cs typeface="Carlito"/>
              </a:rPr>
              <a:t>primary </a:t>
            </a:r>
            <a:r>
              <a:rPr sz="3200" spc="-45" dirty="0">
                <a:latin typeface="Carlito"/>
                <a:cs typeface="Carlito"/>
              </a:rPr>
              <a:t>key </a:t>
            </a:r>
            <a:r>
              <a:rPr sz="3200" spc="-10" dirty="0">
                <a:latin typeface="Carlito"/>
                <a:cs typeface="Carlito"/>
              </a:rPr>
              <a:t>column </a:t>
            </a:r>
            <a:r>
              <a:rPr sz="3200" spc="-5" dirty="0">
                <a:latin typeface="Carlito"/>
                <a:cs typeface="Carlito"/>
              </a:rPr>
              <a:t>can </a:t>
            </a:r>
            <a:r>
              <a:rPr sz="3200" spc="-10" dirty="0">
                <a:latin typeface="Carlito"/>
                <a:cs typeface="Carlito"/>
              </a:rPr>
              <a:t>never </a:t>
            </a:r>
            <a:r>
              <a:rPr sz="3200" spc="-5" dirty="0">
                <a:latin typeface="Carlito"/>
                <a:cs typeface="Carlito"/>
              </a:rPr>
              <a:t>be  </a:t>
            </a:r>
            <a:r>
              <a:rPr sz="3200" dirty="0">
                <a:latin typeface="Carlito"/>
                <a:cs typeface="Carlito"/>
              </a:rPr>
              <a:t>modified </a:t>
            </a:r>
            <a:r>
              <a:rPr sz="3200" spc="-5" dirty="0">
                <a:latin typeface="Carlito"/>
                <a:cs typeface="Carlito"/>
              </a:rPr>
              <a:t>or </a:t>
            </a:r>
            <a:r>
              <a:rPr sz="3200" spc="-10" dirty="0">
                <a:latin typeface="Carlito"/>
                <a:cs typeface="Carlito"/>
              </a:rPr>
              <a:t>updated, </a:t>
            </a:r>
            <a:r>
              <a:rPr sz="3200" dirty="0">
                <a:latin typeface="Carlito"/>
                <a:cs typeface="Carlito"/>
              </a:rPr>
              <a:t>if </a:t>
            </a:r>
            <a:r>
              <a:rPr sz="3200" spc="-20" dirty="0">
                <a:latin typeface="Carlito"/>
                <a:cs typeface="Carlito"/>
              </a:rPr>
              <a:t>any </a:t>
            </a:r>
            <a:r>
              <a:rPr sz="3200" spc="-15" dirty="0">
                <a:latin typeface="Carlito"/>
                <a:cs typeface="Carlito"/>
              </a:rPr>
              <a:t>foreign </a:t>
            </a:r>
            <a:r>
              <a:rPr sz="3200" spc="-45" dirty="0">
                <a:latin typeface="Carlito"/>
                <a:cs typeface="Carlito"/>
              </a:rPr>
              <a:t>key </a:t>
            </a:r>
            <a:r>
              <a:rPr sz="3200" spc="-40" dirty="0">
                <a:latin typeface="Carlito"/>
                <a:cs typeface="Carlito"/>
              </a:rPr>
              <a:t>refers  </a:t>
            </a:r>
            <a:r>
              <a:rPr sz="3200" spc="-20" dirty="0">
                <a:latin typeface="Carlito"/>
                <a:cs typeface="Carlito"/>
              </a:rPr>
              <a:t>to </a:t>
            </a:r>
            <a:r>
              <a:rPr sz="3200" spc="-5" dirty="0">
                <a:latin typeface="Carlito"/>
                <a:cs typeface="Carlito"/>
              </a:rPr>
              <a:t>that primary</a:t>
            </a:r>
            <a:r>
              <a:rPr sz="3200" spc="55" dirty="0">
                <a:latin typeface="Carlito"/>
                <a:cs typeface="Carlito"/>
              </a:rPr>
              <a:t> </a:t>
            </a:r>
            <a:r>
              <a:rPr sz="3200" spc="-90" dirty="0">
                <a:latin typeface="Carlito"/>
                <a:cs typeface="Carlito"/>
              </a:rPr>
              <a:t>key.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3020" y="0"/>
            <a:ext cx="554698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20" dirty="0">
                <a:latin typeface="Carlito"/>
                <a:cs typeface="Carlito"/>
              </a:rPr>
              <a:t>Candidate</a:t>
            </a:r>
            <a:r>
              <a:rPr sz="6000" b="1" spc="-65" dirty="0">
                <a:latin typeface="Carlito"/>
                <a:cs typeface="Carlito"/>
              </a:rPr>
              <a:t> </a:t>
            </a:r>
            <a:r>
              <a:rPr sz="6000" b="1" spc="-60" dirty="0">
                <a:latin typeface="Carlito"/>
                <a:cs typeface="Carlito"/>
              </a:rPr>
              <a:t>Key</a:t>
            </a:r>
            <a:endParaRPr sz="6000">
              <a:latin typeface="Carlito"/>
              <a:cs typeface="Carlito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593850"/>
          <a:ext cx="1981200" cy="3581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69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Employee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EmployeeID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EmployeeName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SSN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DeptID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DOB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101339" y="5943600"/>
            <a:ext cx="5492750" cy="26034"/>
          </a:xfrm>
          <a:custGeom>
            <a:avLst/>
            <a:gdLst/>
            <a:ahLst/>
            <a:cxnLst/>
            <a:rect l="l" t="t" r="r" b="b"/>
            <a:pathLst>
              <a:path w="5492750" h="26035">
                <a:moveTo>
                  <a:pt x="5492495" y="0"/>
                </a:moveTo>
                <a:lnTo>
                  <a:pt x="0" y="0"/>
                </a:lnTo>
                <a:lnTo>
                  <a:pt x="0" y="25908"/>
                </a:lnTo>
                <a:lnTo>
                  <a:pt x="5492495" y="25908"/>
                </a:lnTo>
                <a:lnTo>
                  <a:pt x="54924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45994" y="1066799"/>
            <a:ext cx="5864860" cy="4848892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5080" indent="-343535" algn="just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356235" algn="l"/>
              </a:tabLst>
            </a:pPr>
            <a:r>
              <a:rPr sz="2800" spc="-15" dirty="0">
                <a:latin typeface="Carlito"/>
                <a:cs typeface="Carlito"/>
              </a:rPr>
              <a:t>Are </a:t>
            </a:r>
            <a:r>
              <a:rPr sz="2800" dirty="0">
                <a:latin typeface="Carlito"/>
                <a:cs typeface="Carlito"/>
              </a:rPr>
              <a:t>individual </a:t>
            </a:r>
            <a:r>
              <a:rPr sz="2800" spc="-5" dirty="0">
                <a:latin typeface="Carlito"/>
                <a:cs typeface="Carlito"/>
              </a:rPr>
              <a:t>columns in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table  that </a:t>
            </a:r>
            <a:r>
              <a:rPr sz="2800" spc="-5" dirty="0">
                <a:latin typeface="Carlito"/>
                <a:cs typeface="Carlito"/>
              </a:rPr>
              <a:t>qualifies </a:t>
            </a:r>
            <a:r>
              <a:rPr sz="2800" spc="-30" dirty="0">
                <a:latin typeface="Carlito"/>
                <a:cs typeface="Carlito"/>
              </a:rPr>
              <a:t>for </a:t>
            </a:r>
            <a:r>
              <a:rPr sz="2800" spc="-5" dirty="0">
                <a:latin typeface="Carlito"/>
                <a:cs typeface="Carlito"/>
              </a:rPr>
              <a:t>uniqueness </a:t>
            </a:r>
            <a:r>
              <a:rPr sz="2800" dirty="0">
                <a:latin typeface="Carlito"/>
                <a:cs typeface="Carlito"/>
              </a:rPr>
              <a:t>of  each</a:t>
            </a:r>
            <a:r>
              <a:rPr sz="2800" spc="-1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row/tuple.</a:t>
            </a:r>
            <a:endParaRPr sz="2800" dirty="0">
              <a:latin typeface="Carlito"/>
              <a:cs typeface="Carlito"/>
            </a:endParaRPr>
          </a:p>
          <a:p>
            <a:pPr marL="355600" marR="7620" indent="-3435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355600" algn="l"/>
                <a:tab pos="356235" algn="l"/>
                <a:tab pos="994410" algn="l"/>
                <a:tab pos="1356995" algn="l"/>
                <a:tab pos="2578100" algn="l"/>
                <a:tab pos="2856865" algn="l"/>
                <a:tab pos="3054985" algn="l"/>
                <a:tab pos="3630929" algn="l"/>
                <a:tab pos="3906520" algn="l"/>
                <a:tab pos="4424045" algn="l"/>
                <a:tab pos="4639945" algn="l"/>
                <a:tab pos="5313680" algn="l"/>
              </a:tabLst>
            </a:pPr>
            <a:r>
              <a:rPr sz="2800" spc="-15" dirty="0">
                <a:latin typeface="Carlito"/>
                <a:cs typeface="Carlito"/>
              </a:rPr>
              <a:t>Here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b="1" spc="-10" dirty="0">
                <a:latin typeface="Carlito"/>
                <a:cs typeface="Carlito"/>
              </a:rPr>
              <a:t>Employee </a:t>
            </a:r>
            <a:r>
              <a:rPr sz="2800" spc="-10" dirty="0">
                <a:latin typeface="Carlito"/>
                <a:cs typeface="Carlito"/>
              </a:rPr>
              <a:t>table </a:t>
            </a:r>
            <a:r>
              <a:rPr sz="2800" spc="-1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arlito"/>
                <a:cs typeface="Carlito"/>
              </a:rPr>
              <a:t>EmployeeID	</a:t>
            </a:r>
            <a:r>
              <a:rPr sz="2800" dirty="0">
                <a:latin typeface="Carlito"/>
                <a:cs typeface="Carlito"/>
              </a:rPr>
              <a:t>&amp;		</a:t>
            </a:r>
            <a:r>
              <a:rPr sz="2800" b="1" spc="-5" dirty="0">
                <a:solidFill>
                  <a:srgbClr val="FF0000"/>
                </a:solidFill>
                <a:latin typeface="Carlito"/>
                <a:cs typeface="Carlito"/>
              </a:rPr>
              <a:t>SSN	</a:t>
            </a:r>
            <a:r>
              <a:rPr sz="2800" spc="-15" dirty="0">
                <a:latin typeface="Carlito"/>
                <a:cs typeface="Carlito"/>
              </a:rPr>
              <a:t>are	</a:t>
            </a:r>
            <a:r>
              <a:rPr lang="en-IN" sz="2800" spc="-15">
                <a:latin typeface="Carlito"/>
                <a:cs typeface="Carlito"/>
              </a:rPr>
              <a:t> </a:t>
            </a:r>
            <a:r>
              <a:rPr sz="2800">
                <a:latin typeface="Carlito"/>
                <a:cs typeface="Carlito"/>
              </a:rPr>
              <a:t>eligible  </a:t>
            </a:r>
            <a:r>
              <a:rPr sz="2800" spc="-80" dirty="0">
                <a:latin typeface="Carlito"/>
                <a:cs typeface="Carlito"/>
              </a:rPr>
              <a:t>f</a:t>
            </a:r>
            <a:r>
              <a:rPr sz="2800" spc="-5" dirty="0">
                <a:latin typeface="Carlito"/>
                <a:cs typeface="Carlito"/>
              </a:rPr>
              <a:t>o</a:t>
            </a:r>
            <a:r>
              <a:rPr sz="2800" dirty="0">
                <a:latin typeface="Carlito"/>
                <a:cs typeface="Carlito"/>
              </a:rPr>
              <a:t>r	a	</a:t>
            </a:r>
            <a:r>
              <a:rPr sz="2800" b="1" spc="-5" dirty="0">
                <a:latin typeface="Carlito"/>
                <a:cs typeface="Carlito"/>
              </a:rPr>
              <a:t>Prima</a:t>
            </a:r>
            <a:r>
              <a:rPr sz="2800" b="1" spc="5" dirty="0">
                <a:latin typeface="Carlito"/>
                <a:cs typeface="Carlito"/>
              </a:rPr>
              <a:t>r</a:t>
            </a:r>
            <a:r>
              <a:rPr sz="2800" b="1" dirty="0">
                <a:latin typeface="Carlito"/>
                <a:cs typeface="Carlito"/>
              </a:rPr>
              <a:t>y	</a:t>
            </a:r>
            <a:r>
              <a:rPr sz="2800" b="1" spc="-65" dirty="0">
                <a:latin typeface="Carlito"/>
                <a:cs typeface="Carlito"/>
              </a:rPr>
              <a:t>K</a:t>
            </a:r>
            <a:r>
              <a:rPr sz="2800" b="1" spc="-45" dirty="0">
                <a:latin typeface="Carlito"/>
                <a:cs typeface="Carlito"/>
              </a:rPr>
              <a:t>e</a:t>
            </a:r>
            <a:r>
              <a:rPr sz="2800" b="1" dirty="0">
                <a:latin typeface="Carlito"/>
                <a:cs typeface="Carlito"/>
              </a:rPr>
              <a:t>y	</a:t>
            </a:r>
            <a:r>
              <a:rPr sz="2800" dirty="0">
                <a:latin typeface="Carlito"/>
                <a:cs typeface="Carlito"/>
              </a:rPr>
              <a:t>and	thus	a</a:t>
            </a:r>
            <a:r>
              <a:rPr sz="2800" spc="-40" dirty="0">
                <a:latin typeface="Carlito"/>
                <a:cs typeface="Carlito"/>
              </a:rPr>
              <a:t>r</a:t>
            </a:r>
            <a:r>
              <a:rPr sz="2800" dirty="0">
                <a:latin typeface="Carlito"/>
                <a:cs typeface="Carlito"/>
              </a:rPr>
              <a:t>e</a:t>
            </a:r>
            <a:endParaRPr sz="2800">
              <a:latin typeface="Carlito"/>
              <a:cs typeface="Carlito"/>
            </a:endParaRPr>
          </a:p>
          <a:p>
            <a:pPr marL="355600">
              <a:lnSpc>
                <a:spcPts val="3460"/>
              </a:lnSpc>
            </a:pPr>
            <a:r>
              <a:rPr sz="2800" b="1" i="1" spc="-5" dirty="0">
                <a:latin typeface="Carlito"/>
                <a:cs typeface="Carlito"/>
              </a:rPr>
              <a:t>Candidate</a:t>
            </a:r>
            <a:r>
              <a:rPr sz="2800" b="1" i="1" spc="-40" dirty="0">
                <a:latin typeface="Carlito"/>
                <a:cs typeface="Carlito"/>
              </a:rPr>
              <a:t> </a:t>
            </a:r>
            <a:r>
              <a:rPr sz="2800" b="1" i="1" spc="-25" dirty="0">
                <a:latin typeface="Carlito"/>
                <a:cs typeface="Carlito"/>
              </a:rPr>
              <a:t>keys</a:t>
            </a:r>
            <a:r>
              <a:rPr sz="2800" spc="-25" dirty="0">
                <a:latin typeface="Carlito"/>
                <a:cs typeface="Carlito"/>
              </a:rPr>
              <a:t>.</a:t>
            </a:r>
            <a:endParaRPr sz="2800" dirty="0">
              <a:latin typeface="Carlito"/>
              <a:cs typeface="Carlito"/>
            </a:endParaRPr>
          </a:p>
          <a:p>
            <a:pPr marL="355600" marR="5080" indent="-343535" algn="just">
              <a:lnSpc>
                <a:spcPct val="9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z="2800" spc="-5" dirty="0">
                <a:latin typeface="Carlito"/>
                <a:cs typeface="Carlito"/>
              </a:rPr>
              <a:t>Candidate </a:t>
            </a:r>
            <a:r>
              <a:rPr sz="2800" spc="-30" dirty="0">
                <a:latin typeface="Carlito"/>
                <a:cs typeface="Carlito"/>
              </a:rPr>
              <a:t>Keys </a:t>
            </a:r>
            <a:r>
              <a:rPr sz="2800" spc="-15" dirty="0">
                <a:latin typeface="Carlito"/>
                <a:cs typeface="Carlito"/>
              </a:rPr>
              <a:t>are  </a:t>
            </a:r>
            <a:r>
              <a:rPr sz="2800" spc="-5" dirty="0">
                <a:latin typeface="Carlito"/>
                <a:cs typeface="Carlito"/>
              </a:rPr>
              <a:t>super </a:t>
            </a:r>
            <a:r>
              <a:rPr sz="2800" spc="-45" dirty="0">
                <a:latin typeface="Carlito"/>
                <a:cs typeface="Carlito"/>
              </a:rPr>
              <a:t>keys  </a:t>
            </a:r>
            <a:r>
              <a:rPr sz="2800" spc="-30" dirty="0">
                <a:latin typeface="Carlito"/>
                <a:cs typeface="Carlito"/>
              </a:rPr>
              <a:t>for </a:t>
            </a:r>
            <a:r>
              <a:rPr sz="2800" dirty="0">
                <a:latin typeface="Carlito"/>
                <a:cs typeface="Carlito"/>
              </a:rPr>
              <a:t>which no </a:t>
            </a:r>
            <a:r>
              <a:rPr sz="2800" spc="-15" dirty="0">
                <a:latin typeface="Carlito"/>
                <a:cs typeface="Carlito"/>
              </a:rPr>
              <a:t>proper </a:t>
            </a:r>
            <a:r>
              <a:rPr sz="2800" spc="-10" dirty="0">
                <a:latin typeface="Carlito"/>
                <a:cs typeface="Carlito"/>
              </a:rPr>
              <a:t>subset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dirty="0">
                <a:latin typeface="Carlito"/>
                <a:cs typeface="Carlito"/>
              </a:rPr>
              <a:t>a  </a:t>
            </a:r>
            <a:r>
              <a:rPr sz="2800" spc="-5" dirty="0">
                <a:latin typeface="Carlito"/>
                <a:cs typeface="Carlito"/>
              </a:rPr>
              <a:t>super </a:t>
            </a:r>
            <a:r>
              <a:rPr sz="2800" spc="-85" dirty="0">
                <a:latin typeface="Carlito"/>
                <a:cs typeface="Carlito"/>
              </a:rPr>
              <a:t>key.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In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other </a:t>
            </a: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words </a:t>
            </a:r>
            <a:r>
              <a:rPr sz="2800" b="1" spc="-15" dirty="0">
                <a:latin typeface="Carlito"/>
                <a:cs typeface="Carlito"/>
              </a:rPr>
              <a:t> candidate </a:t>
            </a:r>
            <a:r>
              <a:rPr sz="2800" b="1" spc="-40" dirty="0">
                <a:latin typeface="Carlito"/>
                <a:cs typeface="Carlito"/>
              </a:rPr>
              <a:t>keys </a:t>
            </a:r>
            <a:r>
              <a:rPr sz="2800" b="1" spc="-10" dirty="0">
                <a:latin typeface="Carlito"/>
                <a:cs typeface="Carlito"/>
              </a:rPr>
              <a:t>are minimal 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super</a:t>
            </a:r>
            <a:r>
              <a:rPr sz="2800" b="1" u="heavy" spc="-3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keys</a:t>
            </a:r>
            <a:r>
              <a:rPr sz="2800" spc="-30" dirty="0">
                <a:latin typeface="Carlito"/>
                <a:cs typeface="Carlito"/>
              </a:rPr>
              <a:t>.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4396" y="327786"/>
            <a:ext cx="5739003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25" dirty="0">
                <a:latin typeface="Carlito"/>
                <a:cs typeface="Carlito"/>
              </a:rPr>
              <a:t>Alternate</a:t>
            </a:r>
            <a:r>
              <a:rPr sz="6000" b="1" spc="-70" dirty="0">
                <a:latin typeface="Carlito"/>
                <a:cs typeface="Carlito"/>
              </a:rPr>
              <a:t> </a:t>
            </a:r>
            <a:r>
              <a:rPr sz="6000" b="1" spc="-60" dirty="0">
                <a:latin typeface="Carlito"/>
                <a:cs typeface="Carlito"/>
              </a:rPr>
              <a:t>Key</a:t>
            </a:r>
            <a:endParaRPr sz="6000">
              <a:latin typeface="Carlito"/>
              <a:cs typeface="Carlito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593850"/>
          <a:ext cx="1981200" cy="2359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Employee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EmployeeID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EmployeeName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u="heavy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SSN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DeptID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DOB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745994" y="1607261"/>
            <a:ext cx="5864860" cy="2465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6235" algn="l"/>
                <a:tab pos="2801620" algn="l"/>
                <a:tab pos="5287645" algn="l"/>
              </a:tabLst>
            </a:pPr>
            <a:r>
              <a:rPr sz="3200" spc="-5" dirty="0">
                <a:latin typeface="Carlito"/>
                <a:cs typeface="Carlito"/>
              </a:rPr>
              <a:t>Candidate </a:t>
            </a:r>
            <a:r>
              <a:rPr sz="3200" spc="-10" dirty="0">
                <a:latin typeface="Carlito"/>
                <a:cs typeface="Carlito"/>
              </a:rPr>
              <a:t>column </a:t>
            </a:r>
            <a:r>
              <a:rPr sz="3200" dirty="0">
                <a:latin typeface="Carlito"/>
                <a:cs typeface="Carlito"/>
              </a:rPr>
              <a:t>other the  Pri</a:t>
            </a:r>
            <a:r>
              <a:rPr sz="3200" spc="-15" dirty="0">
                <a:latin typeface="Carlito"/>
                <a:cs typeface="Carlito"/>
              </a:rPr>
              <a:t>m</a:t>
            </a:r>
            <a:r>
              <a:rPr sz="3200" dirty="0">
                <a:latin typeface="Carlito"/>
                <a:cs typeface="Carlito"/>
              </a:rPr>
              <a:t>a</a:t>
            </a:r>
            <a:r>
              <a:rPr sz="3200" spc="5" dirty="0">
                <a:latin typeface="Carlito"/>
                <a:cs typeface="Carlito"/>
              </a:rPr>
              <a:t>r</a:t>
            </a:r>
            <a:r>
              <a:rPr sz="3200" dirty="0">
                <a:latin typeface="Carlito"/>
                <a:cs typeface="Carlito"/>
              </a:rPr>
              <a:t>y	</a:t>
            </a:r>
            <a:r>
              <a:rPr sz="3200" spc="-25" dirty="0">
                <a:latin typeface="Carlito"/>
                <a:cs typeface="Carlito"/>
              </a:rPr>
              <a:t>c</a:t>
            </a:r>
            <a:r>
              <a:rPr sz="3200" spc="-5" dirty="0">
                <a:latin typeface="Carlito"/>
                <a:cs typeface="Carlito"/>
              </a:rPr>
              <a:t>o</a:t>
            </a:r>
            <a:r>
              <a:rPr sz="3200" spc="-15" dirty="0">
                <a:latin typeface="Carlito"/>
                <a:cs typeface="Carlito"/>
              </a:rPr>
              <a:t>l</a:t>
            </a:r>
            <a:r>
              <a:rPr sz="3200" spc="5" dirty="0">
                <a:latin typeface="Carlito"/>
                <a:cs typeface="Carlito"/>
              </a:rPr>
              <a:t>u</a:t>
            </a:r>
            <a:r>
              <a:rPr sz="3200" dirty="0">
                <a:latin typeface="Carlito"/>
                <a:cs typeface="Carlito"/>
              </a:rPr>
              <a:t>mn,	l</a:t>
            </a:r>
            <a:r>
              <a:rPr sz="3200" spc="-10" dirty="0">
                <a:latin typeface="Carlito"/>
                <a:cs typeface="Carlito"/>
              </a:rPr>
              <a:t>i</a:t>
            </a:r>
            <a:r>
              <a:rPr sz="3200" spc="-105" dirty="0">
                <a:latin typeface="Carlito"/>
                <a:cs typeface="Carlito"/>
              </a:rPr>
              <a:t>k</a:t>
            </a:r>
            <a:r>
              <a:rPr sz="3200" dirty="0">
                <a:latin typeface="Carlito"/>
                <a:cs typeface="Carlito"/>
              </a:rPr>
              <a:t>e  </a:t>
            </a:r>
            <a:r>
              <a:rPr sz="3200" spc="-5" dirty="0">
                <a:latin typeface="Carlito"/>
                <a:cs typeface="Carlito"/>
              </a:rPr>
              <a:t>if </a:t>
            </a:r>
            <a:r>
              <a:rPr sz="3200" b="1" spc="-10" dirty="0">
                <a:latin typeface="Carlito"/>
                <a:cs typeface="Carlito"/>
              </a:rPr>
              <a:t>EmployeeID </a:t>
            </a:r>
            <a:r>
              <a:rPr sz="3200" spc="-5" dirty="0">
                <a:latin typeface="Carlito"/>
                <a:cs typeface="Carlito"/>
              </a:rPr>
              <a:t>is </a:t>
            </a:r>
            <a:r>
              <a:rPr sz="3200" spc="-10" dirty="0">
                <a:latin typeface="Carlito"/>
                <a:cs typeface="Carlito"/>
              </a:rPr>
              <a:t>set </a:t>
            </a:r>
            <a:r>
              <a:rPr sz="3200" spc="-30" dirty="0">
                <a:latin typeface="Carlito"/>
                <a:cs typeface="Carlito"/>
              </a:rPr>
              <a:t>for </a:t>
            </a:r>
            <a:r>
              <a:rPr sz="3200" dirty="0">
                <a:latin typeface="Carlito"/>
                <a:cs typeface="Carlito"/>
              </a:rPr>
              <a:t>a PK  then </a:t>
            </a:r>
            <a:r>
              <a:rPr sz="3200" b="1" dirty="0">
                <a:solidFill>
                  <a:srgbClr val="FF0000"/>
                </a:solidFill>
                <a:latin typeface="Carlito"/>
                <a:cs typeface="Carlito"/>
              </a:rPr>
              <a:t>SSN </a:t>
            </a:r>
            <a:r>
              <a:rPr sz="3200" spc="-10" dirty="0">
                <a:latin typeface="Carlito"/>
                <a:cs typeface="Carlito"/>
              </a:rPr>
              <a:t>would </a:t>
            </a:r>
            <a:r>
              <a:rPr sz="3200" spc="5" dirty="0">
                <a:latin typeface="Carlito"/>
                <a:cs typeface="Carlito"/>
              </a:rPr>
              <a:t>be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10" dirty="0">
                <a:latin typeface="Carlito"/>
                <a:cs typeface="Carlito"/>
              </a:rPr>
              <a:t>Alternate  </a:t>
            </a:r>
            <a:r>
              <a:rPr sz="3200" spc="-90" dirty="0">
                <a:latin typeface="Carlito"/>
                <a:cs typeface="Carlito"/>
              </a:rPr>
              <a:t>key.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8925" y="0"/>
            <a:ext cx="5324475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1" dirty="0">
                <a:latin typeface="Carlito"/>
                <a:cs typeface="Carlito"/>
              </a:rPr>
              <a:t>Super</a:t>
            </a:r>
            <a:r>
              <a:rPr sz="6600" b="1" spc="-80" dirty="0">
                <a:latin typeface="Carlito"/>
                <a:cs typeface="Carlito"/>
              </a:rPr>
              <a:t> </a:t>
            </a:r>
            <a:r>
              <a:rPr sz="6600" b="1" spc="-60" dirty="0">
                <a:latin typeface="Carlito"/>
                <a:cs typeface="Carlito"/>
              </a:rPr>
              <a:t>Key</a:t>
            </a:r>
            <a:endParaRPr sz="6600">
              <a:latin typeface="Carlito"/>
              <a:cs typeface="Carlito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2250" y="1136650"/>
          <a:ext cx="2209800" cy="39623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414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Employee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291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EmployeeID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30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EmployeeName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016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SSN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14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DeptID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14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DOB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745994" y="960882"/>
            <a:ext cx="5864860" cy="391196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41275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Carlito"/>
                <a:cs typeface="Carlito"/>
              </a:rPr>
              <a:t>If </a:t>
            </a:r>
            <a:r>
              <a:rPr sz="2400" spc="-15" dirty="0">
                <a:latin typeface="Carlito"/>
                <a:cs typeface="Carlito"/>
              </a:rPr>
              <a:t>you </a:t>
            </a:r>
            <a:r>
              <a:rPr sz="2400" dirty="0">
                <a:latin typeface="Carlito"/>
                <a:cs typeface="Carlito"/>
              </a:rPr>
              <a:t>add </a:t>
            </a:r>
            <a:r>
              <a:rPr sz="2400" spc="-20" dirty="0">
                <a:latin typeface="Carlito"/>
                <a:cs typeface="Carlito"/>
              </a:rPr>
              <a:t>any </a:t>
            </a:r>
            <a:r>
              <a:rPr sz="2400" dirty="0">
                <a:latin typeface="Carlito"/>
                <a:cs typeface="Carlito"/>
              </a:rPr>
              <a:t>other </a:t>
            </a:r>
            <a:r>
              <a:rPr sz="2400" spc="-5" dirty="0">
                <a:latin typeface="Carlito"/>
                <a:cs typeface="Carlito"/>
              </a:rPr>
              <a:t>Column </a:t>
            </a:r>
            <a:r>
              <a:rPr sz="2400" dirty="0">
                <a:latin typeface="Carlito"/>
                <a:cs typeface="Carlito"/>
              </a:rPr>
              <a:t>/  </a:t>
            </a:r>
            <a:r>
              <a:rPr sz="2400" spc="-25" dirty="0">
                <a:latin typeface="Carlito"/>
                <a:cs typeface="Carlito"/>
              </a:rPr>
              <a:t>Attribute to </a:t>
            </a:r>
            <a:r>
              <a:rPr sz="2400" dirty="0">
                <a:latin typeface="Carlito"/>
                <a:cs typeface="Carlito"/>
              </a:rPr>
              <a:t>a Primary </a:t>
            </a:r>
            <a:r>
              <a:rPr sz="2400" spc="-30" dirty="0">
                <a:latin typeface="Carlito"/>
                <a:cs typeface="Carlito"/>
              </a:rPr>
              <a:t>Key </a:t>
            </a:r>
            <a:r>
              <a:rPr sz="2400" dirty="0">
                <a:latin typeface="Carlito"/>
                <a:cs typeface="Carlito"/>
              </a:rPr>
              <a:t>then it  </a:t>
            </a:r>
            <a:r>
              <a:rPr sz="2400" spc="-10" dirty="0">
                <a:latin typeface="Carlito"/>
                <a:cs typeface="Carlito"/>
              </a:rPr>
              <a:t>become </a:t>
            </a:r>
            <a:r>
              <a:rPr sz="2400" dirty="0">
                <a:latin typeface="Carlito"/>
                <a:cs typeface="Carlito"/>
              </a:rPr>
              <a:t>a Super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80" dirty="0">
                <a:latin typeface="Carlito"/>
                <a:cs typeface="Carlito"/>
              </a:rPr>
              <a:t>Key,</a:t>
            </a:r>
            <a:endParaRPr sz="2400">
              <a:latin typeface="Carlito"/>
              <a:cs typeface="Carlito"/>
            </a:endParaRPr>
          </a:p>
          <a:p>
            <a:pPr marL="355600" marR="400685">
              <a:lnSpc>
                <a:spcPct val="100000"/>
              </a:lnSpc>
            </a:pPr>
            <a:r>
              <a:rPr sz="2400" spc="-30" dirty="0">
                <a:latin typeface="Carlito"/>
                <a:cs typeface="Carlito"/>
              </a:rPr>
              <a:t>like </a:t>
            </a:r>
            <a:r>
              <a:rPr sz="2400" b="1" spc="-10" dirty="0">
                <a:solidFill>
                  <a:srgbClr val="FF0000"/>
                </a:solidFill>
                <a:latin typeface="Carlito"/>
                <a:cs typeface="Carlito"/>
              </a:rPr>
              <a:t>EmployeeID </a:t>
            </a:r>
            <a:r>
              <a:rPr sz="2400" b="1" dirty="0">
                <a:solidFill>
                  <a:srgbClr val="FF0000"/>
                </a:solidFill>
                <a:latin typeface="Carlito"/>
                <a:cs typeface="Carlito"/>
              </a:rPr>
              <a:t>+  </a:t>
            </a:r>
            <a:r>
              <a:rPr sz="2400" b="1" spc="-10" dirty="0">
                <a:solidFill>
                  <a:srgbClr val="FF0000"/>
                </a:solidFill>
                <a:latin typeface="Carlito"/>
                <a:cs typeface="Carlito"/>
              </a:rPr>
              <a:t>EmployeeName </a:t>
            </a:r>
            <a:r>
              <a:rPr sz="2400" dirty="0">
                <a:latin typeface="Carlito"/>
                <a:cs typeface="Carlito"/>
              </a:rPr>
              <a:t>is a </a:t>
            </a:r>
            <a:r>
              <a:rPr sz="2400" spc="-5" dirty="0">
                <a:latin typeface="Carlito"/>
                <a:cs typeface="Carlito"/>
              </a:rPr>
              <a:t>Super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75" dirty="0">
                <a:latin typeface="Carlito"/>
                <a:cs typeface="Carlito"/>
              </a:rPr>
              <a:t>Key.</a:t>
            </a:r>
            <a:endParaRPr sz="2400">
              <a:latin typeface="Carlito"/>
              <a:cs typeface="Carlito"/>
            </a:endParaRPr>
          </a:p>
          <a:p>
            <a:pPr marL="355600" marR="6350" indent="-343535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z="2400" spc="-5" dirty="0">
                <a:latin typeface="Carlito"/>
                <a:cs typeface="Carlito"/>
              </a:rPr>
              <a:t>Super </a:t>
            </a:r>
            <a:r>
              <a:rPr sz="2400" spc="-45" dirty="0">
                <a:latin typeface="Carlito"/>
                <a:cs typeface="Carlito"/>
              </a:rPr>
              <a:t>key </a:t>
            </a:r>
            <a:r>
              <a:rPr sz="2400" spc="-15" dirty="0">
                <a:latin typeface="Carlito"/>
                <a:cs typeface="Carlito"/>
              </a:rPr>
              <a:t>stands </a:t>
            </a:r>
            <a:r>
              <a:rPr sz="2400" spc="-30" dirty="0">
                <a:latin typeface="Carlito"/>
                <a:cs typeface="Carlito"/>
              </a:rPr>
              <a:t>for </a:t>
            </a:r>
            <a:r>
              <a:rPr sz="2400" spc="-15" dirty="0">
                <a:latin typeface="Carlito"/>
                <a:cs typeface="Carlito"/>
              </a:rPr>
              <a:t>superset </a:t>
            </a:r>
            <a:r>
              <a:rPr sz="2400" dirty="0">
                <a:latin typeface="Carlito"/>
                <a:cs typeface="Carlito"/>
              </a:rPr>
              <a:t>of  a </a:t>
            </a:r>
            <a:r>
              <a:rPr sz="2400" spc="-90" dirty="0">
                <a:latin typeface="Carlito"/>
                <a:cs typeface="Carlito"/>
              </a:rPr>
              <a:t>key.</a:t>
            </a:r>
            <a:endParaRPr sz="2400">
              <a:latin typeface="Carlito"/>
              <a:cs typeface="Carlito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6235" algn="l"/>
              </a:tabLst>
            </a:pPr>
            <a:r>
              <a:rPr sz="2400" b="1" dirty="0">
                <a:latin typeface="Carlito"/>
                <a:cs typeface="Carlito"/>
              </a:rPr>
              <a:t>A </a:t>
            </a:r>
            <a:r>
              <a:rPr sz="2400" b="1" spc="-5" dirty="0">
                <a:latin typeface="Carlito"/>
                <a:cs typeface="Carlito"/>
              </a:rPr>
              <a:t>Super </a:t>
            </a:r>
            <a:r>
              <a:rPr sz="2400" b="1" spc="-35" dirty="0">
                <a:latin typeface="Carlito"/>
                <a:cs typeface="Carlito"/>
              </a:rPr>
              <a:t>Key </a:t>
            </a:r>
            <a:r>
              <a:rPr sz="2400" b="1" dirty="0">
                <a:latin typeface="Carlito"/>
                <a:cs typeface="Carlito"/>
              </a:rPr>
              <a:t>is a </a:t>
            </a:r>
            <a:r>
              <a:rPr sz="2400" b="1" spc="-10" dirty="0">
                <a:latin typeface="Carlito"/>
                <a:cs typeface="Carlito"/>
              </a:rPr>
              <a:t>set </a:t>
            </a:r>
            <a:r>
              <a:rPr sz="2400" b="1" dirty="0">
                <a:latin typeface="Carlito"/>
                <a:cs typeface="Carlito"/>
              </a:rPr>
              <a:t>of one </a:t>
            </a:r>
            <a:r>
              <a:rPr sz="2400" b="1" spc="5" dirty="0">
                <a:latin typeface="Carlito"/>
                <a:cs typeface="Carlito"/>
              </a:rPr>
              <a:t>or  </a:t>
            </a:r>
            <a:r>
              <a:rPr sz="2400" b="1" spc="-10" dirty="0">
                <a:latin typeface="Carlito"/>
                <a:cs typeface="Carlito"/>
              </a:rPr>
              <a:t>more </a:t>
            </a:r>
            <a:r>
              <a:rPr sz="2400" b="1" spc="-15" dirty="0">
                <a:latin typeface="Carlito"/>
                <a:cs typeface="Carlito"/>
              </a:rPr>
              <a:t>attributes that are </a:t>
            </a:r>
            <a:r>
              <a:rPr sz="2400" b="1" spc="-25" dirty="0">
                <a:latin typeface="Carlito"/>
                <a:cs typeface="Carlito"/>
              </a:rPr>
              <a:t>taken  </a:t>
            </a:r>
            <a:r>
              <a:rPr sz="2400" b="1" spc="-5" dirty="0">
                <a:latin typeface="Carlito"/>
                <a:cs typeface="Carlito"/>
              </a:rPr>
              <a:t>collectively </a:t>
            </a:r>
            <a:r>
              <a:rPr sz="2400" b="1" dirty="0">
                <a:latin typeface="Carlito"/>
                <a:cs typeface="Carlito"/>
              </a:rPr>
              <a:t>and </a:t>
            </a:r>
            <a:r>
              <a:rPr sz="2400" b="1" spc="-10" dirty="0">
                <a:latin typeface="Carlito"/>
                <a:cs typeface="Carlito"/>
              </a:rPr>
              <a:t>can identify </a:t>
            </a:r>
            <a:r>
              <a:rPr sz="2400" b="1" dirty="0">
                <a:latin typeface="Carlito"/>
                <a:cs typeface="Carlito"/>
              </a:rPr>
              <a:t>all  other </a:t>
            </a:r>
            <a:r>
              <a:rPr sz="2400" b="1" spc="-10" dirty="0">
                <a:latin typeface="Carlito"/>
                <a:cs typeface="Carlito"/>
              </a:rPr>
              <a:t>attributes</a:t>
            </a:r>
            <a:r>
              <a:rPr sz="2400" b="1" spc="-50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uniquely</a:t>
            </a:r>
            <a:r>
              <a:rPr sz="2400" spc="-5" dirty="0">
                <a:latin typeface="Carlito"/>
                <a:cs typeface="Carlito"/>
              </a:rPr>
              <a:t>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</TotalTime>
  <Words>770</Words>
  <Application>Microsoft Office PowerPoint</Application>
  <PresentationFormat>On-screen Show (4:3)</PresentationFormat>
  <Paragraphs>121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Carlito</vt:lpstr>
      <vt:lpstr>Times New Roman</vt:lpstr>
      <vt:lpstr>Office Theme</vt:lpstr>
      <vt:lpstr>PowerPoint Presentation</vt:lpstr>
      <vt:lpstr>Why we have Keys in DB?</vt:lpstr>
      <vt:lpstr>Types of Keys in Database</vt:lpstr>
      <vt:lpstr>Primary Key</vt:lpstr>
      <vt:lpstr>Primary Key</vt:lpstr>
      <vt:lpstr>To define a field as primary key,  following conditions had to be met :</vt:lpstr>
      <vt:lpstr>Candidate Key</vt:lpstr>
      <vt:lpstr>Alternate Key</vt:lpstr>
      <vt:lpstr>Super Key</vt:lpstr>
      <vt:lpstr>Composite Key</vt:lpstr>
      <vt:lpstr>Foreign Key</vt:lpstr>
      <vt:lpstr>PowerPoint Presentation</vt:lpstr>
      <vt:lpstr>Unique Key</vt:lpstr>
      <vt:lpstr>Practical Example</vt:lpstr>
      <vt:lpstr>Answers: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Jaspreet Kaur</cp:lastModifiedBy>
  <cp:revision>10</cp:revision>
  <dcterms:created xsi:type="dcterms:W3CDTF">2020-08-09T12:43:34Z</dcterms:created>
  <dcterms:modified xsi:type="dcterms:W3CDTF">2023-01-24T05:45:42Z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2017-09-24T00:00:00Z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2020-08-09T00:00:00Z</vt:filetime>
  </property>
</Properties>
</file>