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y="6858000" cx="9144000"/>
  <p:notesSz cx="6858000" cy="9144000"/>
  <p:embeddedFontLst>
    <p:embeddedFont>
      <p:font typeface="Constantia"/>
      <p:regular r:id="rId117"/>
      <p:bold r:id="rId118"/>
      <p:italic r:id="rId119"/>
      <p:boldItalic r:id="rId120"/>
    </p:embeddedFont>
    <p:embeddedFont>
      <p:font typeface="Nunito"/>
      <p:regular r:id="rId121"/>
      <p:bold r:id="rId122"/>
      <p:italic r:id="rId123"/>
      <p:boldItalic r:id="rId124"/>
    </p:embeddedFont>
    <p:embeddedFont>
      <p:font typeface="Work Sans"/>
      <p:regular r:id="rId125"/>
      <p:bold r:id="rId126"/>
      <p:italic r:id="rId127"/>
      <p:boldItalic r:id="rId1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29" roundtripDataSignature="AMtx7mj/YnH+9aVaNx5HGRiG5skCO20E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F0E17A-92AD-4279-A050-19350FC192C3}">
  <a:tblStyle styleId="{DFF0E17A-92AD-4279-A050-19350FC192C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customschemas.google.com/relationships/presentationmetadata" Target="metadata"/><Relationship Id="rId128" Type="http://schemas.openxmlformats.org/officeDocument/2006/relationships/font" Target="fonts/WorkSans-boldItalic.fntdata"/><Relationship Id="rId127" Type="http://schemas.openxmlformats.org/officeDocument/2006/relationships/font" Target="fonts/WorkSans-italic.fntdata"/><Relationship Id="rId126" Type="http://schemas.openxmlformats.org/officeDocument/2006/relationships/font" Target="fonts/WorkSans-bold.fntdata"/><Relationship Id="rId26" Type="http://schemas.openxmlformats.org/officeDocument/2006/relationships/slide" Target="slides/slide19.xml"/><Relationship Id="rId121" Type="http://schemas.openxmlformats.org/officeDocument/2006/relationships/font" Target="fonts/Nunito-regular.fntdata"/><Relationship Id="rId25" Type="http://schemas.openxmlformats.org/officeDocument/2006/relationships/slide" Target="slides/slide18.xml"/><Relationship Id="rId120" Type="http://schemas.openxmlformats.org/officeDocument/2006/relationships/font" Target="fonts/Constantia-boldItalic.fntdata"/><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WorkSans-regular.fntdata"/><Relationship Id="rId29" Type="http://schemas.openxmlformats.org/officeDocument/2006/relationships/slide" Target="slides/slide22.xml"/><Relationship Id="rId124" Type="http://schemas.openxmlformats.org/officeDocument/2006/relationships/font" Target="fonts/Nunito-boldItalic.fntdata"/><Relationship Id="rId123" Type="http://schemas.openxmlformats.org/officeDocument/2006/relationships/font" Target="fonts/Nunito-italic.fntdata"/><Relationship Id="rId122" Type="http://schemas.openxmlformats.org/officeDocument/2006/relationships/font" Target="fonts/Nunito-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Constantia-bold.fntdata"/><Relationship Id="rId117" Type="http://schemas.openxmlformats.org/officeDocument/2006/relationships/font" Target="fonts/Constantia-regular.fntdata"/><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Constantia-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1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1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113"/>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1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1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21"/>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121"/>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121"/>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1"/>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1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1"/>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21"/>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6" name="Google Shape;96;p121"/>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121"/>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2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2"/>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23"/>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23"/>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11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1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1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11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1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6" name="Google Shape;46;p1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115"/>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5"/>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1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16"/>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116"/>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1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17"/>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117"/>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117"/>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117"/>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1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18"/>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20"/>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0"/>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0"/>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1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1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1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1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1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11"/>
          <p:cNvGrpSpPr/>
          <p:nvPr/>
        </p:nvGrpSpPr>
        <p:grpSpPr>
          <a:xfrm>
            <a:off x="-29294" y="-16113"/>
            <a:ext cx="9198255" cy="1086266"/>
            <a:chOff x="-29322" y="-1971"/>
            <a:chExt cx="9198255" cy="1086266"/>
          </a:xfrm>
        </p:grpSpPr>
        <p:sp>
          <p:nvSpPr>
            <p:cNvPr id="18" name="Google Shape;18;p11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11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110"/>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110"/>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11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1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1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1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1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110"/>
          <p:cNvGrpSpPr/>
          <p:nvPr/>
        </p:nvGrpSpPr>
        <p:grpSpPr>
          <a:xfrm>
            <a:off x="-29294" y="-16113"/>
            <a:ext cx="9198255" cy="1086266"/>
            <a:chOff x="-29322" y="-1971"/>
            <a:chExt cx="9198255" cy="1086266"/>
          </a:xfrm>
        </p:grpSpPr>
        <p:sp>
          <p:nvSpPr>
            <p:cNvPr id="35" name="Google Shape;35;p110"/>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110"/>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ctr">
              <a:spcBef>
                <a:spcPts val="0"/>
              </a:spcBef>
              <a:spcAft>
                <a:spcPts val="0"/>
              </a:spcAft>
              <a:buClr>
                <a:srgbClr val="4CE0EA"/>
              </a:buClr>
              <a:buSzPts val="5600"/>
              <a:buFont typeface="Calibri"/>
              <a:buNone/>
            </a:pPr>
            <a:r>
              <a:rPr lang="en-US"/>
              <a:t>PL/SQL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Data types</a:t>
            </a:r>
            <a:endParaRPr/>
          </a:p>
        </p:txBody>
      </p:sp>
      <p:sp>
        <p:nvSpPr>
          <p:cNvPr id="169" name="Google Shape;169;p1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Scaler – Single values with no internal component, such as NUMBER, DATE, or BOOLEAN.</a:t>
            </a:r>
            <a:endParaRPr/>
          </a:p>
          <a:p>
            <a:pPr indent="-274320" lvl="0" marL="274320" rtl="0" algn="l">
              <a:spcBef>
                <a:spcPts val="520"/>
              </a:spcBef>
              <a:spcAft>
                <a:spcPts val="0"/>
              </a:spcAft>
              <a:buSzPts val="2470"/>
              <a:buChar char="⚫"/>
            </a:pPr>
            <a:r>
              <a:rPr lang="en-US"/>
              <a:t>Large Object(LOB)- Pointers to large objects that are stored separately from other items, such as text, graphics, images, video clips and sound waves.</a:t>
            </a:r>
            <a:endParaRPr/>
          </a:p>
          <a:p>
            <a:pPr indent="-274320" lvl="0" marL="274320" rtl="0" algn="l">
              <a:spcBef>
                <a:spcPts val="520"/>
              </a:spcBef>
              <a:spcAft>
                <a:spcPts val="0"/>
              </a:spcAft>
              <a:buSzPts val="2470"/>
              <a:buChar char="⚫"/>
            </a:pPr>
            <a:r>
              <a:rPr lang="en-US"/>
              <a:t>Composite- Data type that have internal components that can be accessed individually. For example, collections and records.</a:t>
            </a:r>
            <a:endParaRPr/>
          </a:p>
          <a:p>
            <a:pPr indent="-274320" lvl="0" marL="274320" rtl="0" algn="l">
              <a:spcBef>
                <a:spcPts val="520"/>
              </a:spcBef>
              <a:spcAft>
                <a:spcPts val="0"/>
              </a:spcAft>
              <a:buSzPts val="2470"/>
              <a:buChar char="⚫"/>
            </a:pPr>
            <a:r>
              <a:rPr lang="en-US"/>
              <a:t>References- Pointer to other data types.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0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Example-</a:t>
            </a:r>
            <a:endParaRPr/>
          </a:p>
        </p:txBody>
      </p:sp>
      <p:sp>
        <p:nvSpPr>
          <p:cNvPr id="688" name="Google Shape;688;p10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95000"/>
              <a:buNone/>
            </a:pPr>
            <a:r>
              <a:rPr lang="en-US"/>
              <a:t>Declare</a:t>
            </a:r>
            <a:endParaRPr/>
          </a:p>
          <a:p>
            <a:pPr indent="0" lvl="0" marL="0" rtl="0" algn="l">
              <a:spcBef>
                <a:spcPts val="481"/>
              </a:spcBef>
              <a:spcAft>
                <a:spcPts val="0"/>
              </a:spcAft>
              <a:buSzPct val="95000"/>
              <a:buNone/>
            </a:pPr>
            <a:r>
              <a:rPr lang="en-US"/>
              <a:t>a emp1122.ta%TYPE;</a:t>
            </a:r>
            <a:endParaRPr/>
          </a:p>
          <a:p>
            <a:pPr indent="0" lvl="0" marL="0" rtl="0" algn="l">
              <a:spcBef>
                <a:spcPts val="481"/>
              </a:spcBef>
              <a:spcAft>
                <a:spcPts val="0"/>
              </a:spcAft>
              <a:buSzPct val="95000"/>
              <a:buNone/>
            </a:pPr>
            <a:r>
              <a:rPr lang="en-US"/>
              <a:t>b emp1122.da%TYPE;</a:t>
            </a:r>
            <a:endParaRPr/>
          </a:p>
          <a:p>
            <a:pPr indent="0" lvl="0" marL="0" rtl="0" algn="l">
              <a:spcBef>
                <a:spcPts val="481"/>
              </a:spcBef>
              <a:spcAft>
                <a:spcPts val="0"/>
              </a:spcAft>
              <a:buSzPct val="95000"/>
              <a:buNone/>
            </a:pPr>
            <a:r>
              <a:rPr lang="en-US"/>
              <a:t>t emp1122.total%TYPE;</a:t>
            </a:r>
            <a:endParaRPr/>
          </a:p>
          <a:p>
            <a:pPr indent="0" lvl="0" marL="0" rtl="0" algn="l">
              <a:spcBef>
                <a:spcPts val="481"/>
              </a:spcBef>
              <a:spcAft>
                <a:spcPts val="0"/>
              </a:spcAft>
              <a:buSzPct val="95000"/>
              <a:buNone/>
            </a:pPr>
            <a:r>
              <a:rPr lang="en-US"/>
              <a:t>Begin</a:t>
            </a:r>
            <a:endParaRPr/>
          </a:p>
          <a:p>
            <a:pPr indent="0" lvl="0" marL="0" rtl="0" algn="l">
              <a:spcBef>
                <a:spcPts val="481"/>
              </a:spcBef>
              <a:spcAft>
                <a:spcPts val="0"/>
              </a:spcAft>
              <a:buSzPct val="95000"/>
              <a:buNone/>
            </a:pPr>
            <a:r>
              <a:rPr lang="en-US"/>
              <a:t>Select ta,da into a,b from emp1122 where emp_id=12;</a:t>
            </a:r>
            <a:endParaRPr/>
          </a:p>
          <a:p>
            <a:pPr indent="0" lvl="0" marL="0" rtl="0" algn="l">
              <a:spcBef>
                <a:spcPts val="481"/>
              </a:spcBef>
              <a:spcAft>
                <a:spcPts val="0"/>
              </a:spcAft>
              <a:buSzPct val="95000"/>
              <a:buNone/>
            </a:pPr>
            <a:r>
              <a:rPr lang="en-US"/>
              <a:t>a:= a+100;</a:t>
            </a:r>
            <a:endParaRPr/>
          </a:p>
          <a:p>
            <a:pPr indent="0" lvl="0" marL="0" rtl="0" algn="l">
              <a:spcBef>
                <a:spcPts val="481"/>
              </a:spcBef>
              <a:spcAft>
                <a:spcPts val="0"/>
              </a:spcAft>
              <a:buSzPct val="95000"/>
              <a:buNone/>
            </a:pPr>
            <a:r>
              <a:rPr lang="en-US"/>
              <a:t>t:=a+b;</a:t>
            </a:r>
            <a:endParaRPr/>
          </a:p>
          <a:p>
            <a:pPr indent="0" lvl="0" marL="0" rtl="0" algn="l">
              <a:spcBef>
                <a:spcPts val="481"/>
              </a:spcBef>
              <a:spcAft>
                <a:spcPts val="0"/>
              </a:spcAft>
              <a:buSzPct val="95000"/>
              <a:buNone/>
            </a:pPr>
            <a:r>
              <a:rPr lang="en-US"/>
              <a:t>Update emp1122 set total =t where emp_id=12;</a:t>
            </a:r>
            <a:endParaRPr/>
          </a:p>
          <a:p>
            <a:pPr indent="0" lvl="0" marL="0" rtl="0" algn="l">
              <a:spcBef>
                <a:spcPts val="481"/>
              </a:spcBef>
              <a:spcAft>
                <a:spcPts val="0"/>
              </a:spcAft>
              <a:buSzPct val="95000"/>
              <a:buNone/>
            </a:pPr>
            <a:r>
              <a:rPr lang="en-US"/>
              <a:t>dbms_output.put_line(‘updated value of total is ’||t);</a:t>
            </a:r>
            <a:endParaRPr/>
          </a:p>
          <a:p>
            <a:pPr indent="0" lvl="0" marL="0" rtl="0" algn="l">
              <a:spcBef>
                <a:spcPts val="481"/>
              </a:spcBef>
              <a:spcAft>
                <a:spcPts val="0"/>
              </a:spcAft>
              <a:buSzPct val="95000"/>
              <a:buNone/>
            </a:pPr>
            <a:r>
              <a:rPr lang="en-US"/>
              <a:t>End;</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0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%ROWTYPE</a:t>
            </a:r>
            <a:endParaRPr/>
          </a:p>
        </p:txBody>
      </p:sp>
      <p:sp>
        <p:nvSpPr>
          <p:cNvPr id="694" name="Google Shape;694;p101"/>
          <p:cNvSpPr txBox="1"/>
          <p:nvPr>
            <p:ph idx="1" type="body"/>
          </p:nvPr>
        </p:nvSpPr>
        <p:spPr>
          <a:xfrm>
            <a:off x="457200" y="1881207"/>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%ROWTYPE has all properties of %TYPE and one</a:t>
            </a:r>
            <a:endParaRPr/>
          </a:p>
          <a:p>
            <a:pPr indent="0" lvl="0" marL="0" rtl="0" algn="l">
              <a:spcBef>
                <a:spcPts val="520"/>
              </a:spcBef>
              <a:spcAft>
                <a:spcPts val="0"/>
              </a:spcAft>
              <a:buSzPts val="2470"/>
              <a:buNone/>
            </a:pPr>
            <a:r>
              <a:rPr lang="en-US"/>
              <a:t>additional that we required only one variable to access</a:t>
            </a:r>
            <a:endParaRPr/>
          </a:p>
          <a:p>
            <a:pPr indent="0" lvl="0" marL="0" rtl="0" algn="l">
              <a:spcBef>
                <a:spcPts val="520"/>
              </a:spcBef>
              <a:spcAft>
                <a:spcPts val="0"/>
              </a:spcAft>
              <a:buSzPts val="2470"/>
              <a:buNone/>
            </a:pPr>
            <a:r>
              <a:rPr lang="en-US"/>
              <a:t>any number of columns.</a:t>
            </a:r>
            <a:endParaRPr/>
          </a:p>
          <a:p>
            <a:pPr indent="-274320" lvl="0" marL="274320" rtl="0" algn="l">
              <a:spcBef>
                <a:spcPts val="520"/>
              </a:spcBef>
              <a:spcAft>
                <a:spcPts val="0"/>
              </a:spcAft>
              <a:buSzPts val="2470"/>
              <a:buChar char="⚫"/>
            </a:pPr>
            <a:r>
              <a:rPr lang="en-US"/>
              <a:t>Example-</a:t>
            </a:r>
            <a:endParaRPr/>
          </a:p>
          <a:p>
            <a:pPr indent="0" lvl="1" marL="365760" rtl="0" algn="l">
              <a:spcBef>
                <a:spcPts val="480"/>
              </a:spcBef>
              <a:spcAft>
                <a:spcPts val="0"/>
              </a:spcAft>
              <a:buSzPts val="2040"/>
              <a:buNone/>
            </a:pPr>
            <a:r>
              <a:rPr lang="en-US"/>
              <a:t>dept_rec dept%ROWTYPE; -- declaring record variable.</a:t>
            </a:r>
            <a:endParaRPr/>
          </a:p>
          <a:p>
            <a:pPr indent="0" lvl="1" marL="365760" rtl="0" algn="l">
              <a:spcBef>
                <a:spcPts val="480"/>
              </a:spcBef>
              <a:spcAft>
                <a:spcPts val="0"/>
              </a:spcAft>
              <a:buSzPts val="2040"/>
              <a:buNone/>
            </a:pPr>
            <a:r>
              <a:rPr lang="en-US"/>
              <a:t>detp_rec.deptno;</a:t>
            </a:r>
            <a:endParaRPr/>
          </a:p>
          <a:p>
            <a:pPr indent="0" lvl="1" marL="365760" rtl="0" algn="l">
              <a:spcBef>
                <a:spcPts val="480"/>
              </a:spcBef>
              <a:spcAft>
                <a:spcPts val="0"/>
              </a:spcAft>
              <a:buSzPts val="2040"/>
              <a:buNone/>
            </a:pPr>
            <a:r>
              <a:rPr lang="en-US"/>
              <a:t>dept_rec.deptname; -- accessing coloums</a:t>
            </a:r>
            <a:endParaRPr/>
          </a:p>
          <a:p>
            <a:pPr indent="0" lvl="0" marL="0" rtl="0" algn="l">
              <a:spcBef>
                <a:spcPts val="520"/>
              </a:spcBef>
              <a:spcAft>
                <a:spcPts val="0"/>
              </a:spcAft>
              <a:buSzPts val="2470"/>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0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a:t>Declare</a:t>
            </a:r>
            <a:endParaRPr/>
          </a:p>
          <a:p>
            <a:pPr indent="0" lvl="1" marL="365760" rtl="0" algn="l">
              <a:spcBef>
                <a:spcPts val="480"/>
              </a:spcBef>
              <a:spcAft>
                <a:spcPts val="0"/>
              </a:spcAft>
              <a:buSzPts val="2040"/>
              <a:buNone/>
            </a:pPr>
            <a:r>
              <a:rPr lang="en-US"/>
              <a:t>Record1 emp%ROWTYPE;</a:t>
            </a:r>
            <a:endParaRPr/>
          </a:p>
          <a:p>
            <a:pPr indent="0" lvl="0" marL="0" rtl="0" algn="l">
              <a:spcBef>
                <a:spcPts val="520"/>
              </a:spcBef>
              <a:spcAft>
                <a:spcPts val="0"/>
              </a:spcAft>
              <a:buSzPts val="2470"/>
              <a:buNone/>
            </a:pPr>
            <a:r>
              <a:rPr lang="en-US"/>
              <a:t>Begin</a:t>
            </a:r>
            <a:endParaRPr/>
          </a:p>
          <a:p>
            <a:pPr indent="0" lvl="1" marL="365760" rtl="0" algn="l">
              <a:spcBef>
                <a:spcPts val="480"/>
              </a:spcBef>
              <a:spcAft>
                <a:spcPts val="0"/>
              </a:spcAft>
              <a:buSzPts val="2040"/>
              <a:buNone/>
            </a:pPr>
            <a:r>
              <a:rPr lang="en-US"/>
              <a:t>Select * into record1 from emp where empid=12;</a:t>
            </a:r>
            <a:endParaRPr/>
          </a:p>
          <a:p>
            <a:pPr indent="0" lvl="1" marL="365760" rtl="0" algn="l">
              <a:spcBef>
                <a:spcPts val="480"/>
              </a:spcBef>
              <a:spcAft>
                <a:spcPts val="0"/>
              </a:spcAft>
              <a:buSzPts val="2040"/>
              <a:buNone/>
            </a:pPr>
            <a:r>
              <a:rPr lang="en-US"/>
              <a:t>Record1.total:=record1.ta+record1.da;</a:t>
            </a:r>
            <a:endParaRPr/>
          </a:p>
          <a:p>
            <a:pPr indent="0" lvl="1" marL="365760" rtl="0" algn="l">
              <a:spcBef>
                <a:spcPts val="480"/>
              </a:spcBef>
              <a:spcAft>
                <a:spcPts val="0"/>
              </a:spcAft>
              <a:buSzPts val="2040"/>
              <a:buNone/>
            </a:pPr>
            <a:r>
              <a:rPr lang="en-US"/>
              <a:t>Update emp set total=record1.total where empid=12;</a:t>
            </a:r>
            <a:endParaRPr/>
          </a:p>
          <a:p>
            <a:pPr indent="0" lvl="0" marL="0" rtl="0" algn="l">
              <a:spcBef>
                <a:spcPts val="520"/>
              </a:spcBef>
              <a:spcAft>
                <a:spcPts val="0"/>
              </a:spcAft>
              <a:buSzPts val="2470"/>
              <a:buNone/>
            </a:pPr>
            <a:r>
              <a:rPr lang="en-US"/>
              <a:t>End;</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0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Exceptions </a:t>
            </a:r>
            <a:endParaRPr/>
          </a:p>
        </p:txBody>
      </p:sp>
      <p:sp>
        <p:nvSpPr>
          <p:cNvPr id="705" name="Google Shape;705;p10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Error conditions during a program execution.</a:t>
            </a:r>
            <a:endParaRPr/>
          </a:p>
          <a:p>
            <a:pPr indent="-274320" lvl="0" marL="274320" rtl="0" algn="l">
              <a:spcBef>
                <a:spcPts val="520"/>
              </a:spcBef>
              <a:spcAft>
                <a:spcPts val="0"/>
              </a:spcAft>
              <a:buSzPts val="2470"/>
              <a:buChar char="⚫"/>
            </a:pPr>
            <a:r>
              <a:rPr lang="en-US"/>
              <a:t>It disturb the normal flow </a:t>
            </a:r>
            <a:endParaRPr/>
          </a:p>
          <a:p>
            <a:pPr indent="-274320" lvl="0" marL="274320" rtl="0" algn="l">
              <a:spcBef>
                <a:spcPts val="520"/>
              </a:spcBef>
              <a:spcAft>
                <a:spcPts val="0"/>
              </a:spcAft>
              <a:buSzPts val="2470"/>
              <a:buChar char="⚫"/>
            </a:pPr>
            <a:r>
              <a:rPr lang="en-US"/>
              <a:t>Throw some error  which will be captured by the exception log</a:t>
            </a:r>
            <a:endParaRPr/>
          </a:p>
          <a:p>
            <a:pPr indent="-274320" lvl="0" marL="274320" rtl="0" algn="l">
              <a:spcBef>
                <a:spcPts val="520"/>
              </a:spcBef>
              <a:spcAft>
                <a:spcPts val="0"/>
              </a:spcAft>
              <a:buSzPts val="2470"/>
              <a:buChar char="⚫"/>
            </a:pPr>
            <a:r>
              <a:rPr lang="en-US"/>
              <a:t>Two Types:</a:t>
            </a:r>
            <a:endParaRPr/>
          </a:p>
          <a:p>
            <a:pPr indent="-274320" lvl="0" marL="274320" rtl="0" algn="l">
              <a:spcBef>
                <a:spcPts val="520"/>
              </a:spcBef>
              <a:spcAft>
                <a:spcPts val="0"/>
              </a:spcAft>
              <a:buSzPts val="2470"/>
              <a:buChar char="⚫"/>
            </a:pPr>
            <a:r>
              <a:rPr lang="en-US"/>
              <a:t>System defined exceptions</a:t>
            </a:r>
            <a:endParaRPr/>
          </a:p>
          <a:p>
            <a:pPr indent="-274320" lvl="0" marL="274320" rtl="0" algn="l">
              <a:spcBef>
                <a:spcPts val="520"/>
              </a:spcBef>
              <a:spcAft>
                <a:spcPts val="0"/>
              </a:spcAft>
              <a:buSzPts val="2470"/>
              <a:buChar char="⚫"/>
            </a:pPr>
            <a:r>
              <a:rPr lang="en-US"/>
              <a:t>User defined exceptions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0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System Defined Exceptions</a:t>
            </a:r>
            <a:endParaRPr/>
          </a:p>
        </p:txBody>
      </p:sp>
      <p:sp>
        <p:nvSpPr>
          <p:cNvPr id="711" name="Google Shape;711;p10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No_data_found</a:t>
            </a:r>
            <a:endParaRPr/>
          </a:p>
          <a:p>
            <a:pPr indent="-274320" lvl="0" marL="274320" rtl="0" algn="l">
              <a:spcBef>
                <a:spcPts val="520"/>
              </a:spcBef>
              <a:spcAft>
                <a:spcPts val="0"/>
              </a:spcAft>
              <a:buSzPts val="2470"/>
              <a:buChar char="⚫"/>
            </a:pPr>
            <a:r>
              <a:rPr lang="en-US"/>
              <a:t>Too_many_rows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0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Exception handling- example</a:t>
            </a:r>
            <a:endParaRPr/>
          </a:p>
        </p:txBody>
      </p:sp>
      <p:sp>
        <p:nvSpPr>
          <p:cNvPr id="717" name="Google Shape;717;p105"/>
          <p:cNvSpPr txBox="1"/>
          <p:nvPr>
            <p:ph idx="1" type="body"/>
          </p:nvPr>
        </p:nvSpPr>
        <p:spPr>
          <a:xfrm>
            <a:off x="457200" y="21336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lang="en-US"/>
              <a:t>declare</a:t>
            </a:r>
            <a:endParaRPr/>
          </a:p>
          <a:p>
            <a:pPr indent="-274320" lvl="0" marL="274320" rtl="0" algn="l">
              <a:spcBef>
                <a:spcPts val="520"/>
              </a:spcBef>
              <a:spcAft>
                <a:spcPts val="0"/>
              </a:spcAft>
              <a:buSzPts val="2470"/>
              <a:buNone/>
            </a:pPr>
            <a:r>
              <a:rPr lang="en-US"/>
              <a:t>n emp.Ename%type;</a:t>
            </a:r>
            <a:endParaRPr/>
          </a:p>
          <a:p>
            <a:pPr indent="-274320" lvl="0" marL="274320" rtl="0" algn="l">
              <a:spcBef>
                <a:spcPts val="520"/>
              </a:spcBef>
              <a:spcAft>
                <a:spcPts val="0"/>
              </a:spcAft>
              <a:buSzPts val="2470"/>
              <a:buNone/>
            </a:pPr>
            <a:r>
              <a:rPr lang="en-US"/>
              <a:t>begin</a:t>
            </a:r>
            <a:endParaRPr/>
          </a:p>
          <a:p>
            <a:pPr indent="-274320" lvl="0" marL="274320" rtl="0" algn="l">
              <a:spcBef>
                <a:spcPts val="520"/>
              </a:spcBef>
              <a:spcAft>
                <a:spcPts val="0"/>
              </a:spcAft>
              <a:buSzPts val="2470"/>
              <a:buNone/>
            </a:pPr>
            <a:r>
              <a:rPr lang="en-US"/>
              <a:t> select Ename into n from emp where Sal = 4500;</a:t>
            </a:r>
            <a:endParaRPr/>
          </a:p>
          <a:p>
            <a:pPr indent="-274320" lvl="0" marL="274320" rtl="0" algn="l">
              <a:spcBef>
                <a:spcPts val="520"/>
              </a:spcBef>
              <a:spcAft>
                <a:spcPts val="0"/>
              </a:spcAft>
              <a:buSzPts val="2470"/>
              <a:buNone/>
            </a:pPr>
            <a:r>
              <a:rPr lang="en-US"/>
              <a:t> dbms_output.put_line('empname :='||n);</a:t>
            </a:r>
            <a:endParaRPr/>
          </a:p>
          <a:p>
            <a:pPr indent="-274320" lvl="0" marL="274320" rtl="0" algn="l">
              <a:spcBef>
                <a:spcPts val="520"/>
              </a:spcBef>
              <a:spcAft>
                <a:spcPts val="0"/>
              </a:spcAft>
              <a:buSzPts val="2470"/>
              <a:buNone/>
            </a:pPr>
            <a:r>
              <a:rPr lang="en-US"/>
              <a:t> exception</a:t>
            </a:r>
            <a:endParaRPr/>
          </a:p>
          <a:p>
            <a:pPr indent="-274320" lvl="0" marL="274320" rtl="0" algn="l">
              <a:spcBef>
                <a:spcPts val="520"/>
              </a:spcBef>
              <a:spcAft>
                <a:spcPts val="0"/>
              </a:spcAft>
              <a:buSzPts val="2470"/>
              <a:buNone/>
            </a:pPr>
            <a:r>
              <a:rPr lang="en-US"/>
              <a:t> when too_many_rows then</a:t>
            </a:r>
            <a:endParaRPr/>
          </a:p>
          <a:p>
            <a:pPr indent="-274320" lvl="0" marL="274320" rtl="0" algn="l">
              <a:spcBef>
                <a:spcPts val="520"/>
              </a:spcBef>
              <a:spcAft>
                <a:spcPts val="0"/>
              </a:spcAft>
              <a:buSzPts val="2470"/>
              <a:buNone/>
            </a:pPr>
            <a:r>
              <a:rPr lang="en-US"/>
              <a:t> dbms_output.put_line('more than one row returned');</a:t>
            </a:r>
            <a:endParaRPr/>
          </a:p>
          <a:p>
            <a:pPr indent="-274320" lvl="0" marL="274320" rtl="0" algn="l">
              <a:spcBef>
                <a:spcPts val="520"/>
              </a:spcBef>
              <a:spcAft>
                <a:spcPts val="0"/>
              </a:spcAft>
              <a:buSzPts val="2470"/>
              <a:buNone/>
            </a:pPr>
            <a:r>
              <a:rPr lang="en-US"/>
              <a:t> end;</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200"/>
              <a:buFont typeface="Calibri"/>
              <a:buNone/>
            </a:pPr>
            <a:r>
              <a:rPr lang="en-US" sz="3200"/>
              <a:t>NO_DATA_FOUND: It is raised WHEN a SELECT INTO statement returns no rows. For eg:</a:t>
            </a:r>
            <a:endParaRPr sz="3200"/>
          </a:p>
        </p:txBody>
      </p:sp>
      <p:sp>
        <p:nvSpPr>
          <p:cNvPr id="723" name="Google Shape;723;p10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Char char="⚫"/>
            </a:pPr>
            <a:r>
              <a:rPr lang="en-US"/>
              <a:t>DECLARE</a:t>
            </a:r>
            <a:endParaRPr/>
          </a:p>
          <a:p>
            <a:pPr indent="-274320" lvl="0" marL="274320" rtl="0" algn="l">
              <a:spcBef>
                <a:spcPts val="442"/>
              </a:spcBef>
              <a:spcAft>
                <a:spcPts val="0"/>
              </a:spcAft>
              <a:buSzPct val="95000"/>
              <a:buChar char="⚫"/>
            </a:pPr>
            <a:r>
              <a:rPr lang="en-US"/>
              <a:t>   temp varchar(20);</a:t>
            </a:r>
            <a:endParaRPr/>
          </a:p>
          <a:p>
            <a:pPr indent="-274320" lvl="0" marL="274320" rtl="0" algn="l">
              <a:spcBef>
                <a:spcPts val="442"/>
              </a:spcBef>
              <a:spcAft>
                <a:spcPts val="0"/>
              </a:spcAft>
              <a:buSzPct val="95000"/>
              <a:buChar char="⚫"/>
            </a:pPr>
            <a:r>
              <a:rPr lang="en-US"/>
              <a:t>  </a:t>
            </a:r>
            <a:endParaRPr/>
          </a:p>
          <a:p>
            <a:pPr indent="-274320" lvl="0" marL="274320" rtl="0" algn="l">
              <a:spcBef>
                <a:spcPts val="442"/>
              </a:spcBef>
              <a:spcAft>
                <a:spcPts val="0"/>
              </a:spcAft>
              <a:buSzPct val="95000"/>
              <a:buChar char="⚫"/>
            </a:pPr>
            <a:r>
              <a:rPr lang="en-US"/>
              <a:t>BEGIN</a:t>
            </a:r>
            <a:endParaRPr/>
          </a:p>
          <a:p>
            <a:pPr indent="-274320" lvl="0" marL="274320" rtl="0" algn="l">
              <a:spcBef>
                <a:spcPts val="442"/>
              </a:spcBef>
              <a:spcAft>
                <a:spcPts val="0"/>
              </a:spcAft>
              <a:buSzPct val="95000"/>
              <a:buChar char="⚫"/>
            </a:pPr>
            <a:r>
              <a:rPr lang="en-US"/>
              <a:t>   SELECT Ename into temp from emp where Ename='Aarif';</a:t>
            </a:r>
            <a:endParaRPr/>
          </a:p>
          <a:p>
            <a:pPr indent="-274320" lvl="0" marL="274320" rtl="0" algn="l">
              <a:spcBef>
                <a:spcPts val="442"/>
              </a:spcBef>
              <a:spcAft>
                <a:spcPts val="0"/>
              </a:spcAft>
              <a:buSzPct val="95000"/>
              <a:buChar char="⚫"/>
            </a:pPr>
            <a:r>
              <a:rPr lang="en-US"/>
              <a:t>  </a:t>
            </a:r>
            <a:endParaRPr/>
          </a:p>
          <a:p>
            <a:pPr indent="-274320" lvl="0" marL="274320" rtl="0" algn="l">
              <a:spcBef>
                <a:spcPts val="442"/>
              </a:spcBef>
              <a:spcAft>
                <a:spcPts val="0"/>
              </a:spcAft>
              <a:buSzPct val="95000"/>
              <a:buChar char="⚫"/>
            </a:pPr>
            <a:r>
              <a:rPr lang="en-US"/>
              <a:t>exception</a:t>
            </a:r>
            <a:endParaRPr/>
          </a:p>
          <a:p>
            <a:pPr indent="-274320" lvl="0" marL="274320" rtl="0" algn="l">
              <a:spcBef>
                <a:spcPts val="442"/>
              </a:spcBef>
              <a:spcAft>
                <a:spcPts val="0"/>
              </a:spcAft>
              <a:buSzPct val="95000"/>
              <a:buChar char="⚫"/>
            </a:pPr>
            <a:r>
              <a:rPr lang="en-US"/>
              <a:t>   WHEN no_data_found THEN</a:t>
            </a:r>
            <a:endParaRPr/>
          </a:p>
          <a:p>
            <a:pPr indent="-274320" lvl="0" marL="274320" rtl="0" algn="l">
              <a:spcBef>
                <a:spcPts val="442"/>
              </a:spcBef>
              <a:spcAft>
                <a:spcPts val="0"/>
              </a:spcAft>
              <a:buSzPct val="95000"/>
              <a:buChar char="⚫"/>
            </a:pPr>
            <a:r>
              <a:rPr lang="en-US"/>
              <a:t>      dbms_output.put_line('ERROR');</a:t>
            </a:r>
            <a:endParaRPr/>
          </a:p>
          <a:p>
            <a:pPr indent="-274320" lvl="0" marL="274320" rtl="0" algn="l">
              <a:spcBef>
                <a:spcPts val="442"/>
              </a:spcBef>
              <a:spcAft>
                <a:spcPts val="0"/>
              </a:spcAft>
              <a:buSzPct val="95000"/>
              <a:buChar char="⚫"/>
            </a:pPr>
            <a:r>
              <a:rPr lang="en-US"/>
              <a:t>      dbms_output.put_line('there is no name as');</a:t>
            </a:r>
            <a:endParaRPr/>
          </a:p>
          <a:p>
            <a:pPr indent="-274320" lvl="0" marL="274320" rtl="0" algn="l">
              <a:spcBef>
                <a:spcPts val="442"/>
              </a:spcBef>
              <a:spcAft>
                <a:spcPts val="0"/>
              </a:spcAft>
              <a:buSzPct val="95000"/>
              <a:buChar char="⚫"/>
            </a:pPr>
            <a:r>
              <a:rPr lang="en-US"/>
              <a:t>      dbms_output.put_line('Aarif in Emp table');</a:t>
            </a:r>
            <a:endParaRPr/>
          </a:p>
          <a:p>
            <a:pPr indent="-274320" lvl="0" marL="274320" rtl="0" algn="l">
              <a:spcBef>
                <a:spcPts val="442"/>
              </a:spcBef>
              <a:spcAft>
                <a:spcPts val="0"/>
              </a:spcAft>
              <a:buSzPct val="95000"/>
              <a:buChar char="⚫"/>
            </a:pPr>
            <a:r>
              <a:rPr lang="en-US"/>
              <a:t>end;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0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User Defined Exception</a:t>
            </a:r>
            <a:endParaRPr/>
          </a:p>
        </p:txBody>
      </p:sp>
      <p:sp>
        <p:nvSpPr>
          <p:cNvPr id="729" name="Google Shape;729;p10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Declare an exception</a:t>
            </a:r>
            <a:endParaRPr/>
          </a:p>
          <a:p>
            <a:pPr indent="-274320" lvl="0" marL="274320" rtl="0" algn="l">
              <a:spcBef>
                <a:spcPts val="520"/>
              </a:spcBef>
              <a:spcAft>
                <a:spcPts val="0"/>
              </a:spcAft>
              <a:buSzPts val="2470"/>
              <a:buChar char="⚫"/>
            </a:pPr>
            <a:r>
              <a:rPr lang="en-US"/>
              <a:t>Raise an exception</a:t>
            </a:r>
            <a:endParaRPr/>
          </a:p>
          <a:p>
            <a:pPr indent="-274320" lvl="0" marL="274320" rtl="0" algn="l">
              <a:spcBef>
                <a:spcPts val="520"/>
              </a:spcBef>
              <a:spcAft>
                <a:spcPts val="0"/>
              </a:spcAft>
              <a:buSzPts val="2470"/>
              <a:buChar char="⚫"/>
            </a:pPr>
            <a:r>
              <a:rPr lang="en-US"/>
              <a:t>Handle an exception</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08"/>
          <p:cNvSpPr txBox="1"/>
          <p:nvPr>
            <p:ph type="title"/>
          </p:nvPr>
        </p:nvSpPr>
        <p:spPr>
          <a:xfrm>
            <a:off x="457200" y="704088"/>
            <a:ext cx="8229600" cy="81991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Exception handling- example</a:t>
            </a:r>
            <a:endParaRPr/>
          </a:p>
        </p:txBody>
      </p:sp>
      <p:sp>
        <p:nvSpPr>
          <p:cNvPr id="735" name="Google Shape;735;p108"/>
          <p:cNvSpPr txBox="1"/>
          <p:nvPr>
            <p:ph idx="1" type="body"/>
          </p:nvPr>
        </p:nvSpPr>
        <p:spPr>
          <a:xfrm>
            <a:off x="457200" y="1524000"/>
            <a:ext cx="8229600" cy="50292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None/>
            </a:pPr>
            <a:r>
              <a:rPr lang="en-US"/>
              <a:t>declare</a:t>
            </a:r>
            <a:endParaRPr/>
          </a:p>
          <a:p>
            <a:pPr indent="-274320" lvl="0" marL="274320" rtl="0" algn="l">
              <a:spcBef>
                <a:spcPts val="403"/>
              </a:spcBef>
              <a:spcAft>
                <a:spcPts val="0"/>
              </a:spcAft>
              <a:buSzPct val="95000"/>
              <a:buNone/>
            </a:pPr>
            <a:r>
              <a:rPr lang="en-US"/>
              <a:t>a number;</a:t>
            </a:r>
            <a:endParaRPr/>
          </a:p>
          <a:p>
            <a:pPr indent="-274320" lvl="0" marL="274320" rtl="0" algn="l">
              <a:spcBef>
                <a:spcPts val="403"/>
              </a:spcBef>
              <a:spcAft>
                <a:spcPts val="0"/>
              </a:spcAft>
              <a:buSzPct val="95000"/>
              <a:buNone/>
            </a:pPr>
            <a:r>
              <a:rPr lang="en-US"/>
              <a:t> b number;</a:t>
            </a:r>
            <a:endParaRPr/>
          </a:p>
          <a:p>
            <a:pPr indent="-274320" lvl="0" marL="274320" rtl="0" algn="l">
              <a:spcBef>
                <a:spcPts val="403"/>
              </a:spcBef>
              <a:spcAft>
                <a:spcPts val="0"/>
              </a:spcAft>
              <a:buSzPct val="95000"/>
              <a:buNone/>
            </a:pPr>
            <a:r>
              <a:rPr lang="en-US"/>
              <a:t> c number;</a:t>
            </a:r>
            <a:endParaRPr/>
          </a:p>
          <a:p>
            <a:pPr indent="-274320" lvl="0" marL="274320" rtl="0" algn="l">
              <a:spcBef>
                <a:spcPts val="403"/>
              </a:spcBef>
              <a:spcAft>
                <a:spcPts val="0"/>
              </a:spcAft>
              <a:buSzPct val="95000"/>
              <a:buNone/>
            </a:pPr>
            <a:r>
              <a:rPr lang="en-US"/>
              <a:t> e exception;</a:t>
            </a:r>
            <a:endParaRPr/>
          </a:p>
          <a:p>
            <a:pPr indent="-274320" lvl="0" marL="274320" rtl="0" algn="l">
              <a:spcBef>
                <a:spcPts val="403"/>
              </a:spcBef>
              <a:spcAft>
                <a:spcPts val="0"/>
              </a:spcAft>
              <a:buSzPct val="95000"/>
              <a:buNone/>
            </a:pPr>
            <a:r>
              <a:rPr lang="en-US"/>
              <a:t> begin</a:t>
            </a:r>
            <a:endParaRPr/>
          </a:p>
          <a:p>
            <a:pPr indent="-274320" lvl="0" marL="274320" rtl="0" algn="l">
              <a:spcBef>
                <a:spcPts val="403"/>
              </a:spcBef>
              <a:spcAft>
                <a:spcPts val="0"/>
              </a:spcAft>
              <a:buSzPct val="95000"/>
              <a:buNone/>
            </a:pPr>
            <a:r>
              <a:rPr lang="en-US"/>
              <a:t>a:=:a;</a:t>
            </a:r>
            <a:endParaRPr/>
          </a:p>
          <a:p>
            <a:pPr indent="-274320" lvl="0" marL="274320" rtl="0" algn="l">
              <a:spcBef>
                <a:spcPts val="403"/>
              </a:spcBef>
              <a:spcAft>
                <a:spcPts val="0"/>
              </a:spcAft>
              <a:buSzPct val="95000"/>
              <a:buNone/>
            </a:pPr>
            <a:r>
              <a:rPr lang="en-US"/>
              <a:t>b:=:b;</a:t>
            </a:r>
            <a:endParaRPr/>
          </a:p>
          <a:p>
            <a:pPr indent="-274320" lvl="0" marL="274320" rtl="0" algn="l">
              <a:spcBef>
                <a:spcPts val="403"/>
              </a:spcBef>
              <a:spcAft>
                <a:spcPts val="0"/>
              </a:spcAft>
              <a:buSzPct val="95000"/>
              <a:buNone/>
            </a:pPr>
            <a:r>
              <a:rPr lang="en-US"/>
              <a:t> if b=0 then</a:t>
            </a:r>
            <a:endParaRPr/>
          </a:p>
          <a:p>
            <a:pPr indent="-274320" lvl="0" marL="274320" rtl="0" algn="l">
              <a:spcBef>
                <a:spcPts val="403"/>
              </a:spcBef>
              <a:spcAft>
                <a:spcPts val="0"/>
              </a:spcAft>
              <a:buSzPct val="95000"/>
              <a:buNone/>
            </a:pPr>
            <a:r>
              <a:rPr lang="en-US"/>
              <a:t> raise e;</a:t>
            </a:r>
            <a:endParaRPr/>
          </a:p>
          <a:p>
            <a:pPr indent="-274320" lvl="0" marL="274320" rtl="0" algn="l">
              <a:spcBef>
                <a:spcPts val="403"/>
              </a:spcBef>
              <a:spcAft>
                <a:spcPts val="0"/>
              </a:spcAft>
              <a:buSzPct val="95000"/>
              <a:buNone/>
            </a:pPr>
            <a:r>
              <a:rPr lang="en-US"/>
              <a:t> end if;</a:t>
            </a:r>
            <a:endParaRPr/>
          </a:p>
          <a:p>
            <a:pPr indent="-274320" lvl="0" marL="274320" rtl="0" algn="l">
              <a:spcBef>
                <a:spcPts val="403"/>
              </a:spcBef>
              <a:spcAft>
                <a:spcPts val="0"/>
              </a:spcAft>
              <a:buSzPct val="95000"/>
              <a:buNone/>
            </a:pPr>
            <a:r>
              <a:rPr lang="en-US"/>
              <a:t> c:=a/b;</a:t>
            </a:r>
            <a:endParaRPr/>
          </a:p>
          <a:p>
            <a:pPr indent="-274320" lvl="0" marL="274320" rtl="0" algn="l">
              <a:spcBef>
                <a:spcPts val="403"/>
              </a:spcBef>
              <a:spcAft>
                <a:spcPts val="0"/>
              </a:spcAft>
              <a:buSzPct val="95000"/>
              <a:buNone/>
            </a:pPr>
            <a:r>
              <a:rPr lang="en-US"/>
              <a:t> dbms_output.put_line('result='||c);</a:t>
            </a:r>
            <a:endParaRPr/>
          </a:p>
          <a:p>
            <a:pPr indent="-274320" lvl="0" marL="274320" rtl="0" algn="l">
              <a:spcBef>
                <a:spcPts val="403"/>
              </a:spcBef>
              <a:spcAft>
                <a:spcPts val="0"/>
              </a:spcAft>
              <a:buSzPct val="95000"/>
              <a:buNone/>
            </a:pPr>
            <a:r>
              <a:rPr lang="en-US"/>
              <a:t> exception when e then</a:t>
            </a:r>
            <a:endParaRPr/>
          </a:p>
          <a:p>
            <a:pPr indent="-274320" lvl="0" marL="274320" rtl="0" algn="l">
              <a:spcBef>
                <a:spcPts val="403"/>
              </a:spcBef>
              <a:spcAft>
                <a:spcPts val="0"/>
              </a:spcAft>
              <a:buSzPct val="95000"/>
              <a:buNone/>
            </a:pPr>
            <a:r>
              <a:rPr lang="en-US"/>
              <a:t> dbms_output.put_line('error!- your divisor is zero');</a:t>
            </a:r>
            <a:endParaRPr/>
          </a:p>
          <a:p>
            <a:pPr indent="-274320" lvl="0" marL="274320" rtl="0" algn="l">
              <a:spcBef>
                <a:spcPts val="403"/>
              </a:spcBef>
              <a:spcAft>
                <a:spcPts val="0"/>
              </a:spcAft>
              <a:buSzPct val="95000"/>
              <a:buNone/>
            </a:pPr>
            <a:r>
              <a:rPr lang="en-US"/>
              <a:t> end;</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0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515151"/>
              </a:buClr>
              <a:buSzPts val="4400"/>
              <a:buFont typeface="Arial"/>
              <a:buNone/>
            </a:pPr>
            <a:br>
              <a:rPr b="1" i="0" lang="en-US" sz="4400">
                <a:solidFill>
                  <a:srgbClr val="515151"/>
                </a:solidFill>
                <a:latin typeface="Arial"/>
                <a:ea typeface="Arial"/>
                <a:cs typeface="Arial"/>
                <a:sym typeface="Arial"/>
              </a:rPr>
            </a:br>
            <a:endParaRPr sz="4400"/>
          </a:p>
        </p:txBody>
      </p:sp>
      <p:sp>
        <p:nvSpPr>
          <p:cNvPr id="741" name="Google Shape;741;p109"/>
          <p:cNvSpPr txBox="1"/>
          <p:nvPr>
            <p:ph idx="1" type="body"/>
          </p:nvPr>
        </p:nvSpPr>
        <p:spPr>
          <a:xfrm>
            <a:off x="457200" y="381000"/>
            <a:ext cx="8229600" cy="5943600"/>
          </a:xfrm>
          <a:prstGeom prst="rect">
            <a:avLst/>
          </a:prstGeom>
          <a:noFill/>
          <a:ln>
            <a:noFill/>
          </a:ln>
        </p:spPr>
        <p:txBody>
          <a:bodyPr anchorCtr="0" anchor="t" bIns="45700" lIns="91425" spcFirstLastPara="1" rIns="91425" wrap="square" tIns="45700">
            <a:normAutofit fontScale="55000" lnSpcReduction="20000"/>
          </a:bodyPr>
          <a:lstStyle/>
          <a:p>
            <a:pPr indent="-188055" lvl="0" marL="274320" rtl="0" algn="l">
              <a:spcBef>
                <a:spcPts val="0"/>
              </a:spcBef>
              <a:spcAft>
                <a:spcPts val="0"/>
              </a:spcAft>
              <a:buSzPct val="95000"/>
              <a:buNone/>
            </a:pPr>
            <a:r>
              <a:t/>
            </a:r>
            <a:endParaRPr/>
          </a:p>
          <a:p>
            <a:pPr indent="-188055" lvl="0" marL="274320" rtl="0" algn="l">
              <a:spcBef>
                <a:spcPts val="286"/>
              </a:spcBef>
              <a:spcAft>
                <a:spcPts val="0"/>
              </a:spcAft>
              <a:buSzPct val="95000"/>
              <a:buNone/>
            </a:pPr>
            <a:r>
              <a:t/>
            </a:r>
            <a:endParaRPr/>
          </a:p>
          <a:p>
            <a:pPr indent="-274320" lvl="0" marL="274320" rtl="0" algn="l">
              <a:spcBef>
                <a:spcPts val="286"/>
              </a:spcBef>
              <a:spcAft>
                <a:spcPts val="0"/>
              </a:spcAft>
              <a:buSzPct val="95000"/>
              <a:buChar char="⚫"/>
            </a:pPr>
            <a:r>
              <a:rPr lang="en-US"/>
              <a:t>DECLARE </a:t>
            </a:r>
            <a:endParaRPr/>
          </a:p>
          <a:p>
            <a:pPr indent="-274320" lvl="0" marL="274320" rtl="0" algn="l">
              <a:spcBef>
                <a:spcPts val="286"/>
              </a:spcBef>
              <a:spcAft>
                <a:spcPts val="0"/>
              </a:spcAft>
              <a:buSzPct val="95000"/>
              <a:buChar char="⚫"/>
            </a:pPr>
            <a:r>
              <a:rPr lang="en-US"/>
              <a:t>c_id customers1.id%type := :c_id; </a:t>
            </a:r>
            <a:endParaRPr/>
          </a:p>
          <a:p>
            <a:pPr indent="-274320" lvl="0" marL="274320" rtl="0" algn="l">
              <a:spcBef>
                <a:spcPts val="286"/>
              </a:spcBef>
              <a:spcAft>
                <a:spcPts val="0"/>
              </a:spcAft>
              <a:buSzPct val="95000"/>
              <a:buChar char="⚫"/>
            </a:pPr>
            <a:r>
              <a:rPr lang="en-US"/>
              <a:t>c_name customerS1.Name%type; </a:t>
            </a:r>
            <a:endParaRPr/>
          </a:p>
          <a:p>
            <a:pPr indent="-274320" lvl="0" marL="274320" rtl="0" algn="l">
              <a:spcBef>
                <a:spcPts val="286"/>
              </a:spcBef>
              <a:spcAft>
                <a:spcPts val="0"/>
              </a:spcAft>
              <a:buSzPct val="95000"/>
              <a:buChar char="⚫"/>
            </a:pPr>
            <a:r>
              <a:rPr lang="en-US"/>
              <a:t>c_addr customers1.address%type; </a:t>
            </a:r>
            <a:endParaRPr/>
          </a:p>
          <a:p>
            <a:pPr indent="-274320" lvl="0" marL="274320" rtl="0" algn="l">
              <a:spcBef>
                <a:spcPts val="286"/>
              </a:spcBef>
              <a:spcAft>
                <a:spcPts val="0"/>
              </a:spcAft>
              <a:buSzPct val="95000"/>
              <a:buChar char="⚫"/>
            </a:pPr>
            <a:r>
              <a:rPr lang="en-US"/>
              <a:t>-- user defined exception </a:t>
            </a:r>
            <a:endParaRPr/>
          </a:p>
          <a:p>
            <a:pPr indent="-274320" lvl="0" marL="274320" rtl="0" algn="l">
              <a:spcBef>
                <a:spcPts val="286"/>
              </a:spcBef>
              <a:spcAft>
                <a:spcPts val="0"/>
              </a:spcAft>
              <a:buSzPct val="95000"/>
              <a:buChar char="⚫"/>
            </a:pPr>
            <a:r>
              <a:rPr lang="en-US"/>
              <a:t>ex_invalid_id EXCEPTION; </a:t>
            </a:r>
            <a:endParaRPr/>
          </a:p>
          <a:p>
            <a:pPr indent="-274320" lvl="0" marL="274320" rtl="0" algn="l">
              <a:spcBef>
                <a:spcPts val="286"/>
              </a:spcBef>
              <a:spcAft>
                <a:spcPts val="0"/>
              </a:spcAft>
              <a:buSzPct val="95000"/>
              <a:buChar char="⚫"/>
            </a:pPr>
            <a:r>
              <a:rPr lang="en-US"/>
              <a:t>BEGIN </a:t>
            </a:r>
            <a:endParaRPr/>
          </a:p>
          <a:p>
            <a:pPr indent="-274320" lvl="0" marL="274320" rtl="0" algn="l">
              <a:spcBef>
                <a:spcPts val="286"/>
              </a:spcBef>
              <a:spcAft>
                <a:spcPts val="0"/>
              </a:spcAft>
              <a:buSzPct val="95000"/>
              <a:buChar char="⚫"/>
            </a:pPr>
            <a:r>
              <a:rPr lang="en-US"/>
              <a:t>IF c_id &lt;= 0 THEN </a:t>
            </a:r>
            <a:endParaRPr/>
          </a:p>
          <a:p>
            <a:pPr indent="-274320" lvl="0" marL="274320" rtl="0" algn="l">
              <a:spcBef>
                <a:spcPts val="286"/>
              </a:spcBef>
              <a:spcAft>
                <a:spcPts val="0"/>
              </a:spcAft>
              <a:buSzPct val="95000"/>
              <a:buChar char="⚫"/>
            </a:pPr>
            <a:r>
              <a:rPr lang="en-US"/>
              <a:t>RAISE ex_invalid_id; </a:t>
            </a:r>
            <a:endParaRPr/>
          </a:p>
          <a:p>
            <a:pPr indent="-274320" lvl="0" marL="274320" rtl="0" algn="l">
              <a:spcBef>
                <a:spcPts val="286"/>
              </a:spcBef>
              <a:spcAft>
                <a:spcPts val="0"/>
              </a:spcAft>
              <a:buSzPct val="95000"/>
              <a:buChar char="⚫"/>
            </a:pPr>
            <a:r>
              <a:rPr lang="en-US"/>
              <a:t>ELSE </a:t>
            </a:r>
            <a:endParaRPr/>
          </a:p>
          <a:p>
            <a:pPr indent="-274320" lvl="0" marL="274320" rtl="0" algn="l">
              <a:spcBef>
                <a:spcPts val="286"/>
              </a:spcBef>
              <a:spcAft>
                <a:spcPts val="0"/>
              </a:spcAft>
              <a:buSzPct val="95000"/>
              <a:buChar char="⚫"/>
            </a:pPr>
            <a:r>
              <a:rPr lang="en-US"/>
              <a:t>SELECT name, address INTO c_name, c_addr </a:t>
            </a:r>
            <a:endParaRPr/>
          </a:p>
          <a:p>
            <a:pPr indent="-274320" lvl="0" marL="274320" rtl="0" algn="l">
              <a:spcBef>
                <a:spcPts val="286"/>
              </a:spcBef>
              <a:spcAft>
                <a:spcPts val="0"/>
              </a:spcAft>
              <a:buSzPct val="95000"/>
              <a:buChar char="⚫"/>
            </a:pPr>
            <a:r>
              <a:rPr lang="en-US"/>
              <a:t>FROM customers1 </a:t>
            </a:r>
            <a:endParaRPr/>
          </a:p>
          <a:p>
            <a:pPr indent="-274320" lvl="0" marL="274320" rtl="0" algn="l">
              <a:spcBef>
                <a:spcPts val="286"/>
              </a:spcBef>
              <a:spcAft>
                <a:spcPts val="0"/>
              </a:spcAft>
              <a:buSzPct val="95000"/>
              <a:buChar char="⚫"/>
            </a:pPr>
            <a:r>
              <a:rPr lang="en-US"/>
              <a:t>WHERE id = c_id;</a:t>
            </a:r>
            <a:endParaRPr/>
          </a:p>
          <a:p>
            <a:pPr indent="-274320" lvl="0" marL="274320" rtl="0" algn="l">
              <a:spcBef>
                <a:spcPts val="286"/>
              </a:spcBef>
              <a:spcAft>
                <a:spcPts val="0"/>
              </a:spcAft>
              <a:buSzPct val="95000"/>
              <a:buChar char="⚫"/>
            </a:pPr>
            <a:r>
              <a:rPr lang="en-US"/>
              <a:t>DBMS_OUTPUT.PUT_LINE ('Name: '|| c_name); </a:t>
            </a:r>
            <a:endParaRPr/>
          </a:p>
          <a:p>
            <a:pPr indent="-274320" lvl="0" marL="274320" rtl="0" algn="l">
              <a:spcBef>
                <a:spcPts val="286"/>
              </a:spcBef>
              <a:spcAft>
                <a:spcPts val="0"/>
              </a:spcAft>
              <a:buSzPct val="95000"/>
              <a:buChar char="⚫"/>
            </a:pPr>
            <a:r>
              <a:rPr lang="en-US"/>
              <a:t>DBMS_OUTPUT.PUT_LINE ('Address: ' || c_addr); </a:t>
            </a:r>
            <a:endParaRPr/>
          </a:p>
          <a:p>
            <a:pPr indent="-274320" lvl="0" marL="274320" rtl="0" algn="l">
              <a:spcBef>
                <a:spcPts val="286"/>
              </a:spcBef>
              <a:spcAft>
                <a:spcPts val="0"/>
              </a:spcAft>
              <a:buSzPct val="95000"/>
              <a:buChar char="⚫"/>
            </a:pPr>
            <a:r>
              <a:rPr lang="en-US"/>
              <a:t>END IF; </a:t>
            </a:r>
            <a:endParaRPr/>
          </a:p>
          <a:p>
            <a:pPr indent="-274320" lvl="0" marL="274320" rtl="0" algn="l">
              <a:spcBef>
                <a:spcPts val="286"/>
              </a:spcBef>
              <a:spcAft>
                <a:spcPts val="0"/>
              </a:spcAft>
              <a:buSzPct val="95000"/>
              <a:buChar char="⚫"/>
            </a:pPr>
            <a:r>
              <a:rPr lang="en-US"/>
              <a:t>EXCEPTION </a:t>
            </a:r>
            <a:endParaRPr/>
          </a:p>
          <a:p>
            <a:pPr indent="-274320" lvl="0" marL="274320" rtl="0" algn="l">
              <a:spcBef>
                <a:spcPts val="286"/>
              </a:spcBef>
              <a:spcAft>
                <a:spcPts val="0"/>
              </a:spcAft>
              <a:buSzPct val="95000"/>
              <a:buChar char="⚫"/>
            </a:pPr>
            <a:r>
              <a:rPr lang="en-US"/>
              <a:t>WHEN ex_invalid_id THEN </a:t>
            </a:r>
            <a:endParaRPr/>
          </a:p>
          <a:p>
            <a:pPr indent="-274320" lvl="0" marL="274320" rtl="0" algn="l">
              <a:spcBef>
                <a:spcPts val="286"/>
              </a:spcBef>
              <a:spcAft>
                <a:spcPts val="0"/>
              </a:spcAft>
              <a:buSzPct val="95000"/>
              <a:buChar char="⚫"/>
            </a:pPr>
            <a:r>
              <a:rPr lang="en-US"/>
              <a:t>dbms_output.put_line('ID must be greater than zero!'); </a:t>
            </a:r>
            <a:endParaRPr/>
          </a:p>
          <a:p>
            <a:pPr indent="-274320" lvl="0" marL="274320" rtl="0" algn="l">
              <a:spcBef>
                <a:spcPts val="286"/>
              </a:spcBef>
              <a:spcAft>
                <a:spcPts val="0"/>
              </a:spcAft>
              <a:buSzPct val="95000"/>
              <a:buChar char="⚫"/>
            </a:pPr>
            <a:r>
              <a:rPr lang="en-US"/>
              <a:t>WHEN no_data_found THEN </a:t>
            </a:r>
            <a:endParaRPr/>
          </a:p>
          <a:p>
            <a:pPr indent="-274320" lvl="0" marL="274320" rtl="0" algn="l">
              <a:spcBef>
                <a:spcPts val="286"/>
              </a:spcBef>
              <a:spcAft>
                <a:spcPts val="0"/>
              </a:spcAft>
              <a:buSzPct val="95000"/>
              <a:buChar char="⚫"/>
            </a:pPr>
            <a:r>
              <a:rPr lang="en-US"/>
              <a:t>dbms_output.put_line('No such customer!'); </a:t>
            </a:r>
            <a:endParaRPr/>
          </a:p>
          <a:p>
            <a:pPr indent="-274320" lvl="0" marL="274320" rtl="0" algn="l">
              <a:spcBef>
                <a:spcPts val="286"/>
              </a:spcBef>
              <a:spcAft>
                <a:spcPts val="0"/>
              </a:spcAft>
              <a:buSzPct val="95000"/>
              <a:buChar char="⚫"/>
            </a:pPr>
            <a:r>
              <a:rPr lang="en-US"/>
              <a:t>WHEN others THEN </a:t>
            </a:r>
            <a:endParaRPr/>
          </a:p>
          <a:p>
            <a:pPr indent="-274320" lvl="0" marL="274320" rtl="0" algn="l">
              <a:spcBef>
                <a:spcPts val="286"/>
              </a:spcBef>
              <a:spcAft>
                <a:spcPts val="0"/>
              </a:spcAft>
              <a:buSzPct val="95000"/>
              <a:buChar char="⚫"/>
            </a:pPr>
            <a:r>
              <a:rPr lang="en-US"/>
              <a:t>dbms_output.put_line('Error!'); </a:t>
            </a:r>
            <a:endParaRPr/>
          </a:p>
          <a:p>
            <a:pPr indent="-274320" lvl="0" marL="274320" rtl="0" algn="l">
              <a:spcBef>
                <a:spcPts val="286"/>
              </a:spcBef>
              <a:spcAft>
                <a:spcPts val="0"/>
              </a:spcAft>
              <a:buSzPct val="95000"/>
              <a:buChar char="⚫"/>
            </a:pPr>
            <a:r>
              <a:rPr lang="en-US"/>
              <a:t>END;</a:t>
            </a:r>
            <a:endParaRPr/>
          </a:p>
          <a:p>
            <a:pPr indent="-188055" lvl="0" marL="274320" rtl="0" algn="l">
              <a:spcBef>
                <a:spcPts val="286"/>
              </a:spcBef>
              <a:spcAft>
                <a:spcPts val="0"/>
              </a:spcAft>
              <a:buSzPct val="95000"/>
              <a:buNone/>
            </a:pPr>
            <a:r>
              <a:t/>
            </a:r>
            <a:endParaRPr/>
          </a:p>
          <a:p>
            <a:pPr indent="-188055" lvl="0" marL="274320" rtl="0" algn="l">
              <a:spcBef>
                <a:spcPts val="286"/>
              </a:spcBef>
              <a:spcAft>
                <a:spcPts val="0"/>
              </a:spcAft>
              <a:buSzPct val="95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Scaler Datatypes</a:t>
            </a:r>
            <a:endParaRPr/>
          </a:p>
        </p:txBody>
      </p:sp>
      <p:sp>
        <p:nvSpPr>
          <p:cNvPr id="175" name="Google Shape;175;p1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Numeric</a:t>
            </a:r>
            <a:endParaRPr/>
          </a:p>
          <a:p>
            <a:pPr indent="-274320" lvl="0" marL="274320" rtl="0" algn="l">
              <a:spcBef>
                <a:spcPts val="520"/>
              </a:spcBef>
              <a:spcAft>
                <a:spcPts val="0"/>
              </a:spcAft>
              <a:buSzPts val="2470"/>
              <a:buChar char="⚫"/>
            </a:pPr>
            <a:r>
              <a:rPr lang="en-US"/>
              <a:t>Character</a:t>
            </a:r>
            <a:endParaRPr/>
          </a:p>
          <a:p>
            <a:pPr indent="-274320" lvl="0" marL="274320" rtl="0" algn="l">
              <a:spcBef>
                <a:spcPts val="520"/>
              </a:spcBef>
              <a:spcAft>
                <a:spcPts val="0"/>
              </a:spcAft>
              <a:buSzPts val="2470"/>
              <a:buChar char="⚫"/>
            </a:pPr>
            <a:r>
              <a:rPr lang="en-US"/>
              <a:t>Boolean</a:t>
            </a:r>
            <a:endParaRPr/>
          </a:p>
          <a:p>
            <a:pPr indent="-274320" lvl="0" marL="274320" rtl="0" algn="l">
              <a:spcBef>
                <a:spcPts val="520"/>
              </a:spcBef>
              <a:spcAft>
                <a:spcPts val="0"/>
              </a:spcAft>
              <a:buSzPts val="2470"/>
              <a:buChar char="⚫"/>
            </a:pPr>
            <a:r>
              <a:rPr lang="en-US"/>
              <a:t>Datetime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The PL/SQL Identifiers</a:t>
            </a:r>
            <a:endParaRPr/>
          </a:p>
        </p:txBody>
      </p:sp>
      <p:sp>
        <p:nvSpPr>
          <p:cNvPr id="181" name="Google Shape;181;p1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Char char="⚫"/>
            </a:pPr>
            <a:r>
              <a:rPr lang="en-US"/>
              <a:t>PL/SQL identifiers are constants, variables, exceptions, procedures, cursors, and reserved words. </a:t>
            </a:r>
            <a:endParaRPr/>
          </a:p>
          <a:p>
            <a:pPr indent="-274320" lvl="0" marL="274320" rtl="0" algn="l">
              <a:spcBef>
                <a:spcPts val="481"/>
              </a:spcBef>
              <a:spcAft>
                <a:spcPts val="0"/>
              </a:spcAft>
              <a:buSzPct val="95000"/>
              <a:buChar char="⚫"/>
            </a:pPr>
            <a:r>
              <a:rPr lang="en-US"/>
              <a:t>The identifiers consist of a letter optionally followed by more letters, numerals, dollar signs, underscores, and number signs and should not exceed 30 characters. </a:t>
            </a:r>
            <a:endParaRPr/>
          </a:p>
          <a:p>
            <a:pPr indent="-274320" lvl="0" marL="274320" rtl="0" algn="l">
              <a:spcBef>
                <a:spcPts val="481"/>
              </a:spcBef>
              <a:spcAft>
                <a:spcPts val="0"/>
              </a:spcAft>
              <a:buSzPct val="95000"/>
              <a:buChar char="⚫"/>
            </a:pPr>
            <a:r>
              <a:rPr lang="en-US"/>
              <a:t>By default, identifiers are not case-sensitive. So you can use integer or INTEGER to represent a numeric value. </a:t>
            </a:r>
            <a:endParaRPr/>
          </a:p>
          <a:p>
            <a:pPr indent="-274320" lvl="0" marL="274320" rtl="0" algn="l">
              <a:spcBef>
                <a:spcPts val="481"/>
              </a:spcBef>
              <a:spcAft>
                <a:spcPts val="0"/>
              </a:spcAft>
              <a:buSzPct val="95000"/>
              <a:buChar char="⚫"/>
            </a:pPr>
            <a:r>
              <a:rPr lang="en-US"/>
              <a:t>You cannot use a reserved keyword as an identifier eg.</a:t>
            </a:r>
            <a:endParaRPr/>
          </a:p>
          <a:p>
            <a:pPr indent="0" lvl="0" marL="0" rtl="0" algn="l">
              <a:spcBef>
                <a:spcPts val="481"/>
              </a:spcBef>
              <a:spcAft>
                <a:spcPts val="0"/>
              </a:spcAft>
              <a:buSzPct val="95000"/>
              <a:buNone/>
            </a:pPr>
            <a:r>
              <a:rPr b="0" i="0" lang="en-US">
                <a:solidFill>
                  <a:srgbClr val="202124"/>
                </a:solidFill>
                <a:latin typeface="arial"/>
                <a:ea typeface="arial"/>
                <a:cs typeface="arial"/>
                <a:sym typeface="arial"/>
              </a:rPr>
              <a:t>BEGIN, BETWEEN, BY, DECLARE, DEFAULT, DESC, DISTINCT, DROP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PL/SQL Delimiters</a:t>
            </a:r>
            <a:endParaRPr/>
          </a:p>
        </p:txBody>
      </p:sp>
      <p:sp>
        <p:nvSpPr>
          <p:cNvPr id="187" name="Google Shape;187;p1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A delimiter is a symbol with a special meaning. Following is the list of delimiters in PL/SQL −</a:t>
            </a:r>
            <a:endParaRPr/>
          </a:p>
          <a:p>
            <a:pPr indent="-117475" lvl="0" marL="274320" rtl="0" algn="l">
              <a:spcBef>
                <a:spcPts val="520"/>
              </a:spcBef>
              <a:spcAft>
                <a:spcPts val="0"/>
              </a:spcAft>
              <a:buSzPts val="2470"/>
              <a:buNone/>
            </a:pPr>
            <a:r>
              <a:t/>
            </a:r>
            <a:endParaRPr/>
          </a:p>
        </p:txBody>
      </p:sp>
      <p:pic>
        <p:nvPicPr>
          <p:cNvPr id="188" name="Google Shape;188;p13"/>
          <p:cNvPicPr preferRelativeResize="0"/>
          <p:nvPr/>
        </p:nvPicPr>
        <p:blipFill rotWithShape="1">
          <a:blip r:embed="rId3">
            <a:alphaModFix/>
          </a:blip>
          <a:srcRect b="0" l="0" r="0" t="0"/>
          <a:stretch/>
        </p:blipFill>
        <p:spPr>
          <a:xfrm>
            <a:off x="609600" y="2819400"/>
            <a:ext cx="7719729"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4"/>
          <p:cNvPicPr preferRelativeResize="0"/>
          <p:nvPr>
            <p:ph idx="1" type="body"/>
          </p:nvPr>
        </p:nvPicPr>
        <p:blipFill rotWithShape="1">
          <a:blip r:embed="rId3">
            <a:alphaModFix/>
          </a:blip>
          <a:srcRect b="0" l="0" r="0" t="0"/>
          <a:stretch/>
        </p:blipFill>
        <p:spPr>
          <a:xfrm>
            <a:off x="1001720" y="2102786"/>
            <a:ext cx="7140559" cy="40541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5"/>
          <p:cNvPicPr preferRelativeResize="0"/>
          <p:nvPr>
            <p:ph idx="1" type="body"/>
          </p:nvPr>
        </p:nvPicPr>
        <p:blipFill rotWithShape="1">
          <a:blip r:embed="rId3">
            <a:alphaModFix/>
          </a:blip>
          <a:srcRect b="0" l="0" r="0" t="0"/>
          <a:stretch/>
        </p:blipFill>
        <p:spPr>
          <a:xfrm>
            <a:off x="742994" y="762001"/>
            <a:ext cx="7658012" cy="556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Variable Declaration</a:t>
            </a:r>
            <a:endParaRPr/>
          </a:p>
        </p:txBody>
      </p:sp>
      <p:sp>
        <p:nvSpPr>
          <p:cNvPr id="204" name="Google Shape;204;p16"/>
          <p:cNvSpPr txBox="1"/>
          <p:nvPr>
            <p:ph idx="1" type="body"/>
          </p:nvPr>
        </p:nvSpPr>
        <p:spPr>
          <a:xfrm>
            <a:off x="457200" y="1873046"/>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US" sz="2400"/>
              <a:t>DECLARE</a:t>
            </a:r>
            <a:endParaRPr/>
          </a:p>
          <a:p>
            <a:pPr indent="-246888" lvl="1" marL="640080" rtl="0" algn="l">
              <a:spcBef>
                <a:spcPts val="480"/>
              </a:spcBef>
              <a:spcAft>
                <a:spcPts val="0"/>
              </a:spcAft>
              <a:buSzPts val="2040"/>
              <a:buChar char="⚫"/>
            </a:pPr>
            <a:r>
              <a:rPr lang="en-US"/>
              <a:t>a number := 10;</a:t>
            </a:r>
            <a:endParaRPr/>
          </a:p>
          <a:p>
            <a:pPr indent="-246888" lvl="1" marL="640080" rtl="0" algn="l">
              <a:spcBef>
                <a:spcPts val="480"/>
              </a:spcBef>
              <a:spcAft>
                <a:spcPts val="0"/>
              </a:spcAft>
              <a:buSzPts val="2040"/>
              <a:buChar char="⚫"/>
            </a:pPr>
            <a:r>
              <a:rPr lang="en-US"/>
              <a:t>b number := 20;</a:t>
            </a:r>
            <a:endParaRPr/>
          </a:p>
          <a:p>
            <a:pPr indent="-246888" lvl="1" marL="640080" rtl="0" algn="l">
              <a:spcBef>
                <a:spcPts val="480"/>
              </a:spcBef>
              <a:spcAft>
                <a:spcPts val="0"/>
              </a:spcAft>
              <a:buSzPts val="2040"/>
              <a:buChar char="⚫"/>
            </a:pPr>
            <a:r>
              <a:rPr lang="en-US"/>
              <a:t>c number;</a:t>
            </a:r>
            <a:endParaRPr/>
          </a:p>
          <a:p>
            <a:pPr indent="-274320" lvl="0" marL="274320" rtl="0" algn="l">
              <a:spcBef>
                <a:spcPts val="480"/>
              </a:spcBef>
              <a:spcAft>
                <a:spcPts val="0"/>
              </a:spcAft>
              <a:buSzPts val="2280"/>
              <a:buChar char="⚫"/>
            </a:pPr>
            <a:r>
              <a:rPr lang="en-US" sz="2400"/>
              <a:t>Declaring a Constant</a:t>
            </a:r>
            <a:endParaRPr/>
          </a:p>
          <a:p>
            <a:pPr indent="0" lvl="0" marL="0" rtl="0" algn="l">
              <a:spcBef>
                <a:spcPts val="400"/>
              </a:spcBef>
              <a:spcAft>
                <a:spcPts val="0"/>
              </a:spcAft>
              <a:buSzPts val="1900"/>
              <a:buNone/>
            </a:pPr>
            <a:r>
              <a:rPr lang="en-US" sz="2000"/>
              <a:t>        A constant holds a value used in a PL/SQL block that does not change   throughout the program. It is a user-defined literal value. </a:t>
            </a:r>
            <a:endParaRPr sz="3200"/>
          </a:p>
          <a:p>
            <a:pPr indent="0" lvl="0" marL="0" rtl="0" algn="l">
              <a:spcBef>
                <a:spcPts val="400"/>
              </a:spcBef>
              <a:spcAft>
                <a:spcPts val="0"/>
              </a:spcAft>
              <a:buSzPts val="1900"/>
              <a:buNone/>
            </a:pPr>
            <a:r>
              <a:rPr lang="en-US" sz="2000"/>
              <a:t>           constant_name CONSTANT datatype := VALUE;</a:t>
            </a:r>
            <a:endParaRPr sz="3200"/>
          </a:p>
          <a:p>
            <a:pPr indent="-342900" lvl="1" marL="708660" rtl="0" algn="l">
              <a:spcBef>
                <a:spcPts val="480"/>
              </a:spcBef>
              <a:spcAft>
                <a:spcPts val="0"/>
              </a:spcAft>
              <a:buSzPts val="2040"/>
              <a:buChar char="⚫"/>
            </a:pPr>
            <a:r>
              <a:rPr lang="en-US"/>
              <a:t>PI CONSTANT NUMBER := 3.141592654;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Example Program</a:t>
            </a:r>
            <a:endParaRPr/>
          </a:p>
        </p:txBody>
      </p:sp>
      <p:sp>
        <p:nvSpPr>
          <p:cNvPr id="210" name="Google Shape;210;p1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a:t>DECLARE</a:t>
            </a:r>
            <a:endParaRPr/>
          </a:p>
          <a:p>
            <a:pPr indent="0" lvl="1" marL="365760" rtl="0" algn="l">
              <a:spcBef>
                <a:spcPts val="480"/>
              </a:spcBef>
              <a:spcAft>
                <a:spcPts val="0"/>
              </a:spcAft>
              <a:buSzPts val="2040"/>
              <a:buNone/>
            </a:pPr>
            <a:r>
              <a:rPr lang="en-US"/>
              <a:t>message varchar2(30):= ‘Hello World’;</a:t>
            </a:r>
            <a:endParaRPr/>
          </a:p>
          <a:p>
            <a:pPr indent="0" lvl="0" marL="0" rtl="0" algn="l">
              <a:spcBef>
                <a:spcPts val="520"/>
              </a:spcBef>
              <a:spcAft>
                <a:spcPts val="0"/>
              </a:spcAft>
              <a:buSzPts val="2470"/>
              <a:buNone/>
            </a:pPr>
            <a:r>
              <a:rPr lang="en-US"/>
              <a:t>BEGIN</a:t>
            </a:r>
            <a:endParaRPr/>
          </a:p>
          <a:p>
            <a:pPr indent="0" lvl="1" marL="365760" rtl="0" algn="l">
              <a:spcBef>
                <a:spcPts val="480"/>
              </a:spcBef>
              <a:spcAft>
                <a:spcPts val="0"/>
              </a:spcAft>
              <a:buSzPts val="2040"/>
              <a:buNone/>
            </a:pPr>
            <a:r>
              <a:rPr lang="en-US"/>
              <a:t>dbms_output.put_line(message);</a:t>
            </a:r>
            <a:endParaRPr/>
          </a:p>
          <a:p>
            <a:pPr indent="0" lvl="0" marL="0" rtl="0" algn="l">
              <a:spcBef>
                <a:spcPts val="520"/>
              </a:spcBef>
              <a:spcAft>
                <a:spcPts val="0"/>
              </a:spcAft>
              <a:buSzPts val="2470"/>
              <a:buNone/>
            </a:pPr>
            <a:r>
              <a:rPr lang="en-US"/>
              <a:t>END;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Read a value during runtime</a:t>
            </a:r>
            <a:endParaRPr/>
          </a:p>
        </p:txBody>
      </p:sp>
      <p:sp>
        <p:nvSpPr>
          <p:cNvPr id="216" name="Google Shape;216;p1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Num:= :num;</a:t>
            </a:r>
            <a:endParaRPr/>
          </a:p>
          <a:p>
            <a:pPr indent="-246888" lvl="1" marL="640080" rtl="0" algn="l">
              <a:spcBef>
                <a:spcPts val="480"/>
              </a:spcBef>
              <a:spcAft>
                <a:spcPts val="0"/>
              </a:spcAft>
              <a:buSzPts val="2040"/>
              <a:buChar char="⚫"/>
            </a:pPr>
            <a:r>
              <a:rPr lang="en-US"/>
              <a:t>This will produce a message on screen</a:t>
            </a:r>
            <a:endParaRPr/>
          </a:p>
          <a:p>
            <a:pPr indent="-274320" lvl="0" marL="274320" rtl="0" algn="l">
              <a:spcBef>
                <a:spcPts val="520"/>
              </a:spcBef>
              <a:spcAft>
                <a:spcPts val="0"/>
              </a:spcAft>
              <a:buSzPts val="2470"/>
              <a:buChar char="⚫"/>
            </a:pPr>
            <a:r>
              <a:rPr lang="en-US"/>
              <a:t>Enter the value of NUM:</a:t>
            </a:r>
            <a:endParaRPr/>
          </a:p>
          <a:p>
            <a:pPr indent="-246888" lvl="1" marL="640080" rtl="0" algn="l">
              <a:spcBef>
                <a:spcPts val="480"/>
              </a:spcBef>
              <a:spcAft>
                <a:spcPts val="0"/>
              </a:spcAft>
              <a:buSzPts val="2040"/>
              <a:buChar char="⚫"/>
            </a:pPr>
            <a:r>
              <a:rPr lang="en-US"/>
              <a:t>User can enter any value at run time to NUM.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Example-</a:t>
            </a:r>
            <a:endParaRPr/>
          </a:p>
        </p:txBody>
      </p:sp>
      <p:sp>
        <p:nvSpPr>
          <p:cNvPr id="222" name="Google Shape;222;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470"/>
              <a:buNone/>
            </a:pPr>
            <a:r>
              <a:rPr lang="en-US"/>
              <a:t>Declare</a:t>
            </a:r>
            <a:endParaRPr/>
          </a:p>
          <a:p>
            <a:pPr indent="0" lvl="1" marL="365760" rtl="0" algn="l">
              <a:spcBef>
                <a:spcPts val="480"/>
              </a:spcBef>
              <a:spcAft>
                <a:spcPts val="0"/>
              </a:spcAft>
              <a:buSzPts val="2040"/>
              <a:buNone/>
            </a:pPr>
            <a:r>
              <a:rPr lang="en-US"/>
              <a:t>a number(2);</a:t>
            </a:r>
            <a:endParaRPr/>
          </a:p>
          <a:p>
            <a:pPr indent="0" lvl="1" marL="365760" rtl="0" algn="l">
              <a:spcBef>
                <a:spcPts val="480"/>
              </a:spcBef>
              <a:spcAft>
                <a:spcPts val="0"/>
              </a:spcAft>
              <a:buSzPts val="2040"/>
              <a:buNone/>
            </a:pPr>
            <a:r>
              <a:rPr lang="en-US"/>
              <a:t>b number (2);</a:t>
            </a:r>
            <a:endParaRPr/>
          </a:p>
          <a:p>
            <a:pPr indent="0" lvl="1" marL="365760" rtl="0" algn="l">
              <a:spcBef>
                <a:spcPts val="480"/>
              </a:spcBef>
              <a:spcAft>
                <a:spcPts val="0"/>
              </a:spcAft>
              <a:buSzPts val="2040"/>
              <a:buNone/>
            </a:pPr>
            <a:r>
              <a:rPr lang="en-US"/>
              <a:t>c number(2);</a:t>
            </a:r>
            <a:endParaRPr/>
          </a:p>
          <a:p>
            <a:pPr indent="0" lvl="0" marL="0" rtl="0" algn="l">
              <a:spcBef>
                <a:spcPts val="520"/>
              </a:spcBef>
              <a:spcAft>
                <a:spcPts val="0"/>
              </a:spcAft>
              <a:buSzPts val="2470"/>
              <a:buNone/>
            </a:pPr>
            <a:r>
              <a:rPr lang="en-US"/>
              <a:t>Begin</a:t>
            </a:r>
            <a:endParaRPr/>
          </a:p>
          <a:p>
            <a:pPr indent="0" lvl="1" marL="365760" rtl="0" algn="l">
              <a:spcBef>
                <a:spcPts val="480"/>
              </a:spcBef>
              <a:spcAft>
                <a:spcPts val="0"/>
              </a:spcAft>
              <a:buSzPts val="2040"/>
              <a:buNone/>
            </a:pPr>
            <a:r>
              <a:rPr lang="en-US"/>
              <a:t>a:= :a;</a:t>
            </a:r>
            <a:endParaRPr/>
          </a:p>
          <a:p>
            <a:pPr indent="0" lvl="1" marL="365760" rtl="0" algn="l">
              <a:spcBef>
                <a:spcPts val="480"/>
              </a:spcBef>
              <a:spcAft>
                <a:spcPts val="0"/>
              </a:spcAft>
              <a:buSzPts val="2040"/>
              <a:buNone/>
            </a:pPr>
            <a:r>
              <a:rPr lang="en-US"/>
              <a:t>b:= :b;</a:t>
            </a:r>
            <a:endParaRPr/>
          </a:p>
          <a:p>
            <a:pPr indent="0" lvl="1" marL="365760" rtl="0" algn="l">
              <a:spcBef>
                <a:spcPts val="480"/>
              </a:spcBef>
              <a:spcAft>
                <a:spcPts val="0"/>
              </a:spcAft>
              <a:buSzPts val="2040"/>
              <a:buNone/>
            </a:pPr>
            <a:r>
              <a:rPr lang="en-US"/>
              <a:t>c:= a+b;</a:t>
            </a:r>
            <a:endParaRPr/>
          </a:p>
          <a:p>
            <a:pPr indent="0" lvl="1" marL="365760" rtl="0" algn="l">
              <a:spcBef>
                <a:spcPts val="480"/>
              </a:spcBef>
              <a:spcAft>
                <a:spcPts val="0"/>
              </a:spcAft>
              <a:buSzPts val="2040"/>
              <a:buNone/>
            </a:pPr>
            <a:r>
              <a:rPr lang="en-US"/>
              <a:t>dbms_output.put_line(‘sum of a &amp; b = ‘ || c);</a:t>
            </a:r>
            <a:endParaRPr/>
          </a:p>
          <a:p>
            <a:pPr indent="0" lvl="0" marL="0" rtl="0" algn="l">
              <a:spcBef>
                <a:spcPts val="520"/>
              </a:spcBef>
              <a:spcAft>
                <a:spcPts val="0"/>
              </a:spcAft>
              <a:buSzPts val="2470"/>
              <a:buNone/>
            </a:pPr>
            <a:r>
              <a:rPr lang="en-US"/>
              <a: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INTRODUCTION</a:t>
            </a:r>
            <a:endParaRPr/>
          </a:p>
        </p:txBody>
      </p:sp>
      <p:sp>
        <p:nvSpPr>
          <p:cNvPr id="120" name="Google Shape;120;p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PL/SQL stands for procedural language/structured query language</a:t>
            </a:r>
            <a:endParaRPr/>
          </a:p>
          <a:p>
            <a:pPr indent="-274320" lvl="0" marL="274320" rtl="0" algn="l">
              <a:spcBef>
                <a:spcPts val="520"/>
              </a:spcBef>
              <a:spcAft>
                <a:spcPts val="0"/>
              </a:spcAft>
              <a:buSzPts val="2470"/>
              <a:buChar char="⚫"/>
            </a:pPr>
            <a:r>
              <a:rPr lang="en-US"/>
              <a:t>It is an extension of the SQL language</a:t>
            </a:r>
            <a:endParaRPr/>
          </a:p>
          <a:p>
            <a:pPr indent="-274320" lvl="0" marL="274320" rtl="0" algn="l">
              <a:spcBef>
                <a:spcPts val="520"/>
              </a:spcBef>
              <a:spcAft>
                <a:spcPts val="0"/>
              </a:spcAft>
              <a:buSzPts val="2470"/>
              <a:buChar char="⚫"/>
            </a:pPr>
            <a:r>
              <a:rPr lang="en-US"/>
              <a:t>It is the superset of structured query language</a:t>
            </a:r>
            <a:endParaRPr/>
          </a:p>
          <a:p>
            <a:pPr indent="-274320" lvl="0" marL="274320" rtl="0" algn="l">
              <a:spcBef>
                <a:spcPts val="520"/>
              </a:spcBef>
              <a:spcAft>
                <a:spcPts val="0"/>
              </a:spcAft>
              <a:buSzPts val="2470"/>
              <a:buChar char="⚫"/>
            </a:pPr>
            <a:r>
              <a:rPr lang="en-US"/>
              <a:t>With the use of SQL user can only manipulate the information stored in the database</a:t>
            </a:r>
            <a:endParaRPr/>
          </a:p>
          <a:p>
            <a:pPr indent="-274320" lvl="0" marL="274320" rtl="0" algn="l">
              <a:spcBef>
                <a:spcPts val="520"/>
              </a:spcBef>
              <a:spcAft>
                <a:spcPts val="0"/>
              </a:spcAft>
              <a:buSzPts val="2470"/>
              <a:buChar char="⚫"/>
            </a:pPr>
            <a:r>
              <a:rPr lang="en-US"/>
              <a:t>PL/SQL extends SQL by adding control structures found in other procedural languages.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55000" lnSpcReduction="20000"/>
          </a:bodyPr>
          <a:lstStyle/>
          <a:p>
            <a:pPr indent="-274320" lvl="0" marL="274320" rtl="0" algn="l">
              <a:spcBef>
                <a:spcPts val="0"/>
              </a:spcBef>
              <a:spcAft>
                <a:spcPts val="0"/>
              </a:spcAft>
              <a:buSzPct val="95000"/>
              <a:buChar char="⚫"/>
            </a:pPr>
            <a:r>
              <a:rPr lang="en-US"/>
              <a:t>DECLARE </a:t>
            </a:r>
            <a:endParaRPr/>
          </a:p>
          <a:p>
            <a:pPr indent="-274320" lvl="0" marL="274320" rtl="0" algn="l">
              <a:spcBef>
                <a:spcPts val="286"/>
              </a:spcBef>
              <a:spcAft>
                <a:spcPts val="0"/>
              </a:spcAft>
              <a:buSzPct val="95000"/>
              <a:buChar char="⚫"/>
            </a:pPr>
            <a:r>
              <a:rPr lang="en-US"/>
              <a:t>-- constant declaration </a:t>
            </a:r>
            <a:endParaRPr/>
          </a:p>
          <a:p>
            <a:pPr indent="-274320" lvl="0" marL="274320" rtl="0" algn="l">
              <a:spcBef>
                <a:spcPts val="286"/>
              </a:spcBef>
              <a:spcAft>
                <a:spcPts val="0"/>
              </a:spcAft>
              <a:buSzPct val="95000"/>
              <a:buChar char="⚫"/>
            </a:pPr>
            <a:r>
              <a:rPr lang="en-US"/>
              <a:t>pi constant number := 3.141592654;</a:t>
            </a:r>
            <a:endParaRPr/>
          </a:p>
          <a:p>
            <a:pPr indent="-274320" lvl="0" marL="274320" rtl="0" algn="l">
              <a:spcBef>
                <a:spcPts val="286"/>
              </a:spcBef>
              <a:spcAft>
                <a:spcPts val="0"/>
              </a:spcAft>
              <a:buSzPct val="95000"/>
              <a:buChar char="⚫"/>
            </a:pPr>
            <a:r>
              <a:rPr lang="en-US"/>
              <a:t> -- other declarations </a:t>
            </a:r>
            <a:endParaRPr/>
          </a:p>
          <a:p>
            <a:pPr indent="-274320" lvl="0" marL="274320" rtl="0" algn="l">
              <a:spcBef>
                <a:spcPts val="286"/>
              </a:spcBef>
              <a:spcAft>
                <a:spcPts val="0"/>
              </a:spcAft>
              <a:buSzPct val="95000"/>
              <a:buChar char="⚫"/>
            </a:pPr>
            <a:r>
              <a:rPr lang="en-US"/>
              <a:t>radius number(5,2); </a:t>
            </a:r>
            <a:endParaRPr/>
          </a:p>
          <a:p>
            <a:pPr indent="-274320" lvl="0" marL="274320" rtl="0" algn="l">
              <a:spcBef>
                <a:spcPts val="286"/>
              </a:spcBef>
              <a:spcAft>
                <a:spcPts val="0"/>
              </a:spcAft>
              <a:buSzPct val="95000"/>
              <a:buChar char="⚫"/>
            </a:pPr>
            <a:r>
              <a:rPr lang="en-US"/>
              <a:t>dia number(5,2); </a:t>
            </a:r>
            <a:endParaRPr/>
          </a:p>
          <a:p>
            <a:pPr indent="-274320" lvl="0" marL="274320" rtl="0" algn="l">
              <a:spcBef>
                <a:spcPts val="286"/>
              </a:spcBef>
              <a:spcAft>
                <a:spcPts val="0"/>
              </a:spcAft>
              <a:buSzPct val="95000"/>
              <a:buChar char="⚫"/>
            </a:pPr>
            <a:r>
              <a:rPr lang="en-US"/>
              <a:t>circumference number(7, 2); </a:t>
            </a:r>
            <a:endParaRPr/>
          </a:p>
          <a:p>
            <a:pPr indent="-274320" lvl="0" marL="274320" rtl="0" algn="l">
              <a:spcBef>
                <a:spcPts val="286"/>
              </a:spcBef>
              <a:spcAft>
                <a:spcPts val="0"/>
              </a:spcAft>
              <a:buSzPct val="95000"/>
              <a:buChar char="⚫"/>
            </a:pPr>
            <a:r>
              <a:rPr lang="en-US"/>
              <a:t>area number (10, 2); </a:t>
            </a:r>
            <a:endParaRPr/>
          </a:p>
          <a:p>
            <a:pPr indent="-274320" lvl="0" marL="274320" rtl="0" algn="l">
              <a:spcBef>
                <a:spcPts val="286"/>
              </a:spcBef>
              <a:spcAft>
                <a:spcPts val="0"/>
              </a:spcAft>
              <a:buSzPct val="95000"/>
              <a:buChar char="⚫"/>
            </a:pPr>
            <a:r>
              <a:rPr lang="en-US"/>
              <a:t>BEGIN </a:t>
            </a:r>
            <a:endParaRPr/>
          </a:p>
          <a:p>
            <a:pPr indent="-274320" lvl="0" marL="274320" rtl="0" algn="l">
              <a:spcBef>
                <a:spcPts val="286"/>
              </a:spcBef>
              <a:spcAft>
                <a:spcPts val="0"/>
              </a:spcAft>
              <a:buSzPct val="95000"/>
              <a:buChar char="⚫"/>
            </a:pPr>
            <a:r>
              <a:rPr lang="en-US"/>
              <a:t>-- processing </a:t>
            </a:r>
            <a:endParaRPr/>
          </a:p>
          <a:p>
            <a:pPr indent="-274320" lvl="0" marL="274320" rtl="0" algn="l">
              <a:spcBef>
                <a:spcPts val="286"/>
              </a:spcBef>
              <a:spcAft>
                <a:spcPts val="0"/>
              </a:spcAft>
              <a:buSzPct val="95000"/>
              <a:buChar char="⚫"/>
            </a:pPr>
            <a:r>
              <a:rPr lang="en-US"/>
              <a:t>radius := 10.5; </a:t>
            </a:r>
            <a:endParaRPr/>
          </a:p>
          <a:p>
            <a:pPr indent="-274320" lvl="0" marL="274320" rtl="0" algn="l">
              <a:spcBef>
                <a:spcPts val="286"/>
              </a:spcBef>
              <a:spcAft>
                <a:spcPts val="0"/>
              </a:spcAft>
              <a:buSzPct val="95000"/>
              <a:buChar char="⚫"/>
            </a:pPr>
            <a:r>
              <a:rPr lang="en-US"/>
              <a:t>dia := radius * 2; </a:t>
            </a:r>
            <a:endParaRPr/>
          </a:p>
          <a:p>
            <a:pPr indent="-274320" lvl="0" marL="274320" rtl="0" algn="l">
              <a:spcBef>
                <a:spcPts val="286"/>
              </a:spcBef>
              <a:spcAft>
                <a:spcPts val="0"/>
              </a:spcAft>
              <a:buSzPct val="95000"/>
              <a:buChar char="⚫"/>
            </a:pPr>
            <a:r>
              <a:rPr lang="en-US"/>
              <a:t>circumference := 2.0 * pi * radius; </a:t>
            </a:r>
            <a:endParaRPr/>
          </a:p>
          <a:p>
            <a:pPr indent="0" lvl="0" marL="0" rtl="0" algn="l">
              <a:spcBef>
                <a:spcPts val="286"/>
              </a:spcBef>
              <a:spcAft>
                <a:spcPts val="0"/>
              </a:spcAft>
              <a:buSzPct val="95000"/>
              <a:buNone/>
            </a:pPr>
            <a:r>
              <a:rPr lang="en-US"/>
              <a:t>    area := pi * radius * radius; </a:t>
            </a:r>
            <a:endParaRPr/>
          </a:p>
          <a:p>
            <a:pPr indent="0" lvl="0" marL="0" rtl="0" algn="l">
              <a:spcBef>
                <a:spcPts val="286"/>
              </a:spcBef>
              <a:spcAft>
                <a:spcPts val="0"/>
              </a:spcAft>
              <a:buSzPct val="95000"/>
              <a:buNone/>
            </a:pPr>
            <a:r>
              <a:rPr lang="en-US"/>
              <a:t>-- output</a:t>
            </a:r>
            <a:endParaRPr/>
          </a:p>
          <a:p>
            <a:pPr indent="0" lvl="0" marL="0" rtl="0" algn="l">
              <a:spcBef>
                <a:spcPts val="286"/>
              </a:spcBef>
              <a:spcAft>
                <a:spcPts val="0"/>
              </a:spcAft>
              <a:buSzPct val="95000"/>
              <a:buNone/>
            </a:pPr>
            <a:r>
              <a:rPr lang="en-US"/>
              <a:t> dbms_output.put_line('Radius: ' || radius);</a:t>
            </a:r>
            <a:endParaRPr/>
          </a:p>
          <a:p>
            <a:pPr indent="0" lvl="0" marL="0" rtl="0" algn="l">
              <a:spcBef>
                <a:spcPts val="286"/>
              </a:spcBef>
              <a:spcAft>
                <a:spcPts val="0"/>
              </a:spcAft>
              <a:buSzPct val="95000"/>
              <a:buNone/>
            </a:pPr>
            <a:r>
              <a:rPr lang="en-US"/>
              <a:t> dbms_output.put_line('Diameter: ' || dia); </a:t>
            </a:r>
            <a:endParaRPr/>
          </a:p>
          <a:p>
            <a:pPr indent="0" lvl="0" marL="0" rtl="0" algn="l">
              <a:spcBef>
                <a:spcPts val="286"/>
              </a:spcBef>
              <a:spcAft>
                <a:spcPts val="0"/>
              </a:spcAft>
              <a:buSzPct val="95000"/>
              <a:buNone/>
            </a:pPr>
            <a:r>
              <a:rPr lang="en-US"/>
              <a:t>dbms_output.put_line('Circumference: ' || circumference); </a:t>
            </a:r>
            <a:endParaRPr/>
          </a:p>
          <a:p>
            <a:pPr indent="0" lvl="0" marL="0" rtl="0" algn="l">
              <a:spcBef>
                <a:spcPts val="286"/>
              </a:spcBef>
              <a:spcAft>
                <a:spcPts val="0"/>
              </a:spcAft>
              <a:buSzPct val="95000"/>
              <a:buNone/>
            </a:pPr>
            <a:r>
              <a:rPr lang="en-US"/>
              <a:t>dbms_output.put_line('Area: ' || area); </a:t>
            </a:r>
            <a:endParaRPr/>
          </a:p>
          <a:p>
            <a:pPr indent="0" lvl="0" marL="0" rtl="0" algn="l">
              <a:spcBef>
                <a:spcPts val="286"/>
              </a:spcBef>
              <a:spcAft>
                <a:spcPts val="0"/>
              </a:spcAft>
              <a:buSzPct val="95000"/>
              <a:buNone/>
            </a:pPr>
            <a:r>
              <a:rPr lang="en-US"/>
              <a:t>END;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457200" y="6858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Select into</a:t>
            </a:r>
            <a:endParaRPr/>
          </a:p>
        </p:txBody>
      </p:sp>
      <p:sp>
        <p:nvSpPr>
          <p:cNvPr id="233" name="Google Shape;233;p2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a:t>Used to fetch values from some existing tables.</a:t>
            </a:r>
            <a:endParaRPr/>
          </a:p>
          <a:p>
            <a:pPr indent="-274320" lvl="0" marL="274320" rtl="0" algn="l">
              <a:spcBef>
                <a:spcPts val="481"/>
              </a:spcBef>
              <a:spcAft>
                <a:spcPts val="0"/>
              </a:spcAft>
              <a:buSzPct val="95000"/>
              <a:buChar char="⚫"/>
            </a:pPr>
            <a:r>
              <a:rPr lang="en-US"/>
              <a:t>Syntax-</a:t>
            </a:r>
            <a:endParaRPr/>
          </a:p>
          <a:p>
            <a:pPr indent="-246888" lvl="1" marL="640080" rtl="0" algn="l">
              <a:spcBef>
                <a:spcPts val="444"/>
              </a:spcBef>
              <a:spcAft>
                <a:spcPts val="0"/>
              </a:spcAft>
              <a:buSzPct val="85000"/>
              <a:buChar char="⚫"/>
            </a:pPr>
            <a:r>
              <a:rPr lang="en-US"/>
              <a:t>Select </a:t>
            </a:r>
            <a:r>
              <a:rPr i="1" lang="en-US"/>
              <a:t>column_name</a:t>
            </a:r>
            <a:r>
              <a:rPr lang="en-US"/>
              <a:t> into </a:t>
            </a:r>
            <a:r>
              <a:rPr i="1" lang="en-US"/>
              <a:t>variable_name</a:t>
            </a:r>
            <a:r>
              <a:rPr lang="en-US"/>
              <a:t> from </a:t>
            </a:r>
            <a:r>
              <a:rPr i="1" lang="en-US"/>
              <a:t>table_name</a:t>
            </a:r>
            <a:r>
              <a:rPr lang="en-US"/>
              <a:t> where condition;</a:t>
            </a:r>
            <a:endParaRPr/>
          </a:p>
          <a:p>
            <a:pPr indent="-274320" lvl="0" marL="274320" rtl="0" algn="l">
              <a:spcBef>
                <a:spcPts val="481"/>
              </a:spcBef>
              <a:spcAft>
                <a:spcPts val="0"/>
              </a:spcAft>
              <a:buSzPct val="95000"/>
              <a:buChar char="⚫"/>
            </a:pPr>
            <a:r>
              <a:rPr lang="en-US"/>
              <a:t>Example-</a:t>
            </a:r>
            <a:endParaRPr/>
          </a:p>
          <a:p>
            <a:pPr indent="0" lvl="1" marL="393192" rtl="0" algn="l">
              <a:spcBef>
                <a:spcPts val="444"/>
              </a:spcBef>
              <a:spcAft>
                <a:spcPts val="0"/>
              </a:spcAft>
              <a:buSzPct val="85000"/>
              <a:buNone/>
            </a:pPr>
            <a:r>
              <a:rPr lang="en-US"/>
              <a:t>declare</a:t>
            </a:r>
            <a:endParaRPr/>
          </a:p>
          <a:p>
            <a:pPr indent="0" lvl="1" marL="393192" rtl="0" algn="l">
              <a:spcBef>
                <a:spcPts val="444"/>
              </a:spcBef>
              <a:spcAft>
                <a:spcPts val="0"/>
              </a:spcAft>
              <a:buSzPct val="85000"/>
              <a:buNone/>
            </a:pPr>
            <a:r>
              <a:rPr lang="en-US"/>
              <a:t>name varchar(55);</a:t>
            </a:r>
            <a:endParaRPr/>
          </a:p>
          <a:p>
            <a:pPr indent="0" lvl="1" marL="393192" rtl="0" algn="l">
              <a:spcBef>
                <a:spcPts val="444"/>
              </a:spcBef>
              <a:spcAft>
                <a:spcPts val="0"/>
              </a:spcAft>
              <a:buSzPct val="85000"/>
              <a:buNone/>
            </a:pPr>
            <a:r>
              <a:rPr lang="en-US"/>
              <a:t>begin</a:t>
            </a:r>
            <a:endParaRPr/>
          </a:p>
          <a:p>
            <a:pPr indent="0" lvl="1" marL="393192" rtl="0" algn="l">
              <a:spcBef>
                <a:spcPts val="444"/>
              </a:spcBef>
              <a:spcAft>
                <a:spcPts val="0"/>
              </a:spcAft>
              <a:buSzPct val="85000"/>
              <a:buNone/>
            </a:pPr>
            <a:r>
              <a:rPr lang="en-US"/>
              <a:t>select Ename into name from emp where empno =7902;</a:t>
            </a:r>
            <a:endParaRPr/>
          </a:p>
          <a:p>
            <a:pPr indent="0" lvl="1" marL="393192" rtl="0" algn="l">
              <a:spcBef>
                <a:spcPts val="444"/>
              </a:spcBef>
              <a:spcAft>
                <a:spcPts val="0"/>
              </a:spcAft>
              <a:buSzPct val="85000"/>
              <a:buNone/>
            </a:pPr>
            <a:r>
              <a:rPr lang="en-US"/>
              <a:t>dbms_output.put_line(name);</a:t>
            </a:r>
            <a:endParaRPr/>
          </a:p>
          <a:p>
            <a:pPr indent="0" lvl="1" marL="393192" rtl="0" algn="l">
              <a:spcBef>
                <a:spcPts val="444"/>
              </a:spcBef>
              <a:spcAft>
                <a:spcPts val="0"/>
              </a:spcAft>
              <a:buSzPct val="85000"/>
              <a:buNone/>
            </a:pPr>
            <a:r>
              <a:rPr lang="en-US"/>
              <a:t>end;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 Type</a:t>
            </a:r>
            <a:endParaRPr/>
          </a:p>
        </p:txBody>
      </p:sp>
      <p:sp>
        <p:nvSpPr>
          <p:cNvPr id="239" name="Google Shape;239;p2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The %TYPE attribute is used to declare variables according to the already declared variable or database column. It is used when you are declaring an individual variable, not a record. </a:t>
            </a:r>
            <a:endParaRPr/>
          </a:p>
          <a:p>
            <a:pPr indent="-274320" lvl="0" marL="274320" rtl="0" algn="l">
              <a:spcBef>
                <a:spcPts val="520"/>
              </a:spcBef>
              <a:spcAft>
                <a:spcPts val="0"/>
              </a:spcAft>
              <a:buSzPts val="2470"/>
              <a:buChar char="⚫"/>
            </a:pPr>
            <a:r>
              <a:rPr lang="en-US"/>
              <a:t>The syntax for declaring a variable with %TYPE is:</a:t>
            </a:r>
            <a:endParaRPr/>
          </a:p>
          <a:p>
            <a:pPr indent="-274320" lvl="0" marL="274320" rtl="0" algn="l">
              <a:spcBef>
                <a:spcPts val="520"/>
              </a:spcBef>
              <a:spcAft>
                <a:spcPts val="0"/>
              </a:spcAft>
              <a:buSzPts val="2470"/>
              <a:buChar char="⚫"/>
            </a:pPr>
            <a:r>
              <a:rPr lang="en-US"/>
              <a:t>&lt;Var_name&gt; &lt;Table_name&gt;.&lt;Column_name&gt;%TYPE; </a:t>
            </a:r>
            <a:endParaRPr/>
          </a:p>
          <a:p>
            <a:pPr indent="0" lvl="0" marL="0" rtl="0" algn="l">
              <a:spcBef>
                <a:spcPts val="520"/>
              </a:spcBef>
              <a:spcAft>
                <a:spcPts val="0"/>
              </a:spcAft>
              <a:buSzPts val="2470"/>
              <a:buNone/>
            </a:pPr>
            <a:r>
              <a:t/>
            </a:r>
            <a:endParaRPr/>
          </a:p>
          <a:p>
            <a:pPr indent="0" lvl="0" marL="0" rtl="0" algn="l">
              <a:spcBef>
                <a:spcPts val="520"/>
              </a:spcBef>
              <a:spcAft>
                <a:spcPts val="0"/>
              </a:spcAft>
              <a:buSzPts val="2470"/>
              <a:buNone/>
            </a:pPr>
            <a:r>
              <a:rPr lang="en-US"/>
              <a:t>Where &lt;Column_name&gt; is the column defined in the &lt;Table_name&gt; .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00000"/>
              <a:buFont typeface="Calibri"/>
              <a:buNone/>
            </a:pPr>
            <a:r>
              <a:rPr lang="en-US"/>
              <a:t>Assigning the datatype and size of attribute to the variable</a:t>
            </a:r>
            <a:endParaRPr/>
          </a:p>
        </p:txBody>
      </p:sp>
      <p:sp>
        <p:nvSpPr>
          <p:cNvPr id="246" name="Google Shape;246;p2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declare</a:t>
            </a:r>
            <a:endParaRPr/>
          </a:p>
          <a:p>
            <a:pPr indent="-274320" lvl="0" marL="274320" rtl="0" algn="l">
              <a:spcBef>
                <a:spcPts val="520"/>
              </a:spcBef>
              <a:spcAft>
                <a:spcPts val="0"/>
              </a:spcAft>
              <a:buSzPts val="2470"/>
              <a:buChar char="⚫"/>
            </a:pPr>
            <a:r>
              <a:rPr lang="en-US"/>
              <a:t>name emp. Ename%type;</a:t>
            </a:r>
            <a:endParaRPr/>
          </a:p>
          <a:p>
            <a:pPr indent="-274320" lvl="0" marL="274320" rtl="0" algn="l">
              <a:spcBef>
                <a:spcPts val="52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select Ename into name from emp where Empno =7902;</a:t>
            </a:r>
            <a:endParaRPr/>
          </a:p>
          <a:p>
            <a:pPr indent="-274320" lvl="0" marL="274320" rtl="0" algn="l">
              <a:spcBef>
                <a:spcPts val="520"/>
              </a:spcBef>
              <a:spcAft>
                <a:spcPts val="0"/>
              </a:spcAft>
              <a:buSzPts val="2470"/>
              <a:buChar char="⚫"/>
            </a:pPr>
            <a:r>
              <a:rPr lang="en-US"/>
              <a:t>dbms_output.put_line(name);</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 Row Type</a:t>
            </a:r>
            <a:endParaRPr/>
          </a:p>
        </p:txBody>
      </p:sp>
      <p:sp>
        <p:nvSpPr>
          <p:cNvPr id="252" name="Google Shape;252;p2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The %ROWTYPE attribute is used to declare a record type that represents a row in a table. </a:t>
            </a:r>
            <a:endParaRPr/>
          </a:p>
          <a:p>
            <a:pPr indent="-274320" lvl="0" marL="274320" rtl="0" algn="l">
              <a:spcBef>
                <a:spcPts val="520"/>
              </a:spcBef>
              <a:spcAft>
                <a:spcPts val="0"/>
              </a:spcAft>
              <a:buSzPts val="2470"/>
              <a:buChar char="⚫"/>
            </a:pPr>
            <a:r>
              <a:rPr lang="en-US"/>
              <a:t>The record can store an entire row or some specific data selected from the table. </a:t>
            </a:r>
            <a:endParaRPr/>
          </a:p>
          <a:p>
            <a:pPr indent="-274320" lvl="0" marL="274320" rtl="0" algn="l">
              <a:spcBef>
                <a:spcPts val="520"/>
              </a:spcBef>
              <a:spcAft>
                <a:spcPts val="0"/>
              </a:spcAft>
              <a:buSzPts val="2470"/>
              <a:buChar char="⚫"/>
            </a:pPr>
            <a:r>
              <a:rPr lang="en-US"/>
              <a:t>A column in a row and corresponding fields in a record have the same name and data types.</a:t>
            </a:r>
            <a:endParaRPr/>
          </a:p>
          <a:p>
            <a:pPr indent="-274320" lvl="0" marL="274320" rtl="0" algn="l">
              <a:spcBef>
                <a:spcPts val="520"/>
              </a:spcBef>
              <a:spcAft>
                <a:spcPts val="0"/>
              </a:spcAft>
              <a:buSzPts val="2470"/>
              <a:buChar char="⚫"/>
            </a:pPr>
            <a:r>
              <a:rPr lang="en-US"/>
              <a:t>The syntax for declaring a variable with %ROWTYPE is: </a:t>
            </a:r>
            <a:endParaRPr/>
          </a:p>
          <a:p>
            <a:pPr indent="0" lvl="0" marL="0" rtl="0" algn="l">
              <a:spcBef>
                <a:spcPts val="520"/>
              </a:spcBef>
              <a:spcAft>
                <a:spcPts val="0"/>
              </a:spcAft>
              <a:buSzPts val="2470"/>
              <a:buNone/>
            </a:pPr>
            <a:r>
              <a:rPr lang="en-US"/>
              <a:t>&lt;Var_name&gt; &lt;Table_name&gt; %ROWTYPE;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Example</a:t>
            </a:r>
            <a:endParaRPr/>
          </a:p>
        </p:txBody>
      </p:sp>
      <p:sp>
        <p:nvSpPr>
          <p:cNvPr id="258" name="Google Shape;258;p2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declare</a:t>
            </a:r>
            <a:endParaRPr/>
          </a:p>
          <a:p>
            <a:pPr indent="-274320" lvl="0" marL="274320" rtl="0" algn="l">
              <a:spcBef>
                <a:spcPts val="520"/>
              </a:spcBef>
              <a:spcAft>
                <a:spcPts val="0"/>
              </a:spcAft>
              <a:buSzPts val="2470"/>
              <a:buChar char="⚫"/>
            </a:pPr>
            <a:r>
              <a:rPr lang="en-US"/>
              <a:t>Var emp %rowtype;</a:t>
            </a:r>
            <a:endParaRPr/>
          </a:p>
          <a:p>
            <a:pPr indent="-274320" lvl="0" marL="274320" rtl="0" algn="l">
              <a:spcBef>
                <a:spcPts val="52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select * into var from emp where Empno =7902;</a:t>
            </a:r>
            <a:endParaRPr/>
          </a:p>
          <a:p>
            <a:pPr indent="-274320" lvl="0" marL="274320" rtl="0" algn="l">
              <a:spcBef>
                <a:spcPts val="520"/>
              </a:spcBef>
              <a:spcAft>
                <a:spcPts val="0"/>
              </a:spcAft>
              <a:buSzPts val="2470"/>
              <a:buChar char="⚫"/>
            </a:pPr>
            <a:r>
              <a:rPr lang="en-US"/>
              <a:t>dbms_output.put_line(Var.Ename||' ‘||Var.sal);</a:t>
            </a:r>
            <a:endParaRPr/>
          </a:p>
          <a:p>
            <a:pPr indent="-274320" lvl="0" marL="274320" rtl="0" algn="l">
              <a:spcBef>
                <a:spcPts val="520"/>
              </a:spcBef>
              <a:spcAft>
                <a:spcPts val="0"/>
              </a:spcAft>
              <a:buSzPts val="2470"/>
              <a:buChar char="⚫"/>
            </a:pPr>
            <a:r>
              <a:rPr lang="en-US"/>
              <a:t>end;</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PLSQL Literals</a:t>
            </a:r>
            <a:endParaRPr/>
          </a:p>
        </p:txBody>
      </p:sp>
      <p:sp>
        <p:nvSpPr>
          <p:cNvPr id="264" name="Google Shape;264;p2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latin typeface="Times New Roman"/>
                <a:ea typeface="Times New Roman"/>
                <a:cs typeface="Times New Roman"/>
                <a:sym typeface="Times New Roman"/>
              </a:rPr>
              <a:t>Literals is an explicit numeric, character, string or Boolean values which are not represented by identifiers i.e. TRUE, NULL, etc.</a:t>
            </a:r>
            <a:endParaRPr/>
          </a:p>
          <a:p>
            <a:pPr indent="-274320" lvl="0" marL="274320" rtl="0" algn="l">
              <a:spcBef>
                <a:spcPts val="403"/>
              </a:spcBef>
              <a:spcAft>
                <a:spcPts val="0"/>
              </a:spcAft>
              <a:buSzPct val="95000"/>
              <a:buChar char="⚫"/>
            </a:pPr>
            <a:r>
              <a:rPr b="0" i="0" lang="en-US">
                <a:solidFill>
                  <a:srgbClr val="212529"/>
                </a:solidFill>
                <a:latin typeface="Times New Roman"/>
                <a:ea typeface="Times New Roman"/>
                <a:cs typeface="Times New Roman"/>
                <a:sym typeface="Times New Roman"/>
              </a:rPr>
              <a:t>A literal is a value that is expressed by itself and are generally constant. For example, if your name is Alex, then for you </a:t>
            </a:r>
            <a:r>
              <a:rPr b="1" i="0" lang="en-US">
                <a:solidFill>
                  <a:srgbClr val="212529"/>
                </a:solidFill>
                <a:latin typeface="Times New Roman"/>
                <a:ea typeface="Times New Roman"/>
                <a:cs typeface="Times New Roman"/>
                <a:sym typeface="Times New Roman"/>
              </a:rPr>
              <a:t>Alex</a:t>
            </a:r>
            <a:r>
              <a:rPr b="0" i="0" lang="en-US">
                <a:solidFill>
                  <a:srgbClr val="212529"/>
                </a:solidFill>
                <a:latin typeface="Times New Roman"/>
                <a:ea typeface="Times New Roman"/>
                <a:cs typeface="Times New Roman"/>
                <a:sym typeface="Times New Roman"/>
              </a:rPr>
              <a:t> is a literal(the value which is constant).</a:t>
            </a:r>
            <a:r>
              <a:rPr lang="en-US">
                <a:latin typeface="Times New Roman"/>
                <a:ea typeface="Times New Roman"/>
                <a:cs typeface="Times New Roman"/>
                <a:sym typeface="Times New Roman"/>
              </a:rPr>
              <a:t> </a:t>
            </a:r>
            <a:endParaRPr/>
          </a:p>
          <a:p>
            <a:pPr indent="-274320" lvl="0" marL="274320" rtl="0" algn="l">
              <a:spcBef>
                <a:spcPts val="403"/>
              </a:spcBef>
              <a:spcAft>
                <a:spcPts val="0"/>
              </a:spcAft>
              <a:buSzPct val="95000"/>
              <a:buChar char="⚫"/>
            </a:pPr>
            <a:r>
              <a:rPr b="0" i="0" lang="en-US">
                <a:solidFill>
                  <a:srgbClr val="212529"/>
                </a:solidFill>
                <a:latin typeface="Times New Roman"/>
                <a:ea typeface="Times New Roman"/>
                <a:cs typeface="Times New Roman"/>
                <a:sym typeface="Times New Roman"/>
              </a:rPr>
              <a:t>In other words, the value that is declared as a constant in a program is said to be literal</a:t>
            </a:r>
            <a:endParaRPr>
              <a:latin typeface="Times New Roman"/>
              <a:ea typeface="Times New Roman"/>
              <a:cs typeface="Times New Roman"/>
              <a:sym typeface="Times New Roman"/>
            </a:endParaRPr>
          </a:p>
          <a:p>
            <a:pPr indent="-274320" lvl="0" marL="274320" rtl="0" algn="l">
              <a:spcBef>
                <a:spcPts val="403"/>
              </a:spcBef>
              <a:spcAft>
                <a:spcPts val="0"/>
              </a:spcAft>
              <a:buSzPct val="95000"/>
              <a:buChar char="⚫"/>
            </a:pPr>
            <a:r>
              <a:rPr lang="en-US">
                <a:latin typeface="Times New Roman"/>
                <a:ea typeface="Times New Roman"/>
                <a:cs typeface="Times New Roman"/>
                <a:sym typeface="Times New Roman"/>
              </a:rPr>
              <a:t>Note: PL/SQL literals are case-sensitive.  </a:t>
            </a:r>
            <a:endParaRPr/>
          </a:p>
          <a:p>
            <a:pPr indent="-274320" lvl="0" marL="274320" rtl="0" algn="l">
              <a:spcBef>
                <a:spcPts val="403"/>
              </a:spcBef>
              <a:spcAft>
                <a:spcPts val="0"/>
              </a:spcAft>
              <a:buSzPct val="95000"/>
              <a:buChar char="⚫"/>
            </a:pPr>
            <a:r>
              <a:rPr lang="en-US">
                <a:latin typeface="Times New Roman"/>
                <a:ea typeface="Times New Roman"/>
                <a:cs typeface="Times New Roman"/>
                <a:sym typeface="Times New Roman"/>
              </a:rPr>
              <a:t>Types of literals in PL/SQL: </a:t>
            </a:r>
            <a:endParaRPr/>
          </a:p>
          <a:p>
            <a:pPr indent="-274320" lvl="0" marL="274320" rtl="0" algn="l">
              <a:spcBef>
                <a:spcPts val="403"/>
              </a:spcBef>
              <a:spcAft>
                <a:spcPts val="0"/>
              </a:spcAft>
              <a:buSzPct val="95000"/>
              <a:buChar char="⚫"/>
            </a:pPr>
            <a:r>
              <a:rPr lang="en-US">
                <a:latin typeface="Times New Roman"/>
                <a:ea typeface="Times New Roman"/>
                <a:cs typeface="Times New Roman"/>
                <a:sym typeface="Times New Roman"/>
              </a:rPr>
              <a:t>1. Numeric Literals (765, 23.56 etc.). </a:t>
            </a:r>
            <a:endParaRPr/>
          </a:p>
          <a:p>
            <a:pPr indent="-274320" lvl="0" marL="274320" rtl="0" algn="l">
              <a:spcBef>
                <a:spcPts val="403"/>
              </a:spcBef>
              <a:spcAft>
                <a:spcPts val="0"/>
              </a:spcAft>
              <a:buSzPct val="95000"/>
              <a:buChar char="⚫"/>
            </a:pPr>
            <a:r>
              <a:rPr lang="en-US">
                <a:latin typeface="Times New Roman"/>
                <a:ea typeface="Times New Roman"/>
                <a:cs typeface="Times New Roman"/>
                <a:sym typeface="Times New Roman"/>
              </a:rPr>
              <a:t>2. Character Literals (‘A’ ‘%’ ‘9’ ‘ ‘ ‘z’ etc.). </a:t>
            </a:r>
            <a:endParaRPr/>
          </a:p>
          <a:p>
            <a:pPr indent="-274320" lvl="0" marL="274320" rtl="0" algn="l">
              <a:spcBef>
                <a:spcPts val="403"/>
              </a:spcBef>
              <a:spcAft>
                <a:spcPts val="0"/>
              </a:spcAft>
              <a:buSzPct val="95000"/>
              <a:buChar char="⚫"/>
            </a:pPr>
            <a:r>
              <a:rPr lang="en-US">
                <a:latin typeface="Times New Roman"/>
                <a:ea typeface="Times New Roman"/>
                <a:cs typeface="Times New Roman"/>
                <a:sym typeface="Times New Roman"/>
              </a:rPr>
              <a:t>3. String Literals (tutorialspointexamples.com etc.). </a:t>
            </a:r>
            <a:endParaRPr/>
          </a:p>
          <a:p>
            <a:pPr indent="-274320" lvl="0" marL="274320" rtl="0" algn="l">
              <a:spcBef>
                <a:spcPts val="403"/>
              </a:spcBef>
              <a:spcAft>
                <a:spcPts val="0"/>
              </a:spcAft>
              <a:buSzPct val="95000"/>
              <a:buChar char="⚫"/>
            </a:pPr>
            <a:r>
              <a:rPr lang="en-US">
                <a:latin typeface="Times New Roman"/>
                <a:ea typeface="Times New Roman"/>
                <a:cs typeface="Times New Roman"/>
                <a:sym typeface="Times New Roman"/>
              </a:rPr>
              <a:t> 4. BOOLEAN Literals (TRUE, FALSE and NULL).  </a:t>
            </a:r>
            <a:endParaRPr/>
          </a:p>
          <a:p>
            <a:pPr indent="-274320" lvl="0" marL="274320" rtl="0" algn="l">
              <a:spcBef>
                <a:spcPts val="403"/>
              </a:spcBef>
              <a:spcAft>
                <a:spcPts val="0"/>
              </a:spcAft>
              <a:buSzPct val="95000"/>
              <a:buChar char="⚫"/>
            </a:pPr>
            <a:r>
              <a:rPr lang="en-US">
                <a:latin typeface="Times New Roman"/>
                <a:ea typeface="Times New Roman"/>
                <a:cs typeface="Times New Roman"/>
                <a:sym typeface="Times New Roman"/>
              </a:rPr>
              <a:t>5. Date and Time Literals (‘2016-12-25’ ‘2016-02-03 12:10:01’ etc.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Control statements</a:t>
            </a:r>
            <a:endParaRPr/>
          </a:p>
        </p:txBody>
      </p:sp>
      <p:sp>
        <p:nvSpPr>
          <p:cNvPr id="270" name="Google Shape;270;p2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Conditional / selection</a:t>
            </a:r>
            <a:endParaRPr/>
          </a:p>
          <a:p>
            <a:pPr indent="-274320" lvl="0" marL="274320" rtl="0" algn="l">
              <a:spcBef>
                <a:spcPts val="520"/>
              </a:spcBef>
              <a:spcAft>
                <a:spcPts val="0"/>
              </a:spcAft>
              <a:buSzPts val="2470"/>
              <a:buChar char="⚫"/>
            </a:pPr>
            <a:r>
              <a:rPr lang="en-US"/>
              <a:t>Iterative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Conditional / selection</a:t>
            </a:r>
            <a:br>
              <a:rPr lang="en-US"/>
            </a:br>
            <a:endParaRPr/>
          </a:p>
        </p:txBody>
      </p:sp>
      <p:sp>
        <p:nvSpPr>
          <p:cNvPr id="276" name="Google Shape;276;p2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a:t>IF condition then</a:t>
            </a:r>
            <a:endParaRPr/>
          </a:p>
          <a:p>
            <a:pPr indent="0" lvl="1" marL="365760" rtl="0" algn="l">
              <a:spcBef>
                <a:spcPts val="480"/>
              </a:spcBef>
              <a:spcAft>
                <a:spcPts val="0"/>
              </a:spcAft>
              <a:buSzPts val="2040"/>
              <a:buNone/>
            </a:pPr>
            <a:r>
              <a:rPr lang="en-US"/>
              <a:t>Sequence of statements;</a:t>
            </a:r>
            <a:endParaRPr/>
          </a:p>
          <a:p>
            <a:pPr indent="0" lvl="0" marL="0" rtl="0" algn="l">
              <a:spcBef>
                <a:spcPts val="520"/>
              </a:spcBef>
              <a:spcAft>
                <a:spcPts val="0"/>
              </a:spcAft>
              <a:buSzPts val="2470"/>
              <a:buNone/>
            </a:pPr>
            <a:r>
              <a:rPr lang="en-US"/>
              <a:t>Else</a:t>
            </a:r>
            <a:endParaRPr/>
          </a:p>
          <a:p>
            <a:pPr indent="0" lvl="1" marL="365760" rtl="0" algn="l">
              <a:spcBef>
                <a:spcPts val="480"/>
              </a:spcBef>
              <a:spcAft>
                <a:spcPts val="0"/>
              </a:spcAft>
              <a:buSzPts val="2040"/>
              <a:buNone/>
            </a:pPr>
            <a:r>
              <a:rPr lang="en-US"/>
              <a:t>Sequence of statements;</a:t>
            </a:r>
            <a:endParaRPr/>
          </a:p>
          <a:p>
            <a:pPr indent="0" lvl="0" marL="0" rtl="0" algn="l">
              <a:spcBef>
                <a:spcPts val="520"/>
              </a:spcBef>
              <a:spcAft>
                <a:spcPts val="0"/>
              </a:spcAft>
              <a:buSzPts val="2470"/>
              <a:buNone/>
            </a:pPr>
            <a:r>
              <a:rPr lang="en-US"/>
              <a:t>End if;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Example-</a:t>
            </a:r>
            <a:endParaRPr/>
          </a:p>
        </p:txBody>
      </p:sp>
      <p:sp>
        <p:nvSpPr>
          <p:cNvPr id="282" name="Google Shape;282;p2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5000"/>
              <a:buNone/>
            </a:pPr>
            <a:r>
              <a:rPr lang="en-US"/>
              <a:t>Declare</a:t>
            </a:r>
            <a:endParaRPr/>
          </a:p>
          <a:p>
            <a:pPr indent="0" lvl="0" marL="0" rtl="0" algn="l">
              <a:spcBef>
                <a:spcPts val="403"/>
              </a:spcBef>
              <a:spcAft>
                <a:spcPts val="0"/>
              </a:spcAft>
              <a:buSzPct val="95000"/>
              <a:buNone/>
            </a:pPr>
            <a:r>
              <a:rPr lang="en-US"/>
              <a:t>Num1 number;</a:t>
            </a:r>
            <a:endParaRPr/>
          </a:p>
          <a:p>
            <a:pPr indent="0" lvl="0" marL="0" rtl="0" algn="l">
              <a:spcBef>
                <a:spcPts val="403"/>
              </a:spcBef>
              <a:spcAft>
                <a:spcPts val="0"/>
              </a:spcAft>
              <a:buSzPct val="95000"/>
              <a:buNone/>
            </a:pPr>
            <a:r>
              <a:rPr lang="en-US"/>
              <a:t>Num2 number;</a:t>
            </a:r>
            <a:endParaRPr/>
          </a:p>
          <a:p>
            <a:pPr indent="0" lvl="0" marL="0" rtl="0" algn="l">
              <a:spcBef>
                <a:spcPts val="403"/>
              </a:spcBef>
              <a:spcAft>
                <a:spcPts val="0"/>
              </a:spcAft>
              <a:buSzPct val="95000"/>
              <a:buNone/>
            </a:pPr>
            <a:r>
              <a:rPr lang="en-US"/>
              <a:t>begin</a:t>
            </a:r>
            <a:endParaRPr/>
          </a:p>
          <a:p>
            <a:pPr indent="0" lvl="0" marL="0" rtl="0" algn="l">
              <a:spcBef>
                <a:spcPts val="403"/>
              </a:spcBef>
              <a:spcAft>
                <a:spcPts val="0"/>
              </a:spcAft>
              <a:buSzPct val="95000"/>
              <a:buNone/>
            </a:pPr>
            <a:r>
              <a:rPr lang="en-US"/>
              <a:t>Num1:= :Num1;</a:t>
            </a:r>
            <a:endParaRPr/>
          </a:p>
          <a:p>
            <a:pPr indent="0" lvl="0" marL="0" rtl="0" algn="l">
              <a:spcBef>
                <a:spcPts val="403"/>
              </a:spcBef>
              <a:spcAft>
                <a:spcPts val="0"/>
              </a:spcAft>
              <a:buSzPct val="95000"/>
              <a:buNone/>
            </a:pPr>
            <a:r>
              <a:rPr lang="en-US"/>
              <a:t>Num2:= :Num2;</a:t>
            </a:r>
            <a:endParaRPr/>
          </a:p>
          <a:p>
            <a:pPr indent="0" lvl="0" marL="0" rtl="0" algn="l">
              <a:spcBef>
                <a:spcPts val="403"/>
              </a:spcBef>
              <a:spcAft>
                <a:spcPts val="0"/>
              </a:spcAft>
              <a:buSzPct val="95000"/>
              <a:buNone/>
            </a:pPr>
            <a:r>
              <a:rPr lang="en-US"/>
              <a:t>if (Num1&gt;Num2)</a:t>
            </a:r>
            <a:endParaRPr/>
          </a:p>
          <a:p>
            <a:pPr indent="0" lvl="0" marL="0" rtl="0" algn="l">
              <a:spcBef>
                <a:spcPts val="403"/>
              </a:spcBef>
              <a:spcAft>
                <a:spcPts val="0"/>
              </a:spcAft>
              <a:buSzPct val="95000"/>
              <a:buNone/>
            </a:pPr>
            <a:r>
              <a:rPr lang="en-US"/>
              <a:t>then </a:t>
            </a:r>
            <a:endParaRPr/>
          </a:p>
          <a:p>
            <a:pPr indent="0" lvl="0" marL="0" rtl="0" algn="l">
              <a:spcBef>
                <a:spcPts val="403"/>
              </a:spcBef>
              <a:spcAft>
                <a:spcPts val="0"/>
              </a:spcAft>
              <a:buSzPct val="95000"/>
              <a:buNone/>
            </a:pPr>
            <a:r>
              <a:rPr lang="en-US"/>
              <a:t>dbms_output.put_line('Num1 is greater :='||Num1);</a:t>
            </a:r>
            <a:endParaRPr/>
          </a:p>
          <a:p>
            <a:pPr indent="0" lvl="0" marL="0" rtl="0" algn="l">
              <a:spcBef>
                <a:spcPts val="403"/>
              </a:spcBef>
              <a:spcAft>
                <a:spcPts val="0"/>
              </a:spcAft>
              <a:buSzPct val="95000"/>
              <a:buNone/>
            </a:pPr>
            <a:r>
              <a:rPr lang="en-US"/>
              <a:t>else</a:t>
            </a:r>
            <a:endParaRPr/>
          </a:p>
          <a:p>
            <a:pPr indent="0" lvl="0" marL="0" rtl="0" algn="l">
              <a:spcBef>
                <a:spcPts val="403"/>
              </a:spcBef>
              <a:spcAft>
                <a:spcPts val="0"/>
              </a:spcAft>
              <a:buSzPct val="95000"/>
              <a:buNone/>
            </a:pPr>
            <a:r>
              <a:rPr lang="en-US"/>
              <a:t>dbms_output.put_line('Num2 is greater :='|| Num2);</a:t>
            </a:r>
            <a:endParaRPr/>
          </a:p>
          <a:p>
            <a:pPr indent="0" lvl="0" marL="0" rtl="0" algn="l">
              <a:spcBef>
                <a:spcPts val="403"/>
              </a:spcBef>
              <a:spcAft>
                <a:spcPts val="0"/>
              </a:spcAft>
              <a:buSzPct val="95000"/>
              <a:buNone/>
            </a:pPr>
            <a:r>
              <a:rPr lang="en-US"/>
              <a:t>end if;</a:t>
            </a:r>
            <a:endParaRPr/>
          </a:p>
          <a:p>
            <a:pPr indent="0" lvl="0" marL="0" rtl="0" algn="l">
              <a:spcBef>
                <a:spcPts val="403"/>
              </a:spcBef>
              <a:spcAft>
                <a:spcPts val="0"/>
              </a:spcAft>
              <a:buSzPct val="95000"/>
              <a:buNone/>
            </a:pPr>
            <a:r>
              <a:rPr lang="en-US"/>
              <a:t>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Features of PL/SQL</a:t>
            </a:r>
            <a:endParaRPr/>
          </a:p>
        </p:txBody>
      </p:sp>
      <p:sp>
        <p:nvSpPr>
          <p:cNvPr id="126" name="Google Shape;126;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just">
              <a:spcBef>
                <a:spcPts val="0"/>
              </a:spcBef>
              <a:spcAft>
                <a:spcPts val="0"/>
              </a:spcAft>
              <a:buSzPct val="95000"/>
              <a:buChar char="⚫"/>
            </a:pPr>
            <a:r>
              <a:rPr lang="en-US"/>
              <a:t>PL/SQL allows sending an entire block of statements to the database at one time.</a:t>
            </a:r>
            <a:endParaRPr/>
          </a:p>
          <a:p>
            <a:pPr indent="-342900" lvl="1" marL="708660" rtl="0" algn="just">
              <a:spcBef>
                <a:spcPts val="444"/>
              </a:spcBef>
              <a:spcAft>
                <a:spcPts val="0"/>
              </a:spcAft>
              <a:buSzPct val="85000"/>
              <a:buChar char="⚫"/>
            </a:pPr>
            <a:r>
              <a:rPr lang="en-US"/>
              <a:t>This reduces network traffic and provides high performance for the applications.</a:t>
            </a:r>
            <a:endParaRPr/>
          </a:p>
          <a:p>
            <a:pPr indent="-274320" lvl="0" marL="274320" rtl="0" algn="just">
              <a:spcBef>
                <a:spcPts val="518"/>
              </a:spcBef>
              <a:spcAft>
                <a:spcPts val="0"/>
              </a:spcAft>
              <a:buSzPct val="95000"/>
              <a:buChar char="⚫"/>
            </a:pPr>
            <a:r>
              <a:rPr lang="en-US" sz="2800"/>
              <a:t>Applications written in PL/SQL are fully portable.</a:t>
            </a:r>
            <a:endParaRPr/>
          </a:p>
          <a:p>
            <a:pPr indent="-274320" lvl="0" marL="274320" rtl="0" algn="just">
              <a:spcBef>
                <a:spcPts val="518"/>
              </a:spcBef>
              <a:spcAft>
                <a:spcPts val="0"/>
              </a:spcAft>
              <a:buSzPct val="95000"/>
              <a:buChar char="⚫"/>
            </a:pPr>
            <a:r>
              <a:rPr lang="en-US" sz="2800"/>
              <a:t>PL/SQL provides access to predefined SQL packages.</a:t>
            </a:r>
            <a:endParaRPr/>
          </a:p>
          <a:p>
            <a:pPr indent="-274320" lvl="0" marL="274320" rtl="0" algn="just">
              <a:spcBef>
                <a:spcPts val="518"/>
              </a:spcBef>
              <a:spcAft>
                <a:spcPts val="0"/>
              </a:spcAft>
              <a:buSzPct val="95000"/>
              <a:buChar char="⚫"/>
            </a:pPr>
            <a:r>
              <a:rPr lang="en-US" sz="2800"/>
              <a:t>PL/SQL provides support for Object-Oriented Programming.</a:t>
            </a:r>
            <a:endParaRPr/>
          </a:p>
          <a:p>
            <a:pPr indent="-274320" lvl="0" marL="274320" rtl="0" algn="just">
              <a:spcBef>
                <a:spcPts val="518"/>
              </a:spcBef>
              <a:spcAft>
                <a:spcPts val="0"/>
              </a:spcAft>
              <a:buSzPct val="95000"/>
              <a:buChar char="⚫"/>
            </a:pPr>
            <a:r>
              <a:rPr lang="en-US" sz="2800"/>
              <a:t>PL/SQL provides support for Developing Web Applications and Server Pages.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Example</a:t>
            </a:r>
            <a:endParaRPr/>
          </a:p>
        </p:txBody>
      </p:sp>
      <p:sp>
        <p:nvSpPr>
          <p:cNvPr id="288" name="Google Shape;288;p3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declare </a:t>
            </a:r>
            <a:endParaRPr/>
          </a:p>
          <a:p>
            <a:pPr indent="0" lvl="0" marL="0" rtl="0" algn="l">
              <a:spcBef>
                <a:spcPts val="403"/>
              </a:spcBef>
              <a:spcAft>
                <a:spcPts val="0"/>
              </a:spcAft>
              <a:buSzPct val="95000"/>
              <a:buNone/>
            </a:pPr>
            <a:r>
              <a:rPr lang="en-US"/>
              <a:t> a number;</a:t>
            </a:r>
            <a:endParaRPr/>
          </a:p>
          <a:p>
            <a:pPr indent="0" lvl="0" marL="0" rtl="0" algn="l">
              <a:spcBef>
                <a:spcPts val="403"/>
              </a:spcBef>
              <a:spcAft>
                <a:spcPts val="0"/>
              </a:spcAft>
              <a:buSzPct val="95000"/>
              <a:buNone/>
            </a:pPr>
            <a:r>
              <a:rPr lang="en-US"/>
              <a:t> b number;</a:t>
            </a:r>
            <a:endParaRPr/>
          </a:p>
          <a:p>
            <a:pPr indent="0" lvl="0" marL="0" rtl="0" algn="l">
              <a:spcBef>
                <a:spcPts val="403"/>
              </a:spcBef>
              <a:spcAft>
                <a:spcPts val="0"/>
              </a:spcAft>
              <a:buSzPct val="95000"/>
              <a:buNone/>
            </a:pPr>
            <a:r>
              <a:rPr lang="en-US"/>
              <a:t>begin</a:t>
            </a:r>
            <a:endParaRPr/>
          </a:p>
          <a:p>
            <a:pPr indent="0" lvl="0" marL="0" rtl="0" algn="l">
              <a:spcBef>
                <a:spcPts val="403"/>
              </a:spcBef>
              <a:spcAft>
                <a:spcPts val="0"/>
              </a:spcAft>
              <a:buSzPct val="95000"/>
              <a:buNone/>
            </a:pPr>
            <a:r>
              <a:rPr lang="en-US"/>
              <a:t> a:=20;</a:t>
            </a:r>
            <a:endParaRPr/>
          </a:p>
          <a:p>
            <a:pPr indent="0" lvl="0" marL="0" rtl="0" algn="l">
              <a:spcBef>
                <a:spcPts val="403"/>
              </a:spcBef>
              <a:spcAft>
                <a:spcPts val="0"/>
              </a:spcAft>
              <a:buSzPct val="95000"/>
              <a:buNone/>
            </a:pPr>
            <a:r>
              <a:rPr lang="en-US"/>
              <a:t> b:=30;</a:t>
            </a:r>
            <a:endParaRPr/>
          </a:p>
          <a:p>
            <a:pPr indent="0" lvl="0" marL="0" rtl="0" algn="l">
              <a:spcBef>
                <a:spcPts val="403"/>
              </a:spcBef>
              <a:spcAft>
                <a:spcPts val="0"/>
              </a:spcAft>
              <a:buSzPct val="95000"/>
              <a:buNone/>
            </a:pPr>
            <a:r>
              <a:rPr lang="en-US"/>
              <a:t> if (a&gt;b) </a:t>
            </a:r>
            <a:endParaRPr/>
          </a:p>
          <a:p>
            <a:pPr indent="0" lvl="0" marL="0" rtl="0" algn="l">
              <a:spcBef>
                <a:spcPts val="403"/>
              </a:spcBef>
              <a:spcAft>
                <a:spcPts val="0"/>
              </a:spcAft>
              <a:buSzPct val="95000"/>
              <a:buNone/>
            </a:pPr>
            <a:r>
              <a:rPr lang="en-US"/>
              <a:t> then</a:t>
            </a:r>
            <a:endParaRPr/>
          </a:p>
          <a:p>
            <a:pPr indent="0" lvl="0" marL="0" rtl="0" algn="l">
              <a:spcBef>
                <a:spcPts val="403"/>
              </a:spcBef>
              <a:spcAft>
                <a:spcPts val="0"/>
              </a:spcAft>
              <a:buSzPct val="95000"/>
              <a:buNone/>
            </a:pPr>
            <a:r>
              <a:rPr lang="en-US"/>
              <a:t> dbms_output.put_line ('a is greater’);</a:t>
            </a:r>
            <a:endParaRPr/>
          </a:p>
          <a:p>
            <a:pPr indent="0" lvl="0" marL="0" rtl="0" algn="l">
              <a:spcBef>
                <a:spcPts val="403"/>
              </a:spcBef>
              <a:spcAft>
                <a:spcPts val="0"/>
              </a:spcAft>
              <a:buSzPct val="95000"/>
              <a:buNone/>
            </a:pPr>
            <a:r>
              <a:rPr lang="en-US"/>
              <a:t> else</a:t>
            </a:r>
            <a:endParaRPr/>
          </a:p>
          <a:p>
            <a:pPr indent="0" lvl="0" marL="0" rtl="0" algn="l">
              <a:spcBef>
                <a:spcPts val="403"/>
              </a:spcBef>
              <a:spcAft>
                <a:spcPts val="0"/>
              </a:spcAft>
              <a:buSzPct val="95000"/>
              <a:buNone/>
            </a:pPr>
            <a:r>
              <a:rPr lang="en-US"/>
              <a:t> dbms_output.put_line ('b is greater’);</a:t>
            </a:r>
            <a:endParaRPr/>
          </a:p>
          <a:p>
            <a:pPr indent="0" lvl="0" marL="0" rtl="0" algn="l">
              <a:spcBef>
                <a:spcPts val="403"/>
              </a:spcBef>
              <a:spcAft>
                <a:spcPts val="0"/>
              </a:spcAft>
              <a:buSzPct val="95000"/>
              <a:buNone/>
            </a:pPr>
            <a:r>
              <a:rPr lang="en-US"/>
              <a:t> end if;</a:t>
            </a:r>
            <a:endParaRPr/>
          </a:p>
          <a:p>
            <a:pPr indent="0" lvl="0" marL="0" rtl="0" algn="l">
              <a:spcBef>
                <a:spcPts val="403"/>
              </a:spcBef>
              <a:spcAft>
                <a:spcPts val="0"/>
              </a:spcAft>
              <a:buSzPct val="95000"/>
              <a:buNone/>
            </a:pPr>
            <a:r>
              <a:rPr lang="en-US"/>
              <a:t> end;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IF –then else if</a:t>
            </a:r>
            <a:endParaRPr/>
          </a:p>
        </p:txBody>
      </p:sp>
      <p:sp>
        <p:nvSpPr>
          <p:cNvPr id="294" name="Google Shape;294;p3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55000" lnSpcReduction="20000"/>
          </a:bodyPr>
          <a:lstStyle/>
          <a:p>
            <a:pPr indent="-274320" lvl="0" marL="274320" rtl="0" algn="l">
              <a:spcBef>
                <a:spcPts val="0"/>
              </a:spcBef>
              <a:spcAft>
                <a:spcPts val="0"/>
              </a:spcAft>
              <a:buSzPct val="95000"/>
              <a:buChar char="⚫"/>
            </a:pPr>
            <a:r>
              <a:rPr lang="en-US"/>
              <a:t>declare</a:t>
            </a:r>
            <a:endParaRPr/>
          </a:p>
          <a:p>
            <a:pPr indent="-274320" lvl="0" marL="274320" rtl="0" algn="l">
              <a:spcBef>
                <a:spcPts val="286"/>
              </a:spcBef>
              <a:spcAft>
                <a:spcPts val="0"/>
              </a:spcAft>
              <a:buSzPct val="95000"/>
              <a:buChar char="⚫"/>
            </a:pPr>
            <a:r>
              <a:rPr lang="en-US"/>
              <a:t>num1 number:= 10;</a:t>
            </a:r>
            <a:endParaRPr/>
          </a:p>
          <a:p>
            <a:pPr indent="-274320" lvl="0" marL="274320" rtl="0" algn="l">
              <a:spcBef>
                <a:spcPts val="286"/>
              </a:spcBef>
              <a:spcAft>
                <a:spcPts val="0"/>
              </a:spcAft>
              <a:buSzPct val="95000"/>
              <a:buChar char="⚫"/>
            </a:pPr>
            <a:r>
              <a:rPr lang="en-US"/>
              <a:t>num2 number:= 20;</a:t>
            </a:r>
            <a:endParaRPr/>
          </a:p>
          <a:p>
            <a:pPr indent="-274320" lvl="0" marL="274320" rtl="0" algn="l">
              <a:spcBef>
                <a:spcPts val="286"/>
              </a:spcBef>
              <a:spcAft>
                <a:spcPts val="0"/>
              </a:spcAft>
              <a:buSzPct val="95000"/>
              <a:buChar char="⚫"/>
            </a:pPr>
            <a:r>
              <a:rPr lang="en-US"/>
              <a:t> </a:t>
            </a:r>
            <a:endParaRPr/>
          </a:p>
          <a:p>
            <a:pPr indent="-274320" lvl="0" marL="274320" rtl="0" algn="l">
              <a:spcBef>
                <a:spcPts val="286"/>
              </a:spcBef>
              <a:spcAft>
                <a:spcPts val="0"/>
              </a:spcAft>
              <a:buSzPct val="95000"/>
              <a:buChar char="⚫"/>
            </a:pPr>
            <a:r>
              <a:rPr lang="en-US"/>
              <a:t>begin</a:t>
            </a:r>
            <a:endParaRPr/>
          </a:p>
          <a:p>
            <a:pPr indent="-274320" lvl="0" marL="274320" rtl="0" algn="l">
              <a:spcBef>
                <a:spcPts val="286"/>
              </a:spcBef>
              <a:spcAft>
                <a:spcPts val="0"/>
              </a:spcAft>
              <a:buSzPct val="95000"/>
              <a:buChar char="⚫"/>
            </a:pPr>
            <a:r>
              <a:rPr lang="en-US"/>
              <a:t> </a:t>
            </a:r>
            <a:endParaRPr/>
          </a:p>
          <a:p>
            <a:pPr indent="-274320" lvl="0" marL="274320" rtl="0" algn="l">
              <a:spcBef>
                <a:spcPts val="286"/>
              </a:spcBef>
              <a:spcAft>
                <a:spcPts val="0"/>
              </a:spcAft>
              <a:buSzPct val="95000"/>
              <a:buChar char="⚫"/>
            </a:pPr>
            <a:r>
              <a:rPr lang="en-US"/>
              <a:t>if (num1 &lt; num2) then</a:t>
            </a:r>
            <a:endParaRPr/>
          </a:p>
          <a:p>
            <a:pPr indent="-274320" lvl="0" marL="274320" rtl="0" algn="l">
              <a:spcBef>
                <a:spcPts val="286"/>
              </a:spcBef>
              <a:spcAft>
                <a:spcPts val="0"/>
              </a:spcAft>
              <a:buSzPct val="95000"/>
              <a:buChar char="⚫"/>
            </a:pPr>
            <a:r>
              <a:rPr lang="en-US"/>
              <a:t>dbms_output.put_line('num1 is small');</a:t>
            </a:r>
            <a:endParaRPr/>
          </a:p>
          <a:p>
            <a:pPr indent="-274320" lvl="0" marL="274320" rtl="0" algn="l">
              <a:spcBef>
                <a:spcPts val="286"/>
              </a:spcBef>
              <a:spcAft>
                <a:spcPts val="0"/>
              </a:spcAft>
              <a:buSzPct val="95000"/>
              <a:buChar char="⚫"/>
            </a:pPr>
            <a:r>
              <a:rPr lang="en-US"/>
              <a:t> </a:t>
            </a:r>
            <a:endParaRPr/>
          </a:p>
          <a:p>
            <a:pPr indent="-274320" lvl="0" marL="274320" rtl="0" algn="l">
              <a:spcBef>
                <a:spcPts val="286"/>
              </a:spcBef>
              <a:spcAft>
                <a:spcPts val="0"/>
              </a:spcAft>
              <a:buSzPct val="95000"/>
              <a:buChar char="⚫"/>
            </a:pPr>
            <a:r>
              <a:rPr lang="en-US"/>
              <a:t>ELSEIF (num1 = num2) then</a:t>
            </a:r>
            <a:endParaRPr/>
          </a:p>
          <a:p>
            <a:pPr indent="-274320" lvl="0" marL="274320" rtl="0" algn="l">
              <a:spcBef>
                <a:spcPts val="286"/>
              </a:spcBef>
              <a:spcAft>
                <a:spcPts val="0"/>
              </a:spcAft>
              <a:buSzPct val="95000"/>
              <a:buChar char="⚫"/>
            </a:pPr>
            <a:r>
              <a:rPr lang="en-US"/>
              <a:t>dbms_output.put_line('both are equal');</a:t>
            </a:r>
            <a:endParaRPr/>
          </a:p>
          <a:p>
            <a:pPr indent="-274320" lvl="0" marL="274320" rtl="0" algn="l">
              <a:spcBef>
                <a:spcPts val="286"/>
              </a:spcBef>
              <a:spcAft>
                <a:spcPts val="0"/>
              </a:spcAft>
              <a:buSzPct val="95000"/>
              <a:buChar char="⚫"/>
            </a:pPr>
            <a:r>
              <a:rPr lang="en-US"/>
              <a:t> </a:t>
            </a:r>
            <a:endParaRPr/>
          </a:p>
          <a:p>
            <a:pPr indent="-274320" lvl="0" marL="274320" rtl="0" algn="l">
              <a:spcBef>
                <a:spcPts val="286"/>
              </a:spcBef>
              <a:spcAft>
                <a:spcPts val="0"/>
              </a:spcAft>
              <a:buSzPct val="95000"/>
              <a:buChar char="⚫"/>
            </a:pPr>
            <a:r>
              <a:rPr lang="en-US"/>
              <a:t>ELSE</a:t>
            </a:r>
            <a:endParaRPr/>
          </a:p>
          <a:p>
            <a:pPr indent="-274320" lvl="0" marL="274320" rtl="0" algn="l">
              <a:spcBef>
                <a:spcPts val="286"/>
              </a:spcBef>
              <a:spcAft>
                <a:spcPts val="0"/>
              </a:spcAft>
              <a:buSzPct val="95000"/>
              <a:buChar char="⚫"/>
            </a:pPr>
            <a:r>
              <a:rPr lang="en-US"/>
              <a:t>dbms_output.put_line('num2 is greater');</a:t>
            </a:r>
            <a:endParaRPr/>
          </a:p>
          <a:p>
            <a:pPr indent="-274320" lvl="0" marL="274320" rtl="0" algn="l">
              <a:spcBef>
                <a:spcPts val="286"/>
              </a:spcBef>
              <a:spcAft>
                <a:spcPts val="0"/>
              </a:spcAft>
              <a:buSzPct val="95000"/>
              <a:buChar char="⚫"/>
            </a:pPr>
            <a:r>
              <a:rPr lang="en-US"/>
              <a:t>end if;</a:t>
            </a:r>
            <a:endParaRPr/>
          </a:p>
          <a:p>
            <a:pPr indent="-274320" lvl="0" marL="274320" rtl="0" algn="l">
              <a:spcBef>
                <a:spcPts val="286"/>
              </a:spcBef>
              <a:spcAft>
                <a:spcPts val="0"/>
              </a:spcAft>
              <a:buSzPct val="95000"/>
              <a:buChar char="⚫"/>
            </a:pPr>
            <a:r>
              <a:rPr lang="en-US"/>
              <a:t> </a:t>
            </a:r>
            <a:endParaRPr/>
          </a:p>
          <a:p>
            <a:pPr indent="-274320" lvl="0" marL="274320" rtl="0" algn="l">
              <a:spcBef>
                <a:spcPts val="286"/>
              </a:spcBef>
              <a:spcAft>
                <a:spcPts val="0"/>
              </a:spcAft>
              <a:buSzPct val="95000"/>
              <a:buChar char="⚫"/>
            </a:pPr>
            <a:r>
              <a:rPr lang="en-US"/>
              <a:t>dbms_output.put_line('End of Program');</a:t>
            </a:r>
            <a:endParaRPr/>
          </a:p>
          <a:p>
            <a:pPr indent="-274320" lvl="0" marL="274320" rtl="0" algn="l">
              <a:spcBef>
                <a:spcPts val="286"/>
              </a:spcBef>
              <a:spcAft>
                <a:spcPts val="0"/>
              </a:spcAft>
              <a:buSzPct val="95000"/>
              <a:buChar char="⚫"/>
            </a:pPr>
            <a:r>
              <a:rPr lang="en-US"/>
              <a:t>end;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Nested If Else</a:t>
            </a:r>
            <a:endParaRPr/>
          </a:p>
        </p:txBody>
      </p:sp>
      <p:sp>
        <p:nvSpPr>
          <p:cNvPr id="300" name="Google Shape;300;p3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Char char="⚫"/>
            </a:pPr>
            <a:r>
              <a:rPr lang="en-US"/>
              <a:t>Syntax </a:t>
            </a:r>
            <a:endParaRPr/>
          </a:p>
          <a:p>
            <a:pPr indent="-274320" lvl="0" marL="274320" rtl="0" algn="l">
              <a:spcBef>
                <a:spcPts val="442"/>
              </a:spcBef>
              <a:spcAft>
                <a:spcPts val="0"/>
              </a:spcAft>
              <a:buSzPct val="95000"/>
              <a:buChar char="⚫"/>
            </a:pPr>
            <a:r>
              <a:rPr lang="en-US"/>
              <a:t>IF( boolean_expression 1)</a:t>
            </a:r>
            <a:endParaRPr/>
          </a:p>
          <a:p>
            <a:pPr indent="-274320" lvl="0" marL="274320" rtl="0" algn="l">
              <a:spcBef>
                <a:spcPts val="442"/>
              </a:spcBef>
              <a:spcAft>
                <a:spcPts val="0"/>
              </a:spcAft>
              <a:buSzPct val="95000"/>
              <a:buChar char="⚫"/>
            </a:pPr>
            <a:r>
              <a:rPr lang="en-US"/>
              <a:t>THEN </a:t>
            </a:r>
            <a:endParaRPr/>
          </a:p>
          <a:p>
            <a:pPr indent="-274320" lvl="0" marL="274320" rtl="0" algn="l">
              <a:spcBef>
                <a:spcPts val="442"/>
              </a:spcBef>
              <a:spcAft>
                <a:spcPts val="0"/>
              </a:spcAft>
              <a:buSzPct val="95000"/>
              <a:buChar char="⚫"/>
            </a:pPr>
            <a:r>
              <a:rPr lang="en-US"/>
              <a:t>-- executes when the boolean expression 1 is true IF(boolean_expression 2) </a:t>
            </a:r>
            <a:endParaRPr/>
          </a:p>
          <a:p>
            <a:pPr indent="-274320" lvl="0" marL="274320" rtl="0" algn="l">
              <a:spcBef>
                <a:spcPts val="442"/>
              </a:spcBef>
              <a:spcAft>
                <a:spcPts val="0"/>
              </a:spcAft>
              <a:buSzPct val="95000"/>
              <a:buChar char="⚫"/>
            </a:pPr>
            <a:r>
              <a:rPr lang="en-US"/>
              <a:t>THEN</a:t>
            </a:r>
            <a:endParaRPr/>
          </a:p>
          <a:p>
            <a:pPr indent="-274320" lvl="0" marL="274320" rtl="0" algn="l">
              <a:spcBef>
                <a:spcPts val="442"/>
              </a:spcBef>
              <a:spcAft>
                <a:spcPts val="0"/>
              </a:spcAft>
              <a:buSzPct val="95000"/>
              <a:buChar char="⚫"/>
            </a:pPr>
            <a:r>
              <a:rPr lang="en-US"/>
              <a:t> -- executes </a:t>
            </a:r>
            <a:endParaRPr/>
          </a:p>
          <a:p>
            <a:pPr indent="-274320" lvl="0" marL="274320" rtl="0" algn="l">
              <a:spcBef>
                <a:spcPts val="442"/>
              </a:spcBef>
              <a:spcAft>
                <a:spcPts val="0"/>
              </a:spcAft>
              <a:buSzPct val="95000"/>
              <a:buChar char="⚫"/>
            </a:pPr>
            <a:r>
              <a:rPr lang="en-US"/>
              <a:t>when the boolean expression 2 is true sequence-of-statements; </a:t>
            </a:r>
            <a:endParaRPr/>
          </a:p>
          <a:p>
            <a:pPr indent="-274320" lvl="0" marL="274320" rtl="0" algn="l">
              <a:spcBef>
                <a:spcPts val="442"/>
              </a:spcBef>
              <a:spcAft>
                <a:spcPts val="0"/>
              </a:spcAft>
              <a:buSzPct val="95000"/>
              <a:buChar char="⚫"/>
            </a:pPr>
            <a:r>
              <a:rPr lang="en-US"/>
              <a:t>END IF; </a:t>
            </a:r>
            <a:endParaRPr/>
          </a:p>
          <a:p>
            <a:pPr indent="-274320" lvl="0" marL="274320" rtl="0" algn="l">
              <a:spcBef>
                <a:spcPts val="442"/>
              </a:spcBef>
              <a:spcAft>
                <a:spcPts val="0"/>
              </a:spcAft>
              <a:buSzPct val="95000"/>
              <a:buChar char="⚫"/>
            </a:pPr>
            <a:r>
              <a:rPr lang="en-US"/>
              <a:t>ELSE </a:t>
            </a:r>
            <a:endParaRPr/>
          </a:p>
          <a:p>
            <a:pPr indent="-274320" lvl="0" marL="274320" rtl="0" algn="l">
              <a:spcBef>
                <a:spcPts val="442"/>
              </a:spcBef>
              <a:spcAft>
                <a:spcPts val="0"/>
              </a:spcAft>
              <a:buSzPct val="95000"/>
              <a:buChar char="⚫"/>
            </a:pPr>
            <a:r>
              <a:rPr lang="en-US"/>
              <a:t>-- executes </a:t>
            </a:r>
            <a:endParaRPr/>
          </a:p>
          <a:p>
            <a:pPr indent="-274320" lvl="0" marL="274320" rtl="0" algn="l">
              <a:spcBef>
                <a:spcPts val="442"/>
              </a:spcBef>
              <a:spcAft>
                <a:spcPts val="0"/>
              </a:spcAft>
              <a:buSzPct val="95000"/>
              <a:buChar char="⚫"/>
            </a:pPr>
            <a:r>
              <a:rPr lang="en-US"/>
              <a:t>when the boolean expression 1 is not true else-statements; </a:t>
            </a:r>
            <a:endParaRPr/>
          </a:p>
          <a:p>
            <a:pPr indent="-274320" lvl="0" marL="274320" rtl="0" algn="l">
              <a:spcBef>
                <a:spcPts val="442"/>
              </a:spcBef>
              <a:spcAft>
                <a:spcPts val="0"/>
              </a:spcAft>
              <a:buSzPct val="95000"/>
              <a:buChar char="⚫"/>
            </a:pPr>
            <a:r>
              <a:rPr lang="en-US"/>
              <a:t>END IF;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40000" lnSpcReduction="20000"/>
          </a:bodyPr>
          <a:lstStyle/>
          <a:p>
            <a:pPr indent="-274320" lvl="0" marL="274320" rtl="0" algn="l">
              <a:spcBef>
                <a:spcPts val="0"/>
              </a:spcBef>
              <a:spcAft>
                <a:spcPts val="0"/>
              </a:spcAft>
              <a:buSzPct val="95000"/>
              <a:buChar char="⚫"/>
            </a:pPr>
            <a:r>
              <a:rPr lang="en-US"/>
              <a:t>DECLARE </a:t>
            </a:r>
            <a:endParaRPr/>
          </a:p>
          <a:p>
            <a:pPr indent="-274320" lvl="0" marL="274320" rtl="0" algn="l">
              <a:spcBef>
                <a:spcPts val="208"/>
              </a:spcBef>
              <a:spcAft>
                <a:spcPts val="0"/>
              </a:spcAft>
              <a:buSzPct val="95000"/>
              <a:buChar char="⚫"/>
            </a:pPr>
            <a:r>
              <a:rPr lang="en-US"/>
              <a:t>a NUMBER :=10; </a:t>
            </a:r>
            <a:endParaRPr/>
          </a:p>
          <a:p>
            <a:pPr indent="-274320" lvl="0" marL="274320" rtl="0" algn="l">
              <a:spcBef>
                <a:spcPts val="208"/>
              </a:spcBef>
              <a:spcAft>
                <a:spcPts val="0"/>
              </a:spcAft>
              <a:buSzPct val="95000"/>
              <a:buChar char="⚫"/>
            </a:pPr>
            <a:r>
              <a:rPr lang="en-US"/>
              <a:t>b NUMBER :=15; </a:t>
            </a:r>
            <a:endParaRPr/>
          </a:p>
          <a:p>
            <a:pPr indent="-274320" lvl="0" marL="274320" rtl="0" algn="l">
              <a:spcBef>
                <a:spcPts val="208"/>
              </a:spcBef>
              <a:spcAft>
                <a:spcPts val="0"/>
              </a:spcAft>
              <a:buSzPct val="95000"/>
              <a:buChar char="⚫"/>
            </a:pPr>
            <a:r>
              <a:rPr lang="en-US"/>
              <a:t>c NUMBER :=20;</a:t>
            </a:r>
            <a:endParaRPr/>
          </a:p>
          <a:p>
            <a:pPr indent="-274320" lvl="0" marL="274320" rtl="0" algn="l">
              <a:spcBef>
                <a:spcPts val="208"/>
              </a:spcBef>
              <a:spcAft>
                <a:spcPts val="0"/>
              </a:spcAft>
              <a:buSzPct val="95000"/>
              <a:buChar char="⚫"/>
            </a:pPr>
            <a:r>
              <a:rPr lang="en-US"/>
              <a:t>BEGIN</a:t>
            </a:r>
            <a:endParaRPr/>
          </a:p>
          <a:p>
            <a:pPr indent="-274320" lvl="0" marL="274320" rtl="0" algn="l">
              <a:spcBef>
                <a:spcPts val="208"/>
              </a:spcBef>
              <a:spcAft>
                <a:spcPts val="0"/>
              </a:spcAft>
              <a:buSzPct val="95000"/>
              <a:buChar char="⚫"/>
            </a:pPr>
            <a:r>
              <a:rPr lang="en-US"/>
              <a:t>dbms_output.put_line('Program started.' );</a:t>
            </a:r>
            <a:endParaRPr/>
          </a:p>
          <a:p>
            <a:pPr indent="-274320" lvl="0" marL="274320" rtl="0" algn="l">
              <a:spcBef>
                <a:spcPts val="208"/>
              </a:spcBef>
              <a:spcAft>
                <a:spcPts val="0"/>
              </a:spcAft>
              <a:buSzPct val="95000"/>
              <a:buChar char="⚫"/>
            </a:pPr>
            <a:r>
              <a:rPr lang="en-US"/>
              <a:t>IF( a &gt; b)THEN</a:t>
            </a:r>
            <a:endParaRPr/>
          </a:p>
          <a:p>
            <a:pPr indent="-274320" lvl="0" marL="274320" rtl="0" algn="l">
              <a:spcBef>
                <a:spcPts val="208"/>
              </a:spcBef>
              <a:spcAft>
                <a:spcPts val="0"/>
              </a:spcAft>
              <a:buSzPct val="95000"/>
              <a:buChar char="⚫"/>
            </a:pPr>
            <a:r>
              <a:rPr lang="en-US"/>
              <a:t>/*Nested-if l */</a:t>
            </a:r>
            <a:endParaRPr/>
          </a:p>
          <a:p>
            <a:pPr indent="-274320" lvl="0" marL="274320" rtl="0" algn="l">
              <a:spcBef>
                <a:spcPts val="208"/>
              </a:spcBef>
              <a:spcAft>
                <a:spcPts val="0"/>
              </a:spcAft>
              <a:buSzPct val="95000"/>
              <a:buChar char="⚫"/>
            </a:pPr>
            <a:r>
              <a:rPr lang="en-US"/>
              <a:t>	dbms_output.put_line('Checking Nested-IF 1'); </a:t>
            </a:r>
            <a:endParaRPr/>
          </a:p>
          <a:p>
            <a:pPr indent="-274320" lvl="0" marL="274320" rtl="0" algn="l">
              <a:spcBef>
                <a:spcPts val="208"/>
              </a:spcBef>
              <a:spcAft>
                <a:spcPts val="0"/>
              </a:spcAft>
              <a:buSzPct val="95000"/>
              <a:buChar char="⚫"/>
            </a:pPr>
            <a:r>
              <a:rPr lang="en-US"/>
              <a:t>	IF( a &gt; c ) THEN</a:t>
            </a:r>
            <a:endParaRPr/>
          </a:p>
          <a:p>
            <a:pPr indent="-274320" lvl="0" marL="274320" rtl="0" algn="l">
              <a:spcBef>
                <a:spcPts val="208"/>
              </a:spcBef>
              <a:spcAft>
                <a:spcPts val="0"/>
              </a:spcAft>
              <a:buSzPct val="95000"/>
              <a:buChar char="⚫"/>
            </a:pPr>
            <a:r>
              <a:rPr lang="en-US"/>
              <a:t>	dbms_output.put_line('A is greatest'); </a:t>
            </a:r>
            <a:endParaRPr/>
          </a:p>
          <a:p>
            <a:pPr indent="-274320" lvl="0" marL="274320" rtl="0" algn="l">
              <a:spcBef>
                <a:spcPts val="208"/>
              </a:spcBef>
              <a:spcAft>
                <a:spcPts val="0"/>
              </a:spcAft>
              <a:buSzPct val="95000"/>
              <a:buChar char="⚫"/>
            </a:pPr>
            <a:r>
              <a:rPr lang="en-US"/>
              <a:t>	ELSE</a:t>
            </a:r>
            <a:endParaRPr/>
          </a:p>
          <a:p>
            <a:pPr indent="-274320" lvl="0" marL="274320" rtl="0" algn="l">
              <a:spcBef>
                <a:spcPts val="208"/>
              </a:spcBef>
              <a:spcAft>
                <a:spcPts val="0"/>
              </a:spcAft>
              <a:buSzPct val="95000"/>
              <a:buChar char="⚫"/>
            </a:pPr>
            <a:r>
              <a:rPr lang="en-US"/>
              <a:t>	dbms_output.put_line('C is greatest'); </a:t>
            </a:r>
            <a:endParaRPr/>
          </a:p>
          <a:p>
            <a:pPr indent="-274320" lvl="0" marL="274320" rtl="0" algn="l">
              <a:spcBef>
                <a:spcPts val="208"/>
              </a:spcBef>
              <a:spcAft>
                <a:spcPts val="0"/>
              </a:spcAft>
              <a:buSzPct val="95000"/>
              <a:buChar char="⚫"/>
            </a:pPr>
            <a:r>
              <a:rPr lang="en-US"/>
              <a:t>	END IF;</a:t>
            </a:r>
            <a:endParaRPr/>
          </a:p>
          <a:p>
            <a:pPr indent="-274320" lvl="0" marL="274320" rtl="0" algn="l">
              <a:spcBef>
                <a:spcPts val="208"/>
              </a:spcBef>
              <a:spcAft>
                <a:spcPts val="0"/>
              </a:spcAft>
              <a:buSzPct val="95000"/>
              <a:buChar char="⚫"/>
            </a:pPr>
            <a:r>
              <a:rPr lang="en-US"/>
              <a:t>ELSE</a:t>
            </a:r>
            <a:endParaRPr/>
          </a:p>
          <a:p>
            <a:pPr indent="-274320" lvl="0" marL="274320" rtl="0" algn="l">
              <a:spcBef>
                <a:spcPts val="208"/>
              </a:spcBef>
              <a:spcAft>
                <a:spcPts val="0"/>
              </a:spcAft>
              <a:buSzPct val="95000"/>
              <a:buChar char="⚫"/>
            </a:pPr>
            <a:r>
              <a:rPr lang="en-US"/>
              <a:t>/*Nested-if2 */</a:t>
            </a:r>
            <a:endParaRPr/>
          </a:p>
          <a:p>
            <a:pPr indent="-274320" lvl="0" marL="274320" rtl="0" algn="l">
              <a:spcBef>
                <a:spcPts val="208"/>
              </a:spcBef>
              <a:spcAft>
                <a:spcPts val="0"/>
              </a:spcAft>
              <a:buSzPct val="95000"/>
              <a:buChar char="⚫"/>
            </a:pPr>
            <a:r>
              <a:rPr lang="en-US"/>
              <a:t>	dbms_output.put_line('Checking Nested-IF 2' ); </a:t>
            </a:r>
            <a:endParaRPr/>
          </a:p>
          <a:p>
            <a:pPr indent="-274320" lvl="0" marL="274320" rtl="0" algn="l">
              <a:spcBef>
                <a:spcPts val="208"/>
              </a:spcBef>
              <a:spcAft>
                <a:spcPts val="0"/>
              </a:spcAft>
              <a:buSzPct val="95000"/>
              <a:buChar char="⚫"/>
            </a:pPr>
            <a:r>
              <a:rPr lang="en-US"/>
              <a:t>	IF( b &gt; c ) THEN</a:t>
            </a:r>
            <a:endParaRPr/>
          </a:p>
          <a:p>
            <a:pPr indent="-274320" lvl="0" marL="274320" rtl="0" algn="l">
              <a:spcBef>
                <a:spcPts val="208"/>
              </a:spcBef>
              <a:spcAft>
                <a:spcPts val="0"/>
              </a:spcAft>
              <a:buSzPct val="95000"/>
              <a:buChar char="⚫"/>
            </a:pPr>
            <a:r>
              <a:rPr lang="en-US"/>
              <a:t>	dbms_output.put_line('B is greatest' ); </a:t>
            </a:r>
            <a:endParaRPr/>
          </a:p>
          <a:p>
            <a:pPr indent="-274320" lvl="0" marL="274320" rtl="0" algn="l">
              <a:spcBef>
                <a:spcPts val="208"/>
              </a:spcBef>
              <a:spcAft>
                <a:spcPts val="0"/>
              </a:spcAft>
              <a:buSzPct val="95000"/>
              <a:buChar char="⚫"/>
            </a:pPr>
            <a:r>
              <a:rPr lang="en-US"/>
              <a:t>	ELSE</a:t>
            </a:r>
            <a:endParaRPr/>
          </a:p>
          <a:p>
            <a:pPr indent="-274320" lvl="0" marL="274320" rtl="0" algn="l">
              <a:spcBef>
                <a:spcPts val="208"/>
              </a:spcBef>
              <a:spcAft>
                <a:spcPts val="0"/>
              </a:spcAft>
              <a:buSzPct val="95000"/>
              <a:buChar char="⚫"/>
            </a:pPr>
            <a:r>
              <a:rPr lang="en-US"/>
              <a:t>	dbms_output.put_line('C is greatest' ); </a:t>
            </a:r>
            <a:endParaRPr/>
          </a:p>
          <a:p>
            <a:pPr indent="-274320" lvl="0" marL="274320" rtl="0" algn="l">
              <a:spcBef>
                <a:spcPts val="208"/>
              </a:spcBef>
              <a:spcAft>
                <a:spcPts val="0"/>
              </a:spcAft>
              <a:buSzPct val="95000"/>
              <a:buChar char="⚫"/>
            </a:pPr>
            <a:r>
              <a:rPr lang="en-US"/>
              <a:t>	END IF;</a:t>
            </a:r>
            <a:endParaRPr/>
          </a:p>
          <a:p>
            <a:pPr indent="-274320" lvl="0" marL="274320" rtl="0" algn="l">
              <a:spcBef>
                <a:spcPts val="208"/>
              </a:spcBef>
              <a:spcAft>
                <a:spcPts val="0"/>
              </a:spcAft>
              <a:buSzPct val="95000"/>
              <a:buChar char="⚫"/>
            </a:pPr>
            <a:r>
              <a:rPr lang="en-US"/>
              <a:t>END IF;</a:t>
            </a:r>
            <a:endParaRPr/>
          </a:p>
          <a:p>
            <a:pPr indent="-274320" lvl="0" marL="274320" rtl="0" algn="l">
              <a:spcBef>
                <a:spcPts val="208"/>
              </a:spcBef>
              <a:spcAft>
                <a:spcPts val="0"/>
              </a:spcAft>
              <a:buSzPct val="95000"/>
              <a:buChar char="⚫"/>
            </a:pPr>
            <a:r>
              <a:rPr lang="en-US"/>
              <a:t>End;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Iterative</a:t>
            </a:r>
            <a:br>
              <a:rPr lang="en-US"/>
            </a:br>
            <a:endParaRPr/>
          </a:p>
        </p:txBody>
      </p:sp>
      <p:sp>
        <p:nvSpPr>
          <p:cNvPr id="311" name="Google Shape;311;p34"/>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Loop</a:t>
            </a:r>
            <a:endParaRPr/>
          </a:p>
          <a:p>
            <a:pPr indent="-274320" lvl="0" marL="274320" rtl="0" algn="l">
              <a:spcBef>
                <a:spcPts val="520"/>
              </a:spcBef>
              <a:spcAft>
                <a:spcPts val="0"/>
              </a:spcAft>
              <a:buSzPts val="2470"/>
              <a:buChar char="⚫"/>
            </a:pPr>
            <a:r>
              <a:rPr lang="en-US"/>
              <a:t>While – loop</a:t>
            </a:r>
            <a:endParaRPr/>
          </a:p>
          <a:p>
            <a:pPr indent="-274320" lvl="0" marL="274320" rtl="0" algn="l">
              <a:spcBef>
                <a:spcPts val="520"/>
              </a:spcBef>
              <a:spcAft>
                <a:spcPts val="0"/>
              </a:spcAft>
              <a:buSzPts val="2470"/>
              <a:buChar char="⚫"/>
            </a:pPr>
            <a:r>
              <a:rPr lang="en-US"/>
              <a:t>For-loop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Syntax</a:t>
            </a:r>
            <a:endParaRPr/>
          </a:p>
        </p:txBody>
      </p:sp>
      <p:sp>
        <p:nvSpPr>
          <p:cNvPr id="317" name="Google Shape;317;p3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a:t>Loop</a:t>
            </a:r>
            <a:endParaRPr/>
          </a:p>
          <a:p>
            <a:pPr indent="0" lvl="0" marL="0" rtl="0" algn="l">
              <a:spcBef>
                <a:spcPts val="520"/>
              </a:spcBef>
              <a:spcAft>
                <a:spcPts val="0"/>
              </a:spcAft>
              <a:buSzPts val="2470"/>
              <a:buNone/>
            </a:pPr>
            <a:r>
              <a:rPr lang="en-US"/>
              <a:t>Sequence of statements;</a:t>
            </a:r>
            <a:endParaRPr/>
          </a:p>
          <a:p>
            <a:pPr indent="0" lvl="0" marL="0" rtl="0" algn="l">
              <a:spcBef>
                <a:spcPts val="520"/>
              </a:spcBef>
              <a:spcAft>
                <a:spcPts val="0"/>
              </a:spcAft>
              <a:buSzPts val="2470"/>
              <a:buNone/>
            </a:pPr>
            <a:r>
              <a:rPr lang="en-US"/>
              <a:t>Exit when condition;</a:t>
            </a:r>
            <a:endParaRPr/>
          </a:p>
          <a:p>
            <a:pPr indent="0" lvl="0" marL="0" rtl="0" algn="l">
              <a:spcBef>
                <a:spcPts val="520"/>
              </a:spcBef>
              <a:spcAft>
                <a:spcPts val="0"/>
              </a:spcAft>
              <a:buSzPts val="2470"/>
              <a:buNone/>
            </a:pPr>
            <a:r>
              <a:rPr lang="en-US"/>
              <a:t>End loop;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Loop Example-</a:t>
            </a:r>
            <a:endParaRPr/>
          </a:p>
        </p:txBody>
      </p:sp>
      <p:sp>
        <p:nvSpPr>
          <p:cNvPr id="323" name="Google Shape;323;p3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470"/>
              <a:buNone/>
            </a:pPr>
            <a:r>
              <a:rPr lang="en-US"/>
              <a:t>Declare</a:t>
            </a:r>
            <a:endParaRPr/>
          </a:p>
          <a:p>
            <a:pPr indent="0" lvl="1" marL="365760" rtl="0" algn="l">
              <a:spcBef>
                <a:spcPts val="480"/>
              </a:spcBef>
              <a:spcAft>
                <a:spcPts val="0"/>
              </a:spcAft>
              <a:buSzPts val="2040"/>
              <a:buNone/>
            </a:pPr>
            <a:r>
              <a:rPr lang="en-US"/>
              <a:t>i number(2);</a:t>
            </a:r>
            <a:endParaRPr/>
          </a:p>
          <a:p>
            <a:pPr indent="0" lvl="0" marL="0" rtl="0" algn="l">
              <a:spcBef>
                <a:spcPts val="520"/>
              </a:spcBef>
              <a:spcAft>
                <a:spcPts val="0"/>
              </a:spcAft>
              <a:buSzPts val="2470"/>
              <a:buNone/>
            </a:pPr>
            <a:r>
              <a:rPr lang="en-US"/>
              <a:t>Begin</a:t>
            </a:r>
            <a:endParaRPr/>
          </a:p>
          <a:p>
            <a:pPr indent="0" lvl="1" marL="365760" rtl="0" algn="l">
              <a:spcBef>
                <a:spcPts val="480"/>
              </a:spcBef>
              <a:spcAft>
                <a:spcPts val="0"/>
              </a:spcAft>
              <a:buSzPts val="2040"/>
              <a:buNone/>
            </a:pPr>
            <a:r>
              <a:rPr lang="en-US"/>
              <a:t>i:=1;</a:t>
            </a:r>
            <a:endParaRPr/>
          </a:p>
          <a:p>
            <a:pPr indent="0" lvl="1" marL="365760" rtl="0" algn="l">
              <a:spcBef>
                <a:spcPts val="480"/>
              </a:spcBef>
              <a:spcAft>
                <a:spcPts val="0"/>
              </a:spcAft>
              <a:buSzPts val="2040"/>
              <a:buNone/>
            </a:pPr>
            <a:r>
              <a:rPr lang="en-US"/>
              <a:t>Loop</a:t>
            </a:r>
            <a:endParaRPr/>
          </a:p>
          <a:p>
            <a:pPr indent="0" lvl="1" marL="365760" rtl="0" algn="l">
              <a:spcBef>
                <a:spcPts val="480"/>
              </a:spcBef>
              <a:spcAft>
                <a:spcPts val="0"/>
              </a:spcAft>
              <a:buSzPts val="2040"/>
              <a:buNone/>
            </a:pPr>
            <a:r>
              <a:rPr lang="en-US"/>
              <a:t>Dbms_output.put_line(i);</a:t>
            </a:r>
            <a:endParaRPr/>
          </a:p>
          <a:p>
            <a:pPr indent="0" lvl="1" marL="365760" rtl="0" algn="l">
              <a:spcBef>
                <a:spcPts val="480"/>
              </a:spcBef>
              <a:spcAft>
                <a:spcPts val="0"/>
              </a:spcAft>
              <a:buSzPts val="2040"/>
              <a:buNone/>
            </a:pPr>
            <a:r>
              <a:rPr lang="en-US"/>
              <a:t>i:=i+1;</a:t>
            </a:r>
            <a:endParaRPr/>
          </a:p>
          <a:p>
            <a:pPr indent="0" lvl="1" marL="365760" rtl="0" algn="l">
              <a:spcBef>
                <a:spcPts val="480"/>
              </a:spcBef>
              <a:spcAft>
                <a:spcPts val="0"/>
              </a:spcAft>
              <a:buSzPts val="2040"/>
              <a:buNone/>
            </a:pPr>
            <a:r>
              <a:rPr lang="en-US"/>
              <a:t>Exit when i&gt;10;</a:t>
            </a:r>
            <a:endParaRPr/>
          </a:p>
          <a:p>
            <a:pPr indent="0" lvl="1" marL="365760" rtl="0" algn="l">
              <a:spcBef>
                <a:spcPts val="480"/>
              </a:spcBef>
              <a:spcAft>
                <a:spcPts val="0"/>
              </a:spcAft>
              <a:buSzPts val="2040"/>
              <a:buNone/>
            </a:pPr>
            <a:r>
              <a:rPr lang="en-US"/>
              <a:t>End loop;</a:t>
            </a:r>
            <a:endParaRPr/>
          </a:p>
          <a:p>
            <a:pPr indent="0" lvl="0" marL="0" rtl="0" algn="l">
              <a:spcBef>
                <a:spcPts val="520"/>
              </a:spcBef>
              <a:spcAft>
                <a:spcPts val="0"/>
              </a:spcAft>
              <a:buSzPts val="2470"/>
              <a:buNone/>
            </a:pPr>
            <a:r>
              <a:rPr lang="en-US"/>
              <a:t>End;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Example using While loop</a:t>
            </a:r>
            <a:endParaRPr/>
          </a:p>
        </p:txBody>
      </p:sp>
      <p:sp>
        <p:nvSpPr>
          <p:cNvPr id="329" name="Google Shape;329;p3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Char char="⚫"/>
            </a:pPr>
            <a:r>
              <a:rPr lang="en-US"/>
              <a:t>declare </a:t>
            </a:r>
            <a:endParaRPr/>
          </a:p>
          <a:p>
            <a:pPr indent="-274320" lvl="0" marL="274320" rtl="0" algn="l">
              <a:spcBef>
                <a:spcPts val="442"/>
              </a:spcBef>
              <a:spcAft>
                <a:spcPts val="0"/>
              </a:spcAft>
              <a:buSzPct val="95000"/>
              <a:buChar char="⚫"/>
            </a:pPr>
            <a:r>
              <a:rPr lang="en-US"/>
              <a:t>a number;</a:t>
            </a:r>
            <a:endParaRPr/>
          </a:p>
          <a:p>
            <a:pPr indent="-274320" lvl="0" marL="274320" rtl="0" algn="l">
              <a:spcBef>
                <a:spcPts val="442"/>
              </a:spcBef>
              <a:spcAft>
                <a:spcPts val="0"/>
              </a:spcAft>
              <a:buSzPct val="95000"/>
              <a:buChar char="⚫"/>
            </a:pPr>
            <a:r>
              <a:rPr lang="en-US"/>
              <a:t>b number;</a:t>
            </a:r>
            <a:endParaRPr/>
          </a:p>
          <a:p>
            <a:pPr indent="-274320" lvl="0" marL="274320" rtl="0" algn="l">
              <a:spcBef>
                <a:spcPts val="442"/>
              </a:spcBef>
              <a:spcAft>
                <a:spcPts val="0"/>
              </a:spcAft>
              <a:buSzPct val="95000"/>
              <a:buChar char="⚫"/>
            </a:pPr>
            <a:r>
              <a:rPr lang="en-US"/>
              <a:t>begin </a:t>
            </a:r>
            <a:endParaRPr/>
          </a:p>
          <a:p>
            <a:pPr indent="-274320" lvl="0" marL="274320" rtl="0" algn="l">
              <a:spcBef>
                <a:spcPts val="442"/>
              </a:spcBef>
              <a:spcAft>
                <a:spcPts val="0"/>
              </a:spcAft>
              <a:buSzPct val="95000"/>
              <a:buChar char="⚫"/>
            </a:pPr>
            <a:r>
              <a:rPr lang="en-US"/>
              <a:t>a:=0;</a:t>
            </a:r>
            <a:endParaRPr/>
          </a:p>
          <a:p>
            <a:pPr indent="-274320" lvl="0" marL="274320" rtl="0" algn="l">
              <a:spcBef>
                <a:spcPts val="442"/>
              </a:spcBef>
              <a:spcAft>
                <a:spcPts val="0"/>
              </a:spcAft>
              <a:buSzPct val="95000"/>
              <a:buChar char="⚫"/>
            </a:pPr>
            <a:r>
              <a:rPr lang="en-US"/>
              <a:t>b:=:b;</a:t>
            </a:r>
            <a:endParaRPr/>
          </a:p>
          <a:p>
            <a:pPr indent="-274320" lvl="0" marL="274320" rtl="0" algn="l">
              <a:spcBef>
                <a:spcPts val="442"/>
              </a:spcBef>
              <a:spcAft>
                <a:spcPts val="0"/>
              </a:spcAft>
              <a:buSzPct val="95000"/>
              <a:buChar char="⚫"/>
            </a:pPr>
            <a:r>
              <a:rPr lang="en-US"/>
              <a:t>while a&lt;b</a:t>
            </a:r>
            <a:endParaRPr/>
          </a:p>
          <a:p>
            <a:pPr indent="-274320" lvl="0" marL="274320" rtl="0" algn="l">
              <a:spcBef>
                <a:spcPts val="442"/>
              </a:spcBef>
              <a:spcAft>
                <a:spcPts val="0"/>
              </a:spcAft>
              <a:buSzPct val="95000"/>
              <a:buChar char="⚫"/>
            </a:pPr>
            <a:r>
              <a:rPr lang="en-US"/>
              <a:t>loop</a:t>
            </a:r>
            <a:endParaRPr/>
          </a:p>
          <a:p>
            <a:pPr indent="-274320" lvl="0" marL="274320" rtl="0" algn="l">
              <a:spcBef>
                <a:spcPts val="442"/>
              </a:spcBef>
              <a:spcAft>
                <a:spcPts val="0"/>
              </a:spcAft>
              <a:buSzPct val="95000"/>
              <a:buChar char="⚫"/>
            </a:pPr>
            <a:r>
              <a:rPr lang="en-US"/>
              <a:t>a:=a+1;</a:t>
            </a:r>
            <a:endParaRPr/>
          </a:p>
          <a:p>
            <a:pPr indent="-274320" lvl="0" marL="274320" rtl="0" algn="l">
              <a:spcBef>
                <a:spcPts val="442"/>
              </a:spcBef>
              <a:spcAft>
                <a:spcPts val="0"/>
              </a:spcAft>
              <a:buSzPct val="95000"/>
              <a:buChar char="⚫"/>
            </a:pPr>
            <a:r>
              <a:rPr lang="en-US"/>
              <a:t>dbms_output.put_line(a);</a:t>
            </a:r>
            <a:endParaRPr/>
          </a:p>
          <a:p>
            <a:pPr indent="-274320" lvl="0" marL="274320" rtl="0" algn="l">
              <a:spcBef>
                <a:spcPts val="442"/>
              </a:spcBef>
              <a:spcAft>
                <a:spcPts val="0"/>
              </a:spcAft>
              <a:buSzPct val="95000"/>
              <a:buChar char="⚫"/>
            </a:pPr>
            <a:r>
              <a:rPr lang="en-US"/>
              <a:t>end loop;</a:t>
            </a:r>
            <a:endParaRPr/>
          </a:p>
          <a:p>
            <a:pPr indent="-274320" lvl="0" marL="274320" rtl="0" algn="l">
              <a:spcBef>
                <a:spcPts val="442"/>
              </a:spcBef>
              <a:spcAft>
                <a:spcPts val="0"/>
              </a:spcAft>
              <a:buSzPct val="95000"/>
              <a:buChar char="⚫"/>
            </a:pPr>
            <a:r>
              <a:rPr lang="en-US"/>
              <a:t>end;</a:t>
            </a:r>
            <a:endParaRPr/>
          </a:p>
          <a:p>
            <a:pPr indent="-141001" lvl="0" marL="274320" rtl="0" algn="l">
              <a:spcBef>
                <a:spcPts val="442"/>
              </a:spcBef>
              <a:spcAft>
                <a:spcPts val="0"/>
              </a:spcAft>
              <a:buSzPct val="95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While Loop Example-</a:t>
            </a:r>
            <a:endParaRPr/>
          </a:p>
        </p:txBody>
      </p:sp>
      <p:sp>
        <p:nvSpPr>
          <p:cNvPr id="335" name="Google Shape;335;p3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470"/>
              <a:buNone/>
            </a:pPr>
            <a:r>
              <a:rPr lang="en-US"/>
              <a:t>Declare</a:t>
            </a:r>
            <a:endParaRPr/>
          </a:p>
          <a:p>
            <a:pPr indent="0" lvl="1" marL="365760" rtl="0" algn="l">
              <a:spcBef>
                <a:spcPts val="480"/>
              </a:spcBef>
              <a:spcAft>
                <a:spcPts val="0"/>
              </a:spcAft>
              <a:buSzPts val="2040"/>
              <a:buNone/>
            </a:pPr>
            <a:r>
              <a:rPr lang="en-US"/>
              <a:t>A number(2);</a:t>
            </a:r>
            <a:endParaRPr/>
          </a:p>
          <a:p>
            <a:pPr indent="0" lvl="0" marL="0" rtl="0" algn="l">
              <a:spcBef>
                <a:spcPts val="520"/>
              </a:spcBef>
              <a:spcAft>
                <a:spcPts val="0"/>
              </a:spcAft>
              <a:buSzPts val="2470"/>
              <a:buNone/>
            </a:pPr>
            <a:r>
              <a:rPr lang="en-US"/>
              <a:t>Begin</a:t>
            </a:r>
            <a:endParaRPr/>
          </a:p>
          <a:p>
            <a:pPr indent="0" lvl="1" marL="365760" rtl="0" algn="l">
              <a:spcBef>
                <a:spcPts val="480"/>
              </a:spcBef>
              <a:spcAft>
                <a:spcPts val="0"/>
              </a:spcAft>
              <a:buSzPts val="2040"/>
              <a:buNone/>
            </a:pPr>
            <a:r>
              <a:rPr lang="en-US"/>
              <a:t>A:=1;</a:t>
            </a:r>
            <a:endParaRPr/>
          </a:p>
          <a:p>
            <a:pPr indent="0" lvl="1" marL="365760" rtl="0" algn="l">
              <a:spcBef>
                <a:spcPts val="480"/>
              </a:spcBef>
              <a:spcAft>
                <a:spcPts val="0"/>
              </a:spcAft>
              <a:buSzPts val="2040"/>
              <a:buNone/>
            </a:pPr>
            <a:r>
              <a:rPr lang="en-US"/>
              <a:t>While a&lt;=10</a:t>
            </a:r>
            <a:endParaRPr/>
          </a:p>
          <a:p>
            <a:pPr indent="0" lvl="1" marL="365760" rtl="0" algn="l">
              <a:spcBef>
                <a:spcPts val="480"/>
              </a:spcBef>
              <a:spcAft>
                <a:spcPts val="0"/>
              </a:spcAft>
              <a:buSzPts val="2040"/>
              <a:buNone/>
            </a:pPr>
            <a:r>
              <a:rPr lang="en-US"/>
              <a:t>Loop</a:t>
            </a:r>
            <a:endParaRPr/>
          </a:p>
          <a:p>
            <a:pPr indent="0" lvl="1" marL="365760" rtl="0" algn="l">
              <a:spcBef>
                <a:spcPts val="480"/>
              </a:spcBef>
              <a:spcAft>
                <a:spcPts val="0"/>
              </a:spcAft>
              <a:buSzPts val="2040"/>
              <a:buNone/>
            </a:pPr>
            <a:r>
              <a:rPr lang="en-US"/>
              <a:t>Dbms_output.put_line(a*a);</a:t>
            </a:r>
            <a:endParaRPr/>
          </a:p>
          <a:p>
            <a:pPr indent="0" lvl="1" marL="365760" rtl="0" algn="l">
              <a:spcBef>
                <a:spcPts val="480"/>
              </a:spcBef>
              <a:spcAft>
                <a:spcPts val="0"/>
              </a:spcAft>
              <a:buSzPts val="2040"/>
              <a:buNone/>
            </a:pPr>
            <a:r>
              <a:rPr lang="en-US"/>
              <a:t>A:=a+1;</a:t>
            </a:r>
            <a:endParaRPr/>
          </a:p>
          <a:p>
            <a:pPr indent="0" lvl="1" marL="365760" rtl="0" algn="l">
              <a:spcBef>
                <a:spcPts val="480"/>
              </a:spcBef>
              <a:spcAft>
                <a:spcPts val="0"/>
              </a:spcAft>
              <a:buSzPts val="2040"/>
              <a:buNone/>
            </a:pPr>
            <a:r>
              <a:rPr lang="en-US"/>
              <a:t>End loop;</a:t>
            </a:r>
            <a:endParaRPr/>
          </a:p>
          <a:p>
            <a:pPr indent="0" lvl="0" marL="0" rtl="0" algn="l">
              <a:spcBef>
                <a:spcPts val="520"/>
              </a:spcBef>
              <a:spcAft>
                <a:spcPts val="0"/>
              </a:spcAft>
              <a:buSzPts val="2470"/>
              <a:buNone/>
            </a:pPr>
            <a:r>
              <a:rPr lang="en-US"/>
              <a:t>End;</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Example using for loop</a:t>
            </a:r>
            <a:endParaRPr/>
          </a:p>
        </p:txBody>
      </p:sp>
      <p:sp>
        <p:nvSpPr>
          <p:cNvPr id="341" name="Google Shape;341;p3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declare </a:t>
            </a:r>
            <a:endParaRPr/>
          </a:p>
          <a:p>
            <a:pPr indent="-274320" lvl="0" marL="274320" rtl="0" algn="l">
              <a:spcBef>
                <a:spcPts val="520"/>
              </a:spcBef>
              <a:spcAft>
                <a:spcPts val="0"/>
              </a:spcAft>
              <a:buSzPts val="2470"/>
              <a:buChar char="⚫"/>
            </a:pPr>
            <a:r>
              <a:rPr lang="en-US"/>
              <a:t>a number(2);</a:t>
            </a:r>
            <a:endParaRPr/>
          </a:p>
          <a:p>
            <a:pPr indent="-274320" lvl="0" marL="274320" rtl="0" algn="l">
              <a:spcBef>
                <a:spcPts val="52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for a in 0..10</a:t>
            </a:r>
            <a:endParaRPr/>
          </a:p>
          <a:p>
            <a:pPr indent="-274320" lvl="0" marL="274320" rtl="0" algn="l">
              <a:spcBef>
                <a:spcPts val="520"/>
              </a:spcBef>
              <a:spcAft>
                <a:spcPts val="0"/>
              </a:spcAft>
              <a:buSzPts val="2470"/>
              <a:buChar char="⚫"/>
            </a:pPr>
            <a:r>
              <a:rPr lang="en-US"/>
              <a:t>loop</a:t>
            </a:r>
            <a:endParaRPr/>
          </a:p>
          <a:p>
            <a:pPr indent="-274320" lvl="0" marL="274320" rtl="0" algn="l">
              <a:spcBef>
                <a:spcPts val="520"/>
              </a:spcBef>
              <a:spcAft>
                <a:spcPts val="0"/>
              </a:spcAft>
              <a:buSzPts val="2470"/>
              <a:buChar char="⚫"/>
            </a:pPr>
            <a:r>
              <a:rPr lang="en-US"/>
              <a:t>dbms_output.put_line(a);</a:t>
            </a:r>
            <a:endParaRPr/>
          </a:p>
          <a:p>
            <a:pPr indent="-274320" lvl="0" marL="274320" rtl="0" algn="l">
              <a:spcBef>
                <a:spcPts val="520"/>
              </a:spcBef>
              <a:spcAft>
                <a:spcPts val="0"/>
              </a:spcAft>
              <a:buSzPts val="2470"/>
              <a:buChar char="⚫"/>
            </a:pPr>
            <a:r>
              <a:rPr lang="en-US"/>
              <a:t>end loop;</a:t>
            </a:r>
            <a:endParaRPr/>
          </a:p>
          <a:p>
            <a:pPr indent="-274320" lvl="0" marL="274320" rtl="0" algn="l">
              <a:spcBef>
                <a:spcPts val="520"/>
              </a:spcBef>
              <a:spcAft>
                <a:spcPts val="0"/>
              </a:spcAft>
              <a:buSzPts val="2470"/>
              <a:buChar char="⚫"/>
            </a:pPr>
            <a:r>
              <a:rPr lang="en-US"/>
              <a:t>end;</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Architecture of pl/sql</a:t>
            </a:r>
            <a:endParaRPr/>
          </a:p>
        </p:txBody>
      </p:sp>
      <p:sp>
        <p:nvSpPr>
          <p:cNvPr id="132" name="Google Shape;132;p4"/>
          <p:cNvSpPr txBox="1"/>
          <p:nvPr>
            <p:ph idx="1" type="body"/>
          </p:nvPr>
        </p:nvSpPr>
        <p:spPr>
          <a:xfrm>
            <a:off x="381000" y="1905000"/>
            <a:ext cx="83058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Pl/sql engine executes pl/sql blocks.</a:t>
            </a:r>
            <a:endParaRPr/>
          </a:p>
          <a:p>
            <a:pPr indent="-274320" lvl="0" marL="274320" rtl="0" algn="l">
              <a:spcBef>
                <a:spcPts val="520"/>
              </a:spcBef>
              <a:spcAft>
                <a:spcPts val="0"/>
              </a:spcAft>
              <a:buSzPts val="2470"/>
              <a:buChar char="⚫"/>
            </a:pPr>
            <a:r>
              <a:rPr lang="en-US"/>
              <a:t>Pl/sql engine executes only the procedural statements and send the sql statements to sql statement executor in the oracle server</a:t>
            </a:r>
            <a:endParaRPr/>
          </a:p>
          <a:p>
            <a:pPr indent="-274320" lvl="0" marL="274320" rtl="0" algn="l">
              <a:spcBef>
                <a:spcPts val="520"/>
              </a:spcBef>
              <a:spcAft>
                <a:spcPts val="0"/>
              </a:spcAft>
              <a:buSzPts val="2470"/>
              <a:buChar char="⚫"/>
            </a:pPr>
            <a:r>
              <a:rPr lang="en-US"/>
              <a:t>Pl/sql engine resides in the oracle server </a:t>
            </a:r>
            <a:endParaRPr/>
          </a:p>
          <a:p>
            <a:pPr indent="-274320" lvl="0" marL="274320" rtl="0" algn="l">
              <a:spcBef>
                <a:spcPts val="520"/>
              </a:spcBef>
              <a:spcAft>
                <a:spcPts val="0"/>
              </a:spcAft>
              <a:buSzPts val="2470"/>
              <a:buChar char="⚫"/>
            </a:pPr>
            <a:r>
              <a:rPr lang="en-US"/>
              <a:t>The call to the oracle engine needs to be made only once to execute any number of sql statements </a:t>
            </a:r>
            <a:endParaRPr/>
          </a:p>
          <a:p>
            <a:pPr indent="-274320" lvl="0" marL="274320" rtl="0" algn="l">
              <a:spcBef>
                <a:spcPts val="520"/>
              </a:spcBef>
              <a:spcAft>
                <a:spcPts val="0"/>
              </a:spcAft>
              <a:buSzPts val="2470"/>
              <a:buChar char="⚫"/>
            </a:pPr>
            <a:r>
              <a:rPr lang="en-US"/>
              <a:t>Since the oracle engine is called only one for each block, resulting increased speed of processing as compared to call for each sql sentence.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For loop Example-</a:t>
            </a:r>
            <a:endParaRPr/>
          </a:p>
        </p:txBody>
      </p:sp>
      <p:sp>
        <p:nvSpPr>
          <p:cNvPr id="347" name="Google Shape;347;p4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470"/>
              <a:buNone/>
            </a:pPr>
            <a:r>
              <a:rPr lang="en-US"/>
              <a:t>declare</a:t>
            </a:r>
            <a:endParaRPr/>
          </a:p>
          <a:p>
            <a:pPr indent="0" lvl="0" marL="0" rtl="0" algn="l">
              <a:spcBef>
                <a:spcPts val="520"/>
              </a:spcBef>
              <a:spcAft>
                <a:spcPts val="0"/>
              </a:spcAft>
              <a:buSzPts val="2470"/>
              <a:buNone/>
            </a:pPr>
            <a:r>
              <a:rPr lang="en-US"/>
              <a:t>Total number;</a:t>
            </a:r>
            <a:endParaRPr/>
          </a:p>
          <a:p>
            <a:pPr indent="0" lvl="0" marL="0" rtl="0" algn="l">
              <a:spcBef>
                <a:spcPts val="520"/>
              </a:spcBef>
              <a:spcAft>
                <a:spcPts val="0"/>
              </a:spcAft>
              <a:buSzPts val="2470"/>
              <a:buNone/>
            </a:pPr>
            <a:r>
              <a:rPr lang="en-US"/>
              <a:t>i number;</a:t>
            </a:r>
            <a:endParaRPr/>
          </a:p>
          <a:p>
            <a:pPr indent="0" lvl="0" marL="0" rtl="0" algn="l">
              <a:spcBef>
                <a:spcPts val="520"/>
              </a:spcBef>
              <a:spcAft>
                <a:spcPts val="0"/>
              </a:spcAft>
              <a:buSzPts val="2470"/>
              <a:buNone/>
            </a:pPr>
            <a:r>
              <a:rPr lang="en-US"/>
              <a:t>begin</a:t>
            </a:r>
            <a:endParaRPr/>
          </a:p>
          <a:p>
            <a:pPr indent="0" lvl="0" marL="0" rtl="0" algn="l">
              <a:spcBef>
                <a:spcPts val="520"/>
              </a:spcBef>
              <a:spcAft>
                <a:spcPts val="0"/>
              </a:spcAft>
              <a:buSzPts val="2470"/>
              <a:buNone/>
            </a:pPr>
            <a:r>
              <a:rPr lang="en-US"/>
              <a:t>for i in 1..10</a:t>
            </a:r>
            <a:endParaRPr/>
          </a:p>
          <a:p>
            <a:pPr indent="0" lvl="0" marL="0" rtl="0" algn="l">
              <a:spcBef>
                <a:spcPts val="520"/>
              </a:spcBef>
              <a:spcAft>
                <a:spcPts val="0"/>
              </a:spcAft>
              <a:buSzPts val="2470"/>
              <a:buNone/>
            </a:pPr>
            <a:r>
              <a:rPr lang="en-US"/>
              <a:t>loop</a:t>
            </a:r>
            <a:endParaRPr/>
          </a:p>
          <a:p>
            <a:pPr indent="0" lvl="0" marL="0" rtl="0" algn="l">
              <a:spcBef>
                <a:spcPts val="520"/>
              </a:spcBef>
              <a:spcAft>
                <a:spcPts val="0"/>
              </a:spcAft>
              <a:buSzPts val="2470"/>
              <a:buNone/>
            </a:pPr>
            <a:r>
              <a:rPr lang="en-US"/>
              <a:t>Total:= 2*i;</a:t>
            </a:r>
            <a:endParaRPr/>
          </a:p>
          <a:p>
            <a:pPr indent="0" lvl="0" marL="0" rtl="0" algn="l">
              <a:spcBef>
                <a:spcPts val="520"/>
              </a:spcBef>
              <a:spcAft>
                <a:spcPts val="0"/>
              </a:spcAft>
              <a:buSzPts val="2470"/>
              <a:buNone/>
            </a:pPr>
            <a:r>
              <a:rPr lang="en-US"/>
              <a:t>dbms_output.put_line('2*'||i||':='|| Total);</a:t>
            </a:r>
            <a:endParaRPr/>
          </a:p>
          <a:p>
            <a:pPr indent="0" lvl="0" marL="0" rtl="0" algn="l">
              <a:spcBef>
                <a:spcPts val="520"/>
              </a:spcBef>
              <a:spcAft>
                <a:spcPts val="0"/>
              </a:spcAft>
              <a:buSzPts val="2470"/>
              <a:buNone/>
            </a:pPr>
            <a:r>
              <a:rPr lang="en-US"/>
              <a:t>end loop;</a:t>
            </a:r>
            <a:endParaRPr/>
          </a:p>
          <a:p>
            <a:pPr indent="0" lvl="0" marL="0" rtl="0" algn="l">
              <a:spcBef>
                <a:spcPts val="520"/>
              </a:spcBef>
              <a:spcAft>
                <a:spcPts val="0"/>
              </a:spcAft>
              <a:buSzPts val="2470"/>
              <a:buNone/>
            </a:pPr>
            <a:r>
              <a:rPr lang="en-US"/>
              <a:t>end;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GOTO Statement</a:t>
            </a:r>
            <a:endParaRPr/>
          </a:p>
        </p:txBody>
      </p:sp>
      <p:sp>
        <p:nvSpPr>
          <p:cNvPr id="353" name="Google Shape;353;p4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Char char="⚫"/>
            </a:pPr>
            <a:r>
              <a:rPr b="0" i="0" lang="en-US">
                <a:solidFill>
                  <a:srgbClr val="000000"/>
                </a:solidFill>
                <a:latin typeface="Nunito"/>
                <a:ea typeface="Nunito"/>
                <a:cs typeface="Nunito"/>
                <a:sym typeface="Nunito"/>
              </a:rPr>
              <a:t>A </a:t>
            </a:r>
            <a:r>
              <a:rPr b="1" i="0" lang="en-US">
                <a:solidFill>
                  <a:srgbClr val="000000"/>
                </a:solidFill>
                <a:latin typeface="Nunito"/>
                <a:ea typeface="Nunito"/>
                <a:cs typeface="Nunito"/>
                <a:sym typeface="Nunito"/>
              </a:rPr>
              <a:t>GOTO</a:t>
            </a:r>
            <a:r>
              <a:rPr b="0" i="0" lang="en-US">
                <a:solidFill>
                  <a:srgbClr val="000000"/>
                </a:solidFill>
                <a:latin typeface="Nunito"/>
                <a:ea typeface="Nunito"/>
                <a:cs typeface="Nunito"/>
                <a:sym typeface="Nunito"/>
              </a:rPr>
              <a:t> statement in PL/SQL programming language provides an unconditional jump from the GOTO to a labeled statement in the same subprogram.</a:t>
            </a:r>
            <a:endParaRPr/>
          </a:p>
          <a:p>
            <a:pPr indent="-274320" lvl="0" marL="274320" rtl="0" algn="l">
              <a:spcBef>
                <a:spcPts val="481"/>
              </a:spcBef>
              <a:spcAft>
                <a:spcPts val="0"/>
              </a:spcAft>
              <a:buSzPct val="95000"/>
              <a:buChar char="⚫"/>
            </a:pPr>
            <a:r>
              <a:rPr b="0" i="0" lang="en-US">
                <a:solidFill>
                  <a:srgbClr val="000000"/>
                </a:solidFill>
                <a:latin typeface="Nunito"/>
                <a:ea typeface="Nunito"/>
                <a:cs typeface="Nunito"/>
                <a:sym typeface="Nunito"/>
              </a:rPr>
              <a:t>The syntax for a GOTO statement in PL/SQL is as follows −</a:t>
            </a:r>
            <a:endParaRPr/>
          </a:p>
          <a:p>
            <a:pPr indent="-274320" lvl="0" marL="274320" rtl="0" algn="l">
              <a:spcBef>
                <a:spcPts val="481"/>
              </a:spcBef>
              <a:spcAft>
                <a:spcPts val="0"/>
              </a:spcAft>
              <a:buSzPct val="95000"/>
              <a:buChar char="⚫"/>
            </a:pPr>
            <a:r>
              <a:rPr lang="en-US"/>
              <a:t>GOTO Label</a:t>
            </a:r>
            <a:endParaRPr/>
          </a:p>
          <a:p>
            <a:pPr indent="-274320" lvl="0" marL="274320" rtl="0" algn="l">
              <a:spcBef>
                <a:spcPts val="481"/>
              </a:spcBef>
              <a:spcAft>
                <a:spcPts val="0"/>
              </a:spcAft>
              <a:buSzPct val="95000"/>
              <a:buChar char="⚫"/>
            </a:pPr>
            <a:r>
              <a:rPr lang="en-US"/>
              <a:t>..</a:t>
            </a:r>
            <a:endParaRPr/>
          </a:p>
          <a:p>
            <a:pPr indent="-274320" lvl="0" marL="274320" rtl="0" algn="l">
              <a:spcBef>
                <a:spcPts val="481"/>
              </a:spcBef>
              <a:spcAft>
                <a:spcPts val="0"/>
              </a:spcAft>
              <a:buSzPct val="95000"/>
              <a:buChar char="⚫"/>
            </a:pPr>
            <a:r>
              <a:rPr lang="en-US"/>
              <a:t>..</a:t>
            </a:r>
            <a:endParaRPr/>
          </a:p>
          <a:p>
            <a:pPr indent="-274320" lvl="0" marL="274320" rtl="0" algn="l">
              <a:spcBef>
                <a:spcPts val="481"/>
              </a:spcBef>
              <a:spcAft>
                <a:spcPts val="0"/>
              </a:spcAft>
              <a:buSzPct val="95000"/>
              <a:buChar char="⚫"/>
            </a:pPr>
            <a:r>
              <a:rPr lang="en-US"/>
              <a:t>&lt;&lt;Label&gt;&gt;</a:t>
            </a:r>
            <a:endParaRPr/>
          </a:p>
          <a:p>
            <a:pPr indent="-274320" lvl="0" marL="274320" rtl="0" algn="l">
              <a:spcBef>
                <a:spcPts val="481"/>
              </a:spcBef>
              <a:spcAft>
                <a:spcPts val="0"/>
              </a:spcAft>
              <a:buSzPct val="95000"/>
              <a:buChar char="⚫"/>
            </a:pPr>
            <a:r>
              <a:rPr lang="en-US"/>
              <a:t>Statement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type="title"/>
          </p:nvPr>
        </p:nvSpPr>
        <p:spPr>
          <a:xfrm>
            <a:off x="457200" y="704088"/>
            <a:ext cx="8229600" cy="89611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Go To Example-</a:t>
            </a:r>
            <a:endParaRPr/>
          </a:p>
        </p:txBody>
      </p:sp>
      <p:sp>
        <p:nvSpPr>
          <p:cNvPr id="359" name="Google Shape;359;p42"/>
          <p:cNvSpPr txBox="1"/>
          <p:nvPr>
            <p:ph idx="1" type="body"/>
          </p:nvPr>
        </p:nvSpPr>
        <p:spPr>
          <a:xfrm>
            <a:off x="457200" y="1600200"/>
            <a:ext cx="8458200" cy="5105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95000"/>
              <a:buNone/>
            </a:pPr>
            <a:r>
              <a:rPr lang="en-US"/>
              <a:t>Declare</a:t>
            </a:r>
            <a:endParaRPr/>
          </a:p>
          <a:p>
            <a:pPr indent="0" lvl="1" marL="365760" rtl="0" algn="l">
              <a:spcBef>
                <a:spcPts val="336"/>
              </a:spcBef>
              <a:spcAft>
                <a:spcPts val="0"/>
              </a:spcAft>
              <a:buSzPct val="85000"/>
              <a:buNone/>
            </a:pPr>
            <a:r>
              <a:rPr lang="en-US"/>
              <a:t>Num1 number(2);</a:t>
            </a:r>
            <a:endParaRPr/>
          </a:p>
          <a:p>
            <a:pPr indent="0" lvl="1" marL="365760" rtl="0" algn="l">
              <a:spcBef>
                <a:spcPts val="336"/>
              </a:spcBef>
              <a:spcAft>
                <a:spcPts val="0"/>
              </a:spcAft>
              <a:buSzPct val="85000"/>
              <a:buNone/>
            </a:pPr>
            <a:r>
              <a:rPr lang="en-US"/>
              <a:t>Num2 number(2);</a:t>
            </a:r>
            <a:endParaRPr/>
          </a:p>
          <a:p>
            <a:pPr indent="0" lvl="0" marL="0" rtl="0" algn="l">
              <a:spcBef>
                <a:spcPts val="364"/>
              </a:spcBef>
              <a:spcAft>
                <a:spcPts val="0"/>
              </a:spcAft>
              <a:buSzPct val="95000"/>
              <a:buNone/>
            </a:pPr>
            <a:r>
              <a:rPr lang="en-US"/>
              <a:t>Begin</a:t>
            </a:r>
            <a:endParaRPr/>
          </a:p>
          <a:p>
            <a:pPr indent="0" lvl="1" marL="365760" rtl="0" algn="l">
              <a:spcBef>
                <a:spcPts val="336"/>
              </a:spcBef>
              <a:spcAft>
                <a:spcPts val="0"/>
              </a:spcAft>
              <a:buSzPct val="85000"/>
              <a:buNone/>
            </a:pPr>
            <a:r>
              <a:rPr lang="en-US"/>
              <a:t>Num1:=:num1;</a:t>
            </a:r>
            <a:endParaRPr/>
          </a:p>
          <a:p>
            <a:pPr indent="0" lvl="1" marL="365760" rtl="0" algn="l">
              <a:spcBef>
                <a:spcPts val="336"/>
              </a:spcBef>
              <a:spcAft>
                <a:spcPts val="0"/>
              </a:spcAft>
              <a:buSzPct val="85000"/>
              <a:buNone/>
            </a:pPr>
            <a:r>
              <a:rPr lang="en-US"/>
              <a:t>Num2:=:num2;</a:t>
            </a:r>
            <a:endParaRPr/>
          </a:p>
          <a:p>
            <a:pPr indent="0" lvl="1" marL="365760" rtl="0" algn="l">
              <a:spcBef>
                <a:spcPts val="336"/>
              </a:spcBef>
              <a:spcAft>
                <a:spcPts val="0"/>
              </a:spcAft>
              <a:buSzPct val="85000"/>
              <a:buNone/>
            </a:pPr>
            <a:r>
              <a:rPr lang="en-US"/>
              <a:t>If num1&gt; num2 then</a:t>
            </a:r>
            <a:endParaRPr/>
          </a:p>
          <a:p>
            <a:pPr indent="0" lvl="1" marL="365760" rtl="0" algn="l">
              <a:spcBef>
                <a:spcPts val="336"/>
              </a:spcBef>
              <a:spcAft>
                <a:spcPts val="0"/>
              </a:spcAft>
              <a:buSzPct val="85000"/>
              <a:buNone/>
            </a:pPr>
            <a:r>
              <a:rPr lang="en-US"/>
              <a:t>Goto p1;</a:t>
            </a:r>
            <a:endParaRPr/>
          </a:p>
          <a:p>
            <a:pPr indent="0" lvl="1" marL="365760" rtl="0" algn="l">
              <a:spcBef>
                <a:spcPts val="336"/>
              </a:spcBef>
              <a:spcAft>
                <a:spcPts val="0"/>
              </a:spcAft>
              <a:buSzPct val="85000"/>
              <a:buNone/>
            </a:pPr>
            <a:r>
              <a:rPr lang="en-US"/>
              <a:t>Else</a:t>
            </a:r>
            <a:endParaRPr/>
          </a:p>
          <a:p>
            <a:pPr indent="0" lvl="1" marL="365760" rtl="0" algn="l">
              <a:spcBef>
                <a:spcPts val="336"/>
              </a:spcBef>
              <a:spcAft>
                <a:spcPts val="0"/>
              </a:spcAft>
              <a:buSzPct val="85000"/>
              <a:buNone/>
            </a:pPr>
            <a:r>
              <a:rPr lang="en-US"/>
              <a:t>Goto p2;</a:t>
            </a:r>
            <a:endParaRPr/>
          </a:p>
          <a:p>
            <a:pPr indent="0" lvl="1" marL="365760" rtl="0" algn="l">
              <a:spcBef>
                <a:spcPts val="336"/>
              </a:spcBef>
              <a:spcAft>
                <a:spcPts val="0"/>
              </a:spcAft>
              <a:buSzPct val="85000"/>
              <a:buNone/>
            </a:pPr>
            <a:r>
              <a:rPr lang="en-US"/>
              <a:t>End if;</a:t>
            </a:r>
            <a:endParaRPr/>
          </a:p>
          <a:p>
            <a:pPr indent="0" lvl="1" marL="365760" rtl="0" algn="l">
              <a:spcBef>
                <a:spcPts val="336"/>
              </a:spcBef>
              <a:spcAft>
                <a:spcPts val="0"/>
              </a:spcAft>
              <a:buSzPct val="85000"/>
              <a:buNone/>
            </a:pPr>
            <a:r>
              <a:rPr lang="en-US"/>
              <a:t>&lt;&lt;p1&gt;&gt;</a:t>
            </a:r>
            <a:endParaRPr/>
          </a:p>
          <a:p>
            <a:pPr indent="0" lvl="1" marL="365760" rtl="0" algn="l">
              <a:spcBef>
                <a:spcPts val="336"/>
              </a:spcBef>
              <a:spcAft>
                <a:spcPts val="0"/>
              </a:spcAft>
              <a:buSzPct val="85000"/>
              <a:buNone/>
            </a:pPr>
            <a:r>
              <a:rPr lang="en-US"/>
              <a:t> Dbms_output.put_line(‘num1 is bigger’);</a:t>
            </a:r>
            <a:endParaRPr/>
          </a:p>
          <a:p>
            <a:pPr indent="0" lvl="1" marL="365760" rtl="0" algn="l">
              <a:spcBef>
                <a:spcPts val="336"/>
              </a:spcBef>
              <a:spcAft>
                <a:spcPts val="0"/>
              </a:spcAft>
              <a:buSzPct val="85000"/>
              <a:buNone/>
            </a:pPr>
            <a:r>
              <a:rPr lang="en-US"/>
              <a:t>Goto p3;</a:t>
            </a:r>
            <a:endParaRPr/>
          </a:p>
          <a:p>
            <a:pPr indent="0" lvl="1" marL="365760" rtl="0" algn="l">
              <a:spcBef>
                <a:spcPts val="336"/>
              </a:spcBef>
              <a:spcAft>
                <a:spcPts val="0"/>
              </a:spcAft>
              <a:buSzPct val="85000"/>
              <a:buNone/>
            </a:pPr>
            <a:r>
              <a:rPr lang="en-US"/>
              <a:t>&lt;&lt;p2&gt;&gt;</a:t>
            </a:r>
            <a:endParaRPr/>
          </a:p>
          <a:p>
            <a:pPr indent="0" lvl="1" marL="365760" rtl="0" algn="l">
              <a:spcBef>
                <a:spcPts val="336"/>
              </a:spcBef>
              <a:spcAft>
                <a:spcPts val="0"/>
              </a:spcAft>
              <a:buSzPct val="85000"/>
              <a:buNone/>
            </a:pPr>
            <a:r>
              <a:rPr lang="en-US"/>
              <a:t>Dbms_output.put_line(‘num2 is bigger’);</a:t>
            </a:r>
            <a:endParaRPr/>
          </a:p>
          <a:p>
            <a:pPr indent="0" lvl="1" marL="365760" rtl="0" algn="l">
              <a:spcBef>
                <a:spcPts val="336"/>
              </a:spcBef>
              <a:spcAft>
                <a:spcPts val="0"/>
              </a:spcAft>
              <a:buSzPct val="85000"/>
              <a:buNone/>
            </a:pPr>
            <a:r>
              <a:rPr lang="en-US"/>
              <a:t>&lt;&lt;p3&gt;&gt;</a:t>
            </a:r>
            <a:endParaRPr/>
          </a:p>
          <a:p>
            <a:pPr indent="0" lvl="1" marL="365760" rtl="0" algn="l">
              <a:spcBef>
                <a:spcPts val="336"/>
              </a:spcBef>
              <a:spcAft>
                <a:spcPts val="0"/>
              </a:spcAft>
              <a:buSzPct val="85000"/>
              <a:buNone/>
            </a:pPr>
            <a:r>
              <a:rPr lang="en-US"/>
              <a:t>Dbms_output.put_line(‘End of Program ‘);</a:t>
            </a:r>
            <a:endParaRPr/>
          </a:p>
          <a:p>
            <a:pPr indent="0" lvl="0" marL="0" rtl="0" algn="l">
              <a:spcBef>
                <a:spcPts val="364"/>
              </a:spcBef>
              <a:spcAft>
                <a:spcPts val="0"/>
              </a:spcAft>
              <a:buSzPct val="95000"/>
              <a:buNone/>
            </a:pPr>
            <a:r>
              <a:rPr lang="en-US"/>
              <a:t>End;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Case Statement</a:t>
            </a:r>
            <a:endParaRPr/>
          </a:p>
        </p:txBody>
      </p:sp>
      <p:sp>
        <p:nvSpPr>
          <p:cNvPr id="365" name="Google Shape;365;p4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0" i="0" lang="en-US">
                <a:solidFill>
                  <a:srgbClr val="000000"/>
                </a:solidFill>
                <a:latin typeface="Nunito"/>
                <a:ea typeface="Nunito"/>
                <a:cs typeface="Nunito"/>
                <a:sym typeface="Nunito"/>
              </a:rPr>
              <a:t>Like the </a:t>
            </a:r>
            <a:r>
              <a:rPr b="1" i="0" lang="en-US">
                <a:solidFill>
                  <a:srgbClr val="000000"/>
                </a:solidFill>
                <a:latin typeface="Nunito"/>
                <a:ea typeface="Nunito"/>
                <a:cs typeface="Nunito"/>
                <a:sym typeface="Nunito"/>
              </a:rPr>
              <a:t>IF</a:t>
            </a:r>
            <a:r>
              <a:rPr b="0" i="0" lang="en-US">
                <a:solidFill>
                  <a:srgbClr val="000000"/>
                </a:solidFill>
                <a:latin typeface="Nunito"/>
                <a:ea typeface="Nunito"/>
                <a:cs typeface="Nunito"/>
                <a:sym typeface="Nunito"/>
              </a:rPr>
              <a:t> statement, the </a:t>
            </a:r>
            <a:r>
              <a:rPr b="1" i="0" lang="en-US">
                <a:solidFill>
                  <a:srgbClr val="000000"/>
                </a:solidFill>
                <a:latin typeface="Nunito"/>
                <a:ea typeface="Nunito"/>
                <a:cs typeface="Nunito"/>
                <a:sym typeface="Nunito"/>
              </a:rPr>
              <a:t>CASE statement</a:t>
            </a:r>
            <a:r>
              <a:rPr b="0" i="0" lang="en-US">
                <a:solidFill>
                  <a:srgbClr val="000000"/>
                </a:solidFill>
                <a:latin typeface="Nunito"/>
                <a:ea typeface="Nunito"/>
                <a:cs typeface="Nunito"/>
                <a:sym typeface="Nunito"/>
              </a:rPr>
              <a:t> selects one sequence of statements to execute.</a:t>
            </a:r>
            <a:endParaRPr/>
          </a:p>
          <a:p>
            <a:pPr indent="-274320" lvl="0" marL="274320" rtl="0" algn="l">
              <a:spcBef>
                <a:spcPts val="520"/>
              </a:spcBef>
              <a:spcAft>
                <a:spcPts val="0"/>
              </a:spcAft>
              <a:buSzPts val="2470"/>
              <a:buChar char="⚫"/>
            </a:pPr>
            <a:r>
              <a:rPr b="0" i="0" lang="en-US">
                <a:solidFill>
                  <a:srgbClr val="000000"/>
                </a:solidFill>
                <a:latin typeface="Nunito"/>
                <a:ea typeface="Nunito"/>
                <a:cs typeface="Nunito"/>
                <a:sym typeface="Nunito"/>
              </a:rPr>
              <a:t> However, to select the sequence, the </a:t>
            </a:r>
            <a:r>
              <a:rPr b="1" i="0" lang="en-US">
                <a:solidFill>
                  <a:srgbClr val="000000"/>
                </a:solidFill>
                <a:latin typeface="Nunito"/>
                <a:ea typeface="Nunito"/>
                <a:cs typeface="Nunito"/>
                <a:sym typeface="Nunito"/>
              </a:rPr>
              <a:t>CASE</a:t>
            </a:r>
            <a:r>
              <a:rPr b="0" i="0" lang="en-US">
                <a:solidFill>
                  <a:srgbClr val="000000"/>
                </a:solidFill>
                <a:latin typeface="Nunito"/>
                <a:ea typeface="Nunito"/>
                <a:cs typeface="Nunito"/>
                <a:sym typeface="Nunito"/>
              </a:rPr>
              <a:t> statement uses a selector rather than multiple Boolean expressions. </a:t>
            </a:r>
            <a:endParaRPr/>
          </a:p>
          <a:p>
            <a:pPr indent="-274320" lvl="0" marL="274320" rtl="0" algn="l">
              <a:spcBef>
                <a:spcPts val="520"/>
              </a:spcBef>
              <a:spcAft>
                <a:spcPts val="0"/>
              </a:spcAft>
              <a:buSzPts val="2470"/>
              <a:buChar char="⚫"/>
            </a:pPr>
            <a:r>
              <a:rPr b="0" i="0" lang="en-US">
                <a:solidFill>
                  <a:srgbClr val="000000"/>
                </a:solidFill>
                <a:latin typeface="Nunito"/>
                <a:ea typeface="Nunito"/>
                <a:cs typeface="Nunito"/>
                <a:sym typeface="Nunito"/>
              </a:rPr>
              <a:t>A selector is an expression, the value of which is used to select one of several alternatives.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Syntax</a:t>
            </a:r>
            <a:endParaRPr/>
          </a:p>
        </p:txBody>
      </p:sp>
      <p:sp>
        <p:nvSpPr>
          <p:cNvPr id="371" name="Google Shape;371;p4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Case Selector</a:t>
            </a:r>
            <a:endParaRPr/>
          </a:p>
          <a:p>
            <a:pPr indent="-274320" lvl="0" marL="274320" rtl="0" algn="l">
              <a:spcBef>
                <a:spcPts val="520"/>
              </a:spcBef>
              <a:spcAft>
                <a:spcPts val="0"/>
              </a:spcAft>
              <a:buSzPts val="2470"/>
              <a:buChar char="⚫"/>
            </a:pPr>
            <a:r>
              <a:rPr lang="en-US"/>
              <a:t>When ‘Value1’ then S1;</a:t>
            </a:r>
            <a:endParaRPr/>
          </a:p>
          <a:p>
            <a:pPr indent="-274320" lvl="0" marL="274320" rtl="0" algn="l">
              <a:spcBef>
                <a:spcPts val="520"/>
              </a:spcBef>
              <a:spcAft>
                <a:spcPts val="0"/>
              </a:spcAft>
              <a:buSzPts val="2470"/>
              <a:buChar char="⚫"/>
            </a:pPr>
            <a:r>
              <a:rPr lang="en-US"/>
              <a:t>When ‘Value2’ then S2;</a:t>
            </a:r>
            <a:endParaRPr/>
          </a:p>
          <a:p>
            <a:pPr indent="-274320" lvl="0" marL="274320" rtl="0" algn="l">
              <a:spcBef>
                <a:spcPts val="520"/>
              </a:spcBef>
              <a:spcAft>
                <a:spcPts val="0"/>
              </a:spcAft>
              <a:buSzPts val="2470"/>
              <a:buChar char="⚫"/>
            </a:pPr>
            <a:r>
              <a:rPr lang="en-US"/>
              <a:t>When ‘Value3’ then S3;</a:t>
            </a:r>
            <a:endParaRPr/>
          </a:p>
          <a:p>
            <a:pPr indent="-274320" lvl="0" marL="274320" rtl="0" algn="l">
              <a:spcBef>
                <a:spcPts val="520"/>
              </a:spcBef>
              <a:spcAft>
                <a:spcPts val="0"/>
              </a:spcAft>
              <a:buSzPts val="2470"/>
              <a:buChar char="⚫"/>
            </a:pPr>
            <a:r>
              <a:rPr lang="en-US"/>
              <a:t>When ‘Value4’ then S4;</a:t>
            </a:r>
            <a:endParaRPr/>
          </a:p>
          <a:p>
            <a:pPr indent="-274320" lvl="0" marL="274320" rtl="0" algn="l">
              <a:spcBef>
                <a:spcPts val="520"/>
              </a:spcBef>
              <a:spcAft>
                <a:spcPts val="0"/>
              </a:spcAft>
              <a:buSzPts val="2470"/>
              <a:buChar char="⚫"/>
            </a:pPr>
            <a:r>
              <a:rPr lang="en-US"/>
              <a:t>…….</a:t>
            </a:r>
            <a:endParaRPr/>
          </a:p>
          <a:p>
            <a:pPr indent="-274320" lvl="0" marL="274320" rtl="0" algn="l">
              <a:spcBef>
                <a:spcPts val="520"/>
              </a:spcBef>
              <a:spcAft>
                <a:spcPts val="0"/>
              </a:spcAft>
              <a:buSzPts val="2470"/>
              <a:buChar char="⚫"/>
            </a:pPr>
            <a:r>
              <a:rPr lang="en-US"/>
              <a:t>Else Sn; Default Case</a:t>
            </a:r>
            <a:endParaRPr/>
          </a:p>
          <a:p>
            <a:pPr indent="-274320" lvl="0" marL="274320" rtl="0" algn="l">
              <a:spcBef>
                <a:spcPts val="520"/>
              </a:spcBef>
              <a:spcAft>
                <a:spcPts val="0"/>
              </a:spcAft>
              <a:buSzPts val="2470"/>
              <a:buChar char="⚫"/>
            </a:pPr>
            <a:r>
              <a:rPr lang="en-US"/>
              <a:t>End Case;</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47500" lnSpcReduction="20000"/>
          </a:bodyPr>
          <a:lstStyle/>
          <a:p>
            <a:pPr indent="-274320" lvl="0" marL="274320" rtl="0" algn="l">
              <a:spcBef>
                <a:spcPts val="0"/>
              </a:spcBef>
              <a:spcAft>
                <a:spcPts val="0"/>
              </a:spcAft>
              <a:buSzPct val="95000"/>
              <a:buChar char="⚫"/>
            </a:pPr>
            <a:r>
              <a:rPr lang="en-US"/>
              <a:t>DECLARE </a:t>
            </a:r>
            <a:endParaRPr/>
          </a:p>
          <a:p>
            <a:pPr indent="-274320" lvl="0" marL="274320" rtl="0" algn="l">
              <a:spcBef>
                <a:spcPts val="247"/>
              </a:spcBef>
              <a:spcAft>
                <a:spcPts val="0"/>
              </a:spcAft>
              <a:buSzPct val="95000"/>
              <a:buChar char="⚫"/>
            </a:pPr>
            <a:r>
              <a:rPr lang="en-US"/>
              <a:t>   grade char(1) ; </a:t>
            </a:r>
            <a:endParaRPr/>
          </a:p>
          <a:p>
            <a:pPr indent="-274320" lvl="0" marL="274320" rtl="0" algn="l">
              <a:spcBef>
                <a:spcPts val="247"/>
              </a:spcBef>
              <a:spcAft>
                <a:spcPts val="0"/>
              </a:spcAft>
              <a:buSzPct val="95000"/>
              <a:buChar char="⚫"/>
            </a:pPr>
            <a:r>
              <a:rPr lang="en-US"/>
              <a:t>BEGIN </a:t>
            </a:r>
            <a:endParaRPr/>
          </a:p>
          <a:p>
            <a:pPr indent="-274320" lvl="0" marL="274320" rtl="0" algn="l">
              <a:spcBef>
                <a:spcPts val="247"/>
              </a:spcBef>
              <a:spcAft>
                <a:spcPts val="0"/>
              </a:spcAft>
              <a:buSzPct val="95000"/>
              <a:buChar char="⚫"/>
            </a:pPr>
            <a:r>
              <a:rPr lang="en-US"/>
              <a:t>grade := :grade;</a:t>
            </a:r>
            <a:endParaRPr/>
          </a:p>
          <a:p>
            <a:pPr indent="-274320" lvl="0" marL="274320" rtl="0" algn="l">
              <a:spcBef>
                <a:spcPts val="247"/>
              </a:spcBef>
              <a:spcAft>
                <a:spcPts val="0"/>
              </a:spcAft>
              <a:buSzPct val="95000"/>
              <a:buChar char="⚫"/>
            </a:pPr>
            <a:r>
              <a:rPr lang="en-US"/>
              <a:t>   CASE grade </a:t>
            </a:r>
            <a:endParaRPr/>
          </a:p>
          <a:p>
            <a:pPr indent="-274320" lvl="0" marL="274320" rtl="0" algn="l">
              <a:spcBef>
                <a:spcPts val="247"/>
              </a:spcBef>
              <a:spcAft>
                <a:spcPts val="0"/>
              </a:spcAft>
              <a:buSzPct val="95000"/>
              <a:buChar char="⚫"/>
            </a:pPr>
            <a:r>
              <a:rPr lang="en-US"/>
              <a:t>      when 'A’ </a:t>
            </a:r>
            <a:endParaRPr/>
          </a:p>
          <a:p>
            <a:pPr indent="-274320" lvl="0" marL="274320" rtl="0" algn="l">
              <a:spcBef>
                <a:spcPts val="247"/>
              </a:spcBef>
              <a:spcAft>
                <a:spcPts val="0"/>
              </a:spcAft>
              <a:buSzPct val="95000"/>
              <a:buChar char="⚫"/>
            </a:pPr>
            <a:r>
              <a:rPr lang="en-US"/>
              <a:t>then </a:t>
            </a:r>
            <a:endParaRPr/>
          </a:p>
          <a:p>
            <a:pPr indent="-274320" lvl="0" marL="274320" rtl="0" algn="l">
              <a:spcBef>
                <a:spcPts val="247"/>
              </a:spcBef>
              <a:spcAft>
                <a:spcPts val="0"/>
              </a:spcAft>
              <a:buSzPct val="95000"/>
              <a:buChar char="⚫"/>
            </a:pPr>
            <a:r>
              <a:rPr lang="en-US"/>
              <a:t>       dbms_output.put_line('Excellent'); </a:t>
            </a:r>
            <a:endParaRPr/>
          </a:p>
          <a:p>
            <a:pPr indent="-274320" lvl="0" marL="274320" rtl="0" algn="l">
              <a:spcBef>
                <a:spcPts val="247"/>
              </a:spcBef>
              <a:spcAft>
                <a:spcPts val="0"/>
              </a:spcAft>
              <a:buSzPct val="95000"/>
              <a:buChar char="⚫"/>
            </a:pPr>
            <a:r>
              <a:rPr lang="en-US"/>
              <a:t>      when 'B’ </a:t>
            </a:r>
            <a:endParaRPr/>
          </a:p>
          <a:p>
            <a:pPr indent="-274320" lvl="0" marL="274320" rtl="0" algn="l">
              <a:spcBef>
                <a:spcPts val="247"/>
              </a:spcBef>
              <a:spcAft>
                <a:spcPts val="0"/>
              </a:spcAft>
              <a:buSzPct val="95000"/>
              <a:buChar char="⚫"/>
            </a:pPr>
            <a:r>
              <a:rPr lang="en-US"/>
              <a:t>then dbms_output.put_line('Very good'); </a:t>
            </a:r>
            <a:endParaRPr/>
          </a:p>
          <a:p>
            <a:pPr indent="-274320" lvl="0" marL="274320" rtl="0" algn="l">
              <a:spcBef>
                <a:spcPts val="247"/>
              </a:spcBef>
              <a:spcAft>
                <a:spcPts val="0"/>
              </a:spcAft>
              <a:buSzPct val="95000"/>
              <a:buChar char="⚫"/>
            </a:pPr>
            <a:r>
              <a:rPr lang="en-US"/>
              <a:t>      when ‘C</a:t>
            </a:r>
            <a:endParaRPr/>
          </a:p>
          <a:p>
            <a:pPr indent="-274320" lvl="0" marL="274320" rtl="0" algn="l">
              <a:spcBef>
                <a:spcPts val="247"/>
              </a:spcBef>
              <a:spcAft>
                <a:spcPts val="0"/>
              </a:spcAft>
              <a:buSzPct val="95000"/>
              <a:buChar char="⚫"/>
            </a:pPr>
            <a:r>
              <a:rPr lang="en-US"/>
              <a:t> then </a:t>
            </a:r>
            <a:endParaRPr/>
          </a:p>
          <a:p>
            <a:pPr indent="-274320" lvl="0" marL="274320" rtl="0" algn="l">
              <a:spcBef>
                <a:spcPts val="247"/>
              </a:spcBef>
              <a:spcAft>
                <a:spcPts val="0"/>
              </a:spcAft>
              <a:buSzPct val="95000"/>
              <a:buChar char="⚫"/>
            </a:pPr>
            <a:r>
              <a:rPr lang="en-US"/>
              <a:t>dbms_output.put_line('Well done'); </a:t>
            </a:r>
            <a:endParaRPr/>
          </a:p>
          <a:p>
            <a:pPr indent="-274320" lvl="0" marL="274320" rtl="0" algn="l">
              <a:spcBef>
                <a:spcPts val="247"/>
              </a:spcBef>
              <a:spcAft>
                <a:spcPts val="0"/>
              </a:spcAft>
              <a:buSzPct val="95000"/>
              <a:buChar char="⚫"/>
            </a:pPr>
            <a:r>
              <a:rPr lang="en-US"/>
              <a:t>      when 'D’ </a:t>
            </a:r>
            <a:endParaRPr/>
          </a:p>
          <a:p>
            <a:pPr indent="-274320" lvl="0" marL="274320" rtl="0" algn="l">
              <a:spcBef>
                <a:spcPts val="247"/>
              </a:spcBef>
              <a:spcAft>
                <a:spcPts val="0"/>
              </a:spcAft>
              <a:buSzPct val="95000"/>
              <a:buChar char="⚫"/>
            </a:pPr>
            <a:r>
              <a:rPr lang="en-US"/>
              <a:t>Then</a:t>
            </a:r>
            <a:endParaRPr/>
          </a:p>
          <a:p>
            <a:pPr indent="-274320" lvl="0" marL="274320" rtl="0" algn="l">
              <a:spcBef>
                <a:spcPts val="247"/>
              </a:spcBef>
              <a:spcAft>
                <a:spcPts val="0"/>
              </a:spcAft>
              <a:buSzPct val="95000"/>
              <a:buChar char="⚫"/>
            </a:pPr>
            <a:r>
              <a:rPr lang="en-US"/>
              <a:t>       dbms_output.put_line('You passed'); </a:t>
            </a:r>
            <a:endParaRPr/>
          </a:p>
          <a:p>
            <a:pPr indent="-274320" lvl="0" marL="274320" rtl="0" algn="l">
              <a:spcBef>
                <a:spcPts val="247"/>
              </a:spcBef>
              <a:spcAft>
                <a:spcPts val="0"/>
              </a:spcAft>
              <a:buSzPct val="95000"/>
              <a:buChar char="⚫"/>
            </a:pPr>
            <a:r>
              <a:rPr lang="en-US"/>
              <a:t>      when 'F’</a:t>
            </a:r>
            <a:endParaRPr/>
          </a:p>
          <a:p>
            <a:pPr indent="-274320" lvl="0" marL="274320" rtl="0" algn="l">
              <a:spcBef>
                <a:spcPts val="247"/>
              </a:spcBef>
              <a:spcAft>
                <a:spcPts val="0"/>
              </a:spcAft>
              <a:buSzPct val="95000"/>
              <a:buChar char="⚫"/>
            </a:pPr>
            <a:r>
              <a:rPr lang="en-US"/>
              <a:t> then</a:t>
            </a:r>
            <a:endParaRPr/>
          </a:p>
          <a:p>
            <a:pPr indent="-274320" lvl="0" marL="274320" rtl="0" algn="l">
              <a:spcBef>
                <a:spcPts val="247"/>
              </a:spcBef>
              <a:spcAft>
                <a:spcPts val="0"/>
              </a:spcAft>
              <a:buSzPct val="95000"/>
              <a:buChar char="⚫"/>
            </a:pPr>
            <a:r>
              <a:rPr lang="en-US"/>
              <a:t>      dbms_output.put_line('Better try again'); </a:t>
            </a:r>
            <a:endParaRPr/>
          </a:p>
          <a:p>
            <a:pPr indent="-274320" lvl="0" marL="274320" rtl="0" algn="l">
              <a:spcBef>
                <a:spcPts val="247"/>
              </a:spcBef>
              <a:spcAft>
                <a:spcPts val="0"/>
              </a:spcAft>
              <a:buSzPct val="95000"/>
              <a:buChar char="⚫"/>
            </a:pPr>
            <a:r>
              <a:rPr lang="en-US"/>
              <a:t>      else </a:t>
            </a:r>
            <a:endParaRPr/>
          </a:p>
          <a:p>
            <a:pPr indent="-274320" lvl="0" marL="274320" rtl="0" algn="l">
              <a:spcBef>
                <a:spcPts val="247"/>
              </a:spcBef>
              <a:spcAft>
                <a:spcPts val="0"/>
              </a:spcAft>
              <a:buSzPct val="95000"/>
              <a:buChar char="⚫"/>
            </a:pPr>
            <a:r>
              <a:rPr lang="en-US"/>
              <a:t>      dbms_output.put_line('No such grade'); </a:t>
            </a:r>
            <a:endParaRPr/>
          </a:p>
          <a:p>
            <a:pPr indent="-274320" lvl="0" marL="274320" rtl="0" algn="l">
              <a:spcBef>
                <a:spcPts val="247"/>
              </a:spcBef>
              <a:spcAft>
                <a:spcPts val="0"/>
              </a:spcAft>
              <a:buSzPct val="95000"/>
              <a:buChar char="⚫"/>
            </a:pPr>
            <a:r>
              <a:rPr lang="en-US"/>
              <a:t>   END CASE; </a:t>
            </a:r>
            <a:endParaRPr/>
          </a:p>
          <a:p>
            <a:pPr indent="-274320" lvl="0" marL="274320" rtl="0" algn="l">
              <a:spcBef>
                <a:spcPts val="247"/>
              </a:spcBef>
              <a:spcAft>
                <a:spcPts val="0"/>
              </a:spcAft>
              <a:buSzPct val="95000"/>
              <a:buChar char="⚫"/>
            </a:pPr>
            <a:r>
              <a:rPr lang="en-US"/>
              <a:t>END;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Subprograms</a:t>
            </a:r>
            <a:endParaRPr/>
          </a:p>
        </p:txBody>
      </p:sp>
      <p:sp>
        <p:nvSpPr>
          <p:cNvPr id="382" name="Google Shape;382;p4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Subprograms allow decomposition of a program into logical units.</a:t>
            </a:r>
            <a:endParaRPr/>
          </a:p>
          <a:p>
            <a:pPr indent="-274320" lvl="0" marL="274320" rtl="0" algn="l">
              <a:spcBef>
                <a:spcPts val="520"/>
              </a:spcBef>
              <a:spcAft>
                <a:spcPts val="0"/>
              </a:spcAft>
              <a:buSzPts val="2470"/>
              <a:buChar char="⚫"/>
            </a:pPr>
            <a:r>
              <a:rPr lang="en-US"/>
              <a:t>Subprograms are named pl/sql blocks that can accept parameters and can be invoked are called as subprograms.</a:t>
            </a:r>
            <a:endParaRPr/>
          </a:p>
          <a:p>
            <a:pPr indent="-274320" lvl="0" marL="274320" rtl="0" algn="l">
              <a:spcBef>
                <a:spcPts val="520"/>
              </a:spcBef>
              <a:spcAft>
                <a:spcPts val="0"/>
              </a:spcAft>
              <a:buSzPts val="2470"/>
              <a:buChar char="⚫"/>
            </a:pPr>
            <a:r>
              <a:rPr lang="en-US"/>
              <a:t>It is used to develop user defined functions and procedures.</a:t>
            </a:r>
            <a:endParaRPr/>
          </a:p>
          <a:p>
            <a:pPr indent="-117348" lvl="1" marL="640080" rtl="0" algn="l">
              <a:spcBef>
                <a:spcPts val="480"/>
              </a:spcBef>
              <a:spcAft>
                <a:spcPts val="0"/>
              </a:spcAft>
              <a:buSzPts val="2040"/>
              <a:buNone/>
            </a:pPr>
            <a:r>
              <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a:t>They can be further classified as:</a:t>
            </a:r>
            <a:endParaRPr/>
          </a:p>
          <a:p>
            <a:pPr indent="-274320" lvl="0" marL="274320" rtl="0" algn="l">
              <a:spcBef>
                <a:spcPts val="520"/>
              </a:spcBef>
              <a:spcAft>
                <a:spcPts val="0"/>
              </a:spcAft>
              <a:buSzPts val="2470"/>
              <a:buChar char="⚫"/>
            </a:pPr>
            <a:r>
              <a:rPr lang="en-US"/>
              <a:t>Local Subprograms</a:t>
            </a:r>
            <a:endParaRPr/>
          </a:p>
          <a:p>
            <a:pPr indent="-274320" lvl="0" marL="274320" rtl="0" algn="l">
              <a:spcBef>
                <a:spcPts val="520"/>
              </a:spcBef>
              <a:spcAft>
                <a:spcPts val="0"/>
              </a:spcAft>
              <a:buSzPts val="2470"/>
              <a:buChar char="⚫"/>
            </a:pPr>
            <a:r>
              <a:rPr lang="en-US"/>
              <a:t>Stored Subprograms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Local Subprogram</a:t>
            </a:r>
            <a:endParaRPr/>
          </a:p>
        </p:txBody>
      </p:sp>
      <p:sp>
        <p:nvSpPr>
          <p:cNvPr id="393" name="Google Shape;393;p4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Local Subprogram is local to the PL/SQL module, which contain it.</a:t>
            </a:r>
            <a:endParaRPr/>
          </a:p>
          <a:p>
            <a:pPr indent="-274320" lvl="0" marL="274320" rtl="0" algn="l">
              <a:spcBef>
                <a:spcPts val="520"/>
              </a:spcBef>
              <a:spcAft>
                <a:spcPts val="0"/>
              </a:spcAft>
              <a:buSzPts val="2470"/>
              <a:buChar char="⚫"/>
            </a:pPr>
            <a:r>
              <a:rPr lang="en-US"/>
              <a:t>It can be created in the declarative section of PL/SQL module.</a:t>
            </a:r>
            <a:endParaRPr/>
          </a:p>
          <a:p>
            <a:pPr indent="-274320" lvl="0" marL="274320" rtl="0" algn="l">
              <a:spcBef>
                <a:spcPts val="520"/>
              </a:spcBef>
              <a:spcAft>
                <a:spcPts val="0"/>
              </a:spcAft>
              <a:buSzPts val="2470"/>
              <a:buChar char="⚫"/>
            </a:pPr>
            <a:r>
              <a:rPr lang="en-US"/>
              <a:t>It can only be invoked in PLSQL block in which it is created.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Stored Subprogram</a:t>
            </a:r>
            <a:endParaRPr/>
          </a:p>
        </p:txBody>
      </p:sp>
      <p:sp>
        <p:nvSpPr>
          <p:cNvPr id="399" name="Google Shape;399;p4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It is named PLSQL block that has been compiled and stored in oracle database.</a:t>
            </a:r>
            <a:endParaRPr/>
          </a:p>
          <a:p>
            <a:pPr indent="-274320" lvl="0" marL="274320" rtl="0" algn="l">
              <a:spcBef>
                <a:spcPts val="520"/>
              </a:spcBef>
              <a:spcAft>
                <a:spcPts val="0"/>
              </a:spcAft>
              <a:buSzPts val="2470"/>
              <a:buChar char="⚫"/>
            </a:pPr>
            <a:r>
              <a:rPr lang="en-US"/>
              <a:t>It is stored as database object in database as tables are stored.</a:t>
            </a:r>
            <a:endParaRPr/>
          </a:p>
          <a:p>
            <a:pPr indent="-274320" lvl="0" marL="274320" rtl="0" algn="l">
              <a:spcBef>
                <a:spcPts val="520"/>
              </a:spcBef>
              <a:spcAft>
                <a:spcPts val="0"/>
              </a:spcAft>
              <a:buSzPts val="2470"/>
              <a:buChar char="⚫"/>
            </a:pPr>
            <a:r>
              <a:rPr lang="en-US"/>
              <a:t>They are invoked or called by any the PL/SQL block.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Structure of PL/SQL Language</a:t>
            </a:r>
            <a:endParaRPr/>
          </a:p>
        </p:txBody>
      </p:sp>
      <p:sp>
        <p:nvSpPr>
          <p:cNvPr id="138" name="Google Shape;138;p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Consist of following sections</a:t>
            </a:r>
            <a:endParaRPr/>
          </a:p>
          <a:p>
            <a:pPr indent="-246888" lvl="1" marL="640080" rtl="0" algn="l">
              <a:spcBef>
                <a:spcPts val="480"/>
              </a:spcBef>
              <a:spcAft>
                <a:spcPts val="0"/>
              </a:spcAft>
              <a:buSzPts val="2040"/>
              <a:buChar char="⚫"/>
            </a:pPr>
            <a:r>
              <a:rPr lang="en-US"/>
              <a:t>Declare(optional)</a:t>
            </a:r>
            <a:endParaRPr/>
          </a:p>
          <a:p>
            <a:pPr indent="-246887" lvl="2" marL="914400" rtl="0" algn="l">
              <a:spcBef>
                <a:spcPts val="420"/>
              </a:spcBef>
              <a:spcAft>
                <a:spcPts val="0"/>
              </a:spcAft>
              <a:buSzPts val="1470"/>
              <a:buChar char="⚫"/>
            </a:pPr>
            <a:r>
              <a:rPr lang="en-US"/>
              <a:t>Used to declare variables and constants</a:t>
            </a:r>
            <a:endParaRPr/>
          </a:p>
          <a:p>
            <a:pPr indent="-246887" lvl="2" marL="914400" rtl="0" algn="l">
              <a:spcBef>
                <a:spcPts val="420"/>
              </a:spcBef>
              <a:spcAft>
                <a:spcPts val="0"/>
              </a:spcAft>
              <a:buSzPts val="1470"/>
              <a:buChar char="⚫"/>
            </a:pPr>
            <a:r>
              <a:rPr lang="en-US"/>
              <a:t>Is an optional section</a:t>
            </a:r>
            <a:endParaRPr/>
          </a:p>
          <a:p>
            <a:pPr indent="-246888" lvl="1" marL="640080" rtl="0" algn="l">
              <a:spcBef>
                <a:spcPts val="480"/>
              </a:spcBef>
              <a:spcAft>
                <a:spcPts val="0"/>
              </a:spcAft>
              <a:buSzPts val="2040"/>
              <a:buChar char="⚫"/>
            </a:pPr>
            <a:r>
              <a:rPr lang="en-US"/>
              <a:t>Begin(required)</a:t>
            </a:r>
            <a:endParaRPr/>
          </a:p>
          <a:p>
            <a:pPr indent="-246887" lvl="2" marL="914400" rtl="0" algn="l">
              <a:spcBef>
                <a:spcPts val="420"/>
              </a:spcBef>
              <a:spcAft>
                <a:spcPts val="0"/>
              </a:spcAft>
              <a:buSzPts val="1470"/>
              <a:buChar char="⚫"/>
            </a:pPr>
            <a:r>
              <a:rPr lang="en-US"/>
              <a:t>It is the executable section containing the code which is executed when block is run</a:t>
            </a:r>
            <a:endParaRPr/>
          </a:p>
          <a:p>
            <a:pPr indent="-246888" lvl="1" marL="640080" rtl="0" algn="l">
              <a:spcBef>
                <a:spcPts val="480"/>
              </a:spcBef>
              <a:spcAft>
                <a:spcPts val="0"/>
              </a:spcAft>
              <a:buSzPts val="2040"/>
              <a:buChar char="⚫"/>
            </a:pPr>
            <a:r>
              <a:rPr lang="en-US"/>
              <a:t>Exception(optional)</a:t>
            </a:r>
            <a:endParaRPr/>
          </a:p>
          <a:p>
            <a:pPr indent="-246887" lvl="2" marL="914400" rtl="0" algn="l">
              <a:spcBef>
                <a:spcPts val="420"/>
              </a:spcBef>
              <a:spcAft>
                <a:spcPts val="0"/>
              </a:spcAft>
              <a:buSzPts val="1470"/>
              <a:buChar char="⚫"/>
            </a:pPr>
            <a:r>
              <a:rPr lang="en-US"/>
              <a:t>Handles exceptions occurring during processing</a:t>
            </a:r>
            <a:endParaRPr/>
          </a:p>
          <a:p>
            <a:pPr indent="-246887" lvl="2" marL="914400" rtl="0" algn="l">
              <a:spcBef>
                <a:spcPts val="420"/>
              </a:spcBef>
              <a:spcAft>
                <a:spcPts val="0"/>
              </a:spcAft>
              <a:buSzPts val="1470"/>
              <a:buChar char="⚫"/>
            </a:pPr>
            <a:r>
              <a:rPr lang="en-US"/>
              <a:t>Is an optional section.</a:t>
            </a:r>
            <a:endParaRPr/>
          </a:p>
          <a:p>
            <a:pPr indent="-246888" lvl="1" marL="640080" rtl="0" algn="l">
              <a:spcBef>
                <a:spcPts val="480"/>
              </a:spcBef>
              <a:spcAft>
                <a:spcPts val="0"/>
              </a:spcAft>
              <a:buSzPts val="2040"/>
              <a:buChar char="⚫"/>
            </a:pPr>
            <a:r>
              <a:rPr lang="en-US"/>
              <a:t>End;(required)</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Types of Subprograms</a:t>
            </a:r>
            <a:endParaRPr/>
          </a:p>
        </p:txBody>
      </p:sp>
      <p:sp>
        <p:nvSpPr>
          <p:cNvPr id="405" name="Google Shape;405;p5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Two types</a:t>
            </a:r>
            <a:endParaRPr/>
          </a:p>
          <a:p>
            <a:pPr indent="-246888" lvl="1" marL="640080" rtl="0" algn="l">
              <a:spcBef>
                <a:spcPts val="480"/>
              </a:spcBef>
              <a:spcAft>
                <a:spcPts val="0"/>
              </a:spcAft>
              <a:buSzPts val="2040"/>
              <a:buChar char="⚫"/>
            </a:pPr>
            <a:r>
              <a:rPr lang="en-US"/>
              <a:t>Procedure</a:t>
            </a:r>
            <a:endParaRPr/>
          </a:p>
          <a:p>
            <a:pPr indent="-246888" lvl="1" marL="640080" rtl="0" algn="l">
              <a:spcBef>
                <a:spcPts val="480"/>
              </a:spcBef>
              <a:spcAft>
                <a:spcPts val="0"/>
              </a:spcAft>
              <a:buSzPts val="2040"/>
              <a:buChar char="⚫"/>
            </a:pPr>
            <a:r>
              <a:rPr lang="en-US"/>
              <a:t>Function</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Procedure Vs Function</a:t>
            </a:r>
            <a:endParaRPr/>
          </a:p>
        </p:txBody>
      </p:sp>
      <p:sp>
        <p:nvSpPr>
          <p:cNvPr id="411" name="Google Shape;411;p5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A procedure or a function is a group of sql and pl/sql statements that is used to perform a specific task.</a:t>
            </a:r>
            <a:endParaRPr/>
          </a:p>
          <a:p>
            <a:pPr indent="-274320" lvl="0" marL="274320" rtl="0" algn="l">
              <a:spcBef>
                <a:spcPts val="520"/>
              </a:spcBef>
              <a:spcAft>
                <a:spcPts val="0"/>
              </a:spcAft>
              <a:buSzPts val="2470"/>
              <a:buChar char="⚫"/>
            </a:pPr>
            <a:r>
              <a:rPr lang="en-US"/>
              <a:t>A procedure is used to perform an action whereas a function is used to compute a value.</a:t>
            </a:r>
            <a:endParaRPr/>
          </a:p>
          <a:p>
            <a:pPr indent="-274320" lvl="0" marL="274320" rtl="0" algn="l">
              <a:spcBef>
                <a:spcPts val="520"/>
              </a:spcBef>
              <a:spcAft>
                <a:spcPts val="0"/>
              </a:spcAft>
              <a:buSzPts val="2470"/>
              <a:buChar char="⚫"/>
            </a:pPr>
            <a:r>
              <a:rPr lang="en-US"/>
              <a:t>A procedure may return no value whereas a function must return a value.</a:t>
            </a:r>
            <a:endParaRPr/>
          </a:p>
          <a:p>
            <a:pPr indent="-274320" lvl="0" marL="274320" rtl="0" algn="l">
              <a:spcBef>
                <a:spcPts val="520"/>
              </a:spcBef>
              <a:spcAft>
                <a:spcPts val="0"/>
              </a:spcAft>
              <a:buSzPts val="247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Why do we use subprograms?</a:t>
            </a:r>
            <a:endParaRPr/>
          </a:p>
        </p:txBody>
      </p:sp>
      <p:sp>
        <p:nvSpPr>
          <p:cNvPr id="417" name="Google Shape;417;p5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1" lang="en-US"/>
              <a:t>Modularity</a:t>
            </a:r>
            <a:r>
              <a:rPr lang="en-US"/>
              <a:t>: It allows a programmer to divide a program into more than one well defined units called modules.</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b="1" lang="en-US"/>
              <a:t>Reusability</a:t>
            </a:r>
            <a:r>
              <a:rPr lang="en-US"/>
              <a:t>: it enables a subprogram to be used in any number of applications.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Creating a Procedure</a:t>
            </a:r>
            <a:endParaRPr/>
          </a:p>
        </p:txBody>
      </p:sp>
      <p:sp>
        <p:nvSpPr>
          <p:cNvPr id="423" name="Google Shape;423;p5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A procedure is created with the CREATE OR REPLACE PROCEDURE statement. </a:t>
            </a:r>
            <a:endParaRPr/>
          </a:p>
          <a:p>
            <a:pPr indent="-274320" lvl="0" marL="274320" rtl="0" algn="l">
              <a:spcBef>
                <a:spcPts val="520"/>
              </a:spcBef>
              <a:spcAft>
                <a:spcPts val="0"/>
              </a:spcAft>
              <a:buSzPts val="2470"/>
              <a:buChar char="⚫"/>
            </a:pPr>
            <a:r>
              <a:rPr lang="en-US"/>
              <a:t>The simplified syntax for the CREATE OR REPLACE PROCEDURE statement is as follows −</a:t>
            </a:r>
            <a:endParaRPr/>
          </a:p>
          <a:p>
            <a:pPr indent="-274320" lvl="0" marL="274320" rtl="0" algn="l">
              <a:spcBef>
                <a:spcPts val="520"/>
              </a:spcBef>
              <a:spcAft>
                <a:spcPts val="0"/>
              </a:spcAft>
              <a:buSzPts val="2470"/>
              <a:buChar char="⚫"/>
            </a:pPr>
            <a:r>
              <a:rPr lang="en-US"/>
              <a:t> CREATE [OR REPLACE] PROCEDURE procedure_name [(parameter_name [IN | OUT | IN OUT] type [, ...])] </a:t>
            </a:r>
            <a:endParaRPr/>
          </a:p>
          <a:p>
            <a:pPr indent="-274320" lvl="0" marL="274320" rtl="0" algn="l">
              <a:spcBef>
                <a:spcPts val="520"/>
              </a:spcBef>
              <a:spcAft>
                <a:spcPts val="0"/>
              </a:spcAft>
              <a:buSzPts val="2470"/>
              <a:buChar char="⚫"/>
            </a:pPr>
            <a:r>
              <a:rPr lang="en-US"/>
              <a:t>{IS | AS} </a:t>
            </a:r>
            <a:endParaRPr/>
          </a:p>
          <a:p>
            <a:pPr indent="-274320" lvl="0" marL="274320" rtl="0" algn="l">
              <a:spcBef>
                <a:spcPts val="520"/>
              </a:spcBef>
              <a:spcAft>
                <a:spcPts val="0"/>
              </a:spcAft>
              <a:buSzPts val="2470"/>
              <a:buChar char="⚫"/>
            </a:pPr>
            <a:r>
              <a:rPr lang="en-US"/>
              <a:t>BEGIN &lt; procedure_body &gt;</a:t>
            </a:r>
            <a:endParaRPr/>
          </a:p>
          <a:p>
            <a:pPr indent="-274320" lvl="0" marL="274320" rtl="0" algn="l">
              <a:spcBef>
                <a:spcPts val="520"/>
              </a:spcBef>
              <a:spcAft>
                <a:spcPts val="0"/>
              </a:spcAft>
              <a:buSzPts val="2470"/>
              <a:buChar char="⚫"/>
            </a:pPr>
            <a:r>
              <a:rPr lang="en-US"/>
              <a:t> END procedure_name;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 Where procedure-name specifies the name of the procedure. </a:t>
            </a:r>
            <a:endParaRPr/>
          </a:p>
          <a:p>
            <a:pPr indent="-274320" lvl="0" marL="274320" rtl="0" algn="l">
              <a:spcBef>
                <a:spcPts val="520"/>
              </a:spcBef>
              <a:spcAft>
                <a:spcPts val="0"/>
              </a:spcAft>
              <a:buSzPts val="2470"/>
              <a:buChar char="⚫"/>
            </a:pPr>
            <a:r>
              <a:rPr lang="en-US"/>
              <a:t>➢ [OR REPLACE] option allows the modification of an existing procedure. </a:t>
            </a:r>
            <a:endParaRPr/>
          </a:p>
          <a:p>
            <a:pPr indent="-274320" lvl="0" marL="274320" rtl="0" algn="l">
              <a:spcBef>
                <a:spcPts val="520"/>
              </a:spcBef>
              <a:spcAft>
                <a:spcPts val="0"/>
              </a:spcAft>
              <a:buSzPts val="2470"/>
              <a:buChar char="⚫"/>
            </a:pPr>
            <a:r>
              <a:rPr lang="en-US"/>
              <a:t>➢ The optional parameter list contains name, mode and types of the parameters. </a:t>
            </a:r>
            <a:endParaRPr/>
          </a:p>
          <a:p>
            <a:pPr indent="-274320" lvl="0" marL="274320" rtl="0" algn="l">
              <a:spcBef>
                <a:spcPts val="520"/>
              </a:spcBef>
              <a:spcAft>
                <a:spcPts val="0"/>
              </a:spcAft>
              <a:buSzPts val="2470"/>
              <a:buChar char="⚫"/>
            </a:pPr>
            <a:r>
              <a:rPr lang="en-US"/>
              <a:t>➢ procedure-body contains the executable part. </a:t>
            </a:r>
            <a:endParaRPr/>
          </a:p>
          <a:p>
            <a:pPr indent="-274320" lvl="0" marL="274320" rtl="0" algn="l">
              <a:spcBef>
                <a:spcPts val="520"/>
              </a:spcBef>
              <a:spcAft>
                <a:spcPts val="0"/>
              </a:spcAft>
              <a:buSzPts val="2470"/>
              <a:buChar char="⚫"/>
            </a:pPr>
            <a:r>
              <a:rPr lang="en-US"/>
              <a:t>➢ The AS keyword is used instead of the IS keyword for creating a standalone procedure</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Parameter Modes</a:t>
            </a:r>
            <a:endParaRPr/>
          </a:p>
        </p:txBody>
      </p:sp>
      <p:sp>
        <p:nvSpPr>
          <p:cNvPr id="434" name="Google Shape;434;p5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95000"/>
              <a:buNone/>
            </a:pPr>
            <a:r>
              <a:rPr b="1" lang="en-US"/>
              <a:t>IN</a:t>
            </a:r>
            <a:r>
              <a:rPr lang="en-US"/>
              <a:t>: This a default mode.</a:t>
            </a:r>
            <a:endParaRPr/>
          </a:p>
          <a:p>
            <a:pPr indent="0" lvl="0" marL="0" rtl="0" algn="l">
              <a:spcBef>
                <a:spcPts val="520"/>
              </a:spcBef>
              <a:spcAft>
                <a:spcPts val="0"/>
              </a:spcAft>
              <a:buSzPct val="95000"/>
              <a:buNone/>
            </a:pPr>
            <a:r>
              <a:rPr lang="en-US"/>
              <a:t>It is read only parameter</a:t>
            </a:r>
            <a:endParaRPr/>
          </a:p>
          <a:p>
            <a:pPr indent="-262556" lvl="0" marL="274320" rtl="0" algn="l">
              <a:spcBef>
                <a:spcPts val="520"/>
              </a:spcBef>
              <a:spcAft>
                <a:spcPts val="0"/>
              </a:spcAft>
              <a:buSzPct val="95000"/>
              <a:buChar char="⚫"/>
            </a:pPr>
            <a:r>
              <a:rPr lang="en-US"/>
              <a:t>It represents the value that will be passed from outside</a:t>
            </a:r>
            <a:endParaRPr/>
          </a:p>
          <a:p>
            <a:pPr indent="0" lvl="0" marL="0" rtl="0" algn="l">
              <a:spcBef>
                <a:spcPts val="520"/>
              </a:spcBef>
              <a:spcAft>
                <a:spcPts val="0"/>
              </a:spcAft>
              <a:buSzPct val="95000"/>
              <a:buNone/>
            </a:pPr>
            <a:r>
              <a:rPr b="1" lang="en-US"/>
              <a:t>OUT</a:t>
            </a:r>
            <a:r>
              <a:rPr lang="en-US"/>
              <a:t>: </a:t>
            </a:r>
            <a:endParaRPr/>
          </a:p>
          <a:p>
            <a:pPr indent="0" lvl="0" marL="0" rtl="0" algn="l">
              <a:spcBef>
                <a:spcPts val="520"/>
              </a:spcBef>
              <a:spcAft>
                <a:spcPts val="0"/>
              </a:spcAft>
              <a:buSzPct val="95000"/>
              <a:buNone/>
            </a:pPr>
            <a:r>
              <a:rPr lang="en-US"/>
              <a:t>OUT represents the parameter that will be used to return a value outside of the procedure. </a:t>
            </a:r>
            <a:endParaRPr/>
          </a:p>
          <a:p>
            <a:pPr indent="0" lvl="0" marL="0" rtl="0" algn="l">
              <a:spcBef>
                <a:spcPts val="520"/>
              </a:spcBef>
              <a:spcAft>
                <a:spcPts val="0"/>
              </a:spcAft>
              <a:buSzPct val="95000"/>
              <a:buNone/>
            </a:pPr>
            <a:r>
              <a:rPr lang="en-US"/>
              <a:t>It Return a value to the calling program.</a:t>
            </a:r>
            <a:endParaRPr/>
          </a:p>
          <a:p>
            <a:pPr indent="0" lvl="0" marL="0" rtl="0" algn="l">
              <a:spcBef>
                <a:spcPts val="520"/>
              </a:spcBef>
              <a:spcAft>
                <a:spcPts val="0"/>
              </a:spcAft>
              <a:buSzPct val="95000"/>
              <a:buNone/>
            </a:pPr>
            <a:r>
              <a:rPr b="1" lang="en-US"/>
              <a:t>IN OUT:</a:t>
            </a:r>
            <a:endParaRPr/>
          </a:p>
          <a:p>
            <a:pPr indent="0" lvl="0" marL="0" rtl="0" algn="l">
              <a:spcBef>
                <a:spcPts val="520"/>
              </a:spcBef>
              <a:spcAft>
                <a:spcPts val="0"/>
              </a:spcAft>
              <a:buSzPct val="95000"/>
              <a:buNone/>
            </a:pPr>
            <a:r>
              <a:rPr lang="en-US"/>
              <a:t>Passes an initial value to subprogram and return an updated value to the caller.</a:t>
            </a:r>
            <a:endParaRPr/>
          </a:p>
          <a:p>
            <a:pPr indent="-117475" lvl="0" marL="274320" rtl="0" algn="l">
              <a:spcBef>
                <a:spcPts val="520"/>
              </a:spcBef>
              <a:spcAft>
                <a:spcPts val="0"/>
              </a:spcAft>
              <a:buSzPct val="950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Char char="⚫"/>
            </a:pPr>
            <a:r>
              <a:rPr lang="en-US"/>
              <a:t>The following example creates a simple procedure that displays the string 'Hello World!' on the screen when executed. </a:t>
            </a:r>
            <a:endParaRPr/>
          </a:p>
          <a:p>
            <a:pPr indent="-274320" lvl="0" marL="274320" rtl="0" algn="l">
              <a:spcBef>
                <a:spcPts val="481"/>
              </a:spcBef>
              <a:spcAft>
                <a:spcPts val="0"/>
              </a:spcAft>
              <a:buSzPct val="95000"/>
              <a:buChar char="⚫"/>
            </a:pPr>
            <a:r>
              <a:rPr lang="en-US"/>
              <a:t>CREATE OR REPLACE PROCEDURE greetings </a:t>
            </a:r>
            <a:endParaRPr/>
          </a:p>
          <a:p>
            <a:pPr indent="-274320" lvl="0" marL="274320" rtl="0" algn="l">
              <a:spcBef>
                <a:spcPts val="481"/>
              </a:spcBef>
              <a:spcAft>
                <a:spcPts val="0"/>
              </a:spcAft>
              <a:buSzPct val="95000"/>
              <a:buChar char="⚫"/>
            </a:pPr>
            <a:r>
              <a:rPr lang="en-US"/>
              <a:t>AS </a:t>
            </a:r>
            <a:endParaRPr/>
          </a:p>
          <a:p>
            <a:pPr indent="-274320" lvl="0" marL="274320" rtl="0" algn="l">
              <a:spcBef>
                <a:spcPts val="481"/>
              </a:spcBef>
              <a:spcAft>
                <a:spcPts val="0"/>
              </a:spcAft>
              <a:buSzPct val="95000"/>
              <a:buChar char="⚫"/>
            </a:pPr>
            <a:r>
              <a:rPr lang="en-US"/>
              <a:t>BEGIN </a:t>
            </a:r>
            <a:endParaRPr/>
          </a:p>
          <a:p>
            <a:pPr indent="-274320" lvl="0" marL="274320" rtl="0" algn="l">
              <a:spcBef>
                <a:spcPts val="481"/>
              </a:spcBef>
              <a:spcAft>
                <a:spcPts val="0"/>
              </a:spcAft>
              <a:buSzPct val="95000"/>
              <a:buChar char="⚫"/>
            </a:pPr>
            <a:r>
              <a:rPr lang="en-US"/>
              <a:t>dbms_output.put_line('Hello World!’); </a:t>
            </a:r>
            <a:endParaRPr/>
          </a:p>
          <a:p>
            <a:pPr indent="-274320" lvl="0" marL="274320" rtl="0" algn="l">
              <a:spcBef>
                <a:spcPts val="481"/>
              </a:spcBef>
              <a:spcAft>
                <a:spcPts val="0"/>
              </a:spcAft>
              <a:buSzPct val="95000"/>
              <a:buChar char="⚫"/>
            </a:pPr>
            <a:r>
              <a:rPr lang="en-US"/>
              <a:t>END; / </a:t>
            </a:r>
            <a:endParaRPr/>
          </a:p>
          <a:p>
            <a:pPr indent="-274320" lvl="0" marL="274320" rtl="0" algn="l">
              <a:spcBef>
                <a:spcPts val="481"/>
              </a:spcBef>
              <a:spcAft>
                <a:spcPts val="0"/>
              </a:spcAft>
              <a:buSzPct val="95000"/>
              <a:buChar char="⚫"/>
            </a:pPr>
            <a:r>
              <a:rPr lang="en-US"/>
              <a:t>When the above code is executed using the SQL prompt, it will produce the following result − </a:t>
            </a:r>
            <a:r>
              <a:rPr b="1" lang="en-US"/>
              <a:t>Procedure created</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70"/>
              <a:buChar char="⚫"/>
            </a:pPr>
            <a:r>
              <a:rPr b="0" i="0" lang="en-US">
                <a:solidFill>
                  <a:srgbClr val="202124"/>
                </a:solidFill>
                <a:latin typeface="Times New Roman"/>
                <a:ea typeface="Times New Roman"/>
                <a:cs typeface="Times New Roman"/>
                <a:sym typeface="Times New Roman"/>
              </a:rPr>
              <a:t>A standalone procedure is </a:t>
            </a:r>
            <a:r>
              <a:rPr b="0" i="0" lang="en-US">
                <a:solidFill>
                  <a:srgbClr val="040C28"/>
                </a:solidFill>
                <a:latin typeface="Times New Roman"/>
                <a:ea typeface="Times New Roman"/>
                <a:cs typeface="Times New Roman"/>
                <a:sym typeface="Times New Roman"/>
              </a:rPr>
              <a:t>a procedure (a subprogram that performs a specific action) that is stored in the database</a:t>
            </a:r>
            <a:r>
              <a:rPr b="0" i="0" lang="en-US">
                <a:solidFill>
                  <a:srgbClr val="202124"/>
                </a:solidFill>
                <a:latin typeface="Times New Roman"/>
                <a:ea typeface="Times New Roman"/>
                <a:cs typeface="Times New Roman"/>
                <a:sym typeface="Times New Roman"/>
              </a:rPr>
              <a:t>. </a:t>
            </a:r>
            <a:endParaRPr/>
          </a:p>
          <a:p>
            <a:pPr indent="-274320" lvl="0" marL="274320" rtl="0" algn="just">
              <a:spcBef>
                <a:spcPts val="520"/>
              </a:spcBef>
              <a:spcAft>
                <a:spcPts val="0"/>
              </a:spcAft>
              <a:buSzPts val="2470"/>
              <a:buChar char="⚫"/>
            </a:pPr>
            <a:r>
              <a:rPr b="0" i="0" lang="en-US">
                <a:solidFill>
                  <a:srgbClr val="202124"/>
                </a:solidFill>
                <a:latin typeface="Times New Roman"/>
                <a:ea typeface="Times New Roman"/>
                <a:cs typeface="Times New Roman"/>
                <a:sym typeface="Times New Roman"/>
              </a:rPr>
              <a:t>Note: A standalone procedure that you create with the CREATE PROCEDURE statement differs from a procedure that you declare and define in a PL/SQL block or package.</a:t>
            </a:r>
            <a:endParaRPr>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Char char="⚫"/>
            </a:pPr>
            <a:r>
              <a:rPr lang="en-US"/>
              <a:t>Executing a Standalone Procedure </a:t>
            </a:r>
            <a:endParaRPr/>
          </a:p>
          <a:p>
            <a:pPr indent="-274320" lvl="0" marL="274320" rtl="0" algn="l">
              <a:spcBef>
                <a:spcPts val="481"/>
              </a:spcBef>
              <a:spcAft>
                <a:spcPts val="0"/>
              </a:spcAft>
              <a:buSzPct val="95000"/>
              <a:buChar char="⚫"/>
            </a:pPr>
            <a:r>
              <a:rPr lang="en-US"/>
              <a:t>A standalone procedure can be called in two ways − </a:t>
            </a:r>
            <a:endParaRPr/>
          </a:p>
          <a:p>
            <a:pPr indent="-274320" lvl="0" marL="274320" rtl="0" algn="l">
              <a:spcBef>
                <a:spcPts val="481"/>
              </a:spcBef>
              <a:spcAft>
                <a:spcPts val="0"/>
              </a:spcAft>
              <a:buSzPct val="95000"/>
              <a:buChar char="⚫"/>
            </a:pPr>
            <a:r>
              <a:rPr lang="en-US"/>
              <a:t>Using the EXECUTE keyword </a:t>
            </a:r>
            <a:endParaRPr/>
          </a:p>
          <a:p>
            <a:pPr indent="-274320" lvl="0" marL="274320" rtl="0" algn="l">
              <a:spcBef>
                <a:spcPts val="481"/>
              </a:spcBef>
              <a:spcAft>
                <a:spcPts val="0"/>
              </a:spcAft>
              <a:buSzPct val="95000"/>
              <a:buChar char="⚫"/>
            </a:pPr>
            <a:r>
              <a:rPr lang="en-US"/>
              <a:t>Calling the name of the procedure from a PL/SQL block</a:t>
            </a:r>
            <a:endParaRPr/>
          </a:p>
          <a:p>
            <a:pPr indent="-274320" lvl="0" marL="274320" rtl="0" algn="l">
              <a:spcBef>
                <a:spcPts val="481"/>
              </a:spcBef>
              <a:spcAft>
                <a:spcPts val="0"/>
              </a:spcAft>
              <a:buSzPct val="95000"/>
              <a:buChar char="⚫"/>
            </a:pPr>
            <a:r>
              <a:rPr lang="en-US"/>
              <a:t> The above procedure named 'greetings' can be called with the EXECUTE keyword as − </a:t>
            </a:r>
            <a:endParaRPr/>
          </a:p>
          <a:p>
            <a:pPr indent="-274320" lvl="0" marL="274320" rtl="0" algn="l">
              <a:spcBef>
                <a:spcPts val="481"/>
              </a:spcBef>
              <a:spcAft>
                <a:spcPts val="0"/>
              </a:spcAft>
              <a:buSzPct val="95000"/>
              <a:buChar char="⚫"/>
            </a:pPr>
            <a:r>
              <a:rPr lang="en-US"/>
              <a:t>EXECUTE greetings; </a:t>
            </a:r>
            <a:endParaRPr/>
          </a:p>
          <a:p>
            <a:pPr indent="-274320" lvl="0" marL="274320" rtl="0" algn="l">
              <a:spcBef>
                <a:spcPts val="481"/>
              </a:spcBef>
              <a:spcAft>
                <a:spcPts val="0"/>
              </a:spcAft>
              <a:buSzPct val="95000"/>
              <a:buChar char="⚫"/>
            </a:pPr>
            <a:r>
              <a:rPr lang="en-US"/>
              <a:t>The above call will display −</a:t>
            </a:r>
            <a:endParaRPr/>
          </a:p>
          <a:p>
            <a:pPr indent="-274320" lvl="0" marL="274320" rtl="0" algn="l">
              <a:spcBef>
                <a:spcPts val="481"/>
              </a:spcBef>
              <a:spcAft>
                <a:spcPts val="0"/>
              </a:spcAft>
              <a:buSzPct val="95000"/>
              <a:buChar char="⚫"/>
            </a:pPr>
            <a:r>
              <a:rPr lang="en-US"/>
              <a:t> Hello World</a:t>
            </a:r>
            <a:endParaRPr/>
          </a:p>
          <a:p>
            <a:pPr indent="-274320" lvl="0" marL="274320" rtl="0" algn="l">
              <a:spcBef>
                <a:spcPts val="481"/>
              </a:spcBef>
              <a:spcAft>
                <a:spcPts val="0"/>
              </a:spcAft>
              <a:buSzPct val="95000"/>
              <a:buChar char="⚫"/>
            </a:pPr>
            <a:r>
              <a:rPr lang="en-US"/>
              <a:t> PL/SQL procedure successfully completed.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The procedure can also be called from another PL/SQL block − </a:t>
            </a:r>
            <a:endParaRPr/>
          </a:p>
          <a:p>
            <a:pPr indent="-274320" lvl="0" marL="274320" rtl="0" algn="l">
              <a:spcBef>
                <a:spcPts val="520"/>
              </a:spcBef>
              <a:spcAft>
                <a:spcPts val="0"/>
              </a:spcAft>
              <a:buSzPts val="2470"/>
              <a:buChar char="⚫"/>
            </a:pPr>
            <a:r>
              <a:rPr lang="en-US"/>
              <a:t>BEGIN </a:t>
            </a:r>
            <a:endParaRPr/>
          </a:p>
          <a:p>
            <a:pPr indent="-274320" lvl="0" marL="274320" rtl="0" algn="l">
              <a:spcBef>
                <a:spcPts val="520"/>
              </a:spcBef>
              <a:spcAft>
                <a:spcPts val="0"/>
              </a:spcAft>
              <a:buSzPts val="2470"/>
              <a:buChar char="⚫"/>
            </a:pPr>
            <a:r>
              <a:rPr lang="en-US"/>
              <a:t>greetings; </a:t>
            </a:r>
            <a:endParaRPr/>
          </a:p>
          <a:p>
            <a:pPr indent="-274320" lvl="0" marL="274320" rtl="0" algn="l">
              <a:spcBef>
                <a:spcPts val="520"/>
              </a:spcBef>
              <a:spcAft>
                <a:spcPts val="0"/>
              </a:spcAft>
              <a:buSzPts val="2470"/>
              <a:buChar char="⚫"/>
            </a:pPr>
            <a:r>
              <a:rPr lang="en-US"/>
              <a:t>END;</a:t>
            </a:r>
            <a:endParaRPr/>
          </a:p>
          <a:p>
            <a:pPr indent="-274320" lvl="0" marL="274320" rtl="0" algn="l">
              <a:spcBef>
                <a:spcPts val="520"/>
              </a:spcBef>
              <a:spcAft>
                <a:spcPts val="0"/>
              </a:spcAft>
              <a:buSzPts val="2470"/>
              <a:buChar char="⚫"/>
            </a:pPr>
            <a:r>
              <a:rPr lang="en-US"/>
              <a:t> / </a:t>
            </a:r>
            <a:endParaRPr/>
          </a:p>
          <a:p>
            <a:pPr indent="-274320" lvl="0" marL="274320" rtl="0" algn="l">
              <a:spcBef>
                <a:spcPts val="520"/>
              </a:spcBef>
              <a:spcAft>
                <a:spcPts val="0"/>
              </a:spcAft>
              <a:buSzPts val="2470"/>
              <a:buChar char="⚫"/>
            </a:pPr>
            <a:r>
              <a:rPr lang="en-US"/>
              <a:t>The above call will display −</a:t>
            </a:r>
            <a:endParaRPr/>
          </a:p>
          <a:p>
            <a:pPr indent="-274320" lvl="0" marL="274320" rtl="0" algn="l">
              <a:spcBef>
                <a:spcPts val="520"/>
              </a:spcBef>
              <a:spcAft>
                <a:spcPts val="0"/>
              </a:spcAft>
              <a:buSzPts val="2470"/>
              <a:buChar char="⚫"/>
            </a:pPr>
            <a:r>
              <a:rPr lang="en-US"/>
              <a:t> Hello World </a:t>
            </a:r>
            <a:endParaRPr/>
          </a:p>
          <a:p>
            <a:pPr indent="-274320" lvl="0" marL="274320" rtl="0" algn="l">
              <a:spcBef>
                <a:spcPts val="520"/>
              </a:spcBef>
              <a:spcAft>
                <a:spcPts val="0"/>
              </a:spcAft>
              <a:buSzPts val="2470"/>
              <a:buChar char="⚫"/>
            </a:pPr>
            <a:r>
              <a:rPr lang="en-US"/>
              <a:t>PL/SQL procedure successfully completed.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PL/SQL block types</a:t>
            </a:r>
            <a:endParaRPr/>
          </a:p>
        </p:txBody>
      </p:sp>
      <p:pic>
        <p:nvPicPr>
          <p:cNvPr id="144" name="Google Shape;144;p6"/>
          <p:cNvPicPr preferRelativeResize="0"/>
          <p:nvPr>
            <p:ph idx="1" type="body"/>
          </p:nvPr>
        </p:nvPicPr>
        <p:blipFill rotWithShape="1">
          <a:blip r:embed="rId3">
            <a:alphaModFix/>
          </a:blip>
          <a:srcRect b="12151" l="8031" r="23648" t="21881"/>
          <a:stretch/>
        </p:blipFill>
        <p:spPr>
          <a:xfrm>
            <a:off x="685800" y="2133600"/>
            <a:ext cx="7283116" cy="39536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Deleting a Standalone Procedure</a:t>
            </a:r>
            <a:endParaRPr/>
          </a:p>
        </p:txBody>
      </p:sp>
      <p:sp>
        <p:nvSpPr>
          <p:cNvPr id="460" name="Google Shape;460;p6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A standalone procedure is deleted with the DROP PROCEDURE statement. </a:t>
            </a:r>
            <a:endParaRPr/>
          </a:p>
          <a:p>
            <a:pPr indent="-274320" lvl="0" marL="274320" rtl="0" algn="l">
              <a:spcBef>
                <a:spcPts val="520"/>
              </a:spcBef>
              <a:spcAft>
                <a:spcPts val="0"/>
              </a:spcAft>
              <a:buSzPts val="2470"/>
              <a:buChar char="⚫"/>
            </a:pPr>
            <a:r>
              <a:rPr lang="en-US"/>
              <a:t>Syntax for deleting a procedure is − DROP PROCEDURE procedure-name;</a:t>
            </a:r>
            <a:endParaRPr/>
          </a:p>
          <a:p>
            <a:pPr indent="-274320" lvl="0" marL="274320" rtl="0" algn="l">
              <a:spcBef>
                <a:spcPts val="520"/>
              </a:spcBef>
              <a:spcAft>
                <a:spcPts val="0"/>
              </a:spcAft>
              <a:buSzPts val="2470"/>
              <a:buChar char="⚫"/>
            </a:pPr>
            <a:r>
              <a:rPr lang="en-US"/>
              <a:t> You can drop the greetings procedure by using the following statement −</a:t>
            </a:r>
            <a:endParaRPr/>
          </a:p>
          <a:p>
            <a:pPr indent="-274320" lvl="0" marL="274320" rtl="0" algn="l">
              <a:spcBef>
                <a:spcPts val="520"/>
              </a:spcBef>
              <a:spcAft>
                <a:spcPts val="0"/>
              </a:spcAft>
              <a:buSzPts val="2470"/>
              <a:buChar char="⚫"/>
            </a:pPr>
            <a:r>
              <a:rPr lang="en-US"/>
              <a:t> DROP PROCEDURE greetings;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Procedure</a:t>
            </a:r>
            <a:endParaRPr/>
          </a:p>
        </p:txBody>
      </p:sp>
      <p:sp>
        <p:nvSpPr>
          <p:cNvPr id="466" name="Google Shape;466;p6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None/>
            </a:pPr>
            <a:r>
              <a:rPr b="1" lang="en-US"/>
              <a:t>Declare</a:t>
            </a:r>
            <a:endParaRPr/>
          </a:p>
          <a:p>
            <a:pPr indent="-246888" lvl="1" marL="640080" rtl="0" algn="l">
              <a:spcBef>
                <a:spcPts val="336"/>
              </a:spcBef>
              <a:spcAft>
                <a:spcPts val="0"/>
              </a:spcAft>
              <a:buSzPct val="85000"/>
              <a:buNone/>
            </a:pPr>
            <a:r>
              <a:rPr lang="en-US"/>
              <a:t>Global variables declaration;</a:t>
            </a:r>
            <a:endParaRPr/>
          </a:p>
          <a:p>
            <a:pPr indent="-246888" lvl="1" marL="640080" rtl="0" algn="l">
              <a:spcBef>
                <a:spcPts val="336"/>
              </a:spcBef>
              <a:spcAft>
                <a:spcPts val="0"/>
              </a:spcAft>
              <a:buSzPct val="85000"/>
              <a:buNone/>
            </a:pPr>
            <a:r>
              <a:rPr lang="en-US"/>
              <a:t>Procedure procedure name</a:t>
            </a:r>
            <a:endParaRPr/>
          </a:p>
          <a:p>
            <a:pPr indent="-246888" lvl="1" marL="640080" rtl="0" algn="l">
              <a:spcBef>
                <a:spcPts val="336"/>
              </a:spcBef>
              <a:spcAft>
                <a:spcPts val="0"/>
              </a:spcAft>
              <a:buSzPct val="85000"/>
              <a:buNone/>
            </a:pPr>
            <a:r>
              <a:rPr lang="en-US"/>
              <a:t>(Arguments IN/OUT/IN OUT data types)</a:t>
            </a:r>
            <a:endParaRPr/>
          </a:p>
          <a:p>
            <a:pPr indent="-246888" lvl="1" marL="640080" rtl="0" algn="l">
              <a:spcBef>
                <a:spcPts val="336"/>
              </a:spcBef>
              <a:spcAft>
                <a:spcPts val="0"/>
              </a:spcAft>
              <a:buSzPct val="85000"/>
              <a:buNone/>
            </a:pPr>
            <a:r>
              <a:rPr lang="en-US"/>
              <a:t>IS/AS</a:t>
            </a:r>
            <a:endParaRPr/>
          </a:p>
          <a:p>
            <a:pPr indent="-246888" lvl="1" marL="640080" rtl="0" algn="l">
              <a:spcBef>
                <a:spcPts val="336"/>
              </a:spcBef>
              <a:spcAft>
                <a:spcPts val="0"/>
              </a:spcAft>
              <a:buSzPct val="85000"/>
              <a:buNone/>
            </a:pPr>
            <a:r>
              <a:rPr lang="en-US"/>
              <a:t>Variable and constant declaration;</a:t>
            </a:r>
            <a:endParaRPr/>
          </a:p>
          <a:p>
            <a:pPr indent="-274320" lvl="0" marL="274320" rtl="0" algn="l">
              <a:spcBef>
                <a:spcPts val="364"/>
              </a:spcBef>
              <a:spcAft>
                <a:spcPts val="0"/>
              </a:spcAft>
              <a:buSzPct val="95000"/>
              <a:buNone/>
            </a:pPr>
            <a:r>
              <a:rPr b="1" lang="en-US"/>
              <a:t>Begin</a:t>
            </a:r>
            <a:endParaRPr/>
          </a:p>
          <a:p>
            <a:pPr indent="-246888" lvl="1" marL="640080" rtl="0" algn="l">
              <a:spcBef>
                <a:spcPts val="336"/>
              </a:spcBef>
              <a:spcAft>
                <a:spcPts val="0"/>
              </a:spcAft>
              <a:buSzPct val="85000"/>
              <a:buNone/>
            </a:pPr>
            <a:r>
              <a:rPr lang="en-US"/>
              <a:t>PL/SQL statements;</a:t>
            </a:r>
            <a:endParaRPr/>
          </a:p>
          <a:p>
            <a:pPr indent="-246888" lvl="1" marL="640080" rtl="0" algn="l">
              <a:spcBef>
                <a:spcPts val="336"/>
              </a:spcBef>
              <a:spcAft>
                <a:spcPts val="0"/>
              </a:spcAft>
              <a:buSzPct val="85000"/>
              <a:buNone/>
            </a:pPr>
            <a:r>
              <a:rPr lang="en-US"/>
              <a:t>Exception</a:t>
            </a:r>
            <a:endParaRPr/>
          </a:p>
          <a:p>
            <a:pPr indent="-246888" lvl="1" marL="640080" rtl="0" algn="l">
              <a:spcBef>
                <a:spcPts val="336"/>
              </a:spcBef>
              <a:spcAft>
                <a:spcPts val="0"/>
              </a:spcAft>
              <a:buSzPct val="85000"/>
              <a:buNone/>
            </a:pPr>
            <a:r>
              <a:rPr lang="en-US"/>
              <a:t>Statements;</a:t>
            </a:r>
            <a:endParaRPr/>
          </a:p>
          <a:p>
            <a:pPr indent="-246888" lvl="1" marL="640080" rtl="0" algn="l">
              <a:spcBef>
                <a:spcPts val="336"/>
              </a:spcBef>
              <a:spcAft>
                <a:spcPts val="0"/>
              </a:spcAft>
              <a:buSzPct val="85000"/>
              <a:buNone/>
            </a:pPr>
            <a:r>
              <a:rPr lang="en-US"/>
              <a:t>End procedure name;</a:t>
            </a:r>
            <a:endParaRPr/>
          </a:p>
          <a:p>
            <a:pPr indent="-274320" lvl="0" marL="274320" rtl="0" algn="l">
              <a:spcBef>
                <a:spcPts val="364"/>
              </a:spcBef>
              <a:spcAft>
                <a:spcPts val="0"/>
              </a:spcAft>
              <a:buSzPct val="95000"/>
              <a:buNone/>
            </a:pPr>
            <a:r>
              <a:rPr b="1" lang="en-US"/>
              <a:t>Begin</a:t>
            </a:r>
            <a:endParaRPr/>
          </a:p>
          <a:p>
            <a:pPr indent="-246888" lvl="1" marL="640080" rtl="0" algn="l">
              <a:spcBef>
                <a:spcPts val="336"/>
              </a:spcBef>
              <a:spcAft>
                <a:spcPts val="0"/>
              </a:spcAft>
              <a:buSzPct val="85000"/>
              <a:buNone/>
            </a:pPr>
            <a:r>
              <a:rPr lang="en-US"/>
              <a:t>Executable statements;</a:t>
            </a:r>
            <a:endParaRPr/>
          </a:p>
          <a:p>
            <a:pPr indent="-246888" lvl="1" marL="640080" rtl="0" algn="l">
              <a:spcBef>
                <a:spcPts val="336"/>
              </a:spcBef>
              <a:spcAft>
                <a:spcPts val="0"/>
              </a:spcAft>
              <a:buSzPct val="85000"/>
              <a:buNone/>
            </a:pPr>
            <a:r>
              <a:rPr lang="en-US"/>
              <a:t>Procedure calling;</a:t>
            </a:r>
            <a:endParaRPr/>
          </a:p>
          <a:p>
            <a:pPr indent="-274320" lvl="0" marL="274320" rtl="0" algn="l">
              <a:spcBef>
                <a:spcPts val="364"/>
              </a:spcBef>
              <a:spcAft>
                <a:spcPts val="0"/>
              </a:spcAft>
              <a:buSzPct val="95000"/>
              <a:buNone/>
            </a:pPr>
            <a:r>
              <a:rPr b="1" lang="en-US"/>
              <a:t>End;</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Procedure- example</a:t>
            </a:r>
            <a:endParaRPr/>
          </a:p>
        </p:txBody>
      </p:sp>
      <p:sp>
        <p:nvSpPr>
          <p:cNvPr id="472" name="Google Shape;472;p6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None/>
            </a:pPr>
            <a:r>
              <a:rPr lang="en-US"/>
              <a:t>Declare</a:t>
            </a:r>
            <a:endParaRPr/>
          </a:p>
          <a:p>
            <a:pPr indent="-274320" lvl="0" marL="274320" rtl="0" algn="l">
              <a:spcBef>
                <a:spcPts val="364"/>
              </a:spcBef>
              <a:spcAft>
                <a:spcPts val="0"/>
              </a:spcAft>
              <a:buSzPct val="95000"/>
              <a:buNone/>
            </a:pPr>
            <a:r>
              <a:rPr lang="en-US"/>
              <a:t>a number(2);</a:t>
            </a:r>
            <a:endParaRPr/>
          </a:p>
          <a:p>
            <a:pPr indent="-274320" lvl="0" marL="274320" rtl="0" algn="l">
              <a:spcBef>
                <a:spcPts val="364"/>
              </a:spcBef>
              <a:spcAft>
                <a:spcPts val="0"/>
              </a:spcAft>
              <a:buSzPct val="95000"/>
              <a:buNone/>
            </a:pPr>
            <a:r>
              <a:rPr lang="en-US"/>
              <a:t>b number(2);</a:t>
            </a:r>
            <a:endParaRPr/>
          </a:p>
          <a:p>
            <a:pPr indent="-274320" lvl="0" marL="274320" rtl="0" algn="l">
              <a:spcBef>
                <a:spcPts val="364"/>
              </a:spcBef>
              <a:spcAft>
                <a:spcPts val="0"/>
              </a:spcAft>
              <a:buSzPct val="95000"/>
              <a:buNone/>
            </a:pPr>
            <a:r>
              <a:rPr lang="en-US"/>
              <a:t>c number(4);</a:t>
            </a:r>
            <a:endParaRPr/>
          </a:p>
          <a:p>
            <a:pPr indent="-246888" lvl="1" marL="640080" rtl="0" algn="l">
              <a:spcBef>
                <a:spcPts val="336"/>
              </a:spcBef>
              <a:spcAft>
                <a:spcPts val="0"/>
              </a:spcAft>
              <a:buSzPct val="85000"/>
              <a:buNone/>
            </a:pPr>
            <a:r>
              <a:rPr lang="en-US"/>
              <a:t>procedure multiplication (X in number, Y in number, Z out number)</a:t>
            </a:r>
            <a:endParaRPr/>
          </a:p>
          <a:p>
            <a:pPr indent="-246888" lvl="1" marL="640080" rtl="0" algn="l">
              <a:spcBef>
                <a:spcPts val="336"/>
              </a:spcBef>
              <a:spcAft>
                <a:spcPts val="0"/>
              </a:spcAft>
              <a:buSzPct val="85000"/>
              <a:buNone/>
            </a:pPr>
            <a:r>
              <a:rPr lang="en-US"/>
              <a:t>is</a:t>
            </a:r>
            <a:endParaRPr/>
          </a:p>
          <a:p>
            <a:pPr indent="-274320" lvl="0" marL="274320" rtl="0" algn="l">
              <a:spcBef>
                <a:spcPts val="364"/>
              </a:spcBef>
              <a:spcAft>
                <a:spcPts val="0"/>
              </a:spcAft>
              <a:buSzPct val="95000"/>
              <a:buNone/>
            </a:pPr>
            <a:r>
              <a:rPr lang="en-US"/>
              <a:t>begin </a:t>
            </a:r>
            <a:endParaRPr/>
          </a:p>
          <a:p>
            <a:pPr indent="-246888" lvl="1" marL="640080" rtl="0" algn="l">
              <a:spcBef>
                <a:spcPts val="336"/>
              </a:spcBef>
              <a:spcAft>
                <a:spcPts val="0"/>
              </a:spcAft>
              <a:buSzPct val="85000"/>
              <a:buNone/>
            </a:pPr>
            <a:r>
              <a:rPr lang="en-US"/>
              <a:t>Z:=X*Y;</a:t>
            </a:r>
            <a:endParaRPr/>
          </a:p>
          <a:p>
            <a:pPr indent="-246888" lvl="1" marL="640080" rtl="0" algn="l">
              <a:spcBef>
                <a:spcPts val="336"/>
              </a:spcBef>
              <a:spcAft>
                <a:spcPts val="0"/>
              </a:spcAft>
              <a:buSzPct val="85000"/>
              <a:buNone/>
            </a:pPr>
            <a:r>
              <a:rPr lang="en-US"/>
              <a:t>end multiplication;</a:t>
            </a:r>
            <a:endParaRPr/>
          </a:p>
          <a:p>
            <a:pPr indent="-274320" lvl="0" marL="274320" rtl="0" algn="l">
              <a:spcBef>
                <a:spcPts val="364"/>
              </a:spcBef>
              <a:spcAft>
                <a:spcPts val="0"/>
              </a:spcAft>
              <a:buSzPct val="95000"/>
              <a:buNone/>
            </a:pPr>
            <a:r>
              <a:rPr lang="en-US"/>
              <a:t>begin</a:t>
            </a:r>
            <a:endParaRPr/>
          </a:p>
          <a:p>
            <a:pPr indent="-246888" lvl="1" marL="640080" rtl="0" algn="l">
              <a:spcBef>
                <a:spcPts val="336"/>
              </a:spcBef>
              <a:spcAft>
                <a:spcPts val="0"/>
              </a:spcAft>
              <a:buSzPct val="85000"/>
              <a:buNone/>
            </a:pPr>
            <a:r>
              <a:rPr lang="en-US"/>
              <a:t>a:= :a;</a:t>
            </a:r>
            <a:endParaRPr/>
          </a:p>
          <a:p>
            <a:pPr indent="-246888" lvl="1" marL="640080" rtl="0" algn="l">
              <a:spcBef>
                <a:spcPts val="336"/>
              </a:spcBef>
              <a:spcAft>
                <a:spcPts val="0"/>
              </a:spcAft>
              <a:buSzPct val="85000"/>
              <a:buNone/>
            </a:pPr>
            <a:r>
              <a:rPr lang="en-US"/>
              <a:t>b:= :b;</a:t>
            </a:r>
            <a:endParaRPr/>
          </a:p>
          <a:p>
            <a:pPr indent="-246888" lvl="1" marL="640080" rtl="0" algn="l">
              <a:spcBef>
                <a:spcPts val="336"/>
              </a:spcBef>
              <a:spcAft>
                <a:spcPts val="0"/>
              </a:spcAft>
              <a:buSzPct val="85000"/>
              <a:buNone/>
            </a:pPr>
            <a:r>
              <a:rPr lang="en-US"/>
              <a:t>multiplication(a,b,c);</a:t>
            </a:r>
            <a:endParaRPr/>
          </a:p>
          <a:p>
            <a:pPr indent="-246888" lvl="1" marL="640080" rtl="0" algn="l">
              <a:spcBef>
                <a:spcPts val="336"/>
              </a:spcBef>
              <a:spcAft>
                <a:spcPts val="0"/>
              </a:spcAft>
              <a:buSzPct val="85000"/>
              <a:buNone/>
            </a:pPr>
            <a:r>
              <a:rPr lang="en-US"/>
              <a:t>dbms_output.put_line(‘Multipication of a and b is:’||c);</a:t>
            </a:r>
            <a:endParaRPr/>
          </a:p>
          <a:p>
            <a:pPr indent="-274320" lvl="0" marL="274320" rtl="0" algn="l">
              <a:spcBef>
                <a:spcPts val="364"/>
              </a:spcBef>
              <a:spcAft>
                <a:spcPts val="0"/>
              </a:spcAft>
              <a:buSzPct val="95000"/>
              <a:buNone/>
            </a:pPr>
            <a:r>
              <a:rPr lang="en-US"/>
              <a:t>end;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None/>
            </a:pPr>
            <a:r>
              <a:rPr lang="en-US"/>
              <a:t>declare</a:t>
            </a:r>
            <a:endParaRPr/>
          </a:p>
          <a:p>
            <a:pPr indent="-246888" lvl="1" marL="640080" rtl="0" algn="l">
              <a:spcBef>
                <a:spcPts val="444"/>
              </a:spcBef>
              <a:spcAft>
                <a:spcPts val="0"/>
              </a:spcAft>
              <a:buSzPct val="85000"/>
              <a:buNone/>
            </a:pPr>
            <a:r>
              <a:rPr lang="en-US"/>
              <a:t>a number;</a:t>
            </a:r>
            <a:endParaRPr/>
          </a:p>
          <a:p>
            <a:pPr indent="-246888" lvl="1" marL="640080" rtl="0" algn="l">
              <a:spcBef>
                <a:spcPts val="444"/>
              </a:spcBef>
              <a:spcAft>
                <a:spcPts val="0"/>
              </a:spcAft>
              <a:buSzPct val="85000"/>
              <a:buNone/>
            </a:pPr>
            <a:r>
              <a:rPr lang="en-US"/>
              <a:t>procedure SquareNum (x in out number)</a:t>
            </a:r>
            <a:endParaRPr/>
          </a:p>
          <a:p>
            <a:pPr indent="-246888" lvl="1" marL="640080" rtl="0" algn="l">
              <a:spcBef>
                <a:spcPts val="444"/>
              </a:spcBef>
              <a:spcAft>
                <a:spcPts val="0"/>
              </a:spcAft>
              <a:buSzPct val="85000"/>
              <a:buNone/>
            </a:pPr>
            <a:r>
              <a:rPr lang="en-US"/>
              <a:t>is</a:t>
            </a:r>
            <a:endParaRPr/>
          </a:p>
          <a:p>
            <a:pPr indent="-274320" lvl="0" marL="274320" rtl="0" algn="l">
              <a:spcBef>
                <a:spcPts val="481"/>
              </a:spcBef>
              <a:spcAft>
                <a:spcPts val="0"/>
              </a:spcAft>
              <a:buSzPct val="95000"/>
              <a:buNone/>
            </a:pPr>
            <a:r>
              <a:rPr lang="en-US"/>
              <a:t>begin </a:t>
            </a:r>
            <a:endParaRPr/>
          </a:p>
          <a:p>
            <a:pPr indent="-246888" lvl="1" marL="640080" rtl="0" algn="l">
              <a:spcBef>
                <a:spcPts val="444"/>
              </a:spcBef>
              <a:spcAft>
                <a:spcPts val="0"/>
              </a:spcAft>
              <a:buSzPct val="85000"/>
              <a:buNone/>
            </a:pPr>
            <a:r>
              <a:rPr lang="en-US"/>
              <a:t>x:=x*x;</a:t>
            </a:r>
            <a:endParaRPr/>
          </a:p>
          <a:p>
            <a:pPr indent="-246888" lvl="1" marL="640080" rtl="0" algn="l">
              <a:spcBef>
                <a:spcPts val="444"/>
              </a:spcBef>
              <a:spcAft>
                <a:spcPts val="0"/>
              </a:spcAft>
              <a:buSzPct val="85000"/>
              <a:buNone/>
            </a:pPr>
            <a:r>
              <a:rPr lang="en-US"/>
              <a:t>End SquareNum;</a:t>
            </a:r>
            <a:endParaRPr/>
          </a:p>
          <a:p>
            <a:pPr indent="-274320" lvl="0" marL="274320" rtl="0" algn="l">
              <a:spcBef>
                <a:spcPts val="481"/>
              </a:spcBef>
              <a:spcAft>
                <a:spcPts val="0"/>
              </a:spcAft>
              <a:buSzPct val="95000"/>
              <a:buNone/>
            </a:pPr>
            <a:r>
              <a:rPr lang="en-US"/>
              <a:t>begin</a:t>
            </a:r>
            <a:endParaRPr/>
          </a:p>
          <a:p>
            <a:pPr indent="-246888" lvl="1" marL="640080" rtl="0" algn="l">
              <a:spcBef>
                <a:spcPts val="444"/>
              </a:spcBef>
              <a:spcAft>
                <a:spcPts val="0"/>
              </a:spcAft>
              <a:buSzPct val="85000"/>
              <a:buNone/>
            </a:pPr>
            <a:r>
              <a:rPr lang="en-US"/>
              <a:t>a:=5;</a:t>
            </a:r>
            <a:endParaRPr/>
          </a:p>
          <a:p>
            <a:pPr indent="-246888" lvl="1" marL="640080" rtl="0" algn="l">
              <a:spcBef>
                <a:spcPts val="444"/>
              </a:spcBef>
              <a:spcAft>
                <a:spcPts val="0"/>
              </a:spcAft>
              <a:buSzPct val="85000"/>
              <a:buNone/>
            </a:pPr>
            <a:r>
              <a:rPr lang="en-US"/>
              <a:t>SquareNum(a);</a:t>
            </a:r>
            <a:endParaRPr/>
          </a:p>
          <a:p>
            <a:pPr indent="-246888" lvl="1" marL="640080" rtl="0" algn="l">
              <a:spcBef>
                <a:spcPts val="444"/>
              </a:spcBef>
              <a:spcAft>
                <a:spcPts val="0"/>
              </a:spcAft>
              <a:buSzPct val="85000"/>
              <a:buNone/>
            </a:pPr>
            <a:r>
              <a:rPr lang="en-US"/>
              <a:t>dbms_output.put_line(‘Square of a is:’ ||a);</a:t>
            </a:r>
            <a:endParaRPr/>
          </a:p>
          <a:p>
            <a:pPr indent="-274320" lvl="0" marL="274320" rtl="0" algn="l">
              <a:spcBef>
                <a:spcPts val="481"/>
              </a:spcBef>
              <a:spcAft>
                <a:spcPts val="0"/>
              </a:spcAft>
              <a:buSzPct val="95000"/>
              <a:buNone/>
            </a:pPr>
            <a:r>
              <a:rPr lang="en-US"/>
              <a:t>end;</a:t>
            </a:r>
            <a:endParaRPr/>
          </a:p>
          <a:p>
            <a:pPr indent="-129238" lvl="0" marL="274320" rtl="0" algn="l">
              <a:spcBef>
                <a:spcPts val="481"/>
              </a:spcBef>
              <a:spcAft>
                <a:spcPts val="0"/>
              </a:spcAft>
              <a:buSzPct val="950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55000" lnSpcReduction="20000"/>
          </a:bodyPr>
          <a:lstStyle/>
          <a:p>
            <a:pPr indent="-274320" lvl="0" marL="274320" rtl="0" algn="l">
              <a:spcBef>
                <a:spcPts val="0"/>
              </a:spcBef>
              <a:spcAft>
                <a:spcPts val="0"/>
              </a:spcAft>
              <a:buSzPct val="95000"/>
              <a:buChar char="⚫"/>
            </a:pPr>
            <a:r>
              <a:rPr lang="en-US"/>
              <a:t>DECLARE </a:t>
            </a:r>
            <a:endParaRPr/>
          </a:p>
          <a:p>
            <a:pPr indent="-274320" lvl="0" marL="274320" rtl="0" algn="l">
              <a:spcBef>
                <a:spcPts val="286"/>
              </a:spcBef>
              <a:spcAft>
                <a:spcPts val="0"/>
              </a:spcAft>
              <a:buSzPct val="95000"/>
              <a:buChar char="⚫"/>
            </a:pPr>
            <a:r>
              <a:rPr lang="en-US"/>
              <a:t>a number; </a:t>
            </a:r>
            <a:endParaRPr/>
          </a:p>
          <a:p>
            <a:pPr indent="-274320" lvl="0" marL="274320" rtl="0" algn="l">
              <a:spcBef>
                <a:spcPts val="286"/>
              </a:spcBef>
              <a:spcAft>
                <a:spcPts val="0"/>
              </a:spcAft>
              <a:buSzPct val="95000"/>
              <a:buChar char="⚫"/>
            </a:pPr>
            <a:r>
              <a:rPr lang="en-US"/>
              <a:t>b number; </a:t>
            </a:r>
            <a:endParaRPr/>
          </a:p>
          <a:p>
            <a:pPr indent="-274320" lvl="0" marL="274320" rtl="0" algn="l">
              <a:spcBef>
                <a:spcPts val="286"/>
              </a:spcBef>
              <a:spcAft>
                <a:spcPts val="0"/>
              </a:spcAft>
              <a:buSzPct val="95000"/>
              <a:buChar char="⚫"/>
            </a:pPr>
            <a:r>
              <a:rPr lang="en-US"/>
              <a:t>c number;</a:t>
            </a:r>
            <a:endParaRPr/>
          </a:p>
          <a:p>
            <a:pPr indent="-274320" lvl="0" marL="274320" rtl="0" algn="l">
              <a:spcBef>
                <a:spcPts val="286"/>
              </a:spcBef>
              <a:spcAft>
                <a:spcPts val="0"/>
              </a:spcAft>
              <a:buSzPct val="95000"/>
              <a:buChar char="⚫"/>
            </a:pPr>
            <a:r>
              <a:rPr lang="en-US"/>
              <a:t>PROCEDURE findMin(x IN number, y IN number, z OUT number) IS </a:t>
            </a:r>
            <a:endParaRPr/>
          </a:p>
          <a:p>
            <a:pPr indent="-274320" lvl="0" marL="274320" rtl="0" algn="l">
              <a:spcBef>
                <a:spcPts val="286"/>
              </a:spcBef>
              <a:spcAft>
                <a:spcPts val="0"/>
              </a:spcAft>
              <a:buSzPct val="95000"/>
              <a:buChar char="⚫"/>
            </a:pPr>
            <a:r>
              <a:rPr lang="en-US"/>
              <a:t>BEGIN </a:t>
            </a:r>
            <a:endParaRPr/>
          </a:p>
          <a:p>
            <a:pPr indent="-274320" lvl="0" marL="274320" rtl="0" algn="l">
              <a:spcBef>
                <a:spcPts val="286"/>
              </a:spcBef>
              <a:spcAft>
                <a:spcPts val="0"/>
              </a:spcAft>
              <a:buSzPct val="95000"/>
              <a:buChar char="⚫"/>
            </a:pPr>
            <a:r>
              <a:rPr lang="en-US"/>
              <a:t>IF x &lt; y THEN </a:t>
            </a:r>
            <a:endParaRPr/>
          </a:p>
          <a:p>
            <a:pPr indent="-274320" lvl="0" marL="274320" rtl="0" algn="l">
              <a:spcBef>
                <a:spcPts val="286"/>
              </a:spcBef>
              <a:spcAft>
                <a:spcPts val="0"/>
              </a:spcAft>
              <a:buSzPct val="95000"/>
              <a:buChar char="⚫"/>
            </a:pPr>
            <a:r>
              <a:rPr lang="en-US"/>
              <a:t>z:= x; </a:t>
            </a:r>
            <a:endParaRPr/>
          </a:p>
          <a:p>
            <a:pPr indent="-274320" lvl="0" marL="274320" rtl="0" algn="l">
              <a:spcBef>
                <a:spcPts val="286"/>
              </a:spcBef>
              <a:spcAft>
                <a:spcPts val="0"/>
              </a:spcAft>
              <a:buSzPct val="95000"/>
              <a:buChar char="⚫"/>
            </a:pPr>
            <a:r>
              <a:rPr lang="en-US"/>
              <a:t>ELSE </a:t>
            </a:r>
            <a:endParaRPr/>
          </a:p>
          <a:p>
            <a:pPr indent="-274320" lvl="0" marL="274320" rtl="0" algn="l">
              <a:spcBef>
                <a:spcPts val="286"/>
              </a:spcBef>
              <a:spcAft>
                <a:spcPts val="0"/>
              </a:spcAft>
              <a:buSzPct val="95000"/>
              <a:buChar char="⚫"/>
            </a:pPr>
            <a:r>
              <a:rPr lang="en-US"/>
              <a:t>z:= y; </a:t>
            </a:r>
            <a:endParaRPr/>
          </a:p>
          <a:p>
            <a:pPr indent="-274320" lvl="0" marL="274320" rtl="0" algn="l">
              <a:spcBef>
                <a:spcPts val="286"/>
              </a:spcBef>
              <a:spcAft>
                <a:spcPts val="0"/>
              </a:spcAft>
              <a:buSzPct val="95000"/>
              <a:buChar char="⚫"/>
            </a:pPr>
            <a:r>
              <a:rPr lang="en-US"/>
              <a:t>END IF; </a:t>
            </a:r>
            <a:endParaRPr/>
          </a:p>
          <a:p>
            <a:pPr indent="-274320" lvl="0" marL="274320" rtl="0" algn="l">
              <a:spcBef>
                <a:spcPts val="286"/>
              </a:spcBef>
              <a:spcAft>
                <a:spcPts val="0"/>
              </a:spcAft>
              <a:buSzPct val="95000"/>
              <a:buChar char="⚫"/>
            </a:pPr>
            <a:r>
              <a:rPr lang="en-US"/>
              <a:t>END findmin; </a:t>
            </a:r>
            <a:endParaRPr/>
          </a:p>
          <a:p>
            <a:pPr indent="-274320" lvl="0" marL="274320" rtl="0" algn="l">
              <a:spcBef>
                <a:spcPts val="286"/>
              </a:spcBef>
              <a:spcAft>
                <a:spcPts val="0"/>
              </a:spcAft>
              <a:buSzPct val="95000"/>
              <a:buChar char="⚫"/>
            </a:pPr>
            <a:r>
              <a:rPr lang="en-US"/>
              <a:t>BEGIN </a:t>
            </a:r>
            <a:endParaRPr/>
          </a:p>
          <a:p>
            <a:pPr indent="-274320" lvl="0" marL="274320" rtl="0" algn="l">
              <a:spcBef>
                <a:spcPts val="286"/>
              </a:spcBef>
              <a:spcAft>
                <a:spcPts val="0"/>
              </a:spcAft>
              <a:buSzPct val="95000"/>
              <a:buChar char="⚫"/>
            </a:pPr>
            <a:r>
              <a:rPr lang="en-US"/>
              <a:t>a:= 23; </a:t>
            </a:r>
            <a:endParaRPr/>
          </a:p>
          <a:p>
            <a:pPr indent="-274320" lvl="0" marL="274320" rtl="0" algn="l">
              <a:spcBef>
                <a:spcPts val="286"/>
              </a:spcBef>
              <a:spcAft>
                <a:spcPts val="0"/>
              </a:spcAft>
              <a:buSzPct val="95000"/>
              <a:buChar char="⚫"/>
            </a:pPr>
            <a:r>
              <a:rPr lang="en-US"/>
              <a:t>b:= 45; </a:t>
            </a:r>
            <a:endParaRPr/>
          </a:p>
          <a:p>
            <a:pPr indent="-274320" lvl="0" marL="274320" rtl="0" algn="l">
              <a:spcBef>
                <a:spcPts val="286"/>
              </a:spcBef>
              <a:spcAft>
                <a:spcPts val="0"/>
              </a:spcAft>
              <a:buSzPct val="95000"/>
              <a:buChar char="⚫"/>
            </a:pPr>
            <a:r>
              <a:rPr lang="en-US"/>
              <a:t>findMin(a, b, c); </a:t>
            </a:r>
            <a:endParaRPr/>
          </a:p>
          <a:p>
            <a:pPr indent="-274320" lvl="0" marL="274320" rtl="0" algn="l">
              <a:spcBef>
                <a:spcPts val="286"/>
              </a:spcBef>
              <a:spcAft>
                <a:spcPts val="0"/>
              </a:spcAft>
              <a:buSzPct val="95000"/>
              <a:buChar char="⚫"/>
            </a:pPr>
            <a:r>
              <a:rPr lang="en-US"/>
              <a:t>dbms_output.put_line(' Minimum of (23, 45) : ' || c); </a:t>
            </a:r>
            <a:endParaRPr/>
          </a:p>
          <a:p>
            <a:pPr indent="-274320" lvl="0" marL="274320" rtl="0" algn="l">
              <a:spcBef>
                <a:spcPts val="286"/>
              </a:spcBef>
              <a:spcAft>
                <a:spcPts val="0"/>
              </a:spcAft>
              <a:buSzPct val="95000"/>
              <a:buChar char="⚫"/>
            </a:pPr>
            <a:r>
              <a:rPr lang="en-US"/>
              <a:t>END;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Char char="⚫"/>
            </a:pPr>
            <a:r>
              <a:rPr lang="en-US"/>
              <a:t>Actual parameters can be passed in three ways −</a:t>
            </a:r>
            <a:endParaRPr/>
          </a:p>
          <a:p>
            <a:pPr indent="-274320" lvl="0" marL="274320" rtl="0" algn="l">
              <a:spcBef>
                <a:spcPts val="364"/>
              </a:spcBef>
              <a:spcAft>
                <a:spcPts val="0"/>
              </a:spcAft>
              <a:buSzPct val="95000"/>
              <a:buChar char="⚫"/>
            </a:pPr>
            <a:r>
              <a:rPr lang="en-US"/>
              <a:t> Positional notation </a:t>
            </a:r>
            <a:endParaRPr/>
          </a:p>
          <a:p>
            <a:pPr indent="-274320" lvl="0" marL="274320" rtl="0" algn="l">
              <a:spcBef>
                <a:spcPts val="364"/>
              </a:spcBef>
              <a:spcAft>
                <a:spcPts val="0"/>
              </a:spcAft>
              <a:buSzPct val="95000"/>
              <a:buChar char="⚫"/>
            </a:pPr>
            <a:r>
              <a:rPr lang="en-US"/>
              <a:t>Named notation </a:t>
            </a:r>
            <a:endParaRPr/>
          </a:p>
          <a:p>
            <a:pPr indent="-274320" lvl="0" marL="274320" rtl="0" algn="l">
              <a:spcBef>
                <a:spcPts val="364"/>
              </a:spcBef>
              <a:spcAft>
                <a:spcPts val="0"/>
              </a:spcAft>
              <a:buSzPct val="95000"/>
              <a:buChar char="⚫"/>
            </a:pPr>
            <a:r>
              <a:rPr lang="en-US"/>
              <a:t>Mixed notation </a:t>
            </a:r>
            <a:endParaRPr/>
          </a:p>
          <a:p>
            <a:pPr indent="-274320" lvl="0" marL="274320" rtl="0" algn="l">
              <a:spcBef>
                <a:spcPts val="364"/>
              </a:spcBef>
              <a:spcAft>
                <a:spcPts val="0"/>
              </a:spcAft>
              <a:buSzPct val="95000"/>
              <a:buChar char="⚫"/>
            </a:pPr>
            <a:r>
              <a:rPr lang="en-US"/>
              <a:t>Positional Notation In positional notation, you can call the procedure as − findMin(a, b, c, d); </a:t>
            </a:r>
            <a:endParaRPr/>
          </a:p>
          <a:p>
            <a:pPr indent="-274320" lvl="0" marL="274320" rtl="0" algn="l">
              <a:spcBef>
                <a:spcPts val="364"/>
              </a:spcBef>
              <a:spcAft>
                <a:spcPts val="0"/>
              </a:spcAft>
              <a:buSzPct val="95000"/>
              <a:buChar char="⚫"/>
            </a:pPr>
            <a:r>
              <a:rPr b="1" lang="en-US"/>
              <a:t>In positional notation</a:t>
            </a:r>
            <a:r>
              <a:rPr lang="en-US"/>
              <a:t>, the first actual parameter is substituted for the first formal parameter; the second actual parameter is substituted for the second formal parameter, and so on. So, a is substituted for x, b is substituted for y, c is substituted for z and d is substituted for m. </a:t>
            </a:r>
            <a:endParaRPr/>
          </a:p>
          <a:p>
            <a:pPr indent="-274320" lvl="0" marL="274320" rtl="0" algn="l">
              <a:spcBef>
                <a:spcPts val="364"/>
              </a:spcBef>
              <a:spcAft>
                <a:spcPts val="0"/>
              </a:spcAft>
              <a:buSzPct val="95000"/>
              <a:buChar char="⚫"/>
            </a:pPr>
            <a:r>
              <a:rPr b="1" lang="en-US"/>
              <a:t>Named Notation </a:t>
            </a:r>
            <a:r>
              <a:rPr lang="en-US"/>
              <a:t>In named notation, the actual parameter is associated with the formal parameter using the arrow symbol ( =&gt; ). The procedure call will be like the following − findMin(x =&gt; a, y =&gt; b, z =&gt; c, m =&gt; d); </a:t>
            </a:r>
            <a:endParaRPr/>
          </a:p>
          <a:p>
            <a:pPr indent="-274320" lvl="0" marL="274320" rtl="0" algn="l">
              <a:spcBef>
                <a:spcPts val="364"/>
              </a:spcBef>
              <a:spcAft>
                <a:spcPts val="0"/>
              </a:spcAft>
              <a:buSzPct val="95000"/>
              <a:buChar char="⚫"/>
            </a:pPr>
            <a:r>
              <a:rPr b="1" lang="en-US"/>
              <a:t>Mixed Notation </a:t>
            </a:r>
            <a:r>
              <a:rPr lang="en-US"/>
              <a:t>In mixed notation, you can mix both notations in procedure call; however, the positional notation should precede the named notation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Stored procedure</a:t>
            </a:r>
            <a:endParaRPr/>
          </a:p>
        </p:txBody>
      </p:sp>
      <p:sp>
        <p:nvSpPr>
          <p:cNvPr id="493" name="Google Shape;493;p6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A procedure that has been compiled and stored in any of the oracle engine’s system table.</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Stored procedure- Example</a:t>
            </a:r>
            <a:endParaRPr/>
          </a:p>
        </p:txBody>
      </p:sp>
      <p:sp>
        <p:nvSpPr>
          <p:cNvPr id="499" name="Google Shape;499;p67"/>
          <p:cNvSpPr txBox="1"/>
          <p:nvPr>
            <p:ph idx="1" type="body"/>
          </p:nvPr>
        </p:nvSpPr>
        <p:spPr>
          <a:xfrm>
            <a:off x="457200" y="205740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lang="en-US"/>
              <a:t>create or replace procedure addition(num1 in number, num2 in number, sum1 out number)</a:t>
            </a:r>
            <a:endParaRPr/>
          </a:p>
          <a:p>
            <a:pPr indent="-274320" lvl="0" marL="274320" rtl="0" algn="l">
              <a:spcBef>
                <a:spcPts val="520"/>
              </a:spcBef>
              <a:spcAft>
                <a:spcPts val="0"/>
              </a:spcAft>
              <a:buSzPts val="2470"/>
              <a:buNone/>
            </a:pPr>
            <a:r>
              <a:rPr lang="en-US"/>
              <a:t>is</a:t>
            </a:r>
            <a:endParaRPr/>
          </a:p>
          <a:p>
            <a:pPr indent="-274320" lvl="0" marL="274320" rtl="0" algn="l">
              <a:spcBef>
                <a:spcPts val="520"/>
              </a:spcBef>
              <a:spcAft>
                <a:spcPts val="0"/>
              </a:spcAft>
              <a:buSzPts val="2470"/>
              <a:buNone/>
            </a:pPr>
            <a:r>
              <a:rPr lang="en-US"/>
              <a:t>begin</a:t>
            </a:r>
            <a:endParaRPr/>
          </a:p>
          <a:p>
            <a:pPr indent="-246888" lvl="1" marL="640080" rtl="0" algn="l">
              <a:spcBef>
                <a:spcPts val="480"/>
              </a:spcBef>
              <a:spcAft>
                <a:spcPts val="0"/>
              </a:spcAft>
              <a:buSzPts val="2040"/>
              <a:buNone/>
            </a:pPr>
            <a:r>
              <a:rPr lang="en-US"/>
              <a:t>sum1:=num1+num2;</a:t>
            </a:r>
            <a:endParaRPr/>
          </a:p>
          <a:p>
            <a:pPr indent="-274320" lvl="0" marL="274320" rtl="0" algn="l">
              <a:spcBef>
                <a:spcPts val="520"/>
              </a:spcBef>
              <a:spcAft>
                <a:spcPts val="0"/>
              </a:spcAft>
              <a:buSzPts val="2470"/>
              <a:buNone/>
            </a:pPr>
            <a:r>
              <a:rPr lang="en-US"/>
              <a:t>end;</a:t>
            </a:r>
            <a:endParaRPr/>
          </a:p>
          <a:p>
            <a:pPr indent="-274320" lvl="0" marL="274320" rtl="0" algn="l">
              <a:spcBef>
                <a:spcPts val="520"/>
              </a:spcBef>
              <a:spcAft>
                <a:spcPts val="0"/>
              </a:spcAft>
              <a:buSzPts val="247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None/>
            </a:pPr>
            <a:r>
              <a:rPr lang="en-US"/>
              <a:t>declare </a:t>
            </a:r>
            <a:endParaRPr/>
          </a:p>
          <a:p>
            <a:pPr indent="-274320" lvl="0" marL="274320" rtl="0" algn="l">
              <a:spcBef>
                <a:spcPts val="520"/>
              </a:spcBef>
              <a:spcAft>
                <a:spcPts val="0"/>
              </a:spcAft>
              <a:buSzPts val="2470"/>
              <a:buNone/>
            </a:pPr>
            <a:r>
              <a:rPr lang="en-US"/>
              <a:t>a number(4);</a:t>
            </a:r>
            <a:endParaRPr/>
          </a:p>
          <a:p>
            <a:pPr indent="-274320" lvl="0" marL="274320" rtl="0" algn="l">
              <a:spcBef>
                <a:spcPts val="520"/>
              </a:spcBef>
              <a:spcAft>
                <a:spcPts val="0"/>
              </a:spcAft>
              <a:buSzPts val="2470"/>
              <a:buNone/>
            </a:pPr>
            <a:r>
              <a:rPr lang="en-US"/>
              <a:t>b number(4);</a:t>
            </a:r>
            <a:endParaRPr/>
          </a:p>
          <a:p>
            <a:pPr indent="-274320" lvl="0" marL="274320" rtl="0" algn="l">
              <a:spcBef>
                <a:spcPts val="520"/>
              </a:spcBef>
              <a:spcAft>
                <a:spcPts val="0"/>
              </a:spcAft>
              <a:buSzPts val="2470"/>
              <a:buNone/>
            </a:pPr>
            <a:r>
              <a:rPr lang="en-US"/>
              <a:t>c number(4);</a:t>
            </a:r>
            <a:endParaRPr/>
          </a:p>
          <a:p>
            <a:pPr indent="-274320" lvl="0" marL="274320" rtl="0" algn="l">
              <a:spcBef>
                <a:spcPts val="520"/>
              </a:spcBef>
              <a:spcAft>
                <a:spcPts val="0"/>
              </a:spcAft>
              <a:buSzPts val="2470"/>
              <a:buNone/>
            </a:pPr>
            <a:r>
              <a:rPr lang="en-US"/>
              <a:t>begin</a:t>
            </a:r>
            <a:endParaRPr/>
          </a:p>
          <a:p>
            <a:pPr indent="-274320" lvl="0" marL="274320" rtl="0" algn="l">
              <a:spcBef>
                <a:spcPts val="520"/>
              </a:spcBef>
              <a:spcAft>
                <a:spcPts val="0"/>
              </a:spcAft>
              <a:buSzPts val="2470"/>
              <a:buNone/>
            </a:pPr>
            <a:r>
              <a:rPr lang="en-US"/>
              <a:t>a:=:a;</a:t>
            </a:r>
            <a:endParaRPr/>
          </a:p>
          <a:p>
            <a:pPr indent="-274320" lvl="0" marL="274320" rtl="0" algn="l">
              <a:spcBef>
                <a:spcPts val="520"/>
              </a:spcBef>
              <a:spcAft>
                <a:spcPts val="0"/>
              </a:spcAft>
              <a:buSzPts val="2470"/>
              <a:buNone/>
            </a:pPr>
            <a:r>
              <a:rPr lang="en-US"/>
              <a:t>b:=:b;</a:t>
            </a:r>
            <a:endParaRPr/>
          </a:p>
          <a:p>
            <a:pPr indent="-274320" lvl="0" marL="274320" rtl="0" algn="l">
              <a:spcBef>
                <a:spcPts val="520"/>
              </a:spcBef>
              <a:spcAft>
                <a:spcPts val="0"/>
              </a:spcAft>
              <a:buSzPts val="2470"/>
              <a:buNone/>
            </a:pPr>
            <a:r>
              <a:rPr lang="en-US"/>
              <a:t>addition(a,b,c);</a:t>
            </a:r>
            <a:endParaRPr/>
          </a:p>
          <a:p>
            <a:pPr indent="-274320" lvl="0" marL="274320" rtl="0" algn="l">
              <a:spcBef>
                <a:spcPts val="520"/>
              </a:spcBef>
              <a:spcAft>
                <a:spcPts val="0"/>
              </a:spcAft>
              <a:buSzPts val="2470"/>
              <a:buNone/>
            </a:pPr>
            <a:r>
              <a:rPr lang="en-US"/>
              <a:t>dbms_output.put_line(c);</a:t>
            </a:r>
            <a:endParaRPr/>
          </a:p>
          <a:p>
            <a:pPr indent="-274320" lvl="0" marL="274320" rtl="0" algn="l">
              <a:spcBef>
                <a:spcPts val="520"/>
              </a:spcBef>
              <a:spcAft>
                <a:spcPts val="0"/>
              </a:spcAft>
              <a:buSzPts val="2470"/>
              <a:buNone/>
            </a:pPr>
            <a:r>
              <a:rPr lang="en-US"/>
              <a:t>end;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Creating a Function</a:t>
            </a:r>
            <a:endParaRPr/>
          </a:p>
        </p:txBody>
      </p:sp>
      <p:sp>
        <p:nvSpPr>
          <p:cNvPr id="510" name="Google Shape;510;p6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A standalone function is created using the CREATE FUNCTION statement. </a:t>
            </a:r>
            <a:endParaRPr/>
          </a:p>
          <a:p>
            <a:pPr indent="-274320" lvl="0" marL="274320" rtl="0" algn="l">
              <a:spcBef>
                <a:spcPts val="520"/>
              </a:spcBef>
              <a:spcAft>
                <a:spcPts val="0"/>
              </a:spcAft>
              <a:buSzPts val="2470"/>
              <a:buChar char="⚫"/>
            </a:pPr>
            <a:r>
              <a:rPr lang="en-US"/>
              <a:t>The simplified syntax for the CREATE OR REPLACE PROCEDURE statement is as follows − </a:t>
            </a:r>
            <a:endParaRPr/>
          </a:p>
          <a:p>
            <a:pPr indent="-274320" lvl="0" marL="274320" rtl="0" algn="l">
              <a:spcBef>
                <a:spcPts val="520"/>
              </a:spcBef>
              <a:spcAft>
                <a:spcPts val="0"/>
              </a:spcAft>
              <a:buSzPts val="2470"/>
              <a:buChar char="⚫"/>
            </a:pPr>
            <a:r>
              <a:rPr lang="en-US"/>
              <a:t>CREATE [OR REPLACE] FUNCTION function_name [(parameter_name [IN | OUT | IN OUT] type [, ...])] RETURN return_datatype </a:t>
            </a:r>
            <a:endParaRPr/>
          </a:p>
          <a:p>
            <a:pPr indent="-274320" lvl="0" marL="274320" rtl="0" algn="l">
              <a:spcBef>
                <a:spcPts val="520"/>
              </a:spcBef>
              <a:spcAft>
                <a:spcPts val="0"/>
              </a:spcAft>
              <a:buSzPts val="2470"/>
              <a:buChar char="⚫"/>
            </a:pPr>
            <a:r>
              <a:rPr lang="en-US"/>
              <a:t>{IS | AS} </a:t>
            </a:r>
            <a:endParaRPr/>
          </a:p>
          <a:p>
            <a:pPr indent="-274320" lvl="0" marL="274320" rtl="0" algn="l">
              <a:spcBef>
                <a:spcPts val="520"/>
              </a:spcBef>
              <a:spcAft>
                <a:spcPts val="0"/>
              </a:spcAft>
              <a:buSzPts val="2470"/>
              <a:buChar char="⚫"/>
            </a:pPr>
            <a:r>
              <a:rPr lang="en-US"/>
              <a:t>BEGIN &lt; function_body &gt; </a:t>
            </a:r>
            <a:endParaRPr/>
          </a:p>
          <a:p>
            <a:pPr indent="-274320" lvl="0" marL="274320" rtl="0" algn="l">
              <a:spcBef>
                <a:spcPts val="520"/>
              </a:spcBef>
              <a:spcAft>
                <a:spcPts val="0"/>
              </a:spcAft>
              <a:buSzPts val="2470"/>
              <a:buChar char="⚫"/>
            </a:pPr>
            <a:r>
              <a:rPr lang="en-US"/>
              <a:t>END [function_name];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PL/SQL operators</a:t>
            </a:r>
            <a:endParaRPr/>
          </a:p>
        </p:txBody>
      </p:sp>
      <p:sp>
        <p:nvSpPr>
          <p:cNvPr id="150" name="Google Shape;150;p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p:txBody>
      </p:sp>
      <p:pic>
        <p:nvPicPr>
          <p:cNvPr id="151" name="Google Shape;151;p7"/>
          <p:cNvPicPr preferRelativeResize="0"/>
          <p:nvPr/>
        </p:nvPicPr>
        <p:blipFill rotWithShape="1">
          <a:blip r:embed="rId3">
            <a:alphaModFix/>
          </a:blip>
          <a:srcRect b="16666" l="13104" r="29501" t="26042"/>
          <a:stretch/>
        </p:blipFill>
        <p:spPr>
          <a:xfrm>
            <a:off x="478808" y="1935480"/>
            <a:ext cx="7674591" cy="430716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95000"/>
              <a:buChar char="⚫"/>
            </a:pPr>
            <a:r>
              <a:rPr lang="en-US"/>
              <a:t>Where, function-name specifies the name of the function. </a:t>
            </a:r>
            <a:endParaRPr/>
          </a:p>
          <a:p>
            <a:pPr indent="-274320" lvl="0" marL="274320" rtl="0" algn="l">
              <a:spcBef>
                <a:spcPts val="442"/>
              </a:spcBef>
              <a:spcAft>
                <a:spcPts val="0"/>
              </a:spcAft>
              <a:buSzPct val="95000"/>
              <a:buChar char="⚫"/>
            </a:pPr>
            <a:r>
              <a:rPr lang="en-US"/>
              <a:t>[OR REPLACE] option allows the modification of an existing function. </a:t>
            </a:r>
            <a:endParaRPr/>
          </a:p>
          <a:p>
            <a:pPr indent="-274320" lvl="0" marL="274320" rtl="0" algn="l">
              <a:spcBef>
                <a:spcPts val="442"/>
              </a:spcBef>
              <a:spcAft>
                <a:spcPts val="0"/>
              </a:spcAft>
              <a:buSzPct val="95000"/>
              <a:buChar char="⚫"/>
            </a:pPr>
            <a:r>
              <a:rPr lang="en-US"/>
              <a:t>The optional parameter list contains name, mode and types of the parameters. </a:t>
            </a:r>
            <a:endParaRPr/>
          </a:p>
          <a:p>
            <a:pPr indent="-274320" lvl="0" marL="274320" rtl="0" algn="l">
              <a:spcBef>
                <a:spcPts val="442"/>
              </a:spcBef>
              <a:spcAft>
                <a:spcPts val="0"/>
              </a:spcAft>
              <a:buSzPct val="95000"/>
              <a:buChar char="⚫"/>
            </a:pPr>
            <a:r>
              <a:rPr lang="en-US"/>
              <a:t>IN represents the value that will be passed from outside and OUT represents the parameter that will be used to return a value outside of the procedure. </a:t>
            </a:r>
            <a:endParaRPr/>
          </a:p>
          <a:p>
            <a:pPr indent="-274320" lvl="0" marL="274320" rtl="0" algn="l">
              <a:spcBef>
                <a:spcPts val="442"/>
              </a:spcBef>
              <a:spcAft>
                <a:spcPts val="0"/>
              </a:spcAft>
              <a:buSzPct val="95000"/>
              <a:buChar char="⚫"/>
            </a:pPr>
            <a:r>
              <a:rPr lang="en-US"/>
              <a:t>The function must contain a return statement. </a:t>
            </a:r>
            <a:endParaRPr/>
          </a:p>
          <a:p>
            <a:pPr indent="-274320" lvl="0" marL="274320" rtl="0" algn="l">
              <a:spcBef>
                <a:spcPts val="442"/>
              </a:spcBef>
              <a:spcAft>
                <a:spcPts val="0"/>
              </a:spcAft>
              <a:buSzPct val="95000"/>
              <a:buChar char="⚫"/>
            </a:pPr>
            <a:r>
              <a:rPr lang="en-US"/>
              <a:t>The RETURN clause specifies the data type you are going to return from the function. </a:t>
            </a:r>
            <a:endParaRPr/>
          </a:p>
          <a:p>
            <a:pPr indent="-274320" lvl="0" marL="274320" rtl="0" algn="l">
              <a:spcBef>
                <a:spcPts val="442"/>
              </a:spcBef>
              <a:spcAft>
                <a:spcPts val="0"/>
              </a:spcAft>
              <a:buSzPct val="95000"/>
              <a:buChar char="⚫"/>
            </a:pPr>
            <a:r>
              <a:rPr lang="en-US"/>
              <a:t>function-body contains the executable part. </a:t>
            </a:r>
            <a:endParaRPr/>
          </a:p>
          <a:p>
            <a:pPr indent="-274320" lvl="0" marL="274320" rtl="0" algn="l">
              <a:spcBef>
                <a:spcPts val="442"/>
              </a:spcBef>
              <a:spcAft>
                <a:spcPts val="0"/>
              </a:spcAft>
              <a:buSzPct val="95000"/>
              <a:buChar char="⚫"/>
            </a:pPr>
            <a:r>
              <a:rPr lang="en-US"/>
              <a:t>The AS keyword is used instead of the IS keyword for creating a standalone function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Example of standalone function</a:t>
            </a:r>
            <a:endParaRPr/>
          </a:p>
        </p:txBody>
      </p:sp>
      <p:sp>
        <p:nvSpPr>
          <p:cNvPr id="521" name="Google Shape;521;p7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CREATE OR REPLACE FUNCTION totalemployees RETURN number</a:t>
            </a:r>
            <a:endParaRPr/>
          </a:p>
          <a:p>
            <a:pPr indent="-274320" lvl="0" marL="274320" rtl="0" algn="l">
              <a:spcBef>
                <a:spcPts val="520"/>
              </a:spcBef>
              <a:spcAft>
                <a:spcPts val="0"/>
              </a:spcAft>
              <a:buSzPts val="2470"/>
              <a:buChar char="⚫"/>
            </a:pPr>
            <a:r>
              <a:rPr lang="en-US"/>
              <a:t> IS </a:t>
            </a:r>
            <a:endParaRPr/>
          </a:p>
          <a:p>
            <a:pPr indent="-274320" lvl="0" marL="274320" rtl="0" algn="l">
              <a:spcBef>
                <a:spcPts val="520"/>
              </a:spcBef>
              <a:spcAft>
                <a:spcPts val="0"/>
              </a:spcAft>
              <a:buSzPts val="2470"/>
              <a:buChar char="⚫"/>
            </a:pPr>
            <a:r>
              <a:rPr lang="en-US"/>
              <a:t>total number(2) := 0;</a:t>
            </a:r>
            <a:endParaRPr/>
          </a:p>
          <a:p>
            <a:pPr indent="-274320" lvl="0" marL="274320" rtl="0" algn="l">
              <a:spcBef>
                <a:spcPts val="520"/>
              </a:spcBef>
              <a:spcAft>
                <a:spcPts val="0"/>
              </a:spcAft>
              <a:buSzPts val="2470"/>
              <a:buChar char="⚫"/>
            </a:pPr>
            <a:r>
              <a:rPr lang="en-US"/>
              <a:t> BEGIN </a:t>
            </a:r>
            <a:endParaRPr/>
          </a:p>
          <a:p>
            <a:pPr indent="-274320" lvl="0" marL="274320" rtl="0" algn="l">
              <a:spcBef>
                <a:spcPts val="520"/>
              </a:spcBef>
              <a:spcAft>
                <a:spcPts val="0"/>
              </a:spcAft>
              <a:buSzPts val="2470"/>
              <a:buChar char="⚫"/>
            </a:pPr>
            <a:r>
              <a:rPr lang="en-US"/>
              <a:t>SELECT count(*) into total FROM emp;</a:t>
            </a:r>
            <a:endParaRPr/>
          </a:p>
          <a:p>
            <a:pPr indent="-274320" lvl="0" marL="274320" rtl="0" algn="l">
              <a:spcBef>
                <a:spcPts val="520"/>
              </a:spcBef>
              <a:spcAft>
                <a:spcPts val="0"/>
              </a:spcAft>
              <a:buSzPts val="2470"/>
              <a:buChar char="⚫"/>
            </a:pPr>
            <a:r>
              <a:rPr lang="en-US"/>
              <a:t>RETURN total; </a:t>
            </a:r>
            <a:endParaRPr/>
          </a:p>
          <a:p>
            <a:pPr indent="-274320" lvl="0" marL="274320" rtl="0" algn="l">
              <a:spcBef>
                <a:spcPts val="520"/>
              </a:spcBef>
              <a:spcAft>
                <a:spcPts val="0"/>
              </a:spcAft>
              <a:buSzPts val="2470"/>
              <a:buChar char="⚫"/>
            </a:pPr>
            <a:r>
              <a:rPr lang="en-US"/>
              <a:t>END;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Calling a Function</a:t>
            </a:r>
            <a:endParaRPr/>
          </a:p>
        </p:txBody>
      </p:sp>
      <p:sp>
        <p:nvSpPr>
          <p:cNvPr id="527" name="Google Shape;527;p7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Char char="⚫"/>
            </a:pPr>
            <a:r>
              <a:rPr lang="en-US"/>
              <a:t>While creating a function, you give a definition of what the function has to do. To use a function, you will have to call that function to perform the defined task. When a program calls a function, the program control is transferred to the called function. </a:t>
            </a:r>
            <a:endParaRPr/>
          </a:p>
          <a:p>
            <a:pPr indent="-274320" lvl="0" marL="274320" rtl="0" algn="l">
              <a:spcBef>
                <a:spcPts val="481"/>
              </a:spcBef>
              <a:spcAft>
                <a:spcPts val="0"/>
              </a:spcAft>
              <a:buSzPct val="95000"/>
              <a:buChar char="⚫"/>
            </a:pPr>
            <a:r>
              <a:rPr lang="en-US"/>
              <a:t>A called function performs the defined task and when its return statement is executed or when the last end statement is reached, it returns the program control back to the main program. </a:t>
            </a:r>
            <a:endParaRPr/>
          </a:p>
          <a:p>
            <a:pPr indent="-274320" lvl="0" marL="274320" rtl="0" algn="l">
              <a:spcBef>
                <a:spcPts val="481"/>
              </a:spcBef>
              <a:spcAft>
                <a:spcPts val="0"/>
              </a:spcAft>
              <a:buSzPct val="95000"/>
              <a:buChar char="⚫"/>
            </a:pPr>
            <a:r>
              <a:rPr lang="en-US"/>
              <a:t>To call a function, you simply need to pass the required parameters along with the function name and if the function returns a value, then you can store the returned value.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lang="en-US" sz="3600"/>
              <a:t>Following program calls the function totalemployees from an anonymous block −</a:t>
            </a:r>
            <a:endParaRPr sz="3600"/>
          </a:p>
        </p:txBody>
      </p:sp>
      <p:sp>
        <p:nvSpPr>
          <p:cNvPr id="533" name="Google Shape;533;p7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DECLARE</a:t>
            </a:r>
            <a:endParaRPr/>
          </a:p>
          <a:p>
            <a:pPr indent="-274320" lvl="0" marL="274320" rtl="0" algn="l">
              <a:spcBef>
                <a:spcPts val="520"/>
              </a:spcBef>
              <a:spcAft>
                <a:spcPts val="0"/>
              </a:spcAft>
              <a:buSzPts val="2470"/>
              <a:buChar char="⚫"/>
            </a:pPr>
            <a:r>
              <a:rPr lang="en-US"/>
              <a:t> c number(2); </a:t>
            </a:r>
            <a:endParaRPr/>
          </a:p>
          <a:p>
            <a:pPr indent="-274320" lvl="0" marL="274320" rtl="0" algn="l">
              <a:spcBef>
                <a:spcPts val="520"/>
              </a:spcBef>
              <a:spcAft>
                <a:spcPts val="0"/>
              </a:spcAft>
              <a:buSzPts val="2470"/>
              <a:buChar char="⚫"/>
            </a:pPr>
            <a:r>
              <a:rPr lang="en-US"/>
              <a:t>BEGIN </a:t>
            </a:r>
            <a:endParaRPr/>
          </a:p>
          <a:p>
            <a:pPr indent="-274320" lvl="0" marL="274320" rtl="0" algn="l">
              <a:spcBef>
                <a:spcPts val="520"/>
              </a:spcBef>
              <a:spcAft>
                <a:spcPts val="0"/>
              </a:spcAft>
              <a:buSzPts val="2470"/>
              <a:buChar char="⚫"/>
            </a:pPr>
            <a:r>
              <a:rPr lang="en-US"/>
              <a:t>c := totalemployees(); </a:t>
            </a:r>
            <a:endParaRPr/>
          </a:p>
          <a:p>
            <a:pPr indent="-274320" lvl="0" marL="274320" rtl="0" algn="l">
              <a:spcBef>
                <a:spcPts val="520"/>
              </a:spcBef>
              <a:spcAft>
                <a:spcPts val="0"/>
              </a:spcAft>
              <a:buSzPts val="2470"/>
              <a:buChar char="⚫"/>
            </a:pPr>
            <a:r>
              <a:rPr lang="en-US"/>
              <a:t>dbms_output.put_line('Total no. of Employees: ' || c); END;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Function</a:t>
            </a:r>
            <a:endParaRPr/>
          </a:p>
        </p:txBody>
      </p:sp>
      <p:sp>
        <p:nvSpPr>
          <p:cNvPr id="539" name="Google Shape;539;p7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None/>
            </a:pPr>
            <a:r>
              <a:rPr b="1" lang="en-US"/>
              <a:t>Declare</a:t>
            </a:r>
            <a:endParaRPr/>
          </a:p>
          <a:p>
            <a:pPr indent="-246888" lvl="1" marL="640080" rtl="0" algn="l">
              <a:spcBef>
                <a:spcPts val="336"/>
              </a:spcBef>
              <a:spcAft>
                <a:spcPts val="0"/>
              </a:spcAft>
              <a:buSzPct val="85000"/>
              <a:buNone/>
            </a:pPr>
            <a:r>
              <a:rPr lang="en-US"/>
              <a:t>Global variables declaration;</a:t>
            </a:r>
            <a:endParaRPr/>
          </a:p>
          <a:p>
            <a:pPr indent="-246888" lvl="1" marL="640080" rtl="0" algn="l">
              <a:spcBef>
                <a:spcPts val="336"/>
              </a:spcBef>
              <a:spcAft>
                <a:spcPts val="0"/>
              </a:spcAft>
              <a:buSzPct val="85000"/>
              <a:buNone/>
            </a:pPr>
            <a:r>
              <a:rPr lang="en-US"/>
              <a:t>Function Function name</a:t>
            </a:r>
            <a:endParaRPr/>
          </a:p>
          <a:p>
            <a:pPr indent="-246888" lvl="1" marL="640080" rtl="0" algn="l">
              <a:spcBef>
                <a:spcPts val="336"/>
              </a:spcBef>
              <a:spcAft>
                <a:spcPts val="0"/>
              </a:spcAft>
              <a:buSzPct val="85000"/>
              <a:buNone/>
            </a:pPr>
            <a:r>
              <a:rPr lang="en-US"/>
              <a:t>(Arguments IN data types…….)</a:t>
            </a:r>
            <a:endParaRPr/>
          </a:p>
          <a:p>
            <a:pPr indent="-246888" lvl="1" marL="640080" rtl="0" algn="l">
              <a:spcBef>
                <a:spcPts val="336"/>
              </a:spcBef>
              <a:spcAft>
                <a:spcPts val="0"/>
              </a:spcAft>
              <a:buSzPct val="85000"/>
              <a:buNone/>
            </a:pPr>
            <a:r>
              <a:rPr lang="en-US"/>
              <a:t>Return data type</a:t>
            </a:r>
            <a:endParaRPr/>
          </a:p>
          <a:p>
            <a:pPr indent="-246888" lvl="1" marL="640080" rtl="0" algn="l">
              <a:spcBef>
                <a:spcPts val="336"/>
              </a:spcBef>
              <a:spcAft>
                <a:spcPts val="0"/>
              </a:spcAft>
              <a:buSzPct val="85000"/>
              <a:buNone/>
            </a:pPr>
            <a:r>
              <a:rPr lang="en-US"/>
              <a:t>IS/AS</a:t>
            </a:r>
            <a:endParaRPr/>
          </a:p>
          <a:p>
            <a:pPr indent="-246888" lvl="1" marL="640080" rtl="0" algn="l">
              <a:spcBef>
                <a:spcPts val="336"/>
              </a:spcBef>
              <a:spcAft>
                <a:spcPts val="0"/>
              </a:spcAft>
              <a:buSzPct val="85000"/>
              <a:buNone/>
            </a:pPr>
            <a:r>
              <a:rPr lang="en-US"/>
              <a:t>Variable and constant declaration;</a:t>
            </a:r>
            <a:endParaRPr/>
          </a:p>
          <a:p>
            <a:pPr indent="-274320" lvl="0" marL="274320" rtl="0" algn="l">
              <a:spcBef>
                <a:spcPts val="364"/>
              </a:spcBef>
              <a:spcAft>
                <a:spcPts val="0"/>
              </a:spcAft>
              <a:buSzPct val="95000"/>
              <a:buNone/>
            </a:pPr>
            <a:r>
              <a:rPr b="1" lang="en-US"/>
              <a:t>Begin</a:t>
            </a:r>
            <a:endParaRPr/>
          </a:p>
          <a:p>
            <a:pPr indent="-246888" lvl="1" marL="640080" rtl="0" algn="l">
              <a:spcBef>
                <a:spcPts val="336"/>
              </a:spcBef>
              <a:spcAft>
                <a:spcPts val="0"/>
              </a:spcAft>
              <a:buSzPct val="85000"/>
              <a:buNone/>
            </a:pPr>
            <a:r>
              <a:rPr lang="en-US"/>
              <a:t>PL/SQL statements;</a:t>
            </a:r>
            <a:endParaRPr/>
          </a:p>
          <a:p>
            <a:pPr indent="-274320" lvl="0" marL="274320" rtl="0" algn="l">
              <a:spcBef>
                <a:spcPts val="364"/>
              </a:spcBef>
              <a:spcAft>
                <a:spcPts val="0"/>
              </a:spcAft>
              <a:buSzPct val="95000"/>
              <a:buNone/>
            </a:pPr>
            <a:r>
              <a:rPr b="1" lang="en-US"/>
              <a:t>Exception</a:t>
            </a:r>
            <a:endParaRPr/>
          </a:p>
          <a:p>
            <a:pPr indent="-246888" lvl="1" marL="640080" rtl="0" algn="l">
              <a:spcBef>
                <a:spcPts val="336"/>
              </a:spcBef>
              <a:spcAft>
                <a:spcPts val="0"/>
              </a:spcAft>
              <a:buSzPct val="85000"/>
              <a:buNone/>
            </a:pPr>
            <a:r>
              <a:rPr lang="en-US"/>
              <a:t>Statements;</a:t>
            </a:r>
            <a:endParaRPr/>
          </a:p>
          <a:p>
            <a:pPr indent="-246888" lvl="1" marL="640080" rtl="0" algn="l">
              <a:spcBef>
                <a:spcPts val="336"/>
              </a:spcBef>
              <a:spcAft>
                <a:spcPts val="0"/>
              </a:spcAft>
              <a:buSzPct val="85000"/>
              <a:buNone/>
            </a:pPr>
            <a:r>
              <a:rPr lang="en-US"/>
              <a:t>End function name;</a:t>
            </a:r>
            <a:endParaRPr/>
          </a:p>
          <a:p>
            <a:pPr indent="-274320" lvl="0" marL="274320" rtl="0" algn="l">
              <a:spcBef>
                <a:spcPts val="364"/>
              </a:spcBef>
              <a:spcAft>
                <a:spcPts val="0"/>
              </a:spcAft>
              <a:buSzPct val="95000"/>
              <a:buNone/>
            </a:pPr>
            <a:r>
              <a:rPr b="1" lang="en-US"/>
              <a:t>Begin</a:t>
            </a:r>
            <a:endParaRPr/>
          </a:p>
          <a:p>
            <a:pPr indent="-246888" lvl="1" marL="640080" rtl="0" algn="l">
              <a:spcBef>
                <a:spcPts val="336"/>
              </a:spcBef>
              <a:spcAft>
                <a:spcPts val="0"/>
              </a:spcAft>
              <a:buSzPct val="85000"/>
              <a:buNone/>
            </a:pPr>
            <a:r>
              <a:rPr lang="en-US"/>
              <a:t>Executable statements;</a:t>
            </a:r>
            <a:endParaRPr/>
          </a:p>
          <a:p>
            <a:pPr indent="-246888" lvl="1" marL="640080" rtl="0" algn="l">
              <a:spcBef>
                <a:spcPts val="336"/>
              </a:spcBef>
              <a:spcAft>
                <a:spcPts val="0"/>
              </a:spcAft>
              <a:buSzPct val="85000"/>
              <a:buNone/>
            </a:pPr>
            <a:r>
              <a:rPr lang="en-US"/>
              <a:t>Function calling;</a:t>
            </a:r>
            <a:endParaRPr/>
          </a:p>
          <a:p>
            <a:pPr indent="-274320" lvl="0" marL="274320" rtl="0" algn="l">
              <a:spcBef>
                <a:spcPts val="364"/>
              </a:spcBef>
              <a:spcAft>
                <a:spcPts val="0"/>
              </a:spcAft>
              <a:buSzPct val="95000"/>
              <a:buNone/>
            </a:pPr>
            <a:r>
              <a:rPr b="1" lang="en-US"/>
              <a:t>End;</a:t>
            </a:r>
            <a:endParaRPr/>
          </a:p>
          <a:p>
            <a:pPr indent="-164528" lvl="0" marL="274320" rtl="0" algn="l">
              <a:spcBef>
                <a:spcPts val="364"/>
              </a:spcBef>
              <a:spcAft>
                <a:spcPts val="0"/>
              </a:spcAft>
              <a:buSzPct val="950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Function-Example</a:t>
            </a:r>
            <a:endParaRPr/>
          </a:p>
        </p:txBody>
      </p:sp>
      <p:sp>
        <p:nvSpPr>
          <p:cNvPr id="545" name="Google Shape;545;p7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95000"/>
              <a:buNone/>
            </a:pPr>
            <a:r>
              <a:rPr lang="en-US"/>
              <a:t>Declare</a:t>
            </a:r>
            <a:endParaRPr/>
          </a:p>
          <a:p>
            <a:pPr indent="-246888" lvl="1" marL="640080" rtl="0" algn="l">
              <a:spcBef>
                <a:spcPts val="300"/>
              </a:spcBef>
              <a:spcAft>
                <a:spcPts val="0"/>
              </a:spcAft>
              <a:buSzPct val="85000"/>
              <a:buNone/>
            </a:pPr>
            <a:r>
              <a:rPr lang="en-US"/>
              <a:t>Num1 number(2);</a:t>
            </a:r>
            <a:endParaRPr/>
          </a:p>
          <a:p>
            <a:pPr indent="-246888" lvl="1" marL="640080" rtl="0" algn="l">
              <a:spcBef>
                <a:spcPts val="300"/>
              </a:spcBef>
              <a:spcAft>
                <a:spcPts val="0"/>
              </a:spcAft>
              <a:buSzPct val="85000"/>
              <a:buNone/>
            </a:pPr>
            <a:r>
              <a:rPr lang="en-US"/>
              <a:t>Num2 number(2);</a:t>
            </a:r>
            <a:endParaRPr/>
          </a:p>
          <a:p>
            <a:pPr indent="-246888" lvl="1" marL="640080" rtl="0" algn="l">
              <a:spcBef>
                <a:spcPts val="300"/>
              </a:spcBef>
              <a:spcAft>
                <a:spcPts val="0"/>
              </a:spcAft>
              <a:buSzPct val="85000"/>
              <a:buNone/>
            </a:pPr>
            <a:r>
              <a:rPr lang="en-US"/>
              <a:t>Mul number(4);</a:t>
            </a:r>
            <a:endParaRPr/>
          </a:p>
          <a:p>
            <a:pPr indent="-274320" lvl="0" marL="274320" rtl="0" algn="l">
              <a:spcBef>
                <a:spcPts val="325"/>
              </a:spcBef>
              <a:spcAft>
                <a:spcPts val="0"/>
              </a:spcAft>
              <a:buSzPct val="95000"/>
              <a:buNone/>
            </a:pPr>
            <a:r>
              <a:rPr lang="en-US"/>
              <a:t>Function multiplication(num1 in number, num2 in number)</a:t>
            </a:r>
            <a:endParaRPr/>
          </a:p>
          <a:p>
            <a:pPr indent="-246888" lvl="1" marL="640080" rtl="0" algn="l">
              <a:spcBef>
                <a:spcPts val="300"/>
              </a:spcBef>
              <a:spcAft>
                <a:spcPts val="0"/>
              </a:spcAft>
              <a:buSzPct val="85000"/>
              <a:buNone/>
            </a:pPr>
            <a:r>
              <a:rPr lang="en-US"/>
              <a:t>Return number</a:t>
            </a:r>
            <a:endParaRPr/>
          </a:p>
          <a:p>
            <a:pPr indent="-246888" lvl="1" marL="640080" rtl="0" algn="l">
              <a:spcBef>
                <a:spcPts val="300"/>
              </a:spcBef>
              <a:spcAft>
                <a:spcPts val="0"/>
              </a:spcAft>
              <a:buSzPct val="85000"/>
              <a:buNone/>
            </a:pPr>
            <a:r>
              <a:rPr lang="en-US"/>
              <a:t> is </a:t>
            </a:r>
            <a:endParaRPr/>
          </a:p>
          <a:p>
            <a:pPr indent="-246888" lvl="1" marL="640080" rtl="0" algn="l">
              <a:spcBef>
                <a:spcPts val="300"/>
              </a:spcBef>
              <a:spcAft>
                <a:spcPts val="0"/>
              </a:spcAft>
              <a:buSzPct val="85000"/>
              <a:buNone/>
            </a:pPr>
            <a:r>
              <a:rPr lang="en-US"/>
              <a:t>mul number;</a:t>
            </a:r>
            <a:endParaRPr/>
          </a:p>
          <a:p>
            <a:pPr indent="-274320" lvl="0" marL="274320" rtl="0" algn="l">
              <a:spcBef>
                <a:spcPts val="325"/>
              </a:spcBef>
              <a:spcAft>
                <a:spcPts val="0"/>
              </a:spcAft>
              <a:buSzPct val="95000"/>
              <a:buNone/>
            </a:pPr>
            <a:r>
              <a:rPr lang="en-US"/>
              <a:t>Begin</a:t>
            </a:r>
            <a:endParaRPr/>
          </a:p>
          <a:p>
            <a:pPr indent="-246888" lvl="1" marL="640080" rtl="0" algn="l">
              <a:spcBef>
                <a:spcPts val="300"/>
              </a:spcBef>
              <a:spcAft>
                <a:spcPts val="0"/>
              </a:spcAft>
              <a:buSzPct val="85000"/>
              <a:buNone/>
            </a:pPr>
            <a:r>
              <a:rPr lang="en-US"/>
              <a:t>Mul:=num1 * num2;</a:t>
            </a:r>
            <a:endParaRPr/>
          </a:p>
          <a:p>
            <a:pPr indent="-246888" lvl="1" marL="640080" rtl="0" algn="l">
              <a:spcBef>
                <a:spcPts val="300"/>
              </a:spcBef>
              <a:spcAft>
                <a:spcPts val="0"/>
              </a:spcAft>
              <a:buSzPct val="85000"/>
              <a:buNone/>
            </a:pPr>
            <a:r>
              <a:rPr lang="en-US"/>
              <a:t>Return(mul);</a:t>
            </a:r>
            <a:endParaRPr/>
          </a:p>
          <a:p>
            <a:pPr indent="-246888" lvl="1" marL="640080" rtl="0" algn="l">
              <a:spcBef>
                <a:spcPts val="300"/>
              </a:spcBef>
              <a:spcAft>
                <a:spcPts val="0"/>
              </a:spcAft>
              <a:buSzPct val="85000"/>
              <a:buNone/>
            </a:pPr>
            <a:r>
              <a:rPr lang="en-US"/>
              <a:t>End multiplication;</a:t>
            </a:r>
            <a:endParaRPr/>
          </a:p>
          <a:p>
            <a:pPr indent="-274320" lvl="0" marL="274320" rtl="0" algn="l">
              <a:spcBef>
                <a:spcPts val="325"/>
              </a:spcBef>
              <a:spcAft>
                <a:spcPts val="0"/>
              </a:spcAft>
              <a:buSzPct val="95000"/>
              <a:buNone/>
            </a:pPr>
            <a:r>
              <a:rPr lang="en-US"/>
              <a:t>Begin</a:t>
            </a:r>
            <a:endParaRPr/>
          </a:p>
          <a:p>
            <a:pPr indent="-246888" lvl="1" marL="640080" rtl="0" algn="l">
              <a:spcBef>
                <a:spcPts val="300"/>
              </a:spcBef>
              <a:spcAft>
                <a:spcPts val="0"/>
              </a:spcAft>
              <a:buSzPct val="85000"/>
              <a:buNone/>
            </a:pPr>
            <a:r>
              <a:rPr lang="en-US"/>
              <a:t>Num1:=:num1;</a:t>
            </a:r>
            <a:endParaRPr/>
          </a:p>
          <a:p>
            <a:pPr indent="-246888" lvl="1" marL="640080" rtl="0" algn="l">
              <a:spcBef>
                <a:spcPts val="300"/>
              </a:spcBef>
              <a:spcAft>
                <a:spcPts val="0"/>
              </a:spcAft>
              <a:buSzPct val="85000"/>
              <a:buNone/>
            </a:pPr>
            <a:r>
              <a:rPr lang="en-US"/>
              <a:t>Num2:=:num2;</a:t>
            </a:r>
            <a:endParaRPr/>
          </a:p>
          <a:p>
            <a:pPr indent="-246888" lvl="1" marL="640080" rtl="0" algn="l">
              <a:spcBef>
                <a:spcPts val="300"/>
              </a:spcBef>
              <a:spcAft>
                <a:spcPts val="0"/>
              </a:spcAft>
              <a:buSzPct val="85000"/>
              <a:buNone/>
            </a:pPr>
            <a:r>
              <a:rPr lang="en-US"/>
              <a:t>Mul:=multiplication(num1, num2);</a:t>
            </a:r>
            <a:endParaRPr/>
          </a:p>
          <a:p>
            <a:pPr indent="-246888" lvl="1" marL="640080" rtl="0" algn="l">
              <a:spcBef>
                <a:spcPts val="300"/>
              </a:spcBef>
              <a:spcAft>
                <a:spcPts val="0"/>
              </a:spcAft>
              <a:buSzPct val="85000"/>
              <a:buNone/>
            </a:pPr>
            <a:r>
              <a:rPr lang="en-US"/>
              <a:t>Dbms_output.put_line(mul);</a:t>
            </a:r>
            <a:endParaRPr/>
          </a:p>
          <a:p>
            <a:pPr indent="-274320" lvl="0" marL="274320" rtl="0" algn="l">
              <a:spcBef>
                <a:spcPts val="325"/>
              </a:spcBef>
              <a:spcAft>
                <a:spcPts val="0"/>
              </a:spcAft>
              <a:buSzPct val="95000"/>
              <a:buNone/>
            </a:pPr>
            <a:r>
              <a:rPr lang="en-US"/>
              <a:t>End;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47500" lnSpcReduction="20000"/>
          </a:bodyPr>
          <a:lstStyle/>
          <a:p>
            <a:pPr indent="-274320" lvl="0" marL="274320" rtl="0" algn="l">
              <a:spcBef>
                <a:spcPts val="0"/>
              </a:spcBef>
              <a:spcAft>
                <a:spcPts val="0"/>
              </a:spcAft>
              <a:buSzPct val="95000"/>
              <a:buChar char="⚫"/>
            </a:pPr>
            <a:r>
              <a:rPr lang="en-US"/>
              <a:t>DECLARE </a:t>
            </a:r>
            <a:endParaRPr/>
          </a:p>
          <a:p>
            <a:pPr indent="-274320" lvl="0" marL="274320" rtl="0" algn="l">
              <a:spcBef>
                <a:spcPts val="247"/>
              </a:spcBef>
              <a:spcAft>
                <a:spcPts val="0"/>
              </a:spcAft>
              <a:buSzPct val="95000"/>
              <a:buChar char="⚫"/>
            </a:pPr>
            <a:r>
              <a:rPr lang="en-US"/>
              <a:t> a number;</a:t>
            </a:r>
            <a:endParaRPr/>
          </a:p>
          <a:p>
            <a:pPr indent="-274320" lvl="0" marL="274320" rtl="0" algn="l">
              <a:spcBef>
                <a:spcPts val="247"/>
              </a:spcBef>
              <a:spcAft>
                <a:spcPts val="0"/>
              </a:spcAft>
              <a:buSzPct val="95000"/>
              <a:buChar char="⚫"/>
            </a:pPr>
            <a:r>
              <a:rPr lang="en-US"/>
              <a:t> b number; </a:t>
            </a:r>
            <a:endParaRPr/>
          </a:p>
          <a:p>
            <a:pPr indent="-274320" lvl="0" marL="274320" rtl="0" algn="l">
              <a:spcBef>
                <a:spcPts val="247"/>
              </a:spcBef>
              <a:spcAft>
                <a:spcPts val="0"/>
              </a:spcAft>
              <a:buSzPct val="95000"/>
              <a:buChar char="⚫"/>
            </a:pPr>
            <a:r>
              <a:rPr lang="en-US"/>
              <a:t>c number; </a:t>
            </a:r>
            <a:endParaRPr/>
          </a:p>
          <a:p>
            <a:pPr indent="-274320" lvl="0" marL="274320" rtl="0" algn="l">
              <a:spcBef>
                <a:spcPts val="247"/>
              </a:spcBef>
              <a:spcAft>
                <a:spcPts val="0"/>
              </a:spcAft>
              <a:buSzPct val="95000"/>
              <a:buChar char="⚫"/>
            </a:pPr>
            <a:r>
              <a:rPr lang="en-US"/>
              <a:t>FUNCTION findMax(x IN number, y IN number)</a:t>
            </a:r>
            <a:endParaRPr/>
          </a:p>
          <a:p>
            <a:pPr indent="-274320" lvl="0" marL="274320" rtl="0" algn="l">
              <a:spcBef>
                <a:spcPts val="247"/>
              </a:spcBef>
              <a:spcAft>
                <a:spcPts val="0"/>
              </a:spcAft>
              <a:buSzPct val="95000"/>
              <a:buChar char="⚫"/>
            </a:pPr>
            <a:r>
              <a:rPr lang="en-US"/>
              <a:t> RETURN number</a:t>
            </a:r>
            <a:endParaRPr/>
          </a:p>
          <a:p>
            <a:pPr indent="-274320" lvl="0" marL="274320" rtl="0" algn="l">
              <a:spcBef>
                <a:spcPts val="247"/>
              </a:spcBef>
              <a:spcAft>
                <a:spcPts val="0"/>
              </a:spcAft>
              <a:buSzPct val="95000"/>
              <a:buChar char="⚫"/>
            </a:pPr>
            <a:r>
              <a:rPr lang="en-US"/>
              <a:t> IS</a:t>
            </a:r>
            <a:endParaRPr/>
          </a:p>
          <a:p>
            <a:pPr indent="-274320" lvl="0" marL="274320" rtl="0" algn="l">
              <a:spcBef>
                <a:spcPts val="247"/>
              </a:spcBef>
              <a:spcAft>
                <a:spcPts val="0"/>
              </a:spcAft>
              <a:buSzPct val="95000"/>
              <a:buChar char="⚫"/>
            </a:pPr>
            <a:r>
              <a:rPr lang="en-US"/>
              <a:t> z number; </a:t>
            </a:r>
            <a:endParaRPr/>
          </a:p>
          <a:p>
            <a:pPr indent="-274320" lvl="0" marL="274320" rtl="0" algn="l">
              <a:spcBef>
                <a:spcPts val="247"/>
              </a:spcBef>
              <a:spcAft>
                <a:spcPts val="0"/>
              </a:spcAft>
              <a:buSzPct val="95000"/>
              <a:buChar char="⚫"/>
            </a:pPr>
            <a:r>
              <a:rPr lang="en-US"/>
              <a:t>BEGIN </a:t>
            </a:r>
            <a:endParaRPr/>
          </a:p>
          <a:p>
            <a:pPr indent="-274320" lvl="0" marL="274320" rtl="0" algn="l">
              <a:spcBef>
                <a:spcPts val="247"/>
              </a:spcBef>
              <a:spcAft>
                <a:spcPts val="0"/>
              </a:spcAft>
              <a:buSzPct val="95000"/>
              <a:buChar char="⚫"/>
            </a:pPr>
            <a:r>
              <a:rPr lang="en-US"/>
              <a:t>IF x &gt; y THEN </a:t>
            </a:r>
            <a:endParaRPr/>
          </a:p>
          <a:p>
            <a:pPr indent="-274320" lvl="0" marL="274320" rtl="0" algn="l">
              <a:spcBef>
                <a:spcPts val="247"/>
              </a:spcBef>
              <a:spcAft>
                <a:spcPts val="0"/>
              </a:spcAft>
              <a:buSzPct val="95000"/>
              <a:buChar char="⚫"/>
            </a:pPr>
            <a:r>
              <a:rPr lang="en-US"/>
              <a:t>z:= x; </a:t>
            </a:r>
            <a:endParaRPr/>
          </a:p>
          <a:p>
            <a:pPr indent="-274320" lvl="0" marL="274320" rtl="0" algn="l">
              <a:spcBef>
                <a:spcPts val="247"/>
              </a:spcBef>
              <a:spcAft>
                <a:spcPts val="0"/>
              </a:spcAft>
              <a:buSzPct val="95000"/>
              <a:buChar char="⚫"/>
            </a:pPr>
            <a:r>
              <a:rPr lang="en-US"/>
              <a:t>ELSE</a:t>
            </a:r>
            <a:endParaRPr/>
          </a:p>
          <a:p>
            <a:pPr indent="-274320" lvl="0" marL="274320" rtl="0" algn="l">
              <a:spcBef>
                <a:spcPts val="247"/>
              </a:spcBef>
              <a:spcAft>
                <a:spcPts val="0"/>
              </a:spcAft>
              <a:buSzPct val="95000"/>
              <a:buChar char="⚫"/>
            </a:pPr>
            <a:r>
              <a:rPr lang="en-US"/>
              <a:t> Z:= y; </a:t>
            </a:r>
            <a:endParaRPr/>
          </a:p>
          <a:p>
            <a:pPr indent="-274320" lvl="0" marL="274320" rtl="0" algn="l">
              <a:spcBef>
                <a:spcPts val="247"/>
              </a:spcBef>
              <a:spcAft>
                <a:spcPts val="0"/>
              </a:spcAft>
              <a:buSzPct val="95000"/>
              <a:buChar char="⚫"/>
            </a:pPr>
            <a:r>
              <a:rPr lang="en-US"/>
              <a:t>END IF; </a:t>
            </a:r>
            <a:endParaRPr/>
          </a:p>
          <a:p>
            <a:pPr indent="-274320" lvl="0" marL="274320" rtl="0" algn="l">
              <a:spcBef>
                <a:spcPts val="247"/>
              </a:spcBef>
              <a:spcAft>
                <a:spcPts val="0"/>
              </a:spcAft>
              <a:buSzPct val="95000"/>
              <a:buChar char="⚫"/>
            </a:pPr>
            <a:r>
              <a:rPr lang="en-US"/>
              <a:t>RETURN z; </a:t>
            </a:r>
            <a:endParaRPr/>
          </a:p>
          <a:p>
            <a:pPr indent="-274320" lvl="0" marL="274320" rtl="0" algn="l">
              <a:spcBef>
                <a:spcPts val="247"/>
              </a:spcBef>
              <a:spcAft>
                <a:spcPts val="0"/>
              </a:spcAft>
              <a:buSzPct val="95000"/>
              <a:buChar char="⚫"/>
            </a:pPr>
            <a:r>
              <a:rPr lang="en-US"/>
              <a:t>END; </a:t>
            </a:r>
            <a:endParaRPr/>
          </a:p>
          <a:p>
            <a:pPr indent="-274320" lvl="0" marL="274320" rtl="0" algn="l">
              <a:spcBef>
                <a:spcPts val="247"/>
              </a:spcBef>
              <a:spcAft>
                <a:spcPts val="0"/>
              </a:spcAft>
              <a:buSzPct val="95000"/>
              <a:buChar char="⚫"/>
            </a:pPr>
            <a:r>
              <a:rPr lang="en-US"/>
              <a:t>BEGIN </a:t>
            </a:r>
            <a:endParaRPr/>
          </a:p>
          <a:p>
            <a:pPr indent="-274320" lvl="0" marL="274320" rtl="0" algn="l">
              <a:spcBef>
                <a:spcPts val="247"/>
              </a:spcBef>
              <a:spcAft>
                <a:spcPts val="0"/>
              </a:spcAft>
              <a:buSzPct val="95000"/>
              <a:buChar char="⚫"/>
            </a:pPr>
            <a:r>
              <a:rPr lang="en-US"/>
              <a:t>a:= 23; </a:t>
            </a:r>
            <a:endParaRPr/>
          </a:p>
          <a:p>
            <a:pPr indent="-274320" lvl="0" marL="274320" rtl="0" algn="l">
              <a:spcBef>
                <a:spcPts val="247"/>
              </a:spcBef>
              <a:spcAft>
                <a:spcPts val="0"/>
              </a:spcAft>
              <a:buSzPct val="95000"/>
              <a:buChar char="⚫"/>
            </a:pPr>
            <a:r>
              <a:rPr lang="en-US"/>
              <a:t>b:= 45;</a:t>
            </a:r>
            <a:endParaRPr/>
          </a:p>
          <a:p>
            <a:pPr indent="-274320" lvl="0" marL="274320" rtl="0" algn="l">
              <a:spcBef>
                <a:spcPts val="247"/>
              </a:spcBef>
              <a:spcAft>
                <a:spcPts val="0"/>
              </a:spcAft>
              <a:buSzPct val="95000"/>
              <a:buChar char="⚫"/>
            </a:pPr>
            <a:r>
              <a:rPr lang="en-US"/>
              <a:t> c := findMax(a, b); </a:t>
            </a:r>
            <a:endParaRPr/>
          </a:p>
          <a:p>
            <a:pPr indent="-274320" lvl="0" marL="274320" rtl="0" algn="l">
              <a:spcBef>
                <a:spcPts val="247"/>
              </a:spcBef>
              <a:spcAft>
                <a:spcPts val="0"/>
              </a:spcAft>
              <a:buSzPct val="95000"/>
              <a:buChar char="⚫"/>
            </a:pPr>
            <a:r>
              <a:rPr lang="en-US"/>
              <a:t>dbms_output.put_line(' Maximum of (23,45): ' || c); </a:t>
            </a:r>
            <a:endParaRPr/>
          </a:p>
          <a:p>
            <a:pPr indent="-274320" lvl="0" marL="274320" rtl="0" algn="l">
              <a:spcBef>
                <a:spcPts val="247"/>
              </a:spcBef>
              <a:spcAft>
                <a:spcPts val="0"/>
              </a:spcAft>
              <a:buSzPct val="95000"/>
              <a:buChar char="⚫"/>
            </a:pPr>
            <a:r>
              <a:rPr lang="en-US"/>
              <a:t>END;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Create Function CALCULATION(a number, b number, op char)</a:t>
            </a:r>
            <a:endParaRPr/>
          </a:p>
          <a:p>
            <a:pPr indent="-274320" lvl="0" marL="274320" rtl="0" algn="l">
              <a:spcBef>
                <a:spcPts val="403"/>
              </a:spcBef>
              <a:spcAft>
                <a:spcPts val="0"/>
              </a:spcAft>
              <a:buSzPct val="95000"/>
              <a:buChar char="⚫"/>
            </a:pPr>
            <a:r>
              <a:rPr lang="en-US"/>
              <a:t>return number</a:t>
            </a:r>
            <a:endParaRPr/>
          </a:p>
          <a:p>
            <a:pPr indent="-274320" lvl="0" marL="274320" rtl="0" algn="l">
              <a:spcBef>
                <a:spcPts val="403"/>
              </a:spcBef>
              <a:spcAft>
                <a:spcPts val="0"/>
              </a:spcAft>
              <a:buSzPct val="95000"/>
              <a:buChar char="⚫"/>
            </a:pPr>
            <a:r>
              <a:rPr lang="en-US"/>
              <a:t>is</a:t>
            </a:r>
            <a:endParaRPr/>
          </a:p>
          <a:p>
            <a:pPr indent="-274320" lvl="0" marL="274320" rtl="0" algn="l">
              <a:spcBef>
                <a:spcPts val="403"/>
              </a:spcBef>
              <a:spcAft>
                <a:spcPts val="0"/>
              </a:spcAft>
              <a:buSzPct val="95000"/>
              <a:buChar char="⚫"/>
            </a:pPr>
            <a:r>
              <a:rPr lang="en-US"/>
              <a:t>Begin</a:t>
            </a:r>
            <a:endParaRPr/>
          </a:p>
          <a:p>
            <a:pPr indent="-274320" lvl="0" marL="274320" rtl="0" algn="l">
              <a:spcBef>
                <a:spcPts val="403"/>
              </a:spcBef>
              <a:spcAft>
                <a:spcPts val="0"/>
              </a:spcAft>
              <a:buSzPct val="95000"/>
              <a:buChar char="⚫"/>
            </a:pPr>
            <a:r>
              <a:rPr lang="en-US"/>
              <a:t> if op='+' then</a:t>
            </a:r>
            <a:endParaRPr/>
          </a:p>
          <a:p>
            <a:pPr indent="-274320" lvl="0" marL="274320" rtl="0" algn="l">
              <a:spcBef>
                <a:spcPts val="403"/>
              </a:spcBef>
              <a:spcAft>
                <a:spcPts val="0"/>
              </a:spcAft>
              <a:buSzPct val="95000"/>
              <a:buChar char="⚫"/>
            </a:pPr>
            <a:r>
              <a:rPr lang="en-US"/>
              <a:t>return (a+b);</a:t>
            </a:r>
            <a:endParaRPr/>
          </a:p>
          <a:p>
            <a:pPr indent="-274320" lvl="0" marL="274320" rtl="0" algn="l">
              <a:spcBef>
                <a:spcPts val="403"/>
              </a:spcBef>
              <a:spcAft>
                <a:spcPts val="0"/>
              </a:spcAft>
              <a:buSzPct val="95000"/>
              <a:buChar char="⚫"/>
            </a:pPr>
            <a:r>
              <a:rPr lang="en-US"/>
              <a:t>elseif op='-' then</a:t>
            </a:r>
            <a:endParaRPr/>
          </a:p>
          <a:p>
            <a:pPr indent="-274320" lvl="0" marL="274320" rtl="0" algn="l">
              <a:spcBef>
                <a:spcPts val="403"/>
              </a:spcBef>
              <a:spcAft>
                <a:spcPts val="0"/>
              </a:spcAft>
              <a:buSzPct val="95000"/>
              <a:buChar char="⚫"/>
            </a:pPr>
            <a:r>
              <a:rPr lang="en-US"/>
              <a:t>return (a-b);</a:t>
            </a:r>
            <a:endParaRPr/>
          </a:p>
          <a:p>
            <a:pPr indent="-274320" lvl="0" marL="274320" rtl="0" algn="l">
              <a:spcBef>
                <a:spcPts val="403"/>
              </a:spcBef>
              <a:spcAft>
                <a:spcPts val="0"/>
              </a:spcAft>
              <a:buSzPct val="95000"/>
              <a:buChar char="⚫"/>
            </a:pPr>
            <a:r>
              <a:rPr lang="en-US"/>
              <a:t>elseif op='*' then</a:t>
            </a:r>
            <a:endParaRPr/>
          </a:p>
          <a:p>
            <a:pPr indent="-274320" lvl="0" marL="274320" rtl="0" algn="l">
              <a:spcBef>
                <a:spcPts val="403"/>
              </a:spcBef>
              <a:spcAft>
                <a:spcPts val="0"/>
              </a:spcAft>
              <a:buSzPct val="95000"/>
              <a:buChar char="⚫"/>
            </a:pPr>
            <a:r>
              <a:rPr lang="en-US"/>
              <a:t>return (a*b);</a:t>
            </a:r>
            <a:endParaRPr/>
          </a:p>
          <a:p>
            <a:pPr indent="-274320" lvl="0" marL="274320" rtl="0" algn="l">
              <a:spcBef>
                <a:spcPts val="403"/>
              </a:spcBef>
              <a:spcAft>
                <a:spcPts val="0"/>
              </a:spcAft>
              <a:buSzPct val="95000"/>
              <a:buChar char="⚫"/>
            </a:pPr>
            <a:r>
              <a:rPr lang="en-US"/>
              <a:t>else</a:t>
            </a:r>
            <a:endParaRPr/>
          </a:p>
          <a:p>
            <a:pPr indent="-274320" lvl="0" marL="274320" rtl="0" algn="l">
              <a:spcBef>
                <a:spcPts val="403"/>
              </a:spcBef>
              <a:spcAft>
                <a:spcPts val="0"/>
              </a:spcAft>
              <a:buSzPct val="95000"/>
              <a:buChar char="⚫"/>
            </a:pPr>
            <a:r>
              <a:rPr lang="en-US"/>
              <a:t>return (a/b);</a:t>
            </a:r>
            <a:endParaRPr/>
          </a:p>
          <a:p>
            <a:pPr indent="-274320" lvl="0" marL="274320" rtl="0" algn="l">
              <a:spcBef>
                <a:spcPts val="403"/>
              </a:spcBef>
              <a:spcAft>
                <a:spcPts val="0"/>
              </a:spcAft>
              <a:buSzPct val="95000"/>
              <a:buChar char="⚫"/>
            </a:pPr>
            <a:r>
              <a:rPr lang="en-US"/>
              <a:t>endif;</a:t>
            </a:r>
            <a:endParaRPr/>
          </a:p>
          <a:p>
            <a:pPr indent="-274320" lvl="0" marL="274320" rtl="0" algn="l">
              <a:spcBef>
                <a:spcPts val="403"/>
              </a:spcBef>
              <a:spcAft>
                <a:spcPts val="0"/>
              </a:spcAft>
              <a:buSzPct val="95000"/>
              <a:buChar char="⚫"/>
            </a:pPr>
            <a:r>
              <a:rPr lang="en-US"/>
              <a:t>end;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Select CALCULATION(10,20,'*') from dual;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Function-Example</a:t>
            </a:r>
            <a:endParaRPr/>
          </a:p>
        </p:txBody>
      </p:sp>
      <p:sp>
        <p:nvSpPr>
          <p:cNvPr id="566" name="Google Shape;566;p79"/>
          <p:cNvSpPr txBox="1"/>
          <p:nvPr>
            <p:ph idx="1" type="body"/>
          </p:nvPr>
        </p:nvSpPr>
        <p:spPr>
          <a:xfrm>
            <a:off x="457200" y="1828800"/>
            <a:ext cx="8229600" cy="4389120"/>
          </a:xfrm>
          <a:prstGeom prst="rect">
            <a:avLst/>
          </a:prstGeom>
          <a:noFill/>
          <a:ln>
            <a:noFill/>
          </a:ln>
        </p:spPr>
        <p:txBody>
          <a:bodyPr anchorCtr="0" anchor="t" bIns="45700" lIns="91425" spcFirstLastPara="1" rIns="91425" wrap="square" tIns="45700">
            <a:normAutofit fontScale="55000" lnSpcReduction="20000"/>
          </a:bodyPr>
          <a:lstStyle/>
          <a:p>
            <a:pPr indent="-274320" lvl="0" marL="274320" rtl="0" algn="l">
              <a:spcBef>
                <a:spcPts val="0"/>
              </a:spcBef>
              <a:spcAft>
                <a:spcPts val="0"/>
              </a:spcAft>
              <a:buSzPct val="95000"/>
              <a:buNone/>
            </a:pPr>
            <a:r>
              <a:rPr lang="en-US"/>
              <a:t>Declare</a:t>
            </a:r>
            <a:endParaRPr/>
          </a:p>
          <a:p>
            <a:pPr indent="-246888" lvl="1" marL="640080" rtl="0" algn="l">
              <a:spcBef>
                <a:spcPts val="264"/>
              </a:spcBef>
              <a:spcAft>
                <a:spcPts val="0"/>
              </a:spcAft>
              <a:buSzPct val="85000"/>
              <a:buNone/>
            </a:pPr>
            <a:r>
              <a:rPr lang="en-US"/>
              <a:t>Fact number(4);</a:t>
            </a:r>
            <a:endParaRPr/>
          </a:p>
          <a:p>
            <a:pPr indent="-246888" lvl="1" marL="640080" rtl="0" algn="l">
              <a:spcBef>
                <a:spcPts val="264"/>
              </a:spcBef>
              <a:spcAft>
                <a:spcPts val="0"/>
              </a:spcAft>
              <a:buSzPct val="85000"/>
              <a:buNone/>
            </a:pPr>
            <a:r>
              <a:rPr lang="en-US"/>
              <a:t>N number(2);</a:t>
            </a:r>
            <a:endParaRPr/>
          </a:p>
          <a:p>
            <a:pPr indent="-246888" lvl="1" marL="640080" rtl="0" algn="l">
              <a:spcBef>
                <a:spcPts val="264"/>
              </a:spcBef>
              <a:spcAft>
                <a:spcPts val="0"/>
              </a:spcAft>
              <a:buSzPct val="85000"/>
              <a:buNone/>
            </a:pPr>
            <a:r>
              <a:rPr lang="en-US"/>
              <a:t>Function factorial(n in number)</a:t>
            </a:r>
            <a:endParaRPr/>
          </a:p>
          <a:p>
            <a:pPr indent="-246888" lvl="1" marL="640080" rtl="0" algn="l">
              <a:spcBef>
                <a:spcPts val="264"/>
              </a:spcBef>
              <a:spcAft>
                <a:spcPts val="0"/>
              </a:spcAft>
              <a:buSzPct val="85000"/>
              <a:buNone/>
            </a:pPr>
            <a:r>
              <a:rPr lang="en-US"/>
              <a:t>Return number</a:t>
            </a:r>
            <a:endParaRPr/>
          </a:p>
          <a:p>
            <a:pPr indent="-246888" lvl="1" marL="640080" rtl="0" algn="l">
              <a:spcBef>
                <a:spcPts val="264"/>
              </a:spcBef>
              <a:spcAft>
                <a:spcPts val="0"/>
              </a:spcAft>
              <a:buSzPct val="85000"/>
              <a:buNone/>
            </a:pPr>
            <a:r>
              <a:rPr lang="en-US"/>
              <a:t> is </a:t>
            </a:r>
            <a:endParaRPr/>
          </a:p>
          <a:p>
            <a:pPr indent="-246888" lvl="1" marL="640080" rtl="0" algn="l">
              <a:spcBef>
                <a:spcPts val="264"/>
              </a:spcBef>
              <a:spcAft>
                <a:spcPts val="0"/>
              </a:spcAft>
              <a:buSzPct val="85000"/>
              <a:buNone/>
            </a:pPr>
            <a:r>
              <a:rPr lang="en-US"/>
              <a:t>I number(2);</a:t>
            </a:r>
            <a:endParaRPr/>
          </a:p>
          <a:p>
            <a:pPr indent="-274320" lvl="0" marL="274320" rtl="0" algn="l">
              <a:spcBef>
                <a:spcPts val="286"/>
              </a:spcBef>
              <a:spcAft>
                <a:spcPts val="0"/>
              </a:spcAft>
              <a:buSzPct val="95000"/>
              <a:buNone/>
            </a:pPr>
            <a:r>
              <a:rPr lang="en-US"/>
              <a:t>Begin</a:t>
            </a:r>
            <a:endParaRPr/>
          </a:p>
          <a:p>
            <a:pPr indent="-246888" lvl="1" marL="640080" rtl="0" algn="l">
              <a:spcBef>
                <a:spcPts val="264"/>
              </a:spcBef>
              <a:spcAft>
                <a:spcPts val="0"/>
              </a:spcAft>
              <a:buSzPct val="85000"/>
              <a:buNone/>
            </a:pPr>
            <a:r>
              <a:rPr lang="en-US"/>
              <a:t>Fact:=1;</a:t>
            </a:r>
            <a:endParaRPr/>
          </a:p>
          <a:p>
            <a:pPr indent="-246888" lvl="1" marL="640080" rtl="0" algn="l">
              <a:spcBef>
                <a:spcPts val="264"/>
              </a:spcBef>
              <a:spcAft>
                <a:spcPts val="0"/>
              </a:spcAft>
              <a:buSzPct val="85000"/>
              <a:buNone/>
            </a:pPr>
            <a:r>
              <a:rPr lang="en-US"/>
              <a:t>For I in 1..n</a:t>
            </a:r>
            <a:endParaRPr/>
          </a:p>
          <a:p>
            <a:pPr indent="-246888" lvl="1" marL="640080" rtl="0" algn="l">
              <a:spcBef>
                <a:spcPts val="264"/>
              </a:spcBef>
              <a:spcAft>
                <a:spcPts val="0"/>
              </a:spcAft>
              <a:buSzPct val="85000"/>
              <a:buNone/>
            </a:pPr>
            <a:r>
              <a:rPr lang="en-US"/>
              <a:t> loop </a:t>
            </a:r>
            <a:endParaRPr/>
          </a:p>
          <a:p>
            <a:pPr indent="-246888" lvl="1" marL="640080" rtl="0" algn="l">
              <a:spcBef>
                <a:spcPts val="264"/>
              </a:spcBef>
              <a:spcAft>
                <a:spcPts val="0"/>
              </a:spcAft>
              <a:buSzPct val="85000"/>
              <a:buNone/>
            </a:pPr>
            <a:r>
              <a:rPr lang="en-US"/>
              <a:t>Fact:=fact*I;</a:t>
            </a:r>
            <a:endParaRPr/>
          </a:p>
          <a:p>
            <a:pPr indent="-246888" lvl="1" marL="640080" rtl="0" algn="l">
              <a:spcBef>
                <a:spcPts val="264"/>
              </a:spcBef>
              <a:spcAft>
                <a:spcPts val="0"/>
              </a:spcAft>
              <a:buSzPct val="85000"/>
              <a:buNone/>
            </a:pPr>
            <a:r>
              <a:rPr lang="en-US"/>
              <a:t>End loop;</a:t>
            </a:r>
            <a:endParaRPr/>
          </a:p>
          <a:p>
            <a:pPr indent="-246888" lvl="1" marL="640080" rtl="0" algn="l">
              <a:spcBef>
                <a:spcPts val="264"/>
              </a:spcBef>
              <a:spcAft>
                <a:spcPts val="0"/>
              </a:spcAft>
              <a:buSzPct val="85000"/>
              <a:buNone/>
            </a:pPr>
            <a:r>
              <a:rPr lang="en-US"/>
              <a:t>Return(fact);</a:t>
            </a:r>
            <a:endParaRPr/>
          </a:p>
          <a:p>
            <a:pPr indent="-274320" lvl="0" marL="274320" rtl="0" algn="l">
              <a:spcBef>
                <a:spcPts val="286"/>
              </a:spcBef>
              <a:spcAft>
                <a:spcPts val="0"/>
              </a:spcAft>
              <a:buSzPct val="95000"/>
              <a:buNone/>
            </a:pPr>
            <a:r>
              <a:rPr lang="en-US"/>
              <a:t>End factorial;</a:t>
            </a:r>
            <a:endParaRPr/>
          </a:p>
          <a:p>
            <a:pPr indent="-274320" lvl="0" marL="274320" rtl="0" algn="l">
              <a:spcBef>
                <a:spcPts val="286"/>
              </a:spcBef>
              <a:spcAft>
                <a:spcPts val="0"/>
              </a:spcAft>
              <a:buSzPct val="95000"/>
              <a:buNone/>
            </a:pPr>
            <a:r>
              <a:rPr lang="en-US"/>
              <a:t>Begin</a:t>
            </a:r>
            <a:endParaRPr/>
          </a:p>
          <a:p>
            <a:pPr indent="-246888" lvl="1" marL="640080" rtl="0" algn="l">
              <a:spcBef>
                <a:spcPts val="264"/>
              </a:spcBef>
              <a:spcAft>
                <a:spcPts val="0"/>
              </a:spcAft>
              <a:buSzPct val="85000"/>
              <a:buNone/>
            </a:pPr>
            <a:r>
              <a:rPr lang="en-US"/>
              <a:t>N:=:n;</a:t>
            </a:r>
            <a:endParaRPr/>
          </a:p>
          <a:p>
            <a:pPr indent="-246888" lvl="1" marL="640080" rtl="0" algn="l">
              <a:spcBef>
                <a:spcPts val="264"/>
              </a:spcBef>
              <a:spcAft>
                <a:spcPts val="0"/>
              </a:spcAft>
              <a:buSzPct val="85000"/>
              <a:buNone/>
            </a:pPr>
            <a:r>
              <a:rPr lang="en-US"/>
              <a:t>Fact:=factorial(n);</a:t>
            </a:r>
            <a:endParaRPr/>
          </a:p>
          <a:p>
            <a:pPr indent="-246888" lvl="1" marL="640080" rtl="0" algn="l">
              <a:spcBef>
                <a:spcPts val="264"/>
              </a:spcBef>
              <a:spcAft>
                <a:spcPts val="0"/>
              </a:spcAft>
              <a:buSzPct val="85000"/>
              <a:buNone/>
            </a:pPr>
            <a:r>
              <a:rPr lang="en-US"/>
              <a:t>Dbms_output.put_line(fact);</a:t>
            </a:r>
            <a:endParaRPr/>
          </a:p>
          <a:p>
            <a:pPr indent="-274320" lvl="0" marL="274320" rtl="0" algn="l">
              <a:spcBef>
                <a:spcPts val="286"/>
              </a:spcBef>
              <a:spcAft>
                <a:spcPts val="0"/>
              </a:spcAft>
              <a:buSzPct val="95000"/>
              <a:buNone/>
            </a:pPr>
            <a:r>
              <a:rPr lang="en-US"/>
              <a:t>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Relational operators</a:t>
            </a:r>
            <a:endParaRPr/>
          </a:p>
        </p:txBody>
      </p:sp>
      <p:pic>
        <p:nvPicPr>
          <p:cNvPr id="157" name="Google Shape;157;p8"/>
          <p:cNvPicPr preferRelativeResize="0"/>
          <p:nvPr>
            <p:ph idx="1" type="body"/>
          </p:nvPr>
        </p:nvPicPr>
        <p:blipFill rotWithShape="1">
          <a:blip r:embed="rId3">
            <a:alphaModFix/>
          </a:blip>
          <a:srcRect b="12152" l="8031" r="28529" t="18409"/>
          <a:stretch/>
        </p:blipFill>
        <p:spPr>
          <a:xfrm>
            <a:off x="483358" y="1951631"/>
            <a:ext cx="7898642" cy="4608918"/>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47500" lnSpcReduction="20000"/>
          </a:bodyPr>
          <a:lstStyle/>
          <a:p>
            <a:pPr indent="-274320" lvl="0" marL="274320" rtl="0" algn="l">
              <a:spcBef>
                <a:spcPts val="0"/>
              </a:spcBef>
              <a:spcAft>
                <a:spcPts val="0"/>
              </a:spcAft>
              <a:buSzPct val="95000"/>
              <a:buChar char="⚫"/>
            </a:pPr>
            <a:r>
              <a:rPr lang="en-US"/>
              <a:t>DECLARE </a:t>
            </a:r>
            <a:endParaRPr/>
          </a:p>
          <a:p>
            <a:pPr indent="-274320" lvl="0" marL="274320" rtl="0" algn="l">
              <a:spcBef>
                <a:spcPts val="247"/>
              </a:spcBef>
              <a:spcAft>
                <a:spcPts val="0"/>
              </a:spcAft>
              <a:buSzPct val="95000"/>
              <a:buChar char="⚫"/>
            </a:pPr>
            <a:r>
              <a:rPr lang="en-US"/>
              <a:t>   num number; </a:t>
            </a:r>
            <a:endParaRPr/>
          </a:p>
          <a:p>
            <a:pPr indent="-274320" lvl="0" marL="274320" rtl="0" algn="l">
              <a:spcBef>
                <a:spcPts val="247"/>
              </a:spcBef>
              <a:spcAft>
                <a:spcPts val="0"/>
              </a:spcAft>
              <a:buSzPct val="95000"/>
              <a:buChar char="⚫"/>
            </a:pPr>
            <a:r>
              <a:rPr lang="en-US"/>
              <a:t>   factorial number;  </a:t>
            </a:r>
            <a:endParaRPr/>
          </a:p>
          <a:p>
            <a:pPr indent="-274320" lvl="0" marL="274320" rtl="0" algn="l">
              <a:spcBef>
                <a:spcPts val="247"/>
              </a:spcBef>
              <a:spcAft>
                <a:spcPts val="0"/>
              </a:spcAft>
              <a:buSzPct val="95000"/>
              <a:buChar char="⚫"/>
            </a:pPr>
            <a:r>
              <a:rPr lang="en-US"/>
              <a:t>   </a:t>
            </a:r>
            <a:endParaRPr/>
          </a:p>
          <a:p>
            <a:pPr indent="-274320" lvl="0" marL="274320" rtl="0" algn="l">
              <a:spcBef>
                <a:spcPts val="247"/>
              </a:spcBef>
              <a:spcAft>
                <a:spcPts val="0"/>
              </a:spcAft>
              <a:buSzPct val="95000"/>
              <a:buChar char="⚫"/>
            </a:pPr>
            <a:r>
              <a:rPr lang="en-US"/>
              <a:t>FUNCTION calculateFact(x number) </a:t>
            </a:r>
            <a:endParaRPr/>
          </a:p>
          <a:p>
            <a:pPr indent="-274320" lvl="0" marL="274320" rtl="0" algn="l">
              <a:spcBef>
                <a:spcPts val="247"/>
              </a:spcBef>
              <a:spcAft>
                <a:spcPts val="0"/>
              </a:spcAft>
              <a:buSzPct val="95000"/>
              <a:buChar char="⚫"/>
            </a:pPr>
            <a:r>
              <a:rPr lang="en-US"/>
              <a:t>RETURN number  </a:t>
            </a:r>
            <a:endParaRPr/>
          </a:p>
          <a:p>
            <a:pPr indent="-274320" lvl="0" marL="274320" rtl="0" algn="l">
              <a:spcBef>
                <a:spcPts val="247"/>
              </a:spcBef>
              <a:spcAft>
                <a:spcPts val="0"/>
              </a:spcAft>
              <a:buSzPct val="95000"/>
              <a:buChar char="⚫"/>
            </a:pPr>
            <a:r>
              <a:rPr lang="en-US"/>
              <a:t>IS </a:t>
            </a:r>
            <a:endParaRPr/>
          </a:p>
          <a:p>
            <a:pPr indent="-274320" lvl="0" marL="274320" rtl="0" algn="l">
              <a:spcBef>
                <a:spcPts val="247"/>
              </a:spcBef>
              <a:spcAft>
                <a:spcPts val="0"/>
              </a:spcAft>
              <a:buSzPct val="95000"/>
              <a:buChar char="⚫"/>
            </a:pPr>
            <a:r>
              <a:rPr lang="en-US"/>
              <a:t>   f number; </a:t>
            </a:r>
            <a:endParaRPr/>
          </a:p>
          <a:p>
            <a:pPr indent="-274320" lvl="0" marL="274320" rtl="0" algn="l">
              <a:spcBef>
                <a:spcPts val="247"/>
              </a:spcBef>
              <a:spcAft>
                <a:spcPts val="0"/>
              </a:spcAft>
              <a:buSzPct val="95000"/>
              <a:buChar char="⚫"/>
            </a:pPr>
            <a:r>
              <a:rPr lang="en-US"/>
              <a:t>BEGIN </a:t>
            </a:r>
            <a:endParaRPr/>
          </a:p>
          <a:p>
            <a:pPr indent="-274320" lvl="0" marL="274320" rtl="0" algn="l">
              <a:spcBef>
                <a:spcPts val="247"/>
              </a:spcBef>
              <a:spcAft>
                <a:spcPts val="0"/>
              </a:spcAft>
              <a:buSzPct val="95000"/>
              <a:buChar char="⚫"/>
            </a:pPr>
            <a:r>
              <a:rPr lang="en-US"/>
              <a:t>   IF x = 0 THEN </a:t>
            </a:r>
            <a:endParaRPr/>
          </a:p>
          <a:p>
            <a:pPr indent="-274320" lvl="0" marL="274320" rtl="0" algn="l">
              <a:spcBef>
                <a:spcPts val="247"/>
              </a:spcBef>
              <a:spcAft>
                <a:spcPts val="0"/>
              </a:spcAft>
              <a:buSzPct val="95000"/>
              <a:buChar char="⚫"/>
            </a:pPr>
            <a:r>
              <a:rPr lang="en-US"/>
              <a:t>      f := 1; </a:t>
            </a:r>
            <a:endParaRPr/>
          </a:p>
          <a:p>
            <a:pPr indent="-274320" lvl="0" marL="274320" rtl="0" algn="l">
              <a:spcBef>
                <a:spcPts val="247"/>
              </a:spcBef>
              <a:spcAft>
                <a:spcPts val="0"/>
              </a:spcAft>
              <a:buSzPct val="95000"/>
              <a:buChar char="⚫"/>
            </a:pPr>
            <a:r>
              <a:rPr lang="en-US"/>
              <a:t>   ELSE </a:t>
            </a:r>
            <a:endParaRPr/>
          </a:p>
          <a:p>
            <a:pPr indent="-274320" lvl="0" marL="274320" rtl="0" algn="l">
              <a:spcBef>
                <a:spcPts val="247"/>
              </a:spcBef>
              <a:spcAft>
                <a:spcPts val="0"/>
              </a:spcAft>
              <a:buSzPct val="95000"/>
              <a:buChar char="⚫"/>
            </a:pPr>
            <a:r>
              <a:rPr lang="en-US"/>
              <a:t>      f := x * calculateFact(x-1); </a:t>
            </a:r>
            <a:endParaRPr/>
          </a:p>
          <a:p>
            <a:pPr indent="-274320" lvl="0" marL="274320" rtl="0" algn="l">
              <a:spcBef>
                <a:spcPts val="247"/>
              </a:spcBef>
              <a:spcAft>
                <a:spcPts val="0"/>
              </a:spcAft>
              <a:buSzPct val="95000"/>
              <a:buChar char="⚫"/>
            </a:pPr>
            <a:r>
              <a:rPr lang="en-US"/>
              <a:t>   END IF; </a:t>
            </a:r>
            <a:endParaRPr/>
          </a:p>
          <a:p>
            <a:pPr indent="-274320" lvl="0" marL="274320" rtl="0" algn="l">
              <a:spcBef>
                <a:spcPts val="247"/>
              </a:spcBef>
              <a:spcAft>
                <a:spcPts val="0"/>
              </a:spcAft>
              <a:buSzPct val="95000"/>
              <a:buChar char="⚫"/>
            </a:pPr>
            <a:r>
              <a:rPr lang="en-US"/>
              <a:t>RETURN f; </a:t>
            </a:r>
            <a:endParaRPr/>
          </a:p>
          <a:p>
            <a:pPr indent="-274320" lvl="0" marL="274320" rtl="0" algn="l">
              <a:spcBef>
                <a:spcPts val="247"/>
              </a:spcBef>
              <a:spcAft>
                <a:spcPts val="0"/>
              </a:spcAft>
              <a:buSzPct val="95000"/>
              <a:buChar char="⚫"/>
            </a:pPr>
            <a:r>
              <a:rPr lang="en-US"/>
              <a:t>END;  </a:t>
            </a:r>
            <a:endParaRPr/>
          </a:p>
          <a:p>
            <a:pPr indent="-199818" lvl="0" marL="274320" rtl="0" algn="l">
              <a:spcBef>
                <a:spcPts val="247"/>
              </a:spcBef>
              <a:spcAft>
                <a:spcPts val="0"/>
              </a:spcAft>
              <a:buSzPct val="95000"/>
              <a:buNone/>
            </a:pPr>
            <a:r>
              <a:t/>
            </a:r>
            <a:endParaRPr/>
          </a:p>
          <a:p>
            <a:pPr indent="-274320" lvl="0" marL="274320" rtl="0" algn="l">
              <a:spcBef>
                <a:spcPts val="247"/>
              </a:spcBef>
              <a:spcAft>
                <a:spcPts val="0"/>
              </a:spcAft>
              <a:buSzPct val="95000"/>
              <a:buChar char="⚫"/>
            </a:pPr>
            <a:r>
              <a:rPr lang="en-US"/>
              <a:t>BEGIN </a:t>
            </a:r>
            <a:endParaRPr/>
          </a:p>
          <a:p>
            <a:pPr indent="-274320" lvl="0" marL="274320" rtl="0" algn="l">
              <a:spcBef>
                <a:spcPts val="247"/>
              </a:spcBef>
              <a:spcAft>
                <a:spcPts val="0"/>
              </a:spcAft>
              <a:buSzPct val="95000"/>
              <a:buChar char="⚫"/>
            </a:pPr>
            <a:r>
              <a:rPr lang="en-US"/>
              <a:t>   num:= 6; </a:t>
            </a:r>
            <a:endParaRPr/>
          </a:p>
          <a:p>
            <a:pPr indent="-274320" lvl="0" marL="274320" rtl="0" algn="l">
              <a:spcBef>
                <a:spcPts val="247"/>
              </a:spcBef>
              <a:spcAft>
                <a:spcPts val="0"/>
              </a:spcAft>
              <a:buSzPct val="95000"/>
              <a:buChar char="⚫"/>
            </a:pPr>
            <a:r>
              <a:rPr lang="en-US"/>
              <a:t>   factorial := calculateFact(num); </a:t>
            </a:r>
            <a:endParaRPr/>
          </a:p>
          <a:p>
            <a:pPr indent="-274320" lvl="0" marL="274320" rtl="0" algn="l">
              <a:spcBef>
                <a:spcPts val="247"/>
              </a:spcBef>
              <a:spcAft>
                <a:spcPts val="0"/>
              </a:spcAft>
              <a:buSzPct val="95000"/>
              <a:buChar char="⚫"/>
            </a:pPr>
            <a:r>
              <a:rPr lang="en-US"/>
              <a:t>   DBMS_OUTPUT.PUT_LINE(' Factorial '|| num || ' is ' || factorial); </a:t>
            </a:r>
            <a:endParaRPr/>
          </a:p>
          <a:p>
            <a:pPr indent="-274320" lvl="0" marL="274320" rtl="0" algn="l">
              <a:spcBef>
                <a:spcPts val="247"/>
              </a:spcBef>
              <a:spcAft>
                <a:spcPts val="0"/>
              </a:spcAft>
              <a:buSzPct val="95000"/>
              <a:buChar char="⚫"/>
            </a:pPr>
            <a:r>
              <a:rPr lang="en-US"/>
              <a:t>END;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Creating a function</a:t>
            </a:r>
            <a:endParaRPr/>
          </a:p>
        </p:txBody>
      </p:sp>
      <p:sp>
        <p:nvSpPr>
          <p:cNvPr id="577" name="Google Shape;577;p8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Create function square_areaa(Length IN number)</a:t>
            </a:r>
            <a:endParaRPr/>
          </a:p>
          <a:p>
            <a:pPr indent="-274320" lvl="0" marL="274320" rtl="0" algn="l">
              <a:spcBef>
                <a:spcPts val="520"/>
              </a:spcBef>
              <a:spcAft>
                <a:spcPts val="0"/>
              </a:spcAft>
              <a:buSzPts val="2470"/>
              <a:buChar char="⚫"/>
            </a:pPr>
            <a:r>
              <a:rPr lang="en-US"/>
              <a:t>Return number </a:t>
            </a:r>
            <a:endParaRPr/>
          </a:p>
          <a:p>
            <a:pPr indent="-274320" lvl="0" marL="274320" rtl="0" algn="l">
              <a:spcBef>
                <a:spcPts val="520"/>
              </a:spcBef>
              <a:spcAft>
                <a:spcPts val="0"/>
              </a:spcAft>
              <a:buSzPts val="2470"/>
              <a:buChar char="⚫"/>
            </a:pPr>
            <a:r>
              <a:rPr lang="en-US"/>
              <a:t>Is </a:t>
            </a:r>
            <a:endParaRPr/>
          </a:p>
          <a:p>
            <a:pPr indent="-274320" lvl="0" marL="274320" rtl="0" algn="l">
              <a:spcBef>
                <a:spcPts val="520"/>
              </a:spcBef>
              <a:spcAft>
                <a:spcPts val="0"/>
              </a:spcAft>
              <a:buSzPts val="2470"/>
              <a:buChar char="⚫"/>
            </a:pPr>
            <a:r>
              <a:rPr lang="en-US"/>
              <a:t>Area number(5,3);</a:t>
            </a:r>
            <a:endParaRPr/>
          </a:p>
          <a:p>
            <a:pPr indent="-274320" lvl="0" marL="274320" rtl="0" algn="l">
              <a:spcBef>
                <a:spcPts val="52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Area:=(length*length);</a:t>
            </a:r>
            <a:endParaRPr/>
          </a:p>
          <a:p>
            <a:pPr indent="-274320" lvl="0" marL="274320" rtl="0" algn="l">
              <a:spcBef>
                <a:spcPts val="520"/>
              </a:spcBef>
              <a:spcAft>
                <a:spcPts val="0"/>
              </a:spcAft>
              <a:buSzPts val="2470"/>
              <a:buChar char="⚫"/>
            </a:pPr>
            <a:r>
              <a:rPr lang="en-US"/>
              <a:t>Return Area;</a:t>
            </a:r>
            <a:endParaRPr/>
          </a:p>
          <a:p>
            <a:pPr indent="-274320" lvl="0" marL="274320" rtl="0" algn="l">
              <a:spcBef>
                <a:spcPts val="520"/>
              </a:spcBef>
              <a:spcAft>
                <a:spcPts val="0"/>
              </a:spcAft>
              <a:buSzPts val="2470"/>
              <a:buChar char="⚫"/>
            </a:pPr>
            <a:r>
              <a:rPr lang="en-US"/>
              <a:t>End;</a:t>
            </a:r>
            <a:endParaRPr/>
          </a:p>
          <a:p>
            <a:pPr indent="-274320" lvl="0" marL="274320" rtl="0" algn="l">
              <a:spcBef>
                <a:spcPts val="520"/>
              </a:spcBef>
              <a:spcAft>
                <a:spcPts val="0"/>
              </a:spcAft>
              <a:buSzPts val="2470"/>
              <a:buChar char="⚫"/>
            </a:pPr>
            <a:r>
              <a:rPr lang="en-US"/>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Calling a function</a:t>
            </a:r>
            <a:endParaRPr/>
          </a:p>
        </p:txBody>
      </p:sp>
      <p:sp>
        <p:nvSpPr>
          <p:cNvPr id="583" name="Google Shape;583;p8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Begin </a:t>
            </a:r>
            <a:endParaRPr/>
          </a:p>
          <a:p>
            <a:pPr indent="-274320" lvl="0" marL="274320" rtl="0" algn="l">
              <a:spcBef>
                <a:spcPts val="520"/>
              </a:spcBef>
              <a:spcAft>
                <a:spcPts val="0"/>
              </a:spcAft>
              <a:buSzPts val="2470"/>
              <a:buChar char="⚫"/>
            </a:pPr>
            <a:r>
              <a:rPr lang="en-US"/>
              <a:t>Dbms_output.put_line('Area of square is:'||Square_areaa(4));</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Creating a function</a:t>
            </a:r>
            <a:endParaRPr/>
          </a:p>
        </p:txBody>
      </p:sp>
      <p:sp>
        <p:nvSpPr>
          <p:cNvPr id="589" name="Google Shape;589;p8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Create function Circle_areaa(radius number)</a:t>
            </a:r>
            <a:endParaRPr/>
          </a:p>
          <a:p>
            <a:pPr indent="-274320" lvl="0" marL="274320" rtl="0" algn="l">
              <a:spcBef>
                <a:spcPts val="520"/>
              </a:spcBef>
              <a:spcAft>
                <a:spcPts val="0"/>
              </a:spcAft>
              <a:buSzPts val="2470"/>
              <a:buChar char="⚫"/>
            </a:pPr>
            <a:r>
              <a:rPr lang="en-US"/>
              <a:t>Return number </a:t>
            </a:r>
            <a:endParaRPr/>
          </a:p>
          <a:p>
            <a:pPr indent="-274320" lvl="0" marL="274320" rtl="0" algn="l">
              <a:spcBef>
                <a:spcPts val="520"/>
              </a:spcBef>
              <a:spcAft>
                <a:spcPts val="0"/>
              </a:spcAft>
              <a:buSzPts val="2470"/>
              <a:buChar char="⚫"/>
            </a:pPr>
            <a:r>
              <a:rPr lang="en-US"/>
              <a:t>Is </a:t>
            </a:r>
            <a:endParaRPr/>
          </a:p>
          <a:p>
            <a:pPr indent="-274320" lvl="0" marL="274320" rtl="0" algn="l">
              <a:spcBef>
                <a:spcPts val="520"/>
              </a:spcBef>
              <a:spcAft>
                <a:spcPts val="0"/>
              </a:spcAft>
              <a:buSzPts val="2470"/>
              <a:buChar char="⚫"/>
            </a:pPr>
            <a:r>
              <a:rPr lang="en-US"/>
              <a:t>Area number(5,3);</a:t>
            </a:r>
            <a:endParaRPr/>
          </a:p>
          <a:p>
            <a:pPr indent="-274320" lvl="0" marL="274320" rtl="0" algn="l">
              <a:spcBef>
                <a:spcPts val="520"/>
              </a:spcBef>
              <a:spcAft>
                <a:spcPts val="0"/>
              </a:spcAft>
              <a:buSzPts val="2470"/>
              <a:buChar char="⚫"/>
            </a:pPr>
            <a:r>
              <a:rPr lang="en-US"/>
              <a:t>Pi constant number(5,3):=3.14;</a:t>
            </a:r>
            <a:endParaRPr/>
          </a:p>
          <a:p>
            <a:pPr indent="-274320" lvl="0" marL="274320" rtl="0" algn="l">
              <a:spcBef>
                <a:spcPts val="52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Area:=(pi*radius*radius);</a:t>
            </a:r>
            <a:endParaRPr/>
          </a:p>
          <a:p>
            <a:pPr indent="-274320" lvl="0" marL="274320" rtl="0" algn="l">
              <a:spcBef>
                <a:spcPts val="520"/>
              </a:spcBef>
              <a:spcAft>
                <a:spcPts val="0"/>
              </a:spcAft>
              <a:buSzPts val="2470"/>
              <a:buChar char="⚫"/>
            </a:pPr>
            <a:r>
              <a:rPr lang="en-US"/>
              <a:t>Return Area;</a:t>
            </a:r>
            <a:endParaRPr/>
          </a:p>
          <a:p>
            <a:pPr indent="-274320" lvl="0" marL="274320" rtl="0" algn="l">
              <a:spcBef>
                <a:spcPts val="520"/>
              </a:spcBef>
              <a:spcAft>
                <a:spcPts val="0"/>
              </a:spcAft>
              <a:buSzPts val="2470"/>
              <a:buChar char="⚫"/>
            </a:pPr>
            <a:r>
              <a:rPr lang="en-US"/>
              <a:t>End;</a:t>
            </a:r>
            <a:endParaRPr/>
          </a:p>
          <a:p>
            <a:pPr indent="-274320" lvl="0" marL="274320" rtl="0" algn="l">
              <a:spcBef>
                <a:spcPts val="520"/>
              </a:spcBef>
              <a:spcAft>
                <a:spcPts val="0"/>
              </a:spcAft>
              <a:buSzPts val="2470"/>
              <a:buChar char="⚫"/>
            </a:pPr>
            <a:r>
              <a:rPr lang="en-US"/>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Calling a function</a:t>
            </a:r>
            <a:endParaRPr/>
          </a:p>
        </p:txBody>
      </p:sp>
      <p:sp>
        <p:nvSpPr>
          <p:cNvPr id="595" name="Google Shape;595;p8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Begin </a:t>
            </a:r>
            <a:endParaRPr/>
          </a:p>
          <a:p>
            <a:pPr indent="-274320" lvl="0" marL="274320" rtl="0" algn="l">
              <a:spcBef>
                <a:spcPts val="520"/>
              </a:spcBef>
              <a:spcAft>
                <a:spcPts val="0"/>
              </a:spcAft>
              <a:buSzPts val="2470"/>
              <a:buChar char="⚫"/>
            </a:pPr>
            <a:r>
              <a:rPr lang="en-US"/>
              <a:t>Dbms_output.put_line('Area of Circle is:'||Circle_areaa(4));</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graphicFrame>
        <p:nvGraphicFramePr>
          <p:cNvPr id="600" name="Google Shape;600;p85"/>
          <p:cNvGraphicFramePr/>
          <p:nvPr/>
        </p:nvGraphicFramePr>
        <p:xfrm>
          <a:off x="1066800" y="2514600"/>
          <a:ext cx="3000000" cy="3000000"/>
        </p:xfrm>
        <a:graphic>
          <a:graphicData uri="http://schemas.openxmlformats.org/drawingml/2006/table">
            <a:tbl>
              <a:tblPr>
                <a:noFill/>
                <a:tableStyleId>{DFF0E17A-92AD-4279-A050-19350FC192C3}</a:tableStyleId>
              </a:tblPr>
              <a:tblGrid>
                <a:gridCol w="1604275"/>
                <a:gridCol w="1604275"/>
                <a:gridCol w="1604275"/>
                <a:gridCol w="1604275"/>
              </a:tblGrid>
              <a:tr h="228600">
                <a:tc>
                  <a:txBody>
                    <a:bodyPr/>
                    <a:lstStyle/>
                    <a:p>
                      <a:pPr indent="0" lvl="0" marL="0" marR="0" rtl="0" algn="l">
                        <a:spcBef>
                          <a:spcPts val="0"/>
                        </a:spcBef>
                        <a:spcAft>
                          <a:spcPts val="0"/>
                        </a:spcAft>
                        <a:buNone/>
                      </a:pPr>
                      <a:r>
                        <a:rPr lang="en-US" sz="1800" u="none" cap="none" strike="noStrike"/>
                        <a:t>EMP_NAME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u="none" cap="none" strike="noStrike"/>
                        <a:t>EMP_NO</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u="none" cap="none" strike="noStrike"/>
                        <a:t>SALARY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u="none" cap="none" strike="noStrike"/>
                        <a:t>MANAGER</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u="none" cap="none" strike="noStrike"/>
                        <a:t>BBB</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1000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25000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AAA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XXX</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1001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10000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BBB</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YYY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1002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10000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BBB</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ZZZ</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1003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7500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BBB</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Insert Data in Table</a:t>
            </a:r>
            <a:endParaRPr/>
          </a:p>
        </p:txBody>
      </p:sp>
      <p:sp>
        <p:nvSpPr>
          <p:cNvPr id="606" name="Google Shape;606;p8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70"/>
              <a:buChar char="⚫"/>
            </a:pPr>
            <a:r>
              <a:rPr b="0" i="0" lang="en-US">
                <a:solidFill>
                  <a:srgbClr val="222222"/>
                </a:solidFill>
                <a:latin typeface="Times New Roman"/>
                <a:ea typeface="Times New Roman"/>
                <a:cs typeface="Times New Roman"/>
                <a:sym typeface="Times New Roman"/>
              </a:rPr>
              <a:t>In PL/SQL, we can insert the data into any table using the SQL command INSERT INTO. This command will take the table name, table column and column values as the input and insert the value in the base table.</a:t>
            </a:r>
            <a:endParaRPr/>
          </a:p>
          <a:p>
            <a:pPr indent="-274320" lvl="0" marL="274320" rtl="0" algn="just">
              <a:spcBef>
                <a:spcPts val="520"/>
              </a:spcBef>
              <a:spcAft>
                <a:spcPts val="0"/>
              </a:spcAft>
              <a:buSzPts val="2470"/>
              <a:buChar char="⚫"/>
            </a:pPr>
            <a:r>
              <a:rPr b="0" i="0" lang="en-US">
                <a:solidFill>
                  <a:srgbClr val="222222"/>
                </a:solidFill>
                <a:latin typeface="Times New Roman"/>
                <a:ea typeface="Times New Roman"/>
                <a:cs typeface="Times New Roman"/>
                <a:sym typeface="Times New Roman"/>
              </a:rPr>
              <a:t>The INSERT command can also take the values directly from another table using ‘SELECT’ statement rather than giving the values for each column. Through ‘SELECT’ statement, we can insert as many rows as the base table contains.</a:t>
            </a:r>
            <a:endParaRPr>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Insert data into Table</a:t>
            </a:r>
            <a:endParaRPr/>
          </a:p>
        </p:txBody>
      </p:sp>
      <p:sp>
        <p:nvSpPr>
          <p:cNvPr id="612" name="Google Shape;612;p87"/>
          <p:cNvSpPr txBox="1"/>
          <p:nvPr>
            <p:ph idx="1" type="body"/>
          </p:nvPr>
        </p:nvSpPr>
        <p:spPr>
          <a:xfrm>
            <a:off x="457200" y="2655332"/>
            <a:ext cx="7644581" cy="1769715"/>
          </a:xfrm>
          <a:prstGeom prst="rect">
            <a:avLst/>
          </a:prstGeom>
          <a:no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rgbClr val="222222"/>
              </a:buClr>
              <a:buSzPts val="1600"/>
              <a:buFont typeface="Times New Roman"/>
              <a:buNone/>
            </a:pPr>
            <a:r>
              <a:rPr b="0" i="0" lang="en-US" sz="1600" u="none" cap="none" strike="noStrike">
                <a:solidFill>
                  <a:srgbClr val="222222"/>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rgbClr val="222222"/>
              </a:buClr>
              <a:buSzPts val="1600"/>
              <a:buFont typeface="Times New Roman"/>
              <a:buNone/>
            </a:pPr>
            <a:r>
              <a:rPr b="0" i="0" lang="en-US" sz="1600" u="none" cap="none" strike="noStrike">
                <a:solidFill>
                  <a:srgbClr val="222222"/>
                </a:solidFill>
                <a:latin typeface="Times New Roman"/>
                <a:ea typeface="Times New Roman"/>
                <a:cs typeface="Times New Roman"/>
                <a:sym typeface="Times New Roman"/>
              </a:rPr>
              <a:t>  INSERT INTO &lt;table_name&gt;(&lt;column1 &gt;,&lt;column2&gt;,...&lt;column_n&gt;)</a:t>
            </a:r>
            <a:endParaRPr/>
          </a:p>
          <a:p>
            <a:pPr indent="0" lvl="0" marL="0" marR="0" rtl="0" algn="l">
              <a:lnSpc>
                <a:spcPct val="100000"/>
              </a:lnSpc>
              <a:spcBef>
                <a:spcPts val="0"/>
              </a:spcBef>
              <a:spcAft>
                <a:spcPts val="0"/>
              </a:spcAft>
              <a:buClr>
                <a:srgbClr val="222222"/>
              </a:buClr>
              <a:buSzPts val="1600"/>
              <a:buFont typeface="Times New Roman"/>
              <a:buNone/>
            </a:pPr>
            <a:r>
              <a:rPr b="0" i="0" lang="en-US" sz="1600" u="none" cap="none" strike="noStrike">
                <a:solidFill>
                  <a:srgbClr val="222222"/>
                </a:solidFill>
                <a:latin typeface="Times New Roman"/>
                <a:ea typeface="Times New Roman"/>
                <a:cs typeface="Times New Roman"/>
                <a:sym typeface="Times New Roman"/>
              </a:rPr>
              <a:t>     VALUES(&lt;valuel&gt;&lt;value2&gt;,...:&lt;value_n&gt;);</a:t>
            </a:r>
            <a:endParaRPr/>
          </a:p>
          <a:p>
            <a:pPr indent="0" lvl="0" marL="0" marR="0" rtl="0" algn="l">
              <a:lnSpc>
                <a:spcPct val="100000"/>
              </a:lnSpc>
              <a:spcBef>
                <a:spcPts val="0"/>
              </a:spcBef>
              <a:spcAft>
                <a:spcPts val="0"/>
              </a:spcAft>
              <a:buClr>
                <a:srgbClr val="222222"/>
              </a:buClr>
              <a:buSzPts val="1600"/>
              <a:buFont typeface="Times New Roman"/>
              <a:buNone/>
            </a:pPr>
            <a:r>
              <a:rPr b="0" i="0" lang="en-US" sz="1600" u="none" cap="none" strike="noStrike">
                <a:solidFill>
                  <a:srgbClr val="222222"/>
                </a:solidFill>
                <a:latin typeface="Times New Roman"/>
                <a:ea typeface="Times New Roman"/>
                <a:cs typeface="Times New Roman"/>
                <a:sym typeface="Times New Roman"/>
              </a:rPr>
              <a:t>END;</a:t>
            </a:r>
            <a:endParaRPr/>
          </a:p>
          <a:p>
            <a:pPr indent="0" lvl="0" marL="0" marR="0" rtl="0" algn="l">
              <a:lnSpc>
                <a:spcPct val="100000"/>
              </a:lnSpc>
              <a:spcBef>
                <a:spcPts val="0"/>
              </a:spcBef>
              <a:spcAft>
                <a:spcPts val="0"/>
              </a:spcAft>
              <a:buClr>
                <a:schemeClr val="dk1"/>
              </a:buClr>
              <a:buSzPts val="1600"/>
              <a:buFont typeface="Constantia"/>
              <a:buNone/>
            </a:pPr>
            <a:r>
              <a:t/>
            </a:r>
            <a:endParaRPr sz="1600">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Constantia"/>
              <a:buNone/>
            </a:pPr>
            <a:r>
              <a:t/>
            </a:r>
            <a:endParaRPr b="0" i="0" sz="16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Constantia"/>
              <a:buNone/>
            </a:pPr>
            <a:r>
              <a:t/>
            </a:r>
            <a:endParaRPr sz="1600">
              <a:solidFill>
                <a:srgbClr val="222222"/>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Insert Data from another table</a:t>
            </a:r>
            <a:endParaRPr/>
          </a:p>
        </p:txBody>
      </p:sp>
      <p:sp>
        <p:nvSpPr>
          <p:cNvPr id="618" name="Google Shape;618;p8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  INSERT INTO &lt;table_name&gt;(&lt;columnl&gt;,&lt;column2&gt;,...,&lt;column_n&gt;)</a:t>
            </a:r>
            <a:endParaRPr/>
          </a:p>
          <a:p>
            <a:pPr indent="-274320" lvl="0" marL="274320" rtl="0" algn="l">
              <a:spcBef>
                <a:spcPts val="520"/>
              </a:spcBef>
              <a:spcAft>
                <a:spcPts val="0"/>
              </a:spcAft>
              <a:buSzPts val="2470"/>
              <a:buChar char="⚫"/>
            </a:pPr>
            <a:r>
              <a:rPr lang="en-US"/>
              <a:t>     SELECT &lt;columnl&gt;,&lt;column2&gt;,.. &lt;column_n&gt; FROM &lt;table_name2&gt;;</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INSERT INTO MANAGER (CODE, NAME, AGE)</a:t>
            </a:r>
            <a:endParaRPr/>
          </a:p>
          <a:p>
            <a:pPr indent="-274320" lvl="0" marL="274320" rtl="0" algn="l">
              <a:spcBef>
                <a:spcPts val="520"/>
              </a:spcBef>
              <a:spcAft>
                <a:spcPts val="0"/>
              </a:spcAft>
              <a:buSzPts val="2470"/>
              <a:buChar char="⚫"/>
            </a:pPr>
            <a:r>
              <a:rPr lang="en-US"/>
              <a:t>values(11, 'Riken', 56);</a:t>
            </a:r>
            <a:endParaRPr/>
          </a:p>
          <a:p>
            <a:pPr indent="-274320" lvl="0" marL="274320" rtl="0" algn="l">
              <a:spcBef>
                <a:spcPts val="520"/>
              </a:spcBef>
              <a:spcAft>
                <a:spcPts val="0"/>
              </a:spcAft>
              <a:buSzPts val="2470"/>
              <a:buChar char="⚫"/>
            </a:pPr>
            <a:r>
              <a:rPr lang="en-US"/>
              <a:t>END;</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INSERT INTO MANAGER (CODE, NAME, AGE)</a:t>
            </a:r>
            <a:endParaRPr/>
          </a:p>
          <a:p>
            <a:pPr indent="-274320" lvl="0" marL="274320" rtl="0" algn="l">
              <a:spcBef>
                <a:spcPts val="520"/>
              </a:spcBef>
              <a:spcAft>
                <a:spcPts val="0"/>
              </a:spcAft>
              <a:buSzPts val="2470"/>
              <a:buChar char="⚫"/>
            </a:pPr>
            <a:r>
              <a:rPr lang="en-US"/>
              <a:t>SELECT CODE, NAME, AGE       </a:t>
            </a:r>
            <a:endParaRPr/>
          </a:p>
          <a:p>
            <a:pPr indent="-274320" lvl="0" marL="274320" rtl="0" algn="l">
              <a:spcBef>
                <a:spcPts val="520"/>
              </a:spcBef>
              <a:spcAft>
                <a:spcPts val="0"/>
              </a:spcAft>
              <a:buSzPts val="2470"/>
              <a:buChar char="⚫"/>
            </a:pPr>
            <a:r>
              <a:rPr lang="en-US"/>
              <a:t>FROM EMPLOYEE</a:t>
            </a:r>
            <a:endParaRPr/>
          </a:p>
          <a:p>
            <a:pPr indent="-274320" lvl="0" marL="274320" rtl="0" algn="l">
              <a:spcBef>
                <a:spcPts val="520"/>
              </a:spcBef>
              <a:spcAft>
                <a:spcPts val="0"/>
              </a:spcAft>
              <a:buSzPts val="2470"/>
              <a:buChar char="⚫"/>
            </a:pPr>
            <a:r>
              <a:rPr lang="en-US"/>
              <a:t>WHERE CODE = 1;</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Logical operators</a:t>
            </a:r>
            <a:endParaRPr/>
          </a:p>
        </p:txBody>
      </p:sp>
      <p:pic>
        <p:nvPicPr>
          <p:cNvPr id="163" name="Google Shape;163;p9"/>
          <p:cNvPicPr preferRelativeResize="0"/>
          <p:nvPr>
            <p:ph idx="1" type="body"/>
          </p:nvPr>
        </p:nvPicPr>
        <p:blipFill rotWithShape="1">
          <a:blip r:embed="rId3">
            <a:alphaModFix/>
          </a:blip>
          <a:srcRect b="8680" l="8736" r="23647" t="19662"/>
          <a:stretch/>
        </p:blipFill>
        <p:spPr>
          <a:xfrm>
            <a:off x="685800" y="2133600"/>
            <a:ext cx="7315200" cy="435864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Update in PLSQL</a:t>
            </a:r>
            <a:endParaRPr/>
          </a:p>
        </p:txBody>
      </p:sp>
      <p:sp>
        <p:nvSpPr>
          <p:cNvPr id="629" name="Google Shape;629;p9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0" i="0" lang="en-US">
                <a:solidFill>
                  <a:srgbClr val="3A3A3A"/>
                </a:solidFill>
                <a:latin typeface="Work Sans"/>
                <a:ea typeface="Work Sans"/>
                <a:cs typeface="Work Sans"/>
                <a:sym typeface="Work Sans"/>
              </a:rPr>
              <a:t>The UPDATE statement is used to modify the values in a table. It is also called a </a:t>
            </a:r>
            <a:r>
              <a:rPr b="1" i="0" lang="en-US">
                <a:solidFill>
                  <a:srgbClr val="3A3A3A"/>
                </a:solidFill>
                <a:latin typeface="Work Sans"/>
                <a:ea typeface="Work Sans"/>
                <a:cs typeface="Work Sans"/>
                <a:sym typeface="Work Sans"/>
              </a:rPr>
              <a:t>Data Manipulation Language</a:t>
            </a:r>
            <a:r>
              <a:rPr b="0" i="0" lang="en-US">
                <a:solidFill>
                  <a:srgbClr val="3A3A3A"/>
                </a:solidFill>
                <a:latin typeface="Work Sans"/>
                <a:ea typeface="Work Sans"/>
                <a:cs typeface="Work Sans"/>
                <a:sym typeface="Work Sans"/>
              </a:rPr>
              <a:t>. It uses the names of the table, column, and values as inputs and performs the modification of values on the table.</a:t>
            </a:r>
            <a:endParaRPr/>
          </a:p>
          <a:p>
            <a:pPr indent="-274320" lvl="0" marL="274320" rtl="0" algn="l">
              <a:spcBef>
                <a:spcPts val="520"/>
              </a:spcBef>
              <a:spcAft>
                <a:spcPts val="0"/>
              </a:spcAft>
              <a:buSzPts val="2470"/>
              <a:buChar char="⚫"/>
            </a:pPr>
            <a:r>
              <a:rPr lang="en-US">
                <a:solidFill>
                  <a:srgbClr val="3A3A3A"/>
                </a:solidFill>
                <a:latin typeface="Work Sans"/>
                <a:ea typeface="Work Sans"/>
                <a:cs typeface="Work Sans"/>
                <a:sym typeface="Work Sans"/>
              </a:rPr>
              <a:t>Syntax:</a:t>
            </a:r>
            <a:endParaRPr b="0" i="0">
              <a:solidFill>
                <a:srgbClr val="3A3A3A"/>
              </a:solidFill>
              <a:latin typeface="Work Sans"/>
              <a:ea typeface="Work Sans"/>
              <a:cs typeface="Work Sans"/>
              <a:sym typeface="Work Sans"/>
            </a:endParaRPr>
          </a:p>
          <a:p>
            <a:pPr indent="-274320" lvl="0" marL="274320" rtl="0" algn="l">
              <a:spcBef>
                <a:spcPts val="520"/>
              </a:spcBef>
              <a:spcAft>
                <a:spcPts val="0"/>
              </a:spcAft>
              <a:buSzPts val="2470"/>
              <a:buChar char="⚫"/>
            </a:pPr>
            <a:r>
              <a:rPr lang="en-US"/>
              <a:t>UPDATE &lt;&lt;table name&gt;&gt; SET &lt;&lt;col1&gt;&gt;=&lt;&lt;val1&gt;&gt;, &lt;&lt;col2&gt;&gt;=&lt;&lt;val2&gt;&gt;,… WHERE &lt;&lt;Condition&gt;&gt;;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Update Single Column of a row</a:t>
            </a:r>
            <a:endParaRPr/>
          </a:p>
        </p:txBody>
      </p:sp>
      <p:sp>
        <p:nvSpPr>
          <p:cNvPr id="635" name="Google Shape;635;p9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UPDATE EMPLOYEE SET NAME = 'HENRY' WHERE CODE=1;</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Update Multiple Columns of a row</a:t>
            </a:r>
            <a:endParaRPr/>
          </a:p>
        </p:txBody>
      </p:sp>
      <p:sp>
        <p:nvSpPr>
          <p:cNvPr id="641" name="Google Shape;641;p9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  UPDATE EMPLOYEE SET NAME = 'COMO', AGE = 30 WHERE CODE=2;</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Update multiple rows</a:t>
            </a:r>
            <a:endParaRPr/>
          </a:p>
        </p:txBody>
      </p:sp>
      <p:sp>
        <p:nvSpPr>
          <p:cNvPr id="647" name="Google Shape;647;p9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BEGIN </a:t>
            </a:r>
            <a:endParaRPr/>
          </a:p>
          <a:p>
            <a:pPr indent="-274320" lvl="0" marL="274320" rtl="0" algn="l">
              <a:spcBef>
                <a:spcPts val="520"/>
              </a:spcBef>
              <a:spcAft>
                <a:spcPts val="0"/>
              </a:spcAft>
              <a:buSzPts val="2470"/>
              <a:buChar char="⚫"/>
            </a:pPr>
            <a:r>
              <a:rPr lang="en-US"/>
              <a:t>UPDATE EMPLOYEE SET AGE = AGE +1;</a:t>
            </a:r>
            <a:endParaRPr/>
          </a:p>
          <a:p>
            <a:pPr indent="-274320" lvl="0" marL="274320" rtl="0" algn="l">
              <a:spcBef>
                <a:spcPts val="520"/>
              </a:spcBef>
              <a:spcAft>
                <a:spcPts val="0"/>
              </a:spcAft>
              <a:buSzPts val="2470"/>
              <a:buChar char="⚫"/>
            </a:pPr>
            <a:r>
              <a:rPr lang="en-US"/>
              <a:t> END;</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PLSQL Delete Command</a:t>
            </a:r>
            <a:endParaRPr/>
          </a:p>
        </p:txBody>
      </p:sp>
      <p:sp>
        <p:nvSpPr>
          <p:cNvPr id="653" name="Google Shape;653;p9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0" i="0" lang="en-US">
                <a:solidFill>
                  <a:srgbClr val="3A3A3A"/>
                </a:solidFill>
                <a:latin typeface="Work Sans"/>
                <a:ea typeface="Work Sans"/>
                <a:cs typeface="Work Sans"/>
                <a:sym typeface="Work Sans"/>
              </a:rPr>
              <a:t>DELETE statement is used to remove an entire record from the table. It is also called a </a:t>
            </a:r>
            <a:r>
              <a:rPr b="1" i="0" lang="en-US">
                <a:solidFill>
                  <a:srgbClr val="3A3A3A"/>
                </a:solidFill>
                <a:latin typeface="Work Sans"/>
                <a:ea typeface="Work Sans"/>
                <a:cs typeface="Work Sans"/>
                <a:sym typeface="Work Sans"/>
              </a:rPr>
              <a:t>Data Manipulation Language.</a:t>
            </a:r>
            <a:endParaRPr/>
          </a:p>
          <a:p>
            <a:pPr indent="-274320" lvl="0" marL="274320" rtl="0" algn="l">
              <a:spcBef>
                <a:spcPts val="520"/>
              </a:spcBef>
              <a:spcAft>
                <a:spcPts val="0"/>
              </a:spcAft>
              <a:buSzPts val="2470"/>
              <a:buChar char="⚫"/>
            </a:pPr>
            <a:r>
              <a:rPr b="1" i="0" lang="en-US">
                <a:solidFill>
                  <a:srgbClr val="3A3A3A"/>
                </a:solidFill>
                <a:latin typeface="Work Sans"/>
                <a:ea typeface="Work Sans"/>
                <a:cs typeface="Work Sans"/>
                <a:sym typeface="Work Sans"/>
              </a:rPr>
              <a:t>Syntax:</a:t>
            </a:r>
            <a:endParaRPr b="1">
              <a:solidFill>
                <a:srgbClr val="3A3A3A"/>
              </a:solidFill>
              <a:latin typeface="Work Sans"/>
              <a:ea typeface="Work Sans"/>
              <a:cs typeface="Work Sans"/>
              <a:sym typeface="Work Sans"/>
            </a:endParaRPr>
          </a:p>
          <a:p>
            <a:pPr indent="-274320" lvl="0" marL="274320" rtl="0" algn="l">
              <a:spcBef>
                <a:spcPts val="520"/>
              </a:spcBef>
              <a:spcAft>
                <a:spcPts val="0"/>
              </a:spcAft>
              <a:buSzPts val="2470"/>
              <a:buChar char="⚫"/>
            </a:pPr>
            <a:r>
              <a:rPr lang="en-US"/>
              <a:t>DELETE FROM &lt;&lt; table name &gt;&gt; WHERE &lt;&lt; condition &gt;&gt;;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Deleting Single row from a table</a:t>
            </a:r>
            <a:endParaRPr/>
          </a:p>
        </p:txBody>
      </p:sp>
      <p:sp>
        <p:nvSpPr>
          <p:cNvPr id="659" name="Google Shape;659;p9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     DELETE FROM EMPLOYEE WHERE CODE=2;</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Delete multiple rows from a table</a:t>
            </a:r>
            <a:endParaRPr/>
          </a:p>
        </p:txBody>
      </p:sp>
      <p:sp>
        <p:nvSpPr>
          <p:cNvPr id="665" name="Google Shape;665;p9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  DELETE FROM MANAGERDETAIL WHERE CODE IN( &amp;amp, gt, 0);</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Delete entire rows from a table</a:t>
            </a:r>
            <a:endParaRPr/>
          </a:p>
        </p:txBody>
      </p:sp>
      <p:sp>
        <p:nvSpPr>
          <p:cNvPr id="671" name="Google Shape;671;p9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BEGIN</a:t>
            </a:r>
            <a:endParaRPr/>
          </a:p>
          <a:p>
            <a:pPr indent="-274320" lvl="0" marL="274320" rtl="0" algn="l">
              <a:spcBef>
                <a:spcPts val="520"/>
              </a:spcBef>
              <a:spcAft>
                <a:spcPts val="0"/>
              </a:spcAft>
              <a:buSzPts val="2470"/>
              <a:buChar char="⚫"/>
            </a:pPr>
            <a:r>
              <a:rPr lang="en-US"/>
              <a:t>  DELETE FROM VEHICLE;</a:t>
            </a:r>
            <a:endParaRPr/>
          </a:p>
          <a:p>
            <a:pPr indent="-274320" lvl="0" marL="274320" rtl="0" algn="l">
              <a:spcBef>
                <a:spcPts val="520"/>
              </a:spcBef>
              <a:spcAft>
                <a:spcPts val="0"/>
              </a:spcAft>
              <a:buSzPts val="2470"/>
              <a:buChar char="⚫"/>
            </a:pPr>
            <a:r>
              <a:rPr lang="en-US"/>
              <a:t>END;</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%TYPE</a:t>
            </a:r>
            <a:endParaRPr/>
          </a:p>
        </p:txBody>
      </p:sp>
      <p:sp>
        <p:nvSpPr>
          <p:cNvPr id="677" name="Google Shape;677;p9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Provide the data type of a variable or column.</a:t>
            </a:r>
            <a:endParaRPr/>
          </a:p>
          <a:p>
            <a:pPr indent="-274320" lvl="0" marL="274320" rtl="0" algn="l">
              <a:spcBef>
                <a:spcPts val="520"/>
              </a:spcBef>
              <a:spcAft>
                <a:spcPts val="0"/>
              </a:spcAft>
              <a:buSzPts val="2470"/>
              <a:buChar char="⚫"/>
            </a:pPr>
            <a:r>
              <a:rPr lang="en-US"/>
              <a:t>Example-</a:t>
            </a:r>
            <a:endParaRPr/>
          </a:p>
          <a:p>
            <a:pPr indent="-246888" lvl="1" marL="640080" rtl="0" algn="l">
              <a:spcBef>
                <a:spcPts val="480"/>
              </a:spcBef>
              <a:spcAft>
                <a:spcPts val="0"/>
              </a:spcAft>
              <a:buSzPts val="2040"/>
              <a:buChar char="⚫"/>
            </a:pPr>
            <a:r>
              <a:rPr lang="en-US"/>
              <a:t> sal employee.salary%TYPE;</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p99"/>
          <p:cNvPicPr preferRelativeResize="0"/>
          <p:nvPr>
            <p:ph idx="1" type="body"/>
          </p:nvPr>
        </p:nvPicPr>
        <p:blipFill rotWithShape="1">
          <a:blip r:embed="rId3">
            <a:alphaModFix/>
          </a:blip>
          <a:srcRect b="34720" l="6080" r="7053" t="16672"/>
          <a:stretch/>
        </p:blipFill>
        <p:spPr>
          <a:xfrm>
            <a:off x="228600" y="990600"/>
            <a:ext cx="8915400" cy="396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2018-10-11T08:25:50Z</dcterms:created>
  <dc:creator>ASHU</dc:creator>
</cp:coreProperties>
</file>