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85" r:id="rId3"/>
    <p:sldId id="259" r:id="rId4"/>
    <p:sldId id="260" r:id="rId5"/>
    <p:sldId id="261" r:id="rId6"/>
    <p:sldId id="262" r:id="rId7"/>
    <p:sldId id="263" r:id="rId8"/>
    <p:sldId id="264" r:id="rId9"/>
    <p:sldId id="286" r:id="rId10"/>
    <p:sldId id="288" r:id="rId11"/>
    <p:sldId id="292" r:id="rId12"/>
    <p:sldId id="293" r:id="rId13"/>
    <p:sldId id="287" r:id="rId14"/>
    <p:sldId id="290" r:id="rId15"/>
    <p:sldId id="291" r:id="rId16"/>
    <p:sldId id="294" r:id="rId17"/>
    <p:sldId id="267" r:id="rId18"/>
    <p:sldId id="275" r:id="rId19"/>
    <p:sldId id="276" r:id="rId20"/>
    <p:sldId id="277" r:id="rId21"/>
    <p:sldId id="278" r:id="rId22"/>
    <p:sldId id="283" r:id="rId23"/>
    <p:sldId id="279" r:id="rId24"/>
    <p:sldId id="284" r:id="rId25"/>
    <p:sldId id="270" r:id="rId26"/>
    <p:sldId id="271" r:id="rId27"/>
    <p:sldId id="280" r:id="rId28"/>
    <p:sldId id="281" r:id="rId29"/>
    <p:sldId id="282" r:id="rId30"/>
    <p:sldId id="274" r:id="rId31"/>
    <p:sldId id="257" r:id="rId32"/>
    <p:sldId id="258" r:id="rId33"/>
    <p:sldId id="268" r:id="rId34"/>
    <p:sldId id="269" r:id="rId35"/>
    <p:sldId id="272" r:id="rId36"/>
    <p:sldId id="27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2" y="6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62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654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817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83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398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425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543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802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359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854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120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4/26/2023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991654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Triggers and Cursors</a:t>
            </a:r>
          </a:p>
        </p:txBody>
      </p:sp>
      <p:sp>
        <p:nvSpPr>
          <p:cNvPr id="3" name="Subtitle 2"/>
          <p:cNvSpPr>
            <a:spLocks noGrp="1"/>
          </p:cNvSpPr>
          <p:nvPr>
            <p:ph type="subTitle" idx="1"/>
          </p:nvPr>
        </p:nvSpPr>
        <p:spPr/>
        <p:txBody>
          <a:bodyPr/>
          <a:lstStyle/>
          <a:p>
            <a:r>
              <a:rPr lang="en-US" dirty="0"/>
              <a:t>-Database systems</a:t>
            </a:r>
          </a:p>
        </p:txBody>
      </p:sp>
    </p:spTree>
    <p:extLst>
      <p:ext uri="{BB962C8B-B14F-4D97-AF65-F5344CB8AC3E}">
        <p14:creationId xmlns:p14="http://schemas.microsoft.com/office/powerpoint/2010/main" val="4091588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9F2D-02EC-62D4-A654-1CCB54E76FD9}"/>
              </a:ext>
            </a:extLst>
          </p:cNvPr>
          <p:cNvSpPr>
            <a:spLocks noGrp="1"/>
          </p:cNvSpPr>
          <p:nvPr>
            <p:ph type="title"/>
          </p:nvPr>
        </p:nvSpPr>
        <p:spPr/>
        <p:txBody>
          <a:bodyPr/>
          <a:lstStyle/>
          <a:p>
            <a:r>
              <a:rPr lang="en-IN" dirty="0"/>
              <a:t>Create the Trigger  for insert DML and use it</a:t>
            </a:r>
          </a:p>
        </p:txBody>
      </p:sp>
      <p:sp>
        <p:nvSpPr>
          <p:cNvPr id="3" name="Content Placeholder 2">
            <a:extLst>
              <a:ext uri="{FF2B5EF4-FFF2-40B4-BE49-F238E27FC236}">
                <a16:creationId xmlns:a16="http://schemas.microsoft.com/office/drawing/2014/main" id="{9BC8BC7F-7EB1-770B-1AC4-F371CEFEDEF5}"/>
              </a:ext>
            </a:extLst>
          </p:cNvPr>
          <p:cNvSpPr>
            <a:spLocks noGrp="1"/>
          </p:cNvSpPr>
          <p:nvPr>
            <p:ph idx="1"/>
          </p:nvPr>
        </p:nvSpPr>
        <p:spPr/>
        <p:txBody>
          <a:bodyPr>
            <a:normAutofit fontScale="92500" lnSpcReduction="20000"/>
          </a:bodyPr>
          <a:lstStyle/>
          <a:p>
            <a:r>
              <a:rPr lang="en-IN" dirty="0"/>
              <a:t>Create table emp4(</a:t>
            </a:r>
            <a:r>
              <a:rPr lang="en-IN" dirty="0" err="1"/>
              <a:t>Emp_no</a:t>
            </a:r>
            <a:r>
              <a:rPr lang="en-IN" dirty="0"/>
              <a:t> int, </a:t>
            </a:r>
            <a:r>
              <a:rPr lang="en-IN" dirty="0" err="1"/>
              <a:t>Emp_name</a:t>
            </a:r>
            <a:r>
              <a:rPr lang="en-IN" dirty="0"/>
              <a:t> varchar(55));</a:t>
            </a:r>
          </a:p>
          <a:p>
            <a:endParaRPr lang="en-IN" dirty="0"/>
          </a:p>
          <a:p>
            <a:r>
              <a:rPr lang="en-IN" dirty="0"/>
              <a:t>Create or replace Trigger </a:t>
            </a:r>
            <a:r>
              <a:rPr lang="en-IN" dirty="0" err="1"/>
              <a:t>Em_trigger</a:t>
            </a:r>
            <a:endParaRPr lang="en-IN" dirty="0"/>
          </a:p>
          <a:p>
            <a:r>
              <a:rPr lang="en-IN" dirty="0"/>
              <a:t>before Insert on emp4</a:t>
            </a:r>
          </a:p>
          <a:p>
            <a:r>
              <a:rPr lang="en-IN" dirty="0"/>
              <a:t>for each row </a:t>
            </a:r>
          </a:p>
          <a:p>
            <a:r>
              <a:rPr lang="en-IN" dirty="0"/>
              <a:t>enable</a:t>
            </a:r>
          </a:p>
          <a:p>
            <a:r>
              <a:rPr lang="en-IN" dirty="0"/>
              <a:t>Declare </a:t>
            </a:r>
            <a:r>
              <a:rPr lang="en-IN" dirty="0" err="1"/>
              <a:t>V_user</a:t>
            </a:r>
            <a:r>
              <a:rPr lang="en-IN" dirty="0"/>
              <a:t> varchar(20);</a:t>
            </a:r>
          </a:p>
          <a:p>
            <a:r>
              <a:rPr lang="en-IN" dirty="0"/>
              <a:t>Begin</a:t>
            </a:r>
          </a:p>
          <a:p>
            <a:r>
              <a:rPr lang="en-IN" dirty="0"/>
              <a:t>Select user into </a:t>
            </a:r>
            <a:r>
              <a:rPr lang="en-IN" dirty="0" err="1"/>
              <a:t>v_user</a:t>
            </a:r>
            <a:r>
              <a:rPr lang="en-IN" dirty="0"/>
              <a:t> from dual;</a:t>
            </a:r>
          </a:p>
          <a:p>
            <a:r>
              <a:rPr lang="en-IN" dirty="0"/>
              <a:t>-- it will display user defined message</a:t>
            </a:r>
          </a:p>
          <a:p>
            <a:r>
              <a:rPr lang="en-IN" dirty="0" err="1"/>
              <a:t>dbms_output.put_line</a:t>
            </a:r>
            <a:r>
              <a:rPr lang="en-IN" dirty="0"/>
              <a:t>('You just inserted a value Mr.'||</a:t>
            </a:r>
            <a:r>
              <a:rPr lang="en-IN" dirty="0" err="1"/>
              <a:t>V_user</a:t>
            </a:r>
            <a:r>
              <a:rPr lang="en-IN" dirty="0"/>
              <a:t>);</a:t>
            </a:r>
          </a:p>
          <a:p>
            <a:r>
              <a:rPr lang="en-IN" dirty="0"/>
              <a:t>end;</a:t>
            </a:r>
          </a:p>
          <a:p>
            <a:r>
              <a:rPr lang="en-IN" dirty="0"/>
              <a:t>/</a:t>
            </a:r>
          </a:p>
          <a:p>
            <a:r>
              <a:rPr lang="en-IN" dirty="0"/>
              <a:t>insert into emp4 values(11, 'Reetu');</a:t>
            </a:r>
          </a:p>
        </p:txBody>
      </p:sp>
    </p:spTree>
    <p:extLst>
      <p:ext uri="{BB962C8B-B14F-4D97-AF65-F5344CB8AC3E}">
        <p14:creationId xmlns:p14="http://schemas.microsoft.com/office/powerpoint/2010/main" val="405086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1198-9461-8C63-419A-F5C5EEFDA02C}"/>
              </a:ext>
            </a:extLst>
          </p:cNvPr>
          <p:cNvSpPr>
            <a:spLocks noGrp="1"/>
          </p:cNvSpPr>
          <p:nvPr>
            <p:ph type="title"/>
          </p:nvPr>
        </p:nvSpPr>
        <p:spPr/>
        <p:txBody>
          <a:bodyPr/>
          <a:lstStyle/>
          <a:p>
            <a:r>
              <a:rPr lang="en-IN" dirty="0"/>
              <a:t>Creating and Firing a Trigger before update</a:t>
            </a:r>
          </a:p>
        </p:txBody>
      </p:sp>
      <p:sp>
        <p:nvSpPr>
          <p:cNvPr id="3" name="Content Placeholder 2">
            <a:extLst>
              <a:ext uri="{FF2B5EF4-FFF2-40B4-BE49-F238E27FC236}">
                <a16:creationId xmlns:a16="http://schemas.microsoft.com/office/drawing/2014/main" id="{7398DDEC-FFBB-2901-28A8-128386D32E2B}"/>
              </a:ext>
            </a:extLst>
          </p:cNvPr>
          <p:cNvSpPr>
            <a:spLocks noGrp="1"/>
          </p:cNvSpPr>
          <p:nvPr>
            <p:ph idx="1"/>
          </p:nvPr>
        </p:nvSpPr>
        <p:spPr/>
        <p:txBody>
          <a:bodyPr>
            <a:normAutofit fontScale="92500" lnSpcReduction="20000"/>
          </a:bodyPr>
          <a:lstStyle/>
          <a:p>
            <a:r>
              <a:rPr lang="en-IN" dirty="0"/>
              <a:t>Create or replace Trigger </a:t>
            </a:r>
            <a:r>
              <a:rPr lang="en-IN" dirty="0" err="1"/>
              <a:t>Eu_trigger</a:t>
            </a:r>
            <a:endParaRPr lang="en-IN" dirty="0"/>
          </a:p>
          <a:p>
            <a:r>
              <a:rPr lang="en-IN" dirty="0"/>
              <a:t>before update on emp1</a:t>
            </a:r>
          </a:p>
          <a:p>
            <a:r>
              <a:rPr lang="en-IN" dirty="0"/>
              <a:t>for each row </a:t>
            </a:r>
          </a:p>
          <a:p>
            <a:r>
              <a:rPr lang="en-IN" dirty="0"/>
              <a:t>enable</a:t>
            </a:r>
          </a:p>
          <a:p>
            <a:r>
              <a:rPr lang="en-IN" dirty="0"/>
              <a:t>Declare </a:t>
            </a:r>
            <a:r>
              <a:rPr lang="en-IN" dirty="0" err="1"/>
              <a:t>V_user</a:t>
            </a:r>
            <a:r>
              <a:rPr lang="en-IN" dirty="0"/>
              <a:t> varchar(20);</a:t>
            </a:r>
          </a:p>
          <a:p>
            <a:r>
              <a:rPr lang="en-IN" dirty="0"/>
              <a:t>Begin</a:t>
            </a:r>
          </a:p>
          <a:p>
            <a:r>
              <a:rPr lang="en-IN" dirty="0"/>
              <a:t>Select user into </a:t>
            </a:r>
            <a:r>
              <a:rPr lang="en-IN" dirty="0" err="1"/>
              <a:t>v_user</a:t>
            </a:r>
            <a:r>
              <a:rPr lang="en-IN" dirty="0"/>
              <a:t> from dual;</a:t>
            </a:r>
          </a:p>
          <a:p>
            <a:r>
              <a:rPr lang="en-IN" dirty="0"/>
              <a:t>-- it will display user defined message</a:t>
            </a:r>
          </a:p>
          <a:p>
            <a:r>
              <a:rPr lang="en-IN" dirty="0" err="1"/>
              <a:t>dbms_output.put_line</a:t>
            </a:r>
            <a:r>
              <a:rPr lang="en-IN" dirty="0"/>
              <a:t>('You just updated a value Mr.'||</a:t>
            </a:r>
            <a:r>
              <a:rPr lang="en-IN" dirty="0" err="1"/>
              <a:t>V_user</a:t>
            </a:r>
            <a:r>
              <a:rPr lang="en-IN" dirty="0"/>
              <a:t>);</a:t>
            </a:r>
          </a:p>
          <a:p>
            <a:r>
              <a:rPr lang="en-IN" dirty="0"/>
              <a:t>end;</a:t>
            </a:r>
          </a:p>
          <a:p>
            <a:r>
              <a:rPr lang="en-IN" dirty="0"/>
              <a:t>/</a:t>
            </a:r>
          </a:p>
          <a:p>
            <a:r>
              <a:rPr lang="en-IN" dirty="0"/>
              <a:t>select * from emp1;</a:t>
            </a:r>
          </a:p>
          <a:p>
            <a:endParaRPr lang="en-IN" dirty="0"/>
          </a:p>
          <a:p>
            <a:r>
              <a:rPr lang="en-IN" dirty="0"/>
              <a:t>update emp1 set </a:t>
            </a:r>
            <a:r>
              <a:rPr lang="en-IN" dirty="0" err="1"/>
              <a:t>Emp_name</a:t>
            </a:r>
            <a:r>
              <a:rPr lang="en-IN" dirty="0"/>
              <a:t>='Kritika' where </a:t>
            </a:r>
            <a:r>
              <a:rPr lang="en-IN" dirty="0" err="1"/>
              <a:t>Emp_no</a:t>
            </a:r>
            <a:r>
              <a:rPr lang="en-IN" dirty="0"/>
              <a:t>=111;</a:t>
            </a:r>
          </a:p>
        </p:txBody>
      </p:sp>
    </p:spTree>
    <p:extLst>
      <p:ext uri="{BB962C8B-B14F-4D97-AF65-F5344CB8AC3E}">
        <p14:creationId xmlns:p14="http://schemas.microsoft.com/office/powerpoint/2010/main" val="53432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41410-FD86-8075-0AF8-A40405B49632}"/>
              </a:ext>
            </a:extLst>
          </p:cNvPr>
          <p:cNvSpPr>
            <a:spLocks noGrp="1"/>
          </p:cNvSpPr>
          <p:nvPr>
            <p:ph idx="1"/>
          </p:nvPr>
        </p:nvSpPr>
        <p:spPr/>
        <p:txBody>
          <a:bodyPr>
            <a:normAutofit fontScale="77500" lnSpcReduction="20000"/>
          </a:bodyPr>
          <a:lstStyle/>
          <a:p>
            <a:r>
              <a:rPr lang="en-IN" dirty="0"/>
              <a:t>Create or replace Trigger </a:t>
            </a:r>
            <a:r>
              <a:rPr lang="en-IN" dirty="0" err="1"/>
              <a:t>Tr_trigger</a:t>
            </a:r>
            <a:endParaRPr lang="en-IN" dirty="0"/>
          </a:p>
          <a:p>
            <a:r>
              <a:rPr lang="en-IN" dirty="0"/>
              <a:t>before insert or delete or update on emp1</a:t>
            </a:r>
          </a:p>
          <a:p>
            <a:r>
              <a:rPr lang="en-IN" dirty="0"/>
              <a:t>for each row </a:t>
            </a:r>
          </a:p>
          <a:p>
            <a:r>
              <a:rPr lang="en-IN" dirty="0"/>
              <a:t>enable</a:t>
            </a:r>
          </a:p>
          <a:p>
            <a:r>
              <a:rPr lang="en-IN" dirty="0"/>
              <a:t>Declare </a:t>
            </a:r>
            <a:r>
              <a:rPr lang="en-IN" dirty="0" err="1"/>
              <a:t>V_user</a:t>
            </a:r>
            <a:r>
              <a:rPr lang="en-IN" dirty="0"/>
              <a:t> varchar(20);</a:t>
            </a:r>
          </a:p>
          <a:p>
            <a:r>
              <a:rPr lang="en-IN" dirty="0"/>
              <a:t>Begin</a:t>
            </a:r>
          </a:p>
          <a:p>
            <a:r>
              <a:rPr lang="en-IN" dirty="0"/>
              <a:t>Select user into </a:t>
            </a:r>
            <a:r>
              <a:rPr lang="en-IN" dirty="0" err="1"/>
              <a:t>v_user</a:t>
            </a:r>
            <a:r>
              <a:rPr lang="en-IN" dirty="0"/>
              <a:t> from dual;</a:t>
            </a:r>
          </a:p>
          <a:p>
            <a:r>
              <a:rPr lang="en-IN" dirty="0"/>
              <a:t>If Inserting then</a:t>
            </a:r>
          </a:p>
          <a:p>
            <a:r>
              <a:rPr lang="en-IN" dirty="0" err="1"/>
              <a:t>dbms_output.put_line</a:t>
            </a:r>
            <a:r>
              <a:rPr lang="en-IN" dirty="0"/>
              <a:t>('One row inserted by'||</a:t>
            </a:r>
            <a:r>
              <a:rPr lang="en-IN" dirty="0" err="1"/>
              <a:t>V_user</a:t>
            </a:r>
            <a:r>
              <a:rPr lang="en-IN" dirty="0"/>
              <a:t>);</a:t>
            </a:r>
          </a:p>
          <a:p>
            <a:r>
              <a:rPr lang="en-IN" dirty="0"/>
              <a:t>elseif deleting then</a:t>
            </a:r>
          </a:p>
          <a:p>
            <a:r>
              <a:rPr lang="en-IN" dirty="0" err="1"/>
              <a:t>dbms_output.put_line</a:t>
            </a:r>
            <a:r>
              <a:rPr lang="en-IN" dirty="0"/>
              <a:t>('One row deleted by'||</a:t>
            </a:r>
            <a:r>
              <a:rPr lang="en-IN" dirty="0" err="1"/>
              <a:t>V_user</a:t>
            </a:r>
            <a:r>
              <a:rPr lang="en-IN" dirty="0"/>
              <a:t>);</a:t>
            </a:r>
          </a:p>
          <a:p>
            <a:r>
              <a:rPr lang="en-IN" dirty="0"/>
              <a:t>else </a:t>
            </a:r>
          </a:p>
          <a:p>
            <a:r>
              <a:rPr lang="en-IN" dirty="0" err="1"/>
              <a:t>dbms_output.put_line</a:t>
            </a:r>
            <a:r>
              <a:rPr lang="en-IN" dirty="0"/>
              <a:t>('One row updated by'||</a:t>
            </a:r>
            <a:r>
              <a:rPr lang="en-IN" dirty="0" err="1"/>
              <a:t>V_user</a:t>
            </a:r>
            <a:r>
              <a:rPr lang="en-IN" dirty="0"/>
              <a:t>);</a:t>
            </a:r>
          </a:p>
          <a:p>
            <a:r>
              <a:rPr lang="en-IN" dirty="0"/>
              <a:t>end if;</a:t>
            </a:r>
          </a:p>
          <a:p>
            <a:r>
              <a:rPr lang="en-IN" dirty="0"/>
              <a:t>end;</a:t>
            </a:r>
          </a:p>
          <a:p>
            <a:endParaRPr lang="en-IN" dirty="0"/>
          </a:p>
        </p:txBody>
      </p:sp>
    </p:spTree>
    <p:extLst>
      <p:ext uri="{BB962C8B-B14F-4D97-AF65-F5344CB8AC3E}">
        <p14:creationId xmlns:p14="http://schemas.microsoft.com/office/powerpoint/2010/main" val="163742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6A0DC6-58E8-D059-AB30-61F005255EF6}"/>
              </a:ext>
            </a:extLst>
          </p:cNvPr>
          <p:cNvSpPr>
            <a:spLocks noGrp="1"/>
          </p:cNvSpPr>
          <p:nvPr>
            <p:ph idx="1"/>
          </p:nvPr>
        </p:nvSpPr>
        <p:spPr/>
        <p:txBody>
          <a:bodyPr/>
          <a:lstStyle/>
          <a:p>
            <a:r>
              <a:rPr lang="en-US" dirty="0"/>
              <a:t>To start with, we will be using the CUSTOMERS table we had created and used in the previous chapters − Select * from customers; </a:t>
            </a:r>
            <a:endParaRPr lang="en-IN" dirty="0"/>
          </a:p>
        </p:txBody>
      </p:sp>
      <p:graphicFrame>
        <p:nvGraphicFramePr>
          <p:cNvPr id="4" name="Table 3">
            <a:extLst>
              <a:ext uri="{FF2B5EF4-FFF2-40B4-BE49-F238E27FC236}">
                <a16:creationId xmlns:a16="http://schemas.microsoft.com/office/drawing/2014/main" id="{30148920-2B78-F80C-043C-9240BC63CA55}"/>
              </a:ext>
            </a:extLst>
          </p:cNvPr>
          <p:cNvGraphicFramePr>
            <a:graphicFrameLocks noGrp="1"/>
          </p:cNvGraphicFramePr>
          <p:nvPr>
            <p:extLst>
              <p:ext uri="{D42A27DB-BD31-4B8C-83A1-F6EECF244321}">
                <p14:modId xmlns:p14="http://schemas.microsoft.com/office/powerpoint/2010/main" val="1579492877"/>
              </p:ext>
            </p:extLst>
          </p:nvPr>
        </p:nvGraphicFramePr>
        <p:xfrm>
          <a:off x="628650" y="3048000"/>
          <a:ext cx="7886700" cy="1807103"/>
        </p:xfrm>
        <a:graphic>
          <a:graphicData uri="http://schemas.openxmlformats.org/drawingml/2006/table">
            <a:tbl>
              <a:tblPr/>
              <a:tblGrid>
                <a:gridCol w="1577340">
                  <a:extLst>
                    <a:ext uri="{9D8B030D-6E8A-4147-A177-3AD203B41FA5}">
                      <a16:colId xmlns:a16="http://schemas.microsoft.com/office/drawing/2014/main" val="2298100272"/>
                    </a:ext>
                  </a:extLst>
                </a:gridCol>
                <a:gridCol w="1577340">
                  <a:extLst>
                    <a:ext uri="{9D8B030D-6E8A-4147-A177-3AD203B41FA5}">
                      <a16:colId xmlns:a16="http://schemas.microsoft.com/office/drawing/2014/main" val="712878651"/>
                    </a:ext>
                  </a:extLst>
                </a:gridCol>
                <a:gridCol w="1577340">
                  <a:extLst>
                    <a:ext uri="{9D8B030D-6E8A-4147-A177-3AD203B41FA5}">
                      <a16:colId xmlns:a16="http://schemas.microsoft.com/office/drawing/2014/main" val="2857100843"/>
                    </a:ext>
                  </a:extLst>
                </a:gridCol>
                <a:gridCol w="1577340">
                  <a:extLst>
                    <a:ext uri="{9D8B030D-6E8A-4147-A177-3AD203B41FA5}">
                      <a16:colId xmlns:a16="http://schemas.microsoft.com/office/drawing/2014/main" val="1074345596"/>
                    </a:ext>
                  </a:extLst>
                </a:gridCol>
                <a:gridCol w="1577340">
                  <a:extLst>
                    <a:ext uri="{9D8B030D-6E8A-4147-A177-3AD203B41FA5}">
                      <a16:colId xmlns:a16="http://schemas.microsoft.com/office/drawing/2014/main" val="3590946917"/>
                    </a:ext>
                  </a:extLst>
                </a:gridCol>
              </a:tblGrid>
              <a:tr h="297371">
                <a:tc>
                  <a:txBody>
                    <a:bodyPr/>
                    <a:lstStyle/>
                    <a:p>
                      <a:pPr fontAlgn="b"/>
                      <a:r>
                        <a:rPr lang="en-IN" b="1">
                          <a:solidFill>
                            <a:srgbClr val="FFFFFF"/>
                          </a:solidFill>
                          <a:effectLst/>
                        </a:rPr>
                        <a:t>ID</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NAME</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AGE</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ADDRESS</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SALARY</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extLst>
                  <a:ext uri="{0D108BD9-81ED-4DB2-BD59-A6C34878D82A}">
                    <a16:rowId xmlns:a16="http://schemas.microsoft.com/office/drawing/2014/main" val="2329088034"/>
                  </a:ext>
                </a:extLst>
              </a:tr>
              <a:tr h="251622">
                <a:tc>
                  <a:txBody>
                    <a:bodyPr/>
                    <a:lstStyle/>
                    <a:p>
                      <a:r>
                        <a:rPr lang="en-IN">
                          <a:effectLst/>
                        </a:rPr>
                        <a:t>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Ramesh</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32</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Ahemdabad</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2000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500915427"/>
                  </a:ext>
                </a:extLst>
              </a:tr>
              <a:tr h="251622">
                <a:tc>
                  <a:txBody>
                    <a:bodyPr/>
                    <a:lstStyle/>
                    <a:p>
                      <a:r>
                        <a:rPr lang="en-IN" dirty="0">
                          <a:effectLst/>
                        </a:rPr>
                        <a:t>2</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Abhinav</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26</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Kolkata</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4500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771784096"/>
                  </a:ext>
                </a:extLst>
              </a:tr>
              <a:tr h="251622">
                <a:tc>
                  <a:txBody>
                    <a:bodyPr/>
                    <a:lstStyle/>
                    <a:p>
                      <a:r>
                        <a:rPr lang="en-IN">
                          <a:effectLst/>
                        </a:rPr>
                        <a:t>5</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Megha</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24</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Gurgaon</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5300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1150670525"/>
                  </a:ext>
                </a:extLst>
              </a:tr>
              <a:tr h="251622">
                <a:tc>
                  <a:txBody>
                    <a:bodyPr/>
                    <a:lstStyle/>
                    <a:p>
                      <a:r>
                        <a:rPr lang="en-IN">
                          <a:effectLst/>
                        </a:rPr>
                        <a:t>4</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dirty="0">
                          <a:effectLst/>
                        </a:rPr>
                        <a:t>Chaitali</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25</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Mumbai</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6500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2948559001"/>
                  </a:ext>
                </a:extLst>
              </a:tr>
              <a:tr h="251622">
                <a:tc>
                  <a:txBody>
                    <a:bodyPr/>
                    <a:lstStyle/>
                    <a:p>
                      <a:r>
                        <a:rPr lang="en-IN">
                          <a:effectLst/>
                        </a:rPr>
                        <a:t>6</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Kartik</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25</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Delhi</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1500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1544626493"/>
                  </a:ext>
                </a:extLst>
              </a:tr>
              <a:tr h="251622">
                <a:tc>
                  <a:txBody>
                    <a:bodyPr/>
                    <a:lstStyle/>
                    <a:p>
                      <a:r>
                        <a:rPr lang="en-IN">
                          <a:effectLst/>
                        </a:rPr>
                        <a:t>3</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a:effectLst/>
                        </a:rPr>
                        <a:t>Rahul</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a:effectLst/>
                        </a:rPr>
                        <a:t>28</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a:effectLst/>
                        </a:rPr>
                        <a:t>Amritsar</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dirty="0">
                          <a:effectLst/>
                        </a:rPr>
                        <a:t>5500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2596051166"/>
                  </a:ext>
                </a:extLst>
              </a:tr>
            </a:tbl>
          </a:graphicData>
        </a:graphic>
      </p:graphicFrame>
      <p:graphicFrame>
        <p:nvGraphicFramePr>
          <p:cNvPr id="5" name="Table 4">
            <a:extLst>
              <a:ext uri="{FF2B5EF4-FFF2-40B4-BE49-F238E27FC236}">
                <a16:creationId xmlns:a16="http://schemas.microsoft.com/office/drawing/2014/main" id="{4F0BA96F-B1F2-4404-6F09-A9FA8878A96F}"/>
              </a:ext>
            </a:extLst>
          </p:cNvPr>
          <p:cNvGraphicFramePr>
            <a:graphicFrameLocks noGrp="1"/>
          </p:cNvGraphicFramePr>
          <p:nvPr>
            <p:extLst>
              <p:ext uri="{D42A27DB-BD31-4B8C-83A1-F6EECF244321}">
                <p14:modId xmlns:p14="http://schemas.microsoft.com/office/powerpoint/2010/main" val="1579492877"/>
              </p:ext>
            </p:extLst>
          </p:nvPr>
        </p:nvGraphicFramePr>
        <p:xfrm>
          <a:off x="628650" y="3097742"/>
          <a:ext cx="7886700" cy="1807103"/>
        </p:xfrm>
        <a:graphic>
          <a:graphicData uri="http://schemas.openxmlformats.org/drawingml/2006/table">
            <a:tbl>
              <a:tblPr/>
              <a:tblGrid>
                <a:gridCol w="1577340">
                  <a:extLst>
                    <a:ext uri="{9D8B030D-6E8A-4147-A177-3AD203B41FA5}">
                      <a16:colId xmlns:a16="http://schemas.microsoft.com/office/drawing/2014/main" val="2298100272"/>
                    </a:ext>
                  </a:extLst>
                </a:gridCol>
                <a:gridCol w="1577340">
                  <a:extLst>
                    <a:ext uri="{9D8B030D-6E8A-4147-A177-3AD203B41FA5}">
                      <a16:colId xmlns:a16="http://schemas.microsoft.com/office/drawing/2014/main" val="712878651"/>
                    </a:ext>
                  </a:extLst>
                </a:gridCol>
                <a:gridCol w="1577340">
                  <a:extLst>
                    <a:ext uri="{9D8B030D-6E8A-4147-A177-3AD203B41FA5}">
                      <a16:colId xmlns:a16="http://schemas.microsoft.com/office/drawing/2014/main" val="2857100843"/>
                    </a:ext>
                  </a:extLst>
                </a:gridCol>
                <a:gridCol w="1577340">
                  <a:extLst>
                    <a:ext uri="{9D8B030D-6E8A-4147-A177-3AD203B41FA5}">
                      <a16:colId xmlns:a16="http://schemas.microsoft.com/office/drawing/2014/main" val="1074345596"/>
                    </a:ext>
                  </a:extLst>
                </a:gridCol>
                <a:gridCol w="1577340">
                  <a:extLst>
                    <a:ext uri="{9D8B030D-6E8A-4147-A177-3AD203B41FA5}">
                      <a16:colId xmlns:a16="http://schemas.microsoft.com/office/drawing/2014/main" val="3590946917"/>
                    </a:ext>
                  </a:extLst>
                </a:gridCol>
              </a:tblGrid>
              <a:tr h="297371">
                <a:tc>
                  <a:txBody>
                    <a:bodyPr/>
                    <a:lstStyle/>
                    <a:p>
                      <a:pPr fontAlgn="b"/>
                      <a:r>
                        <a:rPr lang="en-IN" b="1">
                          <a:solidFill>
                            <a:srgbClr val="FFFFFF"/>
                          </a:solidFill>
                          <a:effectLst/>
                        </a:rPr>
                        <a:t>ID</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NAME</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AGE</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ADDRESS</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SALARY</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extLst>
                  <a:ext uri="{0D108BD9-81ED-4DB2-BD59-A6C34878D82A}">
                    <a16:rowId xmlns:a16="http://schemas.microsoft.com/office/drawing/2014/main" val="2329088034"/>
                  </a:ext>
                </a:extLst>
              </a:tr>
              <a:tr h="251622">
                <a:tc>
                  <a:txBody>
                    <a:bodyPr/>
                    <a:lstStyle/>
                    <a:p>
                      <a:r>
                        <a:rPr lang="en-IN">
                          <a:effectLst/>
                        </a:rPr>
                        <a:t>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Ramesh</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32</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Ahemdabad</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2000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500915427"/>
                  </a:ext>
                </a:extLst>
              </a:tr>
              <a:tr h="251622">
                <a:tc>
                  <a:txBody>
                    <a:bodyPr/>
                    <a:lstStyle/>
                    <a:p>
                      <a:r>
                        <a:rPr lang="en-IN" dirty="0">
                          <a:effectLst/>
                        </a:rPr>
                        <a:t>2</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Abhinav</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26</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Kolkata</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4500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771784096"/>
                  </a:ext>
                </a:extLst>
              </a:tr>
              <a:tr h="251622">
                <a:tc>
                  <a:txBody>
                    <a:bodyPr/>
                    <a:lstStyle/>
                    <a:p>
                      <a:r>
                        <a:rPr lang="en-IN">
                          <a:effectLst/>
                        </a:rPr>
                        <a:t>5</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Megha</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24</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Gurgaon</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5300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1150670525"/>
                  </a:ext>
                </a:extLst>
              </a:tr>
              <a:tr h="251622">
                <a:tc>
                  <a:txBody>
                    <a:bodyPr/>
                    <a:lstStyle/>
                    <a:p>
                      <a:r>
                        <a:rPr lang="en-IN">
                          <a:effectLst/>
                        </a:rPr>
                        <a:t>4</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dirty="0">
                          <a:effectLst/>
                        </a:rPr>
                        <a:t>Chaitali</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25</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Mumbai</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6500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2948559001"/>
                  </a:ext>
                </a:extLst>
              </a:tr>
              <a:tr h="251622">
                <a:tc>
                  <a:txBody>
                    <a:bodyPr/>
                    <a:lstStyle/>
                    <a:p>
                      <a:r>
                        <a:rPr lang="en-IN">
                          <a:effectLst/>
                        </a:rPr>
                        <a:t>6</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Kartik</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25</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Delhi</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1500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1544626493"/>
                  </a:ext>
                </a:extLst>
              </a:tr>
              <a:tr h="251622">
                <a:tc>
                  <a:txBody>
                    <a:bodyPr/>
                    <a:lstStyle/>
                    <a:p>
                      <a:r>
                        <a:rPr lang="en-IN">
                          <a:effectLst/>
                        </a:rPr>
                        <a:t>3</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a:effectLst/>
                        </a:rPr>
                        <a:t>Rahul</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a:effectLst/>
                        </a:rPr>
                        <a:t>28</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a:effectLst/>
                        </a:rPr>
                        <a:t>Amritsar</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dirty="0">
                          <a:effectLst/>
                        </a:rPr>
                        <a:t>5500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2596051166"/>
                  </a:ext>
                </a:extLst>
              </a:tr>
            </a:tbl>
          </a:graphicData>
        </a:graphic>
      </p:graphicFrame>
    </p:spTree>
    <p:extLst>
      <p:ext uri="{BB962C8B-B14F-4D97-AF65-F5344CB8AC3E}">
        <p14:creationId xmlns:p14="http://schemas.microsoft.com/office/powerpoint/2010/main" val="25825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F10D-712E-C9F4-4544-026CDF477F48}"/>
              </a:ext>
            </a:extLst>
          </p:cNvPr>
          <p:cNvSpPr>
            <a:spLocks noGrp="1"/>
          </p:cNvSpPr>
          <p:nvPr>
            <p:ph type="title"/>
          </p:nvPr>
        </p:nvSpPr>
        <p:spPr/>
        <p:txBody>
          <a:bodyPr>
            <a:noAutofit/>
          </a:bodyPr>
          <a:lstStyle/>
          <a:p>
            <a:pPr algn="just"/>
            <a:r>
              <a:rPr lang="en-US" sz="2000" dirty="0"/>
              <a:t>The following program creates a row-level trigger for the customers table that would fire for INSERT or UPDATE or DELETE operations performed on the CUSTOMERS table. This trigger will display the salary difference between the old values and new values −</a:t>
            </a:r>
            <a:endParaRPr lang="en-IN" sz="2000" dirty="0"/>
          </a:p>
        </p:txBody>
      </p:sp>
      <p:sp>
        <p:nvSpPr>
          <p:cNvPr id="3" name="Content Placeholder 2">
            <a:extLst>
              <a:ext uri="{FF2B5EF4-FFF2-40B4-BE49-F238E27FC236}">
                <a16:creationId xmlns:a16="http://schemas.microsoft.com/office/drawing/2014/main" id="{3C3DE938-AFE4-AAF7-CA2F-E3047B977399}"/>
              </a:ext>
            </a:extLst>
          </p:cNvPr>
          <p:cNvSpPr>
            <a:spLocks noGrp="1"/>
          </p:cNvSpPr>
          <p:nvPr>
            <p:ph idx="1"/>
          </p:nvPr>
        </p:nvSpPr>
        <p:spPr/>
        <p:txBody>
          <a:bodyPr>
            <a:normAutofit fontScale="77500" lnSpcReduction="20000"/>
          </a:bodyPr>
          <a:lstStyle/>
          <a:p>
            <a:r>
              <a:rPr lang="en-IN" dirty="0"/>
              <a:t>CREATE OR REPLACE TRIGGER </a:t>
            </a:r>
            <a:r>
              <a:rPr lang="en-IN" dirty="0" err="1"/>
              <a:t>display_salary_changes</a:t>
            </a:r>
            <a:r>
              <a:rPr lang="en-IN" dirty="0"/>
              <a:t> </a:t>
            </a:r>
          </a:p>
          <a:p>
            <a:r>
              <a:rPr lang="en-IN" dirty="0"/>
              <a:t>BEFORE DELETE OR INSERT OR UPDATE ON customers </a:t>
            </a:r>
          </a:p>
          <a:p>
            <a:r>
              <a:rPr lang="en-IN" dirty="0"/>
              <a:t>FOR EACH ROW </a:t>
            </a:r>
          </a:p>
          <a:p>
            <a:r>
              <a:rPr lang="en-IN" dirty="0"/>
              <a:t>WHEN (NEW.C_ID &gt; 0) </a:t>
            </a:r>
          </a:p>
          <a:p>
            <a:r>
              <a:rPr lang="en-IN" dirty="0"/>
              <a:t>DECLARE </a:t>
            </a:r>
          </a:p>
          <a:p>
            <a:r>
              <a:rPr lang="en-IN" dirty="0" err="1"/>
              <a:t>sal_diff</a:t>
            </a:r>
            <a:r>
              <a:rPr lang="en-IN" dirty="0"/>
              <a:t> number; </a:t>
            </a:r>
          </a:p>
          <a:p>
            <a:r>
              <a:rPr lang="en-IN" dirty="0"/>
              <a:t>BEGIN </a:t>
            </a:r>
          </a:p>
          <a:p>
            <a:r>
              <a:rPr lang="en-IN" dirty="0" err="1"/>
              <a:t>sal_diff</a:t>
            </a:r>
            <a:r>
              <a:rPr lang="en-IN" dirty="0"/>
              <a:t> := :</a:t>
            </a:r>
            <a:r>
              <a:rPr lang="en-IN" dirty="0" err="1"/>
              <a:t>NEW.salary</a:t>
            </a:r>
            <a:r>
              <a:rPr lang="en-IN" dirty="0"/>
              <a:t> - :</a:t>
            </a:r>
            <a:r>
              <a:rPr lang="en-IN" dirty="0" err="1"/>
              <a:t>OLD.salary</a:t>
            </a:r>
            <a:r>
              <a:rPr lang="en-IN" dirty="0"/>
              <a:t>; </a:t>
            </a:r>
          </a:p>
          <a:p>
            <a:r>
              <a:rPr lang="en-IN" dirty="0" err="1"/>
              <a:t>dbms_output.put_line</a:t>
            </a:r>
            <a:r>
              <a:rPr lang="en-IN" dirty="0"/>
              <a:t>('Old salary: ' || :</a:t>
            </a:r>
            <a:r>
              <a:rPr lang="en-IN" dirty="0" err="1"/>
              <a:t>OLD.salary</a:t>
            </a:r>
            <a:r>
              <a:rPr lang="en-IN" dirty="0"/>
              <a:t>); </a:t>
            </a:r>
          </a:p>
          <a:p>
            <a:r>
              <a:rPr lang="en-IN" dirty="0" err="1"/>
              <a:t>dbms_output.put_line</a:t>
            </a:r>
            <a:r>
              <a:rPr lang="en-IN" dirty="0"/>
              <a:t>('New salary: ' || :</a:t>
            </a:r>
            <a:r>
              <a:rPr lang="en-IN" dirty="0" err="1"/>
              <a:t>NEW.salary</a:t>
            </a:r>
            <a:r>
              <a:rPr lang="en-IN" dirty="0"/>
              <a:t>); </a:t>
            </a:r>
          </a:p>
          <a:p>
            <a:r>
              <a:rPr lang="en-IN" dirty="0" err="1"/>
              <a:t>dbms_output.put_line</a:t>
            </a:r>
            <a:r>
              <a:rPr lang="en-IN" dirty="0"/>
              <a:t>('Salary difference: ' || </a:t>
            </a:r>
            <a:r>
              <a:rPr lang="en-IN" dirty="0" err="1"/>
              <a:t>sal_diff</a:t>
            </a:r>
            <a:r>
              <a:rPr lang="en-IN" dirty="0"/>
              <a:t>); </a:t>
            </a:r>
          </a:p>
          <a:p>
            <a:r>
              <a:rPr lang="en-IN" dirty="0"/>
              <a:t>END; </a:t>
            </a:r>
          </a:p>
          <a:p>
            <a:r>
              <a:rPr lang="en-IN" dirty="0"/>
              <a:t>/</a:t>
            </a:r>
          </a:p>
          <a:p>
            <a:r>
              <a:rPr lang="en-IN" dirty="0"/>
              <a:t>create table customers (C_ID int, </a:t>
            </a:r>
            <a:r>
              <a:rPr lang="en-IN" dirty="0" err="1"/>
              <a:t>C_name</a:t>
            </a:r>
            <a:r>
              <a:rPr lang="en-IN" dirty="0"/>
              <a:t> varchar(22), Salary int);</a:t>
            </a:r>
          </a:p>
          <a:p>
            <a:r>
              <a:rPr lang="en-IN" dirty="0"/>
              <a:t>insert into customers values(11, 'Ritu', 4500);</a:t>
            </a:r>
          </a:p>
        </p:txBody>
      </p:sp>
    </p:spTree>
    <p:extLst>
      <p:ext uri="{BB962C8B-B14F-4D97-AF65-F5344CB8AC3E}">
        <p14:creationId xmlns:p14="http://schemas.microsoft.com/office/powerpoint/2010/main" val="151650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93460-A126-30C7-A3FD-C2F856C3E84C}"/>
              </a:ext>
            </a:extLst>
          </p:cNvPr>
          <p:cNvSpPr>
            <a:spLocks noGrp="1"/>
          </p:cNvSpPr>
          <p:nvPr>
            <p:ph idx="1"/>
          </p:nvPr>
        </p:nvSpPr>
        <p:spPr/>
        <p:txBody>
          <a:bodyPr>
            <a:normAutofit lnSpcReduction="10000"/>
          </a:bodyPr>
          <a:lstStyle/>
          <a:p>
            <a:r>
              <a:rPr lang="en-US" dirty="0"/>
              <a:t>When a record is created in the CUSTOMERS table, the above create trigger, </a:t>
            </a:r>
            <a:r>
              <a:rPr lang="en-US" dirty="0" err="1"/>
              <a:t>display_salary_changes</a:t>
            </a:r>
            <a:r>
              <a:rPr lang="en-US" dirty="0"/>
              <a:t> will be fired and it will display the following result − </a:t>
            </a:r>
          </a:p>
          <a:p>
            <a:pPr marL="0" indent="0">
              <a:buNone/>
            </a:pPr>
            <a:r>
              <a:rPr lang="en-US" dirty="0"/>
              <a:t>Old salary: </a:t>
            </a:r>
          </a:p>
          <a:p>
            <a:pPr marL="0" indent="0">
              <a:buNone/>
            </a:pPr>
            <a:r>
              <a:rPr lang="en-US" dirty="0"/>
              <a:t>New salary: 4500 </a:t>
            </a:r>
          </a:p>
          <a:p>
            <a:pPr marL="0" indent="0">
              <a:buNone/>
            </a:pPr>
            <a:r>
              <a:rPr lang="en-US" dirty="0"/>
              <a:t>Salary difference:</a:t>
            </a:r>
          </a:p>
          <a:p>
            <a:pPr marL="0" indent="0">
              <a:buNone/>
            </a:pPr>
            <a:r>
              <a:rPr lang="en-US" dirty="0"/>
              <a:t>update customers set salary=salary+500 where C_ID=11;</a:t>
            </a:r>
          </a:p>
          <a:p>
            <a:pPr marL="0" indent="0">
              <a:buNone/>
            </a:pPr>
            <a:r>
              <a:rPr lang="en-US" dirty="0"/>
              <a:t>When a record is updated in the CUSTOMERS table, the above create trigger, </a:t>
            </a:r>
            <a:r>
              <a:rPr lang="en-US" dirty="0" err="1"/>
              <a:t>display_salary_changes</a:t>
            </a:r>
            <a:r>
              <a:rPr lang="en-US" dirty="0"/>
              <a:t> will be fired and it will display the following result −</a:t>
            </a:r>
          </a:p>
          <a:p>
            <a:pPr marL="0" indent="0">
              <a:buNone/>
            </a:pPr>
            <a:r>
              <a:rPr lang="en-US" dirty="0"/>
              <a:t> Old salary: 4500 </a:t>
            </a:r>
          </a:p>
          <a:p>
            <a:pPr marL="0" indent="0">
              <a:buNone/>
            </a:pPr>
            <a:r>
              <a:rPr lang="en-US" dirty="0"/>
              <a:t>New salary: 5000 </a:t>
            </a:r>
          </a:p>
          <a:p>
            <a:pPr marL="0" indent="0">
              <a:buNone/>
            </a:pPr>
            <a:r>
              <a:rPr lang="en-US" dirty="0"/>
              <a:t>Salary difference: 500</a:t>
            </a:r>
          </a:p>
          <a:p>
            <a:pPr marL="0" indent="0">
              <a:buNone/>
            </a:pPr>
            <a:endParaRPr lang="en-IN" dirty="0"/>
          </a:p>
        </p:txBody>
      </p:sp>
    </p:spTree>
    <p:extLst>
      <p:ext uri="{BB962C8B-B14F-4D97-AF65-F5344CB8AC3E}">
        <p14:creationId xmlns:p14="http://schemas.microsoft.com/office/powerpoint/2010/main" val="306628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3B66-237B-2A95-C964-BBAF3517E922}"/>
              </a:ext>
            </a:extLst>
          </p:cNvPr>
          <p:cNvSpPr>
            <a:spLocks noGrp="1"/>
          </p:cNvSpPr>
          <p:nvPr>
            <p:ph type="title"/>
          </p:nvPr>
        </p:nvSpPr>
        <p:spPr/>
        <p:txBody>
          <a:bodyPr/>
          <a:lstStyle/>
          <a:p>
            <a:r>
              <a:rPr lang="en-IN" dirty="0"/>
              <a:t>To find the commission of employee based upon salary</a:t>
            </a:r>
          </a:p>
        </p:txBody>
      </p:sp>
      <p:sp>
        <p:nvSpPr>
          <p:cNvPr id="3" name="Content Placeholder 2">
            <a:extLst>
              <a:ext uri="{FF2B5EF4-FFF2-40B4-BE49-F238E27FC236}">
                <a16:creationId xmlns:a16="http://schemas.microsoft.com/office/drawing/2014/main" id="{4698CDE7-9FB1-596A-83ED-09010B3AA879}"/>
              </a:ext>
            </a:extLst>
          </p:cNvPr>
          <p:cNvSpPr>
            <a:spLocks noGrp="1"/>
          </p:cNvSpPr>
          <p:nvPr>
            <p:ph idx="1"/>
          </p:nvPr>
        </p:nvSpPr>
        <p:spPr/>
        <p:txBody>
          <a:bodyPr>
            <a:normAutofit fontScale="92500" lnSpcReduction="20000"/>
          </a:bodyPr>
          <a:lstStyle/>
          <a:p>
            <a:r>
              <a:rPr lang="en-IN" dirty="0"/>
              <a:t>create table emp6(Eno int, </a:t>
            </a:r>
            <a:r>
              <a:rPr lang="en-IN" dirty="0" err="1"/>
              <a:t>Ename</a:t>
            </a:r>
            <a:r>
              <a:rPr lang="en-IN" dirty="0"/>
              <a:t> varchar(10), Job varchar(10), salary int, dept int, Comm int);</a:t>
            </a:r>
          </a:p>
          <a:p>
            <a:pPr marL="0" indent="0">
              <a:buNone/>
            </a:pPr>
            <a:endParaRPr lang="en-IN" dirty="0"/>
          </a:p>
          <a:p>
            <a:r>
              <a:rPr lang="en-IN" dirty="0"/>
              <a:t>CREATE OR REPLACE TRIGGER </a:t>
            </a:r>
            <a:r>
              <a:rPr lang="en-IN" dirty="0" err="1"/>
              <a:t>emp_commm_trig</a:t>
            </a:r>
            <a:endParaRPr lang="en-IN" dirty="0"/>
          </a:p>
          <a:p>
            <a:r>
              <a:rPr lang="en-IN" dirty="0"/>
              <a:t>    BEFORE INSERT ON emp6</a:t>
            </a:r>
          </a:p>
          <a:p>
            <a:r>
              <a:rPr lang="en-IN" dirty="0"/>
              <a:t>    FOR EACH ROW</a:t>
            </a:r>
          </a:p>
          <a:p>
            <a:r>
              <a:rPr lang="en-IN" dirty="0"/>
              <a:t>BEGIN</a:t>
            </a:r>
          </a:p>
          <a:p>
            <a:r>
              <a:rPr lang="en-IN" dirty="0"/>
              <a:t>    IF :</a:t>
            </a:r>
            <a:r>
              <a:rPr lang="en-IN" dirty="0" err="1"/>
              <a:t>NEW.dept</a:t>
            </a:r>
            <a:r>
              <a:rPr lang="en-IN" dirty="0"/>
              <a:t> = 30 THEN</a:t>
            </a:r>
          </a:p>
          <a:p>
            <a:r>
              <a:rPr lang="en-IN" dirty="0"/>
              <a:t>        :</a:t>
            </a:r>
            <a:r>
              <a:rPr lang="en-IN" dirty="0" err="1"/>
              <a:t>NEW.comm</a:t>
            </a:r>
            <a:r>
              <a:rPr lang="en-IN" dirty="0"/>
              <a:t> := :</a:t>
            </a:r>
            <a:r>
              <a:rPr lang="en-IN" dirty="0" err="1"/>
              <a:t>NEW.salary</a:t>
            </a:r>
            <a:r>
              <a:rPr lang="en-IN" dirty="0"/>
              <a:t> * .4;</a:t>
            </a:r>
          </a:p>
          <a:p>
            <a:r>
              <a:rPr lang="en-IN" dirty="0"/>
              <a:t>    END IF;</a:t>
            </a:r>
          </a:p>
          <a:p>
            <a:r>
              <a:rPr lang="en-IN" dirty="0"/>
              <a:t>END;</a:t>
            </a:r>
          </a:p>
          <a:p>
            <a:r>
              <a:rPr lang="en-IN" dirty="0"/>
              <a:t>insert into emp6 (Eno, </a:t>
            </a:r>
            <a:r>
              <a:rPr lang="en-IN" dirty="0" err="1"/>
              <a:t>Ename</a:t>
            </a:r>
            <a:r>
              <a:rPr lang="en-IN" dirty="0"/>
              <a:t>, Job, Salary, dept) values(11, 'Rachit', 'MGR', 10000, 30);</a:t>
            </a:r>
          </a:p>
          <a:p>
            <a:r>
              <a:rPr lang="en-IN" dirty="0"/>
              <a:t>select * from emp6;</a:t>
            </a:r>
          </a:p>
        </p:txBody>
      </p:sp>
    </p:spTree>
    <p:extLst>
      <p:ext uri="{BB962C8B-B14F-4D97-AF65-F5344CB8AC3E}">
        <p14:creationId xmlns:p14="http://schemas.microsoft.com/office/powerpoint/2010/main" val="285223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Create PL/SQL trigger which will tell about the operation performed on database.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Create or replace trigger t11</a:t>
            </a:r>
          </a:p>
          <a:p>
            <a:pPr marL="0" indent="0">
              <a:buNone/>
            </a:pPr>
            <a:r>
              <a:rPr lang="en-US" dirty="0"/>
              <a:t>Before INSERT or UPDATE or DELETE</a:t>
            </a:r>
          </a:p>
          <a:p>
            <a:pPr marL="0" indent="0">
              <a:buNone/>
            </a:pPr>
            <a:r>
              <a:rPr lang="en-US" dirty="0"/>
              <a:t>For each row</a:t>
            </a:r>
          </a:p>
          <a:p>
            <a:pPr marL="0" indent="0">
              <a:buNone/>
            </a:pPr>
            <a:r>
              <a:rPr lang="en-US" dirty="0"/>
              <a:t>ON emp4</a:t>
            </a:r>
          </a:p>
          <a:p>
            <a:pPr marL="0" indent="0">
              <a:buNone/>
            </a:pPr>
            <a:r>
              <a:rPr lang="en-US" dirty="0"/>
              <a:t>Begin</a:t>
            </a:r>
          </a:p>
          <a:p>
            <a:pPr marL="0" indent="0">
              <a:buNone/>
            </a:pPr>
            <a:r>
              <a:rPr lang="en-US" dirty="0"/>
              <a:t>IF INSERTING then</a:t>
            </a:r>
          </a:p>
          <a:p>
            <a:pPr marL="0" indent="0">
              <a:buNone/>
            </a:pPr>
            <a:r>
              <a:rPr lang="en-US" dirty="0" err="1"/>
              <a:t>Dbms_output.put_line</a:t>
            </a:r>
            <a:r>
              <a:rPr lang="en-US" dirty="0"/>
              <a:t>('operation performed inserting');</a:t>
            </a:r>
          </a:p>
          <a:p>
            <a:pPr marL="0" indent="0">
              <a:buNone/>
            </a:pPr>
            <a:r>
              <a:rPr lang="en-US" dirty="0"/>
              <a:t>ELSIF UPDATING then</a:t>
            </a:r>
          </a:p>
          <a:p>
            <a:pPr marL="0" indent="0">
              <a:buNone/>
            </a:pPr>
            <a:r>
              <a:rPr lang="en-US" dirty="0" err="1"/>
              <a:t>Dbms_output.put_line</a:t>
            </a:r>
            <a:r>
              <a:rPr lang="en-US" dirty="0"/>
              <a:t>('operation performed Updating');</a:t>
            </a:r>
          </a:p>
          <a:p>
            <a:pPr marL="0" indent="0">
              <a:buNone/>
            </a:pPr>
            <a:r>
              <a:rPr lang="en-US" dirty="0"/>
              <a:t>ELSE</a:t>
            </a:r>
          </a:p>
          <a:p>
            <a:pPr marL="0" indent="0">
              <a:buNone/>
            </a:pPr>
            <a:r>
              <a:rPr lang="en-US" dirty="0" err="1"/>
              <a:t>Dbms_output.put_line</a:t>
            </a:r>
            <a:r>
              <a:rPr lang="en-US" dirty="0"/>
              <a:t>('operation performed Deletion');</a:t>
            </a:r>
          </a:p>
          <a:p>
            <a:pPr marL="0" indent="0">
              <a:buNone/>
            </a:pPr>
            <a:r>
              <a:rPr lang="en-US" dirty="0"/>
              <a:t>End if;</a:t>
            </a:r>
          </a:p>
          <a:p>
            <a:pPr marL="0" indent="0">
              <a:buNone/>
            </a:pPr>
            <a:r>
              <a:rPr lang="en-US" dirty="0"/>
              <a:t>End;</a:t>
            </a:r>
          </a:p>
          <a:p>
            <a:pPr marL="0" indent="0">
              <a:buNone/>
            </a:pPr>
            <a:r>
              <a:rPr lang="en-US" dirty="0"/>
              <a:t> select * from emp4;</a:t>
            </a:r>
          </a:p>
          <a:p>
            <a:pPr marL="0" indent="0">
              <a:buNone/>
            </a:pPr>
            <a:r>
              <a:rPr lang="en-US" dirty="0"/>
              <a:t>insert into emp4 values(56, '</a:t>
            </a:r>
            <a:r>
              <a:rPr lang="en-US" dirty="0" err="1"/>
              <a:t>Omayra</a:t>
            </a:r>
            <a:r>
              <a:rPr lang="en-US" dirty="0"/>
              <a:t>');</a:t>
            </a:r>
          </a:p>
        </p:txBody>
      </p:sp>
    </p:spTree>
    <p:extLst>
      <p:ext uri="{BB962C8B-B14F-4D97-AF65-F5344CB8AC3E}">
        <p14:creationId xmlns:p14="http://schemas.microsoft.com/office/powerpoint/2010/main" val="1358688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5076-F75C-4F87-38AA-3414AC2B0B17}"/>
              </a:ext>
            </a:extLst>
          </p:cNvPr>
          <p:cNvSpPr>
            <a:spLocks noGrp="1"/>
          </p:cNvSpPr>
          <p:nvPr>
            <p:ph type="title"/>
          </p:nvPr>
        </p:nvSpPr>
        <p:spPr/>
        <p:txBody>
          <a:bodyPr/>
          <a:lstStyle/>
          <a:p>
            <a:pPr algn="ctr"/>
            <a:r>
              <a:rPr lang="en-US" sz="3600" b="1" dirty="0"/>
              <a:t>Cursors</a:t>
            </a:r>
            <a:endParaRPr lang="en-IN" b="1" dirty="0"/>
          </a:p>
        </p:txBody>
      </p:sp>
      <p:sp>
        <p:nvSpPr>
          <p:cNvPr id="3" name="Content Placeholder 2">
            <a:extLst>
              <a:ext uri="{FF2B5EF4-FFF2-40B4-BE49-F238E27FC236}">
                <a16:creationId xmlns:a16="http://schemas.microsoft.com/office/drawing/2014/main" id="{FD2821DD-3019-3D33-6005-B43D9740ACBF}"/>
              </a:ext>
            </a:extLst>
          </p:cNvPr>
          <p:cNvSpPr>
            <a:spLocks noGrp="1"/>
          </p:cNvSpPr>
          <p:nvPr>
            <p:ph idx="1"/>
          </p:nvPr>
        </p:nvSpPr>
        <p:spPr/>
        <p:txBody>
          <a:bodyPr>
            <a:normAutofit lnSpcReduction="10000"/>
          </a:bodyPr>
          <a:lstStyle/>
          <a:p>
            <a:pPr algn="just"/>
            <a:r>
              <a:rPr lang="en-US" dirty="0"/>
              <a:t>Oracle creates a memory area inside the Process Global Area (PGA), known as the context area, for processing an SQL Select or DML statement, which contains all the information needed for processing the statement; for example, the number of rows processed, no. of rows returned etc.</a:t>
            </a:r>
          </a:p>
          <a:p>
            <a:pPr algn="just"/>
            <a:r>
              <a:rPr lang="en-US" dirty="0"/>
              <a:t>A cursor is a pointer to this context area. PL/SQL controls the context area through a cursor. A cursor holds the rows (one or more) returned by a SQL statement. The set of rows the cursor holds is referred to as the active set.</a:t>
            </a:r>
          </a:p>
          <a:p>
            <a:pPr algn="just"/>
            <a:r>
              <a:rPr lang="en-US" dirty="0"/>
              <a:t>You can name a cursor so that it could be referred to in a program to fetch and process the rows returned by the SQL statement, one at a time. There are two types of cursors −</a:t>
            </a:r>
          </a:p>
          <a:p>
            <a:pPr algn="just"/>
            <a:r>
              <a:rPr lang="en-IN" dirty="0"/>
              <a:t>Implicit cursors </a:t>
            </a:r>
          </a:p>
          <a:p>
            <a:pPr algn="just"/>
            <a:r>
              <a:rPr lang="en-IN" dirty="0"/>
              <a:t>Explicit cursors </a:t>
            </a:r>
          </a:p>
        </p:txBody>
      </p:sp>
    </p:spTree>
    <p:extLst>
      <p:ext uri="{BB962C8B-B14F-4D97-AF65-F5344CB8AC3E}">
        <p14:creationId xmlns:p14="http://schemas.microsoft.com/office/powerpoint/2010/main" val="418754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E56E-44B1-E8D5-B166-3BC23DFF4A08}"/>
              </a:ext>
            </a:extLst>
          </p:cNvPr>
          <p:cNvSpPr>
            <a:spLocks noGrp="1"/>
          </p:cNvSpPr>
          <p:nvPr>
            <p:ph type="title"/>
          </p:nvPr>
        </p:nvSpPr>
        <p:spPr/>
        <p:txBody>
          <a:bodyPr/>
          <a:lstStyle/>
          <a:p>
            <a:r>
              <a:rPr lang="en-IN" b="1" dirty="0"/>
              <a:t>Implicit Cursor</a:t>
            </a:r>
          </a:p>
        </p:txBody>
      </p:sp>
      <p:sp>
        <p:nvSpPr>
          <p:cNvPr id="3" name="Content Placeholder 2">
            <a:extLst>
              <a:ext uri="{FF2B5EF4-FFF2-40B4-BE49-F238E27FC236}">
                <a16:creationId xmlns:a16="http://schemas.microsoft.com/office/drawing/2014/main" id="{9BB38CD5-4B0C-BCC9-6E35-9D4450FB0C50}"/>
              </a:ext>
            </a:extLst>
          </p:cNvPr>
          <p:cNvSpPr>
            <a:spLocks noGrp="1"/>
          </p:cNvSpPr>
          <p:nvPr>
            <p:ph idx="1"/>
          </p:nvPr>
        </p:nvSpPr>
        <p:spPr/>
        <p:txBody>
          <a:bodyPr/>
          <a:lstStyle/>
          <a:p>
            <a:pPr algn="just"/>
            <a:r>
              <a:rPr lang="en-US" dirty="0"/>
              <a:t>Implicit cursors are automatically created by Oracle whenever an SQL statement is executed, when there is no explicit cursor for the statement. Programmers cannot control the implicit cursors and the information in it. </a:t>
            </a:r>
          </a:p>
          <a:p>
            <a:pPr algn="just"/>
            <a:r>
              <a:rPr lang="en-US" dirty="0"/>
              <a:t>Whenever a DML statement (INSERT, UPDATE and DELETE) is issued, an implicit cursor is associated with this statement. For INSERT operations, the cursor holds the data that needs to be inserted. For UPDATE and DELETE operations, the cursor identifies the rows that would be affected.</a:t>
            </a:r>
          </a:p>
          <a:p>
            <a:pPr algn="just"/>
            <a:r>
              <a:rPr lang="en-US" dirty="0"/>
              <a:t> In PL/SQL, you can refer to the most recent implicit cursor as the SQL cursor, which always has attributes such as %FOUND, %ISOPEN, %NOTFOUND, and %ROWCOUNT. The SQL cursor has additional attributes, %BULK_ROWCOUNT and %BULK_EXCEPTIONS, designed for use with the FORALL statement</a:t>
            </a:r>
            <a:endParaRPr lang="en-IN" dirty="0"/>
          </a:p>
        </p:txBody>
      </p:sp>
    </p:spTree>
    <p:extLst>
      <p:ext uri="{BB962C8B-B14F-4D97-AF65-F5344CB8AC3E}">
        <p14:creationId xmlns:p14="http://schemas.microsoft.com/office/powerpoint/2010/main" val="157189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489F-FA98-41D6-E09C-928A3CFED917}"/>
              </a:ext>
            </a:extLst>
          </p:cNvPr>
          <p:cNvSpPr>
            <a:spLocks noGrp="1"/>
          </p:cNvSpPr>
          <p:nvPr>
            <p:ph type="title"/>
          </p:nvPr>
        </p:nvSpPr>
        <p:spPr/>
        <p:txBody>
          <a:bodyPr/>
          <a:lstStyle/>
          <a:p>
            <a:pPr algn="ctr"/>
            <a:r>
              <a:rPr lang="en-IN" b="1" dirty="0"/>
              <a:t>Triggers</a:t>
            </a:r>
          </a:p>
        </p:txBody>
      </p:sp>
      <p:sp>
        <p:nvSpPr>
          <p:cNvPr id="3" name="Content Placeholder 2">
            <a:extLst>
              <a:ext uri="{FF2B5EF4-FFF2-40B4-BE49-F238E27FC236}">
                <a16:creationId xmlns:a16="http://schemas.microsoft.com/office/drawing/2014/main" id="{08178982-A106-CED6-B1B1-BB446AC15F4A}"/>
              </a:ext>
            </a:extLst>
          </p:cNvPr>
          <p:cNvSpPr>
            <a:spLocks noGrp="1"/>
          </p:cNvSpPr>
          <p:nvPr>
            <p:ph idx="1"/>
          </p:nvPr>
        </p:nvSpPr>
        <p:spPr/>
        <p:txBody>
          <a:bodyPr>
            <a:normAutofit fontScale="77500" lnSpcReduction="20000"/>
          </a:bodyPr>
          <a:lstStyle/>
          <a:p>
            <a:r>
              <a:rPr lang="en-US" dirty="0"/>
              <a:t>Triggers are stored programs, which are automatically executed or fired when some events occur. Triggers are, in fact, written to be executed in response to any of the following events −</a:t>
            </a:r>
          </a:p>
          <a:p>
            <a:r>
              <a:rPr lang="en-US" dirty="0"/>
              <a:t> A database manipulation (DML) statement (DELETE, INSERT, or UPDATE)</a:t>
            </a:r>
          </a:p>
          <a:p>
            <a:r>
              <a:rPr lang="en-US" dirty="0"/>
              <a:t> A database definition (DDL) statement (CREATE, ALTER, or DROP).</a:t>
            </a:r>
          </a:p>
          <a:p>
            <a:r>
              <a:rPr lang="en-US" dirty="0"/>
              <a:t> A database operation (SERVERERROR, LOGON, LOGOFF, STARTUP, or SHUTDOWN). </a:t>
            </a:r>
          </a:p>
          <a:p>
            <a:r>
              <a:rPr lang="en-US" dirty="0"/>
              <a:t>Triggers can be defined on the table, view, schema, or database with which the event is associated. </a:t>
            </a:r>
          </a:p>
          <a:p>
            <a:r>
              <a:rPr lang="en-US" dirty="0"/>
              <a:t>Benefits of Triggers </a:t>
            </a:r>
          </a:p>
          <a:p>
            <a:r>
              <a:rPr lang="en-US" dirty="0"/>
              <a:t>Triggers can be written for the following purposes − </a:t>
            </a:r>
          </a:p>
          <a:p>
            <a:r>
              <a:rPr lang="en-US" dirty="0"/>
              <a:t>➢ Generating some derived column values automatically </a:t>
            </a:r>
          </a:p>
          <a:p>
            <a:r>
              <a:rPr lang="en-US" dirty="0"/>
              <a:t>➢ Enforcing referential integrity </a:t>
            </a:r>
          </a:p>
          <a:p>
            <a:r>
              <a:rPr lang="en-US" dirty="0"/>
              <a:t>➢ Event logging and storing information on table access </a:t>
            </a:r>
          </a:p>
          <a:p>
            <a:r>
              <a:rPr lang="en-US" dirty="0"/>
              <a:t>➢ Auditing </a:t>
            </a:r>
          </a:p>
          <a:p>
            <a:r>
              <a:rPr lang="en-US" dirty="0"/>
              <a:t>➢ Synchronous replication of tables </a:t>
            </a:r>
          </a:p>
          <a:p>
            <a:r>
              <a:rPr lang="en-US" dirty="0"/>
              <a:t>➢ Imposing security authorizations </a:t>
            </a:r>
          </a:p>
          <a:p>
            <a:r>
              <a:rPr lang="en-US" dirty="0"/>
              <a:t>➢ Preventing invalid transactions </a:t>
            </a:r>
            <a:endParaRPr lang="en-IN" dirty="0"/>
          </a:p>
        </p:txBody>
      </p:sp>
    </p:spTree>
    <p:extLst>
      <p:ext uri="{BB962C8B-B14F-4D97-AF65-F5344CB8AC3E}">
        <p14:creationId xmlns:p14="http://schemas.microsoft.com/office/powerpoint/2010/main" val="10182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C807-61A5-3C67-C1D8-7D6D81599B9D}"/>
              </a:ext>
            </a:extLst>
          </p:cNvPr>
          <p:cNvSpPr>
            <a:spLocks noGrp="1"/>
          </p:cNvSpPr>
          <p:nvPr>
            <p:ph type="title"/>
          </p:nvPr>
        </p:nvSpPr>
        <p:spPr/>
        <p:txBody>
          <a:bodyPr/>
          <a:lstStyle/>
          <a:p>
            <a:r>
              <a:rPr lang="en-IN" dirty="0"/>
              <a:t>Attribute &amp; Description</a:t>
            </a:r>
          </a:p>
        </p:txBody>
      </p:sp>
      <p:sp>
        <p:nvSpPr>
          <p:cNvPr id="3" name="Content Placeholder 2">
            <a:extLst>
              <a:ext uri="{FF2B5EF4-FFF2-40B4-BE49-F238E27FC236}">
                <a16:creationId xmlns:a16="http://schemas.microsoft.com/office/drawing/2014/main" id="{2F4C7CDB-5B56-25BD-6D58-27CAA2D086B8}"/>
              </a:ext>
            </a:extLst>
          </p:cNvPr>
          <p:cNvSpPr>
            <a:spLocks noGrp="1"/>
          </p:cNvSpPr>
          <p:nvPr>
            <p:ph idx="1"/>
          </p:nvPr>
        </p:nvSpPr>
        <p:spPr/>
        <p:txBody>
          <a:bodyPr>
            <a:normAutofit fontScale="92500"/>
          </a:bodyPr>
          <a:lstStyle/>
          <a:p>
            <a:pPr algn="just"/>
            <a:r>
              <a:rPr lang="en-US" dirty="0"/>
              <a:t>1. %FOUND Returns TRUE if an INSERT, UPDATE, or DELETE statement affected one or more rows or a SELECT INTO statement returned one or more rows. Otherwise, it returns FALSE. </a:t>
            </a:r>
          </a:p>
          <a:p>
            <a:pPr algn="just"/>
            <a:r>
              <a:rPr lang="en-US" dirty="0"/>
              <a:t>2. %NOTFOUND The logical opposite of %FOUND. It returns TRUE if an INSERT, UPDATE, or DELETE statement affected no rows, or a SELECT INTO statement returned no rows. Otherwise, it returns FALSE. </a:t>
            </a:r>
          </a:p>
          <a:p>
            <a:pPr algn="just"/>
            <a:r>
              <a:rPr lang="en-US" dirty="0"/>
              <a:t>3. %ISOPEN Always returns FALSE for implicit cursors, because Oracle closes the SQL cursor automatically after executing its associated SQL statement. </a:t>
            </a:r>
          </a:p>
          <a:p>
            <a:pPr algn="just"/>
            <a:r>
              <a:rPr lang="en-US" dirty="0"/>
              <a:t>4. %ROWCOUNT Returns the number of rows affected by an INSERT, UPDATE, or DELETE statement, or returned by a SELECT INTO statement. </a:t>
            </a:r>
          </a:p>
          <a:p>
            <a:pPr algn="just"/>
            <a:endParaRPr lang="en-US" dirty="0"/>
          </a:p>
          <a:p>
            <a:pPr algn="just"/>
            <a:r>
              <a:rPr lang="en-US" dirty="0"/>
              <a:t>Any SQL cursor attribute will be accessed as </a:t>
            </a:r>
            <a:r>
              <a:rPr lang="en-US" dirty="0" err="1"/>
              <a:t>sql%attribute_name</a:t>
            </a:r>
            <a:endParaRPr lang="en-IN" dirty="0"/>
          </a:p>
        </p:txBody>
      </p:sp>
    </p:spTree>
    <p:extLst>
      <p:ext uri="{BB962C8B-B14F-4D97-AF65-F5344CB8AC3E}">
        <p14:creationId xmlns:p14="http://schemas.microsoft.com/office/powerpoint/2010/main" val="123118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105E-05F5-7C8E-B286-D50B960B34A5}"/>
              </a:ext>
            </a:extLst>
          </p:cNvPr>
          <p:cNvSpPr>
            <a:spLocks noGrp="1"/>
          </p:cNvSpPr>
          <p:nvPr>
            <p:ph type="title"/>
          </p:nvPr>
        </p:nvSpPr>
        <p:spPr/>
        <p:txBody>
          <a:bodyPr>
            <a:normAutofit/>
          </a:bodyPr>
          <a:lstStyle/>
          <a:p>
            <a:r>
              <a:rPr lang="en-US" sz="3200" dirty="0"/>
              <a:t>We will be using the Emp table we had created and used in the previous lectures</a:t>
            </a:r>
            <a:endParaRPr lang="en-IN" sz="3200" dirty="0"/>
          </a:p>
        </p:txBody>
      </p:sp>
      <p:sp>
        <p:nvSpPr>
          <p:cNvPr id="3" name="Content Placeholder 2">
            <a:extLst>
              <a:ext uri="{FF2B5EF4-FFF2-40B4-BE49-F238E27FC236}">
                <a16:creationId xmlns:a16="http://schemas.microsoft.com/office/drawing/2014/main" id="{57CBEAD2-B973-22CE-DC96-816988C98D9C}"/>
              </a:ext>
            </a:extLst>
          </p:cNvPr>
          <p:cNvSpPr>
            <a:spLocks noGrp="1"/>
          </p:cNvSpPr>
          <p:nvPr>
            <p:ph idx="1"/>
          </p:nvPr>
        </p:nvSpPr>
        <p:spPr/>
        <p:txBody>
          <a:bodyPr/>
          <a:lstStyle/>
          <a:p>
            <a:r>
              <a:rPr lang="en-IN" dirty="0"/>
              <a:t>Select * from emp;</a:t>
            </a:r>
          </a:p>
          <a:p>
            <a:endParaRPr lang="en-IN" dirty="0"/>
          </a:p>
        </p:txBody>
      </p:sp>
      <p:graphicFrame>
        <p:nvGraphicFramePr>
          <p:cNvPr id="4" name="Table 3">
            <a:extLst>
              <a:ext uri="{FF2B5EF4-FFF2-40B4-BE49-F238E27FC236}">
                <a16:creationId xmlns:a16="http://schemas.microsoft.com/office/drawing/2014/main" id="{7BB0F308-8C60-3A4F-BCF1-CFEA0530BDDC}"/>
              </a:ext>
            </a:extLst>
          </p:cNvPr>
          <p:cNvGraphicFramePr>
            <a:graphicFrameLocks noGrp="1"/>
          </p:cNvGraphicFramePr>
          <p:nvPr>
            <p:extLst>
              <p:ext uri="{D42A27DB-BD31-4B8C-83A1-F6EECF244321}">
                <p14:modId xmlns:p14="http://schemas.microsoft.com/office/powerpoint/2010/main" val="1988199737"/>
              </p:ext>
            </p:extLst>
          </p:nvPr>
        </p:nvGraphicFramePr>
        <p:xfrm>
          <a:off x="457200" y="2494279"/>
          <a:ext cx="7886696" cy="3817620"/>
        </p:xfrm>
        <a:graphic>
          <a:graphicData uri="http://schemas.openxmlformats.org/drawingml/2006/table">
            <a:tbl>
              <a:tblPr/>
              <a:tblGrid>
                <a:gridCol w="985837">
                  <a:extLst>
                    <a:ext uri="{9D8B030D-6E8A-4147-A177-3AD203B41FA5}">
                      <a16:colId xmlns:a16="http://schemas.microsoft.com/office/drawing/2014/main" val="1826837899"/>
                    </a:ext>
                  </a:extLst>
                </a:gridCol>
                <a:gridCol w="985837">
                  <a:extLst>
                    <a:ext uri="{9D8B030D-6E8A-4147-A177-3AD203B41FA5}">
                      <a16:colId xmlns:a16="http://schemas.microsoft.com/office/drawing/2014/main" val="642975478"/>
                    </a:ext>
                  </a:extLst>
                </a:gridCol>
                <a:gridCol w="985837">
                  <a:extLst>
                    <a:ext uri="{9D8B030D-6E8A-4147-A177-3AD203B41FA5}">
                      <a16:colId xmlns:a16="http://schemas.microsoft.com/office/drawing/2014/main" val="674523233"/>
                    </a:ext>
                  </a:extLst>
                </a:gridCol>
                <a:gridCol w="985837">
                  <a:extLst>
                    <a:ext uri="{9D8B030D-6E8A-4147-A177-3AD203B41FA5}">
                      <a16:colId xmlns:a16="http://schemas.microsoft.com/office/drawing/2014/main" val="3288368152"/>
                    </a:ext>
                  </a:extLst>
                </a:gridCol>
                <a:gridCol w="985837">
                  <a:extLst>
                    <a:ext uri="{9D8B030D-6E8A-4147-A177-3AD203B41FA5}">
                      <a16:colId xmlns:a16="http://schemas.microsoft.com/office/drawing/2014/main" val="1811871488"/>
                    </a:ext>
                  </a:extLst>
                </a:gridCol>
                <a:gridCol w="985837">
                  <a:extLst>
                    <a:ext uri="{9D8B030D-6E8A-4147-A177-3AD203B41FA5}">
                      <a16:colId xmlns:a16="http://schemas.microsoft.com/office/drawing/2014/main" val="2081657124"/>
                    </a:ext>
                  </a:extLst>
                </a:gridCol>
                <a:gridCol w="985837">
                  <a:extLst>
                    <a:ext uri="{9D8B030D-6E8A-4147-A177-3AD203B41FA5}">
                      <a16:colId xmlns:a16="http://schemas.microsoft.com/office/drawing/2014/main" val="4170659692"/>
                    </a:ext>
                  </a:extLst>
                </a:gridCol>
                <a:gridCol w="985837">
                  <a:extLst>
                    <a:ext uri="{9D8B030D-6E8A-4147-A177-3AD203B41FA5}">
                      <a16:colId xmlns:a16="http://schemas.microsoft.com/office/drawing/2014/main" val="2103105258"/>
                    </a:ext>
                  </a:extLst>
                </a:gridCol>
              </a:tblGrid>
              <a:tr h="297180">
                <a:tc>
                  <a:txBody>
                    <a:bodyPr/>
                    <a:lstStyle/>
                    <a:p>
                      <a:pPr fontAlgn="b"/>
                      <a:r>
                        <a:rPr lang="en-IN" sz="1300" b="1">
                          <a:solidFill>
                            <a:srgbClr val="FFFFFF"/>
                          </a:solidFill>
                          <a:effectLst/>
                        </a:rPr>
                        <a:t>EMPNO</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sz="1300" b="1">
                          <a:solidFill>
                            <a:srgbClr val="FFFFFF"/>
                          </a:solidFill>
                          <a:effectLst/>
                        </a:rPr>
                        <a:t>ENAME</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sz="1300" b="1">
                          <a:solidFill>
                            <a:srgbClr val="FFFFFF"/>
                          </a:solidFill>
                          <a:effectLst/>
                        </a:rPr>
                        <a:t>JOB</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sz="1300" b="1">
                          <a:solidFill>
                            <a:srgbClr val="FFFFFF"/>
                          </a:solidFill>
                          <a:effectLst/>
                        </a:rPr>
                        <a:t>MGR</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sz="1300" b="1">
                          <a:solidFill>
                            <a:srgbClr val="FFFFFF"/>
                          </a:solidFill>
                          <a:effectLst/>
                        </a:rPr>
                        <a:t>HIREDATE</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sz="1300" b="1">
                          <a:solidFill>
                            <a:srgbClr val="FFFFFF"/>
                          </a:solidFill>
                          <a:effectLst/>
                        </a:rPr>
                        <a:t>SAL</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sz="1300" b="1">
                          <a:solidFill>
                            <a:srgbClr val="FFFFFF"/>
                          </a:solidFill>
                          <a:effectLst/>
                        </a:rPr>
                        <a:t>COMM</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sz="1300" b="1">
                          <a:solidFill>
                            <a:srgbClr val="FFFFFF"/>
                          </a:solidFill>
                          <a:effectLst/>
                        </a:rPr>
                        <a:t>DEPTNO</a:t>
                      </a:r>
                    </a:p>
                  </a:txBody>
                  <a:tcPr marL="68580" marR="68580" anchor="b">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879CBD"/>
                    </a:solidFill>
                  </a:tcPr>
                </a:tc>
                <a:extLst>
                  <a:ext uri="{0D108BD9-81ED-4DB2-BD59-A6C34878D82A}">
                    <a16:rowId xmlns:a16="http://schemas.microsoft.com/office/drawing/2014/main" val="3441963217"/>
                  </a:ext>
                </a:extLst>
              </a:tr>
              <a:tr h="251460">
                <a:tc>
                  <a:txBody>
                    <a:bodyPr/>
                    <a:lstStyle/>
                    <a:p>
                      <a:r>
                        <a:rPr lang="en-IN" sz="1300">
                          <a:effectLst/>
                        </a:rPr>
                        <a:t>7839</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KING</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PRESIDENT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11/17/1981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5000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3635903625"/>
                  </a:ext>
                </a:extLst>
              </a:tr>
              <a:tr h="251460">
                <a:tc>
                  <a:txBody>
                    <a:bodyPr/>
                    <a:lstStyle/>
                    <a:p>
                      <a:r>
                        <a:rPr lang="en-IN" sz="1300">
                          <a:effectLst/>
                        </a:rPr>
                        <a:t>7698</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BLAKE</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MANAGER</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7839</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05/01/1981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2850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30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2190236960"/>
                  </a:ext>
                </a:extLst>
              </a:tr>
              <a:tr h="251460">
                <a:tc>
                  <a:txBody>
                    <a:bodyPr/>
                    <a:lstStyle/>
                    <a:p>
                      <a:r>
                        <a:rPr lang="en-IN" sz="1300">
                          <a:effectLst/>
                        </a:rPr>
                        <a:t>7782</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CLARK</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MANAGER</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7839</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06/09/1981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2450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2883531040"/>
                  </a:ext>
                </a:extLst>
              </a:tr>
              <a:tr h="251460">
                <a:tc>
                  <a:txBody>
                    <a:bodyPr/>
                    <a:lstStyle/>
                    <a:p>
                      <a:r>
                        <a:rPr lang="en-IN" sz="1300">
                          <a:effectLst/>
                        </a:rPr>
                        <a:t>7566</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JONES</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MANAGER</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7839</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04/02/1981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2975</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20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363935373"/>
                  </a:ext>
                </a:extLst>
              </a:tr>
              <a:tr h="251460">
                <a:tc>
                  <a:txBody>
                    <a:bodyPr/>
                    <a:lstStyle/>
                    <a:p>
                      <a:r>
                        <a:rPr lang="en-IN" sz="1300">
                          <a:effectLst/>
                        </a:rPr>
                        <a:t>7788</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SCOTT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ANALYST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7566</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12/09/1982</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3000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20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2435138023"/>
                  </a:ext>
                </a:extLst>
              </a:tr>
              <a:tr h="251460">
                <a:tc>
                  <a:txBody>
                    <a:bodyPr/>
                    <a:lstStyle/>
                    <a:p>
                      <a:r>
                        <a:rPr lang="en-IN" sz="1300">
                          <a:effectLst/>
                        </a:rPr>
                        <a:t>7902</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FORD</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ANALYST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7566</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12/03/1981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3000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20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862980182"/>
                  </a:ext>
                </a:extLst>
              </a:tr>
              <a:tr h="251460">
                <a:tc>
                  <a:txBody>
                    <a:bodyPr/>
                    <a:lstStyle/>
                    <a:p>
                      <a:r>
                        <a:rPr lang="en-IN" sz="1300">
                          <a:effectLst/>
                        </a:rPr>
                        <a:t>7369</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SMITH</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CLERK</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7902</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12/17/1980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800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20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3274782927"/>
                  </a:ext>
                </a:extLst>
              </a:tr>
              <a:tr h="251460">
                <a:tc>
                  <a:txBody>
                    <a:bodyPr/>
                    <a:lstStyle/>
                    <a:p>
                      <a:r>
                        <a:rPr lang="en-IN" sz="1300">
                          <a:effectLst/>
                        </a:rPr>
                        <a:t>7499</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ALLEN</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SALESMAN</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7698</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02/20/1981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1600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300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30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3144004413"/>
                  </a:ext>
                </a:extLst>
              </a:tr>
              <a:tr h="251460">
                <a:tc>
                  <a:txBody>
                    <a:bodyPr/>
                    <a:lstStyle/>
                    <a:p>
                      <a:r>
                        <a:rPr lang="en-IN" sz="1300">
                          <a:effectLst/>
                        </a:rPr>
                        <a:t>7521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WARD</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SALESMAN</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7698</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02/22/1981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1250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500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30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3359993868"/>
                  </a:ext>
                </a:extLst>
              </a:tr>
              <a:tr h="251460">
                <a:tc>
                  <a:txBody>
                    <a:bodyPr/>
                    <a:lstStyle/>
                    <a:p>
                      <a:r>
                        <a:rPr lang="en-IN" sz="1300">
                          <a:effectLst/>
                        </a:rPr>
                        <a:t>7654</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MARTIN</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SALESMAN</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7698</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09/28/1981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1250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1400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30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2548847425"/>
                  </a:ext>
                </a:extLst>
              </a:tr>
              <a:tr h="251460">
                <a:tc>
                  <a:txBody>
                    <a:bodyPr/>
                    <a:lstStyle/>
                    <a:p>
                      <a:r>
                        <a:rPr lang="en-IN" sz="1300">
                          <a:effectLst/>
                        </a:rPr>
                        <a:t>7844</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TURNER</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SALESMAN</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7698</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09/08/1981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1500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30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1134041140"/>
                  </a:ext>
                </a:extLst>
              </a:tr>
              <a:tr h="251460">
                <a:tc>
                  <a:txBody>
                    <a:bodyPr/>
                    <a:lstStyle/>
                    <a:p>
                      <a:r>
                        <a:rPr lang="en-IN" sz="1300">
                          <a:effectLst/>
                        </a:rPr>
                        <a:t>7876</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ADAMS</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CLERK</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7788</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01/12/1983</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1100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20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621741611"/>
                  </a:ext>
                </a:extLst>
              </a:tr>
              <a:tr h="251460">
                <a:tc>
                  <a:txBody>
                    <a:bodyPr/>
                    <a:lstStyle/>
                    <a:p>
                      <a:r>
                        <a:rPr lang="en-IN" sz="1300">
                          <a:effectLst/>
                        </a:rPr>
                        <a:t>7900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JAMES</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CLERK</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7698</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12/03/1981</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950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sz="1300">
                          <a:effectLst/>
                        </a:rPr>
                        <a:t>30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53864311"/>
                  </a:ext>
                </a:extLst>
              </a:tr>
              <a:tr h="251460">
                <a:tc>
                  <a:txBody>
                    <a:bodyPr/>
                    <a:lstStyle/>
                    <a:p>
                      <a:r>
                        <a:rPr lang="en-IN" sz="1300">
                          <a:effectLst/>
                        </a:rPr>
                        <a:t>7934</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sz="1300">
                          <a:effectLst/>
                        </a:rPr>
                        <a:t>MILLER</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sz="1300">
                          <a:effectLst/>
                        </a:rPr>
                        <a:t>CLERK</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sz="1300">
                          <a:effectLst/>
                        </a:rPr>
                        <a:t>7782</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sz="1300">
                          <a:effectLst/>
                        </a:rPr>
                        <a:t>01/23/1982</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sz="1300">
                          <a:effectLst/>
                        </a:rPr>
                        <a:t>1300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sz="1300">
                          <a:effectLst/>
                        </a:rPr>
                        <a:t>-</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sz="1300" dirty="0">
                          <a:effectLst/>
                        </a:rPr>
                        <a:t>10</a:t>
                      </a:r>
                    </a:p>
                  </a:txBody>
                  <a:tcPr marL="68580" marR="68580" marT="22860" marB="228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3594174479"/>
                  </a:ext>
                </a:extLst>
              </a:tr>
            </a:tbl>
          </a:graphicData>
        </a:graphic>
      </p:graphicFrame>
    </p:spTree>
    <p:extLst>
      <p:ext uri="{BB962C8B-B14F-4D97-AF65-F5344CB8AC3E}">
        <p14:creationId xmlns:p14="http://schemas.microsoft.com/office/powerpoint/2010/main" val="3586160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44CF-36A7-485B-FC60-53A7BBF851FA}"/>
              </a:ext>
            </a:extLst>
          </p:cNvPr>
          <p:cNvSpPr>
            <a:spLocks noGrp="1"/>
          </p:cNvSpPr>
          <p:nvPr>
            <p:ph type="title"/>
          </p:nvPr>
        </p:nvSpPr>
        <p:spPr/>
        <p:txBody>
          <a:bodyPr>
            <a:noAutofit/>
          </a:bodyPr>
          <a:lstStyle/>
          <a:p>
            <a:pPr algn="just"/>
            <a:r>
              <a:rPr lang="en-US" sz="2400" dirty="0"/>
              <a:t>The following program will update the table and increase the salary of each employee by 500 and use the SQL%ROWCOUNT attribute to determine the number of rows affected </a:t>
            </a:r>
            <a:endParaRPr lang="en-IN" sz="2400" dirty="0"/>
          </a:p>
        </p:txBody>
      </p:sp>
      <p:sp>
        <p:nvSpPr>
          <p:cNvPr id="3" name="Content Placeholder 2">
            <a:extLst>
              <a:ext uri="{FF2B5EF4-FFF2-40B4-BE49-F238E27FC236}">
                <a16:creationId xmlns:a16="http://schemas.microsoft.com/office/drawing/2014/main" id="{ADA4DD5E-BEF2-1000-64A5-A36A1B95E0C2}"/>
              </a:ext>
            </a:extLst>
          </p:cNvPr>
          <p:cNvSpPr>
            <a:spLocks noGrp="1"/>
          </p:cNvSpPr>
          <p:nvPr>
            <p:ph idx="1"/>
          </p:nvPr>
        </p:nvSpPr>
        <p:spPr/>
        <p:txBody>
          <a:bodyPr/>
          <a:lstStyle/>
          <a:p>
            <a:r>
              <a:rPr lang="en-IN" dirty="0"/>
              <a:t>DECLARE </a:t>
            </a:r>
          </a:p>
          <a:p>
            <a:r>
              <a:rPr lang="en-IN" dirty="0" err="1"/>
              <a:t>total_rows</a:t>
            </a:r>
            <a:r>
              <a:rPr lang="en-IN" dirty="0"/>
              <a:t> number(2); </a:t>
            </a:r>
          </a:p>
          <a:p>
            <a:r>
              <a:rPr lang="en-IN" dirty="0"/>
              <a:t>BEGIN </a:t>
            </a:r>
          </a:p>
          <a:p>
            <a:r>
              <a:rPr lang="en-IN" dirty="0"/>
              <a:t>UPDATE emp SET </a:t>
            </a:r>
            <a:r>
              <a:rPr lang="en-IN" dirty="0" err="1"/>
              <a:t>sal</a:t>
            </a:r>
            <a:r>
              <a:rPr lang="en-IN" dirty="0"/>
              <a:t> = </a:t>
            </a:r>
            <a:r>
              <a:rPr lang="en-IN" dirty="0" err="1"/>
              <a:t>sal</a:t>
            </a:r>
            <a:r>
              <a:rPr lang="en-IN" dirty="0"/>
              <a:t> + 500; </a:t>
            </a:r>
          </a:p>
          <a:p>
            <a:r>
              <a:rPr lang="en-IN" dirty="0"/>
              <a:t>IF </a:t>
            </a:r>
            <a:r>
              <a:rPr lang="en-IN" dirty="0" err="1"/>
              <a:t>sql%notfound</a:t>
            </a:r>
            <a:r>
              <a:rPr lang="en-IN" dirty="0"/>
              <a:t> THEN </a:t>
            </a:r>
          </a:p>
          <a:p>
            <a:r>
              <a:rPr lang="en-IN" dirty="0" err="1"/>
              <a:t>dbms_output.put_line</a:t>
            </a:r>
            <a:r>
              <a:rPr lang="en-IN" dirty="0"/>
              <a:t>('no employee selected');</a:t>
            </a:r>
          </a:p>
          <a:p>
            <a:r>
              <a:rPr lang="en-IN" dirty="0"/>
              <a:t> ELSE</a:t>
            </a:r>
          </a:p>
          <a:p>
            <a:r>
              <a:rPr lang="en-IN" dirty="0" err="1"/>
              <a:t>total_rows</a:t>
            </a:r>
            <a:r>
              <a:rPr lang="en-IN" dirty="0"/>
              <a:t> := </a:t>
            </a:r>
            <a:r>
              <a:rPr lang="en-IN" dirty="0" err="1"/>
              <a:t>sql%rowcount</a:t>
            </a:r>
            <a:r>
              <a:rPr lang="en-IN" dirty="0"/>
              <a:t>; </a:t>
            </a:r>
          </a:p>
          <a:p>
            <a:r>
              <a:rPr lang="en-IN" dirty="0" err="1"/>
              <a:t>dbms_output.put_line</a:t>
            </a:r>
            <a:r>
              <a:rPr lang="en-IN" dirty="0"/>
              <a:t>( </a:t>
            </a:r>
            <a:r>
              <a:rPr lang="en-IN" dirty="0" err="1"/>
              <a:t>total_rows</a:t>
            </a:r>
            <a:r>
              <a:rPr lang="en-IN" dirty="0"/>
              <a:t> || ' employees selected '); </a:t>
            </a:r>
          </a:p>
          <a:p>
            <a:r>
              <a:rPr lang="en-IN" dirty="0"/>
              <a:t>END IF; </a:t>
            </a:r>
          </a:p>
          <a:p>
            <a:r>
              <a:rPr lang="en-IN" dirty="0"/>
              <a:t>END; </a:t>
            </a:r>
          </a:p>
          <a:p>
            <a:endParaRPr lang="en-IN" dirty="0"/>
          </a:p>
        </p:txBody>
      </p:sp>
    </p:spTree>
    <p:extLst>
      <p:ext uri="{BB962C8B-B14F-4D97-AF65-F5344CB8AC3E}">
        <p14:creationId xmlns:p14="http://schemas.microsoft.com/office/powerpoint/2010/main" val="3220343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9DD9-4985-3312-1074-E6BC96F50F8E}"/>
              </a:ext>
            </a:extLst>
          </p:cNvPr>
          <p:cNvSpPr>
            <a:spLocks noGrp="1"/>
          </p:cNvSpPr>
          <p:nvPr>
            <p:ph type="title"/>
          </p:nvPr>
        </p:nvSpPr>
        <p:spPr/>
        <p:txBody>
          <a:bodyPr>
            <a:noAutofit/>
          </a:bodyPr>
          <a:lstStyle/>
          <a:p>
            <a:r>
              <a:rPr lang="en-US" sz="2000" dirty="0"/>
              <a:t>The following program will update the table and increase the salary of each employee by 500 and use the SQL%ROWCOUNT attribute to determine the number of rows affected </a:t>
            </a:r>
            <a:endParaRPr lang="en-IN" sz="2000" dirty="0"/>
          </a:p>
        </p:txBody>
      </p:sp>
      <p:sp>
        <p:nvSpPr>
          <p:cNvPr id="3" name="Content Placeholder 2">
            <a:extLst>
              <a:ext uri="{FF2B5EF4-FFF2-40B4-BE49-F238E27FC236}">
                <a16:creationId xmlns:a16="http://schemas.microsoft.com/office/drawing/2014/main" id="{03C0915F-9233-9211-CBC7-6A3AFE814E22}"/>
              </a:ext>
            </a:extLst>
          </p:cNvPr>
          <p:cNvSpPr>
            <a:spLocks noGrp="1"/>
          </p:cNvSpPr>
          <p:nvPr>
            <p:ph idx="1"/>
          </p:nvPr>
        </p:nvSpPr>
        <p:spPr/>
        <p:txBody>
          <a:bodyPr>
            <a:normAutofit fontScale="92500" lnSpcReduction="20000"/>
          </a:bodyPr>
          <a:lstStyle/>
          <a:p>
            <a:r>
              <a:rPr lang="en-US" dirty="0"/>
              <a:t>DECLARE </a:t>
            </a:r>
          </a:p>
          <a:p>
            <a:r>
              <a:rPr lang="en-US" dirty="0" err="1"/>
              <a:t>total_rows</a:t>
            </a:r>
            <a:r>
              <a:rPr lang="en-US" dirty="0"/>
              <a:t> number(2); </a:t>
            </a:r>
          </a:p>
          <a:p>
            <a:r>
              <a:rPr lang="en-US" dirty="0"/>
              <a:t>BEGIN </a:t>
            </a:r>
          </a:p>
          <a:p>
            <a:r>
              <a:rPr lang="en-US" dirty="0"/>
              <a:t>UPDATE emp SET </a:t>
            </a:r>
            <a:r>
              <a:rPr lang="en-US" dirty="0" err="1"/>
              <a:t>sal</a:t>
            </a:r>
            <a:r>
              <a:rPr lang="en-US" dirty="0"/>
              <a:t> = </a:t>
            </a:r>
            <a:r>
              <a:rPr lang="en-US" dirty="0" err="1"/>
              <a:t>sal</a:t>
            </a:r>
            <a:r>
              <a:rPr lang="en-US" dirty="0"/>
              <a:t> + 500; </a:t>
            </a:r>
          </a:p>
          <a:p>
            <a:r>
              <a:rPr lang="en-US" dirty="0"/>
              <a:t>IF </a:t>
            </a:r>
            <a:r>
              <a:rPr lang="en-US" dirty="0" err="1"/>
              <a:t>sql%notfound</a:t>
            </a:r>
            <a:r>
              <a:rPr lang="en-US" dirty="0"/>
              <a:t> THEN </a:t>
            </a:r>
          </a:p>
          <a:p>
            <a:r>
              <a:rPr lang="en-US" dirty="0" err="1"/>
              <a:t>dbms_output.put_line</a:t>
            </a:r>
            <a:r>
              <a:rPr lang="en-US" dirty="0"/>
              <a:t>(‘no employee selected’);</a:t>
            </a:r>
          </a:p>
          <a:p>
            <a:r>
              <a:rPr lang="en-US" dirty="0"/>
              <a:t> ELSIF </a:t>
            </a:r>
            <a:r>
              <a:rPr lang="en-US" dirty="0" err="1"/>
              <a:t>sql%found</a:t>
            </a:r>
            <a:r>
              <a:rPr lang="en-US" dirty="0"/>
              <a:t> THEN </a:t>
            </a:r>
          </a:p>
          <a:p>
            <a:r>
              <a:rPr lang="en-US" dirty="0" err="1"/>
              <a:t>total_rows</a:t>
            </a:r>
            <a:r>
              <a:rPr lang="en-US" dirty="0"/>
              <a:t> := </a:t>
            </a:r>
            <a:r>
              <a:rPr lang="en-US" dirty="0" err="1"/>
              <a:t>sql%rowcount</a:t>
            </a:r>
            <a:r>
              <a:rPr lang="en-US" dirty="0"/>
              <a:t>; </a:t>
            </a:r>
          </a:p>
          <a:p>
            <a:r>
              <a:rPr lang="en-US" dirty="0" err="1"/>
              <a:t>dbms_output.put_line</a:t>
            </a:r>
            <a:r>
              <a:rPr lang="en-US" dirty="0"/>
              <a:t>( </a:t>
            </a:r>
            <a:r>
              <a:rPr lang="en-US" dirty="0" err="1"/>
              <a:t>total_rows</a:t>
            </a:r>
            <a:r>
              <a:rPr lang="en-US" dirty="0"/>
              <a:t> || ‘ employees selected ‘); </a:t>
            </a:r>
          </a:p>
          <a:p>
            <a:r>
              <a:rPr lang="en-US" dirty="0"/>
              <a:t>END IF; </a:t>
            </a:r>
          </a:p>
          <a:p>
            <a:r>
              <a:rPr lang="en-US" dirty="0"/>
              <a:t>END; </a:t>
            </a:r>
          </a:p>
          <a:p>
            <a:r>
              <a:rPr lang="en-US" dirty="0"/>
              <a:t>When the above code is executed at the SQL prompt, it produces the following result − 6 employees selected PL/SQL procedure successfully completed.</a:t>
            </a:r>
            <a:endParaRPr lang="en-IN" dirty="0"/>
          </a:p>
        </p:txBody>
      </p:sp>
    </p:spTree>
    <p:extLst>
      <p:ext uri="{BB962C8B-B14F-4D97-AF65-F5344CB8AC3E}">
        <p14:creationId xmlns:p14="http://schemas.microsoft.com/office/powerpoint/2010/main" val="4217533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2C18A8-6D9A-6940-4B61-C7C9A5B87174}"/>
              </a:ext>
            </a:extLst>
          </p:cNvPr>
          <p:cNvSpPr txBox="1"/>
          <p:nvPr/>
        </p:nvSpPr>
        <p:spPr>
          <a:xfrm>
            <a:off x="626192" y="1702979"/>
            <a:ext cx="1657350" cy="369332"/>
          </a:xfrm>
          <a:prstGeom prst="rect">
            <a:avLst/>
          </a:prstGeom>
          <a:noFill/>
        </p:spPr>
        <p:txBody>
          <a:bodyPr wrap="square" rtlCol="0">
            <a:spAutoFit/>
          </a:bodyPr>
          <a:lstStyle/>
          <a:p>
            <a:r>
              <a:rPr lang="en-IN" dirty="0"/>
              <a:t>Student</a:t>
            </a:r>
          </a:p>
        </p:txBody>
      </p:sp>
      <p:graphicFrame>
        <p:nvGraphicFramePr>
          <p:cNvPr id="8" name="Content Placeholder 7">
            <a:extLst>
              <a:ext uri="{FF2B5EF4-FFF2-40B4-BE49-F238E27FC236}">
                <a16:creationId xmlns:a16="http://schemas.microsoft.com/office/drawing/2014/main" id="{3C90AEA7-7B51-35B0-38F5-6D7A5A12FDF8}"/>
              </a:ext>
            </a:extLst>
          </p:cNvPr>
          <p:cNvGraphicFramePr>
            <a:graphicFrameLocks noGrp="1"/>
          </p:cNvGraphicFramePr>
          <p:nvPr>
            <p:ph idx="1"/>
            <p:extLst>
              <p:ext uri="{D42A27DB-BD31-4B8C-83A1-F6EECF244321}">
                <p14:modId xmlns:p14="http://schemas.microsoft.com/office/powerpoint/2010/main" val="3753668811"/>
              </p:ext>
            </p:extLst>
          </p:nvPr>
        </p:nvGraphicFramePr>
        <p:xfrm>
          <a:off x="604069" y="2209800"/>
          <a:ext cx="7886700" cy="1554480"/>
        </p:xfrm>
        <a:graphic>
          <a:graphicData uri="http://schemas.openxmlformats.org/drawingml/2006/table">
            <a:tbl>
              <a:tblPr/>
              <a:tblGrid>
                <a:gridCol w="1314450">
                  <a:extLst>
                    <a:ext uri="{9D8B030D-6E8A-4147-A177-3AD203B41FA5}">
                      <a16:colId xmlns:a16="http://schemas.microsoft.com/office/drawing/2014/main" val="1815372245"/>
                    </a:ext>
                  </a:extLst>
                </a:gridCol>
                <a:gridCol w="1314450">
                  <a:extLst>
                    <a:ext uri="{9D8B030D-6E8A-4147-A177-3AD203B41FA5}">
                      <a16:colId xmlns:a16="http://schemas.microsoft.com/office/drawing/2014/main" val="3121980706"/>
                    </a:ext>
                  </a:extLst>
                </a:gridCol>
                <a:gridCol w="1314450">
                  <a:extLst>
                    <a:ext uri="{9D8B030D-6E8A-4147-A177-3AD203B41FA5}">
                      <a16:colId xmlns:a16="http://schemas.microsoft.com/office/drawing/2014/main" val="819210398"/>
                    </a:ext>
                  </a:extLst>
                </a:gridCol>
                <a:gridCol w="1314450">
                  <a:extLst>
                    <a:ext uri="{9D8B030D-6E8A-4147-A177-3AD203B41FA5}">
                      <a16:colId xmlns:a16="http://schemas.microsoft.com/office/drawing/2014/main" val="1171902917"/>
                    </a:ext>
                  </a:extLst>
                </a:gridCol>
                <a:gridCol w="1314450">
                  <a:extLst>
                    <a:ext uri="{9D8B030D-6E8A-4147-A177-3AD203B41FA5}">
                      <a16:colId xmlns:a16="http://schemas.microsoft.com/office/drawing/2014/main" val="947781189"/>
                    </a:ext>
                  </a:extLst>
                </a:gridCol>
                <a:gridCol w="1314450">
                  <a:extLst>
                    <a:ext uri="{9D8B030D-6E8A-4147-A177-3AD203B41FA5}">
                      <a16:colId xmlns:a16="http://schemas.microsoft.com/office/drawing/2014/main" val="2632195003"/>
                    </a:ext>
                  </a:extLst>
                </a:gridCol>
              </a:tblGrid>
              <a:tr h="0">
                <a:tc>
                  <a:txBody>
                    <a:bodyPr/>
                    <a:lstStyle/>
                    <a:p>
                      <a:pPr fontAlgn="b"/>
                      <a:r>
                        <a:rPr lang="en-IN" b="1">
                          <a:solidFill>
                            <a:srgbClr val="FFFFFF"/>
                          </a:solidFill>
                          <a:effectLst/>
                        </a:rPr>
                        <a:t>ROLLNO</a:t>
                      </a:r>
                    </a:p>
                  </a:txBody>
                  <a:tcPr marL="68580" marR="68580" anchor="b">
                    <a:lnL>
                      <a:noFill/>
                    </a:lnL>
                    <a:lnR>
                      <a:noFill/>
                    </a:lnR>
                    <a:lnT>
                      <a:noFill/>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dirty="0">
                          <a:solidFill>
                            <a:srgbClr val="FFFFFF"/>
                          </a:solidFill>
                          <a:effectLst/>
                        </a:rPr>
                        <a:t>NAME</a:t>
                      </a:r>
                    </a:p>
                  </a:txBody>
                  <a:tcPr marL="68580" marR="68580" anchor="b">
                    <a:lnL>
                      <a:noFill/>
                    </a:lnL>
                    <a:lnR>
                      <a:noFill/>
                    </a:lnR>
                    <a:lnT>
                      <a:noFill/>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SUBJECT</a:t>
                      </a:r>
                    </a:p>
                  </a:txBody>
                  <a:tcPr marL="68580" marR="68580" anchor="b">
                    <a:lnL>
                      <a:noFill/>
                    </a:lnL>
                    <a:lnR>
                      <a:noFill/>
                    </a:lnR>
                    <a:lnT>
                      <a:noFill/>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GRADE</a:t>
                      </a:r>
                    </a:p>
                  </a:txBody>
                  <a:tcPr marL="68580" marR="68580" anchor="b">
                    <a:lnL>
                      <a:noFill/>
                    </a:lnL>
                    <a:lnR>
                      <a:noFill/>
                    </a:lnR>
                    <a:lnT>
                      <a:noFill/>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CITY</a:t>
                      </a:r>
                    </a:p>
                  </a:txBody>
                  <a:tcPr marL="68580" marR="68580" anchor="b">
                    <a:lnL>
                      <a:noFill/>
                    </a:lnL>
                    <a:lnR>
                      <a:noFill/>
                    </a:lnR>
                    <a:lnT>
                      <a:noFill/>
                    </a:lnT>
                    <a:lnB w="7620" cap="flat" cmpd="sng" algn="ctr">
                      <a:solidFill>
                        <a:srgbClr val="FFFFFF"/>
                      </a:solidFill>
                      <a:prstDash val="solid"/>
                      <a:round/>
                      <a:headEnd type="none" w="med" len="med"/>
                      <a:tailEnd type="none" w="med" len="med"/>
                    </a:lnB>
                    <a:solidFill>
                      <a:srgbClr val="879CBD"/>
                    </a:solidFill>
                  </a:tcPr>
                </a:tc>
                <a:tc>
                  <a:txBody>
                    <a:bodyPr/>
                    <a:lstStyle/>
                    <a:p>
                      <a:pPr fontAlgn="b"/>
                      <a:r>
                        <a:rPr lang="en-IN" b="1">
                          <a:solidFill>
                            <a:srgbClr val="FFFFFF"/>
                          </a:solidFill>
                          <a:effectLst/>
                        </a:rPr>
                        <a:t>BRANCH</a:t>
                      </a:r>
                    </a:p>
                  </a:txBody>
                  <a:tcPr marL="68580" marR="68580" anchor="b">
                    <a:lnL>
                      <a:noFill/>
                    </a:lnL>
                    <a:lnR>
                      <a:noFill/>
                    </a:lnR>
                    <a:lnT>
                      <a:noFill/>
                    </a:lnT>
                    <a:lnB w="7620" cap="flat" cmpd="sng" algn="ctr">
                      <a:solidFill>
                        <a:srgbClr val="FFFFFF"/>
                      </a:solidFill>
                      <a:prstDash val="solid"/>
                      <a:round/>
                      <a:headEnd type="none" w="med" len="med"/>
                      <a:tailEnd type="none" w="med" len="med"/>
                    </a:lnB>
                    <a:solidFill>
                      <a:srgbClr val="879CBD"/>
                    </a:solidFill>
                  </a:tcPr>
                </a:tc>
                <a:extLst>
                  <a:ext uri="{0D108BD9-81ED-4DB2-BD59-A6C34878D82A}">
                    <a16:rowId xmlns:a16="http://schemas.microsoft.com/office/drawing/2014/main" val="2608374203"/>
                  </a:ext>
                </a:extLst>
              </a:tr>
              <a:tr h="0">
                <a:tc>
                  <a:txBody>
                    <a:bodyPr/>
                    <a:lstStyle/>
                    <a:p>
                      <a:r>
                        <a:rPr lang="en-IN">
                          <a:effectLst/>
                        </a:rPr>
                        <a:t>111</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AMRIT</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DBMS</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b</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Delhi</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CSE</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155799148"/>
                  </a:ext>
                </a:extLst>
              </a:tr>
              <a:tr h="0">
                <a:tc>
                  <a:txBody>
                    <a:bodyPr/>
                    <a:lstStyle/>
                    <a:p>
                      <a:r>
                        <a:rPr lang="en-IN">
                          <a:effectLst/>
                        </a:rPr>
                        <a:t>112</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DHEERAJ</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NS</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b</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Mumbai</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CSE</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4203277427"/>
                  </a:ext>
                </a:extLst>
              </a:tr>
              <a:tr h="0">
                <a:tc>
                  <a:txBody>
                    <a:bodyPr/>
                    <a:lstStyle/>
                    <a:p>
                      <a:r>
                        <a:rPr lang="en-IN">
                          <a:effectLst/>
                        </a:rPr>
                        <a:t>113</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Rihan</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DBMS</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b</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Goa</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ECE</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3830431756"/>
                  </a:ext>
                </a:extLst>
              </a:tr>
              <a:tr h="0">
                <a:tc>
                  <a:txBody>
                    <a:bodyPr/>
                    <a:lstStyle/>
                    <a:p>
                      <a:r>
                        <a:rPr lang="en-IN">
                          <a:effectLst/>
                        </a:rPr>
                        <a:t>114</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Rihan</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NS</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a</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Chennai</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tc>
                  <a:txBody>
                    <a:bodyPr/>
                    <a:lstStyle/>
                    <a:p>
                      <a:r>
                        <a:rPr lang="en-IN">
                          <a:effectLst/>
                        </a:rPr>
                        <a:t>ECE</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4F4F4"/>
                    </a:solidFill>
                  </a:tcPr>
                </a:tc>
                <a:extLst>
                  <a:ext uri="{0D108BD9-81ED-4DB2-BD59-A6C34878D82A}">
                    <a16:rowId xmlns:a16="http://schemas.microsoft.com/office/drawing/2014/main" val="1464193841"/>
                  </a:ext>
                </a:extLst>
              </a:tr>
              <a:tr h="0">
                <a:tc>
                  <a:txBody>
                    <a:bodyPr/>
                    <a:lstStyle/>
                    <a:p>
                      <a:r>
                        <a:rPr lang="en-IN">
                          <a:effectLst/>
                        </a:rPr>
                        <a:t>115</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a:effectLst/>
                        </a:rPr>
                        <a:t>Loviraj</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a:effectLst/>
                        </a:rPr>
                        <a:t>DBMS</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a:effectLst/>
                        </a:rPr>
                        <a:t>b</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a:effectLst/>
                        </a:rPr>
                        <a:t>Hydrabad</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IN" dirty="0">
                          <a:effectLst/>
                        </a:rPr>
                        <a:t>CSE</a:t>
                      </a:r>
                    </a:p>
                  </a:txBody>
                  <a:tcPr marL="68580" marR="68580" marT="22860" marB="22860" anchor="ctr">
                    <a:lnL>
                      <a:noFill/>
                    </a:lnL>
                    <a:lnR>
                      <a:noFill/>
                    </a:lnR>
                    <a:lnT w="7620" cap="flat" cmpd="sng" algn="ctr">
                      <a:solidFill>
                        <a:srgbClr val="FFFFF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3400690296"/>
                  </a:ext>
                </a:extLst>
              </a:tr>
            </a:tbl>
          </a:graphicData>
        </a:graphic>
      </p:graphicFrame>
    </p:spTree>
    <p:extLst>
      <p:ext uri="{BB962C8B-B14F-4D97-AF65-F5344CB8AC3E}">
        <p14:creationId xmlns:p14="http://schemas.microsoft.com/office/powerpoint/2010/main" val="39966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PL/SQL block to count the number of</a:t>
            </a:r>
            <a:br>
              <a:rPr lang="en-US" dirty="0"/>
            </a:br>
            <a:r>
              <a:rPr lang="en-US" dirty="0"/>
              <a:t>rows affected by an update statement</a:t>
            </a:r>
          </a:p>
        </p:txBody>
      </p:sp>
      <p:sp>
        <p:nvSpPr>
          <p:cNvPr id="3" name="Content Placeholder 2"/>
          <p:cNvSpPr>
            <a:spLocks noGrp="1"/>
          </p:cNvSpPr>
          <p:nvPr>
            <p:ph idx="1"/>
          </p:nvPr>
        </p:nvSpPr>
        <p:spPr/>
        <p:txBody>
          <a:bodyPr/>
          <a:lstStyle/>
          <a:p>
            <a:pPr marL="0" indent="0">
              <a:buNone/>
            </a:pPr>
            <a:r>
              <a:rPr lang="en-US" dirty="0"/>
              <a:t>Declare</a:t>
            </a:r>
          </a:p>
          <a:p>
            <a:pPr marL="0" indent="0">
              <a:buNone/>
            </a:pPr>
            <a:r>
              <a:rPr lang="en-US" dirty="0"/>
              <a:t>Num number(2);</a:t>
            </a:r>
          </a:p>
          <a:p>
            <a:pPr marL="0" indent="0">
              <a:buNone/>
            </a:pPr>
            <a:r>
              <a:rPr lang="en-US" dirty="0"/>
              <a:t>Begin</a:t>
            </a:r>
          </a:p>
          <a:p>
            <a:pPr marL="0" indent="0">
              <a:buNone/>
            </a:pPr>
            <a:r>
              <a:rPr lang="en-US" dirty="0"/>
              <a:t>Update student set grade =‘b’ where grade=‘c’;</a:t>
            </a:r>
          </a:p>
          <a:p>
            <a:pPr marL="0" indent="0">
              <a:buNone/>
            </a:pPr>
            <a:r>
              <a:rPr lang="en-US" dirty="0"/>
              <a:t>Num:=SQL%ROWCOUNT;</a:t>
            </a:r>
          </a:p>
          <a:p>
            <a:pPr marL="0" indent="0">
              <a:buNone/>
            </a:pPr>
            <a:r>
              <a:rPr lang="en-US" dirty="0"/>
              <a:t>Dbms_output.put_line(‘total rows affected =’|| num);</a:t>
            </a:r>
          </a:p>
          <a:p>
            <a:pPr marL="0" indent="0">
              <a:buNone/>
            </a:pPr>
            <a:r>
              <a:rPr lang="en-US" dirty="0"/>
              <a:t>End;</a:t>
            </a:r>
          </a:p>
        </p:txBody>
      </p:sp>
    </p:spTree>
    <p:extLst>
      <p:ext uri="{BB962C8B-B14F-4D97-AF65-F5344CB8AC3E}">
        <p14:creationId xmlns:p14="http://schemas.microsoft.com/office/powerpoint/2010/main" val="3122272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Write a PL/SQL block to display a message that whether a record is updated or not.</a:t>
            </a:r>
          </a:p>
        </p:txBody>
      </p:sp>
      <p:sp>
        <p:nvSpPr>
          <p:cNvPr id="3" name="Content Placeholder 2"/>
          <p:cNvSpPr>
            <a:spLocks noGrp="1"/>
          </p:cNvSpPr>
          <p:nvPr>
            <p:ph idx="1"/>
          </p:nvPr>
        </p:nvSpPr>
        <p:spPr/>
        <p:txBody>
          <a:bodyPr/>
          <a:lstStyle/>
          <a:p>
            <a:pPr marL="0" indent="0">
              <a:buNone/>
            </a:pPr>
            <a:r>
              <a:rPr lang="en-US" dirty="0"/>
              <a:t>Begin</a:t>
            </a:r>
          </a:p>
          <a:p>
            <a:pPr marL="0" indent="0">
              <a:buNone/>
            </a:pPr>
            <a:r>
              <a:rPr lang="en-US" dirty="0"/>
              <a:t>Update student set city = 'delhi' where rollno=:</a:t>
            </a:r>
            <a:r>
              <a:rPr lang="en-US" dirty="0" err="1"/>
              <a:t>rollno</a:t>
            </a:r>
            <a:r>
              <a:rPr lang="en-US" dirty="0"/>
              <a:t>;</a:t>
            </a:r>
          </a:p>
          <a:p>
            <a:pPr marL="0" indent="0">
              <a:buNone/>
            </a:pPr>
            <a:r>
              <a:rPr lang="en-US" dirty="0"/>
              <a:t>If SQL%FOUND then</a:t>
            </a:r>
          </a:p>
          <a:p>
            <a:pPr marL="0" indent="0">
              <a:buNone/>
            </a:pPr>
            <a:r>
              <a:rPr lang="en-US" dirty="0"/>
              <a:t>Dbms_output.put_line('record updated');</a:t>
            </a:r>
          </a:p>
          <a:p>
            <a:pPr marL="0" indent="0">
              <a:buNone/>
            </a:pPr>
            <a:r>
              <a:rPr lang="en-US" dirty="0"/>
              <a:t>End if;</a:t>
            </a:r>
          </a:p>
          <a:p>
            <a:pPr marL="0" indent="0">
              <a:buNone/>
            </a:pPr>
            <a:r>
              <a:rPr lang="en-US" dirty="0"/>
              <a:t>If SQL%NOTFOUND then</a:t>
            </a:r>
          </a:p>
          <a:p>
            <a:pPr marL="0" indent="0">
              <a:buNone/>
            </a:pPr>
            <a:r>
              <a:rPr lang="en-US" dirty="0"/>
              <a:t>Dbms_output.put_line('record not updated');</a:t>
            </a:r>
          </a:p>
          <a:p>
            <a:pPr marL="0" indent="0">
              <a:buNone/>
            </a:pPr>
            <a:r>
              <a:rPr lang="en-US" dirty="0"/>
              <a:t>End if;</a:t>
            </a:r>
          </a:p>
          <a:p>
            <a:pPr marL="0" indent="0">
              <a:buNone/>
            </a:pPr>
            <a:r>
              <a:rPr lang="en-US" dirty="0"/>
              <a:t>End;</a:t>
            </a:r>
          </a:p>
        </p:txBody>
      </p:sp>
    </p:spTree>
    <p:extLst>
      <p:ext uri="{BB962C8B-B14F-4D97-AF65-F5344CB8AC3E}">
        <p14:creationId xmlns:p14="http://schemas.microsoft.com/office/powerpoint/2010/main" val="280351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6CCD-5DA6-F136-A15E-E0F2DE3E1784}"/>
              </a:ext>
            </a:extLst>
          </p:cNvPr>
          <p:cNvSpPr>
            <a:spLocks noGrp="1"/>
          </p:cNvSpPr>
          <p:nvPr>
            <p:ph type="title"/>
          </p:nvPr>
        </p:nvSpPr>
        <p:spPr/>
        <p:txBody>
          <a:bodyPr/>
          <a:lstStyle/>
          <a:p>
            <a:r>
              <a:rPr lang="en-IN" dirty="0"/>
              <a:t>Explicit Cursors</a:t>
            </a:r>
          </a:p>
        </p:txBody>
      </p:sp>
      <p:sp>
        <p:nvSpPr>
          <p:cNvPr id="3" name="Content Placeholder 2">
            <a:extLst>
              <a:ext uri="{FF2B5EF4-FFF2-40B4-BE49-F238E27FC236}">
                <a16:creationId xmlns:a16="http://schemas.microsoft.com/office/drawing/2014/main" id="{1C318803-F7B4-6C4C-778C-102D96BB52A9}"/>
              </a:ext>
            </a:extLst>
          </p:cNvPr>
          <p:cNvSpPr>
            <a:spLocks noGrp="1"/>
          </p:cNvSpPr>
          <p:nvPr>
            <p:ph idx="1"/>
          </p:nvPr>
        </p:nvSpPr>
        <p:spPr/>
        <p:txBody>
          <a:bodyPr/>
          <a:lstStyle/>
          <a:p>
            <a:r>
              <a:rPr lang="en-US" dirty="0"/>
              <a:t>Explicit cursors are programmer-defined cursors for gaining more control over the context area. An explicit cursor should be defined in the declaration section of the PL/SQL Block. It is created on a SELECT Statement which returns more than one row. </a:t>
            </a:r>
          </a:p>
          <a:p>
            <a:r>
              <a:rPr lang="en-US" dirty="0"/>
              <a:t>The syntax for creating an explicit cursor is − </a:t>
            </a:r>
          </a:p>
          <a:p>
            <a:r>
              <a:rPr lang="en-US" dirty="0"/>
              <a:t>CURSOR </a:t>
            </a:r>
            <a:r>
              <a:rPr lang="en-US" dirty="0" err="1"/>
              <a:t>cursor_name</a:t>
            </a:r>
            <a:r>
              <a:rPr lang="en-US" dirty="0"/>
              <a:t> IS </a:t>
            </a:r>
            <a:r>
              <a:rPr lang="en-US" dirty="0" err="1"/>
              <a:t>select_statement</a:t>
            </a:r>
            <a:r>
              <a:rPr lang="en-US" dirty="0"/>
              <a:t>; </a:t>
            </a:r>
          </a:p>
          <a:p>
            <a:r>
              <a:rPr lang="en-US" dirty="0"/>
              <a:t>Working with an explicit cursor includes the following steps –</a:t>
            </a:r>
          </a:p>
          <a:p>
            <a:r>
              <a:rPr lang="en-US" dirty="0">
                <a:solidFill>
                  <a:schemeClr val="accent1">
                    <a:lumMod val="75000"/>
                  </a:schemeClr>
                </a:solidFill>
              </a:rPr>
              <a:t>Declaring the cursor for initializing the memory </a:t>
            </a:r>
          </a:p>
          <a:p>
            <a:r>
              <a:rPr lang="en-US" dirty="0">
                <a:solidFill>
                  <a:schemeClr val="accent1">
                    <a:lumMod val="75000"/>
                  </a:schemeClr>
                </a:solidFill>
              </a:rPr>
              <a:t>Opening the cursor for allocating the memory </a:t>
            </a:r>
          </a:p>
          <a:p>
            <a:r>
              <a:rPr lang="en-US" dirty="0">
                <a:solidFill>
                  <a:schemeClr val="accent1">
                    <a:lumMod val="75000"/>
                  </a:schemeClr>
                </a:solidFill>
              </a:rPr>
              <a:t>Fetching the cursor for retrieving the data </a:t>
            </a:r>
          </a:p>
          <a:p>
            <a:r>
              <a:rPr lang="en-US" dirty="0">
                <a:solidFill>
                  <a:schemeClr val="accent1">
                    <a:lumMod val="75000"/>
                  </a:schemeClr>
                </a:solidFill>
              </a:rPr>
              <a:t>Closing the cursor to release the allocated memory </a:t>
            </a:r>
            <a:endParaRPr lang="en-IN" dirty="0">
              <a:solidFill>
                <a:schemeClr val="accent1">
                  <a:lumMod val="75000"/>
                </a:schemeClr>
              </a:solidFill>
            </a:endParaRPr>
          </a:p>
        </p:txBody>
      </p:sp>
    </p:spTree>
    <p:extLst>
      <p:ext uri="{BB962C8B-B14F-4D97-AF65-F5344CB8AC3E}">
        <p14:creationId xmlns:p14="http://schemas.microsoft.com/office/powerpoint/2010/main" val="1105061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57556-A294-46F6-8A8B-395B72A269FA}"/>
              </a:ext>
            </a:extLst>
          </p:cNvPr>
          <p:cNvSpPr>
            <a:spLocks noGrp="1"/>
          </p:cNvSpPr>
          <p:nvPr>
            <p:ph idx="1"/>
          </p:nvPr>
        </p:nvSpPr>
        <p:spPr/>
        <p:txBody>
          <a:bodyPr>
            <a:normAutofit fontScale="70000" lnSpcReduction="20000"/>
          </a:bodyPr>
          <a:lstStyle/>
          <a:p>
            <a:r>
              <a:rPr lang="en-US" dirty="0"/>
              <a:t>Declaring the Cursor</a:t>
            </a:r>
          </a:p>
          <a:p>
            <a:r>
              <a:rPr lang="en-US" dirty="0"/>
              <a:t> Declaring the cursor defines the cursor with a name and the associated SELECT statement. For example − </a:t>
            </a:r>
          </a:p>
          <a:p>
            <a:r>
              <a:rPr lang="en-US" dirty="0">
                <a:solidFill>
                  <a:schemeClr val="accent1">
                    <a:lumMod val="75000"/>
                  </a:schemeClr>
                </a:solidFill>
              </a:rPr>
              <a:t>CURSOR </a:t>
            </a:r>
            <a:r>
              <a:rPr lang="en-US" dirty="0" err="1">
                <a:solidFill>
                  <a:schemeClr val="accent1">
                    <a:lumMod val="75000"/>
                  </a:schemeClr>
                </a:solidFill>
              </a:rPr>
              <a:t>c_customers</a:t>
            </a:r>
            <a:r>
              <a:rPr lang="en-US" dirty="0">
                <a:solidFill>
                  <a:schemeClr val="accent1">
                    <a:lumMod val="75000"/>
                  </a:schemeClr>
                </a:solidFill>
              </a:rPr>
              <a:t> IS </a:t>
            </a:r>
          </a:p>
          <a:p>
            <a:r>
              <a:rPr lang="en-US" dirty="0"/>
              <a:t>SELECT id, name, address FROM customers; </a:t>
            </a:r>
          </a:p>
          <a:p>
            <a:r>
              <a:rPr lang="en-US" dirty="0"/>
              <a:t>Opening the Cursor </a:t>
            </a:r>
          </a:p>
          <a:p>
            <a:r>
              <a:rPr lang="en-US" dirty="0"/>
              <a:t>Opening the cursor allocates the memory for the cursor and makes it ready for fetching the rows returned by the SQL statement into it. For example, we will open the above defined cursor as follows − </a:t>
            </a:r>
          </a:p>
          <a:p>
            <a:r>
              <a:rPr lang="en-US" dirty="0">
                <a:solidFill>
                  <a:schemeClr val="accent1">
                    <a:lumMod val="75000"/>
                  </a:schemeClr>
                </a:solidFill>
              </a:rPr>
              <a:t>OPEN </a:t>
            </a:r>
            <a:r>
              <a:rPr lang="en-US" dirty="0" err="1">
                <a:solidFill>
                  <a:schemeClr val="accent1">
                    <a:lumMod val="75000"/>
                  </a:schemeClr>
                </a:solidFill>
              </a:rPr>
              <a:t>c_customers</a:t>
            </a:r>
            <a:r>
              <a:rPr lang="en-US" dirty="0">
                <a:solidFill>
                  <a:schemeClr val="accent1">
                    <a:lumMod val="75000"/>
                  </a:schemeClr>
                </a:solidFill>
              </a:rPr>
              <a:t>; </a:t>
            </a:r>
          </a:p>
          <a:p>
            <a:r>
              <a:rPr lang="en-US" dirty="0"/>
              <a:t>Fetching the Cursor </a:t>
            </a:r>
          </a:p>
          <a:p>
            <a:r>
              <a:rPr lang="en-US" dirty="0"/>
              <a:t>Fetching the cursor involves accessing one row at a time. For example, we will fetch rows from the above-opened cursor as follows −</a:t>
            </a:r>
          </a:p>
          <a:p>
            <a:r>
              <a:rPr lang="en-US" dirty="0">
                <a:solidFill>
                  <a:schemeClr val="accent1">
                    <a:lumMod val="75000"/>
                  </a:schemeClr>
                </a:solidFill>
              </a:rPr>
              <a:t>FETCH </a:t>
            </a:r>
            <a:r>
              <a:rPr lang="en-US" dirty="0" err="1">
                <a:solidFill>
                  <a:schemeClr val="accent1">
                    <a:lumMod val="75000"/>
                  </a:schemeClr>
                </a:solidFill>
              </a:rPr>
              <a:t>c_customers</a:t>
            </a:r>
            <a:r>
              <a:rPr lang="en-US" dirty="0">
                <a:solidFill>
                  <a:schemeClr val="accent1">
                    <a:lumMod val="75000"/>
                  </a:schemeClr>
                </a:solidFill>
              </a:rPr>
              <a:t> INTO </a:t>
            </a:r>
            <a:r>
              <a:rPr lang="en-US" dirty="0" err="1">
                <a:solidFill>
                  <a:schemeClr val="accent1">
                    <a:lumMod val="75000"/>
                  </a:schemeClr>
                </a:solidFill>
              </a:rPr>
              <a:t>c_id</a:t>
            </a:r>
            <a:r>
              <a:rPr lang="en-US" dirty="0">
                <a:solidFill>
                  <a:schemeClr val="accent1">
                    <a:lumMod val="75000"/>
                  </a:schemeClr>
                </a:solidFill>
              </a:rPr>
              <a:t>, </a:t>
            </a:r>
            <a:r>
              <a:rPr lang="en-US" dirty="0" err="1">
                <a:solidFill>
                  <a:schemeClr val="accent1">
                    <a:lumMod val="75000"/>
                  </a:schemeClr>
                </a:solidFill>
              </a:rPr>
              <a:t>c_name</a:t>
            </a:r>
            <a:r>
              <a:rPr lang="en-US" dirty="0">
                <a:solidFill>
                  <a:schemeClr val="accent1">
                    <a:lumMod val="75000"/>
                  </a:schemeClr>
                </a:solidFill>
              </a:rPr>
              <a:t>, </a:t>
            </a:r>
            <a:r>
              <a:rPr lang="en-US" dirty="0" err="1">
                <a:solidFill>
                  <a:schemeClr val="accent1">
                    <a:lumMod val="75000"/>
                  </a:schemeClr>
                </a:solidFill>
              </a:rPr>
              <a:t>c_addr</a:t>
            </a:r>
            <a:r>
              <a:rPr lang="en-US" dirty="0">
                <a:solidFill>
                  <a:schemeClr val="accent1">
                    <a:lumMod val="75000"/>
                  </a:schemeClr>
                </a:solidFill>
              </a:rPr>
              <a:t>; </a:t>
            </a:r>
          </a:p>
          <a:p>
            <a:r>
              <a:rPr lang="en-US" dirty="0"/>
              <a:t>Closing the Cursor </a:t>
            </a:r>
          </a:p>
          <a:p>
            <a:r>
              <a:rPr lang="en-US" dirty="0"/>
              <a:t>Closing the cursor means releasing the allocated memory. </a:t>
            </a:r>
          </a:p>
          <a:p>
            <a:r>
              <a:rPr lang="en-US" dirty="0"/>
              <a:t>For example, we will close the above-opened cursor as follows − </a:t>
            </a:r>
          </a:p>
          <a:p>
            <a:r>
              <a:rPr lang="en-US" dirty="0">
                <a:solidFill>
                  <a:schemeClr val="accent1">
                    <a:lumMod val="75000"/>
                  </a:schemeClr>
                </a:solidFill>
              </a:rPr>
              <a:t>CLOSE </a:t>
            </a:r>
            <a:r>
              <a:rPr lang="en-US" dirty="0" err="1">
                <a:solidFill>
                  <a:schemeClr val="accent1">
                    <a:lumMod val="75000"/>
                  </a:schemeClr>
                </a:solidFill>
              </a:rPr>
              <a:t>c_customers</a:t>
            </a:r>
            <a:r>
              <a:rPr lang="en-US" dirty="0">
                <a:solidFill>
                  <a:schemeClr val="accent1">
                    <a:lumMod val="75000"/>
                  </a:schemeClr>
                </a:solidFill>
              </a:rPr>
              <a:t>; </a:t>
            </a:r>
            <a:endParaRPr lang="en-IN" dirty="0">
              <a:solidFill>
                <a:schemeClr val="accent1">
                  <a:lumMod val="75000"/>
                </a:schemeClr>
              </a:solidFill>
            </a:endParaRPr>
          </a:p>
        </p:txBody>
      </p:sp>
    </p:spTree>
    <p:extLst>
      <p:ext uri="{BB962C8B-B14F-4D97-AF65-F5344CB8AC3E}">
        <p14:creationId xmlns:p14="http://schemas.microsoft.com/office/powerpoint/2010/main" val="997655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766E-BF22-DA24-D9DC-DD18DD489549}"/>
              </a:ext>
            </a:extLst>
          </p:cNvPr>
          <p:cNvSpPr>
            <a:spLocks noGrp="1"/>
          </p:cNvSpPr>
          <p:nvPr>
            <p:ph type="title"/>
          </p:nvPr>
        </p:nvSpPr>
        <p:spPr/>
        <p:txBody>
          <a:bodyPr>
            <a:normAutofit fontScale="90000"/>
          </a:bodyPr>
          <a:lstStyle/>
          <a:p>
            <a:r>
              <a:rPr lang="en-US" dirty="0"/>
              <a:t>Example</a:t>
            </a:r>
            <a:br>
              <a:rPr lang="en-US" dirty="0"/>
            </a:br>
            <a:r>
              <a:rPr lang="en-US" dirty="0"/>
              <a:t> Following is a complete example to illustrate the concepts of explicit cursors</a:t>
            </a:r>
            <a:endParaRPr lang="en-IN" dirty="0"/>
          </a:p>
        </p:txBody>
      </p:sp>
      <p:sp>
        <p:nvSpPr>
          <p:cNvPr id="3" name="Content Placeholder 2">
            <a:extLst>
              <a:ext uri="{FF2B5EF4-FFF2-40B4-BE49-F238E27FC236}">
                <a16:creationId xmlns:a16="http://schemas.microsoft.com/office/drawing/2014/main" id="{3C04B280-A2AC-612B-C024-FAEA1DFBEE23}"/>
              </a:ext>
            </a:extLst>
          </p:cNvPr>
          <p:cNvSpPr>
            <a:spLocks noGrp="1"/>
          </p:cNvSpPr>
          <p:nvPr>
            <p:ph idx="1"/>
          </p:nvPr>
        </p:nvSpPr>
        <p:spPr/>
        <p:txBody>
          <a:bodyPr>
            <a:normAutofit fontScale="77500" lnSpcReduction="20000"/>
          </a:bodyPr>
          <a:lstStyle/>
          <a:p>
            <a:r>
              <a:rPr lang="en-US" dirty="0"/>
              <a:t>DECLARE</a:t>
            </a:r>
          </a:p>
          <a:p>
            <a:r>
              <a:rPr lang="en-US" dirty="0"/>
              <a:t> </a:t>
            </a:r>
            <a:r>
              <a:rPr lang="en-US" dirty="0" err="1"/>
              <a:t>c_id</a:t>
            </a:r>
            <a:r>
              <a:rPr lang="en-US" dirty="0"/>
              <a:t> customers1.id%type; </a:t>
            </a:r>
          </a:p>
          <a:p>
            <a:r>
              <a:rPr lang="en-US" dirty="0" err="1"/>
              <a:t>c_name</a:t>
            </a:r>
            <a:r>
              <a:rPr lang="en-US" dirty="0"/>
              <a:t> customers1.name%type;</a:t>
            </a:r>
          </a:p>
          <a:p>
            <a:r>
              <a:rPr lang="en-US" dirty="0"/>
              <a:t> </a:t>
            </a:r>
            <a:r>
              <a:rPr lang="en-US" dirty="0" err="1"/>
              <a:t>c_addr</a:t>
            </a:r>
            <a:r>
              <a:rPr lang="en-US" dirty="0"/>
              <a:t> customers1.address%type; </a:t>
            </a:r>
          </a:p>
          <a:p>
            <a:r>
              <a:rPr lang="en-US" dirty="0"/>
              <a:t>CURSOR </a:t>
            </a:r>
            <a:r>
              <a:rPr lang="en-US" dirty="0" err="1"/>
              <a:t>c_customers</a:t>
            </a:r>
            <a:r>
              <a:rPr lang="en-US" dirty="0"/>
              <a:t> is </a:t>
            </a:r>
          </a:p>
          <a:p>
            <a:r>
              <a:rPr lang="en-US" dirty="0"/>
              <a:t>SELECT id, name, address FROM customers1;</a:t>
            </a:r>
          </a:p>
          <a:p>
            <a:r>
              <a:rPr lang="en-US" dirty="0"/>
              <a:t> BEGIN </a:t>
            </a:r>
          </a:p>
          <a:p>
            <a:r>
              <a:rPr lang="en-US" dirty="0"/>
              <a:t>OPEN </a:t>
            </a:r>
            <a:r>
              <a:rPr lang="en-US" dirty="0" err="1"/>
              <a:t>c_customers</a:t>
            </a:r>
            <a:r>
              <a:rPr lang="en-US" dirty="0"/>
              <a:t>; </a:t>
            </a:r>
          </a:p>
          <a:p>
            <a:r>
              <a:rPr lang="en-US" dirty="0"/>
              <a:t>LOOP</a:t>
            </a:r>
          </a:p>
          <a:p>
            <a:r>
              <a:rPr lang="en-US" dirty="0"/>
              <a:t> FETCH </a:t>
            </a:r>
            <a:r>
              <a:rPr lang="en-US" dirty="0" err="1"/>
              <a:t>c_customers</a:t>
            </a:r>
            <a:r>
              <a:rPr lang="en-US" dirty="0"/>
              <a:t> into </a:t>
            </a:r>
            <a:r>
              <a:rPr lang="en-US" dirty="0" err="1"/>
              <a:t>c_id</a:t>
            </a:r>
            <a:r>
              <a:rPr lang="en-US" dirty="0"/>
              <a:t>, </a:t>
            </a:r>
            <a:r>
              <a:rPr lang="en-US" dirty="0" err="1"/>
              <a:t>c_name</a:t>
            </a:r>
            <a:r>
              <a:rPr lang="en-US" dirty="0"/>
              <a:t>, </a:t>
            </a:r>
            <a:r>
              <a:rPr lang="en-US" dirty="0" err="1"/>
              <a:t>c_addr</a:t>
            </a:r>
            <a:r>
              <a:rPr lang="en-US" dirty="0"/>
              <a:t>;</a:t>
            </a:r>
          </a:p>
          <a:p>
            <a:r>
              <a:rPr lang="en-US" dirty="0"/>
              <a:t> EXIT WHEN </a:t>
            </a:r>
            <a:r>
              <a:rPr lang="en-US" dirty="0" err="1"/>
              <a:t>c_customers%notfound</a:t>
            </a:r>
            <a:r>
              <a:rPr lang="en-US" dirty="0"/>
              <a:t>; </a:t>
            </a:r>
          </a:p>
          <a:p>
            <a:r>
              <a:rPr lang="en-US" dirty="0" err="1"/>
              <a:t>dbms_output.put_line</a:t>
            </a:r>
            <a:r>
              <a:rPr lang="en-US" dirty="0"/>
              <a:t>(</a:t>
            </a:r>
            <a:r>
              <a:rPr lang="en-US" dirty="0" err="1"/>
              <a:t>c_id</a:t>
            </a:r>
            <a:r>
              <a:rPr lang="en-US" dirty="0"/>
              <a:t> || ' ' || </a:t>
            </a:r>
            <a:r>
              <a:rPr lang="en-US" dirty="0" err="1"/>
              <a:t>c_name</a:t>
            </a:r>
            <a:r>
              <a:rPr lang="en-US" dirty="0"/>
              <a:t> || ' ' || </a:t>
            </a:r>
            <a:r>
              <a:rPr lang="en-US" dirty="0" err="1"/>
              <a:t>c_addr</a:t>
            </a:r>
            <a:r>
              <a:rPr lang="en-US" dirty="0"/>
              <a:t>); </a:t>
            </a:r>
          </a:p>
          <a:p>
            <a:r>
              <a:rPr lang="en-US" dirty="0"/>
              <a:t>END LOOP; </a:t>
            </a:r>
          </a:p>
          <a:p>
            <a:r>
              <a:rPr lang="en-US" dirty="0"/>
              <a:t>CLOSE </a:t>
            </a:r>
            <a:r>
              <a:rPr lang="en-US" dirty="0" err="1"/>
              <a:t>c_customers</a:t>
            </a:r>
            <a:r>
              <a:rPr lang="en-US" dirty="0"/>
              <a:t>; </a:t>
            </a:r>
          </a:p>
          <a:p>
            <a:r>
              <a:rPr lang="en-US" dirty="0"/>
              <a:t>END; </a:t>
            </a:r>
          </a:p>
        </p:txBody>
      </p:sp>
    </p:spTree>
    <p:extLst>
      <p:ext uri="{BB962C8B-B14F-4D97-AF65-F5344CB8AC3E}">
        <p14:creationId xmlns:p14="http://schemas.microsoft.com/office/powerpoint/2010/main" val="368254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a:t>
            </a:r>
          </a:p>
        </p:txBody>
      </p:sp>
      <p:sp>
        <p:nvSpPr>
          <p:cNvPr id="3" name="Content Placeholder 2"/>
          <p:cNvSpPr>
            <a:spLocks noGrp="1"/>
          </p:cNvSpPr>
          <p:nvPr>
            <p:ph idx="1"/>
          </p:nvPr>
        </p:nvSpPr>
        <p:spPr/>
        <p:txBody>
          <a:bodyPr>
            <a:normAutofit/>
          </a:bodyPr>
          <a:lstStyle/>
          <a:p>
            <a:pPr algn="just"/>
            <a:r>
              <a:rPr lang="en-US" b="1" dirty="0"/>
              <a:t>DML Trigger: </a:t>
            </a:r>
            <a:r>
              <a:rPr lang="en-US" dirty="0"/>
              <a:t>That depends upon the DML statements such as update delete and insert. They get fired either after or before the execution of these statements.</a:t>
            </a:r>
          </a:p>
          <a:p>
            <a:pPr algn="just"/>
            <a:r>
              <a:rPr lang="en-US" b="1" dirty="0"/>
              <a:t>DDL Trigger: </a:t>
            </a:r>
            <a:r>
              <a:rPr lang="en-US" dirty="0"/>
              <a:t>Which are created over DDL statements such as create or alter. Using this type of trigger you can monitor the behavior and force rules on your DDL statements.</a:t>
            </a:r>
          </a:p>
          <a:p>
            <a:pPr algn="just"/>
            <a:r>
              <a:rPr lang="en-US" b="1" dirty="0"/>
              <a:t>System or database Trigger: </a:t>
            </a:r>
            <a:r>
              <a:rPr lang="en-US" dirty="0"/>
              <a:t>This trigger come into action when some system event occurs such as database log on or log off, Startup, Shutdown.</a:t>
            </a:r>
          </a:p>
        </p:txBody>
      </p:sp>
    </p:spTree>
    <p:extLst>
      <p:ext uri="{BB962C8B-B14F-4D97-AF65-F5344CB8AC3E}">
        <p14:creationId xmlns:p14="http://schemas.microsoft.com/office/powerpoint/2010/main" val="2102448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PL/SQL cursor to display the name of</a:t>
            </a:r>
            <a:br>
              <a:rPr lang="en-US" dirty="0"/>
            </a:br>
            <a:r>
              <a:rPr lang="en-US" dirty="0"/>
              <a:t>the students belonging to CSE branch</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Declare</a:t>
            </a:r>
          </a:p>
          <a:p>
            <a:pPr marL="0" indent="0">
              <a:buNone/>
            </a:pPr>
            <a:r>
              <a:rPr lang="en-US" dirty="0"/>
              <a:t>Cursor C123 is </a:t>
            </a:r>
          </a:p>
          <a:p>
            <a:pPr marL="0" indent="0">
              <a:buNone/>
            </a:pPr>
            <a:r>
              <a:rPr lang="en-US" dirty="0"/>
              <a:t>select name from student where branch =‘CSE’;</a:t>
            </a:r>
          </a:p>
          <a:p>
            <a:pPr marL="0" indent="0">
              <a:buNone/>
            </a:pPr>
            <a:r>
              <a:rPr lang="en-US" dirty="0"/>
              <a:t>my_name student.name%type;</a:t>
            </a:r>
          </a:p>
          <a:p>
            <a:pPr marL="0" indent="0">
              <a:buNone/>
            </a:pPr>
            <a:r>
              <a:rPr lang="en-US" dirty="0"/>
              <a:t>Begin</a:t>
            </a:r>
          </a:p>
          <a:p>
            <a:pPr marL="0" indent="0">
              <a:buNone/>
            </a:pPr>
            <a:r>
              <a:rPr lang="en-US" dirty="0"/>
              <a:t>Open C123;</a:t>
            </a:r>
          </a:p>
          <a:p>
            <a:pPr marL="0" indent="0">
              <a:buNone/>
            </a:pPr>
            <a:r>
              <a:rPr lang="en-US" dirty="0"/>
              <a:t>Loop</a:t>
            </a:r>
          </a:p>
          <a:p>
            <a:pPr marL="0" indent="0">
              <a:buNone/>
            </a:pPr>
            <a:r>
              <a:rPr lang="en-US" dirty="0"/>
              <a:t>Fetch C123 into my_name;</a:t>
            </a:r>
          </a:p>
          <a:p>
            <a:pPr marL="0" indent="0">
              <a:buNone/>
            </a:pPr>
            <a:r>
              <a:rPr lang="en-US" dirty="0"/>
              <a:t>Exit when C123%NotFound;</a:t>
            </a:r>
          </a:p>
          <a:p>
            <a:pPr marL="0" indent="0">
              <a:buNone/>
            </a:pPr>
            <a:r>
              <a:rPr lang="en-US" dirty="0"/>
              <a:t>dbms_output.put_line(my_name);</a:t>
            </a:r>
          </a:p>
          <a:p>
            <a:pPr marL="0" indent="0">
              <a:buNone/>
            </a:pPr>
            <a:r>
              <a:rPr lang="en-US" dirty="0"/>
              <a:t>End loop;</a:t>
            </a:r>
          </a:p>
          <a:p>
            <a:pPr marL="0" indent="0">
              <a:buNone/>
            </a:pPr>
            <a:r>
              <a:rPr lang="en-US" dirty="0"/>
              <a:t>Close C123;</a:t>
            </a:r>
          </a:p>
          <a:p>
            <a:pPr marL="0" indent="0">
              <a:buNone/>
            </a:pPr>
            <a:r>
              <a:rPr lang="en-US" dirty="0"/>
              <a:t>End;</a:t>
            </a:r>
          </a:p>
        </p:txBody>
      </p:sp>
    </p:spTree>
    <p:extLst>
      <p:ext uri="{BB962C8B-B14F-4D97-AF65-F5344CB8AC3E}">
        <p14:creationId xmlns:p14="http://schemas.microsoft.com/office/powerpoint/2010/main" val="874054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Cursors</a:t>
            </a:r>
          </a:p>
        </p:txBody>
      </p:sp>
      <p:sp>
        <p:nvSpPr>
          <p:cNvPr id="3" name="Content Placeholder 2"/>
          <p:cNvSpPr>
            <a:spLocks noGrp="1"/>
          </p:cNvSpPr>
          <p:nvPr>
            <p:ph idx="1"/>
          </p:nvPr>
        </p:nvSpPr>
        <p:spPr/>
        <p:txBody>
          <a:bodyPr>
            <a:normAutofit/>
          </a:bodyPr>
          <a:lstStyle/>
          <a:p>
            <a:r>
              <a:rPr lang="en-US" sz="2800" dirty="0"/>
              <a:t>A cursor is a work area where the result of a SQL query is stored at server side.</a:t>
            </a:r>
          </a:p>
          <a:p>
            <a:r>
              <a:rPr lang="en-US" sz="2800" dirty="0"/>
              <a:t>The contents of a cursor are then displayed at client machine via a network.</a:t>
            </a:r>
          </a:p>
          <a:p>
            <a:r>
              <a:rPr lang="en-US" sz="2800" dirty="0"/>
              <a:t>Known as active data set</a:t>
            </a:r>
          </a:p>
          <a:p>
            <a:pPr marL="342900" lvl="1" indent="0">
              <a:buNone/>
            </a:pPr>
            <a:r>
              <a:rPr lang="en-US" sz="2400" dirty="0"/>
              <a:t>– Declare a cursor</a:t>
            </a:r>
          </a:p>
          <a:p>
            <a:pPr marL="342900" lvl="1" indent="0">
              <a:buNone/>
            </a:pPr>
            <a:r>
              <a:rPr lang="en-US" sz="2400" dirty="0"/>
              <a:t>– Open a cursor</a:t>
            </a:r>
          </a:p>
          <a:p>
            <a:pPr marL="342900" lvl="1" indent="0">
              <a:buNone/>
            </a:pPr>
            <a:r>
              <a:rPr lang="en-US" sz="2400" dirty="0"/>
              <a:t>– Read from a cursor(Fetch)</a:t>
            </a:r>
          </a:p>
          <a:p>
            <a:pPr marL="342900" lvl="1" indent="0">
              <a:buNone/>
            </a:pPr>
            <a:r>
              <a:rPr lang="en-US" sz="2400" dirty="0"/>
              <a:t>– Close cursor</a:t>
            </a:r>
          </a:p>
        </p:txBody>
      </p:sp>
    </p:spTree>
    <p:extLst>
      <p:ext uri="{BB962C8B-B14F-4D97-AF65-F5344CB8AC3E}">
        <p14:creationId xmlns:p14="http://schemas.microsoft.com/office/powerpoint/2010/main" val="2359461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Types of cursors</a:t>
            </a:r>
          </a:p>
        </p:txBody>
      </p:sp>
      <p:sp>
        <p:nvSpPr>
          <p:cNvPr id="3" name="Content Placeholder 2"/>
          <p:cNvSpPr>
            <a:spLocks noGrp="1"/>
          </p:cNvSpPr>
          <p:nvPr>
            <p:ph idx="1"/>
          </p:nvPr>
        </p:nvSpPr>
        <p:spPr/>
        <p:txBody>
          <a:bodyPr>
            <a:normAutofit/>
          </a:bodyPr>
          <a:lstStyle/>
          <a:p>
            <a:r>
              <a:rPr lang="en-US" sz="2800" dirty="0"/>
              <a:t>Implicit cursor</a:t>
            </a:r>
          </a:p>
          <a:p>
            <a:pPr lvl="1"/>
            <a:r>
              <a:rPr lang="en-US" sz="2400" dirty="0"/>
              <a:t>Work area that is declared, opened and closed internally by oracle engine.</a:t>
            </a:r>
          </a:p>
          <a:p>
            <a:r>
              <a:rPr lang="en-US" sz="2800" dirty="0"/>
              <a:t>Explicit cursor ( user defined)</a:t>
            </a:r>
          </a:p>
          <a:p>
            <a:pPr lvl="1"/>
            <a:r>
              <a:rPr lang="en-US" sz="2400" dirty="0"/>
              <a:t> Define in DECLARE section of PL/SQL block</a:t>
            </a:r>
          </a:p>
        </p:txBody>
      </p:sp>
    </p:spTree>
    <p:extLst>
      <p:ext uri="{BB962C8B-B14F-4D97-AF65-F5344CB8AC3E}">
        <p14:creationId xmlns:p14="http://schemas.microsoft.com/office/powerpoint/2010/main" val="79207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Cursor attributes</a:t>
            </a:r>
          </a:p>
        </p:txBody>
      </p:sp>
      <p:sp>
        <p:nvSpPr>
          <p:cNvPr id="3" name="Content Placeholder 2"/>
          <p:cNvSpPr>
            <a:spLocks noGrp="1"/>
          </p:cNvSpPr>
          <p:nvPr>
            <p:ph idx="1"/>
          </p:nvPr>
        </p:nvSpPr>
        <p:spPr/>
        <p:txBody>
          <a:bodyPr>
            <a:normAutofit/>
          </a:bodyPr>
          <a:lstStyle/>
          <a:p>
            <a:r>
              <a:rPr lang="en-US" sz="2800" dirty="0"/>
              <a:t>%ISOPEN</a:t>
            </a:r>
          </a:p>
          <a:p>
            <a:r>
              <a:rPr lang="en-US" sz="2800" dirty="0"/>
              <a:t>%FOUND</a:t>
            </a:r>
          </a:p>
          <a:p>
            <a:r>
              <a:rPr lang="en-US" sz="2800" dirty="0"/>
              <a:t>%NOTFOUND</a:t>
            </a:r>
          </a:p>
          <a:p>
            <a:r>
              <a:rPr lang="en-US" sz="2800" dirty="0"/>
              <a:t>%ROWCOUNT</a:t>
            </a:r>
          </a:p>
        </p:txBody>
      </p:sp>
    </p:spTree>
    <p:extLst>
      <p:ext uri="{BB962C8B-B14F-4D97-AF65-F5344CB8AC3E}">
        <p14:creationId xmlns:p14="http://schemas.microsoft.com/office/powerpoint/2010/main" val="3156289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Implicit cursors</a:t>
            </a:r>
          </a:p>
        </p:txBody>
      </p:sp>
      <p:sp>
        <p:nvSpPr>
          <p:cNvPr id="3" name="Content Placeholder 2"/>
          <p:cNvSpPr>
            <a:spLocks noGrp="1"/>
          </p:cNvSpPr>
          <p:nvPr>
            <p:ph idx="1"/>
          </p:nvPr>
        </p:nvSpPr>
        <p:spPr/>
        <p:txBody>
          <a:bodyPr>
            <a:normAutofit/>
          </a:bodyPr>
          <a:lstStyle/>
          <a:p>
            <a:r>
              <a:rPr lang="en-US" sz="2800" dirty="0"/>
              <a:t>SQL%ISOPEN</a:t>
            </a:r>
          </a:p>
          <a:p>
            <a:r>
              <a:rPr lang="en-US" sz="2800" dirty="0"/>
              <a:t>SQL%FOUND</a:t>
            </a:r>
          </a:p>
          <a:p>
            <a:r>
              <a:rPr lang="en-US" sz="2800" dirty="0"/>
              <a:t>SQL%NOTFOUND</a:t>
            </a:r>
          </a:p>
          <a:p>
            <a:r>
              <a:rPr lang="en-US" sz="2800" dirty="0"/>
              <a:t>SQL%ROWCOUNT</a:t>
            </a:r>
          </a:p>
        </p:txBody>
      </p:sp>
    </p:spTree>
    <p:extLst>
      <p:ext uri="{BB962C8B-B14F-4D97-AF65-F5344CB8AC3E}">
        <p14:creationId xmlns:p14="http://schemas.microsoft.com/office/powerpoint/2010/main" val="2678628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Explicit cursors</a:t>
            </a:r>
          </a:p>
        </p:txBody>
      </p:sp>
      <p:sp>
        <p:nvSpPr>
          <p:cNvPr id="3" name="Content Placeholder 2"/>
          <p:cNvSpPr>
            <a:spLocks noGrp="1"/>
          </p:cNvSpPr>
          <p:nvPr>
            <p:ph idx="1"/>
          </p:nvPr>
        </p:nvSpPr>
        <p:spPr/>
        <p:txBody>
          <a:bodyPr>
            <a:normAutofit/>
          </a:bodyPr>
          <a:lstStyle/>
          <a:p>
            <a:r>
              <a:rPr lang="en-US" sz="2800" dirty="0"/>
              <a:t>%ISOPEN</a:t>
            </a:r>
          </a:p>
          <a:p>
            <a:r>
              <a:rPr lang="en-US" sz="2800" dirty="0"/>
              <a:t> %FOUND</a:t>
            </a:r>
          </a:p>
          <a:p>
            <a:r>
              <a:rPr lang="en-US" sz="2800" dirty="0"/>
              <a:t> %NOTFOUND</a:t>
            </a:r>
          </a:p>
          <a:p>
            <a:r>
              <a:rPr lang="en-US" sz="2800" dirty="0"/>
              <a:t> %ROWCOUNT</a:t>
            </a:r>
          </a:p>
        </p:txBody>
      </p:sp>
    </p:spTree>
    <p:extLst>
      <p:ext uri="{BB962C8B-B14F-4D97-AF65-F5344CB8AC3E}">
        <p14:creationId xmlns:p14="http://schemas.microsoft.com/office/powerpoint/2010/main" val="3143123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Steps of execution</a:t>
            </a:r>
          </a:p>
        </p:txBody>
      </p:sp>
      <p:sp>
        <p:nvSpPr>
          <p:cNvPr id="3" name="Content Placeholder 2"/>
          <p:cNvSpPr>
            <a:spLocks noGrp="1"/>
          </p:cNvSpPr>
          <p:nvPr>
            <p:ph idx="1"/>
          </p:nvPr>
        </p:nvSpPr>
        <p:spPr/>
        <p:txBody>
          <a:bodyPr>
            <a:normAutofit/>
          </a:bodyPr>
          <a:lstStyle/>
          <a:p>
            <a:pPr algn="l"/>
            <a:r>
              <a:rPr lang="en-US" sz="2800" dirty="0"/>
              <a:t>Declare the cursor</a:t>
            </a:r>
          </a:p>
          <a:p>
            <a:pPr algn="l"/>
            <a:r>
              <a:rPr lang="en-US" sz="2800" dirty="0"/>
              <a:t>Open the cursor  </a:t>
            </a:r>
          </a:p>
          <a:p>
            <a:pPr algn="l"/>
            <a:r>
              <a:rPr lang="en-US" sz="2800" dirty="0"/>
              <a:t>Using loop, fetch the data from cursor one row at a time and store in memory variable</a:t>
            </a:r>
          </a:p>
          <a:p>
            <a:pPr algn="l"/>
            <a:r>
              <a:rPr lang="en-US" sz="2800" dirty="0"/>
              <a:t>Exit from the loop</a:t>
            </a:r>
          </a:p>
          <a:p>
            <a:pPr algn="l"/>
            <a:r>
              <a:rPr lang="en-US" sz="2800" dirty="0"/>
              <a:t>Close the cursor</a:t>
            </a:r>
          </a:p>
        </p:txBody>
      </p:sp>
    </p:spTree>
    <p:extLst>
      <p:ext uri="{BB962C8B-B14F-4D97-AF65-F5344CB8AC3E}">
        <p14:creationId xmlns:p14="http://schemas.microsoft.com/office/powerpoint/2010/main" val="183710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vs procedures</a:t>
            </a:r>
          </a:p>
        </p:txBody>
      </p:sp>
      <p:sp>
        <p:nvSpPr>
          <p:cNvPr id="3" name="Content Placeholder 2"/>
          <p:cNvSpPr>
            <a:spLocks noGrp="1"/>
          </p:cNvSpPr>
          <p:nvPr>
            <p:ph idx="1"/>
          </p:nvPr>
        </p:nvSpPr>
        <p:spPr/>
        <p:txBody>
          <a:bodyPr/>
          <a:lstStyle/>
          <a:p>
            <a:r>
              <a:rPr lang="en-US" dirty="0"/>
              <a:t>Triggers do not accept parameters.</a:t>
            </a:r>
          </a:p>
          <a:p>
            <a:r>
              <a:rPr lang="en-US" dirty="0"/>
              <a:t>Triggers are executed automatically without user calling.</a:t>
            </a:r>
          </a:p>
        </p:txBody>
      </p:sp>
    </p:spTree>
    <p:extLst>
      <p:ext uri="{BB962C8B-B14F-4D97-AF65-F5344CB8AC3E}">
        <p14:creationId xmlns:p14="http://schemas.microsoft.com/office/powerpoint/2010/main" val="48650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trigger</a:t>
            </a:r>
          </a:p>
        </p:txBody>
      </p:sp>
      <p:sp>
        <p:nvSpPr>
          <p:cNvPr id="3" name="Content Placeholder 2"/>
          <p:cNvSpPr>
            <a:spLocks noGrp="1"/>
          </p:cNvSpPr>
          <p:nvPr>
            <p:ph idx="1"/>
          </p:nvPr>
        </p:nvSpPr>
        <p:spPr/>
        <p:txBody>
          <a:bodyPr/>
          <a:lstStyle/>
          <a:p>
            <a:r>
              <a:rPr lang="en-US" dirty="0"/>
              <a:t>Triggering event or statement</a:t>
            </a:r>
          </a:p>
          <a:p>
            <a:r>
              <a:rPr lang="en-US" dirty="0"/>
              <a:t>Trigger restriction</a:t>
            </a:r>
          </a:p>
          <a:p>
            <a:pPr lvl="1"/>
            <a:r>
              <a:rPr lang="en-US" dirty="0"/>
              <a:t> Is boolean value true or false.</a:t>
            </a:r>
          </a:p>
          <a:p>
            <a:r>
              <a:rPr lang="en-US" dirty="0"/>
              <a:t>Trigger action</a:t>
            </a:r>
          </a:p>
        </p:txBody>
      </p:sp>
    </p:spTree>
    <p:extLst>
      <p:ext uri="{BB962C8B-B14F-4D97-AF65-F5344CB8AC3E}">
        <p14:creationId xmlns:p14="http://schemas.microsoft.com/office/powerpoint/2010/main" val="3133169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triggers</a:t>
            </a:r>
          </a:p>
        </p:txBody>
      </p:sp>
      <p:sp>
        <p:nvSpPr>
          <p:cNvPr id="3" name="Content Placeholder 2"/>
          <p:cNvSpPr>
            <a:spLocks noGrp="1"/>
          </p:cNvSpPr>
          <p:nvPr>
            <p:ph idx="1"/>
          </p:nvPr>
        </p:nvSpPr>
        <p:spPr/>
        <p:txBody>
          <a:bodyPr/>
          <a:lstStyle/>
          <a:p>
            <a:r>
              <a:rPr lang="en-US" dirty="0"/>
              <a:t>Row trigger</a:t>
            </a:r>
          </a:p>
          <a:p>
            <a:pPr lvl="1"/>
            <a:r>
              <a:rPr lang="en-US" dirty="0"/>
              <a:t>Fired for each row effected by trigger statement.</a:t>
            </a:r>
          </a:p>
          <a:p>
            <a:r>
              <a:rPr lang="en-US" dirty="0"/>
              <a:t>Statement trigger</a:t>
            </a:r>
          </a:p>
          <a:p>
            <a:pPr lvl="1"/>
            <a:r>
              <a:rPr lang="en-US" dirty="0"/>
              <a:t>Fired once for triggering statements regardless of number of rows effected.</a:t>
            </a:r>
          </a:p>
        </p:txBody>
      </p:sp>
    </p:spTree>
    <p:extLst>
      <p:ext uri="{BB962C8B-B14F-4D97-AF65-F5344CB8AC3E}">
        <p14:creationId xmlns:p14="http://schemas.microsoft.com/office/powerpoint/2010/main" val="103919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BEFORE trigger</a:t>
            </a:r>
          </a:p>
          <a:p>
            <a:pPr lvl="1"/>
            <a:r>
              <a:rPr lang="en-US" dirty="0"/>
              <a:t>Trigger executes its trigger action before the triggering statement</a:t>
            </a:r>
          </a:p>
          <a:p>
            <a:r>
              <a:rPr lang="en-US" dirty="0"/>
              <a:t>AFTER trigger</a:t>
            </a:r>
          </a:p>
          <a:p>
            <a:pPr lvl="1"/>
            <a:r>
              <a:rPr lang="en-US" dirty="0"/>
              <a:t>Trigger executes its trigger action after the triggering statement</a:t>
            </a:r>
          </a:p>
        </p:txBody>
      </p:sp>
    </p:spTree>
    <p:extLst>
      <p:ext uri="{BB962C8B-B14F-4D97-AF65-F5344CB8AC3E}">
        <p14:creationId xmlns:p14="http://schemas.microsoft.com/office/powerpoint/2010/main" val="270452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syntax for creating a trigger is − </a:t>
            </a:r>
          </a:p>
          <a:p>
            <a:pPr marL="0" indent="0">
              <a:buNone/>
            </a:pPr>
            <a:r>
              <a:rPr lang="en-US" dirty="0"/>
              <a:t>CREATE [OR REPLACE ] TRIGGER </a:t>
            </a:r>
            <a:r>
              <a:rPr lang="en-US" dirty="0" err="1"/>
              <a:t>trigger_name</a:t>
            </a:r>
            <a:r>
              <a:rPr lang="en-US" dirty="0"/>
              <a:t> </a:t>
            </a:r>
          </a:p>
          <a:p>
            <a:pPr marL="0" indent="0">
              <a:buNone/>
            </a:pPr>
            <a:r>
              <a:rPr lang="en-US" dirty="0"/>
              <a:t>{BEFORE | AFTER | INSTEAD OF } </a:t>
            </a:r>
          </a:p>
          <a:p>
            <a:pPr marL="0" indent="0">
              <a:buNone/>
            </a:pPr>
            <a:r>
              <a:rPr lang="en-US" dirty="0"/>
              <a:t>{INSERT [OR] | UPDATE [OR] | DELETE} </a:t>
            </a:r>
          </a:p>
          <a:p>
            <a:pPr marL="0" indent="0">
              <a:buNone/>
            </a:pPr>
            <a:r>
              <a:rPr lang="en-US" dirty="0"/>
              <a:t>[OF </a:t>
            </a:r>
            <a:r>
              <a:rPr lang="en-US" dirty="0" err="1"/>
              <a:t>col_name</a:t>
            </a:r>
            <a:r>
              <a:rPr lang="en-US" dirty="0"/>
              <a:t>] </a:t>
            </a:r>
          </a:p>
          <a:p>
            <a:pPr marL="0" indent="0">
              <a:buNone/>
            </a:pPr>
            <a:r>
              <a:rPr lang="en-US" dirty="0"/>
              <a:t>ON </a:t>
            </a:r>
            <a:r>
              <a:rPr lang="en-US" dirty="0" err="1"/>
              <a:t>table_name</a:t>
            </a:r>
            <a:r>
              <a:rPr lang="en-US" dirty="0"/>
              <a:t> </a:t>
            </a:r>
          </a:p>
          <a:p>
            <a:pPr marL="0" indent="0">
              <a:buNone/>
            </a:pPr>
            <a:r>
              <a:rPr lang="en-US" dirty="0"/>
              <a:t>[REFERENCING OLD AS o NEW AS n] </a:t>
            </a:r>
          </a:p>
          <a:p>
            <a:pPr marL="0" indent="0">
              <a:buNone/>
            </a:pPr>
            <a:r>
              <a:rPr lang="en-US" dirty="0"/>
              <a:t>[FOR EACH ROW] </a:t>
            </a:r>
          </a:p>
          <a:p>
            <a:pPr marL="0" indent="0">
              <a:buNone/>
            </a:pPr>
            <a:r>
              <a:rPr lang="en-US" dirty="0"/>
              <a:t>WHEN (condition)</a:t>
            </a:r>
          </a:p>
          <a:p>
            <a:pPr marL="0" indent="0">
              <a:buNone/>
            </a:pPr>
            <a:r>
              <a:rPr lang="en-US" dirty="0"/>
              <a:t> DECLARE </a:t>
            </a:r>
          </a:p>
          <a:p>
            <a:pPr marL="0" indent="0">
              <a:buNone/>
            </a:pPr>
            <a:r>
              <a:rPr lang="en-US" dirty="0"/>
              <a:t>Declaration-statements </a:t>
            </a:r>
          </a:p>
          <a:p>
            <a:pPr marL="0" indent="0">
              <a:buNone/>
            </a:pPr>
            <a:r>
              <a:rPr lang="en-US" dirty="0"/>
              <a:t>BEGIN </a:t>
            </a:r>
          </a:p>
          <a:p>
            <a:pPr marL="0" indent="0">
              <a:buNone/>
            </a:pPr>
            <a:r>
              <a:rPr lang="en-US" dirty="0"/>
              <a:t>Executable-statements </a:t>
            </a:r>
          </a:p>
          <a:p>
            <a:pPr marL="0" indent="0">
              <a:buNone/>
            </a:pPr>
            <a:r>
              <a:rPr lang="en-US" dirty="0"/>
              <a:t>EXCEPTION</a:t>
            </a:r>
          </a:p>
          <a:p>
            <a:pPr marL="0" indent="0">
              <a:buNone/>
            </a:pPr>
            <a:r>
              <a:rPr lang="en-US" dirty="0"/>
              <a:t> Exception-handling-statements </a:t>
            </a:r>
          </a:p>
          <a:p>
            <a:pPr marL="0" indent="0">
              <a:buNone/>
            </a:pPr>
            <a:r>
              <a:rPr lang="en-US" dirty="0"/>
              <a:t>END; </a:t>
            </a:r>
          </a:p>
        </p:txBody>
      </p:sp>
    </p:spTree>
    <p:extLst>
      <p:ext uri="{BB962C8B-B14F-4D97-AF65-F5344CB8AC3E}">
        <p14:creationId xmlns:p14="http://schemas.microsoft.com/office/powerpoint/2010/main" val="71003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D7F63-A799-478F-8D7B-EC8860398C09}"/>
              </a:ext>
            </a:extLst>
          </p:cNvPr>
          <p:cNvSpPr>
            <a:spLocks noGrp="1"/>
          </p:cNvSpPr>
          <p:nvPr>
            <p:ph idx="1"/>
          </p:nvPr>
        </p:nvSpPr>
        <p:spPr/>
        <p:txBody>
          <a:bodyPr>
            <a:normAutofit fontScale="85000" lnSpcReduction="20000"/>
          </a:bodyPr>
          <a:lstStyle/>
          <a:p>
            <a:r>
              <a:rPr lang="en-US" dirty="0"/>
              <a:t>Where, </a:t>
            </a:r>
          </a:p>
          <a:p>
            <a:r>
              <a:rPr lang="en-US" dirty="0"/>
              <a:t>CREATE [OR REPLACE] TRIGGER </a:t>
            </a:r>
            <a:r>
              <a:rPr lang="en-US" dirty="0" err="1"/>
              <a:t>trigger_name</a:t>
            </a:r>
            <a:r>
              <a:rPr lang="en-US" dirty="0"/>
              <a:t> − Creates or replaces an existing trigger with the </a:t>
            </a:r>
            <a:r>
              <a:rPr lang="en-US" dirty="0" err="1"/>
              <a:t>trigger_name</a:t>
            </a:r>
            <a:r>
              <a:rPr lang="en-US" dirty="0"/>
              <a:t>. </a:t>
            </a:r>
          </a:p>
          <a:p>
            <a:r>
              <a:rPr lang="en-US" dirty="0"/>
              <a:t>{BEFORE | AFTER | INSTEAD OF} − This specifies when the trigger will be executed. The INSTEAD OF clause is used for creating trigger on a view.</a:t>
            </a:r>
          </a:p>
          <a:p>
            <a:r>
              <a:rPr lang="en-US" dirty="0"/>
              <a:t>{INSERT [OR] | UPDATE [OR] | DELETE} − This specifies the DML operation.</a:t>
            </a:r>
          </a:p>
          <a:p>
            <a:r>
              <a:rPr lang="en-US" dirty="0"/>
              <a:t>[OF </a:t>
            </a:r>
            <a:r>
              <a:rPr lang="en-US" dirty="0" err="1"/>
              <a:t>col_name</a:t>
            </a:r>
            <a:r>
              <a:rPr lang="en-US" dirty="0"/>
              <a:t>] − This specifies the column name that will be updated. </a:t>
            </a:r>
          </a:p>
          <a:p>
            <a:r>
              <a:rPr lang="en-US" dirty="0"/>
              <a:t>[ON </a:t>
            </a:r>
            <a:r>
              <a:rPr lang="en-US" dirty="0" err="1"/>
              <a:t>table_name</a:t>
            </a:r>
            <a:r>
              <a:rPr lang="en-US" dirty="0"/>
              <a:t>] − This specifies the name of the table associated with the trigger.</a:t>
            </a:r>
          </a:p>
          <a:p>
            <a:r>
              <a:rPr lang="en-US" dirty="0"/>
              <a:t> [REFERENCING OLD AS o NEW AS n] − This allows you to refer new and old values for various DML statements, such as INSERT, UPDATE, and DELETE.</a:t>
            </a:r>
          </a:p>
          <a:p>
            <a:r>
              <a:rPr lang="en-US" dirty="0"/>
              <a:t>[FOR EACH ROW] − This specifies a row-level trigger, i.e., the trigger will be executed for each row being affected. Otherwise the trigger will execute just once when the SQL statement is executed, which is called a table level trigger. </a:t>
            </a:r>
          </a:p>
          <a:p>
            <a:r>
              <a:rPr lang="en-US" dirty="0"/>
              <a:t>WHEN (condition) − This provides a condition for rows for which the trigger would fire. This clause is valid only for row-level triggers</a:t>
            </a:r>
            <a:endParaRPr lang="en-IN" dirty="0"/>
          </a:p>
        </p:txBody>
      </p:sp>
    </p:spTree>
    <p:extLst>
      <p:ext uri="{BB962C8B-B14F-4D97-AF65-F5344CB8AC3E}">
        <p14:creationId xmlns:p14="http://schemas.microsoft.com/office/powerpoint/2010/main" val="2017212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6065</TotalTime>
  <Words>3122</Words>
  <Application>Microsoft Office PowerPoint</Application>
  <PresentationFormat>On-screen Show (4:3)</PresentationFormat>
  <Paragraphs>540</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Triggers and Cursors</vt:lpstr>
      <vt:lpstr>Triggers</vt:lpstr>
      <vt:lpstr>Triggers</vt:lpstr>
      <vt:lpstr>Trigger vs procedures</vt:lpstr>
      <vt:lpstr>Parts of trigger</vt:lpstr>
      <vt:lpstr>Types of triggers</vt:lpstr>
      <vt:lpstr>PowerPoint Presentation</vt:lpstr>
      <vt:lpstr>Syntax-</vt:lpstr>
      <vt:lpstr>PowerPoint Presentation</vt:lpstr>
      <vt:lpstr>Create the Trigger  for insert DML and use it</vt:lpstr>
      <vt:lpstr>Creating and Firing a Trigger before update</vt:lpstr>
      <vt:lpstr>PowerPoint Presentation</vt:lpstr>
      <vt:lpstr>PowerPoint Presentation</vt:lpstr>
      <vt:lpstr>The following program creates a row-level trigger for the customers table that would fire for INSERT or UPDATE or DELETE operations performed on the CUSTOMERS table. This trigger will display the salary difference between the old values and new values −</vt:lpstr>
      <vt:lpstr>PowerPoint Presentation</vt:lpstr>
      <vt:lpstr>To find the commission of employee based upon salary</vt:lpstr>
      <vt:lpstr>Create PL/SQL trigger which will tell about the operation performed on database.</vt:lpstr>
      <vt:lpstr>Cursors</vt:lpstr>
      <vt:lpstr>Implicit Cursor</vt:lpstr>
      <vt:lpstr>Attribute &amp; Description</vt:lpstr>
      <vt:lpstr>We will be using the Emp table we had created and used in the previous lectures</vt:lpstr>
      <vt:lpstr>The following program will update the table and increase the salary of each employee by 500 and use the SQL%ROWCOUNT attribute to determine the number of rows affected </vt:lpstr>
      <vt:lpstr>The following program will update the table and increase the salary of each employee by 500 and use the SQL%ROWCOUNT attribute to determine the number of rows affected </vt:lpstr>
      <vt:lpstr>PowerPoint Presentation</vt:lpstr>
      <vt:lpstr>Write a PL/SQL block to count the number of rows affected by an update statement</vt:lpstr>
      <vt:lpstr>Write a PL/SQL block to display a message that whether a record is updated or not.</vt:lpstr>
      <vt:lpstr>Explicit Cursors</vt:lpstr>
      <vt:lpstr>PowerPoint Presentation</vt:lpstr>
      <vt:lpstr>Example  Following is a complete example to illustrate the concepts of explicit cursors</vt:lpstr>
      <vt:lpstr>Write a PL/SQL cursor to display the name of the students belonging to CSE branch</vt:lpstr>
      <vt:lpstr>Cursors</vt:lpstr>
      <vt:lpstr>Types of cursors</vt:lpstr>
      <vt:lpstr>Cursor attributes</vt:lpstr>
      <vt:lpstr>Implicit cursors</vt:lpstr>
      <vt:lpstr>Explicit cursors</vt:lpstr>
      <vt:lpstr>Steps of execution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Triggers and Cursors</dc:title>
  <dc:creator>ASHU</dc:creator>
  <cp:lastModifiedBy>SHREY GARG</cp:lastModifiedBy>
  <cp:revision>41</cp:revision>
  <dcterms:created xsi:type="dcterms:W3CDTF">2006-08-16T00:00:00Z</dcterms:created>
  <dcterms:modified xsi:type="dcterms:W3CDTF">2023-04-26T16:45:16Z</dcterms:modified>
</cp:coreProperties>
</file>