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0.jpg" ContentType="image/jpg"/>
  <Override PartName="/ppt/media/image51.jpg" ContentType="image/jpg"/>
  <Override PartName="/ppt/media/image52.jpg" ContentType="image/jpg"/>
  <Override PartName="/ppt/media/image5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9" r:id="rId3"/>
    <p:sldId id="273" r:id="rId4"/>
    <p:sldId id="277" r:id="rId5"/>
    <p:sldId id="275" r:id="rId6"/>
    <p:sldId id="276" r:id="rId7"/>
    <p:sldId id="260" r:id="rId8"/>
    <p:sldId id="278" r:id="rId9"/>
    <p:sldId id="279" r:id="rId10"/>
    <p:sldId id="280" r:id="rId11"/>
    <p:sldId id="281" r:id="rId12"/>
    <p:sldId id="282" r:id="rId13"/>
    <p:sldId id="283" r:id="rId14"/>
    <p:sldId id="284" r:id="rId15"/>
    <p:sldId id="285" r:id="rId16"/>
    <p:sldId id="286" r:id="rId17"/>
    <p:sldId id="288" r:id="rId18"/>
    <p:sldId id="287" r:id="rId19"/>
    <p:sldId id="289" r:id="rId20"/>
    <p:sldId id="290" r:id="rId21"/>
    <p:sldId id="291" r:id="rId22"/>
    <p:sldId id="292" r:id="rId23"/>
    <p:sldId id="293" r:id="rId24"/>
    <p:sldId id="294" r:id="rId25"/>
    <p:sldId id="262" r:id="rId26"/>
    <p:sldId id="263" r:id="rId27"/>
    <p:sldId id="264" r:id="rId28"/>
    <p:sldId id="265" r:id="rId29"/>
    <p:sldId id="266" r:id="rId30"/>
    <p:sldId id="296" r:id="rId31"/>
    <p:sldId id="297" r:id="rId32"/>
    <p:sldId id="271" r:id="rId33"/>
    <p:sldId id="295" r:id="rId34"/>
    <p:sldId id="298" r:id="rId35"/>
    <p:sldId id="299" r:id="rId36"/>
    <p:sldId id="300" r:id="rId37"/>
    <p:sldId id="301" r:id="rId38"/>
    <p:sldId id="302" r:id="rId39"/>
    <p:sldId id="303" r:id="rId40"/>
    <p:sldId id="304" r:id="rId41"/>
    <p:sldId id="256" r:id="rId42"/>
    <p:sldId id="305" r:id="rId43"/>
    <p:sldId id="258" r:id="rId44"/>
    <p:sldId id="307" r:id="rId45"/>
    <p:sldId id="261" r:id="rId46"/>
    <p:sldId id="313" r:id="rId47"/>
    <p:sldId id="309" r:id="rId48"/>
    <p:sldId id="310" r:id="rId49"/>
    <p:sldId id="311" r:id="rId50"/>
    <p:sldId id="312" r:id="rId51"/>
    <p:sldId id="26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9284C-1146-4747-8DEC-4F9A75455C86}" type="datetimeFigureOut">
              <a:rPr lang="en-IN" smtClean="0"/>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78F63-9794-44BA-8B57-826E0255045A}" type="slidenum">
              <a:rPr lang="en-IN" smtClean="0"/>
              <a:t>‹#›</a:t>
            </a:fld>
            <a:endParaRPr lang="en-IN"/>
          </a:p>
        </p:txBody>
      </p:sp>
    </p:spTree>
    <p:extLst>
      <p:ext uri="{BB962C8B-B14F-4D97-AF65-F5344CB8AC3E}">
        <p14:creationId xmlns:p14="http://schemas.microsoft.com/office/powerpoint/2010/main" val="422190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fundamental difference between classical (or Newtonian) mechanics and quantum mechanics lies in what they describe. In classical mechanics, the future history of a particle is completely determined by its initial position and momentum together with the forces that act upon it. In the everyday world these quantities can all be determined well enough for the predictions of Newtonian mechanics to agree with what we find. </a:t>
            </a:r>
          </a:p>
          <a:p>
            <a:r>
              <a:rPr lang="en-US" sz="1200" b="0" i="0" u="none" strike="noStrike" kern="1200" baseline="0" dirty="0">
                <a:solidFill>
                  <a:schemeClr val="tx1"/>
                </a:solidFill>
                <a:latin typeface="+mn-lt"/>
                <a:ea typeface="+mn-ea"/>
                <a:cs typeface="+mn-cs"/>
              </a:rPr>
              <a:t>Quantum mechanics also arrives at relationships between observable quantities, but the uncertainty principle suggests that the nature of an observable quantity is different in the atomic realm. Cause and effect are still related in quantum mechanics, but what they concern needs careful interpretation. In quantum mechanics the kind of certainty about the future characteristic of classical mechanics is impossible because the initial state of a particle cannot be established with sufficient accuracy. As we saw in Sec. 3.7, the more we know about the position of a particle now, the less we know about its momentum and hence about its position later.</a:t>
            </a:r>
          </a:p>
          <a:p>
            <a:r>
              <a:rPr lang="en-US" sz="1200" b="0" i="0" u="none" strike="noStrike" kern="1200" baseline="0" dirty="0">
                <a:solidFill>
                  <a:schemeClr val="tx1"/>
                </a:solidFill>
                <a:latin typeface="+mn-lt"/>
                <a:ea typeface="+mn-ea"/>
                <a:cs typeface="+mn-cs"/>
              </a:rPr>
              <a:t>The quantities whose relationships quantum mechanics explores are </a:t>
            </a:r>
            <a:r>
              <a:rPr lang="en-US" sz="1200" b="0" i="1" u="none" strike="noStrike" kern="1200" baseline="0" dirty="0">
                <a:solidFill>
                  <a:schemeClr val="tx1"/>
                </a:solidFill>
                <a:latin typeface="+mn-lt"/>
                <a:ea typeface="+mn-ea"/>
                <a:cs typeface="+mn-cs"/>
              </a:rPr>
              <a:t>probabilities. </a:t>
            </a:r>
            <a:r>
              <a:rPr lang="en-US" sz="1200" b="0" i="0" u="none" strike="noStrike" kern="1200" baseline="0" dirty="0">
                <a:solidFill>
                  <a:schemeClr val="tx1"/>
                </a:solidFill>
                <a:latin typeface="+mn-lt"/>
                <a:ea typeface="+mn-ea"/>
                <a:cs typeface="+mn-cs"/>
              </a:rPr>
              <a:t>Instead of asserting, for example, that the radius of the electron’s orbit in a </a:t>
            </a:r>
            <a:r>
              <a:rPr lang="en-US" sz="1200" b="0" i="0" u="none" strike="noStrike" kern="1200" baseline="0" dirty="0" err="1">
                <a:solidFill>
                  <a:schemeClr val="tx1"/>
                </a:solidFill>
                <a:latin typeface="+mn-lt"/>
                <a:ea typeface="+mn-ea"/>
                <a:cs typeface="+mn-cs"/>
              </a:rPr>
              <a:t>groundstate</a:t>
            </a:r>
            <a:r>
              <a:rPr lang="en-US" sz="1200" b="0" i="0" u="none" strike="noStrike" kern="1200" baseline="0" dirty="0">
                <a:solidFill>
                  <a:schemeClr val="tx1"/>
                </a:solidFill>
                <a:latin typeface="+mn-lt"/>
                <a:ea typeface="+mn-ea"/>
                <a:cs typeface="+mn-cs"/>
              </a:rPr>
              <a:t> hydrogen atom is always exactly 5.3  1011 m, as the Bohr theory does, quantum mechanics states that this is the </a:t>
            </a:r>
            <a:r>
              <a:rPr lang="en-US" sz="1200" b="0" i="1" u="none" strike="noStrike" kern="1200" baseline="0" dirty="0">
                <a:solidFill>
                  <a:schemeClr val="tx1"/>
                </a:solidFill>
                <a:latin typeface="+mn-lt"/>
                <a:ea typeface="+mn-ea"/>
                <a:cs typeface="+mn-cs"/>
              </a:rPr>
              <a:t>most probable </a:t>
            </a:r>
            <a:r>
              <a:rPr lang="en-US" sz="1200" b="0" i="0" u="none" strike="noStrike" kern="1200" baseline="0" dirty="0">
                <a:solidFill>
                  <a:schemeClr val="tx1"/>
                </a:solidFill>
                <a:latin typeface="+mn-lt"/>
                <a:ea typeface="+mn-ea"/>
                <a:cs typeface="+mn-cs"/>
              </a:rPr>
              <a:t>radius. In a suitable experiment most trials will yield a different value, either larger or smaller, but the value most likely to be found will be 0.53 angstrom.</a:t>
            </a:r>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t>3</a:t>
            </a:fld>
            <a:endParaRPr lang="en-US"/>
          </a:p>
        </p:txBody>
      </p:sp>
    </p:spTree>
    <p:extLst>
      <p:ext uri="{BB962C8B-B14F-4D97-AF65-F5344CB8AC3E}">
        <p14:creationId xmlns:p14="http://schemas.microsoft.com/office/powerpoint/2010/main" val="259946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overwhelming success of classical physics—classical mechanics, classical theory of electromagnetism, and thermodynamics—made people believe that the ultimate description of nature had been achieved. It seemed that all known physical phenomena could be explained within the framework of the general theories of matter and radiation.</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t>4</a:t>
            </a:fld>
            <a:endParaRPr lang="en-US"/>
          </a:p>
        </p:txBody>
      </p:sp>
    </p:spTree>
    <p:extLst>
      <p:ext uri="{BB962C8B-B14F-4D97-AF65-F5344CB8AC3E}">
        <p14:creationId xmlns:p14="http://schemas.microsoft.com/office/powerpoint/2010/main" val="264062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He argued that the, where </a:t>
            </a:r>
            <a:r>
              <a:rPr lang="en-US" sz="1200" i="1" dirty="0"/>
              <a:t>h </a:t>
            </a:r>
            <a:r>
              <a:rPr lang="en-US" sz="1200" dirty="0"/>
              <a:t>is a fundamental constant called </a:t>
            </a:r>
            <a:r>
              <a:rPr lang="en-US" sz="1200" i="1" dirty="0"/>
              <a:t>Planck’s constant</a:t>
            </a:r>
            <a:r>
              <a:rPr lang="en-US" sz="1200" dirty="0"/>
              <a:t>. The quantization of electromagnetic radiation turned out to be an idea with far-reaching consequences. Planck’s idea, which gave an accurate explanation of blackbody radiation, prompted new thinking and triggered an avalanche of new discoveries that yielded solutions to the most outstanding problems of the time.</a:t>
            </a:r>
          </a:p>
          <a:p>
            <a:r>
              <a:rPr lang="en-US" sz="1200" dirty="0"/>
              <a:t>Right after Rutherford’s experimental discovery of the atomic nucleus in 1911, and combining Rutherford’s atomic model, Planck’s quantum concept, and Einstein’s photons, atoms can be found only in </a:t>
            </a:r>
            <a:r>
              <a:rPr lang="en-US" sz="1200" i="1" dirty="0"/>
              <a:t>discrete states </a:t>
            </a:r>
            <a:r>
              <a:rPr lang="en-US" sz="1200" dirty="0"/>
              <a:t>of energy and that the interaction of atoms with radiation, i.e., the emission or absorption of radiation by atoms, takes place only in </a:t>
            </a:r>
            <a:r>
              <a:rPr lang="en-US" sz="1200" i="1" dirty="0"/>
              <a:t>discrete amounts </a:t>
            </a:r>
            <a:r>
              <a:rPr lang="en-US" sz="1200" dirty="0"/>
              <a:t>of </a:t>
            </a:r>
            <a:r>
              <a:rPr lang="en-US" sz="1200" i="1" dirty="0"/>
              <a:t>h</a:t>
            </a:r>
            <a:r>
              <a:rPr lang="en-US" sz="1200" dirty="0"/>
              <a:t>􀁆 because it results from transitions of the atom between its various discrete energy states. This work provided a satisfactory explanation to several outstanding problems such as atomic stability and atomic spectroscopy.</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t>5</a:t>
            </a:fld>
            <a:endParaRPr lang="en-US"/>
          </a:p>
        </p:txBody>
      </p:sp>
    </p:spTree>
    <p:extLst>
      <p:ext uri="{BB962C8B-B14F-4D97-AF65-F5344CB8AC3E}">
        <p14:creationId xmlns:p14="http://schemas.microsoft.com/office/powerpoint/2010/main" val="62941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addition to providing an accurate reproduction of the existing experimental data, this theory turned out to possess an astonishingly reliable prediction power which enabled it to explore and unravel many uncharted areas of the microphysical world. This new theory had put an end to twenty five years (1900–1925) of patchwork which was dominated by the ideas of Planck and Bohr and which later became known as the old quantum 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new theory had put an end to twenty five years (1900–1925) of patchwork which was dominated by the ideas of Planck and Bohr and which later became known as the old quantum theory.</a:t>
            </a:r>
          </a:p>
          <a:p>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t>6</a:t>
            </a:fld>
            <a:endParaRPr lang="en-US"/>
          </a:p>
        </p:txBody>
      </p:sp>
    </p:spTree>
    <p:extLst>
      <p:ext uri="{BB962C8B-B14F-4D97-AF65-F5344CB8AC3E}">
        <p14:creationId xmlns:p14="http://schemas.microsoft.com/office/powerpoint/2010/main" val="379097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4F96A7-18AD-4D14-9F68-45EEEE7DA6A5}"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4F96A7-18AD-4D14-9F68-45EEEE7DA6A5}"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4F96A7-18AD-4D14-9F68-45EEEE7DA6A5}"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4F96A7-18AD-4D14-9F68-45EEEE7DA6A5}"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4F96A7-18AD-4D14-9F68-45EEEE7DA6A5}"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4F96A7-18AD-4D14-9F68-45EEEE7DA6A5}"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4F96A7-18AD-4D14-9F68-45EEEE7DA6A5}"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hyperphysics.phy-astr.gsu.edu/hbase/mod1.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image" Target="../media/image1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3" Type="http://schemas.openxmlformats.org/officeDocument/2006/relationships/hyperlink" Target="https://en.wikipedia.org/wiki/Cadmium" TargetMode="External"/><Relationship Id="rId18" Type="http://schemas.openxmlformats.org/officeDocument/2006/relationships/hyperlink" Target="https://en.wikipedia.org/wiki/Copper" TargetMode="External"/><Relationship Id="rId26" Type="http://schemas.openxmlformats.org/officeDocument/2006/relationships/hyperlink" Target="https://en.wikipedia.org/wiki/Iridium" TargetMode="External"/><Relationship Id="rId39" Type="http://schemas.openxmlformats.org/officeDocument/2006/relationships/hyperlink" Target="https://en.wikipedia.org/wiki/Lead" TargetMode="External"/><Relationship Id="rId21" Type="http://schemas.openxmlformats.org/officeDocument/2006/relationships/hyperlink" Target="https://en.wikipedia.org/wiki/Gallium" TargetMode="External"/><Relationship Id="rId34" Type="http://schemas.openxmlformats.org/officeDocument/2006/relationships/hyperlink" Target="https://en.wikipedia.org/wiki/Sodium" TargetMode="External"/><Relationship Id="rId42" Type="http://schemas.openxmlformats.org/officeDocument/2006/relationships/hyperlink" Target="https://en.wikipedia.org/wiki/Rubidium" TargetMode="External"/><Relationship Id="rId47" Type="http://schemas.openxmlformats.org/officeDocument/2006/relationships/hyperlink" Target="https://en.wikipedia.org/wiki/Scandium" TargetMode="External"/><Relationship Id="rId50" Type="http://schemas.openxmlformats.org/officeDocument/2006/relationships/hyperlink" Target="https://en.wikipedia.org/wiki/Samarium" TargetMode="External"/><Relationship Id="rId55" Type="http://schemas.openxmlformats.org/officeDocument/2006/relationships/hyperlink" Target="https://en.wikipedia.org/wiki/Tellurium" TargetMode="External"/><Relationship Id="rId63" Type="http://schemas.openxmlformats.org/officeDocument/2006/relationships/hyperlink" Target="https://en.wikipedia.org/wiki/Ytterbium" TargetMode="External"/><Relationship Id="rId68" Type="http://schemas.openxmlformats.org/officeDocument/2006/relationships/hyperlink" Target="https://en.wikipedia.org/wiki/Work_function" TargetMode="External"/><Relationship Id="rId7" Type="http://schemas.openxmlformats.org/officeDocument/2006/relationships/hyperlink" Target="https://en.wikipedia.org/wiki/Boron" TargetMode="External"/><Relationship Id="rId2" Type="http://schemas.openxmlformats.org/officeDocument/2006/relationships/image" Target="../media/image11.png"/><Relationship Id="rId16" Type="http://schemas.openxmlformats.org/officeDocument/2006/relationships/hyperlink" Target="https://en.wikipedia.org/wiki/Chromium" TargetMode="External"/><Relationship Id="rId29" Type="http://schemas.openxmlformats.org/officeDocument/2006/relationships/hyperlink" Target="https://en.wikipedia.org/wiki/Lithium" TargetMode="External"/><Relationship Id="rId1" Type="http://schemas.openxmlformats.org/officeDocument/2006/relationships/slideLayout" Target="../slideLayouts/slideLayout2.xml"/><Relationship Id="rId6" Type="http://schemas.openxmlformats.org/officeDocument/2006/relationships/hyperlink" Target="https://en.wikipedia.org/wiki/Gold" TargetMode="External"/><Relationship Id="rId11" Type="http://schemas.openxmlformats.org/officeDocument/2006/relationships/hyperlink" Target="https://en.wikipedia.org/wiki/Carbon" TargetMode="External"/><Relationship Id="rId24" Type="http://schemas.openxmlformats.org/officeDocument/2006/relationships/hyperlink" Target="https://en.wikipedia.org/wiki/Mercury_(element)" TargetMode="External"/><Relationship Id="rId32" Type="http://schemas.openxmlformats.org/officeDocument/2006/relationships/hyperlink" Target="https://en.wikipedia.org/wiki/Manganese" TargetMode="External"/><Relationship Id="rId37" Type="http://schemas.openxmlformats.org/officeDocument/2006/relationships/hyperlink" Target="https://en.wikipedia.org/wiki/Nickel" TargetMode="External"/><Relationship Id="rId40" Type="http://schemas.openxmlformats.org/officeDocument/2006/relationships/hyperlink" Target="https://en.wikipedia.org/wiki/Palladium" TargetMode="External"/><Relationship Id="rId45" Type="http://schemas.openxmlformats.org/officeDocument/2006/relationships/hyperlink" Target="https://en.wikipedia.org/wiki/Ruthenium" TargetMode="External"/><Relationship Id="rId53" Type="http://schemas.openxmlformats.org/officeDocument/2006/relationships/hyperlink" Target="https://en.wikipedia.org/wiki/Tantalum" TargetMode="External"/><Relationship Id="rId58" Type="http://schemas.openxmlformats.org/officeDocument/2006/relationships/hyperlink" Target="https://en.wikipedia.org/wiki/Thallium" TargetMode="External"/><Relationship Id="rId66" Type="http://schemas.openxmlformats.org/officeDocument/2006/relationships/hyperlink" Target="https://en.wikipedia.org/wiki/Zirconium" TargetMode="External"/><Relationship Id="rId5" Type="http://schemas.openxmlformats.org/officeDocument/2006/relationships/hyperlink" Target="https://en.wikipedia.org/wiki/Arsenic" TargetMode="External"/><Relationship Id="rId15" Type="http://schemas.openxmlformats.org/officeDocument/2006/relationships/hyperlink" Target="https://en.wikipedia.org/wiki/Cobalt" TargetMode="External"/><Relationship Id="rId23" Type="http://schemas.openxmlformats.org/officeDocument/2006/relationships/hyperlink" Target="https://en.wikipedia.org/wiki/Hafnium" TargetMode="External"/><Relationship Id="rId28" Type="http://schemas.openxmlformats.org/officeDocument/2006/relationships/hyperlink" Target="https://en.wikipedia.org/wiki/Lanthanum" TargetMode="External"/><Relationship Id="rId36" Type="http://schemas.openxmlformats.org/officeDocument/2006/relationships/hyperlink" Target="https://en.wikipedia.org/wiki/Neodymium" TargetMode="External"/><Relationship Id="rId49" Type="http://schemas.openxmlformats.org/officeDocument/2006/relationships/hyperlink" Target="https://en.wikipedia.org/wiki/Silicon" TargetMode="External"/><Relationship Id="rId57" Type="http://schemas.openxmlformats.org/officeDocument/2006/relationships/hyperlink" Target="https://en.wikipedia.org/wiki/Titanium" TargetMode="External"/><Relationship Id="rId61" Type="http://schemas.openxmlformats.org/officeDocument/2006/relationships/hyperlink" Target="https://en.wikipedia.org/wiki/Tungsten" TargetMode="External"/><Relationship Id="rId10" Type="http://schemas.openxmlformats.org/officeDocument/2006/relationships/hyperlink" Target="https://en.wikipedia.org/wiki/Bismuth" TargetMode="External"/><Relationship Id="rId19" Type="http://schemas.openxmlformats.org/officeDocument/2006/relationships/hyperlink" Target="https://en.wikipedia.org/wiki/Europium" TargetMode="External"/><Relationship Id="rId31" Type="http://schemas.openxmlformats.org/officeDocument/2006/relationships/hyperlink" Target="https://en.wikipedia.org/wiki/Magnesium" TargetMode="External"/><Relationship Id="rId44" Type="http://schemas.openxmlformats.org/officeDocument/2006/relationships/hyperlink" Target="https://en.wikipedia.org/wiki/Rhodium" TargetMode="External"/><Relationship Id="rId52" Type="http://schemas.openxmlformats.org/officeDocument/2006/relationships/hyperlink" Target="https://en.wikipedia.org/wiki/Strontium" TargetMode="External"/><Relationship Id="rId60" Type="http://schemas.openxmlformats.org/officeDocument/2006/relationships/hyperlink" Target="https://en.wikipedia.org/wiki/Vanadium" TargetMode="External"/><Relationship Id="rId65" Type="http://schemas.openxmlformats.org/officeDocument/2006/relationships/hyperlink" Target="https://en.wikipedia.org/wiki/Zinc" TargetMode="External"/><Relationship Id="rId4" Type="http://schemas.openxmlformats.org/officeDocument/2006/relationships/hyperlink" Target="https://en.wikipedia.org/wiki/Aluminium" TargetMode="External"/><Relationship Id="rId9" Type="http://schemas.openxmlformats.org/officeDocument/2006/relationships/hyperlink" Target="https://en.wikipedia.org/wiki/Beryllium" TargetMode="External"/><Relationship Id="rId14" Type="http://schemas.openxmlformats.org/officeDocument/2006/relationships/hyperlink" Target="https://en.wikipedia.org/wiki/Cerium" TargetMode="External"/><Relationship Id="rId22" Type="http://schemas.openxmlformats.org/officeDocument/2006/relationships/hyperlink" Target="https://en.wikipedia.org/wiki/Gadolinium" TargetMode="External"/><Relationship Id="rId27" Type="http://schemas.openxmlformats.org/officeDocument/2006/relationships/hyperlink" Target="https://en.wikipedia.org/wiki/Potassium" TargetMode="External"/><Relationship Id="rId30" Type="http://schemas.openxmlformats.org/officeDocument/2006/relationships/hyperlink" Target="https://en.wikipedia.org/wiki/Lutetium" TargetMode="External"/><Relationship Id="rId35" Type="http://schemas.openxmlformats.org/officeDocument/2006/relationships/hyperlink" Target="https://en.wikipedia.org/wiki/Niobium" TargetMode="External"/><Relationship Id="rId43" Type="http://schemas.openxmlformats.org/officeDocument/2006/relationships/hyperlink" Target="https://en.wikipedia.org/wiki/Rhenium" TargetMode="External"/><Relationship Id="rId48" Type="http://schemas.openxmlformats.org/officeDocument/2006/relationships/hyperlink" Target="https://en.wikipedia.org/wiki/Selenium" TargetMode="External"/><Relationship Id="rId56" Type="http://schemas.openxmlformats.org/officeDocument/2006/relationships/hyperlink" Target="https://en.wikipedia.org/wiki/Thorium" TargetMode="External"/><Relationship Id="rId64" Type="http://schemas.openxmlformats.org/officeDocument/2006/relationships/hyperlink" Target="https://en.wikipedia.org/wiki/Work_function#cite_note-13" TargetMode="External"/><Relationship Id="rId8" Type="http://schemas.openxmlformats.org/officeDocument/2006/relationships/hyperlink" Target="https://en.wikipedia.org/wiki/Barium" TargetMode="External"/><Relationship Id="rId51" Type="http://schemas.openxmlformats.org/officeDocument/2006/relationships/hyperlink" Target="https://en.wikipedia.org/wiki/Tin" TargetMode="External"/><Relationship Id="rId3" Type="http://schemas.openxmlformats.org/officeDocument/2006/relationships/hyperlink" Target="https://en.wikipedia.org/wiki/Silver" TargetMode="External"/><Relationship Id="rId12" Type="http://schemas.openxmlformats.org/officeDocument/2006/relationships/hyperlink" Target="https://en.wikipedia.org/wiki/Calcium" TargetMode="External"/><Relationship Id="rId17" Type="http://schemas.openxmlformats.org/officeDocument/2006/relationships/hyperlink" Target="https://en.wikipedia.org/wiki/Caesium" TargetMode="External"/><Relationship Id="rId25" Type="http://schemas.openxmlformats.org/officeDocument/2006/relationships/hyperlink" Target="https://en.wikipedia.org/wiki/Indium" TargetMode="External"/><Relationship Id="rId33" Type="http://schemas.openxmlformats.org/officeDocument/2006/relationships/hyperlink" Target="https://en.wikipedia.org/wiki/Molybdenum" TargetMode="External"/><Relationship Id="rId38" Type="http://schemas.openxmlformats.org/officeDocument/2006/relationships/hyperlink" Target="https://en.wikipedia.org/wiki/Osmium" TargetMode="External"/><Relationship Id="rId46" Type="http://schemas.openxmlformats.org/officeDocument/2006/relationships/hyperlink" Target="https://en.wikipedia.org/wiki/Antimony" TargetMode="External"/><Relationship Id="rId59" Type="http://schemas.openxmlformats.org/officeDocument/2006/relationships/hyperlink" Target="https://en.wikipedia.org/wiki/Uranium" TargetMode="External"/><Relationship Id="rId67" Type="http://schemas.openxmlformats.org/officeDocument/2006/relationships/hyperlink" Target="https://en.wikipedia.org/wiki/Electronvolt" TargetMode="External"/><Relationship Id="rId20" Type="http://schemas.openxmlformats.org/officeDocument/2006/relationships/hyperlink" Target="https://en.wikipedia.org/wiki/Iron" TargetMode="External"/><Relationship Id="rId41" Type="http://schemas.openxmlformats.org/officeDocument/2006/relationships/hyperlink" Target="https://en.wikipedia.org/wiki/Platinum" TargetMode="External"/><Relationship Id="rId54" Type="http://schemas.openxmlformats.org/officeDocument/2006/relationships/hyperlink" Target="https://en.wikipedia.org/wiki/Terbium" TargetMode="External"/><Relationship Id="rId62" Type="http://schemas.openxmlformats.org/officeDocument/2006/relationships/hyperlink" Target="https://en.wikipedia.org/wiki/Yttriu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hyperlink" Target="http://hyperphysics.phy-astr.gsu.edu/hbase/quantum/DavGer2.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8.gif"/></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quora.com/What-is-the-real-difference-between-the-time-dependent-Schrodingers-equation-and-time-independent-equatio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esy.de/user/projects/Physics/ParticleAndNuclear/photon_mas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a:solidFill>
                    <a:schemeClr val="bg1"/>
                  </a:solidFill>
                </a:rPr>
                <a:t>Engineering Physics</a:t>
              </a:r>
            </a:p>
            <a:p>
              <a:pPr algn="ctr"/>
              <a:r>
                <a:rPr lang="en-US" sz="3600" b="1" dirty="0">
                  <a:solidFill>
                    <a:schemeClr val="bg1"/>
                  </a:solidFill>
                </a:rPr>
                <a:t>PHY-110</a:t>
              </a:r>
            </a:p>
            <a:p>
              <a:pPr algn="ctr"/>
              <a:r>
                <a:rPr lang="en-US" sz="3600" b="1">
                  <a:solidFill>
                    <a:schemeClr val="bg1"/>
                  </a:solidFill>
                </a:rPr>
                <a:t>Quantum Mechanics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a:solidFill>
                    <a:schemeClr val="bg1"/>
                  </a:solidFill>
                </a:rPr>
                <a:t>ELECTROMAGNETIC THEORY</a:t>
              </a: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a:solidFill>
                    <a:schemeClr val="bg1"/>
                  </a:solidFill>
                </a:rPr>
                <a:t>LASER</a:t>
              </a: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a:solidFill>
                    <a:schemeClr val="bg1"/>
                  </a:solidFill>
                </a:rPr>
                <a:t>FIBER OPTICS</a:t>
              </a: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a:solidFill>
                    <a:schemeClr val="bg1"/>
                  </a:solidFill>
                </a:rPr>
                <a:t>QUANTUM MECHANICS</a:t>
              </a: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a:solidFill>
                    <a:schemeClr val="bg1"/>
                  </a:solidFill>
                </a:rPr>
                <a:t>WAVES</a:t>
              </a: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a:solidFill>
                    <a:schemeClr val="bg1"/>
                  </a:solidFill>
                </a:rPr>
                <a:t>SOLID STATE PHYSICS</a:t>
              </a: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Vishal Thakur</a:t>
              </a: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dirty="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53760" y="3351691"/>
            <a:ext cx="2938240" cy="523220"/>
          </a:xfrm>
          <a:prstGeom prst="rect">
            <a:avLst/>
          </a:prstGeom>
        </p:spPr>
        <p:txBody>
          <a:bodyPr wrap="none">
            <a:spAutoFit/>
          </a:bodyPr>
          <a:lstStyle/>
          <a:p>
            <a:r>
              <a:rPr lang="en-US" sz="1400" dirty="0">
                <a:hlinkClick r:id="rId2"/>
              </a:rPr>
              <a:t>http://hyperphysics.phy-astr.gsu.edu/</a:t>
            </a:r>
          </a:p>
          <a:p>
            <a:r>
              <a:rPr lang="en-US" sz="1400" dirty="0" err="1">
                <a:hlinkClick r:id="rId2"/>
              </a:rPr>
              <a:t>hbase</a:t>
            </a:r>
            <a:r>
              <a:rPr lang="en-US" sz="1400" dirty="0">
                <a:hlinkClick r:id="rId2"/>
              </a:rPr>
              <a:t>/mod1.html</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9092" y="738074"/>
            <a:ext cx="2741168" cy="2521874"/>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42428" y="738074"/>
                <a:ext cx="9126663" cy="5478423"/>
              </a:xfrm>
              <a:prstGeom prst="rect">
                <a:avLst/>
              </a:prstGeom>
              <a:ln w="19050">
                <a:solidFill>
                  <a:schemeClr val="tx1"/>
                </a:solidFill>
              </a:ln>
            </p:spPr>
            <p:txBody>
              <a:bodyPr wrap="square">
                <a:spAutoFit/>
              </a:bodyPr>
              <a:lstStyle/>
              <a:p>
                <a:pPr algn="just"/>
                <a:r>
                  <a:rPr lang="en-US" sz="1750" dirty="0"/>
                  <a:t>The remarkable aspects of the photoelectric effect when it was first observed were:</a:t>
                </a:r>
              </a:p>
              <a:p>
                <a:pPr algn="just"/>
                <a:endParaRPr lang="en-US" sz="1750" dirty="0"/>
              </a:p>
              <a:p>
                <a:pPr algn="just"/>
                <a:r>
                  <a:rPr lang="en-US" sz="1750" dirty="0"/>
                  <a:t>1. The electrons were emitted immediately -</a:t>
                </a:r>
                <a:r>
                  <a:rPr lang="en-US" sz="1750" b="1" dirty="0"/>
                  <a:t> no time lag!</a:t>
                </a:r>
                <a:r>
                  <a:rPr lang="en-US" sz="1750" dirty="0"/>
                  <a:t> (in fact very small (</a:t>
                </a:r>
                <a14:m>
                  <m:oMath xmlns:m="http://schemas.openxmlformats.org/officeDocument/2006/math">
                    <m:sSup>
                      <m:sSupPr>
                        <m:ctrlPr>
                          <a:rPr lang="en-US" sz="1750" b="0" i="1" smtClean="0">
                            <a:latin typeface="Cambria Math" panose="02040503050406030204" pitchFamily="18" charset="0"/>
                          </a:rPr>
                        </m:ctrlPr>
                      </m:sSupPr>
                      <m:e>
                        <m:r>
                          <a:rPr lang="en-US" sz="1750" b="0" i="1" smtClean="0">
                            <a:latin typeface="Cambria Math" panose="02040503050406030204" pitchFamily="18" charset="0"/>
                          </a:rPr>
                          <m:t>10</m:t>
                        </m:r>
                      </m:e>
                      <m:sup>
                        <m:r>
                          <a:rPr lang="en-US" sz="1750" b="0" i="1" smtClean="0">
                            <a:latin typeface="Cambria Math" panose="02040503050406030204" pitchFamily="18" charset="0"/>
                          </a:rPr>
                          <m:t>−8</m:t>
                        </m:r>
                      </m:sup>
                    </m:sSup>
                  </m:oMath>
                </a14:m>
                <a:r>
                  <a:rPr lang="en-US" sz="1750" dirty="0"/>
                  <a:t>s)).</a:t>
                </a:r>
              </a:p>
              <a:p>
                <a:pPr algn="just"/>
                <a:endParaRPr lang="en-US" sz="1750" dirty="0"/>
              </a:p>
              <a:p>
                <a:pPr algn="just"/>
                <a:r>
                  <a:rPr lang="en-US" sz="1750" dirty="0"/>
                  <a:t>2. </a:t>
                </a:r>
                <a:r>
                  <a:rPr lang="en-US" sz="1750" b="1" dirty="0"/>
                  <a:t>The number of photoelectrons emitted per second is directly proportional to the intensity of the incident light.</a:t>
                </a:r>
                <a:r>
                  <a:rPr lang="en-US" sz="1750" dirty="0"/>
                  <a:t> Increasing the intensity of the light increased the number of photoelectrons, but </a:t>
                </a:r>
                <a:r>
                  <a:rPr lang="en-US" sz="1750" b="1" dirty="0">
                    <a:solidFill>
                      <a:srgbClr val="C00000"/>
                    </a:solidFill>
                  </a:rPr>
                  <a:t>not their maximum kinetic energy!</a:t>
                </a:r>
                <a:r>
                  <a:rPr lang="en-US" sz="1750" dirty="0"/>
                  <a:t> The kinetic energy depend on the frequency of the incident radiation.</a:t>
                </a:r>
              </a:p>
              <a:p>
                <a:pPr algn="just"/>
                <a:endParaRPr lang="en-US" sz="1750" dirty="0"/>
              </a:p>
              <a:p>
                <a:pPr algn="just"/>
                <a:r>
                  <a:rPr lang="en-US" sz="1750" dirty="0"/>
                  <a:t>3. For the ejection of photoelectrons from the surface of a given material certain minimum frequency of the incident light is required. </a:t>
                </a:r>
                <a:r>
                  <a:rPr lang="en-US" sz="1750" b="1" dirty="0"/>
                  <a:t>If the frequency is less than the minimum frequency no electrons can be emitted from the metal surface however intense the incident light may be.</a:t>
                </a:r>
                <a:r>
                  <a:rPr lang="en-US" sz="1750" dirty="0"/>
                  <a:t> This minimum frequency is known as the threshold frequency and the corresponding wavelength is known as the threshold wavelength.  </a:t>
                </a:r>
              </a:p>
              <a:p>
                <a:pPr algn="just"/>
                <a:endParaRPr lang="en-US" sz="1750" dirty="0"/>
              </a:p>
              <a:p>
                <a:pPr algn="just"/>
                <a:r>
                  <a:rPr lang="en-US" sz="1750" dirty="0"/>
                  <a:t>4. The phenomenon is different from the thermionic emission because the rate of emission of the electrons from the photocathode is </a:t>
                </a:r>
                <a:r>
                  <a:rPr lang="en-US" sz="1750" b="1" dirty="0"/>
                  <a:t>independent of the temperature.</a:t>
                </a:r>
                <a:r>
                  <a:rPr lang="en-US" sz="1750" dirty="0"/>
                  <a:t> </a:t>
                </a:r>
              </a:p>
              <a:p>
                <a:pPr algn="just"/>
                <a:endParaRPr lang="en-US" sz="1750" dirty="0"/>
              </a:p>
              <a:p>
                <a:pPr algn="just"/>
                <a:r>
                  <a:rPr lang="en-US" sz="1750" dirty="0"/>
                  <a:t>5. The stopping potential is proportional to the </a:t>
                </a:r>
                <a:r>
                  <a:rPr lang="en-US" sz="1750" b="1" dirty="0"/>
                  <a:t>frequency of the incident radiation </a:t>
                </a:r>
                <a:r>
                  <a:rPr lang="en-US" sz="1750" dirty="0"/>
                  <a:t>and not on the intensity. </a:t>
                </a:r>
              </a:p>
            </p:txBody>
          </p:sp>
        </mc:Choice>
        <mc:Fallback xmlns="">
          <p:sp>
            <p:nvSpPr>
              <p:cNvPr id="6" name="Rectangle 5"/>
              <p:cNvSpPr>
                <a:spLocks noRot="1" noChangeAspect="1" noMove="1" noResize="1" noEditPoints="1" noAdjustHandles="1" noChangeArrowheads="1" noChangeShapeType="1" noTextEdit="1"/>
              </p:cNvSpPr>
              <p:nvPr/>
            </p:nvSpPr>
            <p:spPr>
              <a:xfrm>
                <a:off x="142428" y="738074"/>
                <a:ext cx="9126663" cy="5478423"/>
              </a:xfrm>
              <a:prstGeom prst="rect">
                <a:avLst/>
              </a:prstGeom>
              <a:blipFill>
                <a:blip r:embed="rId4"/>
                <a:stretch>
                  <a:fillRect l="-400" t="-222" r="-266" b="-443"/>
                </a:stretch>
              </a:blipFill>
              <a:ln w="19050">
                <a:solidFill>
                  <a:schemeClr val="tx1"/>
                </a:solidFill>
              </a:ln>
            </p:spPr>
            <p:txBody>
              <a:bodyPr/>
              <a:lstStyle/>
              <a:p>
                <a:r>
                  <a:rPr lang="en-IN">
                    <a:noFill/>
                  </a:rPr>
                  <a:t> </a:t>
                </a:r>
              </a:p>
            </p:txBody>
          </p:sp>
        </mc:Fallback>
      </mc:AlternateContent>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Aspects of Photo-Electric Effect</a:t>
            </a:r>
          </a:p>
        </p:txBody>
      </p:sp>
    </p:spTree>
    <p:extLst>
      <p:ext uri="{BB962C8B-B14F-4D97-AF65-F5344CB8AC3E}">
        <p14:creationId xmlns:p14="http://schemas.microsoft.com/office/powerpoint/2010/main" val="222830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Einstein’s Photo-Electric Equation</a:t>
            </a:r>
          </a:p>
        </p:txBody>
      </p:sp>
      <mc:AlternateContent xmlns:mc="http://schemas.openxmlformats.org/markup-compatibility/2006" xmlns:a14="http://schemas.microsoft.com/office/drawing/2010/main">
        <mc:Choice Requires="a14">
          <p:sp>
            <p:nvSpPr>
              <p:cNvPr id="5" name="TextBox 4"/>
              <p:cNvSpPr txBox="1"/>
              <p:nvPr/>
            </p:nvSpPr>
            <p:spPr>
              <a:xfrm>
                <a:off x="1440589" y="996653"/>
                <a:ext cx="8896172" cy="5469446"/>
              </a:xfrm>
              <a:prstGeom prst="rect">
                <a:avLst/>
              </a:prstGeom>
              <a:noFill/>
              <a:ln w="22225">
                <a:solidFill>
                  <a:schemeClr val="tx1"/>
                </a:solidFill>
              </a:ln>
            </p:spPr>
            <p:txBody>
              <a:bodyPr wrap="square" rtlCol="0">
                <a:spAutoFit/>
              </a:bodyPr>
              <a:lstStyle/>
              <a:p>
                <a:pPr algn="just"/>
                <a:r>
                  <a:rPr lang="en-US" dirty="0"/>
                  <a:t>According to Einstein’s explanation in phenomenon of photoelectric effect one photon is completely absorbed by one electron of the metal surface. The electron gains quantum energy and may be emitted from the metal surface. </a:t>
                </a:r>
              </a:p>
              <a:p>
                <a:pPr algn="just"/>
                <a:endParaRPr lang="en-US" dirty="0"/>
              </a:p>
              <a:p>
                <a:pPr algn="just"/>
                <a:r>
                  <a:rPr lang="en-US" dirty="0"/>
                  <a:t>The photon’s energy is utilized in following two ways:</a:t>
                </a:r>
              </a:p>
              <a:p>
                <a:pPr marL="342900" indent="-342900" algn="just">
                  <a:buAutoNum type="arabicPeriod"/>
                </a:pPr>
                <a:r>
                  <a:rPr lang="en-US" dirty="0"/>
                  <a:t>A part of its energy is used to free the electron from the atom and to move it from the metal surface. The energy used in this task is known as </a:t>
                </a:r>
                <a:r>
                  <a:rPr lang="en-US" b="1" dirty="0"/>
                  <a:t>photoelectric work function of the metal</a:t>
                </a:r>
                <a:r>
                  <a:rPr lang="en-US" dirty="0"/>
                  <a:t>. </a:t>
                </a:r>
              </a:p>
              <a:p>
                <a:pPr marL="342900" indent="-342900" algn="just">
                  <a:buAutoNum type="arabicPeriod"/>
                </a:pPr>
                <a:r>
                  <a:rPr lang="en-US" dirty="0"/>
                  <a:t>The rest of the energy is used to give the kinetic energy to the ejected photo-electrons. Thus the total energy of the incident photon is given by,</a:t>
                </a:r>
              </a:p>
              <a:p>
                <a:pPr algn="just"/>
                <a:endParaRPr lang="en-US" dirty="0"/>
              </a:p>
              <a:p>
                <a:pPr algn="just"/>
                <a:r>
                  <a:rPr lang="en-US" dirty="0"/>
                  <a:t>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𝜐</m:t>
                        </m:r>
                      </m:e>
                      <m:sup>
                        <m:r>
                          <a:rPr lang="en-US" b="0" i="1" smtClean="0">
                            <a:latin typeface="Cambria Math" panose="02040503050406030204" pitchFamily="18" charset="0"/>
                          </a:rPr>
                          <m:t>2</m:t>
                        </m:r>
                      </m:sup>
                    </m:sSup>
                  </m:oMath>
                </a14:m>
                <a:endParaRPr lang="en-US" dirty="0"/>
              </a:p>
              <a:p>
                <a:pPr algn="just"/>
                <a:endParaRPr lang="en-US" dirty="0"/>
              </a:p>
              <a:p>
                <a:pPr algn="just"/>
                <a:r>
                  <a:rPr lang="en-US" dirty="0"/>
                  <a:t>If the energy is just sufficient to liberate the electron from the metal and does not provide any kinetic energy then,</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m:oMathPara>
                </a14:m>
                <a:endParaRPr lang="en-US" dirty="0"/>
              </a:p>
              <a:p>
                <a:pPr algn="just"/>
                <a:r>
                  <a:rPr lang="en-US" dirty="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oMath>
                </a14:m>
                <a:r>
                  <a:rPr lang="en-US" dirty="0"/>
                  <a:t> is known as the threshold frequency. </a:t>
                </a:r>
              </a:p>
              <a:p>
                <a:pPr algn="just"/>
                <a:endParaRPr lang="en-US" dirty="0"/>
              </a:p>
              <a:p>
                <a:pPr algn="just"/>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40589" y="996653"/>
                <a:ext cx="8896172" cy="5469446"/>
              </a:xfrm>
              <a:prstGeom prst="rect">
                <a:avLst/>
              </a:prstGeom>
              <a:blipFill>
                <a:blip r:embed="rId2"/>
                <a:stretch>
                  <a:fillRect l="-410" t="-333" r="-410"/>
                </a:stretch>
              </a:blipFill>
              <a:ln w="22225">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22361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Photo-Electric Effect</a:t>
            </a:r>
          </a:p>
        </p:txBody>
      </p:sp>
      <p:grpSp>
        <p:nvGrpSpPr>
          <p:cNvPr id="23" name="Group 22"/>
          <p:cNvGrpSpPr/>
          <p:nvPr/>
        </p:nvGrpSpPr>
        <p:grpSpPr>
          <a:xfrm>
            <a:off x="8174900" y="3189435"/>
            <a:ext cx="3876675" cy="3460246"/>
            <a:chOff x="1122633" y="1768979"/>
            <a:chExt cx="4797799" cy="3460246"/>
          </a:xfrm>
        </p:grpSpPr>
        <p:cxnSp>
          <p:nvCxnSpPr>
            <p:cNvPr id="5" name="Straight Connector 4"/>
            <p:cNvCxnSpPr/>
            <p:nvPr/>
          </p:nvCxnSpPr>
          <p:spPr>
            <a:xfrm flipH="1">
              <a:off x="1724025" y="1768979"/>
              <a:ext cx="2225" cy="34602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24025" y="3943350"/>
              <a:ext cx="3562350" cy="2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24025" y="2486025"/>
              <a:ext cx="2143125" cy="2257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64437" y="3714750"/>
              <a:ext cx="2538" cy="523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122633" y="4507468"/>
                  <a:ext cx="572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122633" y="4507468"/>
                  <a:ext cx="572721" cy="369332"/>
                </a:xfrm>
                <a:prstGeom prst="rect">
                  <a:avLst/>
                </a:prstGeom>
                <a:blipFill rotWithShape="0">
                  <a:blip r:embed="rId2"/>
                  <a:stretch>
                    <a:fillRect r="-14474" b="-11475"/>
                  </a:stretch>
                </a:blipFill>
              </p:spPr>
              <p:txBody>
                <a:bodyPr/>
                <a:lstStyle/>
                <a:p>
                  <a:r>
                    <a:rPr lang="en-US">
                      <a:noFill/>
                    </a:rPr>
                    <a:t> </a:t>
                  </a:r>
                </a:p>
              </p:txBody>
            </p:sp>
          </mc:Fallback>
        </mc:AlternateContent>
        <p:sp>
          <p:nvSpPr>
            <p:cNvPr id="18" name="TextBox 17"/>
            <p:cNvSpPr txBox="1"/>
            <p:nvPr/>
          </p:nvSpPr>
          <p:spPr>
            <a:xfrm>
              <a:off x="2296746" y="4200525"/>
              <a:ext cx="1450857" cy="646331"/>
            </a:xfrm>
            <a:prstGeom prst="rect">
              <a:avLst/>
            </a:prstGeom>
            <a:noFill/>
          </p:spPr>
          <p:txBody>
            <a:bodyPr wrap="none" rtlCol="0">
              <a:spAutoFit/>
            </a:bodyPr>
            <a:lstStyle/>
            <a:p>
              <a:r>
                <a:rPr lang="en-US" dirty="0"/>
                <a:t>Threshold </a:t>
              </a:r>
            </a:p>
            <a:p>
              <a:r>
                <a:rPr lang="en-US" dirty="0"/>
                <a:t>Frequency</a:t>
              </a:r>
            </a:p>
          </p:txBody>
        </p:sp>
        <p:sp>
          <p:nvSpPr>
            <p:cNvPr id="20" name="TextBox 19"/>
            <p:cNvSpPr txBox="1"/>
            <p:nvPr/>
          </p:nvSpPr>
          <p:spPr>
            <a:xfrm>
              <a:off x="2174397" y="2858959"/>
              <a:ext cx="939681" cy="369332"/>
            </a:xfrm>
            <a:prstGeom prst="rect">
              <a:avLst/>
            </a:prstGeom>
            <a:noFill/>
          </p:spPr>
          <p:txBody>
            <a:bodyPr wrap="none" rtlCol="0">
              <a:spAutoFit/>
            </a:bodyPr>
            <a:lstStyle/>
            <a:p>
              <a:r>
                <a:rPr lang="en-US" dirty="0"/>
                <a:t>Slope=h</a:t>
              </a:r>
            </a:p>
          </p:txBody>
        </p:sp>
        <p:sp>
          <p:nvSpPr>
            <p:cNvPr id="21" name="TextBox 20"/>
            <p:cNvSpPr txBox="1"/>
            <p:nvPr/>
          </p:nvSpPr>
          <p:spPr>
            <a:xfrm>
              <a:off x="1232672" y="2033588"/>
              <a:ext cx="417102" cy="369332"/>
            </a:xfrm>
            <a:prstGeom prst="rect">
              <a:avLst/>
            </a:prstGeom>
            <a:noFill/>
          </p:spPr>
          <p:txBody>
            <a:bodyPr wrap="none" rtlCol="0">
              <a:spAutoFit/>
            </a:bodyPr>
            <a:lstStyle/>
            <a:p>
              <a:r>
                <a:rPr lang="en-US" dirty="0"/>
                <a:t>KE</a:t>
              </a:r>
            </a:p>
          </p:txBody>
        </p:sp>
        <p:sp>
          <p:nvSpPr>
            <p:cNvPr id="22" name="TextBox 21"/>
            <p:cNvSpPr txBox="1"/>
            <p:nvPr/>
          </p:nvSpPr>
          <p:spPr>
            <a:xfrm>
              <a:off x="4754535" y="3988355"/>
              <a:ext cx="1165897" cy="369332"/>
            </a:xfrm>
            <a:prstGeom prst="rect">
              <a:avLst/>
            </a:prstGeom>
            <a:noFill/>
          </p:spPr>
          <p:txBody>
            <a:bodyPr wrap="none" rtlCol="0">
              <a:spAutoFit/>
            </a:bodyPr>
            <a:lstStyle/>
            <a:p>
              <a:r>
                <a:rPr lang="en-US" dirty="0"/>
                <a:t>Frequency</a:t>
              </a:r>
            </a:p>
          </p:txBody>
        </p:sp>
      </p:grpSp>
      <mc:AlternateContent xmlns:mc="http://schemas.openxmlformats.org/markup-compatibility/2006" xmlns:a14="http://schemas.microsoft.com/office/drawing/2010/main">
        <mc:Choice Requires="a14">
          <p:sp>
            <p:nvSpPr>
              <p:cNvPr id="24" name="TextBox 23"/>
              <p:cNvSpPr txBox="1"/>
              <p:nvPr/>
            </p:nvSpPr>
            <p:spPr>
              <a:xfrm>
                <a:off x="463210" y="661920"/>
                <a:ext cx="5972175" cy="2308324"/>
              </a:xfrm>
              <a:prstGeom prst="rect">
                <a:avLst/>
              </a:prstGeom>
              <a:noFill/>
              <a:ln w="19050">
                <a:solidFill>
                  <a:schemeClr val="tx1"/>
                </a:solidFill>
              </a:ln>
            </p:spPr>
            <p:txBody>
              <a:bodyPr wrap="square" rtlCol="0">
                <a:spAutoFit/>
              </a:bodyPr>
              <a:lstStyle/>
              <a:p>
                <a:r>
                  <a:rPr lang="en-US" dirty="0"/>
                  <a:t>The equation of photoelectric effect is given by</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oMath>
                  </m:oMathPara>
                </a14:m>
                <a:endParaRPr lang="en-US" dirty="0"/>
              </a:p>
              <a:p>
                <a:r>
                  <a:rPr lang="en-US" dirty="0"/>
                  <a:t>Or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oMath>
                  </m:oMathPara>
                </a14:m>
                <a:endParaRPr lang="en-US" b="0" dirty="0"/>
              </a:p>
              <a:p>
                <a:endParaRPr lang="en-US" dirty="0"/>
              </a:p>
              <a:p>
                <a:r>
                  <a:rPr lang="en-US" dirty="0"/>
                  <a:t>Here, </a:t>
                </a:r>
                <a14:m>
                  <m:oMath xmlns:m="http://schemas.openxmlformats.org/officeDocument/2006/math">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oMath>
                </a14:m>
                <a:r>
                  <a:rPr lang="en-US" dirty="0"/>
                  <a:t> is called the work function of the metal which gives the minimum energy required to remove an electron from the surface of the metal.    </a:t>
                </a:r>
              </a:p>
            </p:txBody>
          </p:sp>
        </mc:Choice>
        <mc:Fallback xmlns="">
          <p:sp>
            <p:nvSpPr>
              <p:cNvPr id="24" name="TextBox 23"/>
              <p:cNvSpPr txBox="1">
                <a:spLocks noRot="1" noChangeAspect="1" noMove="1" noResize="1" noEditPoints="1" noAdjustHandles="1" noChangeArrowheads="1" noChangeShapeType="1" noTextEdit="1"/>
              </p:cNvSpPr>
              <p:nvPr/>
            </p:nvSpPr>
            <p:spPr>
              <a:xfrm>
                <a:off x="463210" y="661920"/>
                <a:ext cx="5972175" cy="2308324"/>
              </a:xfrm>
              <a:prstGeom prst="rect">
                <a:avLst/>
              </a:prstGeom>
              <a:blipFill>
                <a:blip r:embed="rId5"/>
                <a:stretch>
                  <a:fillRect l="-814" t="-1312" r="-1017" b="-2887"/>
                </a:stretch>
              </a:blipFill>
              <a:ln w="19050">
                <a:solidFill>
                  <a:schemeClr val="tx1"/>
                </a:solidFill>
              </a:ln>
            </p:spPr>
            <p:txBody>
              <a:bodyPr/>
              <a:lstStyle/>
              <a:p>
                <a:r>
                  <a:rPr lang="en-IN">
                    <a:noFill/>
                  </a:rPr>
                  <a:t> </a:t>
                </a:r>
              </a:p>
            </p:txBody>
          </p:sp>
        </mc:Fallback>
      </mc:AlternateContent>
      <p:pic>
        <p:nvPicPr>
          <p:cNvPr id="16" name="Picture 15"/>
          <p:cNvPicPr>
            <a:picLocks noChangeAspect="1"/>
          </p:cNvPicPr>
          <p:nvPr/>
        </p:nvPicPr>
        <p:blipFill>
          <a:blip r:embed="rId6"/>
          <a:stretch>
            <a:fillRect/>
          </a:stretch>
        </p:blipFill>
        <p:spPr>
          <a:xfrm>
            <a:off x="7479809" y="670153"/>
            <a:ext cx="4660338" cy="2648885"/>
          </a:xfrm>
          <a:prstGeom prst="rect">
            <a:avLst/>
          </a:prstGeom>
        </p:spPr>
      </p:pic>
      <p:sp>
        <p:nvSpPr>
          <p:cNvPr id="19" name="TextBox 18"/>
          <p:cNvSpPr txBox="1"/>
          <p:nvPr/>
        </p:nvSpPr>
        <p:spPr>
          <a:xfrm>
            <a:off x="464800" y="3050373"/>
            <a:ext cx="7561253" cy="3693319"/>
          </a:xfrm>
          <a:prstGeom prst="rect">
            <a:avLst/>
          </a:prstGeom>
          <a:noFill/>
          <a:ln w="19050">
            <a:solidFill>
              <a:schemeClr val="tx1"/>
            </a:solidFill>
          </a:ln>
        </p:spPr>
        <p:txBody>
          <a:bodyPr wrap="square" rtlCol="0">
            <a:spAutoFit/>
          </a:bodyPr>
          <a:lstStyle/>
          <a:p>
            <a:pPr algn="just"/>
            <a:r>
              <a:rPr lang="en-US" dirty="0"/>
              <a:t>	The relation between current and applied voltage illustrates the nature of the photoelectric effect. For discussion, a light source illuminates a plate P, and another plate electrode Q collects any emitted electrons. We vary the potential between P and Q and measure the current flowing in the external circuit between the two plates.</a:t>
            </a:r>
          </a:p>
          <a:p>
            <a:pPr algn="just"/>
            <a:r>
              <a:rPr lang="en-US" dirty="0"/>
              <a:t>	If the frequency and the intensity of the incident radiation are fixed, </a:t>
            </a:r>
            <a:r>
              <a:rPr lang="en-US" b="1" dirty="0"/>
              <a:t>the photoelectric current increases gradually with an increase </a:t>
            </a:r>
            <a:r>
              <a:rPr lang="en-US" dirty="0"/>
              <a:t>in the positive potential on the collector electrode until all the photoelectrons emitted are collected. The photoelectric current attains a saturation value and does not increase further for any increase in the positive potential. The saturation current increases with the increase of the light intensity. It also increases with greater frequencies due to a greater probability of electron emission when collisions happen with higher energy photons.</a:t>
            </a:r>
          </a:p>
        </p:txBody>
      </p:sp>
      <p:pic>
        <p:nvPicPr>
          <p:cNvPr id="27" name="Picture 26"/>
          <p:cNvPicPr>
            <a:picLocks noChangeAspect="1"/>
          </p:cNvPicPr>
          <p:nvPr/>
        </p:nvPicPr>
        <p:blipFill>
          <a:blip r:embed="rId7"/>
          <a:stretch>
            <a:fillRect/>
          </a:stretch>
        </p:blipFill>
        <p:spPr>
          <a:xfrm>
            <a:off x="7485426" y="2626107"/>
            <a:ext cx="731115" cy="574294"/>
          </a:xfrm>
          <a:prstGeom prst="rect">
            <a:avLst/>
          </a:prstGeom>
        </p:spPr>
      </p:pic>
    </p:spTree>
    <p:extLst>
      <p:ext uri="{BB962C8B-B14F-4D97-AF65-F5344CB8AC3E}">
        <p14:creationId xmlns:p14="http://schemas.microsoft.com/office/powerpoint/2010/main" val="175014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Photo-Electric Effect</a:t>
            </a:r>
          </a:p>
        </p:txBody>
      </p:sp>
      <p:pic>
        <p:nvPicPr>
          <p:cNvPr id="6" name="Picture 5"/>
          <p:cNvPicPr>
            <a:picLocks noChangeAspect="1"/>
          </p:cNvPicPr>
          <p:nvPr/>
        </p:nvPicPr>
        <p:blipFill>
          <a:blip r:embed="rId2"/>
          <a:stretch>
            <a:fillRect/>
          </a:stretch>
        </p:blipFill>
        <p:spPr>
          <a:xfrm>
            <a:off x="7540939" y="2277609"/>
            <a:ext cx="4516078" cy="3208792"/>
          </a:xfrm>
          <a:prstGeom prst="rect">
            <a:avLst/>
          </a:prstGeom>
        </p:spPr>
      </p:pic>
      <p:graphicFrame>
        <p:nvGraphicFramePr>
          <p:cNvPr id="2" name="Table 1"/>
          <p:cNvGraphicFramePr>
            <a:graphicFrameLocks noGrp="1"/>
          </p:cNvGraphicFramePr>
          <p:nvPr/>
        </p:nvGraphicFramePr>
        <p:xfrm>
          <a:off x="401654" y="1168392"/>
          <a:ext cx="6990456" cy="5155500"/>
        </p:xfrm>
        <a:graphic>
          <a:graphicData uri="http://schemas.openxmlformats.org/drawingml/2006/table">
            <a:tbl>
              <a:tblPr>
                <a:tableStyleId>{22838BEF-8BB2-4498-84A7-C5851F593DF1}</a:tableStyleId>
              </a:tblPr>
              <a:tblGrid>
                <a:gridCol w="1165076">
                  <a:extLst>
                    <a:ext uri="{9D8B030D-6E8A-4147-A177-3AD203B41FA5}">
                      <a16:colId xmlns:a16="http://schemas.microsoft.com/office/drawing/2014/main" val="20000"/>
                    </a:ext>
                  </a:extLst>
                </a:gridCol>
                <a:gridCol w="1165076">
                  <a:extLst>
                    <a:ext uri="{9D8B030D-6E8A-4147-A177-3AD203B41FA5}">
                      <a16:colId xmlns:a16="http://schemas.microsoft.com/office/drawing/2014/main" val="20001"/>
                    </a:ext>
                  </a:extLst>
                </a:gridCol>
                <a:gridCol w="1165076">
                  <a:extLst>
                    <a:ext uri="{9D8B030D-6E8A-4147-A177-3AD203B41FA5}">
                      <a16:colId xmlns:a16="http://schemas.microsoft.com/office/drawing/2014/main" val="20002"/>
                    </a:ext>
                  </a:extLst>
                </a:gridCol>
                <a:gridCol w="1165076">
                  <a:extLst>
                    <a:ext uri="{9D8B030D-6E8A-4147-A177-3AD203B41FA5}">
                      <a16:colId xmlns:a16="http://schemas.microsoft.com/office/drawing/2014/main" val="20003"/>
                    </a:ext>
                  </a:extLst>
                </a:gridCol>
                <a:gridCol w="1165076">
                  <a:extLst>
                    <a:ext uri="{9D8B030D-6E8A-4147-A177-3AD203B41FA5}">
                      <a16:colId xmlns:a16="http://schemas.microsoft.com/office/drawing/2014/main" val="20004"/>
                    </a:ext>
                  </a:extLst>
                </a:gridCol>
                <a:gridCol w="1165076">
                  <a:extLst>
                    <a:ext uri="{9D8B030D-6E8A-4147-A177-3AD203B41FA5}">
                      <a16:colId xmlns:a16="http://schemas.microsoft.com/office/drawing/2014/main" val="20005"/>
                    </a:ext>
                  </a:extLst>
                </a:gridCol>
              </a:tblGrid>
              <a:tr h="245500">
                <a:tc>
                  <a:txBody>
                    <a:bodyPr/>
                    <a:lstStyle/>
                    <a:p>
                      <a:pPr algn="ctr"/>
                      <a:r>
                        <a:rPr lang="en-US" sz="1000" b="1" dirty="0">
                          <a:hlinkClick r:id="rId3" tooltip="Silver"/>
                        </a:rPr>
                        <a:t>Ag</a:t>
                      </a:r>
                      <a:endParaRPr lang="en-US" sz="1000" b="1" dirty="0"/>
                    </a:p>
                  </a:txBody>
                  <a:tcPr marL="51802" marR="51802" marT="25901" marB="25901" anchor="ctr"/>
                </a:tc>
                <a:tc>
                  <a:txBody>
                    <a:bodyPr/>
                    <a:lstStyle/>
                    <a:p>
                      <a:pPr algn="ctr"/>
                      <a:r>
                        <a:rPr lang="en-US" sz="1000" b="1"/>
                        <a:t>4.26 – 4.74</a:t>
                      </a:r>
                    </a:p>
                  </a:txBody>
                  <a:tcPr marL="51802" marR="51802" marT="25901" marB="25901" anchor="ctr"/>
                </a:tc>
                <a:tc>
                  <a:txBody>
                    <a:bodyPr/>
                    <a:lstStyle/>
                    <a:p>
                      <a:pPr algn="ctr"/>
                      <a:r>
                        <a:rPr lang="en-US" sz="1000" b="1">
                          <a:hlinkClick r:id="rId4" tooltip="Aluminium"/>
                        </a:rPr>
                        <a:t>Al</a:t>
                      </a:r>
                      <a:endParaRPr lang="en-US" sz="1000" b="1"/>
                    </a:p>
                  </a:txBody>
                  <a:tcPr marL="51802" marR="51802" marT="25901" marB="25901" anchor="ctr"/>
                </a:tc>
                <a:tc>
                  <a:txBody>
                    <a:bodyPr/>
                    <a:lstStyle/>
                    <a:p>
                      <a:pPr algn="ctr"/>
                      <a:r>
                        <a:rPr lang="en-US" sz="1000" b="1"/>
                        <a:t>4.06 – 4.26</a:t>
                      </a:r>
                    </a:p>
                  </a:txBody>
                  <a:tcPr marL="51802" marR="51802" marT="25901" marB="25901" anchor="ctr"/>
                </a:tc>
                <a:tc>
                  <a:txBody>
                    <a:bodyPr/>
                    <a:lstStyle/>
                    <a:p>
                      <a:pPr algn="ctr"/>
                      <a:r>
                        <a:rPr lang="en-US" sz="1000" b="1">
                          <a:hlinkClick r:id="rId5" tooltip="Arsenic"/>
                        </a:rPr>
                        <a:t>As</a:t>
                      </a:r>
                      <a:endParaRPr lang="en-US" sz="1000" b="1"/>
                    </a:p>
                  </a:txBody>
                  <a:tcPr marL="51802" marR="51802" marT="25901" marB="25901" anchor="ctr"/>
                </a:tc>
                <a:tc>
                  <a:txBody>
                    <a:bodyPr/>
                    <a:lstStyle/>
                    <a:p>
                      <a:pPr algn="ctr"/>
                      <a:r>
                        <a:rPr lang="en-US" sz="1000" b="1"/>
                        <a:t>3.75</a:t>
                      </a:r>
                    </a:p>
                  </a:txBody>
                  <a:tcPr marL="51802" marR="51802" marT="25901" marB="25901" anchor="ctr"/>
                </a:tc>
                <a:extLst>
                  <a:ext uri="{0D108BD9-81ED-4DB2-BD59-A6C34878D82A}">
                    <a16:rowId xmlns:a16="http://schemas.microsoft.com/office/drawing/2014/main" val="10000"/>
                  </a:ext>
                </a:extLst>
              </a:tr>
              <a:tr h="245500">
                <a:tc>
                  <a:txBody>
                    <a:bodyPr/>
                    <a:lstStyle/>
                    <a:p>
                      <a:pPr algn="ctr"/>
                      <a:r>
                        <a:rPr lang="en-US" sz="1000" b="1">
                          <a:hlinkClick r:id="rId6" tooltip="Gold"/>
                        </a:rPr>
                        <a:t>Au</a:t>
                      </a:r>
                      <a:endParaRPr lang="en-US" sz="1000" b="1"/>
                    </a:p>
                  </a:txBody>
                  <a:tcPr marL="51802" marR="51802" marT="25901" marB="25901" anchor="ctr"/>
                </a:tc>
                <a:tc>
                  <a:txBody>
                    <a:bodyPr/>
                    <a:lstStyle/>
                    <a:p>
                      <a:pPr algn="ctr"/>
                      <a:r>
                        <a:rPr lang="en-US" sz="1000" b="1"/>
                        <a:t>5.10 – 5.47</a:t>
                      </a:r>
                    </a:p>
                  </a:txBody>
                  <a:tcPr marL="51802" marR="51802" marT="25901" marB="25901" anchor="ctr"/>
                </a:tc>
                <a:tc>
                  <a:txBody>
                    <a:bodyPr/>
                    <a:lstStyle/>
                    <a:p>
                      <a:pPr algn="ctr"/>
                      <a:r>
                        <a:rPr lang="en-US" sz="1000" b="1">
                          <a:hlinkClick r:id="rId7" tooltip="Boron"/>
                        </a:rPr>
                        <a:t>B</a:t>
                      </a:r>
                      <a:endParaRPr lang="en-US" sz="1000" b="1"/>
                    </a:p>
                  </a:txBody>
                  <a:tcPr marL="51802" marR="51802" marT="25901" marB="25901" anchor="ctr"/>
                </a:tc>
                <a:tc>
                  <a:txBody>
                    <a:bodyPr/>
                    <a:lstStyle/>
                    <a:p>
                      <a:pPr algn="ctr"/>
                      <a:r>
                        <a:rPr lang="en-US" sz="1000" b="1"/>
                        <a:t>~4.45</a:t>
                      </a:r>
                    </a:p>
                  </a:txBody>
                  <a:tcPr marL="51802" marR="51802" marT="25901" marB="25901" anchor="ctr"/>
                </a:tc>
                <a:tc>
                  <a:txBody>
                    <a:bodyPr/>
                    <a:lstStyle/>
                    <a:p>
                      <a:pPr algn="ctr"/>
                      <a:r>
                        <a:rPr lang="en-US" sz="1000" b="1">
                          <a:hlinkClick r:id="rId8" tooltip="Barium"/>
                        </a:rPr>
                        <a:t>Ba</a:t>
                      </a:r>
                      <a:endParaRPr lang="en-US" sz="1000" b="1"/>
                    </a:p>
                  </a:txBody>
                  <a:tcPr marL="51802" marR="51802" marT="25901" marB="25901" anchor="ctr"/>
                </a:tc>
                <a:tc>
                  <a:txBody>
                    <a:bodyPr/>
                    <a:lstStyle/>
                    <a:p>
                      <a:pPr algn="ctr"/>
                      <a:r>
                        <a:rPr lang="en-US" sz="1000" b="1"/>
                        <a:t>2.52 – 2.70</a:t>
                      </a:r>
                    </a:p>
                  </a:txBody>
                  <a:tcPr marL="51802" marR="51802" marT="25901" marB="25901" anchor="ctr"/>
                </a:tc>
                <a:extLst>
                  <a:ext uri="{0D108BD9-81ED-4DB2-BD59-A6C34878D82A}">
                    <a16:rowId xmlns:a16="http://schemas.microsoft.com/office/drawing/2014/main" val="10001"/>
                  </a:ext>
                </a:extLst>
              </a:tr>
              <a:tr h="245500">
                <a:tc>
                  <a:txBody>
                    <a:bodyPr/>
                    <a:lstStyle/>
                    <a:p>
                      <a:pPr algn="ctr"/>
                      <a:r>
                        <a:rPr lang="en-US" sz="1000" b="1">
                          <a:hlinkClick r:id="rId9" tooltip="Beryllium"/>
                        </a:rPr>
                        <a:t>Be</a:t>
                      </a:r>
                      <a:endParaRPr lang="en-US" sz="1000" b="1"/>
                    </a:p>
                  </a:txBody>
                  <a:tcPr marL="51802" marR="51802" marT="25901" marB="25901" anchor="ctr"/>
                </a:tc>
                <a:tc>
                  <a:txBody>
                    <a:bodyPr/>
                    <a:lstStyle/>
                    <a:p>
                      <a:pPr algn="ctr"/>
                      <a:r>
                        <a:rPr lang="en-US" sz="1000" b="1" dirty="0"/>
                        <a:t>4.98</a:t>
                      </a:r>
                    </a:p>
                  </a:txBody>
                  <a:tcPr marL="51802" marR="51802" marT="25901" marB="25901" anchor="ctr"/>
                </a:tc>
                <a:tc>
                  <a:txBody>
                    <a:bodyPr/>
                    <a:lstStyle/>
                    <a:p>
                      <a:pPr algn="ctr"/>
                      <a:r>
                        <a:rPr lang="en-US" sz="1000" b="1">
                          <a:hlinkClick r:id="rId10" tooltip="Bismuth"/>
                        </a:rPr>
                        <a:t>Bi</a:t>
                      </a:r>
                      <a:endParaRPr lang="en-US" sz="1000" b="1"/>
                    </a:p>
                  </a:txBody>
                  <a:tcPr marL="51802" marR="51802" marT="25901" marB="25901" anchor="ctr"/>
                </a:tc>
                <a:tc>
                  <a:txBody>
                    <a:bodyPr/>
                    <a:lstStyle/>
                    <a:p>
                      <a:pPr algn="ctr"/>
                      <a:r>
                        <a:rPr lang="en-US" sz="1000" b="1"/>
                        <a:t>4.31</a:t>
                      </a:r>
                    </a:p>
                  </a:txBody>
                  <a:tcPr marL="51802" marR="51802" marT="25901" marB="25901" anchor="ctr"/>
                </a:tc>
                <a:tc>
                  <a:txBody>
                    <a:bodyPr/>
                    <a:lstStyle/>
                    <a:p>
                      <a:pPr algn="ctr"/>
                      <a:r>
                        <a:rPr lang="en-US" sz="1000" b="1">
                          <a:hlinkClick r:id="rId11" tooltip="Carbon"/>
                        </a:rPr>
                        <a:t>C</a:t>
                      </a:r>
                      <a:endParaRPr lang="en-US" sz="1000" b="1"/>
                    </a:p>
                  </a:txBody>
                  <a:tcPr marL="51802" marR="51802" marT="25901" marB="25901" anchor="ctr"/>
                </a:tc>
                <a:tc>
                  <a:txBody>
                    <a:bodyPr/>
                    <a:lstStyle/>
                    <a:p>
                      <a:pPr algn="ctr"/>
                      <a:r>
                        <a:rPr lang="en-US" sz="1000" b="1"/>
                        <a:t>~5</a:t>
                      </a:r>
                    </a:p>
                  </a:txBody>
                  <a:tcPr marL="51802" marR="51802" marT="25901" marB="25901" anchor="ctr"/>
                </a:tc>
                <a:extLst>
                  <a:ext uri="{0D108BD9-81ED-4DB2-BD59-A6C34878D82A}">
                    <a16:rowId xmlns:a16="http://schemas.microsoft.com/office/drawing/2014/main" val="10002"/>
                  </a:ext>
                </a:extLst>
              </a:tr>
              <a:tr h="245500">
                <a:tc>
                  <a:txBody>
                    <a:bodyPr/>
                    <a:lstStyle/>
                    <a:p>
                      <a:pPr algn="ctr"/>
                      <a:r>
                        <a:rPr lang="en-US" sz="1000" b="1">
                          <a:hlinkClick r:id="rId12" tooltip="Calcium"/>
                        </a:rPr>
                        <a:t>Ca</a:t>
                      </a:r>
                      <a:endParaRPr lang="en-US" sz="1000" b="1"/>
                    </a:p>
                  </a:txBody>
                  <a:tcPr marL="51802" marR="51802" marT="25901" marB="25901" anchor="ctr"/>
                </a:tc>
                <a:tc>
                  <a:txBody>
                    <a:bodyPr/>
                    <a:lstStyle/>
                    <a:p>
                      <a:pPr algn="ctr"/>
                      <a:r>
                        <a:rPr lang="en-US" sz="1000" b="1" dirty="0"/>
                        <a:t>2.87</a:t>
                      </a:r>
                    </a:p>
                  </a:txBody>
                  <a:tcPr marL="51802" marR="51802" marT="25901" marB="25901" anchor="ctr"/>
                </a:tc>
                <a:tc>
                  <a:txBody>
                    <a:bodyPr/>
                    <a:lstStyle/>
                    <a:p>
                      <a:pPr algn="ctr"/>
                      <a:r>
                        <a:rPr lang="en-US" sz="1000" b="1">
                          <a:hlinkClick r:id="rId13" tooltip="Cadmium"/>
                        </a:rPr>
                        <a:t>Cd</a:t>
                      </a:r>
                      <a:endParaRPr lang="en-US" sz="1000" b="1"/>
                    </a:p>
                  </a:txBody>
                  <a:tcPr marL="51802" marR="51802" marT="25901" marB="25901" anchor="ctr"/>
                </a:tc>
                <a:tc>
                  <a:txBody>
                    <a:bodyPr/>
                    <a:lstStyle/>
                    <a:p>
                      <a:pPr algn="ctr"/>
                      <a:r>
                        <a:rPr lang="en-US" sz="1000" b="1"/>
                        <a:t>4.08</a:t>
                      </a:r>
                    </a:p>
                  </a:txBody>
                  <a:tcPr marL="51802" marR="51802" marT="25901" marB="25901" anchor="ctr"/>
                </a:tc>
                <a:tc>
                  <a:txBody>
                    <a:bodyPr/>
                    <a:lstStyle/>
                    <a:p>
                      <a:pPr algn="ctr"/>
                      <a:r>
                        <a:rPr lang="en-US" sz="1000" b="1">
                          <a:hlinkClick r:id="rId14" tooltip="Cerium"/>
                        </a:rPr>
                        <a:t>Ce</a:t>
                      </a:r>
                      <a:endParaRPr lang="en-US" sz="1000" b="1"/>
                    </a:p>
                  </a:txBody>
                  <a:tcPr marL="51802" marR="51802" marT="25901" marB="25901" anchor="ctr"/>
                </a:tc>
                <a:tc>
                  <a:txBody>
                    <a:bodyPr/>
                    <a:lstStyle/>
                    <a:p>
                      <a:pPr algn="ctr"/>
                      <a:r>
                        <a:rPr lang="en-US" sz="1000" b="1"/>
                        <a:t>2.9</a:t>
                      </a:r>
                    </a:p>
                  </a:txBody>
                  <a:tcPr marL="51802" marR="51802" marT="25901" marB="25901" anchor="ctr"/>
                </a:tc>
                <a:extLst>
                  <a:ext uri="{0D108BD9-81ED-4DB2-BD59-A6C34878D82A}">
                    <a16:rowId xmlns:a16="http://schemas.microsoft.com/office/drawing/2014/main" val="10003"/>
                  </a:ext>
                </a:extLst>
              </a:tr>
              <a:tr h="245500">
                <a:tc>
                  <a:txBody>
                    <a:bodyPr/>
                    <a:lstStyle/>
                    <a:p>
                      <a:pPr algn="ctr"/>
                      <a:r>
                        <a:rPr lang="en-US" sz="1000" b="1">
                          <a:hlinkClick r:id="rId15" tooltip="Cobalt"/>
                        </a:rPr>
                        <a:t>Co</a:t>
                      </a:r>
                      <a:endParaRPr lang="en-US" sz="1000" b="1"/>
                    </a:p>
                  </a:txBody>
                  <a:tcPr marL="51802" marR="51802" marT="25901" marB="25901" anchor="ctr"/>
                </a:tc>
                <a:tc>
                  <a:txBody>
                    <a:bodyPr/>
                    <a:lstStyle/>
                    <a:p>
                      <a:pPr algn="ctr"/>
                      <a:r>
                        <a:rPr lang="en-US" sz="1000" b="1" dirty="0"/>
                        <a:t>5</a:t>
                      </a:r>
                    </a:p>
                  </a:txBody>
                  <a:tcPr marL="51802" marR="51802" marT="25901" marB="25901" anchor="ctr"/>
                </a:tc>
                <a:tc>
                  <a:txBody>
                    <a:bodyPr/>
                    <a:lstStyle/>
                    <a:p>
                      <a:pPr algn="ctr"/>
                      <a:r>
                        <a:rPr lang="en-US" sz="1000" b="1">
                          <a:hlinkClick r:id="rId16" tooltip="Chromium"/>
                        </a:rPr>
                        <a:t>Cr</a:t>
                      </a:r>
                      <a:endParaRPr lang="en-US" sz="1000" b="1"/>
                    </a:p>
                  </a:txBody>
                  <a:tcPr marL="51802" marR="51802" marT="25901" marB="25901" anchor="ctr"/>
                </a:tc>
                <a:tc>
                  <a:txBody>
                    <a:bodyPr/>
                    <a:lstStyle/>
                    <a:p>
                      <a:pPr algn="ctr"/>
                      <a:r>
                        <a:rPr lang="en-US" sz="1000" b="1"/>
                        <a:t>4.5</a:t>
                      </a:r>
                    </a:p>
                  </a:txBody>
                  <a:tcPr marL="51802" marR="51802" marT="25901" marB="25901" anchor="ctr"/>
                </a:tc>
                <a:tc>
                  <a:txBody>
                    <a:bodyPr/>
                    <a:lstStyle/>
                    <a:p>
                      <a:pPr algn="ctr"/>
                      <a:r>
                        <a:rPr lang="en-US" sz="1000" b="1">
                          <a:hlinkClick r:id="rId17" tooltip="Caesium"/>
                        </a:rPr>
                        <a:t>Cs</a:t>
                      </a:r>
                      <a:endParaRPr lang="en-US" sz="1000" b="1"/>
                    </a:p>
                  </a:txBody>
                  <a:tcPr marL="51802" marR="51802" marT="25901" marB="25901" anchor="ctr"/>
                </a:tc>
                <a:tc>
                  <a:txBody>
                    <a:bodyPr/>
                    <a:lstStyle/>
                    <a:p>
                      <a:pPr algn="ctr"/>
                      <a:r>
                        <a:rPr lang="en-US" sz="1000" b="1"/>
                        <a:t>1.95</a:t>
                      </a:r>
                    </a:p>
                  </a:txBody>
                  <a:tcPr marL="51802" marR="51802" marT="25901" marB="25901" anchor="ctr"/>
                </a:tc>
                <a:extLst>
                  <a:ext uri="{0D108BD9-81ED-4DB2-BD59-A6C34878D82A}">
                    <a16:rowId xmlns:a16="http://schemas.microsoft.com/office/drawing/2014/main" val="10004"/>
                  </a:ext>
                </a:extLst>
              </a:tr>
              <a:tr h="245500">
                <a:tc>
                  <a:txBody>
                    <a:bodyPr/>
                    <a:lstStyle/>
                    <a:p>
                      <a:pPr algn="ctr"/>
                      <a:r>
                        <a:rPr lang="en-US" sz="1000" b="1">
                          <a:hlinkClick r:id="rId18" tooltip="Copper"/>
                        </a:rPr>
                        <a:t>Cu</a:t>
                      </a:r>
                      <a:endParaRPr lang="en-US" sz="1000" b="1"/>
                    </a:p>
                  </a:txBody>
                  <a:tcPr marL="51802" marR="51802" marT="25901" marB="25901" anchor="ctr"/>
                </a:tc>
                <a:tc>
                  <a:txBody>
                    <a:bodyPr/>
                    <a:lstStyle/>
                    <a:p>
                      <a:pPr algn="ctr"/>
                      <a:r>
                        <a:rPr lang="en-US" sz="1000" b="1" dirty="0"/>
                        <a:t>4.53 – 5.10</a:t>
                      </a:r>
                    </a:p>
                  </a:txBody>
                  <a:tcPr marL="51802" marR="51802" marT="25901" marB="25901" anchor="ctr"/>
                </a:tc>
                <a:tc>
                  <a:txBody>
                    <a:bodyPr/>
                    <a:lstStyle/>
                    <a:p>
                      <a:pPr algn="ctr"/>
                      <a:r>
                        <a:rPr lang="en-US" sz="1000" b="1">
                          <a:hlinkClick r:id="rId19" tooltip="Europium"/>
                        </a:rPr>
                        <a:t>Eu</a:t>
                      </a:r>
                      <a:endParaRPr lang="en-US" sz="1000" b="1"/>
                    </a:p>
                  </a:txBody>
                  <a:tcPr marL="51802" marR="51802" marT="25901" marB="25901" anchor="ctr"/>
                </a:tc>
                <a:tc>
                  <a:txBody>
                    <a:bodyPr/>
                    <a:lstStyle/>
                    <a:p>
                      <a:pPr algn="ctr"/>
                      <a:r>
                        <a:rPr lang="en-US" sz="1000" b="1"/>
                        <a:t>2.5</a:t>
                      </a:r>
                    </a:p>
                  </a:txBody>
                  <a:tcPr marL="51802" marR="51802" marT="25901" marB="25901" anchor="ctr"/>
                </a:tc>
                <a:tc>
                  <a:txBody>
                    <a:bodyPr/>
                    <a:lstStyle/>
                    <a:p>
                      <a:pPr algn="ctr"/>
                      <a:r>
                        <a:rPr lang="en-US" sz="1000" b="1">
                          <a:hlinkClick r:id="rId20" tooltip="Iron"/>
                        </a:rPr>
                        <a:t>Fe</a:t>
                      </a:r>
                      <a:r>
                        <a:rPr lang="en-US" sz="1000" b="1"/>
                        <a:t>:</a:t>
                      </a:r>
                    </a:p>
                  </a:txBody>
                  <a:tcPr marL="51802" marR="51802" marT="25901" marB="25901" anchor="ctr"/>
                </a:tc>
                <a:tc>
                  <a:txBody>
                    <a:bodyPr/>
                    <a:lstStyle/>
                    <a:p>
                      <a:pPr algn="ctr"/>
                      <a:r>
                        <a:rPr lang="en-US" sz="1000" b="1"/>
                        <a:t>4.67 – 4.81</a:t>
                      </a:r>
                    </a:p>
                  </a:txBody>
                  <a:tcPr marL="51802" marR="51802" marT="25901" marB="25901" anchor="ctr"/>
                </a:tc>
                <a:extLst>
                  <a:ext uri="{0D108BD9-81ED-4DB2-BD59-A6C34878D82A}">
                    <a16:rowId xmlns:a16="http://schemas.microsoft.com/office/drawing/2014/main" val="10005"/>
                  </a:ext>
                </a:extLst>
              </a:tr>
              <a:tr h="245500">
                <a:tc>
                  <a:txBody>
                    <a:bodyPr/>
                    <a:lstStyle/>
                    <a:p>
                      <a:pPr algn="ctr"/>
                      <a:r>
                        <a:rPr lang="en-US" sz="1000" b="1">
                          <a:hlinkClick r:id="rId21" tooltip="Gallium"/>
                        </a:rPr>
                        <a:t>Ga</a:t>
                      </a:r>
                      <a:endParaRPr lang="en-US" sz="1000" b="1"/>
                    </a:p>
                  </a:txBody>
                  <a:tcPr marL="51802" marR="51802" marT="25901" marB="25901" anchor="ctr"/>
                </a:tc>
                <a:tc>
                  <a:txBody>
                    <a:bodyPr/>
                    <a:lstStyle/>
                    <a:p>
                      <a:pPr algn="ctr"/>
                      <a:r>
                        <a:rPr lang="en-US" sz="1000" b="1" dirty="0"/>
                        <a:t>4.32</a:t>
                      </a:r>
                    </a:p>
                  </a:txBody>
                  <a:tcPr marL="51802" marR="51802" marT="25901" marB="25901" anchor="ctr"/>
                </a:tc>
                <a:tc>
                  <a:txBody>
                    <a:bodyPr/>
                    <a:lstStyle/>
                    <a:p>
                      <a:pPr algn="ctr"/>
                      <a:r>
                        <a:rPr lang="en-US" sz="1000" b="1">
                          <a:hlinkClick r:id="rId22" tooltip="Gadolinium"/>
                        </a:rPr>
                        <a:t>Gd</a:t>
                      </a:r>
                      <a:endParaRPr lang="en-US" sz="1000" b="1"/>
                    </a:p>
                  </a:txBody>
                  <a:tcPr marL="51802" marR="51802" marT="25901" marB="25901" anchor="ctr"/>
                </a:tc>
                <a:tc>
                  <a:txBody>
                    <a:bodyPr/>
                    <a:lstStyle/>
                    <a:p>
                      <a:pPr algn="ctr"/>
                      <a:r>
                        <a:rPr lang="en-US" sz="1000" b="1"/>
                        <a:t>2.90</a:t>
                      </a:r>
                    </a:p>
                  </a:txBody>
                  <a:tcPr marL="51802" marR="51802" marT="25901" marB="25901" anchor="ctr"/>
                </a:tc>
                <a:tc>
                  <a:txBody>
                    <a:bodyPr/>
                    <a:lstStyle/>
                    <a:p>
                      <a:pPr algn="ctr"/>
                      <a:r>
                        <a:rPr lang="en-US" sz="1000" b="1">
                          <a:hlinkClick r:id="rId23" tooltip="Hafnium"/>
                        </a:rPr>
                        <a:t>Hf</a:t>
                      </a:r>
                      <a:endParaRPr lang="en-US" sz="1000" b="1"/>
                    </a:p>
                  </a:txBody>
                  <a:tcPr marL="51802" marR="51802" marT="25901" marB="25901" anchor="ctr"/>
                </a:tc>
                <a:tc>
                  <a:txBody>
                    <a:bodyPr/>
                    <a:lstStyle/>
                    <a:p>
                      <a:pPr algn="ctr"/>
                      <a:r>
                        <a:rPr lang="en-US" sz="1000" b="1"/>
                        <a:t>3.90</a:t>
                      </a:r>
                    </a:p>
                  </a:txBody>
                  <a:tcPr marL="51802" marR="51802" marT="25901" marB="25901" anchor="ctr"/>
                </a:tc>
                <a:extLst>
                  <a:ext uri="{0D108BD9-81ED-4DB2-BD59-A6C34878D82A}">
                    <a16:rowId xmlns:a16="http://schemas.microsoft.com/office/drawing/2014/main" val="10006"/>
                  </a:ext>
                </a:extLst>
              </a:tr>
              <a:tr h="245500">
                <a:tc>
                  <a:txBody>
                    <a:bodyPr/>
                    <a:lstStyle/>
                    <a:p>
                      <a:pPr algn="ctr"/>
                      <a:r>
                        <a:rPr lang="en-US" sz="1000" b="1">
                          <a:hlinkClick r:id="rId24" tooltip="Mercury (element)"/>
                        </a:rPr>
                        <a:t>Hg</a:t>
                      </a:r>
                      <a:endParaRPr lang="en-US" sz="1000" b="1"/>
                    </a:p>
                  </a:txBody>
                  <a:tcPr marL="51802" marR="51802" marT="25901" marB="25901" anchor="ctr"/>
                </a:tc>
                <a:tc>
                  <a:txBody>
                    <a:bodyPr/>
                    <a:lstStyle/>
                    <a:p>
                      <a:pPr algn="ctr"/>
                      <a:r>
                        <a:rPr lang="en-US" sz="1000" b="1" dirty="0"/>
                        <a:t>4.475</a:t>
                      </a:r>
                    </a:p>
                  </a:txBody>
                  <a:tcPr marL="51802" marR="51802" marT="25901" marB="25901" anchor="ctr"/>
                </a:tc>
                <a:tc>
                  <a:txBody>
                    <a:bodyPr/>
                    <a:lstStyle/>
                    <a:p>
                      <a:pPr algn="ctr"/>
                      <a:r>
                        <a:rPr lang="en-US" sz="1000" b="1">
                          <a:hlinkClick r:id="rId25" tooltip="Indium"/>
                        </a:rPr>
                        <a:t>In</a:t>
                      </a:r>
                      <a:endParaRPr lang="en-US" sz="1000" b="1"/>
                    </a:p>
                  </a:txBody>
                  <a:tcPr marL="51802" marR="51802" marT="25901" marB="25901" anchor="ctr"/>
                </a:tc>
                <a:tc>
                  <a:txBody>
                    <a:bodyPr/>
                    <a:lstStyle/>
                    <a:p>
                      <a:pPr algn="ctr"/>
                      <a:r>
                        <a:rPr lang="en-US" sz="1000" b="1"/>
                        <a:t>4.09</a:t>
                      </a:r>
                    </a:p>
                  </a:txBody>
                  <a:tcPr marL="51802" marR="51802" marT="25901" marB="25901" anchor="ctr"/>
                </a:tc>
                <a:tc>
                  <a:txBody>
                    <a:bodyPr/>
                    <a:lstStyle/>
                    <a:p>
                      <a:pPr algn="ctr"/>
                      <a:r>
                        <a:rPr lang="en-US" sz="1000" b="1">
                          <a:hlinkClick r:id="rId26" tooltip="Iridium"/>
                        </a:rPr>
                        <a:t>Ir</a:t>
                      </a:r>
                      <a:endParaRPr lang="en-US" sz="1000" b="1"/>
                    </a:p>
                  </a:txBody>
                  <a:tcPr marL="51802" marR="51802" marT="25901" marB="25901" anchor="ctr"/>
                </a:tc>
                <a:tc>
                  <a:txBody>
                    <a:bodyPr/>
                    <a:lstStyle/>
                    <a:p>
                      <a:pPr algn="ctr"/>
                      <a:r>
                        <a:rPr lang="en-US" sz="1000" b="1"/>
                        <a:t>5.00 – 5.67</a:t>
                      </a:r>
                    </a:p>
                  </a:txBody>
                  <a:tcPr marL="51802" marR="51802" marT="25901" marB="25901" anchor="ctr"/>
                </a:tc>
                <a:extLst>
                  <a:ext uri="{0D108BD9-81ED-4DB2-BD59-A6C34878D82A}">
                    <a16:rowId xmlns:a16="http://schemas.microsoft.com/office/drawing/2014/main" val="10007"/>
                  </a:ext>
                </a:extLst>
              </a:tr>
              <a:tr h="245500">
                <a:tc>
                  <a:txBody>
                    <a:bodyPr/>
                    <a:lstStyle/>
                    <a:p>
                      <a:pPr algn="ctr"/>
                      <a:r>
                        <a:rPr lang="en-US" sz="1000" b="1">
                          <a:hlinkClick r:id="rId27" tooltip="Potassium"/>
                        </a:rPr>
                        <a:t>K</a:t>
                      </a:r>
                      <a:endParaRPr lang="en-US" sz="1000" b="1"/>
                    </a:p>
                  </a:txBody>
                  <a:tcPr marL="51802" marR="51802" marT="25901" marB="25901" anchor="ctr"/>
                </a:tc>
                <a:tc>
                  <a:txBody>
                    <a:bodyPr/>
                    <a:lstStyle/>
                    <a:p>
                      <a:pPr algn="ctr"/>
                      <a:r>
                        <a:rPr lang="en-US" sz="1000" b="1" dirty="0"/>
                        <a:t>2.29</a:t>
                      </a:r>
                    </a:p>
                  </a:txBody>
                  <a:tcPr marL="51802" marR="51802" marT="25901" marB="25901" anchor="ctr"/>
                </a:tc>
                <a:tc>
                  <a:txBody>
                    <a:bodyPr/>
                    <a:lstStyle/>
                    <a:p>
                      <a:pPr algn="ctr"/>
                      <a:r>
                        <a:rPr lang="en-US" sz="1000" b="1">
                          <a:hlinkClick r:id="rId28" tooltip="Lanthanum"/>
                        </a:rPr>
                        <a:t>La</a:t>
                      </a:r>
                      <a:endParaRPr lang="en-US" sz="1000" b="1"/>
                    </a:p>
                  </a:txBody>
                  <a:tcPr marL="51802" marR="51802" marT="25901" marB="25901" anchor="ctr"/>
                </a:tc>
                <a:tc>
                  <a:txBody>
                    <a:bodyPr/>
                    <a:lstStyle/>
                    <a:p>
                      <a:pPr algn="ctr"/>
                      <a:r>
                        <a:rPr lang="en-US" sz="1000" b="1"/>
                        <a:t>3.5</a:t>
                      </a:r>
                    </a:p>
                  </a:txBody>
                  <a:tcPr marL="51802" marR="51802" marT="25901" marB="25901" anchor="ctr"/>
                </a:tc>
                <a:tc>
                  <a:txBody>
                    <a:bodyPr/>
                    <a:lstStyle/>
                    <a:p>
                      <a:pPr algn="ctr"/>
                      <a:r>
                        <a:rPr lang="en-US" sz="1000" b="1">
                          <a:hlinkClick r:id="rId29" tooltip="Lithium"/>
                        </a:rPr>
                        <a:t>Li</a:t>
                      </a:r>
                      <a:endParaRPr lang="en-US" sz="1000" b="1"/>
                    </a:p>
                  </a:txBody>
                  <a:tcPr marL="51802" marR="51802" marT="25901" marB="25901" anchor="ctr"/>
                </a:tc>
                <a:tc>
                  <a:txBody>
                    <a:bodyPr/>
                    <a:lstStyle/>
                    <a:p>
                      <a:pPr algn="ctr"/>
                      <a:r>
                        <a:rPr lang="en-US" sz="1000" b="1"/>
                        <a:t>2.9</a:t>
                      </a:r>
                    </a:p>
                  </a:txBody>
                  <a:tcPr marL="51802" marR="51802" marT="25901" marB="25901" anchor="ctr"/>
                </a:tc>
                <a:extLst>
                  <a:ext uri="{0D108BD9-81ED-4DB2-BD59-A6C34878D82A}">
                    <a16:rowId xmlns:a16="http://schemas.microsoft.com/office/drawing/2014/main" val="10008"/>
                  </a:ext>
                </a:extLst>
              </a:tr>
              <a:tr h="245500">
                <a:tc>
                  <a:txBody>
                    <a:bodyPr/>
                    <a:lstStyle/>
                    <a:p>
                      <a:pPr algn="ctr"/>
                      <a:r>
                        <a:rPr lang="en-US" sz="1000" b="1">
                          <a:hlinkClick r:id="rId30" tooltip="Lutetium"/>
                        </a:rPr>
                        <a:t>Lu</a:t>
                      </a:r>
                      <a:endParaRPr lang="en-US" sz="1000" b="1"/>
                    </a:p>
                  </a:txBody>
                  <a:tcPr marL="51802" marR="51802" marT="25901" marB="25901" anchor="ctr"/>
                </a:tc>
                <a:tc>
                  <a:txBody>
                    <a:bodyPr/>
                    <a:lstStyle/>
                    <a:p>
                      <a:pPr algn="ctr"/>
                      <a:r>
                        <a:rPr lang="en-US" sz="1000" b="1" dirty="0"/>
                        <a:t>~3.3</a:t>
                      </a:r>
                    </a:p>
                  </a:txBody>
                  <a:tcPr marL="51802" marR="51802" marT="25901" marB="25901" anchor="ctr"/>
                </a:tc>
                <a:tc>
                  <a:txBody>
                    <a:bodyPr/>
                    <a:lstStyle/>
                    <a:p>
                      <a:pPr algn="ctr"/>
                      <a:r>
                        <a:rPr lang="en-US" sz="1000" b="1">
                          <a:hlinkClick r:id="rId31" tooltip="Magnesium"/>
                        </a:rPr>
                        <a:t>Mg</a:t>
                      </a:r>
                      <a:endParaRPr lang="en-US" sz="1000" b="1"/>
                    </a:p>
                  </a:txBody>
                  <a:tcPr marL="51802" marR="51802" marT="25901" marB="25901" anchor="ctr"/>
                </a:tc>
                <a:tc>
                  <a:txBody>
                    <a:bodyPr/>
                    <a:lstStyle/>
                    <a:p>
                      <a:pPr algn="ctr"/>
                      <a:r>
                        <a:rPr lang="en-US" sz="1000" b="1"/>
                        <a:t>3.66</a:t>
                      </a:r>
                    </a:p>
                  </a:txBody>
                  <a:tcPr marL="51802" marR="51802" marT="25901" marB="25901" anchor="ctr"/>
                </a:tc>
                <a:tc>
                  <a:txBody>
                    <a:bodyPr/>
                    <a:lstStyle/>
                    <a:p>
                      <a:pPr algn="ctr"/>
                      <a:r>
                        <a:rPr lang="en-US" sz="1000" b="1">
                          <a:hlinkClick r:id="rId32" tooltip="Manganese"/>
                        </a:rPr>
                        <a:t>Mn</a:t>
                      </a:r>
                      <a:endParaRPr lang="en-US" sz="1000" b="1"/>
                    </a:p>
                  </a:txBody>
                  <a:tcPr marL="51802" marR="51802" marT="25901" marB="25901" anchor="ctr"/>
                </a:tc>
                <a:tc>
                  <a:txBody>
                    <a:bodyPr/>
                    <a:lstStyle/>
                    <a:p>
                      <a:pPr algn="ctr"/>
                      <a:r>
                        <a:rPr lang="en-US" sz="1000" b="1"/>
                        <a:t>4.1</a:t>
                      </a:r>
                    </a:p>
                  </a:txBody>
                  <a:tcPr marL="51802" marR="51802" marT="25901" marB="25901" anchor="ctr"/>
                </a:tc>
                <a:extLst>
                  <a:ext uri="{0D108BD9-81ED-4DB2-BD59-A6C34878D82A}">
                    <a16:rowId xmlns:a16="http://schemas.microsoft.com/office/drawing/2014/main" val="10009"/>
                  </a:ext>
                </a:extLst>
              </a:tr>
              <a:tr h="245500">
                <a:tc>
                  <a:txBody>
                    <a:bodyPr/>
                    <a:lstStyle/>
                    <a:p>
                      <a:pPr algn="ctr"/>
                      <a:r>
                        <a:rPr lang="en-US" sz="1000" b="1">
                          <a:hlinkClick r:id="rId33" tooltip="Molybdenum"/>
                        </a:rPr>
                        <a:t>Mo</a:t>
                      </a:r>
                      <a:endParaRPr lang="en-US" sz="1000" b="1"/>
                    </a:p>
                  </a:txBody>
                  <a:tcPr marL="51802" marR="51802" marT="25901" marB="25901" anchor="ctr"/>
                </a:tc>
                <a:tc>
                  <a:txBody>
                    <a:bodyPr/>
                    <a:lstStyle/>
                    <a:p>
                      <a:pPr algn="ctr"/>
                      <a:r>
                        <a:rPr lang="en-US" sz="1000" b="1"/>
                        <a:t>4.36 – 4.95</a:t>
                      </a:r>
                    </a:p>
                  </a:txBody>
                  <a:tcPr marL="51802" marR="51802" marT="25901" marB="25901" anchor="ctr"/>
                </a:tc>
                <a:tc>
                  <a:txBody>
                    <a:bodyPr/>
                    <a:lstStyle/>
                    <a:p>
                      <a:pPr algn="ctr"/>
                      <a:r>
                        <a:rPr lang="en-US" sz="1000" b="1" dirty="0">
                          <a:hlinkClick r:id="rId34" tooltip="Sodium"/>
                        </a:rPr>
                        <a:t>Na</a:t>
                      </a:r>
                      <a:endParaRPr lang="en-US" sz="1000" b="1" dirty="0"/>
                    </a:p>
                  </a:txBody>
                  <a:tcPr marL="51802" marR="51802" marT="25901" marB="25901" anchor="ctr"/>
                </a:tc>
                <a:tc>
                  <a:txBody>
                    <a:bodyPr/>
                    <a:lstStyle/>
                    <a:p>
                      <a:pPr algn="ctr"/>
                      <a:r>
                        <a:rPr lang="en-US" sz="1000" b="1"/>
                        <a:t>2.36</a:t>
                      </a:r>
                    </a:p>
                  </a:txBody>
                  <a:tcPr marL="51802" marR="51802" marT="25901" marB="25901" anchor="ctr"/>
                </a:tc>
                <a:tc>
                  <a:txBody>
                    <a:bodyPr/>
                    <a:lstStyle/>
                    <a:p>
                      <a:pPr algn="ctr"/>
                      <a:r>
                        <a:rPr lang="en-US" sz="1000" b="1">
                          <a:hlinkClick r:id="rId35" tooltip="Niobium"/>
                        </a:rPr>
                        <a:t>Nb</a:t>
                      </a:r>
                      <a:endParaRPr lang="en-US" sz="1000" b="1"/>
                    </a:p>
                  </a:txBody>
                  <a:tcPr marL="51802" marR="51802" marT="25901" marB="25901" anchor="ctr"/>
                </a:tc>
                <a:tc>
                  <a:txBody>
                    <a:bodyPr/>
                    <a:lstStyle/>
                    <a:p>
                      <a:pPr algn="ctr"/>
                      <a:r>
                        <a:rPr lang="en-US" sz="1000" b="1"/>
                        <a:t>3.95 – 4.87</a:t>
                      </a:r>
                    </a:p>
                  </a:txBody>
                  <a:tcPr marL="51802" marR="51802" marT="25901" marB="25901" anchor="ctr"/>
                </a:tc>
                <a:extLst>
                  <a:ext uri="{0D108BD9-81ED-4DB2-BD59-A6C34878D82A}">
                    <a16:rowId xmlns:a16="http://schemas.microsoft.com/office/drawing/2014/main" val="10010"/>
                  </a:ext>
                </a:extLst>
              </a:tr>
              <a:tr h="245500">
                <a:tc>
                  <a:txBody>
                    <a:bodyPr/>
                    <a:lstStyle/>
                    <a:p>
                      <a:pPr algn="ctr"/>
                      <a:r>
                        <a:rPr lang="en-US" sz="1000" b="1">
                          <a:hlinkClick r:id="rId36" tooltip="Neodymium"/>
                        </a:rPr>
                        <a:t>Nd</a:t>
                      </a:r>
                      <a:endParaRPr lang="en-US" sz="1000" b="1"/>
                    </a:p>
                  </a:txBody>
                  <a:tcPr marL="51802" marR="51802" marT="25901" marB="25901" anchor="ctr"/>
                </a:tc>
                <a:tc>
                  <a:txBody>
                    <a:bodyPr/>
                    <a:lstStyle/>
                    <a:p>
                      <a:pPr algn="ctr"/>
                      <a:r>
                        <a:rPr lang="en-US" sz="1000" b="1"/>
                        <a:t>3.2</a:t>
                      </a:r>
                    </a:p>
                  </a:txBody>
                  <a:tcPr marL="51802" marR="51802" marT="25901" marB="25901" anchor="ctr"/>
                </a:tc>
                <a:tc>
                  <a:txBody>
                    <a:bodyPr/>
                    <a:lstStyle/>
                    <a:p>
                      <a:pPr algn="ctr"/>
                      <a:r>
                        <a:rPr lang="en-US" sz="1000" b="1" dirty="0">
                          <a:hlinkClick r:id="rId37" tooltip="Nickel"/>
                        </a:rPr>
                        <a:t>Ni</a:t>
                      </a:r>
                      <a:endParaRPr lang="en-US" sz="1000" b="1" dirty="0"/>
                    </a:p>
                  </a:txBody>
                  <a:tcPr marL="51802" marR="51802" marT="25901" marB="25901" anchor="ctr"/>
                </a:tc>
                <a:tc>
                  <a:txBody>
                    <a:bodyPr/>
                    <a:lstStyle/>
                    <a:p>
                      <a:pPr algn="ctr"/>
                      <a:r>
                        <a:rPr lang="en-US" sz="1000" b="1"/>
                        <a:t>5.04 – 5.35</a:t>
                      </a:r>
                    </a:p>
                  </a:txBody>
                  <a:tcPr marL="51802" marR="51802" marT="25901" marB="25901" anchor="ctr"/>
                </a:tc>
                <a:tc>
                  <a:txBody>
                    <a:bodyPr/>
                    <a:lstStyle/>
                    <a:p>
                      <a:pPr algn="ctr"/>
                      <a:r>
                        <a:rPr lang="en-US" sz="1000" b="1">
                          <a:hlinkClick r:id="rId38" tooltip="Osmium"/>
                        </a:rPr>
                        <a:t>Os</a:t>
                      </a:r>
                      <a:endParaRPr lang="en-US" sz="1000" b="1"/>
                    </a:p>
                  </a:txBody>
                  <a:tcPr marL="51802" marR="51802" marT="25901" marB="25901" anchor="ctr"/>
                </a:tc>
                <a:tc>
                  <a:txBody>
                    <a:bodyPr/>
                    <a:lstStyle/>
                    <a:p>
                      <a:pPr algn="ctr"/>
                      <a:r>
                        <a:rPr lang="en-US" sz="1000" b="1"/>
                        <a:t>5.93</a:t>
                      </a:r>
                    </a:p>
                  </a:txBody>
                  <a:tcPr marL="51802" marR="51802" marT="25901" marB="25901" anchor="ctr"/>
                </a:tc>
                <a:extLst>
                  <a:ext uri="{0D108BD9-81ED-4DB2-BD59-A6C34878D82A}">
                    <a16:rowId xmlns:a16="http://schemas.microsoft.com/office/drawing/2014/main" val="10011"/>
                  </a:ext>
                </a:extLst>
              </a:tr>
              <a:tr h="245500">
                <a:tc>
                  <a:txBody>
                    <a:bodyPr/>
                    <a:lstStyle/>
                    <a:p>
                      <a:pPr algn="ctr"/>
                      <a:r>
                        <a:rPr lang="en-US" sz="1000" b="1">
                          <a:hlinkClick r:id="rId39" tooltip="Lead"/>
                        </a:rPr>
                        <a:t>Pb</a:t>
                      </a:r>
                      <a:endParaRPr lang="en-US" sz="1000" b="1"/>
                    </a:p>
                  </a:txBody>
                  <a:tcPr marL="51802" marR="51802" marT="25901" marB="25901" anchor="ctr"/>
                </a:tc>
                <a:tc>
                  <a:txBody>
                    <a:bodyPr/>
                    <a:lstStyle/>
                    <a:p>
                      <a:pPr algn="ctr"/>
                      <a:r>
                        <a:rPr lang="en-US" sz="1000" b="1"/>
                        <a:t>4.25</a:t>
                      </a:r>
                    </a:p>
                  </a:txBody>
                  <a:tcPr marL="51802" marR="51802" marT="25901" marB="25901" anchor="ctr"/>
                </a:tc>
                <a:tc>
                  <a:txBody>
                    <a:bodyPr/>
                    <a:lstStyle/>
                    <a:p>
                      <a:pPr algn="ctr"/>
                      <a:r>
                        <a:rPr lang="en-US" sz="1000" b="1">
                          <a:hlinkClick r:id="rId40" tooltip="Palladium"/>
                        </a:rPr>
                        <a:t>Pd</a:t>
                      </a:r>
                      <a:endParaRPr lang="en-US" sz="1000" b="1"/>
                    </a:p>
                  </a:txBody>
                  <a:tcPr marL="51802" marR="51802" marT="25901" marB="25901" anchor="ctr"/>
                </a:tc>
                <a:tc>
                  <a:txBody>
                    <a:bodyPr/>
                    <a:lstStyle/>
                    <a:p>
                      <a:pPr algn="ctr"/>
                      <a:r>
                        <a:rPr lang="en-US" sz="1000" b="1" dirty="0"/>
                        <a:t>5.22 – 5.60</a:t>
                      </a:r>
                    </a:p>
                  </a:txBody>
                  <a:tcPr marL="51802" marR="51802" marT="25901" marB="25901" anchor="ctr"/>
                </a:tc>
                <a:tc>
                  <a:txBody>
                    <a:bodyPr/>
                    <a:lstStyle/>
                    <a:p>
                      <a:pPr algn="ctr"/>
                      <a:r>
                        <a:rPr lang="en-US" sz="1000" b="1">
                          <a:hlinkClick r:id="rId41" tooltip="Platinum"/>
                        </a:rPr>
                        <a:t>Pt</a:t>
                      </a:r>
                      <a:endParaRPr lang="en-US" sz="1000" b="1"/>
                    </a:p>
                  </a:txBody>
                  <a:tcPr marL="51802" marR="51802" marT="25901" marB="25901" anchor="ctr"/>
                </a:tc>
                <a:tc>
                  <a:txBody>
                    <a:bodyPr/>
                    <a:lstStyle/>
                    <a:p>
                      <a:pPr algn="ctr"/>
                      <a:r>
                        <a:rPr lang="en-US" sz="1000" b="1"/>
                        <a:t>5.12 – 5.93</a:t>
                      </a:r>
                    </a:p>
                  </a:txBody>
                  <a:tcPr marL="51802" marR="51802" marT="25901" marB="25901" anchor="ctr"/>
                </a:tc>
                <a:extLst>
                  <a:ext uri="{0D108BD9-81ED-4DB2-BD59-A6C34878D82A}">
                    <a16:rowId xmlns:a16="http://schemas.microsoft.com/office/drawing/2014/main" val="10012"/>
                  </a:ext>
                </a:extLst>
              </a:tr>
              <a:tr h="245500">
                <a:tc>
                  <a:txBody>
                    <a:bodyPr/>
                    <a:lstStyle/>
                    <a:p>
                      <a:pPr algn="ctr"/>
                      <a:r>
                        <a:rPr lang="en-US" sz="1000" b="1">
                          <a:hlinkClick r:id="rId42" tooltip="Rubidium"/>
                        </a:rPr>
                        <a:t>Rb</a:t>
                      </a:r>
                      <a:endParaRPr lang="en-US" sz="1000" b="1"/>
                    </a:p>
                  </a:txBody>
                  <a:tcPr marL="51802" marR="51802" marT="25901" marB="25901" anchor="ctr"/>
                </a:tc>
                <a:tc>
                  <a:txBody>
                    <a:bodyPr/>
                    <a:lstStyle/>
                    <a:p>
                      <a:pPr algn="ctr"/>
                      <a:r>
                        <a:rPr lang="en-US" sz="1000" b="1"/>
                        <a:t>2.261</a:t>
                      </a:r>
                    </a:p>
                  </a:txBody>
                  <a:tcPr marL="51802" marR="51802" marT="25901" marB="25901" anchor="ctr"/>
                </a:tc>
                <a:tc>
                  <a:txBody>
                    <a:bodyPr/>
                    <a:lstStyle/>
                    <a:p>
                      <a:pPr algn="ctr"/>
                      <a:r>
                        <a:rPr lang="en-US" sz="1000" b="1">
                          <a:hlinkClick r:id="rId43" tooltip="Rhenium"/>
                        </a:rPr>
                        <a:t>Re</a:t>
                      </a:r>
                      <a:endParaRPr lang="en-US" sz="1000" b="1"/>
                    </a:p>
                  </a:txBody>
                  <a:tcPr marL="51802" marR="51802" marT="25901" marB="25901" anchor="ctr"/>
                </a:tc>
                <a:tc>
                  <a:txBody>
                    <a:bodyPr/>
                    <a:lstStyle/>
                    <a:p>
                      <a:pPr algn="ctr"/>
                      <a:r>
                        <a:rPr lang="en-US" sz="1000" b="1" dirty="0"/>
                        <a:t>4.72</a:t>
                      </a:r>
                    </a:p>
                  </a:txBody>
                  <a:tcPr marL="51802" marR="51802" marT="25901" marB="25901" anchor="ctr"/>
                </a:tc>
                <a:tc>
                  <a:txBody>
                    <a:bodyPr/>
                    <a:lstStyle/>
                    <a:p>
                      <a:pPr algn="ctr"/>
                      <a:r>
                        <a:rPr lang="en-US" sz="1000" b="1" dirty="0">
                          <a:hlinkClick r:id="rId44" tooltip="Rhodium"/>
                        </a:rPr>
                        <a:t>Rh</a:t>
                      </a:r>
                      <a:endParaRPr lang="en-US" sz="1000" b="1" dirty="0"/>
                    </a:p>
                  </a:txBody>
                  <a:tcPr marL="51802" marR="51802" marT="25901" marB="25901" anchor="ctr"/>
                </a:tc>
                <a:tc>
                  <a:txBody>
                    <a:bodyPr/>
                    <a:lstStyle/>
                    <a:p>
                      <a:pPr algn="ctr"/>
                      <a:r>
                        <a:rPr lang="en-US" sz="1000" b="1"/>
                        <a:t>4.98</a:t>
                      </a:r>
                    </a:p>
                  </a:txBody>
                  <a:tcPr marL="51802" marR="51802" marT="25901" marB="25901" anchor="ctr"/>
                </a:tc>
                <a:extLst>
                  <a:ext uri="{0D108BD9-81ED-4DB2-BD59-A6C34878D82A}">
                    <a16:rowId xmlns:a16="http://schemas.microsoft.com/office/drawing/2014/main" val="10013"/>
                  </a:ext>
                </a:extLst>
              </a:tr>
              <a:tr h="245500">
                <a:tc>
                  <a:txBody>
                    <a:bodyPr/>
                    <a:lstStyle/>
                    <a:p>
                      <a:pPr algn="ctr"/>
                      <a:r>
                        <a:rPr lang="en-US" sz="1000" b="1">
                          <a:hlinkClick r:id="rId45" tooltip="Ruthenium"/>
                        </a:rPr>
                        <a:t>Ru</a:t>
                      </a:r>
                      <a:endParaRPr lang="en-US" sz="1000" b="1"/>
                    </a:p>
                  </a:txBody>
                  <a:tcPr marL="51802" marR="51802" marT="25901" marB="25901" anchor="ctr"/>
                </a:tc>
                <a:tc>
                  <a:txBody>
                    <a:bodyPr/>
                    <a:lstStyle/>
                    <a:p>
                      <a:pPr algn="ctr"/>
                      <a:r>
                        <a:rPr lang="en-US" sz="1000" b="1"/>
                        <a:t>4.71</a:t>
                      </a:r>
                    </a:p>
                  </a:txBody>
                  <a:tcPr marL="51802" marR="51802" marT="25901" marB="25901" anchor="ctr"/>
                </a:tc>
                <a:tc>
                  <a:txBody>
                    <a:bodyPr/>
                    <a:lstStyle/>
                    <a:p>
                      <a:pPr algn="ctr"/>
                      <a:r>
                        <a:rPr lang="en-US" sz="1000" b="1">
                          <a:hlinkClick r:id="rId46" tooltip="Antimony"/>
                        </a:rPr>
                        <a:t>Sb</a:t>
                      </a:r>
                      <a:endParaRPr lang="en-US" sz="1000" b="1"/>
                    </a:p>
                  </a:txBody>
                  <a:tcPr marL="51802" marR="51802" marT="25901" marB="25901" anchor="ctr"/>
                </a:tc>
                <a:tc>
                  <a:txBody>
                    <a:bodyPr/>
                    <a:lstStyle/>
                    <a:p>
                      <a:pPr algn="ctr"/>
                      <a:r>
                        <a:rPr lang="en-US" sz="1000" b="1"/>
                        <a:t>4.55 – 4.70</a:t>
                      </a:r>
                    </a:p>
                  </a:txBody>
                  <a:tcPr marL="51802" marR="51802" marT="25901" marB="25901" anchor="ctr"/>
                </a:tc>
                <a:tc>
                  <a:txBody>
                    <a:bodyPr/>
                    <a:lstStyle/>
                    <a:p>
                      <a:pPr algn="ctr"/>
                      <a:r>
                        <a:rPr lang="en-US" sz="1000" b="1" dirty="0" err="1">
                          <a:hlinkClick r:id="rId47" tooltip="Scandium"/>
                        </a:rPr>
                        <a:t>Sc</a:t>
                      </a:r>
                      <a:endParaRPr lang="en-US" sz="1000" b="1" dirty="0"/>
                    </a:p>
                  </a:txBody>
                  <a:tcPr marL="51802" marR="51802" marT="25901" marB="25901" anchor="ctr"/>
                </a:tc>
                <a:tc>
                  <a:txBody>
                    <a:bodyPr/>
                    <a:lstStyle/>
                    <a:p>
                      <a:pPr algn="ctr"/>
                      <a:r>
                        <a:rPr lang="en-US" sz="1000" b="1"/>
                        <a:t>3.5</a:t>
                      </a:r>
                    </a:p>
                  </a:txBody>
                  <a:tcPr marL="51802" marR="51802" marT="25901" marB="25901" anchor="ctr"/>
                </a:tc>
                <a:extLst>
                  <a:ext uri="{0D108BD9-81ED-4DB2-BD59-A6C34878D82A}">
                    <a16:rowId xmlns:a16="http://schemas.microsoft.com/office/drawing/2014/main" val="10014"/>
                  </a:ext>
                </a:extLst>
              </a:tr>
              <a:tr h="245500">
                <a:tc>
                  <a:txBody>
                    <a:bodyPr/>
                    <a:lstStyle/>
                    <a:p>
                      <a:pPr algn="ctr"/>
                      <a:r>
                        <a:rPr lang="en-US" sz="1000" b="1">
                          <a:hlinkClick r:id="rId48" tooltip="Selenium"/>
                        </a:rPr>
                        <a:t>Se</a:t>
                      </a:r>
                      <a:endParaRPr lang="en-US" sz="1000" b="1"/>
                    </a:p>
                  </a:txBody>
                  <a:tcPr marL="51802" marR="51802" marT="25901" marB="25901" anchor="ctr"/>
                </a:tc>
                <a:tc>
                  <a:txBody>
                    <a:bodyPr/>
                    <a:lstStyle/>
                    <a:p>
                      <a:pPr algn="ctr"/>
                      <a:r>
                        <a:rPr lang="en-US" sz="1000" b="1"/>
                        <a:t>5.9</a:t>
                      </a:r>
                    </a:p>
                  </a:txBody>
                  <a:tcPr marL="51802" marR="51802" marT="25901" marB="25901" anchor="ctr"/>
                </a:tc>
                <a:tc>
                  <a:txBody>
                    <a:bodyPr/>
                    <a:lstStyle/>
                    <a:p>
                      <a:pPr algn="ctr"/>
                      <a:r>
                        <a:rPr lang="en-US" sz="1000" b="1">
                          <a:hlinkClick r:id="rId49" tooltip="Silicon"/>
                        </a:rPr>
                        <a:t>Si</a:t>
                      </a:r>
                      <a:endParaRPr lang="en-US" sz="1000" b="1"/>
                    </a:p>
                  </a:txBody>
                  <a:tcPr marL="51802" marR="51802" marT="25901" marB="25901" anchor="ctr"/>
                </a:tc>
                <a:tc>
                  <a:txBody>
                    <a:bodyPr/>
                    <a:lstStyle/>
                    <a:p>
                      <a:pPr algn="ctr"/>
                      <a:r>
                        <a:rPr lang="en-US" sz="1000" b="1"/>
                        <a:t>4.60 – 4.85</a:t>
                      </a:r>
                    </a:p>
                  </a:txBody>
                  <a:tcPr marL="51802" marR="51802" marT="25901" marB="25901" anchor="ctr"/>
                </a:tc>
                <a:tc>
                  <a:txBody>
                    <a:bodyPr/>
                    <a:lstStyle/>
                    <a:p>
                      <a:pPr algn="ctr"/>
                      <a:r>
                        <a:rPr lang="en-US" sz="1000" b="1">
                          <a:hlinkClick r:id="rId50" tooltip="Samarium"/>
                        </a:rPr>
                        <a:t>Sm</a:t>
                      </a:r>
                      <a:endParaRPr lang="en-US" sz="1000" b="1"/>
                    </a:p>
                  </a:txBody>
                  <a:tcPr marL="51802" marR="51802" marT="25901" marB="25901" anchor="ctr"/>
                </a:tc>
                <a:tc>
                  <a:txBody>
                    <a:bodyPr/>
                    <a:lstStyle/>
                    <a:p>
                      <a:pPr algn="ctr"/>
                      <a:r>
                        <a:rPr lang="en-US" sz="1000" b="1" dirty="0"/>
                        <a:t>2.7</a:t>
                      </a:r>
                    </a:p>
                  </a:txBody>
                  <a:tcPr marL="51802" marR="51802" marT="25901" marB="25901" anchor="ctr"/>
                </a:tc>
                <a:extLst>
                  <a:ext uri="{0D108BD9-81ED-4DB2-BD59-A6C34878D82A}">
                    <a16:rowId xmlns:a16="http://schemas.microsoft.com/office/drawing/2014/main" val="10015"/>
                  </a:ext>
                </a:extLst>
              </a:tr>
              <a:tr h="245500">
                <a:tc>
                  <a:txBody>
                    <a:bodyPr/>
                    <a:lstStyle/>
                    <a:p>
                      <a:pPr algn="ctr"/>
                      <a:r>
                        <a:rPr lang="en-US" sz="1000" b="1">
                          <a:hlinkClick r:id="rId51" tooltip="Tin"/>
                        </a:rPr>
                        <a:t>Sn</a:t>
                      </a:r>
                      <a:endParaRPr lang="en-US" sz="1000" b="1"/>
                    </a:p>
                  </a:txBody>
                  <a:tcPr marL="51802" marR="51802" marT="25901" marB="25901" anchor="ctr"/>
                </a:tc>
                <a:tc>
                  <a:txBody>
                    <a:bodyPr/>
                    <a:lstStyle/>
                    <a:p>
                      <a:pPr algn="ctr"/>
                      <a:r>
                        <a:rPr lang="en-US" sz="1000" b="1"/>
                        <a:t>4.42</a:t>
                      </a:r>
                    </a:p>
                  </a:txBody>
                  <a:tcPr marL="51802" marR="51802" marT="25901" marB="25901" anchor="ctr"/>
                </a:tc>
                <a:tc>
                  <a:txBody>
                    <a:bodyPr/>
                    <a:lstStyle/>
                    <a:p>
                      <a:pPr algn="ctr"/>
                      <a:r>
                        <a:rPr lang="en-US" sz="1000" b="1">
                          <a:hlinkClick r:id="rId52" tooltip="Strontium"/>
                        </a:rPr>
                        <a:t>Sr</a:t>
                      </a:r>
                      <a:endParaRPr lang="en-US" sz="1000" b="1"/>
                    </a:p>
                  </a:txBody>
                  <a:tcPr marL="51802" marR="51802" marT="25901" marB="25901" anchor="ctr"/>
                </a:tc>
                <a:tc>
                  <a:txBody>
                    <a:bodyPr/>
                    <a:lstStyle/>
                    <a:p>
                      <a:pPr algn="ctr"/>
                      <a:r>
                        <a:rPr lang="en-US" sz="1000" b="1"/>
                        <a:t>~2.59</a:t>
                      </a:r>
                    </a:p>
                  </a:txBody>
                  <a:tcPr marL="51802" marR="51802" marT="25901" marB="25901" anchor="ctr"/>
                </a:tc>
                <a:tc>
                  <a:txBody>
                    <a:bodyPr/>
                    <a:lstStyle/>
                    <a:p>
                      <a:pPr algn="ctr"/>
                      <a:r>
                        <a:rPr lang="en-US" sz="1000" b="1">
                          <a:hlinkClick r:id="rId53" tooltip="Tantalum"/>
                        </a:rPr>
                        <a:t>Ta</a:t>
                      </a:r>
                      <a:endParaRPr lang="en-US" sz="1000" b="1"/>
                    </a:p>
                  </a:txBody>
                  <a:tcPr marL="51802" marR="51802" marT="25901" marB="25901" anchor="ctr"/>
                </a:tc>
                <a:tc>
                  <a:txBody>
                    <a:bodyPr/>
                    <a:lstStyle/>
                    <a:p>
                      <a:pPr algn="ctr"/>
                      <a:r>
                        <a:rPr lang="en-US" sz="1000" b="1" dirty="0"/>
                        <a:t>4.00 – 4.80</a:t>
                      </a:r>
                    </a:p>
                  </a:txBody>
                  <a:tcPr marL="51802" marR="51802" marT="25901" marB="25901" anchor="ctr"/>
                </a:tc>
                <a:extLst>
                  <a:ext uri="{0D108BD9-81ED-4DB2-BD59-A6C34878D82A}">
                    <a16:rowId xmlns:a16="http://schemas.microsoft.com/office/drawing/2014/main" val="10016"/>
                  </a:ext>
                </a:extLst>
              </a:tr>
              <a:tr h="245500">
                <a:tc>
                  <a:txBody>
                    <a:bodyPr/>
                    <a:lstStyle/>
                    <a:p>
                      <a:pPr algn="ctr"/>
                      <a:r>
                        <a:rPr lang="en-US" sz="1000" b="1">
                          <a:hlinkClick r:id="rId54" tooltip="Terbium"/>
                        </a:rPr>
                        <a:t>Tb</a:t>
                      </a:r>
                      <a:endParaRPr lang="en-US" sz="1000" b="1"/>
                    </a:p>
                  </a:txBody>
                  <a:tcPr marL="51802" marR="51802" marT="25901" marB="25901" anchor="ctr"/>
                </a:tc>
                <a:tc>
                  <a:txBody>
                    <a:bodyPr/>
                    <a:lstStyle/>
                    <a:p>
                      <a:pPr algn="ctr"/>
                      <a:r>
                        <a:rPr lang="en-US" sz="1000" b="1"/>
                        <a:t>3.00</a:t>
                      </a:r>
                    </a:p>
                  </a:txBody>
                  <a:tcPr marL="51802" marR="51802" marT="25901" marB="25901" anchor="ctr"/>
                </a:tc>
                <a:tc>
                  <a:txBody>
                    <a:bodyPr/>
                    <a:lstStyle/>
                    <a:p>
                      <a:pPr algn="ctr"/>
                      <a:r>
                        <a:rPr lang="en-US" sz="1000" b="1">
                          <a:hlinkClick r:id="rId55" tooltip="Tellurium"/>
                        </a:rPr>
                        <a:t>Te</a:t>
                      </a:r>
                      <a:endParaRPr lang="en-US" sz="1000" b="1"/>
                    </a:p>
                  </a:txBody>
                  <a:tcPr marL="51802" marR="51802" marT="25901" marB="25901" anchor="ctr"/>
                </a:tc>
                <a:tc>
                  <a:txBody>
                    <a:bodyPr/>
                    <a:lstStyle/>
                    <a:p>
                      <a:pPr algn="ctr"/>
                      <a:r>
                        <a:rPr lang="en-US" sz="1000" b="1"/>
                        <a:t>4.95</a:t>
                      </a:r>
                    </a:p>
                  </a:txBody>
                  <a:tcPr marL="51802" marR="51802" marT="25901" marB="25901" anchor="ctr"/>
                </a:tc>
                <a:tc>
                  <a:txBody>
                    <a:bodyPr/>
                    <a:lstStyle/>
                    <a:p>
                      <a:pPr algn="ctr"/>
                      <a:r>
                        <a:rPr lang="en-US" sz="1000" b="1">
                          <a:hlinkClick r:id="rId56" tooltip="Thorium"/>
                        </a:rPr>
                        <a:t>Th</a:t>
                      </a:r>
                      <a:endParaRPr lang="en-US" sz="1000" b="1"/>
                    </a:p>
                  </a:txBody>
                  <a:tcPr marL="51802" marR="51802" marT="25901" marB="25901" anchor="ctr"/>
                </a:tc>
                <a:tc>
                  <a:txBody>
                    <a:bodyPr/>
                    <a:lstStyle/>
                    <a:p>
                      <a:pPr algn="ctr"/>
                      <a:r>
                        <a:rPr lang="en-US" sz="1000" b="1" dirty="0"/>
                        <a:t>3.4</a:t>
                      </a:r>
                    </a:p>
                  </a:txBody>
                  <a:tcPr marL="51802" marR="51802" marT="25901" marB="25901" anchor="ctr"/>
                </a:tc>
                <a:extLst>
                  <a:ext uri="{0D108BD9-81ED-4DB2-BD59-A6C34878D82A}">
                    <a16:rowId xmlns:a16="http://schemas.microsoft.com/office/drawing/2014/main" val="10017"/>
                  </a:ext>
                </a:extLst>
              </a:tr>
              <a:tr h="245500">
                <a:tc>
                  <a:txBody>
                    <a:bodyPr/>
                    <a:lstStyle/>
                    <a:p>
                      <a:pPr algn="ctr"/>
                      <a:r>
                        <a:rPr lang="en-US" sz="1000" b="1">
                          <a:hlinkClick r:id="rId57" tooltip="Titanium"/>
                        </a:rPr>
                        <a:t>Ti</a:t>
                      </a:r>
                      <a:endParaRPr lang="en-US" sz="1000" b="1"/>
                    </a:p>
                  </a:txBody>
                  <a:tcPr marL="51802" marR="51802" marT="25901" marB="25901" anchor="ctr"/>
                </a:tc>
                <a:tc>
                  <a:txBody>
                    <a:bodyPr/>
                    <a:lstStyle/>
                    <a:p>
                      <a:pPr algn="ctr"/>
                      <a:r>
                        <a:rPr lang="en-US" sz="1000" b="1"/>
                        <a:t>4.33</a:t>
                      </a:r>
                    </a:p>
                  </a:txBody>
                  <a:tcPr marL="51802" marR="51802" marT="25901" marB="25901" anchor="ctr"/>
                </a:tc>
                <a:tc>
                  <a:txBody>
                    <a:bodyPr/>
                    <a:lstStyle/>
                    <a:p>
                      <a:pPr algn="ctr"/>
                      <a:r>
                        <a:rPr lang="en-US" sz="1000" b="1">
                          <a:hlinkClick r:id="rId58" tooltip="Thallium"/>
                        </a:rPr>
                        <a:t>Tl</a:t>
                      </a:r>
                      <a:endParaRPr lang="en-US" sz="1000" b="1"/>
                    </a:p>
                  </a:txBody>
                  <a:tcPr marL="51802" marR="51802" marT="25901" marB="25901" anchor="ctr"/>
                </a:tc>
                <a:tc>
                  <a:txBody>
                    <a:bodyPr/>
                    <a:lstStyle/>
                    <a:p>
                      <a:pPr algn="ctr"/>
                      <a:r>
                        <a:rPr lang="en-US" sz="1000" b="1"/>
                        <a:t>~3.84</a:t>
                      </a:r>
                    </a:p>
                  </a:txBody>
                  <a:tcPr marL="51802" marR="51802" marT="25901" marB="25901" anchor="ctr"/>
                </a:tc>
                <a:tc>
                  <a:txBody>
                    <a:bodyPr/>
                    <a:lstStyle/>
                    <a:p>
                      <a:pPr algn="ctr"/>
                      <a:r>
                        <a:rPr lang="en-US" sz="1000" b="1">
                          <a:hlinkClick r:id="rId59" tooltip="Uranium"/>
                        </a:rPr>
                        <a:t>U</a:t>
                      </a:r>
                      <a:endParaRPr lang="en-US" sz="1000" b="1"/>
                    </a:p>
                  </a:txBody>
                  <a:tcPr marL="51802" marR="51802" marT="25901" marB="25901" anchor="ctr"/>
                </a:tc>
                <a:tc>
                  <a:txBody>
                    <a:bodyPr/>
                    <a:lstStyle/>
                    <a:p>
                      <a:pPr algn="ctr"/>
                      <a:r>
                        <a:rPr lang="en-US" sz="1000" b="1" dirty="0"/>
                        <a:t>3.63 – 3.90</a:t>
                      </a:r>
                    </a:p>
                  </a:txBody>
                  <a:tcPr marL="51802" marR="51802" marT="25901" marB="25901" anchor="ctr"/>
                </a:tc>
                <a:extLst>
                  <a:ext uri="{0D108BD9-81ED-4DB2-BD59-A6C34878D82A}">
                    <a16:rowId xmlns:a16="http://schemas.microsoft.com/office/drawing/2014/main" val="10018"/>
                  </a:ext>
                </a:extLst>
              </a:tr>
              <a:tr h="245500">
                <a:tc>
                  <a:txBody>
                    <a:bodyPr/>
                    <a:lstStyle/>
                    <a:p>
                      <a:pPr algn="ctr"/>
                      <a:r>
                        <a:rPr lang="en-US" sz="1000" b="1">
                          <a:hlinkClick r:id="rId60" tooltip="Vanadium"/>
                        </a:rPr>
                        <a:t>V</a:t>
                      </a:r>
                      <a:endParaRPr lang="en-US" sz="1000" b="1"/>
                    </a:p>
                  </a:txBody>
                  <a:tcPr marL="51802" marR="51802" marT="25901" marB="25901" anchor="ctr"/>
                </a:tc>
                <a:tc>
                  <a:txBody>
                    <a:bodyPr/>
                    <a:lstStyle/>
                    <a:p>
                      <a:pPr algn="ctr"/>
                      <a:r>
                        <a:rPr lang="en-US" sz="1000" b="1"/>
                        <a:t>4.3</a:t>
                      </a:r>
                    </a:p>
                  </a:txBody>
                  <a:tcPr marL="51802" marR="51802" marT="25901" marB="25901" anchor="ctr"/>
                </a:tc>
                <a:tc>
                  <a:txBody>
                    <a:bodyPr/>
                    <a:lstStyle/>
                    <a:p>
                      <a:pPr algn="ctr"/>
                      <a:r>
                        <a:rPr lang="en-US" sz="1000" b="1">
                          <a:hlinkClick r:id="rId61" tooltip="Tungsten"/>
                        </a:rPr>
                        <a:t>W</a:t>
                      </a:r>
                      <a:endParaRPr lang="en-US" sz="1000" b="1"/>
                    </a:p>
                  </a:txBody>
                  <a:tcPr marL="51802" marR="51802" marT="25901" marB="25901" anchor="ctr"/>
                </a:tc>
                <a:tc>
                  <a:txBody>
                    <a:bodyPr/>
                    <a:lstStyle/>
                    <a:p>
                      <a:pPr algn="ctr"/>
                      <a:r>
                        <a:rPr lang="en-US" sz="1000" b="1"/>
                        <a:t>4.32 – 5.22</a:t>
                      </a:r>
                    </a:p>
                  </a:txBody>
                  <a:tcPr marL="51802" marR="51802" marT="25901" marB="25901" anchor="ctr"/>
                </a:tc>
                <a:tc>
                  <a:txBody>
                    <a:bodyPr/>
                    <a:lstStyle/>
                    <a:p>
                      <a:pPr algn="ctr"/>
                      <a:r>
                        <a:rPr lang="en-US" sz="1000" b="1">
                          <a:hlinkClick r:id="rId62" tooltip="Yttrium"/>
                        </a:rPr>
                        <a:t>Y</a:t>
                      </a:r>
                      <a:endParaRPr lang="en-US" sz="1000" b="1"/>
                    </a:p>
                  </a:txBody>
                  <a:tcPr marL="51802" marR="51802" marT="25901" marB="25901" anchor="ctr"/>
                </a:tc>
                <a:tc>
                  <a:txBody>
                    <a:bodyPr/>
                    <a:lstStyle/>
                    <a:p>
                      <a:pPr algn="ctr"/>
                      <a:r>
                        <a:rPr lang="en-US" sz="1000" b="1" dirty="0"/>
                        <a:t>3.1</a:t>
                      </a:r>
                    </a:p>
                  </a:txBody>
                  <a:tcPr marL="51802" marR="51802" marT="25901" marB="25901" anchor="ctr"/>
                </a:tc>
                <a:extLst>
                  <a:ext uri="{0D108BD9-81ED-4DB2-BD59-A6C34878D82A}">
                    <a16:rowId xmlns:a16="http://schemas.microsoft.com/office/drawing/2014/main" val="10019"/>
                  </a:ext>
                </a:extLst>
              </a:tr>
              <a:tr h="245500">
                <a:tc>
                  <a:txBody>
                    <a:bodyPr/>
                    <a:lstStyle/>
                    <a:p>
                      <a:pPr algn="ctr"/>
                      <a:r>
                        <a:rPr lang="en-US" sz="1000" b="1">
                          <a:hlinkClick r:id="rId63" tooltip="Ytterbium"/>
                        </a:rPr>
                        <a:t>Yb</a:t>
                      </a:r>
                      <a:endParaRPr lang="en-US" sz="1000" b="1"/>
                    </a:p>
                  </a:txBody>
                  <a:tcPr marL="51802" marR="51802" marT="25901" marB="25901" anchor="ctr"/>
                </a:tc>
                <a:tc>
                  <a:txBody>
                    <a:bodyPr/>
                    <a:lstStyle/>
                    <a:p>
                      <a:pPr algn="ctr"/>
                      <a:r>
                        <a:rPr lang="en-US" sz="1000" b="1"/>
                        <a:t>2.60</a:t>
                      </a:r>
                      <a:r>
                        <a:rPr lang="en-US" sz="1000" b="1" baseline="30000">
                          <a:hlinkClick r:id="rId64"/>
                        </a:rPr>
                        <a:t>[13]</a:t>
                      </a:r>
                      <a:endParaRPr lang="en-US" sz="1000" b="1"/>
                    </a:p>
                  </a:txBody>
                  <a:tcPr marL="51802" marR="51802" marT="25901" marB="25901" anchor="ctr"/>
                </a:tc>
                <a:tc>
                  <a:txBody>
                    <a:bodyPr/>
                    <a:lstStyle/>
                    <a:p>
                      <a:pPr algn="ctr"/>
                      <a:r>
                        <a:rPr lang="en-US" sz="1000" b="1">
                          <a:hlinkClick r:id="rId65" tooltip="Zinc"/>
                        </a:rPr>
                        <a:t>Zn</a:t>
                      </a:r>
                      <a:endParaRPr lang="en-US" sz="1000" b="1"/>
                    </a:p>
                  </a:txBody>
                  <a:tcPr marL="51802" marR="51802" marT="25901" marB="25901" anchor="ctr"/>
                </a:tc>
                <a:tc>
                  <a:txBody>
                    <a:bodyPr/>
                    <a:lstStyle/>
                    <a:p>
                      <a:pPr algn="ctr"/>
                      <a:r>
                        <a:rPr lang="en-US" sz="1000" b="1"/>
                        <a:t>3.63 – 4.9</a:t>
                      </a:r>
                    </a:p>
                  </a:txBody>
                  <a:tcPr marL="51802" marR="51802" marT="25901" marB="25901" anchor="ctr"/>
                </a:tc>
                <a:tc>
                  <a:txBody>
                    <a:bodyPr/>
                    <a:lstStyle/>
                    <a:p>
                      <a:pPr algn="ctr"/>
                      <a:r>
                        <a:rPr lang="en-US" sz="1000" b="1">
                          <a:hlinkClick r:id="rId66" tooltip="Zirconium"/>
                        </a:rPr>
                        <a:t>Zr</a:t>
                      </a:r>
                      <a:endParaRPr lang="en-US" sz="1000" b="1"/>
                    </a:p>
                  </a:txBody>
                  <a:tcPr marL="51802" marR="51802" marT="25901" marB="25901" anchor="ctr"/>
                </a:tc>
                <a:tc>
                  <a:txBody>
                    <a:bodyPr/>
                    <a:lstStyle/>
                    <a:p>
                      <a:pPr algn="ctr"/>
                      <a:r>
                        <a:rPr lang="en-US" sz="1000" b="1" dirty="0"/>
                        <a:t>4.05</a:t>
                      </a:r>
                    </a:p>
                  </a:txBody>
                  <a:tcPr marL="51802" marR="51802" marT="25901" marB="25901" anchor="ctr"/>
                </a:tc>
                <a:extLst>
                  <a:ext uri="{0D108BD9-81ED-4DB2-BD59-A6C34878D82A}">
                    <a16:rowId xmlns:a16="http://schemas.microsoft.com/office/drawing/2014/main" val="10020"/>
                  </a:ext>
                </a:extLst>
              </a:tr>
            </a:tbl>
          </a:graphicData>
        </a:graphic>
      </p:graphicFrame>
      <p:sp>
        <p:nvSpPr>
          <p:cNvPr id="3" name="Rectangle 2"/>
          <p:cNvSpPr/>
          <p:nvPr/>
        </p:nvSpPr>
        <p:spPr>
          <a:xfrm>
            <a:off x="2298740" y="806155"/>
            <a:ext cx="3133615" cy="369332"/>
          </a:xfrm>
          <a:prstGeom prst="rect">
            <a:avLst/>
          </a:prstGeom>
        </p:spPr>
        <p:txBody>
          <a:bodyPr wrap="none">
            <a:spAutoFit/>
          </a:bodyPr>
          <a:lstStyle/>
          <a:p>
            <a:r>
              <a:rPr lang="en-US" dirty="0"/>
              <a:t>Work function of elements (</a:t>
            </a:r>
            <a:r>
              <a:rPr lang="en-US" dirty="0">
                <a:hlinkClick r:id="rId67" tooltip="Electronvolt"/>
              </a:rPr>
              <a:t>eV</a:t>
            </a:r>
            <a:r>
              <a:rPr lang="en-US" dirty="0"/>
              <a:t>)</a:t>
            </a:r>
          </a:p>
        </p:txBody>
      </p:sp>
      <p:sp>
        <p:nvSpPr>
          <p:cNvPr id="7" name="Rectangle 6"/>
          <p:cNvSpPr/>
          <p:nvPr/>
        </p:nvSpPr>
        <p:spPr>
          <a:xfrm>
            <a:off x="7762180" y="5541893"/>
            <a:ext cx="3481722" cy="307777"/>
          </a:xfrm>
          <a:prstGeom prst="rect">
            <a:avLst/>
          </a:prstGeom>
        </p:spPr>
        <p:txBody>
          <a:bodyPr wrap="none">
            <a:spAutoFit/>
          </a:bodyPr>
          <a:lstStyle/>
          <a:p>
            <a:r>
              <a:rPr lang="en-US" sz="1400" dirty="0">
                <a:hlinkClick r:id="rId68"/>
              </a:rPr>
              <a:t>https://en.wikipedia.org/wiki/Work_function</a:t>
            </a:r>
            <a:endParaRPr lang="en-US" sz="1400" dirty="0"/>
          </a:p>
        </p:txBody>
      </p:sp>
    </p:spTree>
    <p:extLst>
      <p:ext uri="{BB962C8B-B14F-4D97-AF65-F5344CB8AC3E}">
        <p14:creationId xmlns:p14="http://schemas.microsoft.com/office/powerpoint/2010/main" val="268420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8"/>
            <a:ext cx="10515600" cy="497024"/>
          </a:xfrm>
        </p:spPr>
        <p:txBody>
          <a:bodyPr>
            <a:normAutofit fontScale="90000"/>
          </a:bodyPr>
          <a:lstStyle/>
          <a:p>
            <a:r>
              <a:rPr lang="en-IN" sz="3600" b="1" dirty="0">
                <a:latin typeface="Arial" panose="020B0604020202020204" pitchFamily="34" charset="0"/>
                <a:cs typeface="Arial" panose="020B0604020202020204" pitchFamily="34" charset="0"/>
              </a:rPr>
              <a:t>Problems on Photoelectric effect</a:t>
            </a:r>
          </a:p>
        </p:txBody>
      </p:sp>
      <p:pic>
        <p:nvPicPr>
          <p:cNvPr id="4" name="Picture 3"/>
          <p:cNvPicPr>
            <a:picLocks noChangeAspect="1"/>
          </p:cNvPicPr>
          <p:nvPr/>
        </p:nvPicPr>
        <p:blipFill>
          <a:blip r:embed="rId2"/>
          <a:stretch>
            <a:fillRect/>
          </a:stretch>
        </p:blipFill>
        <p:spPr>
          <a:xfrm rot="10800000">
            <a:off x="26125" y="1107168"/>
            <a:ext cx="8955859" cy="4261666"/>
          </a:xfrm>
          <a:prstGeom prst="rect">
            <a:avLst/>
          </a:prstGeom>
        </p:spPr>
      </p:pic>
      <p:pic>
        <p:nvPicPr>
          <p:cNvPr id="5" name="Picture 4"/>
          <p:cNvPicPr>
            <a:picLocks noChangeAspect="1"/>
          </p:cNvPicPr>
          <p:nvPr/>
        </p:nvPicPr>
        <p:blipFill>
          <a:blip r:embed="rId3"/>
          <a:stretch>
            <a:fillRect/>
          </a:stretch>
        </p:blipFill>
        <p:spPr>
          <a:xfrm rot="10800000">
            <a:off x="3995736" y="2155371"/>
            <a:ext cx="8088767" cy="550390"/>
          </a:xfrm>
          <a:prstGeom prst="rect">
            <a:avLst/>
          </a:prstGeom>
        </p:spPr>
      </p:pic>
      <p:pic>
        <p:nvPicPr>
          <p:cNvPr id="6" name="Picture 5"/>
          <p:cNvPicPr>
            <a:picLocks noChangeAspect="1"/>
          </p:cNvPicPr>
          <p:nvPr/>
        </p:nvPicPr>
        <p:blipFill>
          <a:blip r:embed="rId4"/>
          <a:stretch>
            <a:fillRect/>
          </a:stretch>
        </p:blipFill>
        <p:spPr>
          <a:xfrm>
            <a:off x="5728670" y="2811713"/>
            <a:ext cx="6199903" cy="3837281"/>
          </a:xfrm>
          <a:prstGeom prst="rect">
            <a:avLst/>
          </a:prstGeom>
        </p:spPr>
      </p:pic>
    </p:spTree>
    <p:extLst>
      <p:ext uri="{BB962C8B-B14F-4D97-AF65-F5344CB8AC3E}">
        <p14:creationId xmlns:p14="http://schemas.microsoft.com/office/powerpoint/2010/main" val="186186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834"/>
          </a:xfrm>
        </p:spPr>
        <p:txBody>
          <a:bodyPr>
            <a:noAutofit/>
          </a:bodyPr>
          <a:lstStyle/>
          <a:p>
            <a:r>
              <a:rPr lang="en-IN" sz="3200" b="1" dirty="0">
                <a:latin typeface="Arial" panose="020B0604020202020204" pitchFamily="34" charset="0"/>
                <a:cs typeface="Arial" panose="020B0604020202020204" pitchFamily="34" charset="0"/>
              </a:rPr>
              <a:t>Problems on Photoelectric effect</a:t>
            </a:r>
            <a:endParaRPr lang="en-IN" sz="3200" dirty="0"/>
          </a:p>
        </p:txBody>
      </p:sp>
      <p:pic>
        <p:nvPicPr>
          <p:cNvPr id="4" name="Picture 3"/>
          <p:cNvPicPr>
            <a:picLocks noChangeAspect="1"/>
          </p:cNvPicPr>
          <p:nvPr/>
        </p:nvPicPr>
        <p:blipFill>
          <a:blip r:embed="rId2"/>
          <a:stretch>
            <a:fillRect/>
          </a:stretch>
        </p:blipFill>
        <p:spPr>
          <a:xfrm>
            <a:off x="1384666" y="742853"/>
            <a:ext cx="8543108" cy="6009007"/>
          </a:xfrm>
          <a:prstGeom prst="rect">
            <a:avLst/>
          </a:prstGeom>
        </p:spPr>
      </p:pic>
    </p:spTree>
    <p:extLst>
      <p:ext uri="{BB962C8B-B14F-4D97-AF65-F5344CB8AC3E}">
        <p14:creationId xmlns:p14="http://schemas.microsoft.com/office/powerpoint/2010/main" val="421149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75210" y="73906"/>
            <a:ext cx="6789692" cy="6738513"/>
          </a:xfrm>
          <a:prstGeom prst="rect">
            <a:avLst/>
          </a:prstGeom>
        </p:spPr>
      </p:pic>
    </p:spTree>
    <p:extLst>
      <p:ext uri="{BB962C8B-B14F-4D97-AF65-F5344CB8AC3E}">
        <p14:creationId xmlns:p14="http://schemas.microsoft.com/office/powerpoint/2010/main" val="246597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1862" y="140158"/>
            <a:ext cx="8453015" cy="6534961"/>
          </a:xfrm>
          <a:prstGeom prst="rect">
            <a:avLst/>
          </a:prstGeom>
        </p:spPr>
      </p:pic>
    </p:spTree>
    <p:extLst>
      <p:ext uri="{BB962C8B-B14F-4D97-AF65-F5344CB8AC3E}">
        <p14:creationId xmlns:p14="http://schemas.microsoft.com/office/powerpoint/2010/main" val="146928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3696" y="119776"/>
            <a:ext cx="9996224" cy="3132875"/>
          </a:xfrm>
          <a:prstGeom prst="rect">
            <a:avLst/>
          </a:prstGeom>
        </p:spPr>
      </p:pic>
      <p:pic>
        <p:nvPicPr>
          <p:cNvPr id="5" name="Picture 4"/>
          <p:cNvPicPr>
            <a:picLocks noChangeAspect="1"/>
          </p:cNvPicPr>
          <p:nvPr/>
        </p:nvPicPr>
        <p:blipFill>
          <a:blip r:embed="rId3"/>
          <a:stretch>
            <a:fillRect/>
          </a:stretch>
        </p:blipFill>
        <p:spPr>
          <a:xfrm>
            <a:off x="914394" y="3056715"/>
            <a:ext cx="8621492" cy="3764094"/>
          </a:xfrm>
          <a:prstGeom prst="rect">
            <a:avLst/>
          </a:prstGeom>
        </p:spPr>
      </p:pic>
    </p:spTree>
    <p:extLst>
      <p:ext uri="{BB962C8B-B14F-4D97-AF65-F5344CB8AC3E}">
        <p14:creationId xmlns:p14="http://schemas.microsoft.com/office/powerpoint/2010/main" val="406502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146" y="39245"/>
            <a:ext cx="10058400" cy="6773645"/>
          </a:xfrm>
          <a:prstGeom prst="rect">
            <a:avLst/>
          </a:prstGeom>
        </p:spPr>
      </p:pic>
    </p:spTree>
    <p:extLst>
      <p:ext uri="{BB962C8B-B14F-4D97-AF65-F5344CB8AC3E}">
        <p14:creationId xmlns:p14="http://schemas.microsoft.com/office/powerpoint/2010/main" val="40955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Syllabus</a:t>
            </a:r>
          </a:p>
        </p:txBody>
      </p:sp>
      <p:sp>
        <p:nvSpPr>
          <p:cNvPr id="2" name="Rectangle 1"/>
          <p:cNvSpPr/>
          <p:nvPr/>
        </p:nvSpPr>
        <p:spPr>
          <a:xfrm>
            <a:off x="1396347" y="1360437"/>
            <a:ext cx="8999256" cy="4524315"/>
          </a:xfrm>
          <a:prstGeom prst="rect">
            <a:avLst/>
          </a:prstGeom>
          <a:ln w="22225">
            <a:solidFill>
              <a:schemeClr val="tx1"/>
            </a:solidFill>
          </a:ln>
        </p:spPr>
        <p:txBody>
          <a:bodyPr wrap="square">
            <a:spAutoFit/>
          </a:bodyPr>
          <a:lstStyle/>
          <a:p>
            <a:pPr marL="285750" indent="-285750" algn="just">
              <a:buFont typeface="Wingdings" panose="05000000000000000000" pitchFamily="2" charset="2"/>
              <a:buChar char="Ø"/>
            </a:pPr>
            <a:r>
              <a:rPr lang="en-US" sz="2400" dirty="0"/>
              <a:t>Need of quantum mechanics, photoelectric effect, concept of de Broglie matter waves, wavelength of matter waves in different forms.</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Heisenberg uncertainty principle, concept of phase velocity and group velocity (qualitative), </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Wave function and its significance, Schrodinger time dependent and independent equation</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Particle in a box</a:t>
            </a:r>
          </a:p>
          <a:p>
            <a:pPr algn="just"/>
            <a:endParaRPr lang="en-US" sz="2400" dirty="0"/>
          </a:p>
        </p:txBody>
      </p:sp>
    </p:spTree>
    <p:extLst>
      <p:ext uri="{BB962C8B-B14F-4D97-AF65-F5344CB8AC3E}">
        <p14:creationId xmlns:p14="http://schemas.microsoft.com/office/powerpoint/2010/main" val="1153814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9285" y="182881"/>
            <a:ext cx="10262173" cy="6648994"/>
          </a:xfrm>
          <a:prstGeom prst="rect">
            <a:avLst/>
          </a:prstGeom>
        </p:spPr>
      </p:pic>
    </p:spTree>
    <p:extLst>
      <p:ext uri="{BB962C8B-B14F-4D97-AF65-F5344CB8AC3E}">
        <p14:creationId xmlns:p14="http://schemas.microsoft.com/office/powerpoint/2010/main" val="18354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1547" y="109117"/>
            <a:ext cx="10488905" cy="6639765"/>
          </a:xfrm>
          <a:prstGeom prst="rect">
            <a:avLst/>
          </a:prstGeom>
        </p:spPr>
      </p:pic>
    </p:spTree>
    <p:extLst>
      <p:ext uri="{BB962C8B-B14F-4D97-AF65-F5344CB8AC3E}">
        <p14:creationId xmlns:p14="http://schemas.microsoft.com/office/powerpoint/2010/main" val="288183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035" y="502285"/>
            <a:ext cx="11833930" cy="6192429"/>
          </a:xfrm>
          <a:prstGeom prst="rect">
            <a:avLst/>
          </a:prstGeom>
        </p:spPr>
      </p:pic>
    </p:spTree>
    <p:extLst>
      <p:ext uri="{BB962C8B-B14F-4D97-AF65-F5344CB8AC3E}">
        <p14:creationId xmlns:p14="http://schemas.microsoft.com/office/powerpoint/2010/main" val="22426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211" y="411162"/>
            <a:ext cx="11959578" cy="6035675"/>
          </a:xfrm>
          <a:prstGeom prst="rect">
            <a:avLst/>
          </a:prstGeom>
        </p:spPr>
      </p:pic>
    </p:spTree>
    <p:extLst>
      <p:ext uri="{BB962C8B-B14F-4D97-AF65-F5344CB8AC3E}">
        <p14:creationId xmlns:p14="http://schemas.microsoft.com/office/powerpoint/2010/main" val="250730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13221" y="90960"/>
            <a:ext cx="11698056" cy="2060575"/>
          </a:xfrm>
          <a:prstGeom prst="rect">
            <a:avLst/>
          </a:prstGeom>
        </p:spPr>
      </p:pic>
      <p:pic>
        <p:nvPicPr>
          <p:cNvPr id="5" name="Picture 4"/>
          <p:cNvPicPr>
            <a:picLocks noChangeAspect="1"/>
          </p:cNvPicPr>
          <p:nvPr/>
        </p:nvPicPr>
        <p:blipFill>
          <a:blip r:embed="rId3"/>
          <a:stretch>
            <a:fillRect/>
          </a:stretch>
        </p:blipFill>
        <p:spPr>
          <a:xfrm>
            <a:off x="3454450" y="1411942"/>
            <a:ext cx="7496003" cy="5338482"/>
          </a:xfrm>
          <a:prstGeom prst="rect">
            <a:avLst/>
          </a:prstGeom>
        </p:spPr>
      </p:pic>
    </p:spTree>
    <p:extLst>
      <p:ext uri="{BB962C8B-B14F-4D97-AF65-F5344CB8AC3E}">
        <p14:creationId xmlns:p14="http://schemas.microsoft.com/office/powerpoint/2010/main" val="1115237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Dual Nature of Matter: de-Broglie Hypothesis</a:t>
            </a:r>
          </a:p>
        </p:txBody>
      </p:sp>
      <mc:AlternateContent xmlns:mc="http://schemas.openxmlformats.org/markup-compatibility/2006" xmlns:a14="http://schemas.microsoft.com/office/drawing/2010/main">
        <mc:Choice Requires="a14">
          <p:sp>
            <p:nvSpPr>
              <p:cNvPr id="5" name="TextBox 4"/>
              <p:cNvSpPr txBox="1"/>
              <p:nvPr/>
            </p:nvSpPr>
            <p:spPr>
              <a:xfrm>
                <a:off x="606751" y="1136591"/>
                <a:ext cx="4802737" cy="3711914"/>
              </a:xfrm>
              <a:prstGeom prst="rect">
                <a:avLst/>
              </a:prstGeom>
              <a:noFill/>
              <a:ln w="15875">
                <a:solidFill>
                  <a:schemeClr val="tx1"/>
                </a:solidFill>
              </a:ln>
            </p:spPr>
            <p:txBody>
              <a:bodyPr wrap="square" rtlCol="0">
                <a:spAutoFit/>
              </a:bodyPr>
              <a:lstStyle/>
              <a:p>
                <a:pPr marL="285750" indent="-285750" algn="just">
                  <a:buFont typeface="Arial" panose="020B0604020202020204" pitchFamily="34" charset="0"/>
                  <a:buChar char="•"/>
                </a:pPr>
                <a:r>
                  <a:rPr lang="en-US" dirty="0"/>
                  <a:t>In 1924, Louis de Broglie introduced the idea of dual nature of matter. The hypothesis proposes that all matter exhibits wave-like properties and relates the observed wavelength of matter to its momentum.</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𝑝</m:t>
                          </m:r>
                        </m:den>
                      </m:f>
                    </m:oMath>
                  </m:oMathPara>
                </a14:m>
                <a:endParaRPr lang="en-US" dirty="0"/>
              </a:p>
              <a:p>
                <a:pPr marL="285750" indent="-285750" algn="just">
                  <a:buFont typeface="Arial" panose="020B0604020202020204" pitchFamily="34" charset="0"/>
                  <a:buChar char="•"/>
                </a:pPr>
                <a:r>
                  <a:rPr lang="en-US" dirty="0"/>
                  <a:t>In 1926 Schrodinger gave the hypothesis a mathematical form. </a:t>
                </a:r>
              </a:p>
              <a:p>
                <a:pPr marL="285750" indent="-285750" algn="just">
                  <a:buFont typeface="Arial" panose="020B0604020202020204" pitchFamily="34" charset="0"/>
                  <a:buChar char="•"/>
                </a:pPr>
                <a:r>
                  <a:rPr lang="en-US" dirty="0"/>
                  <a:t>Davisson and </a:t>
                </a:r>
                <a:r>
                  <a:rPr lang="en-US" dirty="0" err="1"/>
                  <a:t>Germer</a:t>
                </a:r>
                <a:r>
                  <a:rPr lang="en-US" dirty="0"/>
                  <a:t> in 1927 and G. P. Thomson in 1928 independently discovered electron diffraction by a crystal which finally proved the wave nature of electrons. </a:t>
                </a:r>
              </a:p>
            </p:txBody>
          </p:sp>
        </mc:Choice>
        <mc:Fallback xmlns="">
          <p:sp>
            <p:nvSpPr>
              <p:cNvPr id="5" name="TextBox 4"/>
              <p:cNvSpPr txBox="1">
                <a:spLocks noRot="1" noChangeAspect="1" noMove="1" noResize="1" noEditPoints="1" noAdjustHandles="1" noChangeArrowheads="1" noChangeShapeType="1" noTextEdit="1"/>
              </p:cNvSpPr>
              <p:nvPr/>
            </p:nvSpPr>
            <p:spPr>
              <a:xfrm>
                <a:off x="606751" y="1136591"/>
                <a:ext cx="4802737" cy="3711914"/>
              </a:xfrm>
              <a:prstGeom prst="rect">
                <a:avLst/>
              </a:prstGeom>
              <a:blipFill rotWithShape="0">
                <a:blip r:embed="rId2"/>
                <a:stretch>
                  <a:fillRect l="-759" t="-654" r="-886" b="-1307"/>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997901" y="1136591"/>
                <a:ext cx="4802737" cy="5084982"/>
              </a:xfrm>
              <a:prstGeom prst="rect">
                <a:avLst/>
              </a:prstGeom>
              <a:noFill/>
              <a:ln w="15875">
                <a:solidFill>
                  <a:schemeClr val="tx1"/>
                </a:solidFill>
              </a:ln>
            </p:spPr>
            <p:txBody>
              <a:bodyPr wrap="square" rtlCol="0">
                <a:spAutoFit/>
              </a:bodyPr>
              <a:lstStyle/>
              <a:p>
                <a:pPr algn="just"/>
                <a:r>
                  <a:rPr lang="en-US" b="1" dirty="0"/>
                  <a:t>Detection</a:t>
                </a:r>
              </a:p>
              <a:p>
                <a:pPr marL="285750" indent="-285750" algn="just">
                  <a:buFont typeface="Arial" panose="020B0604020202020204" pitchFamily="34" charset="0"/>
                  <a:buChar char="•"/>
                </a:pPr>
                <a:r>
                  <a:rPr lang="en-US" dirty="0"/>
                  <a:t>According to de-Broglie the matter waves are generated by every microscopic or macroscopic body. However, the wavelength is extremely small for a matter is so small that it cannot be detected by any instrument.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For earth </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𝑚</m:t>
                          </m:r>
                          <m:r>
                            <a:rPr lang="en-US" b="0" i="1" smtClean="0">
                              <a:latin typeface="Cambria Math" panose="02040503050406030204" pitchFamily="18" charset="0"/>
                            </a:rPr>
                            <m:t>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6.62×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−34</m:t>
                              </m:r>
                            </m:sup>
                          </m:sSup>
                        </m:num>
                        <m:den>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en>
                      </m:f>
                    </m:oMath>
                  </m:oMathPara>
                </a14:m>
                <a:endParaRPr lang="en-US" dirty="0"/>
              </a:p>
              <a:p>
                <a:pPr algn="just"/>
                <a:endParaRPr lang="en-US" dirty="0"/>
              </a:p>
              <a:p>
                <a:pPr marL="285750" indent="-285750" algn="just">
                  <a:buFont typeface="Arial" panose="020B0604020202020204" pitchFamily="34" charset="0"/>
                  <a:buChar char="•"/>
                </a:pPr>
                <a:r>
                  <a:rPr lang="en-US" dirty="0"/>
                  <a:t>For electron, accelerated through an electric potential and acquiring a velocity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we have,</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6.62×</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−34</m:t>
                              </m:r>
                            </m:sup>
                          </m:sSup>
                        </m:num>
                        <m:den>
                          <m:r>
                            <a:rPr lang="en-US" b="0" i="1" smtClean="0">
                              <a:latin typeface="Cambria Math" panose="02040503050406030204" pitchFamily="18" charset="0"/>
                            </a:rPr>
                            <m:t>9.1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−31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5</m:t>
                              </m:r>
                            </m:sup>
                          </m:sSup>
                        </m:den>
                      </m:f>
                      <m:r>
                        <a:rPr lang="en-US" b="0" i="1" smtClean="0">
                          <a:latin typeface="Cambria Math" panose="02040503050406030204" pitchFamily="18" charset="0"/>
                        </a:rPr>
                        <m:t>=7.4×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r>
                        <a:rPr lang="en-US" b="0" i="1" smtClean="0">
                          <a:latin typeface="Cambria Math" panose="02040503050406030204" pitchFamily="18" charset="0"/>
                        </a:rPr>
                        <m:t>𝑚</m:t>
                      </m:r>
                    </m:oMath>
                  </m:oMathPara>
                </a14:m>
                <a:endParaRPr lang="en-US" dirty="0"/>
              </a:p>
              <a:p>
                <a:pPr algn="just"/>
                <a:r>
                  <a:rPr lang="en-US" dirty="0"/>
                  <a:t>This is of the order of X-ray wavelength and can be detected by an instrument.</a:t>
                </a:r>
              </a:p>
            </p:txBody>
          </p:sp>
        </mc:Choice>
        <mc:Fallback xmlns="">
          <p:sp>
            <p:nvSpPr>
              <p:cNvPr id="6" name="TextBox 5"/>
              <p:cNvSpPr txBox="1">
                <a:spLocks noRot="1" noChangeAspect="1" noMove="1" noResize="1" noEditPoints="1" noAdjustHandles="1" noChangeArrowheads="1" noChangeShapeType="1" noTextEdit="1"/>
              </p:cNvSpPr>
              <p:nvPr/>
            </p:nvSpPr>
            <p:spPr>
              <a:xfrm>
                <a:off x="5997901" y="1136591"/>
                <a:ext cx="4802737" cy="5084982"/>
              </a:xfrm>
              <a:prstGeom prst="rect">
                <a:avLst/>
              </a:prstGeom>
              <a:blipFill rotWithShape="0">
                <a:blip r:embed="rId3"/>
                <a:stretch>
                  <a:fillRect l="-1011" t="-477" r="-759" b="-597"/>
                </a:stretch>
              </a:blipFill>
              <a:ln w="15875">
                <a:solidFill>
                  <a:schemeClr val="tx1"/>
                </a:solidFill>
              </a:ln>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794" y="4933950"/>
            <a:ext cx="3676650" cy="1543050"/>
          </a:xfrm>
          <a:prstGeom prst="rect">
            <a:avLst/>
          </a:prstGeom>
        </p:spPr>
      </p:pic>
    </p:spTree>
    <p:extLst>
      <p:ext uri="{BB962C8B-B14F-4D97-AF65-F5344CB8AC3E}">
        <p14:creationId xmlns:p14="http://schemas.microsoft.com/office/powerpoint/2010/main" val="371984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Properties of Matter waves</a:t>
            </a:r>
          </a:p>
        </p:txBody>
      </p:sp>
      <mc:AlternateContent xmlns:mc="http://schemas.openxmlformats.org/markup-compatibility/2006" xmlns:a14="http://schemas.microsoft.com/office/drawing/2010/main">
        <mc:Choice Requires="a14">
          <p:sp>
            <p:nvSpPr>
              <p:cNvPr id="5" name="TextBox 4"/>
              <p:cNvSpPr txBox="1"/>
              <p:nvPr/>
            </p:nvSpPr>
            <p:spPr>
              <a:xfrm>
                <a:off x="1123950" y="962025"/>
                <a:ext cx="9772650" cy="2862322"/>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US" dirty="0"/>
                  <a:t>The wavelength associated with a lighter particle is greater than the heavier particle.</a:t>
                </a:r>
              </a:p>
              <a:p>
                <a:pPr marL="285750" indent="-285750">
                  <a:buFont typeface="Wingdings" panose="05000000000000000000" pitchFamily="2" charset="2"/>
                  <a:buChar char="Ø"/>
                </a:pPr>
                <a:r>
                  <a:rPr lang="en-US" dirty="0"/>
                  <a:t> The wavelength associated with a slow moving particle is greater than the fast moving particle.</a:t>
                </a:r>
              </a:p>
              <a:p>
                <a:pPr marL="285750" indent="-285750">
                  <a:buFont typeface="Wingdings" panose="05000000000000000000" pitchFamily="2" charset="2"/>
                  <a:buChar char="Ø"/>
                </a:pPr>
                <a:r>
                  <a:rPr lang="en-US" dirty="0"/>
                  <a:t>If </a:t>
                </a:r>
                <a14:m>
                  <m:oMath xmlns:m="http://schemas.openxmlformats.org/officeDocument/2006/math">
                    <m:r>
                      <a:rPr lang="en-US" i="1" dirty="0" smtClean="0">
                        <a:latin typeface="Cambria Math" panose="02040503050406030204" pitchFamily="18" charset="0"/>
                      </a:rPr>
                      <m:t>𝑣</m:t>
                    </m:r>
                    <m:r>
                      <a:rPr lang="en-US" i="1" dirty="0" smtClean="0">
                        <a:latin typeface="Cambria Math" panose="02040503050406030204" pitchFamily="18" charset="0"/>
                      </a:rPr>
                      <m:t>=0, </m:t>
                    </m:r>
                    <m:r>
                      <a:rPr lang="en-US" b="0" i="1" dirty="0" smtClean="0">
                        <a:latin typeface="Cambria Math" panose="02040503050406030204" pitchFamily="18" charset="0"/>
                      </a:rPr>
                      <m:t>𝜆</m:t>
                    </m:r>
                    <m:r>
                      <a:rPr lang="en-US" b="0" i="1" dirty="0" smtClean="0">
                        <a:latin typeface="Cambria Math" panose="02040503050406030204" pitchFamily="18" charset="0"/>
                      </a:rPr>
                      <m:t>=∞</m:t>
                    </m:r>
                  </m:oMath>
                </a14:m>
                <a:r>
                  <a:rPr lang="en-US" dirty="0"/>
                  <a:t> i.e. the wave become indeterminate and if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=0</m:t>
                    </m:r>
                  </m:oMath>
                </a14:m>
                <a:r>
                  <a:rPr lang="en-US" dirty="0"/>
                  <a:t>. This means matter waves are generated only when the material particles are in motion. </a:t>
                </a:r>
              </a:p>
              <a:p>
                <a:pPr marL="285750" indent="-285750">
                  <a:buFont typeface="Wingdings" panose="05000000000000000000" pitchFamily="2" charset="2"/>
                  <a:buChar char="Ø"/>
                </a:pPr>
                <a:r>
                  <a:rPr lang="en-US" dirty="0">
                    <a:solidFill>
                      <a:srgbClr val="FF0000"/>
                    </a:solidFill>
                  </a:rPr>
                  <a:t>The matter wave is independent of the charge of the particle</a:t>
                </a:r>
                <a:r>
                  <a:rPr lang="en-US" dirty="0"/>
                  <a:t>.</a:t>
                </a:r>
              </a:p>
              <a:p>
                <a:pPr marL="285750" indent="-285750">
                  <a:buFont typeface="Wingdings" panose="05000000000000000000" pitchFamily="2" charset="2"/>
                  <a:buChar char="Ø"/>
                </a:pPr>
                <a:r>
                  <a:rPr lang="en-US" dirty="0">
                    <a:solidFill>
                      <a:srgbClr val="FF0000"/>
                    </a:solidFill>
                  </a:rPr>
                  <a:t>The velocity of a matter wave is greater than the velocity of electromagnetic wave</a:t>
                </a:r>
                <a:r>
                  <a:rPr lang="en-US" dirty="0"/>
                  <a:t>.</a:t>
                </a:r>
              </a:p>
              <a:p>
                <a:pPr marL="285750" indent="-285750">
                  <a:buFont typeface="Wingdings" panose="05000000000000000000" pitchFamily="2" charset="2"/>
                  <a:buChar char="Ø"/>
                </a:pPr>
                <a:r>
                  <a:rPr lang="en-US" dirty="0">
                    <a:solidFill>
                      <a:srgbClr val="FF0000"/>
                    </a:solidFill>
                  </a:rPr>
                  <a:t>The velocity of the matter wave is not constant and unlike the electromagnetic wave which moves with the velocity of light in vacuum. The velocity of the de-Broglie wave depends on the velocity of the moving particle. </a:t>
                </a:r>
              </a:p>
              <a:p>
                <a:pPr marL="285750" indent="-285750">
                  <a:buFont typeface="Wingdings" panose="05000000000000000000" pitchFamily="2" charset="2"/>
                  <a:buChar char="Ø"/>
                </a:pPr>
                <a:r>
                  <a:rPr lang="en-US" dirty="0"/>
                  <a:t> The wave and particle aspect of matter never appear simultaneously in the same experiment.</a:t>
                </a:r>
              </a:p>
            </p:txBody>
          </p:sp>
        </mc:Choice>
        <mc:Fallback xmlns="">
          <p:sp>
            <p:nvSpPr>
              <p:cNvPr id="5" name="TextBox 4"/>
              <p:cNvSpPr txBox="1">
                <a:spLocks noRot="1" noChangeAspect="1" noMove="1" noResize="1" noEditPoints="1" noAdjustHandles="1" noChangeArrowheads="1" noChangeShapeType="1" noTextEdit="1"/>
              </p:cNvSpPr>
              <p:nvPr/>
            </p:nvSpPr>
            <p:spPr>
              <a:xfrm>
                <a:off x="1123950" y="962025"/>
                <a:ext cx="9772650" cy="2862322"/>
              </a:xfrm>
              <a:prstGeom prst="rect">
                <a:avLst/>
              </a:prstGeom>
              <a:blipFill>
                <a:blip r:embed="rId2"/>
                <a:stretch>
                  <a:fillRect l="-311" t="-1062" b="-2335"/>
                </a:stretch>
              </a:blipFill>
              <a:ln>
                <a:solidFill>
                  <a:schemeClr val="tx1"/>
                </a:solidFill>
              </a:ln>
            </p:spPr>
            <p:txBody>
              <a:bodyPr/>
              <a:lstStyle/>
              <a:p>
                <a:r>
                  <a:rPr lang="en-IN">
                    <a:noFill/>
                  </a:rPr>
                  <a:t> </a:t>
                </a:r>
              </a:p>
            </p:txBody>
          </p:sp>
        </mc:Fallback>
      </mc:AlternateContent>
      <p:sp>
        <p:nvSpPr>
          <p:cNvPr id="6" name="TextBox 5"/>
          <p:cNvSpPr txBox="1"/>
          <p:nvPr/>
        </p:nvSpPr>
        <p:spPr>
          <a:xfrm>
            <a:off x="1123951" y="4181475"/>
            <a:ext cx="8972550" cy="830997"/>
          </a:xfrm>
          <a:prstGeom prst="rect">
            <a:avLst/>
          </a:prstGeom>
          <a:noFill/>
        </p:spPr>
        <p:txBody>
          <a:bodyPr wrap="square" rtlCol="0">
            <a:spAutoFit/>
          </a:bodyPr>
          <a:lstStyle/>
          <a:p>
            <a:pPr algn="ctr"/>
            <a:r>
              <a:rPr lang="en-US" sz="2400" b="1" dirty="0"/>
              <a:t>The red marked points confirms that de-Broglie waves are not electromagnetic waves. </a:t>
            </a:r>
          </a:p>
        </p:txBody>
      </p:sp>
    </p:spTree>
    <p:extLst>
      <p:ext uri="{BB962C8B-B14F-4D97-AF65-F5344CB8AC3E}">
        <p14:creationId xmlns:p14="http://schemas.microsoft.com/office/powerpoint/2010/main" val="283198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Davisson-</a:t>
            </a:r>
            <a:r>
              <a:rPr lang="en-US" sz="3600" b="1" dirty="0" err="1">
                <a:solidFill>
                  <a:prstClr val="white"/>
                </a:solidFill>
              </a:rPr>
              <a:t>Germer</a:t>
            </a:r>
            <a:r>
              <a:rPr lang="en-US" sz="3600" b="1" dirty="0">
                <a:solidFill>
                  <a:prstClr val="white"/>
                </a:solidFill>
              </a:rPr>
              <a:t> Experiment</a:t>
            </a:r>
          </a:p>
        </p:txBody>
      </p:sp>
      <p:sp>
        <p:nvSpPr>
          <p:cNvPr id="6" name="Rectangle 5"/>
          <p:cNvSpPr/>
          <p:nvPr/>
        </p:nvSpPr>
        <p:spPr>
          <a:xfrm>
            <a:off x="266700" y="714196"/>
            <a:ext cx="7467600" cy="5632311"/>
          </a:xfrm>
          <a:prstGeom prst="rect">
            <a:avLst/>
          </a:prstGeom>
          <a:ln w="19050">
            <a:solidFill>
              <a:schemeClr val="tx1"/>
            </a:solidFill>
          </a:ln>
        </p:spPr>
        <p:txBody>
          <a:bodyPr wrap="square">
            <a:spAutoFit/>
          </a:bodyPr>
          <a:lstStyle/>
          <a:p>
            <a:pPr algn="just"/>
            <a:r>
              <a:rPr lang="en-US" dirty="0"/>
              <a:t>The Davisson-</a:t>
            </a:r>
            <a:r>
              <a:rPr lang="en-US" dirty="0" err="1"/>
              <a:t>Germer</a:t>
            </a:r>
            <a:r>
              <a:rPr lang="en-US" dirty="0"/>
              <a:t> experiment demonstrated the wave nature of the electron, confirming the earlier hypothesis of de-Broglie. Putting wave-particle duality on a firm experimental footing, it represented a major step forward in the development of quantum mechanics. The Bragg law for diffraction had been applied to x-ray diffraction, but this was the first application to particle waves. </a:t>
            </a:r>
          </a:p>
          <a:p>
            <a:pPr algn="just"/>
            <a:endParaRPr lang="en-US" dirty="0"/>
          </a:p>
          <a:p>
            <a:pPr algn="just"/>
            <a:r>
              <a:rPr lang="en-US" dirty="0"/>
              <a:t>Davisson and </a:t>
            </a:r>
            <a:r>
              <a:rPr lang="en-US" dirty="0" err="1"/>
              <a:t>Germer</a:t>
            </a:r>
            <a:r>
              <a:rPr lang="en-US" dirty="0"/>
              <a:t> designed and built a vacuum apparatus for the purpose of measuring the energies of electrons scattered from a metal surface. Electrons from a heated filament were accelerated by a voltage and allowed to strike the surface of nickel metal.</a:t>
            </a:r>
          </a:p>
          <a:p>
            <a:pPr algn="just"/>
            <a:endParaRPr lang="en-US" dirty="0"/>
          </a:p>
          <a:p>
            <a:pPr algn="just"/>
            <a:r>
              <a:rPr lang="en-US" dirty="0"/>
              <a:t>The electron beam was directed at the nickel target, which could be rotated to observe angular dependence of the scattered electrons. Their electron detector (called a Faraday box) was mounted on an arc so that it could be rotated to observe electrons at different angles. It was a great surprise to them to find that at certain angles there was a peak in the intensity of the scattered electron beam. This peak indicated wave behavior for the electrons, and could be interpreted by the Bragg’s law to give values for the lattice spacing in the nickel crystal. </a:t>
            </a:r>
          </a:p>
        </p:txBody>
      </p:sp>
      <p:sp>
        <p:nvSpPr>
          <p:cNvPr id="9" name="Rectangle 8"/>
          <p:cNvSpPr/>
          <p:nvPr/>
        </p:nvSpPr>
        <p:spPr>
          <a:xfrm>
            <a:off x="6829425" y="6346507"/>
            <a:ext cx="5267325" cy="307777"/>
          </a:xfrm>
          <a:prstGeom prst="rect">
            <a:avLst/>
          </a:prstGeom>
        </p:spPr>
        <p:txBody>
          <a:bodyPr wrap="square">
            <a:spAutoFit/>
          </a:bodyPr>
          <a:lstStyle/>
          <a:p>
            <a:r>
              <a:rPr lang="en-US" sz="1400" dirty="0">
                <a:hlinkClick r:id="rId2"/>
              </a:rPr>
              <a:t>http://hyperphysics.phy-astr.gsu.edu/hbase/quantum/DavGer2.html</a:t>
            </a:r>
            <a:endParaRPr lang="en-US" sz="1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1886357"/>
            <a:ext cx="4183761" cy="3076026"/>
          </a:xfrm>
          <a:prstGeom prst="rect">
            <a:avLst/>
          </a:prstGeom>
        </p:spPr>
      </p:pic>
    </p:spTree>
    <p:extLst>
      <p:ext uri="{BB962C8B-B14F-4D97-AF65-F5344CB8AC3E}">
        <p14:creationId xmlns:p14="http://schemas.microsoft.com/office/powerpoint/2010/main" val="671251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39" y="979863"/>
            <a:ext cx="4051190" cy="47637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394" y="2227811"/>
            <a:ext cx="3904686" cy="13442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246" y="5038557"/>
            <a:ext cx="3650955" cy="806796"/>
          </a:xfrm>
          <a:prstGeom prst="rect">
            <a:avLst/>
          </a:prstGeom>
        </p:spPr>
      </p:pic>
      <p:sp>
        <p:nvSpPr>
          <p:cNvPr id="8" name="Rectangle 7"/>
          <p:cNvSpPr/>
          <p:nvPr/>
        </p:nvSpPr>
        <p:spPr>
          <a:xfrm>
            <a:off x="4286251" y="5868692"/>
            <a:ext cx="7800973" cy="923330"/>
          </a:xfrm>
          <a:prstGeom prst="rect">
            <a:avLst/>
          </a:prstGeom>
        </p:spPr>
        <p:txBody>
          <a:bodyPr wrap="square">
            <a:spAutoFit/>
          </a:bodyPr>
          <a:lstStyle/>
          <a:p>
            <a:pPr algn="just"/>
            <a:r>
              <a:rPr lang="en-US" dirty="0"/>
              <a:t>Trying this relationship for n=1,2,3 gives values for the square root of voltage 7.36, 14.7 and 22, which appear to agree with the first, third and fifth peaks above</a:t>
            </a:r>
          </a:p>
        </p:txBody>
      </p:sp>
      <p:sp>
        <p:nvSpPr>
          <p:cNvPr id="9" name="TextBox 8"/>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Davisson-</a:t>
            </a:r>
            <a:r>
              <a:rPr lang="en-US" sz="3600" b="1" dirty="0" err="1">
                <a:solidFill>
                  <a:prstClr val="white"/>
                </a:solidFill>
              </a:rPr>
              <a:t>Germer</a:t>
            </a:r>
            <a:r>
              <a:rPr lang="en-US" sz="3600" b="1" dirty="0">
                <a:solidFill>
                  <a:prstClr val="white"/>
                </a:solidFill>
              </a:rPr>
              <a:t> Experiment</a:t>
            </a:r>
          </a:p>
        </p:txBody>
      </p:sp>
      <p:sp>
        <p:nvSpPr>
          <p:cNvPr id="11" name="Rectangle 10"/>
          <p:cNvSpPr/>
          <p:nvPr/>
        </p:nvSpPr>
        <p:spPr>
          <a:xfrm>
            <a:off x="4286251" y="784638"/>
            <a:ext cx="7800974" cy="1477328"/>
          </a:xfrm>
          <a:prstGeom prst="rect">
            <a:avLst/>
          </a:prstGeom>
        </p:spPr>
        <p:txBody>
          <a:bodyPr wrap="square">
            <a:spAutoFit/>
          </a:bodyPr>
          <a:lstStyle/>
          <a:p>
            <a:pPr algn="just"/>
            <a:r>
              <a:rPr lang="en-US" dirty="0"/>
              <a:t>The experimental data above, reproduced above Davisson's article, shows repeated peaks of scattered electron intensity with increasing accelerating voltage. This data was collected at a fixed scattering angle. Using the Bragg law, the de-Broglie wavelength expression, and the kinetic energy of the accelerated electrons gives the relationship</a:t>
            </a:r>
          </a:p>
        </p:txBody>
      </p:sp>
      <p:sp>
        <p:nvSpPr>
          <p:cNvPr id="12" name="Rectangle 11"/>
          <p:cNvSpPr/>
          <p:nvPr/>
        </p:nvSpPr>
        <p:spPr>
          <a:xfrm>
            <a:off x="4286251" y="3537891"/>
            <a:ext cx="7800973" cy="1477328"/>
          </a:xfrm>
          <a:prstGeom prst="rect">
            <a:avLst/>
          </a:prstGeom>
        </p:spPr>
        <p:txBody>
          <a:bodyPr wrap="square">
            <a:spAutoFit/>
          </a:bodyPr>
          <a:lstStyle/>
          <a:p>
            <a:pPr algn="just"/>
            <a:r>
              <a:rPr lang="en-US" dirty="0"/>
              <a:t>In the historical data, </a:t>
            </a:r>
            <a:r>
              <a:rPr lang="en-US" b="1" dirty="0"/>
              <a:t>an accelerating voltage of 54 volts gave a definite peak at a scattering angle of 50°.</a:t>
            </a:r>
            <a:r>
              <a:rPr lang="en-US" dirty="0"/>
              <a:t> The angle theta in the Bragg law corresponding to that </a:t>
            </a:r>
            <a:r>
              <a:rPr lang="en-US" b="1" dirty="0"/>
              <a:t>scattering angle is 65°</a:t>
            </a:r>
            <a:r>
              <a:rPr lang="en-US" dirty="0"/>
              <a:t>, and for that angle the calculated lattice spacing is</a:t>
            </a:r>
            <a:r>
              <a:rPr lang="en-US" b="1" dirty="0"/>
              <a:t> 0.091 nm.</a:t>
            </a:r>
            <a:r>
              <a:rPr lang="en-US" dirty="0"/>
              <a:t> For that lattice spacing and scattering angle, the relationship for wavelength as a function of voltage is empirically</a:t>
            </a:r>
          </a:p>
        </p:txBody>
      </p:sp>
      <mc:AlternateContent xmlns:mc="http://schemas.openxmlformats.org/markup-compatibility/2006" xmlns:a14="http://schemas.microsoft.com/office/drawing/2010/main">
        <mc:Choice Requires="a14">
          <p:sp>
            <p:nvSpPr>
              <p:cNvPr id="3" name="Rectangle 2"/>
              <p:cNvSpPr/>
              <p:nvPr/>
            </p:nvSpPr>
            <p:spPr>
              <a:xfrm>
                <a:off x="361464" y="5954196"/>
                <a:ext cx="327000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𝒏</m:t>
                      </m:r>
                      <m:r>
                        <a:rPr lang="en-IN" sz="2400" b="1" i="1" smtClean="0">
                          <a:latin typeface="Cambria Math" panose="02040503050406030204" pitchFamily="18" charset="0"/>
                          <a:sym typeface="Symbol" panose="05050102010706020507" pitchFamily="18" charset="2"/>
                        </a:rPr>
                        <m:t>=</m:t>
                      </m:r>
                      <m:r>
                        <a:rPr lang="en-IN" sz="2400" b="1" i="1" smtClean="0">
                          <a:latin typeface="Cambria Math" panose="02040503050406030204" pitchFamily="18" charset="0"/>
                          <a:sym typeface="Symbol" panose="05050102010706020507" pitchFamily="18" charset="2"/>
                        </a:rPr>
                        <m:t>𝟐</m:t>
                      </m:r>
                      <m:r>
                        <a:rPr lang="en-IN" sz="2400" b="1" i="1" smtClean="0">
                          <a:latin typeface="Cambria Math" panose="02040503050406030204" pitchFamily="18" charset="0"/>
                          <a:sym typeface="Symbol" panose="05050102010706020507" pitchFamily="18" charset="2"/>
                        </a:rPr>
                        <m:t>𝒅</m:t>
                      </m:r>
                      <m:r>
                        <a:rPr lang="en-IN" sz="2400" b="1" i="1" smtClean="0">
                          <a:latin typeface="Cambria Math" panose="02040503050406030204" pitchFamily="18" charset="0"/>
                          <a:sym typeface="Symbol" panose="05050102010706020507" pitchFamily="18" charset="2"/>
                        </a:rPr>
                        <m:t> </m:t>
                      </m:r>
                      <m:r>
                        <a:rPr lang="en-IN" sz="2400" b="1" i="1" smtClean="0">
                          <a:latin typeface="Cambria Math" panose="02040503050406030204" pitchFamily="18" charset="0"/>
                          <a:sym typeface="Symbol" panose="05050102010706020507" pitchFamily="18" charset="2"/>
                        </a:rPr>
                        <m:t>𝒔𝒊𝒏</m:t>
                      </m:r>
                      <m:r>
                        <a:rPr lang="en-IN" sz="2400" b="1" i="1" smtClean="0">
                          <a:latin typeface="Cambria Math" panose="02040503050406030204" pitchFamily="18" charset="0"/>
                          <a:ea typeface="Cambria Math" panose="02040503050406030204" pitchFamily="18" charset="0"/>
                          <a:sym typeface="Symbol" panose="05050102010706020507" pitchFamily="18" charset="2"/>
                        </a:rPr>
                        <m:t>𝜽</m:t>
                      </m:r>
                    </m:oMath>
                  </m:oMathPara>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61464" y="5954196"/>
                <a:ext cx="3270009" cy="46166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6202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Davisson-</a:t>
            </a:r>
            <a:r>
              <a:rPr lang="en-US" sz="3600" b="1" dirty="0" err="1">
                <a:solidFill>
                  <a:prstClr val="white"/>
                </a:solidFill>
              </a:rPr>
              <a:t>Germer</a:t>
            </a:r>
            <a:r>
              <a:rPr lang="en-US" sz="3600" b="1" dirty="0">
                <a:solidFill>
                  <a:prstClr val="white"/>
                </a:solidFill>
              </a:rPr>
              <a:t> Experiment: Verification</a:t>
            </a:r>
          </a:p>
        </p:txBody>
      </p:sp>
      <mc:AlternateContent xmlns:mc="http://schemas.openxmlformats.org/markup-compatibility/2006" xmlns:a14="http://schemas.microsoft.com/office/drawing/2010/main">
        <mc:Choice Requires="a14">
          <p:sp>
            <p:nvSpPr>
              <p:cNvPr id="5" name="TextBox 4"/>
              <p:cNvSpPr txBox="1"/>
              <p:nvPr/>
            </p:nvSpPr>
            <p:spPr>
              <a:xfrm>
                <a:off x="897307" y="1715925"/>
                <a:ext cx="10178041" cy="3219407"/>
              </a:xfrm>
              <a:prstGeom prst="rect">
                <a:avLst/>
              </a:prstGeom>
              <a:noFill/>
              <a:ln w="19050">
                <a:solidFill>
                  <a:schemeClr val="tx1"/>
                </a:solidFill>
              </a:ln>
            </p:spPr>
            <p:txBody>
              <a:bodyPr wrap="square" rtlCol="0">
                <a:spAutoFit/>
              </a:bodyPr>
              <a:lstStyle/>
              <a:p>
                <a:r>
                  <a:rPr lang="en-US" dirty="0"/>
                  <a:t>The spacing of the planes in the family is 0.091 nm as measured by X-ray diffraction. By Bragg’s law</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𝑑</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𝜆</m:t>
                      </m:r>
                    </m:oMath>
                  </m:oMathPara>
                </a14:m>
                <a:endParaRPr lang="en-US" dirty="0"/>
              </a:p>
              <a:p>
                <a:r>
                  <a:rPr lang="en-US" dirty="0"/>
                  <a:t>Here, d=0.091 nm,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=65°</m:t>
                    </m:r>
                  </m:oMath>
                </a14:m>
                <a:r>
                  <a:rPr lang="en-US" dirty="0"/>
                  <a:t>. Thus, for the first order diffraction n=1,</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=0.165 </m:t>
                      </m:r>
                      <m:r>
                        <a:rPr lang="en-US" b="0" i="1" smtClean="0">
                          <a:latin typeface="Cambria Math" panose="02040503050406030204" pitchFamily="18" charset="0"/>
                        </a:rPr>
                        <m:t>𝑛𝑚</m:t>
                      </m:r>
                      <m:r>
                        <a:rPr lang="en-US" b="0" i="1" smtClean="0">
                          <a:latin typeface="Cambria Math" panose="02040503050406030204" pitchFamily="18" charset="0"/>
                        </a:rPr>
                        <m:t>.</m:t>
                      </m:r>
                    </m:oMath>
                  </m:oMathPara>
                </a14:m>
                <a:endParaRPr lang="en-US" dirty="0"/>
              </a:p>
              <a:p>
                <a:r>
                  <a:rPr lang="en-US" dirty="0"/>
                  <a:t>Now if we compare the electrons in the experiment with 54 eV kinetic energy, then momentum</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𝐾𝐸</m:t>
                              </m:r>
                            </m:e>
                          </m:d>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9.1×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−31</m:t>
                                  </m:r>
                                </m:sup>
                              </m:sSup>
                            </m:e>
                          </m:d>
                          <m:r>
                            <a:rPr lang="en-US" b="0" i="1" smtClean="0">
                              <a:latin typeface="Cambria Math" panose="02040503050406030204" pitchFamily="18" charset="0"/>
                            </a:rPr>
                            <m:t>×54×1.6×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−19</m:t>
                              </m:r>
                            </m:sup>
                          </m:sSup>
                        </m:e>
                      </m:rad>
                      <m:r>
                        <a:rPr lang="en-US" b="0" i="1" smtClean="0">
                          <a:latin typeface="Cambria Math" panose="02040503050406030204" pitchFamily="18" charset="0"/>
                        </a:rPr>
                        <m:t>=4.0×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 </m:t>
                      </m:r>
                      <m:r>
                        <a:rPr lang="en-US" b="0" i="1" smtClean="0">
                          <a:latin typeface="Cambria Math" panose="02040503050406030204" pitchFamily="18" charset="0"/>
                        </a:rPr>
                        <m:t>𝑘𝑔</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a:p>
              <a:p>
                <a:r>
                  <a:rPr lang="en-US" dirty="0"/>
                  <a:t>Thus,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𝑝</m:t>
                          </m:r>
                        </m:den>
                      </m:f>
                      <m:r>
                        <a:rPr lang="en-US" b="0" i="1" smtClean="0">
                          <a:latin typeface="Cambria Math" panose="02040503050406030204" pitchFamily="18" charset="0"/>
                        </a:rPr>
                        <m:t>=0.166 </m:t>
                      </m:r>
                      <m:r>
                        <a:rPr lang="en-US" b="0" i="1" smtClean="0">
                          <a:latin typeface="Cambria Math" panose="02040503050406030204" pitchFamily="18" charset="0"/>
                        </a:rPr>
                        <m:t>𝑛𝑚</m:t>
                      </m:r>
                    </m:oMath>
                  </m:oMathPara>
                </a14:m>
                <a:endParaRPr lang="en-US" dirty="0"/>
              </a:p>
              <a:p>
                <a:r>
                  <a:rPr lang="en-US" dirty="0"/>
                  <a:t>The two wavelengths close enough to conclude that Davisson-</a:t>
                </a:r>
                <a:r>
                  <a:rPr lang="en-US" dirty="0" err="1"/>
                  <a:t>Germer</a:t>
                </a:r>
                <a:r>
                  <a:rPr lang="en-US" dirty="0"/>
                  <a:t> experiment directly verifies de-Broglie’s hypothesis. </a:t>
                </a:r>
              </a:p>
            </p:txBody>
          </p:sp>
        </mc:Choice>
        <mc:Fallback xmlns="">
          <p:sp>
            <p:nvSpPr>
              <p:cNvPr id="5" name="TextBox 4"/>
              <p:cNvSpPr txBox="1">
                <a:spLocks noRot="1" noChangeAspect="1" noMove="1" noResize="1" noEditPoints="1" noAdjustHandles="1" noChangeArrowheads="1" noChangeShapeType="1" noTextEdit="1"/>
              </p:cNvSpPr>
              <p:nvPr/>
            </p:nvSpPr>
            <p:spPr>
              <a:xfrm>
                <a:off x="897307" y="1715925"/>
                <a:ext cx="10178041" cy="3219407"/>
              </a:xfrm>
              <a:prstGeom prst="rect">
                <a:avLst/>
              </a:prstGeom>
              <a:blipFill rotWithShape="0">
                <a:blip r:embed="rId2"/>
                <a:stretch>
                  <a:fillRect l="-418" t="-752" b="-1504"/>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11709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t>3</a:t>
            </a:fld>
            <a:endParaRPr lang="en-US"/>
          </a:p>
        </p:txBody>
      </p:sp>
      <p:sp>
        <p:nvSpPr>
          <p:cNvPr id="6" name="Rectangle 5"/>
          <p:cNvSpPr/>
          <p:nvPr/>
        </p:nvSpPr>
        <p:spPr>
          <a:xfrm>
            <a:off x="1285875" y="2301011"/>
            <a:ext cx="9191625" cy="1569660"/>
          </a:xfrm>
          <a:prstGeom prst="rect">
            <a:avLst/>
          </a:prstGeom>
        </p:spPr>
        <p:txBody>
          <a:bodyPr wrap="square">
            <a:spAutoFit/>
          </a:bodyPr>
          <a:lstStyle/>
          <a:p>
            <a:pPr algn="ctr"/>
            <a:r>
              <a:rPr lang="en-US" sz="2400" dirty="0">
                <a:latin typeface="Berkeley-Book"/>
              </a:rPr>
              <a:t>“The discovery of </a:t>
            </a:r>
            <a:r>
              <a:rPr lang="en-US" sz="2400" b="1" dirty="0">
                <a:latin typeface="Berkeley-Book"/>
              </a:rPr>
              <a:t>quantum mechanics </a:t>
            </a:r>
            <a:r>
              <a:rPr lang="en-US" sz="2400" dirty="0">
                <a:latin typeface="Berkeley-Book"/>
              </a:rPr>
              <a:t>was nearly a total surprise. It described the physical world in a way that was fundamentally new. It seemed to many of us a miracle.” </a:t>
            </a:r>
          </a:p>
          <a:p>
            <a:pPr algn="r"/>
            <a:r>
              <a:rPr lang="en-US" sz="2400" dirty="0">
                <a:solidFill>
                  <a:srgbClr val="FF0000"/>
                </a:solidFill>
                <a:latin typeface="Berkeley-Book"/>
              </a:rPr>
              <a:t>Eugene Wigner</a:t>
            </a:r>
            <a:endParaRPr lang="en-US" sz="2400" dirty="0">
              <a:solidFill>
                <a:srgbClr val="FF0000"/>
              </a:solidFill>
            </a:endParaRPr>
          </a:p>
        </p:txBody>
      </p:sp>
      <p:sp>
        <p:nvSpPr>
          <p:cNvPr id="3" name="Date Placeholder 2"/>
          <p:cNvSpPr>
            <a:spLocks noGrp="1"/>
          </p:cNvSpPr>
          <p:nvPr>
            <p:ph type="dt" sz="half" idx="10"/>
          </p:nvPr>
        </p:nvSpPr>
        <p:spPr/>
        <p:txBody>
          <a:bodyPr/>
          <a:lstStyle/>
          <a:p>
            <a:fld id="{FC171320-E2DB-4903-94D0-2741EB8B5C96}" type="datetime4">
              <a:rPr lang="en-US" smtClean="0"/>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146721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normAutofit/>
          </a:bodyPr>
          <a:lstStyle/>
          <a:p>
            <a:r>
              <a:rPr lang="en-IN" sz="3600" b="1" dirty="0"/>
              <a:t>Derivation of de Broglie wave or matter wave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0002" y="1071154"/>
                <a:ext cx="11244943" cy="5499463"/>
              </a:xfrm>
            </p:spPr>
            <p:txBody>
              <a:bodyPr>
                <a:normAutofit lnSpcReduction="10000"/>
              </a:bodyPr>
              <a:lstStyle/>
              <a:p>
                <a:r>
                  <a:rPr lang="en-IN" dirty="0"/>
                  <a:t>Energy of photon of frequency </a:t>
                </a:r>
                <a:r>
                  <a:rPr lang="en-IN" dirty="0">
                    <a:sym typeface="Symbol" panose="05050102010706020507" pitchFamily="18" charset="2"/>
                  </a:rPr>
                  <a:t> is </a:t>
                </a:r>
              </a:p>
              <a:p>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h</m:t>
                    </m:r>
                    <m:r>
                      <m:rPr>
                        <m:nor/>
                      </m:rPr>
                      <a:rPr lang="en-IN" dirty="0">
                        <a:sym typeface="Symbol" panose="05050102010706020507" pitchFamily="18" charset="2"/>
                      </a:rPr>
                      <m:t></m:t>
                    </m:r>
                  </m:oMath>
                </a14:m>
                <a:endParaRPr lang="en-IN" dirty="0"/>
              </a:p>
              <a:p>
                <a:r>
                  <a:rPr lang="en-IN" dirty="0"/>
                  <a:t>If m is the mass of the photon corresponding to the energy E, then according to the Einstein’s mass energy relationship</a:t>
                </a:r>
              </a:p>
              <a:p>
                <a14:m>
                  <m:oMath xmlns:m="http://schemas.openxmlformats.org/officeDocument/2006/math">
                    <m:r>
                      <a:rPr lang="en-IN" i="1">
                        <a:latin typeface="Cambria Math" panose="02040503050406030204" pitchFamily="18" charset="0"/>
                      </a:rPr>
                      <m:t>𝐸</m:t>
                    </m:r>
                    <m:r>
                      <a:rPr lang="en-IN" i="1">
                        <a:latin typeface="Cambria Math" panose="02040503050406030204" pitchFamily="18" charset="0"/>
                      </a:rPr>
                      <m:t>=</m:t>
                    </m:r>
                    <m:r>
                      <a:rPr lang="en-IN" b="0" i="1" smtClean="0">
                        <a:latin typeface="Cambria Math" panose="02040503050406030204" pitchFamily="18" charset="0"/>
                      </a:rPr>
                      <m:t>𝑚</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𝑐</m:t>
                        </m:r>
                      </m:e>
                      <m:sup>
                        <m:r>
                          <a:rPr lang="en-IN" b="0" i="1" smtClean="0">
                            <a:latin typeface="Cambria Math" panose="02040503050406030204" pitchFamily="18" charset="0"/>
                          </a:rPr>
                          <m:t>2</m:t>
                        </m:r>
                      </m:sup>
                    </m:sSup>
                  </m:oMath>
                </a14:m>
                <a:endParaRPr lang="en-IN" dirty="0"/>
              </a:p>
              <a:p>
                <a14:m>
                  <m:oMath xmlns:m="http://schemas.openxmlformats.org/officeDocument/2006/math">
                    <m:r>
                      <a:rPr lang="en-IN" i="1">
                        <a:latin typeface="Cambria Math" panose="02040503050406030204" pitchFamily="18" charset="0"/>
                      </a:rPr>
                      <m:t>𝐸</m:t>
                    </m:r>
                    <m:r>
                      <a:rPr lang="en-IN" i="1">
                        <a:latin typeface="Cambria Math" panose="02040503050406030204" pitchFamily="18" charset="0"/>
                      </a:rPr>
                      <m:t>=</m:t>
                    </m:r>
                    <m:r>
                      <a:rPr lang="en-IN" i="1">
                        <a:latin typeface="Cambria Math" panose="02040503050406030204" pitchFamily="18" charset="0"/>
                      </a:rPr>
                      <m:t>h</m:t>
                    </m:r>
                    <m:r>
                      <m:rPr>
                        <m:nor/>
                      </m:rPr>
                      <a:rPr lang="en-IN" dirty="0">
                        <a:sym typeface="Symbol" panose="05050102010706020507" pitchFamily="18" charset="2"/>
                      </a:rPr>
                      <m:t></m:t>
                    </m:r>
                    <m:r>
                      <a:rPr lang="en-IN" i="1">
                        <a:latin typeface="Cambria Math" panose="02040503050406030204" pitchFamily="18" charset="0"/>
                      </a:rPr>
                      <m:t>=</m:t>
                    </m:r>
                    <m:r>
                      <a:rPr lang="en-IN" i="1">
                        <a:latin typeface="Cambria Math" panose="02040503050406030204" pitchFamily="18" charset="0"/>
                      </a:rPr>
                      <m:t>𝑚</m:t>
                    </m:r>
                    <m:sSup>
                      <m:sSupPr>
                        <m:ctrlPr>
                          <a:rPr lang="en-IN" i="1">
                            <a:latin typeface="Cambria Math" panose="02040503050406030204" pitchFamily="18" charset="0"/>
                          </a:rPr>
                        </m:ctrlPr>
                      </m:sSupPr>
                      <m:e>
                        <m:r>
                          <a:rPr lang="en-IN" i="1">
                            <a:latin typeface="Cambria Math" panose="02040503050406030204" pitchFamily="18" charset="0"/>
                          </a:rPr>
                          <m:t>𝑐</m:t>
                        </m:r>
                      </m:e>
                      <m:sup>
                        <m:r>
                          <a:rPr lang="en-IN" i="1">
                            <a:latin typeface="Cambria Math" panose="02040503050406030204" pitchFamily="18" charset="0"/>
                          </a:rPr>
                          <m:t>2</m:t>
                        </m:r>
                      </m:sup>
                    </m:sSup>
                  </m:oMath>
                </a14:m>
                <a:r>
                  <a:rPr lang="en-IN" dirty="0">
                    <a:sym typeface="Symbol" panose="05050102010706020507" pitchFamily="18" charset="2"/>
                  </a:rPr>
                  <a:t> </a:t>
                </a:r>
                <a14:m>
                  <m:oMath xmlns:m="http://schemas.openxmlformats.org/officeDocument/2006/math">
                    <m:r>
                      <a:rPr lang="en-IN" i="1">
                        <a:latin typeface="Cambria Math" panose="02040503050406030204" pitchFamily="18" charset="0"/>
                      </a:rPr>
                      <m:t>𝑚</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i="1">
                            <a:latin typeface="Cambria Math" panose="02040503050406030204" pitchFamily="18" charset="0"/>
                          </a:rPr>
                          <m:t>h</m:t>
                        </m:r>
                        <m:r>
                          <m:rPr>
                            <m:nor/>
                          </m:rPr>
                          <a:rPr lang="en-IN" dirty="0">
                            <a:sym typeface="Symbol" panose="05050102010706020507" pitchFamily="18" charset="2"/>
                          </a:rPr>
                          <m:t></m:t>
                        </m:r>
                      </m:num>
                      <m:den>
                        <m:sSup>
                          <m:sSupPr>
                            <m:ctrlPr>
                              <a:rPr lang="en-IN" i="1">
                                <a:latin typeface="Cambria Math" panose="02040503050406030204" pitchFamily="18" charset="0"/>
                              </a:rPr>
                            </m:ctrlPr>
                          </m:sSupPr>
                          <m:e>
                            <m:r>
                              <a:rPr lang="en-IN" i="1">
                                <a:latin typeface="Cambria Math" panose="02040503050406030204" pitchFamily="18" charset="0"/>
                              </a:rPr>
                              <m:t>𝑐</m:t>
                            </m:r>
                          </m:e>
                          <m:sup>
                            <m:r>
                              <a:rPr lang="en-IN" i="1">
                                <a:latin typeface="Cambria Math" panose="02040503050406030204" pitchFamily="18" charset="0"/>
                              </a:rPr>
                              <m:t>2</m:t>
                            </m:r>
                          </m:sup>
                        </m:sSup>
                      </m:den>
                    </m:f>
                  </m:oMath>
                </a14:m>
                <a:endParaRPr lang="en-IN" dirty="0"/>
              </a:p>
              <a:p>
                <a:r>
                  <a:rPr lang="en-IN" dirty="0"/>
                  <a:t>Momentum of the photon is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𝑚𝑐</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r>
                          <m:rPr>
                            <m:nor/>
                          </m:rPr>
                          <a:rPr lang="en-IN" dirty="0">
                            <a:sym typeface="Symbol" panose="05050102010706020507" pitchFamily="18" charset="2"/>
                          </a:rPr>
                          <m:t></m:t>
                        </m:r>
                      </m:num>
                      <m:den>
                        <m:sSup>
                          <m:sSupPr>
                            <m:ctrlPr>
                              <a:rPr lang="en-IN" i="1">
                                <a:latin typeface="Cambria Math" panose="02040503050406030204" pitchFamily="18" charset="0"/>
                              </a:rPr>
                            </m:ctrlPr>
                          </m:sSupPr>
                          <m:e>
                            <m:r>
                              <a:rPr lang="en-IN" i="1">
                                <a:latin typeface="Cambria Math" panose="02040503050406030204" pitchFamily="18" charset="0"/>
                              </a:rPr>
                              <m:t>𝑐</m:t>
                            </m:r>
                          </m:e>
                          <m:sup>
                            <m:r>
                              <a:rPr lang="en-IN" i="1">
                                <a:latin typeface="Cambria Math" panose="02040503050406030204" pitchFamily="18" charset="0"/>
                              </a:rPr>
                              <m:t>2</m:t>
                            </m:r>
                          </m:sup>
                        </m:sSup>
                      </m:den>
                    </m:f>
                    <m:r>
                      <a:rPr lang="en-IN" b="0" i="1" smtClean="0">
                        <a:latin typeface="Cambria Math" panose="02040503050406030204" pitchFamily="18" charset="0"/>
                      </a:rPr>
                      <m:t>𝑐</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r>
                          <m:rPr>
                            <m:nor/>
                          </m:rPr>
                          <a:rPr lang="en-IN" dirty="0">
                            <a:sym typeface="Symbol" panose="05050102010706020507" pitchFamily="18" charset="2"/>
                          </a:rPr>
                          <m:t></m:t>
                        </m:r>
                      </m:num>
                      <m:den>
                        <m:r>
                          <a:rPr lang="en-IN" b="0" i="1" smtClean="0">
                            <a:latin typeface="Cambria Math" panose="02040503050406030204" pitchFamily="18" charset="0"/>
                          </a:rPr>
                          <m:t>𝐶</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
                          <a:rPr lang="en-IN" i="1" dirty="0" smtClean="0">
                            <a:latin typeface="Cambria Math" panose="02040503050406030204" pitchFamily="18" charset="0"/>
                            <a:sym typeface="Symbol" panose="05050102010706020507" pitchFamily="18" charset="2"/>
                          </a:rPr>
                          <m:t></m:t>
                        </m:r>
                      </m:den>
                    </m:f>
                  </m:oMath>
                </a14:m>
                <a:endParaRPr lang="en-IN" dirty="0"/>
              </a:p>
              <a:p>
                <a14:m>
                  <m:oMath xmlns:m="http://schemas.openxmlformats.org/officeDocument/2006/math">
                    <m:r>
                      <a:rPr lang="en-IN" i="1" dirty="0">
                        <a:latin typeface="Cambria Math" panose="02040503050406030204" pitchFamily="18" charset="0"/>
                        <a:sym typeface="Symbol" panose="05050102010706020507" pitchFamily="18" charset="2"/>
                      </a:rPr>
                      <m:t></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
                          <a:rPr lang="en-IN" b="0" i="1" smtClean="0">
                            <a:latin typeface="Cambria Math" panose="02040503050406030204" pitchFamily="18" charset="0"/>
                          </a:rPr>
                          <m:t>𝑝</m:t>
                        </m:r>
                      </m:den>
                    </m:f>
                  </m:oMath>
                </a14:m>
                <a:r>
                  <a:rPr lang="en-IN" dirty="0"/>
                  <a:t>, where </a:t>
                </a:r>
                <a14:m>
                  <m:oMath xmlns:m="http://schemas.openxmlformats.org/officeDocument/2006/math">
                    <m:r>
                      <a:rPr lang="en-IN" i="1" dirty="0">
                        <a:latin typeface="Cambria Math" panose="02040503050406030204" pitchFamily="18" charset="0"/>
                        <a:sym typeface="Symbol" panose="05050102010706020507" pitchFamily="18" charset="2"/>
                      </a:rPr>
                      <m:t></m:t>
                    </m:r>
                  </m:oMath>
                </a14:m>
                <a:r>
                  <a:rPr lang="en-IN" dirty="0"/>
                  <a:t> is the wavelength of the light wave associated with a photon.						</a:t>
                </a:r>
                <a:r>
                  <a:rPr lang="en-IN" sz="2200" b="1" dirty="0">
                    <a:solidFill>
                      <a:srgbClr val="C00000"/>
                    </a:solidFill>
                  </a:rPr>
                  <a:t>(</a:t>
                </a:r>
                <a14:m>
                  <m:oMath xmlns:m="http://schemas.openxmlformats.org/officeDocument/2006/math">
                    <m:r>
                      <a:rPr lang="en-IN" sz="2200" b="1" i="1">
                        <a:solidFill>
                          <a:srgbClr val="C00000"/>
                        </a:solidFill>
                        <a:latin typeface="Cambria Math" panose="02040503050406030204" pitchFamily="18" charset="0"/>
                      </a:rPr>
                      <m:t>𝐊𝐄</m:t>
                    </m:r>
                    <m:r>
                      <a:rPr lang="en-IN" sz="2200" b="1">
                        <a:solidFill>
                          <a:srgbClr val="C00000"/>
                        </a:solidFill>
                        <a:latin typeface="Cambria Math" panose="02040503050406030204" pitchFamily="18" charset="0"/>
                      </a:rPr>
                      <m:t>=</m:t>
                    </m:r>
                    <m:r>
                      <a:rPr lang="en-IN" sz="2200" b="1" i="1">
                        <a:solidFill>
                          <a:srgbClr val="C00000"/>
                        </a:solidFill>
                        <a:latin typeface="Cambria Math" panose="02040503050406030204" pitchFamily="18" charset="0"/>
                      </a:rPr>
                      <m:t>𝑬</m:t>
                    </m:r>
                    <m:r>
                      <a:rPr lang="en-IN" sz="2200" b="1" i="1">
                        <a:solidFill>
                          <a:srgbClr val="C00000"/>
                        </a:solidFill>
                        <a:latin typeface="Cambria Math" panose="02040503050406030204" pitchFamily="18" charset="0"/>
                      </a:rPr>
                      <m:t>=</m:t>
                    </m:r>
                    <m:f>
                      <m:fPr>
                        <m:ctrlPr>
                          <a:rPr lang="en-IN" sz="2200" b="1" i="1">
                            <a:solidFill>
                              <a:srgbClr val="C00000"/>
                            </a:solidFill>
                            <a:latin typeface="Cambria Math" panose="02040503050406030204" pitchFamily="18" charset="0"/>
                          </a:rPr>
                        </m:ctrlPr>
                      </m:fPr>
                      <m:num>
                        <m:r>
                          <a:rPr lang="en-IN" sz="2200" b="1" i="1">
                            <a:solidFill>
                              <a:srgbClr val="C00000"/>
                            </a:solidFill>
                            <a:latin typeface="Cambria Math" panose="02040503050406030204" pitchFamily="18" charset="0"/>
                          </a:rPr>
                          <m:t>𝟏</m:t>
                        </m:r>
                      </m:num>
                      <m:den>
                        <m:r>
                          <a:rPr lang="en-IN" sz="2200" b="1" i="1">
                            <a:solidFill>
                              <a:srgbClr val="C00000"/>
                            </a:solidFill>
                            <a:latin typeface="Cambria Math" panose="02040503050406030204" pitchFamily="18" charset="0"/>
                          </a:rPr>
                          <m:t>𝟐</m:t>
                        </m:r>
                      </m:den>
                    </m:f>
                    <m:r>
                      <a:rPr lang="en-IN" sz="2200" b="1" i="1">
                        <a:solidFill>
                          <a:srgbClr val="C00000"/>
                        </a:solidFill>
                        <a:latin typeface="Cambria Math" panose="02040503050406030204" pitchFamily="18" charset="0"/>
                      </a:rPr>
                      <m:t>𝒎</m:t>
                    </m:r>
                    <m:sSup>
                      <m:sSupPr>
                        <m:ctrlPr>
                          <a:rPr lang="en-IN" sz="2200" b="1" i="1">
                            <a:solidFill>
                              <a:srgbClr val="C00000"/>
                            </a:solidFill>
                            <a:latin typeface="Cambria Math" panose="02040503050406030204" pitchFamily="18" charset="0"/>
                          </a:rPr>
                        </m:ctrlPr>
                      </m:sSupPr>
                      <m:e>
                        <m:r>
                          <a:rPr lang="en-IN" sz="2200" b="1" i="1">
                            <a:solidFill>
                              <a:srgbClr val="C00000"/>
                            </a:solidFill>
                            <a:latin typeface="Cambria Math" panose="02040503050406030204" pitchFamily="18" charset="0"/>
                          </a:rPr>
                          <m:t>𝒗</m:t>
                        </m:r>
                      </m:e>
                      <m:sup>
                        <m:r>
                          <a:rPr lang="en-IN" sz="2200" b="1" i="1">
                            <a:solidFill>
                              <a:srgbClr val="C00000"/>
                            </a:solidFill>
                            <a:latin typeface="Cambria Math" panose="02040503050406030204" pitchFamily="18" charset="0"/>
                          </a:rPr>
                          <m:t>𝟐</m:t>
                        </m:r>
                      </m:sup>
                    </m:sSup>
                    <m:r>
                      <a:rPr lang="en-IN" sz="2200" b="1" i="1">
                        <a:solidFill>
                          <a:srgbClr val="C00000"/>
                        </a:solidFill>
                        <a:latin typeface="Cambria Math" panose="02040503050406030204" pitchFamily="18" charset="0"/>
                      </a:rPr>
                      <m:t>=</m:t>
                    </m:r>
                    <m:f>
                      <m:fPr>
                        <m:ctrlPr>
                          <a:rPr lang="en-IN" sz="2200" b="1" i="1">
                            <a:solidFill>
                              <a:srgbClr val="C00000"/>
                            </a:solidFill>
                            <a:latin typeface="Cambria Math" panose="02040503050406030204" pitchFamily="18" charset="0"/>
                          </a:rPr>
                        </m:ctrlPr>
                      </m:fPr>
                      <m:num>
                        <m:sSup>
                          <m:sSupPr>
                            <m:ctrlPr>
                              <a:rPr lang="en-IN" sz="2200" b="1" i="1">
                                <a:solidFill>
                                  <a:srgbClr val="C00000"/>
                                </a:solidFill>
                                <a:latin typeface="Cambria Math" panose="02040503050406030204" pitchFamily="18" charset="0"/>
                              </a:rPr>
                            </m:ctrlPr>
                          </m:sSupPr>
                          <m:e>
                            <m:r>
                              <a:rPr lang="en-IN" sz="2200" b="1" i="1">
                                <a:solidFill>
                                  <a:srgbClr val="C00000"/>
                                </a:solidFill>
                                <a:latin typeface="Cambria Math" panose="02040503050406030204" pitchFamily="18" charset="0"/>
                              </a:rPr>
                              <m:t>(</m:t>
                            </m:r>
                            <m:r>
                              <a:rPr lang="en-IN" sz="2200" b="1" i="1">
                                <a:solidFill>
                                  <a:srgbClr val="C00000"/>
                                </a:solidFill>
                                <a:latin typeface="Cambria Math" panose="02040503050406030204" pitchFamily="18" charset="0"/>
                              </a:rPr>
                              <m:t>𝒎𝒗</m:t>
                            </m:r>
                            <m:r>
                              <a:rPr lang="en-IN" sz="2200" b="1" i="1">
                                <a:solidFill>
                                  <a:srgbClr val="C00000"/>
                                </a:solidFill>
                                <a:latin typeface="Cambria Math" panose="02040503050406030204" pitchFamily="18" charset="0"/>
                              </a:rPr>
                              <m:t>)</m:t>
                            </m:r>
                          </m:e>
                          <m:sup>
                            <m:r>
                              <a:rPr lang="en-IN" sz="2200" b="1" i="1">
                                <a:solidFill>
                                  <a:srgbClr val="C00000"/>
                                </a:solidFill>
                                <a:latin typeface="Cambria Math" panose="02040503050406030204" pitchFamily="18" charset="0"/>
                              </a:rPr>
                              <m:t>𝟐</m:t>
                            </m:r>
                          </m:sup>
                        </m:sSup>
                      </m:num>
                      <m:den>
                        <m:r>
                          <a:rPr lang="en-IN" sz="2200" b="1" i="1">
                            <a:solidFill>
                              <a:srgbClr val="C00000"/>
                            </a:solidFill>
                            <a:latin typeface="Cambria Math" panose="02040503050406030204" pitchFamily="18" charset="0"/>
                          </a:rPr>
                          <m:t>𝟐</m:t>
                        </m:r>
                        <m:r>
                          <a:rPr lang="en-IN" sz="2200" b="1" i="1">
                            <a:solidFill>
                              <a:srgbClr val="C00000"/>
                            </a:solidFill>
                            <a:latin typeface="Cambria Math" panose="02040503050406030204" pitchFamily="18" charset="0"/>
                          </a:rPr>
                          <m:t>𝒎</m:t>
                        </m:r>
                      </m:den>
                    </m:f>
                    <m:r>
                      <a:rPr lang="en-IN" sz="2200" b="1" i="1">
                        <a:solidFill>
                          <a:srgbClr val="C00000"/>
                        </a:solidFill>
                        <a:latin typeface="Cambria Math" panose="02040503050406030204" pitchFamily="18" charset="0"/>
                      </a:rPr>
                      <m:t>=</m:t>
                    </m:r>
                    <m:f>
                      <m:fPr>
                        <m:ctrlPr>
                          <a:rPr lang="en-IN" sz="2200" b="1" i="1">
                            <a:solidFill>
                              <a:srgbClr val="C00000"/>
                            </a:solidFill>
                            <a:latin typeface="Cambria Math" panose="02040503050406030204" pitchFamily="18" charset="0"/>
                          </a:rPr>
                        </m:ctrlPr>
                      </m:fPr>
                      <m:num>
                        <m:sSup>
                          <m:sSupPr>
                            <m:ctrlPr>
                              <a:rPr lang="en-IN" sz="2200" b="1" i="1">
                                <a:solidFill>
                                  <a:srgbClr val="C00000"/>
                                </a:solidFill>
                                <a:latin typeface="Cambria Math" panose="02040503050406030204" pitchFamily="18" charset="0"/>
                              </a:rPr>
                            </m:ctrlPr>
                          </m:sSupPr>
                          <m:e>
                            <m:r>
                              <a:rPr lang="en-IN" sz="2200" b="1" i="1">
                                <a:solidFill>
                                  <a:srgbClr val="C00000"/>
                                </a:solidFill>
                                <a:latin typeface="Cambria Math" panose="02040503050406030204" pitchFamily="18" charset="0"/>
                              </a:rPr>
                              <m:t>𝒑</m:t>
                            </m:r>
                          </m:e>
                          <m:sup>
                            <m:r>
                              <a:rPr lang="en-IN" sz="2200" b="1" i="1">
                                <a:solidFill>
                                  <a:srgbClr val="C00000"/>
                                </a:solidFill>
                                <a:latin typeface="Cambria Math" panose="02040503050406030204" pitchFamily="18" charset="0"/>
                              </a:rPr>
                              <m:t>𝟐</m:t>
                            </m:r>
                          </m:sup>
                        </m:sSup>
                      </m:num>
                      <m:den>
                        <m:r>
                          <a:rPr lang="en-IN" sz="2200" b="1" i="1">
                            <a:solidFill>
                              <a:srgbClr val="C00000"/>
                            </a:solidFill>
                            <a:latin typeface="Cambria Math" panose="02040503050406030204" pitchFamily="18" charset="0"/>
                          </a:rPr>
                          <m:t>𝟐</m:t>
                        </m:r>
                        <m:r>
                          <a:rPr lang="en-IN" sz="2200" b="1" i="1">
                            <a:solidFill>
                              <a:srgbClr val="C00000"/>
                            </a:solidFill>
                            <a:latin typeface="Cambria Math" panose="02040503050406030204" pitchFamily="18" charset="0"/>
                          </a:rPr>
                          <m:t>𝒎</m:t>
                        </m:r>
                      </m:den>
                    </m:f>
                  </m:oMath>
                </a14:m>
                <a:endParaRPr lang="en-IN" sz="2200" b="1" dirty="0"/>
              </a:p>
              <a:p>
                <a14:m>
                  <m:oMath xmlns:m="http://schemas.openxmlformats.org/officeDocument/2006/math">
                    <m:r>
                      <a:rPr lang="en-IN" i="1" dirty="0">
                        <a:latin typeface="Cambria Math" panose="02040503050406030204" pitchFamily="18" charset="0"/>
                        <a:sym typeface="Symbol" panose="05050102010706020507" pitchFamily="18" charset="2"/>
                      </a:rPr>
                      <m:t></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
                          <a:rPr lang="en-IN" i="1">
                            <a:latin typeface="Cambria Math" panose="02040503050406030204" pitchFamily="18" charset="0"/>
                          </a:rPr>
                          <m:t>𝑝</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
                          <a:rPr lang="en-IN" b="0" i="1" smtClean="0">
                            <a:latin typeface="Cambria Math" panose="02040503050406030204" pitchFamily="18" charset="0"/>
                          </a:rPr>
                          <m:t>𝑚𝑣</m:t>
                        </m:r>
                      </m:den>
                    </m:f>
                    <m:r>
                      <a:rPr lang="en-IN" b="0" i="1" smtClean="0">
                        <a:latin typeface="Cambria Math" panose="02040503050406030204" pitchFamily="18" charset="0"/>
                      </a:rPr>
                      <m:t>=</m:t>
                    </m:r>
                    <m:f>
                      <m:fPr>
                        <m:ctrlPr>
                          <a:rPr lang="en-IN" i="1" smtClean="0">
                            <a:latin typeface="Cambria Math" panose="02040503050406030204" pitchFamily="18" charset="0"/>
                          </a:rPr>
                        </m:ctrlPr>
                      </m:fPr>
                      <m:num>
                        <m:r>
                          <a:rPr lang="en-IN" i="1">
                            <a:latin typeface="Cambria Math" panose="02040503050406030204" pitchFamily="18" charset="0"/>
                          </a:rPr>
                          <m:t>h</m:t>
                        </m:r>
                      </m:num>
                      <m:den>
                        <m:rad>
                          <m:radPr>
                            <m:degHide m:val="on"/>
                            <m:ctrlPr>
                              <a:rPr lang="en-IN" i="1">
                                <a:latin typeface="Cambria Math" panose="02040503050406030204" pitchFamily="18" charset="0"/>
                              </a:rPr>
                            </m:ctrlPr>
                          </m:radPr>
                          <m:deg/>
                          <m:e>
                            <m:r>
                              <a:rPr lang="en-IN" b="0" i="1" smtClean="0">
                                <a:latin typeface="Cambria Math" panose="02040503050406030204" pitchFamily="18" charset="0"/>
                              </a:rPr>
                              <m:t>2</m:t>
                            </m:r>
                            <m:r>
                              <a:rPr lang="en-IN" b="0" i="1" smtClean="0">
                                <a:latin typeface="Cambria Math" panose="02040503050406030204" pitchFamily="18" charset="0"/>
                              </a:rPr>
                              <m:t>𝑚𝐸</m:t>
                            </m:r>
                          </m:e>
                        </m:rad>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𝑚𝑞𝑉</m:t>
                            </m:r>
                          </m:e>
                        </m:rad>
                      </m:den>
                    </m:f>
                    <m:r>
                      <a:rPr lang="en-IN" sz="2200" b="1" i="1" smtClean="0">
                        <a:solidFill>
                          <a:srgbClr val="C00000"/>
                        </a:solidFill>
                        <a:latin typeface="Cambria Math" panose="02040503050406030204" pitchFamily="18" charset="0"/>
                      </a:rPr>
                      <m:t>𝒑</m:t>
                    </m:r>
                    <m:r>
                      <a:rPr lang="en-IN" sz="2200" b="1" i="1" smtClean="0">
                        <a:solidFill>
                          <a:srgbClr val="C00000"/>
                        </a:solidFill>
                        <a:latin typeface="Cambria Math" panose="02040503050406030204" pitchFamily="18" charset="0"/>
                      </a:rPr>
                      <m:t>=</m:t>
                    </m:r>
                    <m:rad>
                      <m:radPr>
                        <m:degHide m:val="on"/>
                        <m:ctrlPr>
                          <a:rPr lang="en-IN" sz="2200" i="1">
                            <a:solidFill>
                              <a:srgbClr val="C00000"/>
                            </a:solidFill>
                            <a:latin typeface="Cambria Math" panose="02040503050406030204" pitchFamily="18" charset="0"/>
                          </a:rPr>
                        </m:ctrlPr>
                      </m:radPr>
                      <m:deg/>
                      <m:e>
                        <m:r>
                          <a:rPr lang="en-IN" sz="2200" i="1">
                            <a:solidFill>
                              <a:srgbClr val="C00000"/>
                            </a:solidFill>
                            <a:latin typeface="Cambria Math" panose="02040503050406030204" pitchFamily="18" charset="0"/>
                          </a:rPr>
                          <m:t>2</m:t>
                        </m:r>
                        <m:r>
                          <a:rPr lang="en-IN" sz="2200" i="1">
                            <a:solidFill>
                              <a:srgbClr val="C00000"/>
                            </a:solidFill>
                            <a:latin typeface="Cambria Math" panose="02040503050406030204" pitchFamily="18" charset="0"/>
                          </a:rPr>
                          <m:t>𝑚𝐸</m:t>
                        </m:r>
                      </m:e>
                    </m:rad>
                  </m:oMath>
                </a14:m>
                <a:r>
                  <a:rPr lang="en-IN" sz="2200" dirty="0"/>
                  <a:t> and </a:t>
                </a:r>
                <a14:m>
                  <m:oMath xmlns:m="http://schemas.openxmlformats.org/officeDocument/2006/math">
                    <m:r>
                      <a:rPr lang="en-IN" sz="2200" b="1" i="1" smtClean="0">
                        <a:solidFill>
                          <a:srgbClr val="C00000"/>
                        </a:solidFill>
                        <a:latin typeface="Cambria Math" panose="02040503050406030204" pitchFamily="18" charset="0"/>
                      </a:rPr>
                      <m:t>𝑬</m:t>
                    </m:r>
                    <m:r>
                      <a:rPr lang="en-IN" sz="2200" b="1" i="1" smtClean="0">
                        <a:solidFill>
                          <a:srgbClr val="C00000"/>
                        </a:solidFill>
                        <a:latin typeface="Cambria Math" panose="02040503050406030204" pitchFamily="18" charset="0"/>
                      </a:rPr>
                      <m:t>=</m:t>
                    </m:r>
                    <m:r>
                      <a:rPr lang="en-IN" sz="2200" b="1" i="1" smtClean="0">
                        <a:solidFill>
                          <a:srgbClr val="C00000"/>
                        </a:solidFill>
                        <a:latin typeface="Cambria Math" panose="02040503050406030204" pitchFamily="18" charset="0"/>
                      </a:rPr>
                      <m:t>𝒒𝑽</m:t>
                    </m:r>
                  </m:oMath>
                </a14:m>
                <a:endParaRPr lang="en-IN"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0002" y="1071154"/>
                <a:ext cx="11244943" cy="5499463"/>
              </a:xfrm>
              <a:blipFill>
                <a:blip r:embed="rId2"/>
                <a:stretch>
                  <a:fillRect l="-976" t="-2882"/>
                </a:stretch>
              </a:blipFill>
            </p:spPr>
            <p:txBody>
              <a:bodyPr/>
              <a:lstStyle/>
              <a:p>
                <a:r>
                  <a:rPr lang="en-IN">
                    <a:noFill/>
                  </a:rPr>
                  <a:t> </a:t>
                </a:r>
              </a:p>
            </p:txBody>
          </p:sp>
        </mc:Fallback>
      </mc:AlternateContent>
    </p:spTree>
    <p:extLst>
      <p:ext uri="{BB962C8B-B14F-4D97-AF65-F5344CB8AC3E}">
        <p14:creationId xmlns:p14="http://schemas.microsoft.com/office/powerpoint/2010/main" val="1766331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IN" b="1" dirty="0"/>
              <a:t>Derivation of de Broglie wave or matter wave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285750" indent="-285750" algn="just"/>
                <a:r>
                  <a:rPr lang="en-US" dirty="0"/>
                  <a:t>For electron, accelerated through an electric potential V the wavelength of the wave associated to this electron is </a:t>
                </a:r>
              </a:p>
              <a:p>
                <a:pPr algn="just"/>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𝑚𝑒𝑉</m:t>
                            </m:r>
                          </m:e>
                        </m:rad>
                      </m:den>
                    </m:f>
                    <m:r>
                      <a:rPr lang="en-IN"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6.62×</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−34</m:t>
                            </m:r>
                          </m:sup>
                        </m:sSup>
                        <m:r>
                          <a:rPr lang="en-IN" b="0" i="1" smtClean="0">
                            <a:latin typeface="Cambria Math" panose="02040503050406030204" pitchFamily="18" charset="0"/>
                          </a:rPr>
                          <m:t>𝐽𝑠</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9.1×</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−31</m:t>
                                </m:r>
                              </m:sup>
                            </m:sSup>
                            <m:r>
                              <a:rPr lang="en-IN" b="0" i="1" smtClean="0">
                                <a:latin typeface="Cambria Math" panose="02040503050406030204" pitchFamily="18" charset="0"/>
                              </a:rPr>
                              <m:t>𝑘𝑔</m:t>
                            </m:r>
                            <m:r>
                              <a:rPr lang="en-IN"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rPr>
                              <m:t>.</m:t>
                            </m:r>
                            <m:r>
                              <a:rPr lang="en-IN" b="0" i="1" smtClean="0">
                                <a:latin typeface="Cambria Math" panose="02040503050406030204" pitchFamily="18" charset="0"/>
                              </a:rPr>
                              <m:t>6</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−19</m:t>
                                </m:r>
                              </m:sup>
                            </m:sSup>
                            <m:r>
                              <a:rPr lang="en-IN" b="0" i="1" smtClean="0">
                                <a:latin typeface="Cambria Math" panose="02040503050406030204" pitchFamily="18" charset="0"/>
                              </a:rPr>
                              <m:t>𝐶</m:t>
                            </m:r>
                            <m:r>
                              <a:rPr lang="en-IN" i="1" smtClean="0">
                                <a:latin typeface="Cambria Math" panose="02040503050406030204" pitchFamily="18" charset="0"/>
                                <a:ea typeface="Cambria Math" panose="02040503050406030204" pitchFamily="18" charset="0"/>
                              </a:rPr>
                              <m:t>×</m:t>
                            </m:r>
                            <m:r>
                              <a:rPr lang="en-IN" i="1">
                                <a:latin typeface="Cambria Math" panose="02040503050406030204" pitchFamily="18" charset="0"/>
                              </a:rPr>
                              <m:t>𝑉</m:t>
                            </m:r>
                          </m:e>
                        </m:rad>
                      </m:den>
                    </m:f>
                    <m:r>
                      <a:rPr lang="en-US"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r>
                          <a:rPr lang="en-IN" b="0" i="1" smtClean="0">
                            <a:latin typeface="Cambria Math" panose="02040503050406030204" pitchFamily="18" charset="0"/>
                          </a:rPr>
                          <m:t>.</m:t>
                        </m:r>
                        <m:r>
                          <a:rPr lang="en-IN" i="1">
                            <a:latin typeface="Cambria Math" panose="02040503050406030204" pitchFamily="18" charset="0"/>
                          </a:rPr>
                          <m:t>23</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m:t>
                            </m:r>
                            <m:r>
                              <a:rPr lang="en-IN" i="1">
                                <a:latin typeface="Cambria Math" panose="02040503050406030204" pitchFamily="18" charset="0"/>
                              </a:rPr>
                              <m:t>1</m:t>
                            </m:r>
                            <m:r>
                              <a:rPr lang="en-IN" b="0" i="1" smtClean="0">
                                <a:latin typeface="Cambria Math" panose="02040503050406030204" pitchFamily="18" charset="0"/>
                              </a:rPr>
                              <m:t>1</m:t>
                            </m:r>
                          </m:sup>
                        </m:sSup>
                      </m:num>
                      <m:den>
                        <m:rad>
                          <m:radPr>
                            <m:degHide m:val="on"/>
                            <m:ctrlPr>
                              <a:rPr lang="en-IN" i="1">
                                <a:latin typeface="Cambria Math" panose="02040503050406030204" pitchFamily="18" charset="0"/>
                              </a:rPr>
                            </m:ctrlPr>
                          </m:radPr>
                          <m:deg/>
                          <m:e>
                            <m:r>
                              <a:rPr lang="en-IN" i="1">
                                <a:latin typeface="Cambria Math" panose="02040503050406030204" pitchFamily="18" charset="0"/>
                              </a:rPr>
                              <m:t>𝑉</m:t>
                            </m:r>
                            <m:r>
                              <a:rPr lang="en-IN" i="1">
                                <a:latin typeface="Cambria Math" panose="02040503050406030204" pitchFamily="18" charset="0"/>
                              </a:rPr>
                              <m:t> </m:t>
                            </m:r>
                          </m:e>
                        </m:rad>
                      </m:den>
                    </m:f>
                    <m:r>
                      <a:rPr lang="en-US" i="1">
                        <a:latin typeface="Cambria Math" panose="02040503050406030204" pitchFamily="18" charset="0"/>
                      </a:rPr>
                      <m:t>𝑚</m:t>
                    </m:r>
                  </m:oMath>
                </a14:m>
                <a:endParaRPr lang="en-US" dirty="0"/>
              </a:p>
              <a:p>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12</m:t>
                        </m:r>
                        <m:r>
                          <a:rPr lang="en-IN" b="0" i="1" smtClean="0">
                            <a:latin typeface="Cambria Math" panose="02040503050406030204" pitchFamily="18" charset="0"/>
                          </a:rPr>
                          <m:t>.</m:t>
                        </m:r>
                        <m:r>
                          <a:rPr lang="en-IN" i="1">
                            <a:latin typeface="Cambria Math" panose="02040503050406030204" pitchFamily="18" charset="0"/>
                          </a:rPr>
                          <m:t>3</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m:t>
                            </m:r>
                            <m:r>
                              <a:rPr lang="en-IN" i="1">
                                <a:latin typeface="Cambria Math" panose="02040503050406030204" pitchFamily="18" charset="0"/>
                              </a:rPr>
                              <m:t>1</m:t>
                            </m:r>
                            <m:r>
                              <a:rPr lang="en-IN" b="0" i="1" smtClean="0">
                                <a:latin typeface="Cambria Math" panose="02040503050406030204" pitchFamily="18" charset="0"/>
                              </a:rPr>
                              <m:t>0</m:t>
                            </m:r>
                          </m:sup>
                        </m:sSup>
                      </m:num>
                      <m:den>
                        <m:rad>
                          <m:radPr>
                            <m:degHide m:val="on"/>
                            <m:ctrlPr>
                              <a:rPr lang="en-IN" i="1">
                                <a:latin typeface="Cambria Math" panose="02040503050406030204" pitchFamily="18" charset="0"/>
                              </a:rPr>
                            </m:ctrlPr>
                          </m:radPr>
                          <m:deg/>
                          <m:e>
                            <m:r>
                              <a:rPr lang="en-IN" i="1">
                                <a:latin typeface="Cambria Math" panose="02040503050406030204" pitchFamily="18" charset="0"/>
                              </a:rPr>
                              <m:t>𝑉</m:t>
                            </m:r>
                            <m:r>
                              <a:rPr lang="en-IN" b="0" i="1" smtClean="0">
                                <a:latin typeface="Cambria Math" panose="02040503050406030204" pitchFamily="18" charset="0"/>
                              </a:rPr>
                              <m:t> </m:t>
                            </m:r>
                          </m:e>
                        </m:rad>
                      </m:den>
                    </m:f>
                    <m:r>
                      <a:rPr lang="en-IN" b="0" i="1" smtClean="0">
                        <a:latin typeface="Cambria Math" panose="02040503050406030204" pitchFamily="18" charset="0"/>
                      </a:rPr>
                      <m:t>𝑚</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12.3</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𝑉</m:t>
                            </m:r>
                            <m:r>
                              <a:rPr lang="en-IN" i="1">
                                <a:latin typeface="Cambria Math" panose="02040503050406030204" pitchFamily="18" charset="0"/>
                              </a:rPr>
                              <m:t> </m:t>
                            </m:r>
                          </m:e>
                        </m:rad>
                      </m:den>
                    </m:f>
                    <m:sSup>
                      <m:sSupPr>
                        <m:ctrlPr>
                          <a:rPr lang="en-US"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ea typeface="Cambria Math" panose="02040503050406030204" pitchFamily="18" charset="0"/>
                          </a:rPr>
                          <m:t>°</m:t>
                        </m:r>
                      </m:sup>
                    </m:sSup>
                  </m:oMath>
                </a14:m>
                <a:endParaRPr lang="en-IN" dirty="0"/>
              </a:p>
              <a:p>
                <a:r>
                  <a:rPr lang="en-IN" b="1" dirty="0"/>
                  <a:t>Relation between momentum and propagation constant</a:t>
                </a:r>
              </a:p>
              <a:p>
                <a14:m>
                  <m:oMath xmlns:m="http://schemas.openxmlformats.org/officeDocument/2006/math">
                    <m:r>
                      <a:rPr lang="en-IN" i="1">
                        <a:latin typeface="Cambria Math" panose="02040503050406030204" pitchFamily="18" charset="0"/>
                      </a:rPr>
                      <m:t>𝑤𝑎𝑣𝑒𝑙𝑒𝑛𝑔𝑡h</m:t>
                    </m:r>
                    <m:r>
                      <a:rPr lang="en-IN" i="1">
                        <a:latin typeface="Cambria Math" panose="02040503050406030204" pitchFamily="18" charset="0"/>
                      </a:rPr>
                      <m:t>  </m:t>
                    </m:r>
                    <m:r>
                      <a:rPr lang="en-IN" i="1">
                        <a:latin typeface="Cambria Math" panose="02040503050406030204" pitchFamily="18" charset="0"/>
                      </a:rPr>
                      <m:t>𝑖𝑠</m:t>
                    </m:r>
                    <m:r>
                      <a:rPr lang="en-IN" i="1">
                        <a:latin typeface="Cambria Math" panose="02040503050406030204" pitchFamily="18" charset="0"/>
                      </a:rPr>
                      <m:t> </m:t>
                    </m:r>
                    <m:r>
                      <a:rPr lang="en-US" i="1">
                        <a:latin typeface="Cambria Math" panose="02040503050406030204" pitchFamily="18" charset="0"/>
                      </a:rPr>
                      <m:t>𝜆</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
                          <a:rPr lang="en-IN" i="1">
                            <a:latin typeface="Cambria Math" panose="02040503050406030204" pitchFamily="18" charset="0"/>
                          </a:rPr>
                          <m:t>𝑝</m:t>
                        </m:r>
                      </m:den>
                    </m:f>
                  </m:oMath>
                </a14:m>
                <a:r>
                  <a:rPr lang="en-IN" dirty="0"/>
                  <a:t> and Propagation constant, </a:t>
                </a:r>
                <a14:m>
                  <m:oMath xmlns:m="http://schemas.openxmlformats.org/officeDocument/2006/math">
                    <m:r>
                      <a:rPr lang="en-IN" b="0" i="1" dirty="0" smtClean="0">
                        <a:latin typeface="Cambria Math" panose="02040503050406030204" pitchFamily="18" charset="0"/>
                        <a:sym typeface="Symbol" panose="05050102010706020507" pitchFamily="18" charset="2"/>
                      </a:rPr>
                      <m:t>𝑘</m:t>
                    </m:r>
                    <m:r>
                      <a:rPr lang="en-IN" i="1">
                        <a:latin typeface="Cambria Math" panose="02040503050406030204" pitchFamily="18" charset="0"/>
                      </a:rPr>
                      <m:t>=</m:t>
                    </m:r>
                    <m:f>
                      <m:fPr>
                        <m:ctrlPr>
                          <a:rPr lang="en-IN"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num>
                      <m:den>
                        <m:r>
                          <a:rPr lang="en-IN" i="1" dirty="0">
                            <a:latin typeface="Cambria Math" panose="02040503050406030204" pitchFamily="18" charset="0"/>
                            <a:sym typeface="Symbol" panose="05050102010706020507" pitchFamily="18" charset="2"/>
                          </a:rPr>
                          <m:t></m:t>
                        </m:r>
                      </m:den>
                    </m:f>
                    <m:r>
                      <a:rPr lang="en-IN" b="0" i="1">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ea typeface="Cambria Math" panose="02040503050406030204" pitchFamily="18" charset="0"/>
                          </a:rPr>
                          <m:t>𝜋</m:t>
                        </m:r>
                      </m:num>
                      <m:den>
                        <m:r>
                          <a:rPr lang="en-IN" b="0" i="1" smtClean="0">
                            <a:latin typeface="Cambria Math" panose="02040503050406030204" pitchFamily="18" charset="0"/>
                            <a:ea typeface="Cambria Math" panose="02040503050406030204" pitchFamily="18" charset="0"/>
                          </a:rPr>
                          <m:t>𝑘</m:t>
                        </m:r>
                      </m:den>
                    </m:f>
                  </m:oMath>
                </a14:m>
                <a:endParaRPr lang="en-IN" dirty="0"/>
              </a:p>
              <a:p>
                <a14:m>
                  <m:oMath xmlns:m="http://schemas.openxmlformats.org/officeDocument/2006/math">
                    <m:r>
                      <a:rPr lang="en-US" i="1">
                        <a:latin typeface="Cambria Math" panose="02040503050406030204" pitchFamily="18" charset="0"/>
                      </a:rPr>
                      <m:t>𝜆</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
                          <a:rPr lang="en-IN" i="1">
                            <a:latin typeface="Cambria Math" panose="02040503050406030204" pitchFamily="18" charset="0"/>
                          </a:rPr>
                          <m:t>𝑝</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ea typeface="Cambria Math" panose="02040503050406030204" pitchFamily="18" charset="0"/>
                          </a:rPr>
                          <m:t>𝜋</m:t>
                        </m:r>
                      </m:num>
                      <m:den>
                        <m:r>
                          <a:rPr lang="en-IN" b="0" i="1" smtClean="0">
                            <a:latin typeface="Cambria Math" panose="02040503050406030204" pitchFamily="18" charset="0"/>
                            <a:ea typeface="Cambria Math" panose="02040503050406030204" pitchFamily="18" charset="0"/>
                          </a:rPr>
                          <m:t>𝑘</m:t>
                        </m:r>
                      </m:den>
                    </m:f>
                  </m:oMath>
                </a14:m>
                <a:r>
                  <a:rPr lang="en-IN" dirty="0">
                    <a:sym typeface="Symbol" panose="05050102010706020507" pitchFamily="18" charset="2"/>
                  </a:rPr>
                  <a:t> </a:t>
                </a:r>
                <a14:m>
                  <m:oMath xmlns:m="http://schemas.openxmlformats.org/officeDocument/2006/math">
                    <m:r>
                      <m:rPr>
                        <m:sty m:val="p"/>
                      </m:rPr>
                      <a:rPr lang="en-IN" b="0" i="0" smtClean="0">
                        <a:latin typeface="Cambria Math" panose="02040503050406030204" pitchFamily="18" charset="0"/>
                      </a:rPr>
                      <m:t>p</m:t>
                    </m:r>
                    <m:r>
                      <a:rPr lang="en-IN" b="0" i="0"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r>
                          <a:rPr lang="en-IN" b="0" i="1" smtClean="0">
                            <a:latin typeface="Cambria Math" panose="02040503050406030204" pitchFamily="18" charset="0"/>
                          </a:rPr>
                          <m:t>𝑘</m:t>
                        </m:r>
                      </m:num>
                      <m:den>
                        <m:r>
                          <a:rPr lang="en-IN" i="1">
                            <a:latin typeface="Cambria Math" panose="02040503050406030204" pitchFamily="18" charset="0"/>
                          </a:rPr>
                          <m:t>2</m:t>
                        </m:r>
                        <m:r>
                          <a:rPr lang="en-IN" i="1">
                            <a:latin typeface="Cambria Math" panose="02040503050406030204" pitchFamily="18" charset="0"/>
                            <a:ea typeface="Cambria Math" panose="02040503050406030204" pitchFamily="18" charset="0"/>
                          </a:rPr>
                          <m:t>𝜋</m:t>
                        </m:r>
                      </m:den>
                    </m:f>
                    <m:r>
                      <a:rPr lang="en-IN" b="0" i="1" smtClean="0">
                        <a:latin typeface="Cambria Math" panose="02040503050406030204" pitchFamily="18" charset="0"/>
                      </a:rPr>
                      <m:t>=</m:t>
                    </m:r>
                    <m:r>
                      <a:rPr lang="az-Cyrl-AZ" b="0" i="1" smtClean="0">
                        <a:latin typeface="Cambria Math" panose="02040503050406030204" pitchFamily="18" charset="0"/>
                      </a:rPr>
                      <m:t>ћ</m:t>
                    </m:r>
                    <m:r>
                      <m:rPr>
                        <m:sty m:val="p"/>
                      </m:rPr>
                      <a:rPr lang="en-IN" b="0" i="0" smtClean="0">
                        <a:latin typeface="Cambria Math" panose="02040503050406030204" pitchFamily="18" charset="0"/>
                      </a:rPr>
                      <m:t>k</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en-IN">
                    <a:noFill/>
                  </a:rPr>
                  <a:t> </a:t>
                </a:r>
              </a:p>
            </p:txBody>
          </p:sp>
        </mc:Fallback>
      </mc:AlternateContent>
    </p:spTree>
    <p:extLst>
      <p:ext uri="{BB962C8B-B14F-4D97-AF65-F5344CB8AC3E}">
        <p14:creationId xmlns:p14="http://schemas.microsoft.com/office/powerpoint/2010/main" val="4178747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3663" y="156754"/>
            <a:ext cx="8752748" cy="6550534"/>
          </a:xfrm>
          <a:prstGeom prst="rect">
            <a:avLst/>
          </a:prstGeom>
        </p:spPr>
      </p:pic>
    </p:spTree>
    <p:extLst>
      <p:ext uri="{BB962C8B-B14F-4D97-AF65-F5344CB8AC3E}">
        <p14:creationId xmlns:p14="http://schemas.microsoft.com/office/powerpoint/2010/main" val="3687489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45920" y="87862"/>
            <a:ext cx="8877997" cy="6665635"/>
          </a:xfrm>
          <a:prstGeom prst="rect">
            <a:avLst/>
          </a:prstGeom>
        </p:spPr>
      </p:pic>
    </p:spTree>
    <p:extLst>
      <p:ext uri="{BB962C8B-B14F-4D97-AF65-F5344CB8AC3E}">
        <p14:creationId xmlns:p14="http://schemas.microsoft.com/office/powerpoint/2010/main" val="896482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5290" y="115768"/>
            <a:ext cx="9104754" cy="6585478"/>
          </a:xfrm>
          <a:prstGeom prst="rect">
            <a:avLst/>
          </a:prstGeom>
        </p:spPr>
      </p:pic>
    </p:spTree>
    <p:extLst>
      <p:ext uri="{BB962C8B-B14F-4D97-AF65-F5344CB8AC3E}">
        <p14:creationId xmlns:p14="http://schemas.microsoft.com/office/powerpoint/2010/main" val="2755770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1916" y="195943"/>
            <a:ext cx="10420314" cy="6387737"/>
          </a:xfrm>
          <a:prstGeom prst="rect">
            <a:avLst/>
          </a:prstGeom>
        </p:spPr>
      </p:pic>
    </p:spTree>
    <p:extLst>
      <p:ext uri="{BB962C8B-B14F-4D97-AF65-F5344CB8AC3E}">
        <p14:creationId xmlns:p14="http://schemas.microsoft.com/office/powerpoint/2010/main" val="3278431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5393" y="64218"/>
            <a:ext cx="10381833" cy="6480273"/>
          </a:xfrm>
          <a:prstGeom prst="rect">
            <a:avLst/>
          </a:prstGeom>
        </p:spPr>
      </p:pic>
    </p:spTree>
    <p:extLst>
      <p:ext uri="{BB962C8B-B14F-4D97-AF65-F5344CB8AC3E}">
        <p14:creationId xmlns:p14="http://schemas.microsoft.com/office/powerpoint/2010/main" val="2980962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4663" y="35306"/>
            <a:ext cx="9181531" cy="6613688"/>
          </a:xfrm>
          <a:prstGeom prst="rect">
            <a:avLst/>
          </a:prstGeom>
        </p:spPr>
      </p:pic>
    </p:spTree>
    <p:extLst>
      <p:ext uri="{BB962C8B-B14F-4D97-AF65-F5344CB8AC3E}">
        <p14:creationId xmlns:p14="http://schemas.microsoft.com/office/powerpoint/2010/main" val="148451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7544" y="93802"/>
            <a:ext cx="9024648" cy="6646631"/>
          </a:xfrm>
          <a:prstGeom prst="rect">
            <a:avLst/>
          </a:prstGeom>
        </p:spPr>
      </p:pic>
    </p:spTree>
    <p:extLst>
      <p:ext uri="{BB962C8B-B14F-4D97-AF65-F5344CB8AC3E}">
        <p14:creationId xmlns:p14="http://schemas.microsoft.com/office/powerpoint/2010/main" val="3033167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3851" y="85131"/>
            <a:ext cx="9061706" cy="6485486"/>
          </a:xfrm>
          <a:prstGeom prst="rect">
            <a:avLst/>
          </a:prstGeom>
        </p:spPr>
      </p:pic>
    </p:spTree>
    <p:extLst>
      <p:ext uri="{BB962C8B-B14F-4D97-AF65-F5344CB8AC3E}">
        <p14:creationId xmlns:p14="http://schemas.microsoft.com/office/powerpoint/2010/main" val="392100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5425" y="787400"/>
            <a:ext cx="10263056" cy="4462760"/>
          </a:xfrm>
          <a:prstGeom prst="rect">
            <a:avLst/>
          </a:prstGeom>
          <a:noFill/>
        </p:spPr>
        <p:txBody>
          <a:bodyPr wrap="square" rtlCol="0">
            <a:spAutoFit/>
          </a:bodyPr>
          <a:lstStyle/>
          <a:p>
            <a:r>
              <a:rPr lang="en-US" sz="2200" dirty="0"/>
              <a:t>At the </a:t>
            </a:r>
            <a:r>
              <a:rPr lang="en-US" sz="2200" dirty="0">
                <a:solidFill>
                  <a:srgbClr val="FF0000"/>
                </a:solidFill>
              </a:rPr>
              <a:t>end of the nineteenth century</a:t>
            </a:r>
            <a:r>
              <a:rPr lang="en-US" sz="2200" dirty="0"/>
              <a:t>, physics consisted essentially of classical mechanics, the theory of electromagnetism, and thermodynamics. </a:t>
            </a:r>
          </a:p>
          <a:p>
            <a:r>
              <a:rPr lang="en-US" sz="2200" dirty="0"/>
              <a:t>Classical mechanics: describes the dynamics of </a:t>
            </a:r>
            <a:r>
              <a:rPr lang="en-US" sz="2200" i="1" dirty="0"/>
              <a:t>material bodies</a:t>
            </a:r>
            <a:r>
              <a:rPr lang="en-US" sz="2200" dirty="0"/>
              <a:t>. </a:t>
            </a:r>
          </a:p>
          <a:p>
            <a:r>
              <a:rPr lang="en-US" sz="2200" dirty="0"/>
              <a:t>Electromagnetism: study of electricity, magnetism and optics </a:t>
            </a:r>
          </a:p>
          <a:p>
            <a:r>
              <a:rPr lang="en-US" sz="2200" dirty="0"/>
              <a:t>Thermodynamics: explains the interactions between matter and radiation.</a:t>
            </a:r>
          </a:p>
          <a:p>
            <a:endParaRPr lang="en-US" sz="2000" dirty="0"/>
          </a:p>
          <a:p>
            <a:r>
              <a:rPr lang="en-US" sz="2200" dirty="0"/>
              <a:t>In the </a:t>
            </a:r>
            <a:r>
              <a:rPr lang="en-US" sz="2200" dirty="0">
                <a:solidFill>
                  <a:srgbClr val="FF0000"/>
                </a:solidFill>
              </a:rPr>
              <a:t>beginning of the twentieth century</a:t>
            </a:r>
            <a:r>
              <a:rPr lang="en-US" sz="2200" dirty="0"/>
              <a:t>, classical physics was seriously challenged by two major domains:</a:t>
            </a:r>
          </a:p>
          <a:p>
            <a:r>
              <a:rPr lang="en-US" sz="2200" b="1" dirty="0"/>
              <a:t>Relativistic domain: </a:t>
            </a:r>
            <a:r>
              <a:rPr lang="en-US" sz="2200" dirty="0"/>
              <a:t>Einstein’s theory of relativity (1905) showed that the validity of Newtonian mechanics fails at speeds comparable to that of light (c = 3×10</a:t>
            </a:r>
            <a:r>
              <a:rPr lang="en-US" sz="2200" baseline="30000" dirty="0"/>
              <a:t>8 </a:t>
            </a:r>
            <a:r>
              <a:rPr lang="en-US" sz="2200" dirty="0"/>
              <a:t>m/s).</a:t>
            </a:r>
          </a:p>
          <a:p>
            <a:endParaRPr lang="en-US" sz="2200" dirty="0"/>
          </a:p>
          <a:p>
            <a:r>
              <a:rPr lang="en-US" sz="2200" b="1" dirty="0"/>
              <a:t>Microscopic domain: </a:t>
            </a:r>
            <a:r>
              <a:rPr lang="en-US" sz="2200" dirty="0"/>
              <a:t>Classical physics fails to explain several phenomena: blackbody radiation, the photoelectric effect, atomic stability, and atomic spectroscopy.</a:t>
            </a:r>
          </a:p>
        </p:txBody>
      </p:sp>
      <p:sp>
        <p:nvSpPr>
          <p:cNvPr id="2" name="Slide Number Placeholder 1"/>
          <p:cNvSpPr>
            <a:spLocks noGrp="1"/>
          </p:cNvSpPr>
          <p:nvPr>
            <p:ph type="sldNum" sz="quarter" idx="12"/>
          </p:nvPr>
        </p:nvSpPr>
        <p:spPr/>
        <p:txBody>
          <a:bodyPr/>
          <a:lstStyle/>
          <a:p>
            <a:fld id="{5EA9EAC4-11F9-4FE3-8109-670697515FAB}" type="slidenum">
              <a:rPr lang="en-US" smtClean="0"/>
              <a:t>4</a:t>
            </a:fld>
            <a:endParaRPr lang="en-US"/>
          </a:p>
        </p:txBody>
      </p:sp>
      <p:sp>
        <p:nvSpPr>
          <p:cNvPr id="4" name="Right Brace 3"/>
          <p:cNvSpPr/>
          <p:nvPr/>
        </p:nvSpPr>
        <p:spPr>
          <a:xfrm>
            <a:off x="9000309" y="1554479"/>
            <a:ext cx="249565" cy="1054314"/>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TextBox 5"/>
          <p:cNvSpPr txBox="1"/>
          <p:nvPr/>
        </p:nvSpPr>
        <p:spPr>
          <a:xfrm>
            <a:off x="9407442" y="1481299"/>
            <a:ext cx="2597324" cy="1015663"/>
          </a:xfrm>
          <a:prstGeom prst="rect">
            <a:avLst/>
          </a:prstGeom>
          <a:noFill/>
        </p:spPr>
        <p:txBody>
          <a:bodyPr wrap="square" rtlCol="0">
            <a:spAutoFit/>
          </a:bodyPr>
          <a:lstStyle/>
          <a:p>
            <a:r>
              <a:rPr lang="en-US" sz="2000" dirty="0"/>
              <a:t>seemed that all known physical phenomena could be explained !</a:t>
            </a:r>
          </a:p>
        </p:txBody>
      </p:sp>
      <p:sp>
        <p:nvSpPr>
          <p:cNvPr id="3" name="Date Placeholder 2"/>
          <p:cNvSpPr>
            <a:spLocks noGrp="1"/>
          </p:cNvSpPr>
          <p:nvPr>
            <p:ph type="dt" sz="half" idx="10"/>
          </p:nvPr>
        </p:nvSpPr>
        <p:spPr/>
        <p:txBody>
          <a:bodyPr/>
          <a:lstStyle/>
          <a:p>
            <a:fld id="{93022F70-1931-4559-B029-E4F6628BAF75}" type="datetime4">
              <a:rPr lang="en-US" smtClean="0"/>
              <a:t>May 15, 2023</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11" name="Rectangle 10"/>
          <p:cNvSpPr/>
          <p:nvPr/>
        </p:nvSpPr>
        <p:spPr>
          <a:xfrm>
            <a:off x="3002319" y="168294"/>
            <a:ext cx="5148589" cy="584775"/>
          </a:xfrm>
          <a:prstGeom prst="rect">
            <a:avLst/>
          </a:prstGeom>
        </p:spPr>
        <p:txBody>
          <a:bodyPr wrap="none">
            <a:spAutoFit/>
          </a:bodyPr>
          <a:lstStyle/>
          <a:p>
            <a:pPr lvl="0"/>
            <a:r>
              <a:rPr lang="en-IN" sz="3200" b="1" dirty="0"/>
              <a:t>Need of Quantum Mechanics</a:t>
            </a:r>
            <a:endParaRPr lang="en-US" sz="32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155" y="471147"/>
            <a:ext cx="11735689" cy="5915706"/>
          </a:xfrm>
          <a:prstGeom prst="rect">
            <a:avLst/>
          </a:prstGeom>
        </p:spPr>
      </p:pic>
    </p:spTree>
    <p:extLst>
      <p:ext uri="{BB962C8B-B14F-4D97-AF65-F5344CB8AC3E}">
        <p14:creationId xmlns:p14="http://schemas.microsoft.com/office/powerpoint/2010/main" val="1001800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46430"/>
          </a:xfrm>
          <a:custGeom>
            <a:avLst/>
            <a:gdLst/>
            <a:ahLst/>
            <a:cxnLst/>
            <a:rect l="l" t="t" r="r" b="b"/>
            <a:pathLst>
              <a:path w="12192000" h="646430">
                <a:moveTo>
                  <a:pt x="12192000" y="0"/>
                </a:moveTo>
                <a:lnTo>
                  <a:pt x="0" y="0"/>
                </a:lnTo>
                <a:lnTo>
                  <a:pt x="0" y="646176"/>
                </a:lnTo>
                <a:lnTo>
                  <a:pt x="12192000" y="646176"/>
                </a:lnTo>
                <a:lnTo>
                  <a:pt x="12192000" y="0"/>
                </a:lnTo>
                <a:close/>
              </a:path>
            </a:pathLst>
          </a:custGeom>
          <a:solidFill>
            <a:srgbClr val="1F4E79"/>
          </a:solidFill>
        </p:spPr>
        <p:txBody>
          <a:bodyPr wrap="square" lIns="0" tIns="0" rIns="0" bIns="0" rtlCol="0"/>
          <a:lstStyle/>
          <a:p>
            <a:endParaRPr/>
          </a:p>
        </p:txBody>
      </p:sp>
      <p:sp>
        <p:nvSpPr>
          <p:cNvPr id="3" name="object 3"/>
          <p:cNvSpPr txBox="1">
            <a:spLocks noGrp="1"/>
          </p:cNvSpPr>
          <p:nvPr>
            <p:ph type="title"/>
          </p:nvPr>
        </p:nvSpPr>
        <p:spPr>
          <a:xfrm>
            <a:off x="78739" y="3759"/>
            <a:ext cx="2959735" cy="574675"/>
          </a:xfrm>
          <a:prstGeom prst="rect">
            <a:avLst/>
          </a:prstGeom>
        </p:spPr>
        <p:txBody>
          <a:bodyPr vert="horz" wrap="square" lIns="0" tIns="12700" rIns="0" bIns="0" rtlCol="0">
            <a:spAutoFit/>
          </a:bodyPr>
          <a:lstStyle/>
          <a:p>
            <a:pPr marL="12700">
              <a:lnSpc>
                <a:spcPct val="100000"/>
              </a:lnSpc>
              <a:spcBef>
                <a:spcPts val="100"/>
              </a:spcBef>
            </a:pPr>
            <a:r>
              <a:rPr sz="3600" b="1" spc="-55" dirty="0">
                <a:solidFill>
                  <a:srgbClr val="FFFFFF"/>
                </a:solidFill>
                <a:latin typeface="Calibri"/>
                <a:cs typeface="Calibri"/>
              </a:rPr>
              <a:t>Wave</a:t>
            </a:r>
            <a:r>
              <a:rPr sz="3600" b="1" spc="-70" dirty="0">
                <a:solidFill>
                  <a:srgbClr val="FFFFFF"/>
                </a:solidFill>
                <a:latin typeface="Calibri"/>
                <a:cs typeface="Calibri"/>
              </a:rPr>
              <a:t> </a:t>
            </a:r>
            <a:r>
              <a:rPr sz="3600" b="1" spc="-5" dirty="0">
                <a:solidFill>
                  <a:srgbClr val="FFFFFF"/>
                </a:solidFill>
                <a:latin typeface="Calibri"/>
                <a:cs typeface="Calibri"/>
              </a:rPr>
              <a:t>functions</a:t>
            </a:r>
            <a:endParaRPr sz="3600">
              <a:latin typeface="Calibri"/>
              <a:cs typeface="Calibri"/>
            </a:endParaRPr>
          </a:p>
        </p:txBody>
      </p:sp>
      <p:pic>
        <p:nvPicPr>
          <p:cNvPr id="4" name="object 4"/>
          <p:cNvPicPr/>
          <p:nvPr/>
        </p:nvPicPr>
        <p:blipFill>
          <a:blip r:embed="rId2" cstate="print"/>
          <a:stretch>
            <a:fillRect/>
          </a:stretch>
        </p:blipFill>
        <p:spPr>
          <a:xfrm>
            <a:off x="7392273" y="756459"/>
            <a:ext cx="3738148" cy="3476656"/>
          </a:xfrm>
          <a:prstGeom prst="rect">
            <a:avLst/>
          </a:prstGeom>
        </p:spPr>
      </p:pic>
      <p:sp>
        <p:nvSpPr>
          <p:cNvPr id="5" name="object 5"/>
          <p:cNvSpPr txBox="1"/>
          <p:nvPr/>
        </p:nvSpPr>
        <p:spPr>
          <a:xfrm>
            <a:off x="7446644" y="4277105"/>
            <a:ext cx="3634104" cy="2220595"/>
          </a:xfrm>
          <a:prstGeom prst="rect">
            <a:avLst/>
          </a:prstGeom>
        </p:spPr>
        <p:txBody>
          <a:bodyPr vert="horz" wrap="square" lIns="0" tIns="12700" rIns="0" bIns="0" rtlCol="0">
            <a:spAutoFit/>
          </a:bodyPr>
          <a:lstStyle/>
          <a:p>
            <a:pPr marL="12700" marR="5080" algn="just">
              <a:lnSpc>
                <a:spcPct val="100000"/>
              </a:lnSpc>
              <a:spcBef>
                <a:spcPts val="100"/>
              </a:spcBef>
            </a:pPr>
            <a:r>
              <a:rPr sz="1200" spc="-5" dirty="0">
                <a:latin typeface="Calibri"/>
                <a:cs typeface="Calibri"/>
              </a:rPr>
              <a:t>Comparison of classical </a:t>
            </a:r>
            <a:r>
              <a:rPr sz="1200" dirty="0">
                <a:latin typeface="Calibri"/>
                <a:cs typeface="Calibri"/>
              </a:rPr>
              <a:t>and </a:t>
            </a:r>
            <a:r>
              <a:rPr sz="1200" spc="-10" dirty="0">
                <a:latin typeface="Calibri"/>
                <a:cs typeface="Calibri"/>
              </a:rPr>
              <a:t>quantum </a:t>
            </a:r>
            <a:r>
              <a:rPr sz="1200" spc="-5" dirty="0">
                <a:latin typeface="Calibri"/>
                <a:cs typeface="Calibri"/>
              </a:rPr>
              <a:t>harmonic </a:t>
            </a:r>
            <a:r>
              <a:rPr sz="1200" spc="-10" dirty="0">
                <a:latin typeface="Calibri"/>
                <a:cs typeface="Calibri"/>
              </a:rPr>
              <a:t>oscillator </a:t>
            </a:r>
            <a:r>
              <a:rPr sz="1200" spc="-5" dirty="0">
                <a:latin typeface="Calibri"/>
                <a:cs typeface="Calibri"/>
              </a:rPr>
              <a:t> conceptions</a:t>
            </a:r>
            <a:r>
              <a:rPr sz="1200" dirty="0">
                <a:latin typeface="Calibri"/>
                <a:cs typeface="Calibri"/>
              </a:rPr>
              <a:t> </a:t>
            </a:r>
            <a:r>
              <a:rPr sz="1200" spc="-10" dirty="0">
                <a:latin typeface="Calibri"/>
                <a:cs typeface="Calibri"/>
              </a:rPr>
              <a:t>for</a:t>
            </a:r>
            <a:r>
              <a:rPr sz="1200" spc="-5" dirty="0">
                <a:latin typeface="Calibri"/>
                <a:cs typeface="Calibri"/>
              </a:rPr>
              <a:t> </a:t>
            </a:r>
            <a:r>
              <a:rPr sz="1200" dirty="0">
                <a:latin typeface="Calibri"/>
                <a:cs typeface="Calibri"/>
              </a:rPr>
              <a:t>a</a:t>
            </a:r>
            <a:r>
              <a:rPr sz="1200" spc="5" dirty="0">
                <a:latin typeface="Calibri"/>
                <a:cs typeface="Calibri"/>
              </a:rPr>
              <a:t> </a:t>
            </a:r>
            <a:r>
              <a:rPr sz="1200" spc="-5" dirty="0">
                <a:latin typeface="Calibri"/>
                <a:cs typeface="Calibri"/>
              </a:rPr>
              <a:t>single</a:t>
            </a:r>
            <a:r>
              <a:rPr sz="1200" dirty="0">
                <a:latin typeface="Calibri"/>
                <a:cs typeface="Calibri"/>
              </a:rPr>
              <a:t> </a:t>
            </a:r>
            <a:r>
              <a:rPr sz="1200" spc="-5" dirty="0">
                <a:latin typeface="Calibri"/>
                <a:cs typeface="Calibri"/>
              </a:rPr>
              <a:t>spin-less</a:t>
            </a:r>
            <a:r>
              <a:rPr sz="1200" dirty="0">
                <a:latin typeface="Calibri"/>
                <a:cs typeface="Calibri"/>
              </a:rPr>
              <a:t> </a:t>
            </a:r>
            <a:r>
              <a:rPr sz="1200" spc="-5" dirty="0">
                <a:latin typeface="Calibri"/>
                <a:cs typeface="Calibri"/>
              </a:rPr>
              <a:t>particle.</a:t>
            </a:r>
            <a:r>
              <a:rPr sz="1200" dirty="0">
                <a:latin typeface="Calibri"/>
                <a:cs typeface="Calibri"/>
              </a:rPr>
              <a:t> The</a:t>
            </a:r>
            <a:r>
              <a:rPr sz="1200" spc="5" dirty="0">
                <a:latin typeface="Calibri"/>
                <a:cs typeface="Calibri"/>
              </a:rPr>
              <a:t> </a:t>
            </a:r>
            <a:r>
              <a:rPr sz="1200" spc="-10" dirty="0">
                <a:latin typeface="Calibri"/>
                <a:cs typeface="Calibri"/>
              </a:rPr>
              <a:t>two </a:t>
            </a:r>
            <a:r>
              <a:rPr sz="1200" spc="-5" dirty="0">
                <a:latin typeface="Calibri"/>
                <a:cs typeface="Calibri"/>
              </a:rPr>
              <a:t> </a:t>
            </a:r>
            <a:r>
              <a:rPr sz="1200" spc="-10" dirty="0">
                <a:latin typeface="Calibri"/>
                <a:cs typeface="Calibri"/>
              </a:rPr>
              <a:t>processes</a:t>
            </a:r>
            <a:r>
              <a:rPr sz="1200" spc="-5" dirty="0">
                <a:latin typeface="Calibri"/>
                <a:cs typeface="Calibri"/>
              </a:rPr>
              <a:t> </a:t>
            </a:r>
            <a:r>
              <a:rPr sz="1200" spc="-10" dirty="0">
                <a:latin typeface="Calibri"/>
                <a:cs typeface="Calibri"/>
              </a:rPr>
              <a:t>differ</a:t>
            </a:r>
            <a:r>
              <a:rPr sz="1200" spc="-5" dirty="0">
                <a:latin typeface="Calibri"/>
                <a:cs typeface="Calibri"/>
              </a:rPr>
              <a:t> </a:t>
            </a:r>
            <a:r>
              <a:rPr sz="1200" spc="-20" dirty="0">
                <a:latin typeface="Calibri"/>
                <a:cs typeface="Calibri"/>
              </a:rPr>
              <a:t>greatly.</a:t>
            </a:r>
            <a:r>
              <a:rPr sz="1200" spc="-15" dirty="0">
                <a:latin typeface="Calibri"/>
                <a:cs typeface="Calibri"/>
              </a:rPr>
              <a:t> </a:t>
            </a:r>
            <a:r>
              <a:rPr sz="1200" dirty="0">
                <a:latin typeface="Calibri"/>
                <a:cs typeface="Calibri"/>
              </a:rPr>
              <a:t>The</a:t>
            </a:r>
            <a:r>
              <a:rPr sz="1200" spc="5" dirty="0">
                <a:latin typeface="Calibri"/>
                <a:cs typeface="Calibri"/>
              </a:rPr>
              <a:t> </a:t>
            </a:r>
            <a:r>
              <a:rPr sz="1200" spc="-5" dirty="0">
                <a:latin typeface="Calibri"/>
                <a:cs typeface="Calibri"/>
              </a:rPr>
              <a:t>classical</a:t>
            </a:r>
            <a:r>
              <a:rPr sz="1200" dirty="0">
                <a:latin typeface="Calibri"/>
                <a:cs typeface="Calibri"/>
              </a:rPr>
              <a:t> </a:t>
            </a:r>
            <a:r>
              <a:rPr sz="1200" spc="-5" dirty="0">
                <a:latin typeface="Calibri"/>
                <a:cs typeface="Calibri"/>
              </a:rPr>
              <a:t>process</a:t>
            </a:r>
            <a:r>
              <a:rPr sz="1200" dirty="0">
                <a:latin typeface="Calibri"/>
                <a:cs typeface="Calibri"/>
              </a:rPr>
              <a:t> </a:t>
            </a:r>
            <a:r>
              <a:rPr sz="1200" spc="-5" dirty="0">
                <a:latin typeface="Calibri"/>
                <a:cs typeface="Calibri"/>
              </a:rPr>
              <a:t>(A–B)</a:t>
            </a:r>
            <a:r>
              <a:rPr sz="1200" dirty="0">
                <a:latin typeface="Calibri"/>
                <a:cs typeface="Calibri"/>
              </a:rPr>
              <a:t> </a:t>
            </a:r>
            <a:r>
              <a:rPr sz="1200" spc="10" dirty="0">
                <a:latin typeface="Calibri"/>
                <a:cs typeface="Calibri"/>
              </a:rPr>
              <a:t>is </a:t>
            </a:r>
            <a:r>
              <a:rPr sz="1200" spc="15" dirty="0">
                <a:latin typeface="Calibri"/>
                <a:cs typeface="Calibri"/>
              </a:rPr>
              <a:t> </a:t>
            </a:r>
            <a:r>
              <a:rPr sz="1200" spc="-10" dirty="0">
                <a:latin typeface="Calibri"/>
                <a:cs typeface="Calibri"/>
              </a:rPr>
              <a:t>represented </a:t>
            </a:r>
            <a:r>
              <a:rPr sz="1200" dirty="0">
                <a:latin typeface="Calibri"/>
                <a:cs typeface="Calibri"/>
              </a:rPr>
              <a:t>as </a:t>
            </a:r>
            <a:r>
              <a:rPr sz="1200" spc="-5" dirty="0">
                <a:latin typeface="Calibri"/>
                <a:cs typeface="Calibri"/>
              </a:rPr>
              <a:t>the motion of </a:t>
            </a:r>
            <a:r>
              <a:rPr sz="1200" dirty="0">
                <a:latin typeface="Calibri"/>
                <a:cs typeface="Calibri"/>
              </a:rPr>
              <a:t>a </a:t>
            </a:r>
            <a:r>
              <a:rPr sz="1200" spc="-5" dirty="0">
                <a:latin typeface="Calibri"/>
                <a:cs typeface="Calibri"/>
              </a:rPr>
              <a:t>particle along </a:t>
            </a:r>
            <a:r>
              <a:rPr sz="1200" dirty="0">
                <a:latin typeface="Calibri"/>
                <a:cs typeface="Calibri"/>
              </a:rPr>
              <a:t>a </a:t>
            </a:r>
            <a:r>
              <a:rPr sz="1200" spc="-15" dirty="0">
                <a:latin typeface="Calibri"/>
                <a:cs typeface="Calibri"/>
              </a:rPr>
              <a:t>trajectory. </a:t>
            </a:r>
            <a:r>
              <a:rPr sz="1200" spc="-10" dirty="0">
                <a:latin typeface="Calibri"/>
                <a:cs typeface="Calibri"/>
              </a:rPr>
              <a:t> </a:t>
            </a:r>
            <a:r>
              <a:rPr sz="1200" dirty="0">
                <a:latin typeface="Calibri"/>
                <a:cs typeface="Calibri"/>
              </a:rPr>
              <a:t>The</a:t>
            </a:r>
            <a:r>
              <a:rPr sz="1200" spc="5" dirty="0">
                <a:latin typeface="Calibri"/>
                <a:cs typeface="Calibri"/>
              </a:rPr>
              <a:t> </a:t>
            </a:r>
            <a:r>
              <a:rPr sz="1200" spc="-10" dirty="0">
                <a:latin typeface="Calibri"/>
                <a:cs typeface="Calibri"/>
              </a:rPr>
              <a:t>quantum</a:t>
            </a:r>
            <a:r>
              <a:rPr sz="1200" spc="-5" dirty="0">
                <a:latin typeface="Calibri"/>
                <a:cs typeface="Calibri"/>
              </a:rPr>
              <a:t> </a:t>
            </a:r>
            <a:r>
              <a:rPr sz="1200" spc="-10" dirty="0">
                <a:latin typeface="Calibri"/>
                <a:cs typeface="Calibri"/>
              </a:rPr>
              <a:t>process</a:t>
            </a:r>
            <a:r>
              <a:rPr sz="1200" spc="-5" dirty="0">
                <a:latin typeface="Calibri"/>
                <a:cs typeface="Calibri"/>
              </a:rPr>
              <a:t> (C–H)</a:t>
            </a:r>
            <a:r>
              <a:rPr sz="1200" dirty="0">
                <a:latin typeface="Calibri"/>
                <a:cs typeface="Calibri"/>
              </a:rPr>
              <a:t> has</a:t>
            </a:r>
            <a:r>
              <a:rPr sz="1200" spc="5" dirty="0">
                <a:latin typeface="Calibri"/>
                <a:cs typeface="Calibri"/>
              </a:rPr>
              <a:t> </a:t>
            </a:r>
            <a:r>
              <a:rPr sz="1200" dirty="0">
                <a:latin typeface="Calibri"/>
                <a:cs typeface="Calibri"/>
              </a:rPr>
              <a:t>no</a:t>
            </a:r>
            <a:r>
              <a:rPr sz="1200" spc="275" dirty="0">
                <a:latin typeface="Calibri"/>
                <a:cs typeface="Calibri"/>
              </a:rPr>
              <a:t> </a:t>
            </a:r>
            <a:r>
              <a:rPr sz="1200" spc="-5" dirty="0">
                <a:latin typeface="Calibri"/>
                <a:cs typeface="Calibri"/>
              </a:rPr>
              <a:t>such</a:t>
            </a:r>
            <a:r>
              <a:rPr sz="1200" spc="265" dirty="0">
                <a:latin typeface="Calibri"/>
                <a:cs typeface="Calibri"/>
              </a:rPr>
              <a:t> </a:t>
            </a:r>
            <a:r>
              <a:rPr sz="1200" spc="-15" dirty="0">
                <a:latin typeface="Calibri"/>
                <a:cs typeface="Calibri"/>
              </a:rPr>
              <a:t>trajectory. </a:t>
            </a:r>
            <a:r>
              <a:rPr sz="1200" spc="-10" dirty="0">
                <a:latin typeface="Calibri"/>
                <a:cs typeface="Calibri"/>
              </a:rPr>
              <a:t> </a:t>
            </a:r>
            <a:r>
              <a:rPr sz="1200" spc="-20" dirty="0">
                <a:latin typeface="Calibri"/>
                <a:cs typeface="Calibri"/>
              </a:rPr>
              <a:t>Rather, </a:t>
            </a:r>
            <a:r>
              <a:rPr sz="1200" spc="-10" dirty="0">
                <a:latin typeface="Calibri"/>
                <a:cs typeface="Calibri"/>
              </a:rPr>
              <a:t>it </a:t>
            </a:r>
            <a:r>
              <a:rPr sz="1200" dirty="0">
                <a:latin typeface="Calibri"/>
                <a:cs typeface="Calibri"/>
              </a:rPr>
              <a:t>is </a:t>
            </a:r>
            <a:r>
              <a:rPr sz="1200" spc="-10" dirty="0">
                <a:latin typeface="Calibri"/>
                <a:cs typeface="Calibri"/>
              </a:rPr>
              <a:t>represented </a:t>
            </a:r>
            <a:r>
              <a:rPr sz="1200" dirty="0">
                <a:latin typeface="Calibri"/>
                <a:cs typeface="Calibri"/>
              </a:rPr>
              <a:t>as a </a:t>
            </a:r>
            <a:r>
              <a:rPr sz="1200" spc="-15" dirty="0">
                <a:latin typeface="Calibri"/>
                <a:cs typeface="Calibri"/>
              </a:rPr>
              <a:t>wave; </a:t>
            </a:r>
            <a:r>
              <a:rPr sz="1200" spc="-5" dirty="0">
                <a:latin typeface="Calibri"/>
                <a:cs typeface="Calibri"/>
              </a:rPr>
              <a:t>here, the vertical axis </a:t>
            </a:r>
            <a:r>
              <a:rPr sz="1200" dirty="0">
                <a:latin typeface="Calibri"/>
                <a:cs typeface="Calibri"/>
              </a:rPr>
              <a:t> </a:t>
            </a:r>
            <a:r>
              <a:rPr sz="1200" spc="-5" dirty="0">
                <a:latin typeface="Calibri"/>
                <a:cs typeface="Calibri"/>
              </a:rPr>
              <a:t>shows </a:t>
            </a:r>
            <a:r>
              <a:rPr sz="1200" dirty="0">
                <a:latin typeface="Calibri"/>
                <a:cs typeface="Calibri"/>
              </a:rPr>
              <a:t>the </a:t>
            </a:r>
            <a:r>
              <a:rPr sz="1200" spc="-5" dirty="0">
                <a:latin typeface="Calibri"/>
                <a:cs typeface="Calibri"/>
              </a:rPr>
              <a:t>real </a:t>
            </a:r>
            <a:r>
              <a:rPr sz="1200" spc="-10" dirty="0">
                <a:latin typeface="Calibri"/>
                <a:cs typeface="Calibri"/>
              </a:rPr>
              <a:t>part </a:t>
            </a:r>
            <a:r>
              <a:rPr sz="1200" spc="-5" dirty="0">
                <a:latin typeface="Calibri"/>
                <a:cs typeface="Calibri"/>
              </a:rPr>
              <a:t>(blue) and imaginary part </a:t>
            </a:r>
            <a:r>
              <a:rPr sz="1200" spc="-10" dirty="0">
                <a:latin typeface="Calibri"/>
                <a:cs typeface="Calibri"/>
              </a:rPr>
              <a:t>(red) </a:t>
            </a:r>
            <a:r>
              <a:rPr sz="1200" dirty="0">
                <a:latin typeface="Calibri"/>
                <a:cs typeface="Calibri"/>
              </a:rPr>
              <a:t>of </a:t>
            </a:r>
            <a:r>
              <a:rPr sz="1200" spc="-5" dirty="0">
                <a:latin typeface="Calibri"/>
                <a:cs typeface="Calibri"/>
              </a:rPr>
              <a:t>the </a:t>
            </a:r>
            <a:r>
              <a:rPr sz="1200" dirty="0">
                <a:latin typeface="Calibri"/>
                <a:cs typeface="Calibri"/>
              </a:rPr>
              <a:t> </a:t>
            </a:r>
            <a:r>
              <a:rPr sz="1200" spc="-15" dirty="0">
                <a:latin typeface="Calibri"/>
                <a:cs typeface="Calibri"/>
              </a:rPr>
              <a:t>wave </a:t>
            </a:r>
            <a:r>
              <a:rPr sz="1200" spc="-5" dirty="0">
                <a:latin typeface="Calibri"/>
                <a:cs typeface="Calibri"/>
              </a:rPr>
              <a:t>function. </a:t>
            </a:r>
            <a:r>
              <a:rPr sz="1200" spc="-10" dirty="0">
                <a:latin typeface="Calibri"/>
                <a:cs typeface="Calibri"/>
              </a:rPr>
              <a:t>Panels </a:t>
            </a:r>
            <a:r>
              <a:rPr sz="1200" spc="-5" dirty="0">
                <a:latin typeface="Calibri"/>
                <a:cs typeface="Calibri"/>
              </a:rPr>
              <a:t>(C–F) show </a:t>
            </a:r>
            <a:r>
              <a:rPr sz="1200" spc="-10" dirty="0">
                <a:latin typeface="Calibri"/>
                <a:cs typeface="Calibri"/>
              </a:rPr>
              <a:t>four </a:t>
            </a:r>
            <a:r>
              <a:rPr sz="1200" spc="-15" dirty="0">
                <a:latin typeface="Calibri"/>
                <a:cs typeface="Calibri"/>
              </a:rPr>
              <a:t>different </a:t>
            </a:r>
            <a:r>
              <a:rPr sz="1200" spc="-10" dirty="0">
                <a:latin typeface="Calibri"/>
                <a:cs typeface="Calibri"/>
              </a:rPr>
              <a:t>standing- </a:t>
            </a:r>
            <a:r>
              <a:rPr sz="1200" spc="-5" dirty="0">
                <a:latin typeface="Calibri"/>
                <a:cs typeface="Calibri"/>
              </a:rPr>
              <a:t> </a:t>
            </a:r>
            <a:r>
              <a:rPr sz="1200" spc="-15" dirty="0">
                <a:latin typeface="Calibri"/>
                <a:cs typeface="Calibri"/>
              </a:rPr>
              <a:t>wave </a:t>
            </a:r>
            <a:r>
              <a:rPr sz="1200" spc="-5" dirty="0">
                <a:latin typeface="Calibri"/>
                <a:cs typeface="Calibri"/>
              </a:rPr>
              <a:t>solutions </a:t>
            </a:r>
            <a:r>
              <a:rPr sz="1200" dirty="0">
                <a:latin typeface="Calibri"/>
                <a:cs typeface="Calibri"/>
              </a:rPr>
              <a:t>of </a:t>
            </a:r>
            <a:r>
              <a:rPr sz="1200" spc="-5" dirty="0">
                <a:latin typeface="Calibri"/>
                <a:cs typeface="Calibri"/>
              </a:rPr>
              <a:t>the </a:t>
            </a:r>
            <a:r>
              <a:rPr sz="1200" spc="-10" dirty="0">
                <a:latin typeface="Calibri"/>
                <a:cs typeface="Calibri"/>
              </a:rPr>
              <a:t>Schrödinger </a:t>
            </a:r>
            <a:r>
              <a:rPr sz="1200" spc="-5" dirty="0">
                <a:latin typeface="Calibri"/>
                <a:cs typeface="Calibri"/>
              </a:rPr>
              <a:t>equation. </a:t>
            </a:r>
            <a:r>
              <a:rPr sz="1200" spc="-10" dirty="0">
                <a:latin typeface="Calibri"/>
                <a:cs typeface="Calibri"/>
              </a:rPr>
              <a:t>Panels </a:t>
            </a:r>
            <a:r>
              <a:rPr sz="1200" dirty="0">
                <a:latin typeface="Calibri"/>
                <a:cs typeface="Calibri"/>
              </a:rPr>
              <a:t>(G–H) </a:t>
            </a:r>
            <a:r>
              <a:rPr sz="1200" spc="5" dirty="0">
                <a:latin typeface="Calibri"/>
                <a:cs typeface="Calibri"/>
              </a:rPr>
              <a:t> </a:t>
            </a:r>
            <a:r>
              <a:rPr sz="1200" spc="-10" dirty="0">
                <a:latin typeface="Calibri"/>
                <a:cs typeface="Calibri"/>
              </a:rPr>
              <a:t>further</a:t>
            </a:r>
            <a:r>
              <a:rPr sz="1200" spc="-5" dirty="0">
                <a:latin typeface="Calibri"/>
                <a:cs typeface="Calibri"/>
              </a:rPr>
              <a:t> show</a:t>
            </a:r>
            <a:r>
              <a:rPr sz="1200" dirty="0">
                <a:latin typeface="Calibri"/>
                <a:cs typeface="Calibri"/>
              </a:rPr>
              <a:t> </a:t>
            </a:r>
            <a:r>
              <a:rPr sz="1200" spc="-10" dirty="0">
                <a:latin typeface="Calibri"/>
                <a:cs typeface="Calibri"/>
              </a:rPr>
              <a:t>two</a:t>
            </a:r>
            <a:r>
              <a:rPr sz="1200" spc="-5" dirty="0">
                <a:latin typeface="Calibri"/>
                <a:cs typeface="Calibri"/>
              </a:rPr>
              <a:t> </a:t>
            </a:r>
            <a:r>
              <a:rPr sz="1200" spc="-10" dirty="0">
                <a:latin typeface="Calibri"/>
                <a:cs typeface="Calibri"/>
              </a:rPr>
              <a:t>different</a:t>
            </a:r>
            <a:r>
              <a:rPr sz="1200" spc="-5" dirty="0">
                <a:latin typeface="Calibri"/>
                <a:cs typeface="Calibri"/>
              </a:rPr>
              <a:t> </a:t>
            </a:r>
            <a:r>
              <a:rPr sz="1200" spc="-15" dirty="0">
                <a:latin typeface="Calibri"/>
                <a:cs typeface="Calibri"/>
              </a:rPr>
              <a:t>wave</a:t>
            </a:r>
            <a:r>
              <a:rPr sz="1200" spc="-10" dirty="0">
                <a:latin typeface="Calibri"/>
                <a:cs typeface="Calibri"/>
              </a:rPr>
              <a:t> </a:t>
            </a:r>
            <a:r>
              <a:rPr sz="1200" spc="-5" dirty="0">
                <a:latin typeface="Calibri"/>
                <a:cs typeface="Calibri"/>
              </a:rPr>
              <a:t>functions</a:t>
            </a:r>
            <a:r>
              <a:rPr sz="1200" dirty="0">
                <a:latin typeface="Calibri"/>
                <a:cs typeface="Calibri"/>
              </a:rPr>
              <a:t> </a:t>
            </a:r>
            <a:r>
              <a:rPr sz="1200" spc="-10" dirty="0">
                <a:latin typeface="Calibri"/>
                <a:cs typeface="Calibri"/>
              </a:rPr>
              <a:t>that</a:t>
            </a:r>
            <a:r>
              <a:rPr sz="1200" spc="-5" dirty="0">
                <a:latin typeface="Calibri"/>
                <a:cs typeface="Calibri"/>
              </a:rPr>
              <a:t> </a:t>
            </a:r>
            <a:r>
              <a:rPr sz="1200" spc="-15" dirty="0">
                <a:latin typeface="Calibri"/>
                <a:cs typeface="Calibri"/>
              </a:rPr>
              <a:t>are </a:t>
            </a:r>
            <a:r>
              <a:rPr sz="1200" spc="-10" dirty="0">
                <a:latin typeface="Calibri"/>
                <a:cs typeface="Calibri"/>
              </a:rPr>
              <a:t> </a:t>
            </a:r>
            <a:r>
              <a:rPr sz="1200" spc="-5" dirty="0">
                <a:latin typeface="Calibri"/>
                <a:cs typeface="Calibri"/>
              </a:rPr>
              <a:t>solutions</a:t>
            </a:r>
            <a:r>
              <a:rPr sz="1200" dirty="0">
                <a:latin typeface="Calibri"/>
                <a:cs typeface="Calibri"/>
              </a:rPr>
              <a:t> of</a:t>
            </a:r>
            <a:r>
              <a:rPr sz="1200" spc="5" dirty="0">
                <a:latin typeface="Calibri"/>
                <a:cs typeface="Calibri"/>
              </a:rPr>
              <a:t> </a:t>
            </a:r>
            <a:r>
              <a:rPr sz="1200" spc="-5" dirty="0">
                <a:latin typeface="Calibri"/>
                <a:cs typeface="Calibri"/>
              </a:rPr>
              <a:t>the</a:t>
            </a:r>
            <a:r>
              <a:rPr sz="1200" dirty="0">
                <a:latin typeface="Calibri"/>
                <a:cs typeface="Calibri"/>
              </a:rPr>
              <a:t> </a:t>
            </a:r>
            <a:r>
              <a:rPr sz="1200" spc="-10" dirty="0">
                <a:latin typeface="Calibri"/>
                <a:cs typeface="Calibri"/>
              </a:rPr>
              <a:t>Schrödinger</a:t>
            </a:r>
            <a:r>
              <a:rPr sz="1200" spc="-5" dirty="0">
                <a:latin typeface="Calibri"/>
                <a:cs typeface="Calibri"/>
              </a:rPr>
              <a:t> equation</a:t>
            </a:r>
            <a:r>
              <a:rPr sz="1200" dirty="0">
                <a:latin typeface="Calibri"/>
                <a:cs typeface="Calibri"/>
              </a:rPr>
              <a:t> </a:t>
            </a:r>
            <a:r>
              <a:rPr sz="1200" spc="-10" dirty="0">
                <a:latin typeface="Calibri"/>
                <a:cs typeface="Calibri"/>
              </a:rPr>
              <a:t>but</a:t>
            </a:r>
            <a:r>
              <a:rPr sz="1200" spc="-5" dirty="0">
                <a:latin typeface="Calibri"/>
                <a:cs typeface="Calibri"/>
              </a:rPr>
              <a:t> not</a:t>
            </a:r>
            <a:r>
              <a:rPr sz="1200" dirty="0">
                <a:latin typeface="Calibri"/>
                <a:cs typeface="Calibri"/>
              </a:rPr>
              <a:t> </a:t>
            </a:r>
            <a:r>
              <a:rPr sz="1200" spc="-10" dirty="0">
                <a:latin typeface="Calibri"/>
                <a:cs typeface="Calibri"/>
              </a:rPr>
              <a:t>standing </a:t>
            </a:r>
            <a:r>
              <a:rPr sz="1200" spc="-260" dirty="0">
                <a:latin typeface="Calibri"/>
                <a:cs typeface="Calibri"/>
              </a:rPr>
              <a:t> </a:t>
            </a:r>
            <a:r>
              <a:rPr sz="1200" spc="-15" dirty="0">
                <a:latin typeface="Calibri"/>
                <a:cs typeface="Calibri"/>
              </a:rPr>
              <a:t>waves</a:t>
            </a:r>
            <a:endParaRPr sz="1200">
              <a:latin typeface="Calibri"/>
              <a:cs typeface="Calibri"/>
            </a:endParaRPr>
          </a:p>
        </p:txBody>
      </p:sp>
      <p:sp>
        <p:nvSpPr>
          <p:cNvPr id="6" name="object 6"/>
          <p:cNvSpPr/>
          <p:nvPr/>
        </p:nvSpPr>
        <p:spPr>
          <a:xfrm>
            <a:off x="744473" y="858774"/>
            <a:ext cx="5692140" cy="5355590"/>
          </a:xfrm>
          <a:custGeom>
            <a:avLst/>
            <a:gdLst/>
            <a:ahLst/>
            <a:cxnLst/>
            <a:rect l="l" t="t" r="r" b="b"/>
            <a:pathLst>
              <a:path w="5692140" h="5355590">
                <a:moveTo>
                  <a:pt x="0" y="5355336"/>
                </a:moveTo>
                <a:lnTo>
                  <a:pt x="5692140" y="5355336"/>
                </a:lnTo>
                <a:lnTo>
                  <a:pt x="5692140" y="0"/>
                </a:lnTo>
                <a:lnTo>
                  <a:pt x="0" y="0"/>
                </a:lnTo>
                <a:lnTo>
                  <a:pt x="0" y="5355336"/>
                </a:lnTo>
                <a:close/>
              </a:path>
            </a:pathLst>
          </a:custGeom>
          <a:ln w="19050">
            <a:solidFill>
              <a:srgbClr val="000000"/>
            </a:solidFill>
          </a:ln>
        </p:spPr>
        <p:txBody>
          <a:bodyPr wrap="square" lIns="0" tIns="0" rIns="0" bIns="0" rtlCol="0"/>
          <a:lstStyle/>
          <a:p>
            <a:endParaRPr/>
          </a:p>
        </p:txBody>
      </p:sp>
      <p:sp>
        <p:nvSpPr>
          <p:cNvPr id="7" name="object 7"/>
          <p:cNvSpPr txBox="1"/>
          <p:nvPr/>
        </p:nvSpPr>
        <p:spPr>
          <a:xfrm>
            <a:off x="823061" y="875791"/>
            <a:ext cx="5535295" cy="2769235"/>
          </a:xfrm>
          <a:prstGeom prst="rect">
            <a:avLst/>
          </a:prstGeom>
        </p:spPr>
        <p:txBody>
          <a:bodyPr vert="horz" wrap="square" lIns="0" tIns="12700" rIns="0" bIns="0" rtlCol="0">
            <a:spAutoFit/>
          </a:bodyPr>
          <a:lstStyle/>
          <a:p>
            <a:pPr marL="299085" marR="5080" indent="-287020" algn="just">
              <a:lnSpc>
                <a:spcPct val="100000"/>
              </a:lnSpc>
              <a:spcBef>
                <a:spcPts val="100"/>
              </a:spcBef>
              <a:buFont typeface="Wingdings"/>
              <a:buChar char=""/>
              <a:tabLst>
                <a:tab pos="299720" algn="l"/>
              </a:tabLst>
            </a:pPr>
            <a:r>
              <a:rPr sz="1800" spc="-5" dirty="0">
                <a:latin typeface="Calibri"/>
                <a:cs typeface="Calibri"/>
              </a:rPr>
              <a:t>The analysis of electromagnetic </a:t>
            </a:r>
            <a:r>
              <a:rPr sz="1800" spc="-15" dirty="0">
                <a:latin typeface="Calibri"/>
                <a:cs typeface="Calibri"/>
              </a:rPr>
              <a:t>wave, </a:t>
            </a:r>
            <a:r>
              <a:rPr sz="1800" spc="-5" dirty="0">
                <a:latin typeface="Calibri"/>
                <a:cs typeface="Calibri"/>
              </a:rPr>
              <a:t>sound </a:t>
            </a:r>
            <a:r>
              <a:rPr sz="1800" spc="-15" dirty="0">
                <a:latin typeface="Calibri"/>
                <a:cs typeface="Calibri"/>
              </a:rPr>
              <a:t>wave </a:t>
            </a:r>
            <a:r>
              <a:rPr sz="1800" dirty="0">
                <a:latin typeface="Calibri"/>
                <a:cs typeface="Calibri"/>
              </a:rPr>
              <a:t>and </a:t>
            </a:r>
            <a:r>
              <a:rPr sz="1800" spc="5" dirty="0">
                <a:latin typeface="Calibri"/>
                <a:cs typeface="Calibri"/>
              </a:rPr>
              <a:t> </a:t>
            </a:r>
            <a:r>
              <a:rPr sz="1800" spc="-5" dirty="0">
                <a:latin typeface="Calibri"/>
                <a:cs typeface="Calibri"/>
              </a:rPr>
              <a:t>other such</a:t>
            </a:r>
            <a:r>
              <a:rPr sz="1800" dirty="0">
                <a:latin typeface="Calibri"/>
                <a:cs typeface="Calibri"/>
              </a:rPr>
              <a:t> </a:t>
            </a:r>
            <a:r>
              <a:rPr sz="1800" spc="-20" dirty="0">
                <a:latin typeface="Calibri"/>
                <a:cs typeface="Calibri"/>
              </a:rPr>
              <a:t>waves</a:t>
            </a:r>
            <a:r>
              <a:rPr sz="1800" spc="-15" dirty="0">
                <a:latin typeface="Calibri"/>
                <a:cs typeface="Calibri"/>
              </a:rPr>
              <a:t> </a:t>
            </a:r>
            <a:r>
              <a:rPr sz="1800" spc="-10" dirty="0">
                <a:latin typeface="Calibri"/>
                <a:cs typeface="Calibri"/>
              </a:rPr>
              <a:t>shows</a:t>
            </a:r>
            <a:r>
              <a:rPr sz="1800" spc="-5" dirty="0">
                <a:latin typeface="Calibri"/>
                <a:cs typeface="Calibri"/>
              </a:rPr>
              <a:t> that </a:t>
            </a:r>
            <a:r>
              <a:rPr sz="1800" spc="-15" dirty="0">
                <a:latin typeface="Calibri"/>
                <a:cs typeface="Calibri"/>
              </a:rPr>
              <a:t>waves</a:t>
            </a:r>
            <a:r>
              <a:rPr sz="1800" spc="375" dirty="0">
                <a:latin typeface="Calibri"/>
                <a:cs typeface="Calibri"/>
              </a:rPr>
              <a:t> </a:t>
            </a:r>
            <a:r>
              <a:rPr sz="1800" spc="-10" dirty="0">
                <a:latin typeface="Calibri"/>
                <a:cs typeface="Calibri"/>
              </a:rPr>
              <a:t>are</a:t>
            </a:r>
            <a:r>
              <a:rPr sz="1800" spc="385" dirty="0">
                <a:latin typeface="Calibri"/>
                <a:cs typeface="Calibri"/>
              </a:rPr>
              <a:t> </a:t>
            </a:r>
            <a:r>
              <a:rPr sz="1800" spc="-15" dirty="0">
                <a:latin typeface="Calibri"/>
                <a:cs typeface="Calibri"/>
              </a:rPr>
              <a:t>characterized </a:t>
            </a:r>
            <a:r>
              <a:rPr sz="1800" spc="-10" dirty="0">
                <a:latin typeface="Calibri"/>
                <a:cs typeface="Calibri"/>
              </a:rPr>
              <a:t> </a:t>
            </a:r>
            <a:r>
              <a:rPr sz="1800" spc="-5" dirty="0">
                <a:latin typeface="Calibri"/>
                <a:cs typeface="Calibri"/>
              </a:rPr>
              <a:t>by certain</a:t>
            </a:r>
            <a:r>
              <a:rPr sz="1800" spc="15" dirty="0">
                <a:latin typeface="Calibri"/>
                <a:cs typeface="Calibri"/>
              </a:rPr>
              <a:t> </a:t>
            </a:r>
            <a:r>
              <a:rPr sz="1800" spc="-10" dirty="0">
                <a:latin typeface="Calibri"/>
                <a:cs typeface="Calibri"/>
              </a:rPr>
              <a:t>definite</a:t>
            </a:r>
            <a:r>
              <a:rPr sz="1800" spc="20" dirty="0">
                <a:latin typeface="Calibri"/>
                <a:cs typeface="Calibri"/>
              </a:rPr>
              <a:t> </a:t>
            </a:r>
            <a:r>
              <a:rPr sz="1800" spc="-5" dirty="0">
                <a:latin typeface="Calibri"/>
                <a:cs typeface="Calibri"/>
              </a:rPr>
              <a:t>properties.</a:t>
            </a:r>
            <a:endParaRPr sz="1800">
              <a:latin typeface="Calibri"/>
              <a:cs typeface="Calibri"/>
            </a:endParaRPr>
          </a:p>
          <a:p>
            <a:pPr>
              <a:lnSpc>
                <a:spcPct val="100000"/>
              </a:lnSpc>
              <a:spcBef>
                <a:spcPts val="25"/>
              </a:spcBef>
              <a:buFont typeface="Wingdings"/>
              <a:buChar char=""/>
            </a:pPr>
            <a:endParaRPr sz="1750">
              <a:latin typeface="Calibri"/>
              <a:cs typeface="Calibri"/>
            </a:endParaRPr>
          </a:p>
          <a:p>
            <a:pPr marL="299085" marR="5080" indent="-287020" algn="just">
              <a:lnSpc>
                <a:spcPct val="100000"/>
              </a:lnSpc>
              <a:buFont typeface="Wingdings"/>
              <a:buChar char=""/>
              <a:tabLst>
                <a:tab pos="299720" algn="l"/>
              </a:tabLst>
            </a:pPr>
            <a:r>
              <a:rPr sz="1800" dirty="0">
                <a:latin typeface="Calibri"/>
                <a:cs typeface="Calibri"/>
              </a:rPr>
              <a:t>In </a:t>
            </a:r>
            <a:r>
              <a:rPr sz="1800" spc="-5" dirty="0">
                <a:latin typeface="Calibri"/>
                <a:cs typeface="Calibri"/>
              </a:rPr>
              <a:t>case of </a:t>
            </a:r>
            <a:r>
              <a:rPr sz="1800" spc="-10" dirty="0">
                <a:latin typeface="Calibri"/>
                <a:cs typeface="Calibri"/>
              </a:rPr>
              <a:t>electromagnetic </a:t>
            </a:r>
            <a:r>
              <a:rPr sz="1800" spc="-15" dirty="0">
                <a:latin typeface="Calibri"/>
                <a:cs typeface="Calibri"/>
              </a:rPr>
              <a:t>wave </a:t>
            </a:r>
            <a:r>
              <a:rPr sz="1800" b="1" spc="-10" dirty="0">
                <a:latin typeface="Calibri"/>
                <a:cs typeface="Calibri"/>
              </a:rPr>
              <a:t>electric </a:t>
            </a:r>
            <a:r>
              <a:rPr sz="1800" b="1" spc="-5" dirty="0">
                <a:latin typeface="Calibri"/>
                <a:cs typeface="Calibri"/>
              </a:rPr>
              <a:t>and </a:t>
            </a:r>
            <a:r>
              <a:rPr sz="1800" b="1" spc="-10" dirty="0">
                <a:latin typeface="Calibri"/>
                <a:cs typeface="Calibri"/>
              </a:rPr>
              <a:t>magnetic </a:t>
            </a:r>
            <a:r>
              <a:rPr sz="1800" b="1" spc="-5" dirty="0">
                <a:latin typeface="Calibri"/>
                <a:cs typeface="Calibri"/>
              </a:rPr>
              <a:t> field</a:t>
            </a:r>
            <a:r>
              <a:rPr sz="1800" b="1" dirty="0">
                <a:latin typeface="Calibri"/>
                <a:cs typeface="Calibri"/>
              </a:rPr>
              <a:t> </a:t>
            </a:r>
            <a:r>
              <a:rPr sz="1800" b="1" spc="-10" dirty="0">
                <a:latin typeface="Calibri"/>
                <a:cs typeface="Calibri"/>
              </a:rPr>
              <a:t>varies</a:t>
            </a:r>
            <a:r>
              <a:rPr sz="1800" b="1" spc="-5" dirty="0">
                <a:latin typeface="Calibri"/>
                <a:cs typeface="Calibri"/>
              </a:rPr>
              <a:t> </a:t>
            </a:r>
            <a:r>
              <a:rPr sz="1800" spc="-5" dirty="0">
                <a:latin typeface="Calibri"/>
                <a:cs typeface="Calibri"/>
              </a:rPr>
              <a:t>periodically</a:t>
            </a:r>
            <a:r>
              <a:rPr sz="1800" dirty="0">
                <a:latin typeface="Calibri"/>
                <a:cs typeface="Calibri"/>
              </a:rPr>
              <a:t> </a:t>
            </a:r>
            <a:r>
              <a:rPr sz="1800" spc="-5" dirty="0">
                <a:latin typeface="Calibri"/>
                <a:cs typeface="Calibri"/>
              </a:rPr>
              <a:t>whereas</a:t>
            </a:r>
            <a:r>
              <a:rPr sz="1800"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sound</a:t>
            </a:r>
            <a:r>
              <a:rPr sz="1800" dirty="0">
                <a:latin typeface="Calibri"/>
                <a:cs typeface="Calibri"/>
              </a:rPr>
              <a:t> </a:t>
            </a:r>
            <a:r>
              <a:rPr sz="1800" spc="-15" dirty="0">
                <a:latin typeface="Calibri"/>
                <a:cs typeface="Calibri"/>
              </a:rPr>
              <a:t>waves </a:t>
            </a:r>
            <a:r>
              <a:rPr sz="1800" spc="-10" dirty="0">
                <a:latin typeface="Calibri"/>
                <a:cs typeface="Calibri"/>
              </a:rPr>
              <a:t> pressure</a:t>
            </a:r>
            <a:r>
              <a:rPr sz="1800" spc="5" dirty="0">
                <a:latin typeface="Calibri"/>
                <a:cs typeface="Calibri"/>
              </a:rPr>
              <a:t> </a:t>
            </a:r>
            <a:r>
              <a:rPr sz="1800" spc="-10" dirty="0">
                <a:latin typeface="Calibri"/>
                <a:cs typeface="Calibri"/>
              </a:rPr>
              <a:t>varies</a:t>
            </a:r>
            <a:r>
              <a:rPr sz="1800" spc="-5" dirty="0">
                <a:latin typeface="Calibri"/>
                <a:cs typeface="Calibri"/>
              </a:rPr>
              <a:t> </a:t>
            </a:r>
            <a:r>
              <a:rPr sz="1800" spc="-15" dirty="0">
                <a:latin typeface="Calibri"/>
                <a:cs typeface="Calibri"/>
              </a:rPr>
              <a:t>periodically.</a:t>
            </a:r>
            <a:endParaRPr sz="1800">
              <a:latin typeface="Calibri"/>
              <a:cs typeface="Calibri"/>
            </a:endParaRPr>
          </a:p>
          <a:p>
            <a:pPr>
              <a:lnSpc>
                <a:spcPct val="100000"/>
              </a:lnSpc>
              <a:spcBef>
                <a:spcPts val="20"/>
              </a:spcBef>
              <a:buFont typeface="Wingdings"/>
              <a:buChar char=""/>
            </a:pPr>
            <a:endParaRPr sz="1750">
              <a:latin typeface="Calibri"/>
              <a:cs typeface="Calibri"/>
            </a:endParaRPr>
          </a:p>
          <a:p>
            <a:pPr marL="299085" indent="-287020">
              <a:lnSpc>
                <a:spcPct val="100000"/>
              </a:lnSpc>
              <a:spcBef>
                <a:spcPts val="5"/>
              </a:spcBef>
              <a:buFont typeface="Wingdings"/>
              <a:buChar char=""/>
              <a:tabLst>
                <a:tab pos="299720" algn="l"/>
              </a:tabLst>
            </a:pPr>
            <a:r>
              <a:rPr sz="1800" spc="-5" dirty="0">
                <a:latin typeface="Calibri"/>
                <a:cs typeface="Calibri"/>
              </a:rPr>
              <a:t>Similarly</a:t>
            </a:r>
            <a:r>
              <a:rPr sz="1800" spc="290" dirty="0">
                <a:latin typeface="Calibri"/>
                <a:cs typeface="Calibri"/>
              </a:rPr>
              <a:t> </a:t>
            </a:r>
            <a:r>
              <a:rPr sz="1800" spc="-15" dirty="0">
                <a:latin typeface="Calibri"/>
                <a:cs typeface="Calibri"/>
              </a:rPr>
              <a:t>for</a:t>
            </a:r>
            <a:r>
              <a:rPr sz="1800" spc="295" dirty="0">
                <a:latin typeface="Calibri"/>
                <a:cs typeface="Calibri"/>
              </a:rPr>
              <a:t> </a:t>
            </a:r>
            <a:r>
              <a:rPr sz="1800" spc="-15" dirty="0">
                <a:latin typeface="Calibri"/>
                <a:cs typeface="Calibri"/>
              </a:rPr>
              <a:t>water</a:t>
            </a:r>
            <a:r>
              <a:rPr sz="1800" spc="300" dirty="0">
                <a:latin typeface="Calibri"/>
                <a:cs typeface="Calibri"/>
              </a:rPr>
              <a:t> </a:t>
            </a:r>
            <a:r>
              <a:rPr sz="1800" spc="-15" dirty="0">
                <a:latin typeface="Calibri"/>
                <a:cs typeface="Calibri"/>
              </a:rPr>
              <a:t>waves</a:t>
            </a:r>
            <a:r>
              <a:rPr sz="1800" spc="285" dirty="0">
                <a:latin typeface="Calibri"/>
                <a:cs typeface="Calibri"/>
              </a:rPr>
              <a:t> </a:t>
            </a:r>
            <a:r>
              <a:rPr sz="1800" b="1" spc="-10" dirty="0">
                <a:latin typeface="Calibri"/>
                <a:cs typeface="Calibri"/>
              </a:rPr>
              <a:t>height</a:t>
            </a:r>
            <a:r>
              <a:rPr sz="1800" b="1" spc="285" dirty="0">
                <a:latin typeface="Calibri"/>
                <a:cs typeface="Calibri"/>
              </a:rPr>
              <a:t> </a:t>
            </a:r>
            <a:r>
              <a:rPr sz="1800" b="1" dirty="0">
                <a:latin typeface="Calibri"/>
                <a:cs typeface="Calibri"/>
              </a:rPr>
              <a:t>of</a:t>
            </a:r>
            <a:r>
              <a:rPr sz="1800" b="1" spc="290" dirty="0">
                <a:latin typeface="Calibri"/>
                <a:cs typeface="Calibri"/>
              </a:rPr>
              <a:t> </a:t>
            </a:r>
            <a:r>
              <a:rPr sz="1800" b="1" dirty="0">
                <a:latin typeface="Calibri"/>
                <a:cs typeface="Calibri"/>
              </a:rPr>
              <a:t>the</a:t>
            </a:r>
            <a:r>
              <a:rPr sz="1800" b="1" spc="295" dirty="0">
                <a:latin typeface="Calibri"/>
                <a:cs typeface="Calibri"/>
              </a:rPr>
              <a:t> </a:t>
            </a:r>
            <a:r>
              <a:rPr sz="1800" b="1" spc="-20" dirty="0">
                <a:latin typeface="Calibri"/>
                <a:cs typeface="Calibri"/>
              </a:rPr>
              <a:t>water</a:t>
            </a:r>
            <a:r>
              <a:rPr sz="1800" b="1" spc="290" dirty="0">
                <a:latin typeface="Calibri"/>
                <a:cs typeface="Calibri"/>
              </a:rPr>
              <a:t> </a:t>
            </a:r>
            <a:r>
              <a:rPr sz="1800" b="1" spc="-10" dirty="0">
                <a:latin typeface="Calibri"/>
                <a:cs typeface="Calibri"/>
              </a:rPr>
              <a:t>surface</a:t>
            </a:r>
            <a:endParaRPr sz="1800">
              <a:latin typeface="Calibri"/>
              <a:cs typeface="Calibri"/>
            </a:endParaRPr>
          </a:p>
          <a:p>
            <a:pPr marL="299085">
              <a:lnSpc>
                <a:spcPct val="100000"/>
              </a:lnSpc>
            </a:pPr>
            <a:r>
              <a:rPr sz="1800" b="1" spc="-5" dirty="0">
                <a:latin typeface="Calibri"/>
                <a:cs typeface="Calibri"/>
              </a:rPr>
              <a:t>varies</a:t>
            </a:r>
            <a:r>
              <a:rPr sz="1800" b="1" spc="-60" dirty="0">
                <a:latin typeface="Calibri"/>
                <a:cs typeface="Calibri"/>
              </a:rPr>
              <a:t> </a:t>
            </a:r>
            <a:r>
              <a:rPr sz="1800" b="1" spc="-5" dirty="0">
                <a:latin typeface="Calibri"/>
                <a:cs typeface="Calibri"/>
              </a:rPr>
              <a:t>periodically</a:t>
            </a:r>
            <a:r>
              <a:rPr sz="1800" spc="-5" dirty="0">
                <a:latin typeface="Calibri"/>
                <a:cs typeface="Calibri"/>
              </a:rPr>
              <a:t>.</a:t>
            </a:r>
            <a:endParaRPr sz="1800">
              <a:latin typeface="Calibri"/>
              <a:cs typeface="Calibri"/>
            </a:endParaRPr>
          </a:p>
        </p:txBody>
      </p:sp>
      <p:sp>
        <p:nvSpPr>
          <p:cNvPr id="8" name="object 8"/>
          <p:cNvSpPr txBox="1"/>
          <p:nvPr/>
        </p:nvSpPr>
        <p:spPr>
          <a:xfrm>
            <a:off x="823061" y="3893946"/>
            <a:ext cx="5532755" cy="850265"/>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720" algn="l"/>
              </a:tabLst>
            </a:pPr>
            <a:r>
              <a:rPr sz="1800" spc="-5" dirty="0">
                <a:latin typeface="Calibri"/>
                <a:cs typeface="Calibri"/>
              </a:rPr>
              <a:t>Quantum</a:t>
            </a:r>
            <a:r>
              <a:rPr sz="1800" spc="140" dirty="0">
                <a:latin typeface="Calibri"/>
                <a:cs typeface="Calibri"/>
              </a:rPr>
              <a:t> </a:t>
            </a:r>
            <a:r>
              <a:rPr sz="1800" dirty="0">
                <a:latin typeface="Calibri"/>
                <a:cs typeface="Calibri"/>
              </a:rPr>
              <a:t>mechanics</a:t>
            </a:r>
            <a:r>
              <a:rPr sz="1800" spc="160" dirty="0">
                <a:latin typeface="Calibri"/>
                <a:cs typeface="Calibri"/>
              </a:rPr>
              <a:t> </a:t>
            </a:r>
            <a:r>
              <a:rPr sz="1800" spc="-5" dirty="0">
                <a:latin typeface="Calibri"/>
                <a:cs typeface="Calibri"/>
              </a:rPr>
              <a:t>is</a:t>
            </a:r>
            <a:r>
              <a:rPr sz="1800" spc="145" dirty="0">
                <a:latin typeface="Calibri"/>
                <a:cs typeface="Calibri"/>
              </a:rPr>
              <a:t> </a:t>
            </a:r>
            <a:r>
              <a:rPr sz="1800" spc="-5" dirty="0">
                <a:latin typeface="Calibri"/>
                <a:cs typeface="Calibri"/>
              </a:rPr>
              <a:t>concerned</a:t>
            </a:r>
            <a:r>
              <a:rPr sz="1800" spc="155" dirty="0">
                <a:latin typeface="Calibri"/>
                <a:cs typeface="Calibri"/>
              </a:rPr>
              <a:t> </a:t>
            </a:r>
            <a:r>
              <a:rPr sz="1800" dirty="0">
                <a:latin typeface="Calibri"/>
                <a:cs typeface="Calibri"/>
              </a:rPr>
              <a:t>with</a:t>
            </a:r>
            <a:r>
              <a:rPr sz="1800" spc="155" dirty="0">
                <a:latin typeface="Calibri"/>
                <a:cs typeface="Calibri"/>
              </a:rPr>
              <a:t> </a:t>
            </a:r>
            <a:r>
              <a:rPr sz="1800" dirty="0">
                <a:latin typeface="Calibri"/>
                <a:cs typeface="Calibri"/>
              </a:rPr>
              <a:t>the</a:t>
            </a:r>
            <a:r>
              <a:rPr sz="1800" spc="160" dirty="0">
                <a:latin typeface="Calibri"/>
                <a:cs typeface="Calibri"/>
              </a:rPr>
              <a:t> </a:t>
            </a:r>
            <a:r>
              <a:rPr sz="1800" spc="-10" dirty="0">
                <a:latin typeface="Calibri"/>
                <a:cs typeface="Calibri"/>
              </a:rPr>
              <a:t>variation</a:t>
            </a:r>
            <a:r>
              <a:rPr sz="1800" spc="145" dirty="0">
                <a:latin typeface="Calibri"/>
                <a:cs typeface="Calibri"/>
              </a:rPr>
              <a:t> </a:t>
            </a:r>
            <a:r>
              <a:rPr sz="1800" dirty="0">
                <a:latin typeface="Calibri"/>
                <a:cs typeface="Calibri"/>
              </a:rPr>
              <a:t>of </a:t>
            </a:r>
            <a:r>
              <a:rPr sz="1800" spc="-395" dirty="0">
                <a:latin typeface="Calibri"/>
                <a:cs typeface="Calibri"/>
              </a:rPr>
              <a:t> </a:t>
            </a:r>
            <a:r>
              <a:rPr sz="1800" dirty="0">
                <a:latin typeface="Calibri"/>
                <a:cs typeface="Calibri"/>
              </a:rPr>
              <a:t>a</a:t>
            </a:r>
            <a:r>
              <a:rPr sz="1800" spc="320" dirty="0">
                <a:latin typeface="Calibri"/>
                <a:cs typeface="Calibri"/>
              </a:rPr>
              <a:t> </a:t>
            </a:r>
            <a:r>
              <a:rPr sz="1800" spc="-5" dirty="0">
                <a:latin typeface="Calibri"/>
                <a:cs typeface="Calibri"/>
              </a:rPr>
              <a:t>quantity</a:t>
            </a:r>
            <a:r>
              <a:rPr sz="1800" spc="325" dirty="0">
                <a:latin typeface="Calibri"/>
                <a:cs typeface="Calibri"/>
              </a:rPr>
              <a:t> </a:t>
            </a:r>
            <a:r>
              <a:rPr sz="1800" spc="-5" dirty="0">
                <a:latin typeface="Calibri"/>
                <a:cs typeface="Calibri"/>
              </a:rPr>
              <a:t>called</a:t>
            </a:r>
            <a:r>
              <a:rPr sz="1800" spc="320" dirty="0">
                <a:latin typeface="Calibri"/>
                <a:cs typeface="Calibri"/>
              </a:rPr>
              <a:t> </a:t>
            </a:r>
            <a:r>
              <a:rPr sz="1800" dirty="0">
                <a:latin typeface="Calibri"/>
                <a:cs typeface="Calibri"/>
              </a:rPr>
              <a:t>the</a:t>
            </a:r>
            <a:r>
              <a:rPr sz="1800" spc="335" dirty="0">
                <a:latin typeface="Calibri"/>
                <a:cs typeface="Calibri"/>
              </a:rPr>
              <a:t> </a:t>
            </a:r>
            <a:r>
              <a:rPr sz="1800" b="1" spc="-20" dirty="0">
                <a:latin typeface="Calibri"/>
                <a:cs typeface="Calibri"/>
              </a:rPr>
              <a:t>wave</a:t>
            </a:r>
            <a:r>
              <a:rPr sz="1800" b="1" spc="330" dirty="0">
                <a:latin typeface="Calibri"/>
                <a:cs typeface="Calibri"/>
              </a:rPr>
              <a:t> </a:t>
            </a:r>
            <a:r>
              <a:rPr sz="1800" b="1" spc="-5" dirty="0">
                <a:latin typeface="Calibri"/>
                <a:cs typeface="Calibri"/>
              </a:rPr>
              <a:t>function.</a:t>
            </a:r>
            <a:r>
              <a:rPr sz="1800" b="1" spc="315" dirty="0">
                <a:latin typeface="Calibri"/>
                <a:cs typeface="Calibri"/>
              </a:rPr>
              <a:t> </a:t>
            </a:r>
            <a:r>
              <a:rPr sz="1800" dirty="0">
                <a:latin typeface="Calibri"/>
                <a:cs typeface="Calibri"/>
              </a:rPr>
              <a:t>It</a:t>
            </a:r>
            <a:r>
              <a:rPr sz="1800" spc="320" dirty="0">
                <a:latin typeface="Calibri"/>
                <a:cs typeface="Calibri"/>
              </a:rPr>
              <a:t> </a:t>
            </a:r>
            <a:r>
              <a:rPr sz="1800" spc="-5" dirty="0">
                <a:latin typeface="Calibri"/>
                <a:cs typeface="Calibri"/>
              </a:rPr>
              <a:t>is</a:t>
            </a:r>
            <a:r>
              <a:rPr sz="1800" spc="325" dirty="0">
                <a:latin typeface="Calibri"/>
                <a:cs typeface="Calibri"/>
              </a:rPr>
              <a:t> </a:t>
            </a:r>
            <a:r>
              <a:rPr sz="1800" spc="-5" dirty="0">
                <a:latin typeface="Calibri"/>
                <a:cs typeface="Calibri"/>
              </a:rPr>
              <a:t>denoted</a:t>
            </a:r>
            <a:r>
              <a:rPr sz="1800" spc="340" dirty="0">
                <a:latin typeface="Calibri"/>
                <a:cs typeface="Calibri"/>
              </a:rPr>
              <a:t> </a:t>
            </a:r>
            <a:r>
              <a:rPr sz="1800" spc="-10" dirty="0">
                <a:latin typeface="Calibri"/>
                <a:cs typeface="Calibri"/>
              </a:rPr>
              <a:t>by</a:t>
            </a:r>
            <a:endParaRPr sz="1800">
              <a:latin typeface="Calibri"/>
              <a:cs typeface="Calibri"/>
            </a:endParaRPr>
          </a:p>
          <a:p>
            <a:pPr marL="299085">
              <a:lnSpc>
                <a:spcPct val="100000"/>
              </a:lnSpc>
              <a:spcBef>
                <a:spcPts val="10"/>
              </a:spcBef>
            </a:pPr>
            <a:r>
              <a:rPr sz="1800" dirty="0">
                <a:latin typeface="Cambria Math"/>
                <a:cs typeface="Cambria Math"/>
              </a:rPr>
              <a:t>𝜓</a:t>
            </a:r>
            <a:r>
              <a:rPr sz="1800" spc="-20" dirty="0">
                <a:latin typeface="Cambria Math"/>
                <a:cs typeface="Cambria Math"/>
              </a:rPr>
              <a:t> </a:t>
            </a:r>
            <a:r>
              <a:rPr sz="1800" spc="10" dirty="0">
                <a:latin typeface="Cambria Math"/>
                <a:cs typeface="Cambria Math"/>
              </a:rPr>
              <a:t>(𝑝𝑠𝑖)</a:t>
            </a:r>
            <a:r>
              <a:rPr sz="1800" spc="10" dirty="0">
                <a:latin typeface="Calibri"/>
                <a:cs typeface="Calibri"/>
              </a:rPr>
              <a:t>.</a:t>
            </a:r>
            <a:endParaRPr sz="1800">
              <a:latin typeface="Calibri"/>
              <a:cs typeface="Calibri"/>
            </a:endParaRPr>
          </a:p>
        </p:txBody>
      </p:sp>
      <p:sp>
        <p:nvSpPr>
          <p:cNvPr id="9" name="object 9"/>
          <p:cNvSpPr txBox="1"/>
          <p:nvPr/>
        </p:nvSpPr>
        <p:spPr>
          <a:xfrm>
            <a:off x="823061" y="4993004"/>
            <a:ext cx="5532120" cy="29972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dirty="0">
                <a:latin typeface="Cambria Math"/>
                <a:cs typeface="Cambria Math"/>
              </a:rPr>
              <a:t>𝜓</a:t>
            </a:r>
            <a:r>
              <a:rPr sz="1800" spc="484" dirty="0">
                <a:latin typeface="Cambria Math"/>
                <a:cs typeface="Cambria Math"/>
              </a:rPr>
              <a:t> </a:t>
            </a:r>
            <a:r>
              <a:rPr sz="1800" spc="-5" dirty="0">
                <a:latin typeface="Calibri"/>
                <a:cs typeface="Calibri"/>
              </a:rPr>
              <a:t>itself</a:t>
            </a:r>
            <a:r>
              <a:rPr sz="1800" spc="459" dirty="0">
                <a:latin typeface="Calibri"/>
                <a:cs typeface="Calibri"/>
              </a:rPr>
              <a:t> </a:t>
            </a:r>
            <a:r>
              <a:rPr sz="1800" spc="-5" dirty="0">
                <a:latin typeface="Calibri"/>
                <a:cs typeface="Calibri"/>
              </a:rPr>
              <a:t>has</a:t>
            </a:r>
            <a:r>
              <a:rPr sz="1800" spc="465" dirty="0">
                <a:latin typeface="Calibri"/>
                <a:cs typeface="Calibri"/>
              </a:rPr>
              <a:t> </a:t>
            </a:r>
            <a:r>
              <a:rPr sz="1800" dirty="0">
                <a:latin typeface="Calibri"/>
                <a:cs typeface="Calibri"/>
              </a:rPr>
              <a:t>no</a:t>
            </a:r>
            <a:r>
              <a:rPr sz="1800" spc="455" dirty="0">
                <a:latin typeface="Calibri"/>
                <a:cs typeface="Calibri"/>
              </a:rPr>
              <a:t> </a:t>
            </a:r>
            <a:r>
              <a:rPr sz="1800" spc="-15" dirty="0">
                <a:latin typeface="Calibri"/>
                <a:cs typeface="Calibri"/>
              </a:rPr>
              <a:t>physical</a:t>
            </a:r>
            <a:r>
              <a:rPr sz="1800" spc="455" dirty="0">
                <a:latin typeface="Calibri"/>
                <a:cs typeface="Calibri"/>
              </a:rPr>
              <a:t> </a:t>
            </a:r>
            <a:r>
              <a:rPr sz="1800" spc="-10" dirty="0">
                <a:latin typeface="Calibri"/>
                <a:cs typeface="Calibri"/>
              </a:rPr>
              <a:t>interpretation.</a:t>
            </a:r>
            <a:r>
              <a:rPr sz="1800" spc="465" dirty="0">
                <a:latin typeface="Calibri"/>
                <a:cs typeface="Calibri"/>
              </a:rPr>
              <a:t> </a:t>
            </a:r>
            <a:r>
              <a:rPr sz="1800" spc="-30" dirty="0">
                <a:latin typeface="Calibri"/>
                <a:cs typeface="Calibri"/>
              </a:rPr>
              <a:t>However,</a:t>
            </a:r>
            <a:r>
              <a:rPr sz="1800" spc="455" dirty="0">
                <a:latin typeface="Calibri"/>
                <a:cs typeface="Calibri"/>
              </a:rPr>
              <a:t> </a:t>
            </a:r>
            <a:r>
              <a:rPr sz="1800" dirty="0">
                <a:latin typeface="Calibri"/>
                <a:cs typeface="Calibri"/>
              </a:rPr>
              <a:t>the</a:t>
            </a:r>
            <a:endParaRPr sz="1800">
              <a:latin typeface="Calibri"/>
              <a:cs typeface="Calibri"/>
            </a:endParaRPr>
          </a:p>
        </p:txBody>
      </p:sp>
      <p:sp>
        <p:nvSpPr>
          <p:cNvPr id="10" name="object 10"/>
          <p:cNvSpPr/>
          <p:nvPr/>
        </p:nvSpPr>
        <p:spPr>
          <a:xfrm>
            <a:off x="4466082" y="5340095"/>
            <a:ext cx="253365" cy="207645"/>
          </a:xfrm>
          <a:custGeom>
            <a:avLst/>
            <a:gdLst/>
            <a:ahLst/>
            <a:cxnLst/>
            <a:rect l="l" t="t" r="r" b="b"/>
            <a:pathLst>
              <a:path w="253364" h="207645">
                <a:moveTo>
                  <a:pt x="17145" y="0"/>
                </a:moveTo>
                <a:lnTo>
                  <a:pt x="0" y="0"/>
                </a:lnTo>
                <a:lnTo>
                  <a:pt x="0" y="207645"/>
                </a:lnTo>
                <a:lnTo>
                  <a:pt x="17145" y="207645"/>
                </a:lnTo>
                <a:lnTo>
                  <a:pt x="17145" y="0"/>
                </a:lnTo>
                <a:close/>
              </a:path>
              <a:path w="253364" h="207645">
                <a:moveTo>
                  <a:pt x="253365" y="0"/>
                </a:moveTo>
                <a:lnTo>
                  <a:pt x="236220" y="0"/>
                </a:lnTo>
                <a:lnTo>
                  <a:pt x="236220" y="207645"/>
                </a:lnTo>
                <a:lnTo>
                  <a:pt x="253365" y="207645"/>
                </a:lnTo>
                <a:lnTo>
                  <a:pt x="253365" y="0"/>
                </a:lnTo>
                <a:close/>
              </a:path>
            </a:pathLst>
          </a:custGeom>
          <a:solidFill>
            <a:srgbClr val="000000"/>
          </a:solidFill>
        </p:spPr>
        <p:txBody>
          <a:bodyPr wrap="square" lIns="0" tIns="0" rIns="0" bIns="0" rtlCol="0"/>
          <a:lstStyle/>
          <a:p>
            <a:endParaRPr/>
          </a:p>
        </p:txBody>
      </p:sp>
      <p:sp>
        <p:nvSpPr>
          <p:cNvPr id="11" name="object 11"/>
          <p:cNvSpPr txBox="1"/>
          <p:nvPr/>
        </p:nvSpPr>
        <p:spPr>
          <a:xfrm>
            <a:off x="4472685" y="5185028"/>
            <a:ext cx="409575" cy="299720"/>
          </a:xfrm>
          <a:prstGeom prst="rect">
            <a:avLst/>
          </a:prstGeom>
        </p:spPr>
        <p:txBody>
          <a:bodyPr vert="horz" wrap="square" lIns="0" tIns="12700" rIns="0" bIns="0" rtlCol="0">
            <a:spAutoFit/>
          </a:bodyPr>
          <a:lstStyle/>
          <a:p>
            <a:pPr marL="38100">
              <a:lnSpc>
                <a:spcPct val="100000"/>
              </a:lnSpc>
              <a:spcBef>
                <a:spcPts val="100"/>
              </a:spcBef>
            </a:pPr>
            <a:r>
              <a:rPr sz="2700" baseline="-20061" dirty="0">
                <a:latin typeface="Cambria Math"/>
                <a:cs typeface="Cambria Math"/>
              </a:rPr>
              <a:t>𝜓</a:t>
            </a:r>
            <a:r>
              <a:rPr sz="2700" spc="195" baseline="-20061" dirty="0">
                <a:latin typeface="Cambria Math"/>
                <a:cs typeface="Cambria Math"/>
              </a:rPr>
              <a:t> </a:t>
            </a:r>
            <a:r>
              <a:rPr sz="1300" spc="40" dirty="0">
                <a:latin typeface="Cambria Math"/>
                <a:cs typeface="Cambria Math"/>
              </a:rPr>
              <a:t>2</a:t>
            </a:r>
            <a:endParaRPr sz="1300">
              <a:latin typeface="Cambria Math"/>
              <a:cs typeface="Cambria Math"/>
            </a:endParaRPr>
          </a:p>
        </p:txBody>
      </p:sp>
      <p:sp>
        <p:nvSpPr>
          <p:cNvPr id="12" name="object 12"/>
          <p:cNvSpPr txBox="1"/>
          <p:nvPr/>
        </p:nvSpPr>
        <p:spPr>
          <a:xfrm>
            <a:off x="1109573" y="5268848"/>
            <a:ext cx="5246370" cy="299720"/>
          </a:xfrm>
          <a:prstGeom prst="rect">
            <a:avLst/>
          </a:prstGeom>
        </p:spPr>
        <p:txBody>
          <a:bodyPr vert="horz" wrap="square" lIns="0" tIns="12700" rIns="0" bIns="0" rtlCol="0">
            <a:spAutoFit/>
          </a:bodyPr>
          <a:lstStyle/>
          <a:p>
            <a:pPr marL="12700">
              <a:lnSpc>
                <a:spcPct val="100000"/>
              </a:lnSpc>
              <a:spcBef>
                <a:spcPts val="100"/>
              </a:spcBef>
              <a:tabLst>
                <a:tab pos="3837940" algn="l"/>
              </a:tabLst>
            </a:pPr>
            <a:r>
              <a:rPr sz="1800" spc="-10" dirty="0">
                <a:latin typeface="Calibri"/>
                <a:cs typeface="Calibri"/>
              </a:rPr>
              <a:t>square</a:t>
            </a:r>
            <a:r>
              <a:rPr sz="1800" spc="365" dirty="0">
                <a:latin typeface="Calibri"/>
                <a:cs typeface="Calibri"/>
              </a:rPr>
              <a:t> </a:t>
            </a:r>
            <a:r>
              <a:rPr sz="1800" spc="-5" dirty="0">
                <a:latin typeface="Calibri"/>
                <a:cs typeface="Calibri"/>
              </a:rPr>
              <a:t>of</a:t>
            </a:r>
            <a:r>
              <a:rPr sz="1800" spc="355" dirty="0">
                <a:latin typeface="Calibri"/>
                <a:cs typeface="Calibri"/>
              </a:rPr>
              <a:t> </a:t>
            </a:r>
            <a:r>
              <a:rPr sz="1800" spc="-5" dirty="0">
                <a:latin typeface="Calibri"/>
                <a:cs typeface="Calibri"/>
              </a:rPr>
              <a:t>its</a:t>
            </a:r>
            <a:r>
              <a:rPr sz="1800" spc="355" dirty="0">
                <a:latin typeface="Calibri"/>
                <a:cs typeface="Calibri"/>
              </a:rPr>
              <a:t> </a:t>
            </a:r>
            <a:r>
              <a:rPr sz="1800" spc="-10" dirty="0">
                <a:latin typeface="Calibri"/>
                <a:cs typeface="Calibri"/>
              </a:rPr>
              <a:t>absolute</a:t>
            </a:r>
            <a:r>
              <a:rPr sz="1800" spc="355" dirty="0">
                <a:latin typeface="Calibri"/>
                <a:cs typeface="Calibri"/>
              </a:rPr>
              <a:t> </a:t>
            </a:r>
            <a:r>
              <a:rPr sz="1800" spc="-5" dirty="0">
                <a:latin typeface="Calibri"/>
                <a:cs typeface="Calibri"/>
              </a:rPr>
              <a:t>magnitude	</a:t>
            </a:r>
            <a:r>
              <a:rPr sz="1800" spc="-10" dirty="0">
                <a:latin typeface="Calibri"/>
                <a:cs typeface="Calibri"/>
              </a:rPr>
              <a:t>evaluated</a:t>
            </a:r>
            <a:r>
              <a:rPr sz="1800" spc="300" dirty="0">
                <a:latin typeface="Calibri"/>
                <a:cs typeface="Calibri"/>
              </a:rPr>
              <a:t> </a:t>
            </a:r>
            <a:r>
              <a:rPr sz="1800" spc="-10" dirty="0">
                <a:latin typeface="Calibri"/>
                <a:cs typeface="Calibri"/>
              </a:rPr>
              <a:t>at</a:t>
            </a:r>
            <a:r>
              <a:rPr sz="1800" spc="295" dirty="0">
                <a:latin typeface="Calibri"/>
                <a:cs typeface="Calibri"/>
              </a:rPr>
              <a:t> </a:t>
            </a:r>
            <a:r>
              <a:rPr sz="1800" dirty="0">
                <a:latin typeface="Calibri"/>
                <a:cs typeface="Calibri"/>
              </a:rPr>
              <a:t>a</a:t>
            </a:r>
            <a:endParaRPr sz="1800">
              <a:latin typeface="Calibri"/>
              <a:cs typeface="Calibri"/>
            </a:endParaRPr>
          </a:p>
        </p:txBody>
      </p:sp>
      <p:sp>
        <p:nvSpPr>
          <p:cNvPr id="13" name="object 13"/>
          <p:cNvSpPr txBox="1"/>
          <p:nvPr/>
        </p:nvSpPr>
        <p:spPr>
          <a:xfrm>
            <a:off x="1109573" y="5540146"/>
            <a:ext cx="52463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libri"/>
                <a:cs typeface="Calibri"/>
              </a:rPr>
              <a:t>particular</a:t>
            </a:r>
            <a:r>
              <a:rPr sz="1800" spc="290" dirty="0">
                <a:latin typeface="Calibri"/>
                <a:cs typeface="Calibri"/>
              </a:rPr>
              <a:t> </a:t>
            </a:r>
            <a:r>
              <a:rPr sz="1800" spc="-5" dirty="0">
                <a:latin typeface="Calibri"/>
                <a:cs typeface="Calibri"/>
              </a:rPr>
              <a:t>place</a:t>
            </a:r>
            <a:r>
              <a:rPr sz="1800" spc="305" dirty="0">
                <a:latin typeface="Calibri"/>
                <a:cs typeface="Calibri"/>
              </a:rPr>
              <a:t> </a:t>
            </a:r>
            <a:r>
              <a:rPr sz="1800" spc="-10" dirty="0">
                <a:latin typeface="Calibri"/>
                <a:cs typeface="Calibri"/>
              </a:rPr>
              <a:t>at</a:t>
            </a:r>
            <a:r>
              <a:rPr sz="1800" spc="280" dirty="0">
                <a:latin typeface="Calibri"/>
                <a:cs typeface="Calibri"/>
              </a:rPr>
              <a:t> </a:t>
            </a:r>
            <a:r>
              <a:rPr sz="1800" dirty="0">
                <a:latin typeface="Calibri"/>
                <a:cs typeface="Calibri"/>
              </a:rPr>
              <a:t>a</a:t>
            </a:r>
            <a:r>
              <a:rPr sz="1800" spc="290" dirty="0">
                <a:latin typeface="Calibri"/>
                <a:cs typeface="Calibri"/>
              </a:rPr>
              <a:t> </a:t>
            </a:r>
            <a:r>
              <a:rPr sz="1800" spc="-5" dirty="0">
                <a:latin typeface="Calibri"/>
                <a:cs typeface="Calibri"/>
              </a:rPr>
              <a:t>particular</a:t>
            </a:r>
            <a:r>
              <a:rPr sz="1800" spc="305" dirty="0">
                <a:latin typeface="Calibri"/>
                <a:cs typeface="Calibri"/>
              </a:rPr>
              <a:t> </a:t>
            </a:r>
            <a:r>
              <a:rPr sz="1800" spc="-5" dirty="0">
                <a:latin typeface="Calibri"/>
                <a:cs typeface="Calibri"/>
              </a:rPr>
              <a:t>time</a:t>
            </a:r>
            <a:r>
              <a:rPr sz="1800" spc="290" dirty="0">
                <a:latin typeface="Calibri"/>
                <a:cs typeface="Calibri"/>
              </a:rPr>
              <a:t> </a:t>
            </a:r>
            <a:r>
              <a:rPr sz="1800" spc="-5" dirty="0">
                <a:latin typeface="Calibri"/>
                <a:cs typeface="Calibri"/>
              </a:rPr>
              <a:t>is</a:t>
            </a:r>
            <a:r>
              <a:rPr sz="1800" spc="290" dirty="0">
                <a:latin typeface="Calibri"/>
                <a:cs typeface="Calibri"/>
              </a:rPr>
              <a:t> </a:t>
            </a:r>
            <a:r>
              <a:rPr sz="1800" spc="-10" dirty="0">
                <a:latin typeface="Calibri"/>
                <a:cs typeface="Calibri"/>
              </a:rPr>
              <a:t>proportional</a:t>
            </a:r>
            <a:r>
              <a:rPr sz="1800" spc="295" dirty="0">
                <a:latin typeface="Calibri"/>
                <a:cs typeface="Calibri"/>
              </a:rPr>
              <a:t> </a:t>
            </a:r>
            <a:r>
              <a:rPr sz="1800" spc="-15" dirty="0">
                <a:latin typeface="Calibri"/>
                <a:cs typeface="Calibri"/>
              </a:rPr>
              <a:t>to </a:t>
            </a:r>
            <a:r>
              <a:rPr sz="1800" spc="-39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probability</a:t>
            </a:r>
            <a:r>
              <a:rPr sz="1800" spc="1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finding</a:t>
            </a:r>
            <a:r>
              <a:rPr sz="1800" spc="3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body</a:t>
            </a:r>
            <a:r>
              <a:rPr sz="1800" spc="15" dirty="0">
                <a:latin typeface="Calibri"/>
                <a:cs typeface="Calibri"/>
              </a:rPr>
              <a:t> </a:t>
            </a:r>
            <a:r>
              <a:rPr sz="1800" spc="-10" dirty="0">
                <a:latin typeface="Calibri"/>
                <a:cs typeface="Calibri"/>
              </a:rPr>
              <a:t>there</a:t>
            </a:r>
            <a:r>
              <a:rPr sz="1800" spc="5" dirty="0">
                <a:latin typeface="Calibri"/>
                <a:cs typeface="Calibri"/>
              </a:rPr>
              <a:t> </a:t>
            </a:r>
            <a:r>
              <a:rPr sz="1800" spc="-10" dirty="0">
                <a:latin typeface="Calibri"/>
                <a:cs typeface="Calibri"/>
              </a:rPr>
              <a:t>at</a:t>
            </a:r>
            <a:r>
              <a:rPr sz="1800" dirty="0">
                <a:latin typeface="Calibri"/>
                <a:cs typeface="Calibri"/>
              </a:rPr>
              <a:t> </a:t>
            </a:r>
            <a:r>
              <a:rPr sz="1800" spc="-5" dirty="0">
                <a:latin typeface="Calibri"/>
                <a:cs typeface="Calibri"/>
              </a:rPr>
              <a:t>that time.</a:t>
            </a:r>
            <a:endParaRPr sz="18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46430"/>
          </a:xfrm>
          <a:custGeom>
            <a:avLst/>
            <a:gdLst/>
            <a:ahLst/>
            <a:cxnLst/>
            <a:rect l="l" t="t" r="r" b="b"/>
            <a:pathLst>
              <a:path w="12192000" h="646430">
                <a:moveTo>
                  <a:pt x="12192000" y="0"/>
                </a:moveTo>
                <a:lnTo>
                  <a:pt x="0" y="0"/>
                </a:lnTo>
                <a:lnTo>
                  <a:pt x="0" y="646176"/>
                </a:lnTo>
                <a:lnTo>
                  <a:pt x="12192000" y="646176"/>
                </a:lnTo>
                <a:lnTo>
                  <a:pt x="12192000" y="0"/>
                </a:lnTo>
                <a:close/>
              </a:path>
            </a:pathLst>
          </a:custGeom>
          <a:solidFill>
            <a:srgbClr val="1F4E79"/>
          </a:solidFill>
        </p:spPr>
        <p:txBody>
          <a:bodyPr wrap="square" lIns="0" tIns="0" rIns="0" bIns="0" rtlCol="0"/>
          <a:lstStyle/>
          <a:p>
            <a:endParaRPr/>
          </a:p>
        </p:txBody>
      </p:sp>
      <p:sp>
        <p:nvSpPr>
          <p:cNvPr id="3" name="object 3"/>
          <p:cNvSpPr txBox="1">
            <a:spLocks noGrp="1"/>
          </p:cNvSpPr>
          <p:nvPr>
            <p:ph type="title"/>
          </p:nvPr>
        </p:nvSpPr>
        <p:spPr>
          <a:xfrm>
            <a:off x="78739" y="3759"/>
            <a:ext cx="5657215" cy="574675"/>
          </a:xfrm>
          <a:prstGeom prst="rect">
            <a:avLst/>
          </a:prstGeom>
        </p:spPr>
        <p:txBody>
          <a:bodyPr vert="horz" wrap="square" lIns="0" tIns="12700" rIns="0" bIns="0" rtlCol="0">
            <a:spAutoFit/>
          </a:bodyPr>
          <a:lstStyle/>
          <a:p>
            <a:pPr marL="12700">
              <a:lnSpc>
                <a:spcPct val="100000"/>
              </a:lnSpc>
              <a:spcBef>
                <a:spcPts val="100"/>
              </a:spcBef>
            </a:pPr>
            <a:r>
              <a:rPr sz="3600" b="1" spc="-40" dirty="0">
                <a:solidFill>
                  <a:srgbClr val="FFFFFF"/>
                </a:solidFill>
                <a:latin typeface="Calibri"/>
                <a:cs typeface="Calibri"/>
              </a:rPr>
              <a:t>Well</a:t>
            </a:r>
            <a:r>
              <a:rPr sz="3600" b="1" spc="-20" dirty="0">
                <a:solidFill>
                  <a:srgbClr val="FFFFFF"/>
                </a:solidFill>
                <a:latin typeface="Calibri"/>
                <a:cs typeface="Calibri"/>
              </a:rPr>
              <a:t> </a:t>
            </a:r>
            <a:r>
              <a:rPr sz="3600" b="1" spc="-15" dirty="0">
                <a:solidFill>
                  <a:srgbClr val="FFFFFF"/>
                </a:solidFill>
                <a:latin typeface="Calibri"/>
                <a:cs typeface="Calibri"/>
              </a:rPr>
              <a:t>Behaved </a:t>
            </a:r>
            <a:r>
              <a:rPr sz="3600" b="1" spc="-55" dirty="0">
                <a:solidFill>
                  <a:srgbClr val="FFFFFF"/>
                </a:solidFill>
                <a:latin typeface="Calibri"/>
                <a:cs typeface="Calibri"/>
              </a:rPr>
              <a:t>Wave</a:t>
            </a:r>
            <a:r>
              <a:rPr sz="3600" b="1" spc="-15" dirty="0">
                <a:solidFill>
                  <a:srgbClr val="FFFFFF"/>
                </a:solidFill>
                <a:latin typeface="Calibri"/>
                <a:cs typeface="Calibri"/>
              </a:rPr>
              <a:t> </a:t>
            </a:r>
            <a:r>
              <a:rPr sz="3600" b="1" spc="-5" dirty="0">
                <a:solidFill>
                  <a:srgbClr val="FFFFFF"/>
                </a:solidFill>
                <a:latin typeface="Calibri"/>
                <a:cs typeface="Calibri"/>
              </a:rPr>
              <a:t>functions</a:t>
            </a:r>
            <a:endParaRPr sz="3600">
              <a:latin typeface="Calibri"/>
              <a:cs typeface="Calibri"/>
            </a:endParaRPr>
          </a:p>
        </p:txBody>
      </p:sp>
      <p:grpSp>
        <p:nvGrpSpPr>
          <p:cNvPr id="4" name="object 4"/>
          <p:cNvGrpSpPr/>
          <p:nvPr/>
        </p:nvGrpSpPr>
        <p:grpSpPr>
          <a:xfrm>
            <a:off x="820292" y="1298828"/>
            <a:ext cx="10847070" cy="3492500"/>
            <a:chOff x="820292" y="1298828"/>
            <a:chExt cx="10847070" cy="3492500"/>
          </a:xfrm>
        </p:grpSpPr>
        <p:sp>
          <p:nvSpPr>
            <p:cNvPr id="5" name="object 5"/>
            <p:cNvSpPr/>
            <p:nvPr/>
          </p:nvSpPr>
          <p:spPr>
            <a:xfrm>
              <a:off x="829817" y="1308353"/>
              <a:ext cx="10828020" cy="3473450"/>
            </a:xfrm>
            <a:custGeom>
              <a:avLst/>
              <a:gdLst/>
              <a:ahLst/>
              <a:cxnLst/>
              <a:rect l="l" t="t" r="r" b="b"/>
              <a:pathLst>
                <a:path w="10828020" h="3473450">
                  <a:moveTo>
                    <a:pt x="0" y="3473196"/>
                  </a:moveTo>
                  <a:lnTo>
                    <a:pt x="10828020" y="3473196"/>
                  </a:lnTo>
                  <a:lnTo>
                    <a:pt x="10828020" y="0"/>
                  </a:lnTo>
                  <a:lnTo>
                    <a:pt x="0" y="0"/>
                  </a:lnTo>
                  <a:lnTo>
                    <a:pt x="0" y="3473196"/>
                  </a:lnTo>
                  <a:close/>
                </a:path>
              </a:pathLst>
            </a:custGeom>
            <a:ln w="19050">
              <a:solidFill>
                <a:srgbClr val="000000"/>
              </a:solidFill>
            </a:ln>
          </p:spPr>
          <p:txBody>
            <a:bodyPr wrap="square" lIns="0" tIns="0" rIns="0" bIns="0" rtlCol="0"/>
            <a:lstStyle/>
            <a:p>
              <a:endParaRPr/>
            </a:p>
          </p:txBody>
        </p:sp>
        <p:sp>
          <p:nvSpPr>
            <p:cNvPr id="6" name="object 6"/>
            <p:cNvSpPr/>
            <p:nvPr/>
          </p:nvSpPr>
          <p:spPr>
            <a:xfrm>
              <a:off x="5108575" y="4351273"/>
              <a:ext cx="338455" cy="277495"/>
            </a:xfrm>
            <a:custGeom>
              <a:avLst/>
              <a:gdLst/>
              <a:ahLst/>
              <a:cxnLst/>
              <a:rect l="l" t="t" r="r" b="b"/>
              <a:pathLst>
                <a:path w="338454" h="277495">
                  <a:moveTo>
                    <a:pt x="22860" y="0"/>
                  </a:moveTo>
                  <a:lnTo>
                    <a:pt x="0" y="0"/>
                  </a:lnTo>
                  <a:lnTo>
                    <a:pt x="0" y="276987"/>
                  </a:lnTo>
                  <a:lnTo>
                    <a:pt x="22860" y="276987"/>
                  </a:lnTo>
                  <a:lnTo>
                    <a:pt x="22860" y="0"/>
                  </a:lnTo>
                  <a:close/>
                </a:path>
                <a:path w="338454" h="277495">
                  <a:moveTo>
                    <a:pt x="338328" y="0"/>
                  </a:moveTo>
                  <a:lnTo>
                    <a:pt x="315468" y="0"/>
                  </a:lnTo>
                  <a:lnTo>
                    <a:pt x="315468" y="276987"/>
                  </a:lnTo>
                  <a:lnTo>
                    <a:pt x="338328" y="276987"/>
                  </a:lnTo>
                  <a:lnTo>
                    <a:pt x="338328" y="0"/>
                  </a:lnTo>
                  <a:close/>
                </a:path>
              </a:pathLst>
            </a:custGeom>
            <a:solidFill>
              <a:srgbClr val="000000"/>
            </a:solidFill>
          </p:spPr>
          <p:txBody>
            <a:bodyPr wrap="square" lIns="0" tIns="0" rIns="0" bIns="0" rtlCol="0"/>
            <a:lstStyle/>
            <a:p>
              <a:endParaRPr/>
            </a:p>
          </p:txBody>
        </p:sp>
      </p:grpSp>
      <p:sp>
        <p:nvSpPr>
          <p:cNvPr id="7" name="object 7"/>
          <p:cNvSpPr txBox="1"/>
          <p:nvPr/>
        </p:nvSpPr>
        <p:spPr>
          <a:xfrm>
            <a:off x="869696" y="1321053"/>
            <a:ext cx="10558780" cy="3330575"/>
          </a:xfrm>
          <a:prstGeom prst="rect">
            <a:avLst/>
          </a:prstGeom>
        </p:spPr>
        <p:txBody>
          <a:bodyPr vert="horz" wrap="square" lIns="0" tIns="12700" rIns="0" bIns="0" rtlCol="0">
            <a:spAutoFit/>
          </a:bodyPr>
          <a:lstStyle/>
          <a:p>
            <a:pPr marL="50800" marR="325755">
              <a:lnSpc>
                <a:spcPct val="100000"/>
              </a:lnSpc>
              <a:spcBef>
                <a:spcPts val="100"/>
              </a:spcBef>
            </a:pPr>
            <a:r>
              <a:rPr sz="2400" spc="-40" dirty="0">
                <a:latin typeface="Calibri"/>
                <a:cs typeface="Calibri"/>
              </a:rPr>
              <a:t>Wave</a:t>
            </a:r>
            <a:r>
              <a:rPr sz="2400" dirty="0">
                <a:latin typeface="Calibri"/>
                <a:cs typeface="Calibri"/>
              </a:rPr>
              <a:t> </a:t>
            </a:r>
            <a:r>
              <a:rPr sz="2400" spc="-5" dirty="0">
                <a:latin typeface="Calibri"/>
                <a:cs typeface="Calibri"/>
              </a:rPr>
              <a:t>functions </a:t>
            </a:r>
            <a:r>
              <a:rPr sz="2400" dirty="0">
                <a:latin typeface="Calibri"/>
                <a:cs typeface="Calibri"/>
              </a:rPr>
              <a:t>with</a:t>
            </a:r>
            <a:r>
              <a:rPr sz="2400" spc="-20" dirty="0">
                <a:latin typeface="Calibri"/>
                <a:cs typeface="Calibri"/>
              </a:rPr>
              <a:t> </a:t>
            </a:r>
            <a:r>
              <a:rPr sz="2400" dirty="0">
                <a:latin typeface="Calibri"/>
                <a:cs typeface="Calibri"/>
              </a:rPr>
              <a:t>the </a:t>
            </a:r>
            <a:r>
              <a:rPr sz="2400" spc="-10" dirty="0">
                <a:latin typeface="Calibri"/>
                <a:cs typeface="Calibri"/>
              </a:rPr>
              <a:t>following</a:t>
            </a:r>
            <a:r>
              <a:rPr sz="2400" dirty="0">
                <a:latin typeface="Calibri"/>
                <a:cs typeface="Calibri"/>
              </a:rPr>
              <a:t> </a:t>
            </a:r>
            <a:r>
              <a:rPr sz="2400" spc="-10" dirty="0">
                <a:latin typeface="Calibri"/>
                <a:cs typeface="Calibri"/>
              </a:rPr>
              <a:t>properties</a:t>
            </a:r>
            <a:r>
              <a:rPr sz="2400" spc="-20" dirty="0">
                <a:latin typeface="Calibri"/>
                <a:cs typeface="Calibri"/>
              </a:rPr>
              <a:t> </a:t>
            </a:r>
            <a:r>
              <a:rPr sz="2400" spc="-15" dirty="0">
                <a:latin typeface="Calibri"/>
                <a:cs typeface="Calibri"/>
              </a:rPr>
              <a:t>are</a:t>
            </a:r>
            <a:r>
              <a:rPr sz="2400" spc="5" dirty="0">
                <a:latin typeface="Calibri"/>
                <a:cs typeface="Calibri"/>
              </a:rPr>
              <a:t> </a:t>
            </a:r>
            <a:r>
              <a:rPr sz="2400" spc="-5" dirty="0">
                <a:latin typeface="Calibri"/>
                <a:cs typeface="Calibri"/>
              </a:rPr>
              <a:t>known</a:t>
            </a:r>
            <a:r>
              <a:rPr sz="2400" dirty="0">
                <a:latin typeface="Calibri"/>
                <a:cs typeface="Calibri"/>
              </a:rPr>
              <a:t> as</a:t>
            </a:r>
            <a:r>
              <a:rPr sz="2400" spc="-5" dirty="0">
                <a:latin typeface="Calibri"/>
                <a:cs typeface="Calibri"/>
              </a:rPr>
              <a:t> </a:t>
            </a:r>
            <a:r>
              <a:rPr sz="2400" dirty="0">
                <a:latin typeface="Calibri"/>
                <a:cs typeface="Calibri"/>
              </a:rPr>
              <a:t>the </a:t>
            </a:r>
            <a:r>
              <a:rPr sz="2400" spc="-10" dirty="0">
                <a:latin typeface="Calibri"/>
                <a:cs typeface="Calibri"/>
              </a:rPr>
              <a:t>well </a:t>
            </a:r>
            <a:r>
              <a:rPr sz="2400" spc="-15" dirty="0">
                <a:latin typeface="Calibri"/>
                <a:cs typeface="Calibri"/>
              </a:rPr>
              <a:t>behaved</a:t>
            </a:r>
            <a:r>
              <a:rPr sz="2400" spc="10" dirty="0">
                <a:latin typeface="Calibri"/>
                <a:cs typeface="Calibri"/>
              </a:rPr>
              <a:t> </a:t>
            </a:r>
            <a:r>
              <a:rPr sz="2400" spc="-25" dirty="0">
                <a:latin typeface="Calibri"/>
                <a:cs typeface="Calibri"/>
              </a:rPr>
              <a:t>wave </a:t>
            </a:r>
            <a:r>
              <a:rPr sz="2400" spc="-525" dirty="0">
                <a:latin typeface="Calibri"/>
                <a:cs typeface="Calibri"/>
              </a:rPr>
              <a:t> </a:t>
            </a:r>
            <a:r>
              <a:rPr sz="2400" spc="-5" dirty="0">
                <a:latin typeface="Calibri"/>
                <a:cs typeface="Calibri"/>
              </a:rPr>
              <a:t>functions.</a:t>
            </a:r>
            <a:endParaRPr sz="2400">
              <a:latin typeface="Calibri"/>
              <a:cs typeface="Calibri"/>
            </a:endParaRPr>
          </a:p>
          <a:p>
            <a:pPr>
              <a:lnSpc>
                <a:spcPct val="100000"/>
              </a:lnSpc>
              <a:spcBef>
                <a:spcPts val="45"/>
              </a:spcBef>
            </a:pPr>
            <a:endParaRPr sz="2250">
              <a:latin typeface="Calibri"/>
              <a:cs typeface="Calibri"/>
            </a:endParaRPr>
          </a:p>
          <a:p>
            <a:pPr marL="393700" indent="-342900">
              <a:lnSpc>
                <a:spcPct val="100000"/>
              </a:lnSpc>
              <a:buSzPct val="104166"/>
              <a:buAutoNum type="arabicPeriod"/>
              <a:tabLst>
                <a:tab pos="393700" algn="l"/>
              </a:tabLst>
            </a:pPr>
            <a:r>
              <a:rPr sz="2400" dirty="0">
                <a:latin typeface="Cambria Math"/>
                <a:cs typeface="Cambria Math"/>
              </a:rPr>
              <a:t>𝜓</a:t>
            </a:r>
            <a:r>
              <a:rPr sz="2400" spc="50" dirty="0">
                <a:latin typeface="Cambria Math"/>
                <a:cs typeface="Cambria Math"/>
              </a:rPr>
              <a:t> </a:t>
            </a:r>
            <a:r>
              <a:rPr sz="2400" spc="-10" dirty="0">
                <a:latin typeface="Calibri"/>
                <a:cs typeface="Calibri"/>
              </a:rPr>
              <a:t>must</a:t>
            </a:r>
            <a:r>
              <a:rPr sz="2400" spc="-15" dirty="0">
                <a:latin typeface="Calibri"/>
                <a:cs typeface="Calibri"/>
              </a:rPr>
              <a:t> </a:t>
            </a:r>
            <a:r>
              <a:rPr sz="2400" spc="-5" dirty="0">
                <a:latin typeface="Calibri"/>
                <a:cs typeface="Calibri"/>
              </a:rPr>
              <a:t>be </a:t>
            </a:r>
            <a:r>
              <a:rPr sz="2400" spc="-10" dirty="0">
                <a:latin typeface="Calibri"/>
                <a:cs typeface="Calibri"/>
              </a:rPr>
              <a:t>continuous </a:t>
            </a:r>
            <a:r>
              <a:rPr sz="2400" dirty="0">
                <a:latin typeface="Calibri"/>
                <a:cs typeface="Calibri"/>
              </a:rPr>
              <a:t>and</a:t>
            </a:r>
            <a:r>
              <a:rPr sz="2400" spc="-5" dirty="0">
                <a:latin typeface="Calibri"/>
                <a:cs typeface="Calibri"/>
              </a:rPr>
              <a:t> single </a:t>
            </a:r>
            <a:r>
              <a:rPr sz="2400" spc="-10" dirty="0">
                <a:latin typeface="Calibri"/>
                <a:cs typeface="Calibri"/>
              </a:rPr>
              <a:t>valued</a:t>
            </a:r>
            <a:r>
              <a:rPr sz="2400" spc="-5" dirty="0">
                <a:latin typeface="Calibri"/>
                <a:cs typeface="Calibri"/>
              </a:rPr>
              <a:t> everywhere.</a:t>
            </a:r>
            <a:endParaRPr sz="2400">
              <a:latin typeface="Calibri"/>
              <a:cs typeface="Calibri"/>
            </a:endParaRPr>
          </a:p>
          <a:p>
            <a:pPr>
              <a:lnSpc>
                <a:spcPct val="100000"/>
              </a:lnSpc>
              <a:spcBef>
                <a:spcPts val="55"/>
              </a:spcBef>
              <a:buAutoNum type="arabicPeriod"/>
            </a:pPr>
            <a:endParaRPr sz="2300">
              <a:latin typeface="Calibri"/>
              <a:cs typeface="Calibri"/>
            </a:endParaRPr>
          </a:p>
          <a:p>
            <a:pPr marL="393700" indent="-342900">
              <a:lnSpc>
                <a:spcPct val="100000"/>
              </a:lnSpc>
              <a:buAutoNum type="arabicPeriod"/>
              <a:tabLst>
                <a:tab pos="393700" algn="l"/>
              </a:tabLst>
            </a:pPr>
            <a:r>
              <a:rPr sz="2400" spc="-5" dirty="0">
                <a:latin typeface="Calibri"/>
                <a:cs typeface="Calibri"/>
              </a:rPr>
              <a:t>The</a:t>
            </a:r>
            <a:r>
              <a:rPr sz="2400" spc="5" dirty="0">
                <a:latin typeface="Calibri"/>
                <a:cs typeface="Calibri"/>
              </a:rPr>
              <a:t> </a:t>
            </a:r>
            <a:r>
              <a:rPr sz="2400" spc="-10" dirty="0">
                <a:latin typeface="Calibri"/>
                <a:cs typeface="Calibri"/>
              </a:rPr>
              <a:t>derivatives</a:t>
            </a:r>
            <a:r>
              <a:rPr sz="2400" spc="10" dirty="0">
                <a:latin typeface="Calibri"/>
                <a:cs typeface="Calibri"/>
              </a:rPr>
              <a:t> </a:t>
            </a:r>
            <a:r>
              <a:rPr sz="2400" spc="-5" dirty="0">
                <a:latin typeface="Calibri"/>
                <a:cs typeface="Calibri"/>
              </a:rPr>
              <a:t>of</a:t>
            </a:r>
            <a:r>
              <a:rPr sz="2400" spc="10" dirty="0">
                <a:latin typeface="Calibri"/>
                <a:cs typeface="Calibri"/>
              </a:rPr>
              <a:t> </a:t>
            </a:r>
            <a:r>
              <a:rPr sz="2400" dirty="0">
                <a:latin typeface="Cambria Math"/>
                <a:cs typeface="Cambria Math"/>
              </a:rPr>
              <a:t>𝜓</a:t>
            </a:r>
            <a:r>
              <a:rPr sz="2400" spc="50" dirty="0">
                <a:latin typeface="Cambria Math"/>
                <a:cs typeface="Cambria Math"/>
              </a:rPr>
              <a:t> </a:t>
            </a:r>
            <a:r>
              <a:rPr sz="2400" spc="-10" dirty="0">
                <a:latin typeface="Calibri"/>
                <a:cs typeface="Calibri"/>
              </a:rPr>
              <a:t>must</a:t>
            </a:r>
            <a:r>
              <a:rPr sz="2400" spc="-15" dirty="0">
                <a:latin typeface="Calibri"/>
                <a:cs typeface="Calibri"/>
              </a:rPr>
              <a:t> </a:t>
            </a:r>
            <a:r>
              <a:rPr sz="2400" spc="-5" dirty="0">
                <a:latin typeface="Calibri"/>
                <a:cs typeface="Calibri"/>
              </a:rPr>
              <a:t>be</a:t>
            </a:r>
            <a:r>
              <a:rPr sz="2400" dirty="0">
                <a:latin typeface="Calibri"/>
                <a:cs typeface="Calibri"/>
              </a:rPr>
              <a:t> </a:t>
            </a:r>
            <a:r>
              <a:rPr sz="2400" spc="-5" dirty="0">
                <a:latin typeface="Calibri"/>
                <a:cs typeface="Calibri"/>
              </a:rPr>
              <a:t>single</a:t>
            </a:r>
            <a:r>
              <a:rPr sz="2400" spc="-15" dirty="0">
                <a:latin typeface="Calibri"/>
                <a:cs typeface="Calibri"/>
              </a:rPr>
              <a:t> </a:t>
            </a:r>
            <a:r>
              <a:rPr sz="2400" spc="-10" dirty="0">
                <a:latin typeface="Calibri"/>
                <a:cs typeface="Calibri"/>
              </a:rPr>
              <a:t>valued</a:t>
            </a:r>
            <a:r>
              <a:rPr sz="2400" spc="10" dirty="0">
                <a:latin typeface="Calibri"/>
                <a:cs typeface="Calibri"/>
              </a:rPr>
              <a:t> </a:t>
            </a:r>
            <a:r>
              <a:rPr sz="2400" dirty="0">
                <a:latin typeface="Calibri"/>
                <a:cs typeface="Calibri"/>
              </a:rPr>
              <a:t>and </a:t>
            </a:r>
            <a:r>
              <a:rPr sz="2400" spc="-10" dirty="0">
                <a:latin typeface="Calibri"/>
                <a:cs typeface="Calibri"/>
              </a:rPr>
              <a:t>continuous </a:t>
            </a:r>
            <a:r>
              <a:rPr sz="2400" spc="-5" dirty="0">
                <a:latin typeface="Calibri"/>
                <a:cs typeface="Calibri"/>
              </a:rPr>
              <a:t>everywhere.</a:t>
            </a:r>
            <a:endParaRPr sz="2400">
              <a:latin typeface="Calibri"/>
              <a:cs typeface="Calibri"/>
            </a:endParaRPr>
          </a:p>
          <a:p>
            <a:pPr>
              <a:lnSpc>
                <a:spcPct val="100000"/>
              </a:lnSpc>
              <a:spcBef>
                <a:spcPts val="10"/>
              </a:spcBef>
              <a:buAutoNum type="arabicPeriod"/>
            </a:pPr>
            <a:endParaRPr sz="2350">
              <a:latin typeface="Calibri"/>
              <a:cs typeface="Calibri"/>
            </a:endParaRPr>
          </a:p>
          <a:p>
            <a:pPr marL="417830" indent="-367665">
              <a:lnSpc>
                <a:spcPct val="100000"/>
              </a:lnSpc>
              <a:spcBef>
                <a:spcPts val="5"/>
              </a:spcBef>
              <a:buFont typeface="Calibri"/>
              <a:buAutoNum type="arabicPeriod"/>
              <a:tabLst>
                <a:tab pos="417830" algn="l"/>
                <a:tab pos="418465" algn="l"/>
              </a:tabLst>
            </a:pPr>
            <a:r>
              <a:rPr sz="2400" dirty="0">
                <a:latin typeface="Cambria Math"/>
                <a:cs typeface="Cambria Math"/>
              </a:rPr>
              <a:t>𝜓</a:t>
            </a:r>
            <a:r>
              <a:rPr sz="2400" spc="35" dirty="0">
                <a:latin typeface="Cambria Math"/>
                <a:cs typeface="Cambria Math"/>
              </a:rPr>
              <a:t> </a:t>
            </a:r>
            <a:r>
              <a:rPr sz="2400" spc="-10" dirty="0">
                <a:latin typeface="Calibri"/>
                <a:cs typeface="Calibri"/>
              </a:rPr>
              <a:t>must</a:t>
            </a:r>
            <a:r>
              <a:rPr sz="2400" spc="-15" dirty="0">
                <a:latin typeface="Calibri"/>
                <a:cs typeface="Calibri"/>
              </a:rPr>
              <a:t> </a:t>
            </a:r>
            <a:r>
              <a:rPr sz="2400" spc="-5" dirty="0">
                <a:latin typeface="Calibri"/>
                <a:cs typeface="Calibri"/>
              </a:rPr>
              <a:t>be </a:t>
            </a:r>
            <a:r>
              <a:rPr sz="2400" spc="-10" dirty="0">
                <a:latin typeface="Calibri"/>
                <a:cs typeface="Calibri"/>
              </a:rPr>
              <a:t>normalizable, </a:t>
            </a:r>
            <a:r>
              <a:rPr sz="2400" dirty="0">
                <a:latin typeface="Calibri"/>
                <a:cs typeface="Calibri"/>
              </a:rPr>
              <a:t>which</a:t>
            </a:r>
            <a:r>
              <a:rPr sz="2400" spc="-10" dirty="0">
                <a:latin typeface="Calibri"/>
                <a:cs typeface="Calibri"/>
              </a:rPr>
              <a:t> </a:t>
            </a:r>
            <a:r>
              <a:rPr sz="2400" dirty="0">
                <a:latin typeface="Calibri"/>
                <a:cs typeface="Calibri"/>
              </a:rPr>
              <a:t>means</a:t>
            </a:r>
            <a:r>
              <a:rPr sz="2400" spc="-20" dirty="0">
                <a:latin typeface="Calibri"/>
                <a:cs typeface="Calibri"/>
              </a:rPr>
              <a:t> </a:t>
            </a:r>
            <a:r>
              <a:rPr sz="2400" spc="-10" dirty="0">
                <a:latin typeface="Calibri"/>
                <a:cs typeface="Calibri"/>
              </a:rPr>
              <a:t>that</a:t>
            </a:r>
            <a:r>
              <a:rPr sz="2400" spc="20" dirty="0">
                <a:latin typeface="Calibri"/>
                <a:cs typeface="Calibri"/>
              </a:rPr>
              <a:t> </a:t>
            </a:r>
            <a:r>
              <a:rPr sz="2400" dirty="0">
                <a:latin typeface="Cambria Math"/>
                <a:cs typeface="Cambria Math"/>
              </a:rPr>
              <a:t>𝜓</a:t>
            </a:r>
            <a:r>
              <a:rPr sz="2400" spc="40" dirty="0">
                <a:latin typeface="Cambria Math"/>
                <a:cs typeface="Cambria Math"/>
              </a:rPr>
              <a:t> </a:t>
            </a:r>
            <a:r>
              <a:rPr sz="2400" spc="-10" dirty="0">
                <a:latin typeface="Calibri"/>
                <a:cs typeface="Calibri"/>
              </a:rPr>
              <a:t>must</a:t>
            </a:r>
            <a:r>
              <a:rPr sz="2400" spc="-15" dirty="0">
                <a:latin typeface="Calibri"/>
                <a:cs typeface="Calibri"/>
              </a:rPr>
              <a:t> </a:t>
            </a:r>
            <a:r>
              <a:rPr sz="2400" spc="-10" dirty="0">
                <a:latin typeface="Calibri"/>
                <a:cs typeface="Calibri"/>
              </a:rPr>
              <a:t>go</a:t>
            </a:r>
            <a:r>
              <a:rPr sz="2400" spc="-5" dirty="0">
                <a:latin typeface="Calibri"/>
                <a:cs typeface="Calibri"/>
              </a:rPr>
              <a:t> </a:t>
            </a:r>
            <a:r>
              <a:rPr sz="2400" spc="-15" dirty="0">
                <a:latin typeface="Calibri"/>
                <a:cs typeface="Calibri"/>
              </a:rPr>
              <a:t>to</a:t>
            </a:r>
            <a:r>
              <a:rPr sz="2400" spc="-25" dirty="0">
                <a:latin typeface="Calibri"/>
                <a:cs typeface="Calibri"/>
              </a:rPr>
              <a:t> </a:t>
            </a:r>
            <a:r>
              <a:rPr sz="2400" dirty="0">
                <a:latin typeface="Calibri"/>
                <a:cs typeface="Calibri"/>
              </a:rPr>
              <a:t>0</a:t>
            </a:r>
            <a:r>
              <a:rPr sz="2400" spc="-10" dirty="0">
                <a:latin typeface="Calibri"/>
                <a:cs typeface="Calibri"/>
              </a:rPr>
              <a:t> </a:t>
            </a:r>
            <a:r>
              <a:rPr sz="2400" spc="-15" dirty="0">
                <a:latin typeface="Calibri"/>
                <a:cs typeface="Calibri"/>
              </a:rPr>
              <a:t>(zero)</a:t>
            </a:r>
            <a:r>
              <a:rPr sz="2400" spc="-30" dirty="0">
                <a:latin typeface="Calibri"/>
                <a:cs typeface="Calibri"/>
              </a:rPr>
              <a:t> </a:t>
            </a:r>
            <a:r>
              <a:rPr sz="2400" dirty="0">
                <a:latin typeface="Calibri"/>
                <a:cs typeface="Calibri"/>
              </a:rPr>
              <a:t>as</a:t>
            </a:r>
            <a:r>
              <a:rPr sz="2400" spc="5" dirty="0">
                <a:latin typeface="Calibri"/>
                <a:cs typeface="Calibri"/>
              </a:rPr>
              <a:t> </a:t>
            </a:r>
            <a:r>
              <a:rPr sz="2400" dirty="0">
                <a:latin typeface="Cambria Math"/>
                <a:cs typeface="Cambria Math"/>
              </a:rPr>
              <a:t>𝑥</a:t>
            </a:r>
            <a:r>
              <a:rPr sz="2400" spc="210" dirty="0">
                <a:latin typeface="Cambria Math"/>
                <a:cs typeface="Cambria Math"/>
              </a:rPr>
              <a:t> </a:t>
            </a:r>
            <a:r>
              <a:rPr sz="2400" dirty="0">
                <a:latin typeface="Cambria Math"/>
                <a:cs typeface="Cambria Math"/>
              </a:rPr>
              <a:t>→</a:t>
            </a:r>
            <a:r>
              <a:rPr sz="2400" spc="140" dirty="0">
                <a:latin typeface="Cambria Math"/>
                <a:cs typeface="Cambria Math"/>
              </a:rPr>
              <a:t> </a:t>
            </a:r>
            <a:r>
              <a:rPr sz="2400" spc="-5" dirty="0">
                <a:latin typeface="Cambria Math"/>
                <a:cs typeface="Cambria Math"/>
              </a:rPr>
              <a:t>±∞,</a:t>
            </a:r>
            <a:r>
              <a:rPr sz="2400" spc="-135" dirty="0">
                <a:latin typeface="Cambria Math"/>
                <a:cs typeface="Cambria Math"/>
              </a:rPr>
              <a:t> </a:t>
            </a:r>
            <a:r>
              <a:rPr sz="2400" dirty="0">
                <a:latin typeface="Cambria Math"/>
                <a:cs typeface="Cambria Math"/>
              </a:rPr>
              <a:t>𝑦</a:t>
            </a:r>
            <a:r>
              <a:rPr sz="2400" spc="165" dirty="0">
                <a:latin typeface="Cambria Math"/>
                <a:cs typeface="Cambria Math"/>
              </a:rPr>
              <a:t> </a:t>
            </a:r>
            <a:r>
              <a:rPr sz="2400" dirty="0">
                <a:latin typeface="Cambria Math"/>
                <a:cs typeface="Cambria Math"/>
              </a:rPr>
              <a:t>→</a:t>
            </a:r>
            <a:endParaRPr sz="2400">
              <a:latin typeface="Cambria Math"/>
              <a:cs typeface="Cambria Math"/>
            </a:endParaRPr>
          </a:p>
          <a:p>
            <a:pPr marL="50800">
              <a:lnSpc>
                <a:spcPct val="100000"/>
              </a:lnSpc>
              <a:spcBef>
                <a:spcPts val="80"/>
              </a:spcBef>
            </a:pPr>
            <a:r>
              <a:rPr sz="2400" dirty="0">
                <a:latin typeface="Cambria Math"/>
                <a:cs typeface="Cambria Math"/>
              </a:rPr>
              <a:t>±</a:t>
            </a:r>
            <a:r>
              <a:rPr sz="2400" spc="-10" dirty="0">
                <a:latin typeface="Cambria Math"/>
                <a:cs typeface="Cambria Math"/>
              </a:rPr>
              <a:t> </a:t>
            </a:r>
            <a:r>
              <a:rPr sz="2400" dirty="0">
                <a:latin typeface="Cambria Math"/>
                <a:cs typeface="Cambria Math"/>
              </a:rPr>
              <a:t>∞</a:t>
            </a:r>
            <a:r>
              <a:rPr sz="2400" spc="-5" dirty="0">
                <a:latin typeface="Cambria Math"/>
                <a:cs typeface="Cambria Math"/>
              </a:rPr>
              <a:t> 𝑎𝑛𝑑</a:t>
            </a:r>
            <a:r>
              <a:rPr sz="2400" spc="70" dirty="0">
                <a:latin typeface="Cambria Math"/>
                <a:cs typeface="Cambria Math"/>
              </a:rPr>
              <a:t> </a:t>
            </a:r>
            <a:r>
              <a:rPr sz="2400" dirty="0">
                <a:latin typeface="Cambria Math"/>
                <a:cs typeface="Cambria Math"/>
              </a:rPr>
              <a:t>𝑧</a:t>
            </a:r>
            <a:r>
              <a:rPr sz="2400" spc="180" dirty="0">
                <a:latin typeface="Cambria Math"/>
                <a:cs typeface="Cambria Math"/>
              </a:rPr>
              <a:t> </a:t>
            </a:r>
            <a:r>
              <a:rPr sz="2400" dirty="0">
                <a:latin typeface="Cambria Math"/>
                <a:cs typeface="Cambria Math"/>
              </a:rPr>
              <a:t>→</a:t>
            </a:r>
            <a:r>
              <a:rPr sz="2400" spc="135" dirty="0">
                <a:latin typeface="Cambria Math"/>
                <a:cs typeface="Cambria Math"/>
              </a:rPr>
              <a:t> </a:t>
            </a:r>
            <a:r>
              <a:rPr sz="2400" spc="-5" dirty="0">
                <a:latin typeface="Cambria Math"/>
                <a:cs typeface="Cambria Math"/>
              </a:rPr>
              <a:t>±∞</a:t>
            </a:r>
            <a:r>
              <a:rPr sz="2400" spc="10" dirty="0">
                <a:latin typeface="Cambria Math"/>
                <a:cs typeface="Cambria Math"/>
              </a:rPr>
              <a:t> </a:t>
            </a:r>
            <a:r>
              <a:rPr sz="2400" dirty="0">
                <a:latin typeface="Calibri"/>
                <a:cs typeface="Calibri"/>
              </a:rPr>
              <a:t>in </a:t>
            </a:r>
            <a:r>
              <a:rPr sz="2400" spc="-15" dirty="0">
                <a:latin typeface="Calibri"/>
                <a:cs typeface="Calibri"/>
              </a:rPr>
              <a:t>order</a:t>
            </a:r>
            <a:r>
              <a:rPr sz="2400" spc="5" dirty="0">
                <a:latin typeface="Calibri"/>
                <a:cs typeface="Calibri"/>
              </a:rPr>
              <a:t> </a:t>
            </a:r>
            <a:r>
              <a:rPr sz="2400" spc="-10" dirty="0">
                <a:latin typeface="Calibri"/>
                <a:cs typeface="Calibri"/>
              </a:rPr>
              <a:t>that</a:t>
            </a:r>
            <a:r>
              <a:rPr sz="2400" spc="-15" dirty="0">
                <a:latin typeface="Calibri"/>
                <a:cs typeface="Calibri"/>
              </a:rPr>
              <a:t> </a:t>
            </a:r>
            <a:r>
              <a:rPr sz="3600" spc="-1492" baseline="-2314" dirty="0">
                <a:latin typeface="Cambria Math"/>
                <a:cs typeface="Cambria Math"/>
              </a:rPr>
              <a:t>׬</a:t>
            </a:r>
            <a:r>
              <a:rPr sz="3600" spc="330" baseline="-2314" dirty="0">
                <a:latin typeface="Cambria Math"/>
                <a:cs typeface="Cambria Math"/>
              </a:rPr>
              <a:t> </a:t>
            </a:r>
            <a:r>
              <a:rPr sz="2400" dirty="0">
                <a:latin typeface="Cambria Math"/>
                <a:cs typeface="Cambria Math"/>
              </a:rPr>
              <a:t>𝜓</a:t>
            </a:r>
            <a:r>
              <a:rPr sz="2400" spc="265" dirty="0">
                <a:latin typeface="Cambria Math"/>
                <a:cs typeface="Cambria Math"/>
              </a:rPr>
              <a:t> </a:t>
            </a:r>
            <a:r>
              <a:rPr sz="2625" spc="67" baseline="28571" dirty="0">
                <a:latin typeface="Cambria Math"/>
                <a:cs typeface="Cambria Math"/>
              </a:rPr>
              <a:t>2</a:t>
            </a:r>
            <a:r>
              <a:rPr sz="2400" spc="45" dirty="0">
                <a:latin typeface="Cambria Math"/>
                <a:cs typeface="Cambria Math"/>
              </a:rPr>
              <a:t>𝑑𝑉</a:t>
            </a:r>
            <a:r>
              <a:rPr sz="2400" spc="80" dirty="0">
                <a:latin typeface="Cambria Math"/>
                <a:cs typeface="Cambria Math"/>
              </a:rPr>
              <a:t> </a:t>
            </a:r>
            <a:r>
              <a:rPr sz="2400" spc="-15" dirty="0">
                <a:latin typeface="Calibri"/>
                <a:cs typeface="Calibri"/>
              </a:rPr>
              <a:t>over</a:t>
            </a:r>
            <a:r>
              <a:rPr sz="2400" spc="5" dirty="0">
                <a:latin typeface="Calibri"/>
                <a:cs typeface="Calibri"/>
              </a:rPr>
              <a:t> </a:t>
            </a:r>
            <a:r>
              <a:rPr sz="2400" dirty="0">
                <a:latin typeface="Calibri"/>
                <a:cs typeface="Calibri"/>
              </a:rPr>
              <a:t>all</a:t>
            </a:r>
            <a:r>
              <a:rPr sz="2400" spc="-5" dirty="0">
                <a:latin typeface="Calibri"/>
                <a:cs typeface="Calibri"/>
              </a:rPr>
              <a:t> space</a:t>
            </a:r>
            <a:r>
              <a:rPr sz="2400" spc="-10" dirty="0">
                <a:latin typeface="Calibri"/>
                <a:cs typeface="Calibri"/>
              </a:rPr>
              <a:t> </a:t>
            </a:r>
            <a:r>
              <a:rPr sz="2400" spc="-5" dirty="0">
                <a:latin typeface="Calibri"/>
                <a:cs typeface="Calibri"/>
              </a:rPr>
              <a:t>be </a:t>
            </a:r>
            <a:r>
              <a:rPr sz="2400" dirty="0">
                <a:latin typeface="Calibri"/>
                <a:cs typeface="Calibri"/>
              </a:rPr>
              <a:t>a</a:t>
            </a:r>
            <a:r>
              <a:rPr sz="2400" spc="-5" dirty="0">
                <a:latin typeface="Calibri"/>
                <a:cs typeface="Calibri"/>
              </a:rPr>
              <a:t> </a:t>
            </a:r>
            <a:r>
              <a:rPr sz="2400" spc="-10" dirty="0">
                <a:latin typeface="Calibri"/>
                <a:cs typeface="Calibri"/>
              </a:rPr>
              <a:t>finite </a:t>
            </a:r>
            <a:r>
              <a:rPr sz="2400" spc="-15" dirty="0">
                <a:latin typeface="Calibri"/>
                <a:cs typeface="Calibri"/>
              </a:rPr>
              <a:t>constant.</a:t>
            </a:r>
            <a:endParaRPr sz="24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46430"/>
          </a:xfrm>
          <a:custGeom>
            <a:avLst/>
            <a:gdLst/>
            <a:ahLst/>
            <a:cxnLst/>
            <a:rect l="l" t="t" r="r" b="b"/>
            <a:pathLst>
              <a:path w="12192000" h="646430">
                <a:moveTo>
                  <a:pt x="12192000" y="0"/>
                </a:moveTo>
                <a:lnTo>
                  <a:pt x="0" y="0"/>
                </a:lnTo>
                <a:lnTo>
                  <a:pt x="0" y="646176"/>
                </a:lnTo>
                <a:lnTo>
                  <a:pt x="12192000" y="646176"/>
                </a:lnTo>
                <a:lnTo>
                  <a:pt x="12192000" y="0"/>
                </a:lnTo>
                <a:close/>
              </a:path>
            </a:pathLst>
          </a:custGeom>
          <a:solidFill>
            <a:srgbClr val="1F4E79"/>
          </a:solidFill>
        </p:spPr>
        <p:txBody>
          <a:bodyPr wrap="square" lIns="0" tIns="0" rIns="0" bIns="0" rtlCol="0"/>
          <a:lstStyle/>
          <a:p>
            <a:endParaRPr/>
          </a:p>
        </p:txBody>
      </p:sp>
      <p:sp>
        <p:nvSpPr>
          <p:cNvPr id="3" name="object 3"/>
          <p:cNvSpPr txBox="1">
            <a:spLocks noGrp="1"/>
          </p:cNvSpPr>
          <p:nvPr>
            <p:ph type="title"/>
          </p:nvPr>
        </p:nvSpPr>
        <p:spPr>
          <a:xfrm>
            <a:off x="78739" y="3759"/>
            <a:ext cx="2101850" cy="574675"/>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FFFFFF"/>
                </a:solidFill>
                <a:latin typeface="Calibri"/>
                <a:cs typeface="Calibri"/>
              </a:rPr>
              <a:t>P</a:t>
            </a:r>
            <a:r>
              <a:rPr sz="3600" b="1" spc="-45" dirty="0">
                <a:solidFill>
                  <a:srgbClr val="FFFFFF"/>
                </a:solidFill>
                <a:latin typeface="Calibri"/>
                <a:cs typeface="Calibri"/>
              </a:rPr>
              <a:t>r</a:t>
            </a:r>
            <a:r>
              <a:rPr sz="3600" b="1" dirty="0">
                <a:solidFill>
                  <a:srgbClr val="FFFFFF"/>
                </a:solidFill>
                <a:latin typeface="Calibri"/>
                <a:cs typeface="Calibri"/>
              </a:rPr>
              <a:t>ob</a:t>
            </a:r>
            <a:r>
              <a:rPr sz="3600" b="1" spc="-10" dirty="0">
                <a:solidFill>
                  <a:srgbClr val="FFFFFF"/>
                </a:solidFill>
                <a:latin typeface="Calibri"/>
                <a:cs typeface="Calibri"/>
              </a:rPr>
              <a:t>a</a:t>
            </a:r>
            <a:r>
              <a:rPr sz="3600" b="1" dirty="0">
                <a:solidFill>
                  <a:srgbClr val="FFFFFF"/>
                </a:solidFill>
                <a:latin typeface="Calibri"/>
                <a:cs typeface="Calibri"/>
              </a:rPr>
              <a:t>bility</a:t>
            </a:r>
            <a:endParaRPr sz="3600">
              <a:latin typeface="Calibri"/>
              <a:cs typeface="Calibri"/>
            </a:endParaRPr>
          </a:p>
        </p:txBody>
      </p:sp>
      <p:sp>
        <p:nvSpPr>
          <p:cNvPr id="5" name="object 5"/>
          <p:cNvSpPr/>
          <p:nvPr/>
        </p:nvSpPr>
        <p:spPr>
          <a:xfrm>
            <a:off x="151638" y="1134330"/>
            <a:ext cx="11573510" cy="5241290"/>
          </a:xfrm>
          <a:custGeom>
            <a:avLst/>
            <a:gdLst/>
            <a:ahLst/>
            <a:cxnLst/>
            <a:rect l="l" t="t" r="r" b="b"/>
            <a:pathLst>
              <a:path w="11573510" h="5241290">
                <a:moveTo>
                  <a:pt x="0" y="5241036"/>
                </a:moveTo>
                <a:lnTo>
                  <a:pt x="11573256" y="5241036"/>
                </a:lnTo>
                <a:lnTo>
                  <a:pt x="11573256" y="0"/>
                </a:lnTo>
                <a:lnTo>
                  <a:pt x="0" y="0"/>
                </a:lnTo>
                <a:lnTo>
                  <a:pt x="0" y="5241036"/>
                </a:lnTo>
                <a:close/>
              </a:path>
            </a:pathLst>
          </a:custGeom>
          <a:ln w="19050">
            <a:solidFill>
              <a:srgbClr val="000000"/>
            </a:solidFill>
          </a:ln>
        </p:spPr>
        <p:txBody>
          <a:bodyPr wrap="square" lIns="0" tIns="0" rIns="0" bIns="0" rtlCol="0"/>
          <a:lstStyle/>
          <a:p>
            <a:endParaRPr/>
          </a:p>
        </p:txBody>
      </p:sp>
      <p:sp>
        <p:nvSpPr>
          <p:cNvPr id="7" name="object 7"/>
          <p:cNvSpPr txBox="1"/>
          <p:nvPr/>
        </p:nvSpPr>
        <p:spPr>
          <a:xfrm>
            <a:off x="300939" y="1181861"/>
            <a:ext cx="11196320" cy="848360"/>
          </a:xfrm>
          <a:prstGeom prst="rect">
            <a:avLst/>
          </a:prstGeom>
        </p:spPr>
        <p:txBody>
          <a:bodyPr vert="horz" wrap="square" lIns="0" tIns="22860" rIns="0" bIns="0" rtlCol="0">
            <a:spAutoFit/>
          </a:bodyPr>
          <a:lstStyle/>
          <a:p>
            <a:pPr marL="299085" marR="5080" indent="-287020">
              <a:lnSpc>
                <a:spcPts val="2150"/>
              </a:lnSpc>
              <a:spcBef>
                <a:spcPts val="180"/>
              </a:spcBef>
              <a:buFont typeface="Wingdings"/>
              <a:buChar char=""/>
              <a:tabLst>
                <a:tab pos="299720" algn="l"/>
                <a:tab pos="11031855" algn="l"/>
              </a:tabLst>
            </a:pPr>
            <a:r>
              <a:rPr sz="1800" b="1" spc="-60" dirty="0">
                <a:latin typeface="Calibri"/>
                <a:cs typeface="Calibri"/>
              </a:rPr>
              <a:t>W</a:t>
            </a:r>
            <a:r>
              <a:rPr sz="1800" b="1" spc="-25" dirty="0">
                <a:latin typeface="Calibri"/>
                <a:cs typeface="Calibri"/>
              </a:rPr>
              <a:t>a</a:t>
            </a:r>
            <a:r>
              <a:rPr sz="1800" b="1" spc="-15" dirty="0">
                <a:latin typeface="Calibri"/>
                <a:cs typeface="Calibri"/>
              </a:rPr>
              <a:t>v</a:t>
            </a:r>
            <a:r>
              <a:rPr sz="1800" b="1" dirty="0">
                <a:latin typeface="Calibri"/>
                <a:cs typeface="Calibri"/>
              </a:rPr>
              <a:t>e</a:t>
            </a:r>
            <a:r>
              <a:rPr sz="1800" b="1" spc="-10" dirty="0">
                <a:latin typeface="Calibri"/>
                <a:cs typeface="Calibri"/>
              </a:rPr>
              <a:t> </a:t>
            </a:r>
            <a:r>
              <a:rPr sz="1800" b="1" spc="-5" dirty="0">
                <a:latin typeface="Calibri"/>
                <a:cs typeface="Calibri"/>
              </a:rPr>
              <a:t>fu</a:t>
            </a:r>
            <a:r>
              <a:rPr sz="1800" b="1" dirty="0">
                <a:latin typeface="Calibri"/>
                <a:cs typeface="Calibri"/>
              </a:rPr>
              <a:t>n</a:t>
            </a:r>
            <a:r>
              <a:rPr sz="1800" b="1" spc="-5" dirty="0">
                <a:latin typeface="Calibri"/>
                <a:cs typeface="Calibri"/>
              </a:rPr>
              <a:t>cti</a:t>
            </a:r>
            <a:r>
              <a:rPr sz="1800" b="1" dirty="0">
                <a:latin typeface="Calibri"/>
                <a:cs typeface="Calibri"/>
              </a:rPr>
              <a:t>on</a:t>
            </a:r>
            <a:r>
              <a:rPr sz="1800" b="1" spc="5" dirty="0">
                <a:latin typeface="Calibri"/>
                <a:cs typeface="Calibri"/>
              </a:rPr>
              <a:t> </a:t>
            </a:r>
            <a:r>
              <a:rPr sz="1800" spc="10" dirty="0">
                <a:latin typeface="Cambria Math"/>
                <a:cs typeface="Cambria Math"/>
              </a:rPr>
              <a:t>(</a:t>
            </a:r>
            <a:r>
              <a:rPr sz="1800" spc="5" dirty="0">
                <a:latin typeface="Cambria Math"/>
                <a:cs typeface="Cambria Math"/>
              </a:rPr>
              <a:t>Ψ</a:t>
            </a:r>
            <a:r>
              <a:rPr sz="1800" spc="-5" dirty="0">
                <a:latin typeface="Cambria Math"/>
                <a:cs typeface="Cambria Math"/>
              </a:rPr>
              <a:t>)</a:t>
            </a:r>
            <a:r>
              <a:rPr sz="1800" b="1" dirty="0">
                <a:latin typeface="Calibri"/>
                <a:cs typeface="Calibri"/>
              </a:rPr>
              <a:t>:</a:t>
            </a:r>
            <a:r>
              <a:rPr sz="1800" b="1" spc="-20" dirty="0">
                <a:latin typeface="Calibri"/>
                <a:cs typeface="Calibri"/>
              </a:rPr>
              <a:t> </a:t>
            </a:r>
            <a:r>
              <a:rPr sz="1800" dirty="0">
                <a:latin typeface="Calibri"/>
                <a:cs typeface="Calibri"/>
              </a:rPr>
              <a:t>It is the </a:t>
            </a:r>
            <a:r>
              <a:rPr sz="1800" b="1" dirty="0">
                <a:latin typeface="Calibri"/>
                <a:cs typeface="Calibri"/>
              </a:rPr>
              <a:t>qua</a:t>
            </a:r>
            <a:r>
              <a:rPr sz="1800" b="1" spc="-10" dirty="0">
                <a:latin typeface="Calibri"/>
                <a:cs typeface="Calibri"/>
              </a:rPr>
              <a:t>n</a:t>
            </a:r>
            <a:r>
              <a:rPr sz="1800" b="1" dirty="0">
                <a:latin typeface="Calibri"/>
                <a:cs typeface="Calibri"/>
              </a:rPr>
              <a:t>tity</a:t>
            </a:r>
            <a:r>
              <a:rPr sz="1800" b="1" spc="-35" dirty="0">
                <a:latin typeface="Calibri"/>
                <a:cs typeface="Calibri"/>
              </a:rPr>
              <a:t> </a:t>
            </a:r>
            <a:r>
              <a:rPr sz="1800" b="1" spc="-5" dirty="0">
                <a:latin typeface="Calibri"/>
                <a:cs typeface="Calibri"/>
              </a:rPr>
              <a:t>w</a:t>
            </a:r>
            <a:r>
              <a:rPr sz="1800" b="1" spc="5" dirty="0">
                <a:latin typeface="Calibri"/>
                <a:cs typeface="Calibri"/>
              </a:rPr>
              <a:t>h</a:t>
            </a:r>
            <a:r>
              <a:rPr sz="1800" b="1" dirty="0">
                <a:latin typeface="Calibri"/>
                <a:cs typeface="Calibri"/>
              </a:rPr>
              <a:t>ose</a:t>
            </a:r>
            <a:r>
              <a:rPr sz="1800" b="1" spc="-30" dirty="0">
                <a:latin typeface="Calibri"/>
                <a:cs typeface="Calibri"/>
              </a:rPr>
              <a:t> </a:t>
            </a:r>
            <a:r>
              <a:rPr sz="1800" b="1" spc="-25" dirty="0">
                <a:latin typeface="Calibri"/>
                <a:cs typeface="Calibri"/>
              </a:rPr>
              <a:t>v</a:t>
            </a:r>
            <a:r>
              <a:rPr sz="1800" b="1" dirty="0">
                <a:latin typeface="Calibri"/>
                <a:cs typeface="Calibri"/>
              </a:rPr>
              <a:t>ari</a:t>
            </a:r>
            <a:r>
              <a:rPr sz="1800" b="1" spc="-20" dirty="0">
                <a:latin typeface="Calibri"/>
                <a:cs typeface="Calibri"/>
              </a:rPr>
              <a:t>a</a:t>
            </a:r>
            <a:r>
              <a:rPr sz="1800" b="1" dirty="0">
                <a:latin typeface="Calibri"/>
                <a:cs typeface="Calibri"/>
              </a:rPr>
              <a:t>tio</a:t>
            </a:r>
            <a:r>
              <a:rPr sz="1800" b="1" spc="5" dirty="0">
                <a:latin typeface="Calibri"/>
                <a:cs typeface="Calibri"/>
              </a:rPr>
              <a:t>n</a:t>
            </a:r>
            <a:r>
              <a:rPr sz="1800" b="1" dirty="0">
                <a:latin typeface="Calibri"/>
                <a:cs typeface="Calibri"/>
              </a:rPr>
              <a:t>s</a:t>
            </a:r>
            <a:r>
              <a:rPr sz="1800" b="1" spc="-5" dirty="0">
                <a:latin typeface="Calibri"/>
                <a:cs typeface="Calibri"/>
              </a:rPr>
              <a:t> </a:t>
            </a:r>
            <a:r>
              <a:rPr sz="1800" dirty="0">
                <a:latin typeface="Calibri"/>
                <a:cs typeface="Calibri"/>
              </a:rPr>
              <a:t>ma</a:t>
            </a:r>
            <a:r>
              <a:rPr sz="1800" spc="-60" dirty="0">
                <a:latin typeface="Calibri"/>
                <a:cs typeface="Calibri"/>
              </a:rPr>
              <a:t>k</a:t>
            </a:r>
            <a:r>
              <a:rPr sz="1800" dirty="0">
                <a:latin typeface="Calibri"/>
                <a:cs typeface="Calibri"/>
              </a:rPr>
              <a:t>e</a:t>
            </a:r>
            <a:r>
              <a:rPr sz="1800" spc="-30" dirty="0">
                <a:latin typeface="Calibri"/>
                <a:cs typeface="Calibri"/>
              </a:rPr>
              <a:t> </a:t>
            </a:r>
            <a:r>
              <a:rPr sz="1800" spc="-5" dirty="0">
                <a:latin typeface="Calibri"/>
                <a:cs typeface="Calibri"/>
              </a:rPr>
              <a:t>u</a:t>
            </a:r>
            <a:r>
              <a:rPr sz="1800" dirty="0">
                <a:latin typeface="Calibri"/>
                <a:cs typeface="Calibri"/>
              </a:rPr>
              <a:t>p</a:t>
            </a:r>
            <a:r>
              <a:rPr sz="1800" spc="10"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m</a:t>
            </a:r>
            <a:r>
              <a:rPr sz="1800" spc="-10" dirty="0">
                <a:latin typeface="Calibri"/>
                <a:cs typeface="Calibri"/>
              </a:rPr>
              <a:t>a</a:t>
            </a:r>
            <a:r>
              <a:rPr sz="1800" spc="-30" dirty="0">
                <a:latin typeface="Calibri"/>
                <a:cs typeface="Calibri"/>
              </a:rPr>
              <a:t>tt</a:t>
            </a:r>
            <a:r>
              <a:rPr sz="1800" dirty="0">
                <a:latin typeface="Calibri"/>
                <a:cs typeface="Calibri"/>
              </a:rPr>
              <a:t>er </a:t>
            </a:r>
            <a:r>
              <a:rPr sz="1800" spc="-30" dirty="0">
                <a:latin typeface="Calibri"/>
                <a:cs typeface="Calibri"/>
              </a:rPr>
              <a:t>w</a:t>
            </a:r>
            <a:r>
              <a:rPr sz="1800" spc="-25" dirty="0">
                <a:latin typeface="Calibri"/>
                <a:cs typeface="Calibri"/>
              </a:rPr>
              <a:t>a</a:t>
            </a:r>
            <a:r>
              <a:rPr sz="1800" spc="-10" dirty="0">
                <a:latin typeface="Calibri"/>
                <a:cs typeface="Calibri"/>
              </a:rPr>
              <a:t>v</a:t>
            </a:r>
            <a:r>
              <a:rPr sz="1800" dirty="0">
                <a:latin typeface="Calibri"/>
                <a:cs typeface="Calibri"/>
              </a:rPr>
              <a:t>e</a:t>
            </a:r>
            <a:r>
              <a:rPr sz="1800" spc="5" dirty="0">
                <a:latin typeface="Calibri"/>
                <a:cs typeface="Calibri"/>
              </a:rPr>
              <a:t>s</a:t>
            </a:r>
            <a:r>
              <a:rPr sz="1800" dirty="0">
                <a:latin typeface="Calibri"/>
                <a:cs typeface="Calibri"/>
              </a:rPr>
              <a:t>.</a:t>
            </a:r>
            <a:r>
              <a:rPr sz="1800" spc="-25" dirty="0">
                <a:latin typeface="Calibri"/>
                <a:cs typeface="Calibri"/>
              </a:rPr>
              <a:t> </a:t>
            </a:r>
            <a:r>
              <a:rPr sz="1800" dirty="0">
                <a:latin typeface="Calibri"/>
                <a:cs typeface="Calibri"/>
              </a:rPr>
              <a:t>It is </a:t>
            </a:r>
            <a:r>
              <a:rPr sz="1800" spc="-5" dirty="0">
                <a:latin typeface="Calibri"/>
                <a:cs typeface="Calibri"/>
              </a:rPr>
              <a:t>d</a:t>
            </a:r>
            <a:r>
              <a:rPr sz="1800" dirty="0">
                <a:latin typeface="Calibri"/>
                <a:cs typeface="Calibri"/>
              </a:rPr>
              <a:t>e</a:t>
            </a:r>
            <a:r>
              <a:rPr sz="1800" spc="-5" dirty="0">
                <a:latin typeface="Calibri"/>
                <a:cs typeface="Calibri"/>
              </a:rPr>
              <a:t>no</a:t>
            </a:r>
            <a:r>
              <a:rPr sz="1800" spc="-30" dirty="0">
                <a:latin typeface="Calibri"/>
                <a:cs typeface="Calibri"/>
              </a:rPr>
              <a:t>t</a:t>
            </a:r>
            <a:r>
              <a:rPr sz="1800" dirty="0">
                <a:latin typeface="Calibri"/>
                <a:cs typeface="Calibri"/>
              </a:rPr>
              <a:t>ed</a:t>
            </a:r>
            <a:r>
              <a:rPr sz="1800" spc="25" dirty="0">
                <a:latin typeface="Calibri"/>
                <a:cs typeface="Calibri"/>
              </a:rPr>
              <a:t> </a:t>
            </a:r>
            <a:r>
              <a:rPr sz="1800" spc="-10" dirty="0">
                <a:latin typeface="Calibri"/>
                <a:cs typeface="Calibri"/>
              </a:rPr>
              <a:t>b</a:t>
            </a:r>
            <a:r>
              <a:rPr sz="1800" dirty="0">
                <a:latin typeface="Calibri"/>
                <a:cs typeface="Calibri"/>
              </a:rPr>
              <a:t>y </a:t>
            </a:r>
            <a:r>
              <a:rPr sz="1800" spc="-35" dirty="0">
                <a:latin typeface="Calibri"/>
                <a:cs typeface="Calibri"/>
              </a:rPr>
              <a:t>s</a:t>
            </a:r>
            <a:r>
              <a:rPr sz="1800" dirty="0">
                <a:latin typeface="Calibri"/>
                <a:cs typeface="Calibri"/>
              </a:rPr>
              <a:t>ymbol</a:t>
            </a:r>
            <a:r>
              <a:rPr sz="1800" spc="5" dirty="0">
                <a:latin typeface="Calibri"/>
                <a:cs typeface="Calibri"/>
              </a:rPr>
              <a:t> </a:t>
            </a:r>
            <a:r>
              <a:rPr sz="1800" spc="5" dirty="0">
                <a:latin typeface="Cambria Math"/>
                <a:cs typeface="Cambria Math"/>
              </a:rPr>
              <a:t>(</a:t>
            </a:r>
            <a:r>
              <a:rPr sz="1800" dirty="0">
                <a:latin typeface="Cambria Math"/>
                <a:cs typeface="Cambria Math"/>
              </a:rPr>
              <a:t>Ψ</a:t>
            </a:r>
            <a:r>
              <a:rPr sz="1800" spc="5" dirty="0">
                <a:latin typeface="Cambria Math"/>
                <a:cs typeface="Cambria Math"/>
              </a:rPr>
              <a:t> </a:t>
            </a:r>
            <a:r>
              <a:rPr sz="1800" dirty="0">
                <a:latin typeface="Cambria Math"/>
                <a:cs typeface="Cambria Math"/>
              </a:rPr>
              <a:t>𝒐𝒓	</a:t>
            </a:r>
            <a:r>
              <a:rPr sz="1800" spc="-20" dirty="0">
                <a:latin typeface="Cambria Math"/>
                <a:cs typeface="Cambria Math"/>
              </a:rPr>
              <a:t>)</a:t>
            </a:r>
            <a:r>
              <a:rPr sz="1800" dirty="0">
                <a:latin typeface="Calibri"/>
                <a:cs typeface="Calibri"/>
              </a:rPr>
              <a:t>.  </a:t>
            </a:r>
            <a:r>
              <a:rPr sz="1800" spc="-5" dirty="0">
                <a:latin typeface="Calibri"/>
                <a:cs typeface="Calibri"/>
              </a:rPr>
              <a:t>The </a:t>
            </a:r>
            <a:r>
              <a:rPr sz="1800" spc="-15" dirty="0">
                <a:latin typeface="Calibri"/>
                <a:cs typeface="Calibri"/>
              </a:rPr>
              <a:t>wave</a:t>
            </a:r>
            <a:r>
              <a:rPr sz="1800" dirty="0">
                <a:latin typeface="Calibri"/>
                <a:cs typeface="Calibri"/>
              </a:rPr>
              <a:t> </a:t>
            </a:r>
            <a:r>
              <a:rPr sz="1800" spc="-5" dirty="0">
                <a:latin typeface="Calibri"/>
                <a:cs typeface="Calibri"/>
              </a:rPr>
              <a:t>functions</a:t>
            </a:r>
            <a:r>
              <a:rPr sz="1800" spc="15" dirty="0">
                <a:latin typeface="Calibri"/>
                <a:cs typeface="Calibri"/>
              </a:rPr>
              <a:t> </a:t>
            </a:r>
            <a:r>
              <a:rPr sz="1800" spc="-10" dirty="0">
                <a:latin typeface="Calibri"/>
                <a:cs typeface="Calibri"/>
              </a:rPr>
              <a:t>are</a:t>
            </a:r>
            <a:r>
              <a:rPr sz="1800" spc="30" dirty="0">
                <a:latin typeface="Calibri"/>
                <a:cs typeface="Calibri"/>
              </a:rPr>
              <a:t> </a:t>
            </a:r>
            <a:r>
              <a:rPr sz="1800" b="1" spc="-5" dirty="0">
                <a:latin typeface="Calibri"/>
                <a:cs typeface="Calibri"/>
              </a:rPr>
              <a:t>complex</a:t>
            </a:r>
            <a:r>
              <a:rPr sz="1800" b="1" spc="-35"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both</a:t>
            </a:r>
            <a:r>
              <a:rPr sz="1800" spc="10"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real</a:t>
            </a:r>
            <a:r>
              <a:rPr sz="1800" dirty="0">
                <a:latin typeface="Calibri"/>
                <a:cs typeface="Calibri"/>
              </a:rPr>
              <a:t> and</a:t>
            </a:r>
            <a:r>
              <a:rPr sz="1800" spc="10" dirty="0">
                <a:latin typeface="Calibri"/>
                <a:cs typeface="Calibri"/>
              </a:rPr>
              <a:t> </a:t>
            </a:r>
            <a:r>
              <a:rPr sz="1800" spc="-5" dirty="0">
                <a:latin typeface="Calibri"/>
                <a:cs typeface="Calibri"/>
              </a:rPr>
              <a:t>imaginary</a:t>
            </a:r>
            <a:r>
              <a:rPr sz="1800" dirty="0">
                <a:latin typeface="Calibri"/>
                <a:cs typeface="Calibri"/>
              </a:rPr>
              <a:t> </a:t>
            </a:r>
            <a:r>
              <a:rPr sz="1800" spc="-5" dirty="0">
                <a:latin typeface="Calibri"/>
                <a:cs typeface="Calibri"/>
              </a:rPr>
              <a:t>parts.</a:t>
            </a:r>
            <a:endParaRPr sz="1800">
              <a:latin typeface="Calibri"/>
              <a:cs typeface="Calibri"/>
            </a:endParaRPr>
          </a:p>
          <a:p>
            <a:pPr marL="299085" indent="-287020">
              <a:lnSpc>
                <a:spcPts val="2100"/>
              </a:lnSpc>
              <a:buFont typeface="Wingdings"/>
              <a:buChar char=""/>
              <a:tabLst>
                <a:tab pos="299720" algn="l"/>
              </a:tabLst>
            </a:pPr>
            <a:r>
              <a:rPr sz="1800" dirty="0">
                <a:latin typeface="Calibri"/>
                <a:cs typeface="Calibri"/>
              </a:rPr>
              <a:t>As,</a:t>
            </a:r>
            <a:r>
              <a:rPr sz="1800" spc="-10" dirty="0">
                <a:latin typeface="Calibri"/>
                <a:cs typeface="Calibri"/>
              </a:rPr>
              <a:t> </a:t>
            </a:r>
            <a:r>
              <a:rPr sz="1800" spc="300" dirty="0">
                <a:latin typeface="Cambria Math"/>
                <a:cs typeface="Cambria Math"/>
              </a:rPr>
              <a:t>𝑇</a:t>
            </a:r>
            <a:r>
              <a:rPr sz="1800" spc="150" dirty="0">
                <a:latin typeface="Cambria Math"/>
                <a:cs typeface="Cambria Math"/>
              </a:rPr>
              <a:t> </a:t>
            </a:r>
            <a:r>
              <a:rPr sz="1800" dirty="0">
                <a:latin typeface="Cambria Math"/>
                <a:cs typeface="Cambria Math"/>
              </a:rPr>
              <a:t>=</a:t>
            </a:r>
            <a:r>
              <a:rPr sz="1800" spc="100" dirty="0">
                <a:latin typeface="Cambria Math"/>
                <a:cs typeface="Cambria Math"/>
              </a:rPr>
              <a:t> </a:t>
            </a:r>
            <a:r>
              <a:rPr sz="1800" dirty="0">
                <a:latin typeface="Cambria Math"/>
                <a:cs typeface="Cambria Math"/>
              </a:rPr>
              <a:t>𝐴</a:t>
            </a:r>
            <a:r>
              <a:rPr sz="1800" spc="15" dirty="0">
                <a:latin typeface="Cambria Math"/>
                <a:cs typeface="Cambria Math"/>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𝑖𝐵</a:t>
            </a:r>
            <a:r>
              <a:rPr sz="1800" spc="45" dirty="0">
                <a:latin typeface="Cambria Math"/>
                <a:cs typeface="Cambria Math"/>
              </a:rPr>
              <a:t> </a:t>
            </a:r>
            <a:r>
              <a:rPr sz="1800" dirty="0">
                <a:latin typeface="Calibri"/>
                <a:cs typeface="Calibri"/>
              </a:rPr>
              <a:t>=&gt;</a:t>
            </a:r>
            <a:r>
              <a:rPr sz="1800" spc="-5" dirty="0">
                <a:latin typeface="Calibri"/>
                <a:cs typeface="Calibri"/>
              </a:rPr>
              <a:t> where</a:t>
            </a:r>
            <a:r>
              <a:rPr sz="1800" spc="10"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r>
              <a:rPr sz="1800" spc="-15" dirty="0">
                <a:latin typeface="Calibri"/>
                <a:cs typeface="Calibri"/>
              </a:rPr>
              <a:t> </a:t>
            </a:r>
            <a:r>
              <a:rPr sz="1800" spc="-10" dirty="0">
                <a:latin typeface="Calibri"/>
                <a:cs typeface="Calibri"/>
              </a:rPr>
              <a:t>are</a:t>
            </a:r>
            <a:r>
              <a:rPr sz="1800" spc="10" dirty="0">
                <a:latin typeface="Calibri"/>
                <a:cs typeface="Calibri"/>
              </a:rPr>
              <a:t> </a:t>
            </a:r>
            <a:r>
              <a:rPr sz="1800" spc="-10" dirty="0">
                <a:latin typeface="Calibri"/>
                <a:cs typeface="Calibri"/>
              </a:rPr>
              <a:t>real.</a:t>
            </a:r>
            <a:endParaRPr sz="1800">
              <a:latin typeface="Calibri"/>
              <a:cs typeface="Calibri"/>
            </a:endParaRPr>
          </a:p>
        </p:txBody>
      </p:sp>
      <p:sp>
        <p:nvSpPr>
          <p:cNvPr id="9" name="object 9"/>
          <p:cNvSpPr txBox="1"/>
          <p:nvPr/>
        </p:nvSpPr>
        <p:spPr>
          <a:xfrm>
            <a:off x="4997450" y="4414773"/>
            <a:ext cx="495300" cy="299720"/>
          </a:xfrm>
          <a:prstGeom prst="rect">
            <a:avLst/>
          </a:prstGeom>
        </p:spPr>
        <p:txBody>
          <a:bodyPr vert="horz" wrap="square" lIns="0" tIns="12700" rIns="0" bIns="0" rtlCol="0">
            <a:spAutoFit/>
          </a:bodyPr>
          <a:lstStyle/>
          <a:p>
            <a:pPr marL="38100">
              <a:lnSpc>
                <a:spcPct val="100000"/>
              </a:lnSpc>
              <a:spcBef>
                <a:spcPts val="100"/>
              </a:spcBef>
            </a:pPr>
            <a:r>
              <a:rPr sz="2700" spc="-202" baseline="10802" dirty="0">
                <a:latin typeface="Cambria Math"/>
                <a:cs typeface="Cambria Math"/>
              </a:rPr>
              <a:t>𝑃</a:t>
            </a:r>
            <a:r>
              <a:rPr sz="1300" spc="-135" dirty="0">
                <a:latin typeface="Cambria Math"/>
                <a:cs typeface="Cambria Math"/>
              </a:rPr>
              <a:t>𝑥</a:t>
            </a:r>
            <a:r>
              <a:rPr sz="1300" spc="200" dirty="0">
                <a:latin typeface="Cambria Math"/>
                <a:cs typeface="Cambria Math"/>
              </a:rPr>
              <a:t> </a:t>
            </a:r>
            <a:r>
              <a:rPr sz="1300" spc="45" dirty="0">
                <a:latin typeface="Cambria Math"/>
                <a:cs typeface="Cambria Math"/>
              </a:rPr>
              <a:t>,𝑥</a:t>
            </a:r>
            <a:endParaRPr sz="1300">
              <a:latin typeface="Cambria Math"/>
              <a:cs typeface="Cambria Math"/>
            </a:endParaRPr>
          </a:p>
        </p:txBody>
      </p:sp>
      <p:sp>
        <p:nvSpPr>
          <p:cNvPr id="10" name="object 10"/>
          <p:cNvSpPr txBox="1"/>
          <p:nvPr/>
        </p:nvSpPr>
        <p:spPr>
          <a:xfrm>
            <a:off x="5219446" y="4539741"/>
            <a:ext cx="328295" cy="190500"/>
          </a:xfrm>
          <a:prstGeom prst="rect">
            <a:avLst/>
          </a:prstGeom>
        </p:spPr>
        <p:txBody>
          <a:bodyPr vert="horz" wrap="square" lIns="0" tIns="16510" rIns="0" bIns="0" rtlCol="0">
            <a:spAutoFit/>
          </a:bodyPr>
          <a:lstStyle/>
          <a:p>
            <a:pPr marL="12700">
              <a:lnSpc>
                <a:spcPct val="100000"/>
              </a:lnSpc>
              <a:spcBef>
                <a:spcPts val="130"/>
              </a:spcBef>
              <a:tabLst>
                <a:tab pos="233045" algn="l"/>
              </a:tabLst>
            </a:pPr>
            <a:r>
              <a:rPr sz="1050" spc="60" dirty="0">
                <a:latin typeface="Cambria Math"/>
                <a:cs typeface="Cambria Math"/>
              </a:rPr>
              <a:t>1	2</a:t>
            </a:r>
            <a:endParaRPr sz="1050">
              <a:latin typeface="Cambria Math"/>
              <a:cs typeface="Cambria Math"/>
            </a:endParaRPr>
          </a:p>
        </p:txBody>
      </p:sp>
      <p:sp>
        <p:nvSpPr>
          <p:cNvPr id="11" name="object 11"/>
          <p:cNvSpPr txBox="1">
            <a:spLocks noGrp="1"/>
          </p:cNvSpPr>
          <p:nvPr>
            <p:ph type="body" idx="1"/>
          </p:nvPr>
        </p:nvSpPr>
        <p:spPr>
          <a:xfrm>
            <a:off x="261442" y="2108040"/>
            <a:ext cx="10515600" cy="2849498"/>
          </a:xfrm>
          <a:prstGeom prst="rect">
            <a:avLst/>
          </a:prstGeom>
        </p:spPr>
        <p:txBody>
          <a:bodyPr vert="horz" wrap="square" lIns="0" tIns="12700" rIns="0" bIns="0" rtlCol="0">
            <a:spAutoFit/>
          </a:bodyPr>
          <a:lstStyle/>
          <a:p>
            <a:pPr marL="324485" indent="-287020">
              <a:lnSpc>
                <a:spcPct val="100000"/>
              </a:lnSpc>
              <a:spcBef>
                <a:spcPts val="100"/>
              </a:spcBef>
              <a:buFont typeface="Wingdings"/>
              <a:buChar char=""/>
              <a:tabLst>
                <a:tab pos="325120" algn="l"/>
              </a:tabLst>
            </a:pPr>
            <a:r>
              <a:rPr spc="-30" dirty="0"/>
              <a:t>However,</a:t>
            </a:r>
            <a:r>
              <a:rPr spc="15" dirty="0"/>
              <a:t> </a:t>
            </a:r>
            <a:r>
              <a:rPr dirty="0"/>
              <a:t>a </a:t>
            </a:r>
            <a:r>
              <a:rPr b="1" spc="-5" dirty="0">
                <a:latin typeface="Calibri"/>
                <a:cs typeface="Calibri"/>
              </a:rPr>
              <a:t>probability</a:t>
            </a:r>
            <a:r>
              <a:rPr b="1" spc="-40" dirty="0">
                <a:latin typeface="Calibri"/>
                <a:cs typeface="Calibri"/>
              </a:rPr>
              <a:t> </a:t>
            </a:r>
            <a:r>
              <a:rPr b="1" spc="-10" dirty="0">
                <a:latin typeface="Calibri"/>
                <a:cs typeface="Calibri"/>
              </a:rPr>
              <a:t>must</a:t>
            </a:r>
            <a:r>
              <a:rPr b="1" spc="-15" dirty="0">
                <a:latin typeface="Calibri"/>
                <a:cs typeface="Calibri"/>
              </a:rPr>
              <a:t> </a:t>
            </a:r>
            <a:r>
              <a:rPr b="1" dirty="0">
                <a:latin typeface="Calibri"/>
                <a:cs typeface="Calibri"/>
              </a:rPr>
              <a:t>be</a:t>
            </a:r>
            <a:r>
              <a:rPr b="1" spc="-5" dirty="0">
                <a:latin typeface="Calibri"/>
                <a:cs typeface="Calibri"/>
              </a:rPr>
              <a:t> </a:t>
            </a:r>
            <a:r>
              <a:rPr b="1" dirty="0">
                <a:latin typeface="Calibri"/>
                <a:cs typeface="Calibri"/>
              </a:rPr>
              <a:t>a </a:t>
            </a:r>
            <a:r>
              <a:rPr b="1" spc="-5" dirty="0">
                <a:latin typeface="Calibri"/>
                <a:cs typeface="Calibri"/>
              </a:rPr>
              <a:t>positive</a:t>
            </a:r>
            <a:r>
              <a:rPr b="1" spc="-10" dirty="0">
                <a:latin typeface="Calibri"/>
                <a:cs typeface="Calibri"/>
              </a:rPr>
              <a:t> real</a:t>
            </a:r>
            <a:r>
              <a:rPr b="1" spc="-35" dirty="0">
                <a:latin typeface="Calibri"/>
                <a:cs typeface="Calibri"/>
              </a:rPr>
              <a:t> </a:t>
            </a:r>
            <a:r>
              <a:rPr b="1" dirty="0">
                <a:latin typeface="Calibri"/>
                <a:cs typeface="Calibri"/>
              </a:rPr>
              <a:t>quantity</a:t>
            </a:r>
            <a:r>
              <a:rPr dirty="0"/>
              <a:t>.</a:t>
            </a:r>
          </a:p>
          <a:p>
            <a:pPr marL="324485" marR="807720" indent="-287020">
              <a:lnSpc>
                <a:spcPts val="2150"/>
              </a:lnSpc>
              <a:spcBef>
                <a:spcPts val="155"/>
              </a:spcBef>
              <a:buFont typeface="Wingdings"/>
              <a:buChar char=""/>
              <a:tabLst>
                <a:tab pos="325120" algn="l"/>
              </a:tabLst>
            </a:pPr>
            <a:r>
              <a:rPr spc="-5" dirty="0"/>
              <a:t>The </a:t>
            </a:r>
            <a:r>
              <a:rPr b="1" spc="-5" dirty="0">
                <a:latin typeface="Calibri"/>
                <a:cs typeface="Calibri"/>
              </a:rPr>
              <a:t>probability density</a:t>
            </a:r>
            <a:r>
              <a:rPr b="1" dirty="0">
                <a:latin typeface="Calibri"/>
                <a:cs typeface="Calibri"/>
              </a:rPr>
              <a:t> </a:t>
            </a:r>
            <a:r>
              <a:rPr lang="en-US" b="1" dirty="0">
                <a:latin typeface="Calibri"/>
                <a:cs typeface="Calibri"/>
              </a:rPr>
              <a:t>|</a:t>
            </a:r>
            <a:r>
              <a:rPr dirty="0">
                <a:latin typeface="Cambria Math"/>
                <a:cs typeface="Cambria Math"/>
              </a:rPr>
              <a:t>𝝍</a:t>
            </a:r>
            <a:r>
              <a:rPr spc="5" dirty="0">
                <a:latin typeface="Cambria Math"/>
                <a:cs typeface="Cambria Math"/>
              </a:rPr>
              <a:t> </a:t>
            </a:r>
            <a:r>
              <a:rPr lang="en-US" spc="5" dirty="0">
                <a:latin typeface="Cambria Math"/>
                <a:cs typeface="Cambria Math"/>
              </a:rPr>
              <a:t>|</a:t>
            </a:r>
            <a:r>
              <a:rPr sz="1950" spc="15" baseline="27777" dirty="0">
                <a:latin typeface="Cambria Math"/>
                <a:cs typeface="Cambria Math"/>
              </a:rPr>
              <a:t>𝟐</a:t>
            </a:r>
            <a:r>
              <a:rPr sz="1950" spc="22" baseline="27777" dirty="0">
                <a:latin typeface="Cambria Math"/>
                <a:cs typeface="Cambria Math"/>
              </a:rPr>
              <a:t> </a:t>
            </a:r>
            <a:r>
              <a:rPr sz="1800" b="1" spc="-10" dirty="0">
                <a:latin typeface="Calibri"/>
                <a:cs typeface="Calibri"/>
              </a:rPr>
              <a:t>for </a:t>
            </a:r>
            <a:r>
              <a:rPr sz="1800" b="1" dirty="0">
                <a:latin typeface="Calibri"/>
                <a:cs typeface="Calibri"/>
              </a:rPr>
              <a:t>a </a:t>
            </a:r>
            <a:r>
              <a:rPr sz="1800" b="1" spc="-5" dirty="0">
                <a:latin typeface="Calibri"/>
                <a:cs typeface="Calibri"/>
              </a:rPr>
              <a:t>complex </a:t>
            </a:r>
            <a:r>
              <a:rPr sz="1800" dirty="0">
                <a:latin typeface="Cambria Math"/>
                <a:cs typeface="Cambria Math"/>
              </a:rPr>
              <a:t>𝝍 </a:t>
            </a:r>
            <a:r>
              <a:rPr sz="1800" spc="-5" dirty="0"/>
              <a:t>is </a:t>
            </a:r>
            <a:r>
              <a:rPr sz="1800" spc="-15" dirty="0"/>
              <a:t>therefore </a:t>
            </a:r>
            <a:r>
              <a:rPr sz="1800" spc="-20" dirty="0"/>
              <a:t>taken </a:t>
            </a:r>
            <a:r>
              <a:rPr sz="1800" dirty="0"/>
              <a:t>as </a:t>
            </a:r>
            <a:r>
              <a:rPr sz="1800" b="1" dirty="0">
                <a:latin typeface="Calibri"/>
                <a:cs typeface="Calibri"/>
              </a:rPr>
              <a:t>the </a:t>
            </a:r>
            <a:r>
              <a:rPr sz="1800" b="1" spc="-5" dirty="0">
                <a:latin typeface="Calibri"/>
                <a:cs typeface="Calibri"/>
              </a:rPr>
              <a:t>product </a:t>
            </a:r>
            <a:r>
              <a:rPr sz="1800" dirty="0">
                <a:latin typeface="Cambria Math"/>
                <a:cs typeface="Cambria Math"/>
              </a:rPr>
              <a:t>𝝍 ∗ 𝝍 </a:t>
            </a:r>
            <a:r>
              <a:rPr sz="1800" spc="-10" dirty="0"/>
              <a:t>(Here </a:t>
            </a:r>
            <a:r>
              <a:rPr sz="1800" dirty="0">
                <a:latin typeface="Cambria Math"/>
                <a:cs typeface="Cambria Math"/>
              </a:rPr>
              <a:t>𝜓 ∗ </a:t>
            </a:r>
            <a:r>
              <a:rPr sz="1800" spc="-5" dirty="0"/>
              <a:t>is </a:t>
            </a:r>
            <a:r>
              <a:rPr sz="1800" dirty="0"/>
              <a:t>the </a:t>
            </a:r>
            <a:r>
              <a:rPr sz="1800" spc="-10" dirty="0"/>
              <a:t>complex </a:t>
            </a:r>
            <a:r>
              <a:rPr sz="1800" spc="-395" dirty="0"/>
              <a:t> </a:t>
            </a:r>
            <a:r>
              <a:rPr sz="1800" spc="-15" dirty="0"/>
              <a:t>conjugate</a:t>
            </a:r>
            <a:r>
              <a:rPr sz="1800" spc="-5" dirty="0"/>
              <a:t> of</a:t>
            </a:r>
            <a:r>
              <a:rPr sz="1800" spc="20" dirty="0"/>
              <a:t> </a:t>
            </a:r>
            <a:r>
              <a:rPr sz="1800" spc="-5" dirty="0">
                <a:latin typeface="Cambria Math"/>
                <a:cs typeface="Cambria Math"/>
              </a:rPr>
              <a:t>𝜓</a:t>
            </a:r>
            <a:r>
              <a:rPr sz="1800" spc="-5" dirty="0"/>
              <a:t>).</a:t>
            </a:r>
            <a:endParaRPr sz="1800" dirty="0">
              <a:latin typeface="Cambria Math"/>
              <a:cs typeface="Cambria Math"/>
            </a:endParaRPr>
          </a:p>
          <a:p>
            <a:pPr marL="324485" indent="-287020">
              <a:lnSpc>
                <a:spcPts val="2090"/>
              </a:lnSpc>
              <a:buFont typeface="Wingdings"/>
              <a:buChar char=""/>
              <a:tabLst>
                <a:tab pos="325120" algn="l"/>
              </a:tabLst>
            </a:pPr>
            <a:r>
              <a:rPr sz="1600" spc="-10" dirty="0"/>
              <a:t>For</a:t>
            </a:r>
            <a:r>
              <a:rPr sz="1600" spc="-5" dirty="0"/>
              <a:t> </a:t>
            </a:r>
            <a:r>
              <a:rPr sz="1600" dirty="0"/>
              <a:t>a</a:t>
            </a:r>
            <a:r>
              <a:rPr sz="1600" spc="5" dirty="0"/>
              <a:t> </a:t>
            </a:r>
            <a:r>
              <a:rPr sz="1600" spc="-10" dirty="0"/>
              <a:t>normalized</a:t>
            </a:r>
            <a:r>
              <a:rPr sz="1600" spc="20" dirty="0"/>
              <a:t> </a:t>
            </a:r>
            <a:r>
              <a:rPr sz="1600" dirty="0"/>
              <a:t>and</a:t>
            </a:r>
            <a:r>
              <a:rPr sz="1600" spc="15" dirty="0"/>
              <a:t> </a:t>
            </a:r>
            <a:r>
              <a:rPr sz="1600" spc="-5" dirty="0"/>
              <a:t>acceptable</a:t>
            </a:r>
            <a:r>
              <a:rPr sz="1600" spc="30" dirty="0"/>
              <a:t> </a:t>
            </a:r>
            <a:r>
              <a:rPr sz="1600" spc="-20" dirty="0"/>
              <a:t>wave</a:t>
            </a:r>
            <a:r>
              <a:rPr sz="1600" dirty="0"/>
              <a:t> </a:t>
            </a:r>
            <a:r>
              <a:rPr sz="1600" spc="-5" dirty="0"/>
              <a:t>function</a:t>
            </a:r>
            <a:r>
              <a:rPr sz="1600" spc="40" dirty="0"/>
              <a:t> </a:t>
            </a:r>
            <a:r>
              <a:rPr sz="1600" spc="5" dirty="0">
                <a:latin typeface="Cambria Math"/>
                <a:cs typeface="Cambria Math"/>
              </a:rPr>
              <a:t>𝜓,</a:t>
            </a:r>
            <a:r>
              <a:rPr sz="1600" spc="40" dirty="0">
                <a:latin typeface="Cambria Math"/>
                <a:cs typeface="Cambria Math"/>
              </a:rPr>
              <a:t> </a:t>
            </a:r>
            <a:r>
              <a:rPr sz="1600" dirty="0"/>
              <a:t>the </a:t>
            </a:r>
            <a:r>
              <a:rPr sz="1600" spc="-10" dirty="0"/>
              <a:t>probability</a:t>
            </a:r>
            <a:r>
              <a:rPr sz="1600" spc="25" dirty="0"/>
              <a:t> </a:t>
            </a:r>
            <a:r>
              <a:rPr sz="1600" spc="-5" dirty="0"/>
              <a:t>that</a:t>
            </a:r>
            <a:r>
              <a:rPr sz="1600" dirty="0"/>
              <a:t> the</a:t>
            </a:r>
            <a:r>
              <a:rPr sz="1600" spc="5" dirty="0"/>
              <a:t> </a:t>
            </a:r>
            <a:r>
              <a:rPr sz="1600" spc="-5" dirty="0"/>
              <a:t>particle</a:t>
            </a:r>
            <a:r>
              <a:rPr sz="1600" spc="25" dirty="0"/>
              <a:t> </a:t>
            </a:r>
            <a:r>
              <a:rPr sz="1600" spc="-5" dirty="0"/>
              <a:t>it</a:t>
            </a:r>
            <a:r>
              <a:rPr sz="1600" spc="5" dirty="0"/>
              <a:t> </a:t>
            </a:r>
            <a:r>
              <a:rPr sz="1600" spc="-5" dirty="0"/>
              <a:t>describes</a:t>
            </a:r>
            <a:r>
              <a:rPr sz="1600" spc="5" dirty="0"/>
              <a:t> </a:t>
            </a:r>
            <a:r>
              <a:rPr sz="1600" spc="-5" dirty="0"/>
              <a:t>will</a:t>
            </a:r>
            <a:r>
              <a:rPr sz="1600" spc="15" dirty="0"/>
              <a:t> </a:t>
            </a:r>
            <a:r>
              <a:rPr sz="1600" spc="-5" dirty="0"/>
              <a:t>be</a:t>
            </a:r>
            <a:r>
              <a:rPr sz="1600" spc="20" dirty="0"/>
              <a:t> </a:t>
            </a:r>
            <a:r>
              <a:rPr sz="1600" spc="-10" dirty="0"/>
              <a:t>found</a:t>
            </a:r>
            <a:r>
              <a:rPr sz="1600" spc="5" dirty="0"/>
              <a:t> </a:t>
            </a:r>
            <a:r>
              <a:rPr sz="1600" dirty="0"/>
              <a:t>in</a:t>
            </a:r>
            <a:r>
              <a:rPr sz="1600" spc="15" dirty="0"/>
              <a:t> </a:t>
            </a:r>
            <a:r>
              <a:rPr sz="1600" dirty="0"/>
              <a:t>a</a:t>
            </a:r>
            <a:r>
              <a:rPr sz="1600" spc="-5" dirty="0"/>
              <a:t> certain</a:t>
            </a:r>
          </a:p>
          <a:p>
            <a:pPr marL="324485">
              <a:lnSpc>
                <a:spcPts val="2150"/>
              </a:lnSpc>
              <a:spcBef>
                <a:spcPts val="10"/>
              </a:spcBef>
              <a:tabLst>
                <a:tab pos="5398135" algn="l"/>
              </a:tabLst>
            </a:pPr>
            <a:r>
              <a:rPr sz="2000" spc="-10" dirty="0"/>
              <a:t>region</a:t>
            </a:r>
            <a:r>
              <a:rPr sz="2000" spc="20" dirty="0"/>
              <a:t> </a:t>
            </a:r>
            <a:r>
              <a:rPr sz="2000" spc="-5" dirty="0"/>
              <a:t>is</a:t>
            </a:r>
            <a:r>
              <a:rPr sz="2000" spc="5" dirty="0"/>
              <a:t> </a:t>
            </a:r>
            <a:r>
              <a:rPr sz="2000" spc="-5" dirty="0"/>
              <a:t>simply</a:t>
            </a:r>
            <a:r>
              <a:rPr sz="2000" spc="5" dirty="0"/>
              <a:t> </a:t>
            </a:r>
            <a:r>
              <a:rPr sz="2000" dirty="0"/>
              <a:t>the</a:t>
            </a:r>
            <a:r>
              <a:rPr sz="2000" spc="20" dirty="0"/>
              <a:t> </a:t>
            </a:r>
            <a:r>
              <a:rPr sz="2000" spc="-10" dirty="0"/>
              <a:t>integral</a:t>
            </a:r>
            <a:r>
              <a:rPr sz="2000" spc="15" dirty="0"/>
              <a:t> </a:t>
            </a:r>
            <a:r>
              <a:rPr sz="2000" spc="-5" dirty="0"/>
              <a:t>of</a:t>
            </a:r>
            <a:r>
              <a:rPr sz="2000" spc="5" dirty="0"/>
              <a:t> </a:t>
            </a:r>
            <a:r>
              <a:rPr sz="2000" dirty="0"/>
              <a:t>the</a:t>
            </a:r>
            <a:r>
              <a:rPr sz="2000" spc="25" dirty="0"/>
              <a:t> </a:t>
            </a:r>
            <a:r>
              <a:rPr sz="2000" spc="-10" dirty="0"/>
              <a:t>probability</a:t>
            </a:r>
            <a:r>
              <a:rPr sz="2000" spc="15" dirty="0"/>
              <a:t> </a:t>
            </a:r>
            <a:r>
              <a:rPr sz="2000" spc="-5" dirty="0"/>
              <a:t>density	</a:t>
            </a:r>
            <a:r>
              <a:rPr lang="en-US" sz="2000" spc="-5" dirty="0"/>
              <a:t>|</a:t>
            </a:r>
            <a:r>
              <a:rPr sz="2000" dirty="0">
                <a:latin typeface="Cambria Math"/>
                <a:cs typeface="Cambria Math"/>
              </a:rPr>
              <a:t>𝜓</a:t>
            </a:r>
            <a:r>
              <a:rPr lang="en-US" sz="2000" dirty="0">
                <a:latin typeface="Cambria Math"/>
                <a:cs typeface="Cambria Math"/>
              </a:rPr>
              <a:t>|</a:t>
            </a:r>
            <a:r>
              <a:rPr sz="2000" spc="185" dirty="0">
                <a:latin typeface="Cambria Math"/>
                <a:cs typeface="Cambria Math"/>
              </a:rPr>
              <a:t> </a:t>
            </a:r>
            <a:r>
              <a:rPr sz="2000" spc="60" baseline="27777" dirty="0">
                <a:latin typeface="Cambria Math"/>
                <a:cs typeface="Cambria Math"/>
              </a:rPr>
              <a:t>2</a:t>
            </a:r>
            <a:r>
              <a:rPr sz="2000" spc="292" baseline="27777" dirty="0">
                <a:latin typeface="Cambria Math"/>
                <a:cs typeface="Cambria Math"/>
              </a:rPr>
              <a:t> </a:t>
            </a:r>
            <a:r>
              <a:rPr sz="2000" spc="-10" dirty="0"/>
              <a:t>over</a:t>
            </a:r>
            <a:r>
              <a:rPr sz="2000" spc="-5" dirty="0"/>
              <a:t> that</a:t>
            </a:r>
            <a:r>
              <a:rPr sz="2000" spc="-10" dirty="0"/>
              <a:t> region.</a:t>
            </a:r>
            <a:endParaRPr sz="2000" dirty="0">
              <a:latin typeface="Cambria Math"/>
              <a:cs typeface="Cambria Math"/>
            </a:endParaRPr>
          </a:p>
          <a:p>
            <a:pPr marL="324485" indent="-287020">
              <a:lnSpc>
                <a:spcPts val="2150"/>
              </a:lnSpc>
              <a:buFont typeface="Wingdings"/>
              <a:buChar char=""/>
              <a:tabLst>
                <a:tab pos="325120" algn="l"/>
              </a:tabLst>
            </a:pPr>
            <a:r>
              <a:rPr spc="-5" dirty="0"/>
              <a:t>Thus, </a:t>
            </a:r>
            <a:r>
              <a:rPr dirty="0"/>
              <a:t>the</a:t>
            </a:r>
            <a:r>
              <a:rPr spc="10" dirty="0"/>
              <a:t> </a:t>
            </a:r>
            <a:r>
              <a:rPr spc="-10" dirty="0"/>
              <a:t>probability</a:t>
            </a:r>
            <a:r>
              <a:rPr spc="5" dirty="0"/>
              <a:t> </a:t>
            </a:r>
            <a:r>
              <a:rPr spc="-5" dirty="0"/>
              <a:t>of</a:t>
            </a:r>
            <a:r>
              <a:rPr spc="15" dirty="0"/>
              <a:t> </a:t>
            </a:r>
            <a:r>
              <a:rPr spc="-5" dirty="0"/>
              <a:t>finding</a:t>
            </a:r>
            <a:r>
              <a:rPr spc="15" dirty="0"/>
              <a:t> </a:t>
            </a:r>
            <a:r>
              <a:rPr dirty="0"/>
              <a:t>a</a:t>
            </a:r>
            <a:r>
              <a:rPr spc="-5" dirty="0"/>
              <a:t> particle</a:t>
            </a:r>
            <a:r>
              <a:rPr spc="25" dirty="0"/>
              <a:t> </a:t>
            </a:r>
            <a:r>
              <a:rPr spc="-5" dirty="0"/>
              <a:t>between</a:t>
            </a:r>
            <a:r>
              <a:rPr spc="15" dirty="0"/>
              <a:t> x</a:t>
            </a:r>
            <a:r>
              <a:rPr sz="1800" spc="22" baseline="-20833" dirty="0"/>
              <a:t>1</a:t>
            </a:r>
            <a:r>
              <a:rPr sz="1800" spc="202" baseline="-20833" dirty="0"/>
              <a:t> </a:t>
            </a:r>
            <a:r>
              <a:rPr sz="1800" dirty="0"/>
              <a:t>and</a:t>
            </a:r>
            <a:r>
              <a:rPr sz="1800" spc="15" dirty="0"/>
              <a:t> </a:t>
            </a:r>
            <a:r>
              <a:rPr sz="1800" dirty="0"/>
              <a:t>x</a:t>
            </a:r>
            <a:r>
              <a:rPr sz="1800" baseline="-20833" dirty="0"/>
              <a:t>2</a:t>
            </a:r>
            <a:r>
              <a:rPr sz="1800" dirty="0"/>
              <a:t>, </a:t>
            </a:r>
            <a:r>
              <a:rPr sz="1800" spc="-5" dirty="0"/>
              <a:t>moving</a:t>
            </a:r>
            <a:r>
              <a:rPr sz="1800" spc="15" dirty="0"/>
              <a:t> </a:t>
            </a:r>
            <a:r>
              <a:rPr sz="1800" spc="-5" dirty="0"/>
              <a:t>in</a:t>
            </a:r>
            <a:r>
              <a:rPr sz="1800" spc="10" dirty="0"/>
              <a:t> </a:t>
            </a:r>
            <a:r>
              <a:rPr sz="1800" dirty="0"/>
              <a:t>along</a:t>
            </a:r>
            <a:r>
              <a:rPr sz="1800" spc="15" dirty="0"/>
              <a:t> </a:t>
            </a:r>
            <a:r>
              <a:rPr sz="1800" spc="-5" dirty="0"/>
              <a:t>x-axis</a:t>
            </a:r>
            <a:r>
              <a:rPr sz="1800" spc="-20" dirty="0"/>
              <a:t> </a:t>
            </a:r>
            <a:r>
              <a:rPr sz="1800" spc="-5" dirty="0"/>
              <a:t>is</a:t>
            </a:r>
            <a:r>
              <a:rPr sz="1800" dirty="0"/>
              <a:t> </a:t>
            </a:r>
            <a:r>
              <a:rPr sz="1800" spc="-5" dirty="0"/>
              <a:t>given</a:t>
            </a:r>
            <a:r>
              <a:rPr sz="1800" spc="5" dirty="0"/>
              <a:t> </a:t>
            </a:r>
            <a:r>
              <a:rPr sz="1800" spc="-5" dirty="0"/>
              <a:t>by:</a:t>
            </a:r>
            <a:endParaRPr sz="1800" dirty="0"/>
          </a:p>
          <a:p>
            <a:pPr marL="262890" algn="ctr">
              <a:lnSpc>
                <a:spcPct val="100000"/>
              </a:lnSpc>
              <a:spcBef>
                <a:spcPts val="1910"/>
              </a:spcBef>
            </a:pPr>
            <a:r>
              <a:rPr sz="1300" spc="70" dirty="0">
                <a:latin typeface="Cambria Math"/>
                <a:cs typeface="Cambria Math"/>
              </a:rPr>
              <a:t>𝑥</a:t>
            </a:r>
            <a:r>
              <a:rPr sz="1575" spc="104" baseline="-13227" dirty="0">
                <a:latin typeface="Cambria Math"/>
                <a:cs typeface="Cambria Math"/>
              </a:rPr>
              <a:t>2</a:t>
            </a:r>
            <a:endParaRPr sz="1575" baseline="-13227" dirty="0">
              <a:latin typeface="Cambria Math"/>
              <a:cs typeface="Cambria Math"/>
            </a:endParaRPr>
          </a:p>
        </p:txBody>
      </p:sp>
      <p:sp>
        <p:nvSpPr>
          <p:cNvPr id="12" name="object 12"/>
          <p:cNvSpPr/>
          <p:nvPr/>
        </p:nvSpPr>
        <p:spPr>
          <a:xfrm>
            <a:off x="6245098" y="4438903"/>
            <a:ext cx="253365" cy="208279"/>
          </a:xfrm>
          <a:custGeom>
            <a:avLst/>
            <a:gdLst/>
            <a:ahLst/>
            <a:cxnLst/>
            <a:rect l="l" t="t" r="r" b="b"/>
            <a:pathLst>
              <a:path w="253364" h="208279">
                <a:moveTo>
                  <a:pt x="17145" y="0"/>
                </a:moveTo>
                <a:lnTo>
                  <a:pt x="0" y="0"/>
                </a:lnTo>
                <a:lnTo>
                  <a:pt x="0" y="207772"/>
                </a:lnTo>
                <a:lnTo>
                  <a:pt x="17145" y="207772"/>
                </a:lnTo>
                <a:lnTo>
                  <a:pt x="17145" y="0"/>
                </a:lnTo>
                <a:close/>
              </a:path>
              <a:path w="253364" h="208279">
                <a:moveTo>
                  <a:pt x="253365" y="0"/>
                </a:moveTo>
                <a:lnTo>
                  <a:pt x="236220" y="0"/>
                </a:lnTo>
                <a:lnTo>
                  <a:pt x="236220" y="207772"/>
                </a:lnTo>
                <a:lnTo>
                  <a:pt x="253365" y="207772"/>
                </a:lnTo>
                <a:lnTo>
                  <a:pt x="253365" y="0"/>
                </a:lnTo>
                <a:close/>
              </a:path>
            </a:pathLst>
          </a:custGeom>
          <a:solidFill>
            <a:srgbClr val="000000"/>
          </a:solidFill>
        </p:spPr>
        <p:txBody>
          <a:bodyPr wrap="square" lIns="0" tIns="0" rIns="0" bIns="0" rtlCol="0"/>
          <a:lstStyle/>
          <a:p>
            <a:endParaRPr/>
          </a:p>
        </p:txBody>
      </p:sp>
      <p:sp>
        <p:nvSpPr>
          <p:cNvPr id="13" name="object 13"/>
          <p:cNvSpPr txBox="1"/>
          <p:nvPr/>
        </p:nvSpPr>
        <p:spPr>
          <a:xfrm>
            <a:off x="6251702" y="4283709"/>
            <a:ext cx="411480" cy="299720"/>
          </a:xfrm>
          <a:prstGeom prst="rect">
            <a:avLst/>
          </a:prstGeom>
        </p:spPr>
        <p:txBody>
          <a:bodyPr vert="horz" wrap="square" lIns="0" tIns="12700" rIns="0" bIns="0" rtlCol="0">
            <a:spAutoFit/>
          </a:bodyPr>
          <a:lstStyle/>
          <a:p>
            <a:pPr marL="38100">
              <a:lnSpc>
                <a:spcPct val="100000"/>
              </a:lnSpc>
              <a:spcBef>
                <a:spcPts val="100"/>
              </a:spcBef>
            </a:pPr>
            <a:r>
              <a:rPr sz="2700" baseline="-20061" dirty="0">
                <a:latin typeface="Cambria Math"/>
                <a:cs typeface="Cambria Math"/>
              </a:rPr>
              <a:t>𝜓</a:t>
            </a:r>
            <a:r>
              <a:rPr sz="2700" spc="209" baseline="-20061" dirty="0">
                <a:latin typeface="Cambria Math"/>
                <a:cs typeface="Cambria Math"/>
              </a:rPr>
              <a:t> </a:t>
            </a:r>
            <a:r>
              <a:rPr sz="1300" spc="40" dirty="0">
                <a:latin typeface="Cambria Math"/>
                <a:cs typeface="Cambria Math"/>
              </a:rPr>
              <a:t>2</a:t>
            </a:r>
            <a:endParaRPr sz="1300">
              <a:latin typeface="Cambria Math"/>
              <a:cs typeface="Cambria Math"/>
            </a:endParaRPr>
          </a:p>
        </p:txBody>
      </p:sp>
      <p:sp>
        <p:nvSpPr>
          <p:cNvPr id="14" name="object 14"/>
          <p:cNvSpPr txBox="1"/>
          <p:nvPr/>
        </p:nvSpPr>
        <p:spPr>
          <a:xfrm>
            <a:off x="5562346" y="4367529"/>
            <a:ext cx="1452880" cy="504190"/>
          </a:xfrm>
          <a:prstGeom prst="rect">
            <a:avLst/>
          </a:prstGeom>
        </p:spPr>
        <p:txBody>
          <a:bodyPr vert="horz" wrap="square" lIns="0" tIns="12700" rIns="0" bIns="0" rtlCol="0">
            <a:spAutoFit/>
          </a:bodyPr>
          <a:lstStyle/>
          <a:p>
            <a:pPr marL="50800">
              <a:lnSpc>
                <a:spcPct val="100000"/>
              </a:lnSpc>
              <a:spcBef>
                <a:spcPts val="100"/>
              </a:spcBef>
              <a:tabLst>
                <a:tab pos="1160145" algn="l"/>
              </a:tabLst>
            </a:pPr>
            <a:r>
              <a:rPr sz="1800" dirty="0">
                <a:latin typeface="Cambria Math"/>
                <a:cs typeface="Cambria Math"/>
              </a:rPr>
              <a:t>=</a:t>
            </a:r>
            <a:r>
              <a:rPr sz="1800" spc="105" dirty="0">
                <a:latin typeface="Cambria Math"/>
                <a:cs typeface="Cambria Math"/>
              </a:rPr>
              <a:t> </a:t>
            </a:r>
            <a:r>
              <a:rPr sz="1800" spc="-350" dirty="0">
                <a:latin typeface="Cambria Math"/>
                <a:cs typeface="Cambria Math"/>
              </a:rPr>
              <a:t>න	</a:t>
            </a:r>
            <a:r>
              <a:rPr sz="1800" dirty="0">
                <a:latin typeface="Cambria Math"/>
                <a:cs typeface="Cambria Math"/>
              </a:rPr>
              <a:t>𝑑𝑥</a:t>
            </a:r>
          </a:p>
          <a:p>
            <a:pPr marL="385445">
              <a:lnSpc>
                <a:spcPct val="100000"/>
              </a:lnSpc>
              <a:spcBef>
                <a:spcPts val="45"/>
              </a:spcBef>
            </a:pPr>
            <a:r>
              <a:rPr sz="1300" spc="70" dirty="0">
                <a:latin typeface="Cambria Math"/>
                <a:cs typeface="Cambria Math"/>
              </a:rPr>
              <a:t>𝑥</a:t>
            </a:r>
            <a:r>
              <a:rPr sz="1575" spc="104" baseline="-13227" dirty="0">
                <a:latin typeface="Cambria Math"/>
                <a:cs typeface="Cambria Math"/>
              </a:rPr>
              <a:t>1</a:t>
            </a:r>
            <a:endParaRPr sz="1575" baseline="-13227" dirty="0">
              <a:latin typeface="Cambria Math"/>
              <a:cs typeface="Cambria Math"/>
            </a:endParaRPr>
          </a:p>
        </p:txBody>
      </p:sp>
      <p:sp>
        <p:nvSpPr>
          <p:cNvPr id="15" name="object 15"/>
          <p:cNvSpPr txBox="1"/>
          <p:nvPr/>
        </p:nvSpPr>
        <p:spPr>
          <a:xfrm>
            <a:off x="300939" y="5106365"/>
            <a:ext cx="486727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If the </a:t>
            </a:r>
            <a:r>
              <a:rPr sz="1800" spc="-10" dirty="0">
                <a:latin typeface="Calibri"/>
                <a:cs typeface="Calibri"/>
              </a:rPr>
              <a:t>particle</a:t>
            </a:r>
            <a:r>
              <a:rPr sz="1800" spc="30"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in</a:t>
            </a:r>
            <a:r>
              <a:rPr sz="1800" spc="10" dirty="0">
                <a:latin typeface="Calibri"/>
                <a:cs typeface="Calibri"/>
              </a:rPr>
              <a:t> </a:t>
            </a:r>
            <a:r>
              <a:rPr sz="1800" spc="-10" dirty="0">
                <a:latin typeface="Calibri"/>
                <a:cs typeface="Calibri"/>
              </a:rPr>
              <a:t>three</a:t>
            </a:r>
            <a:r>
              <a:rPr sz="1800" spc="20" dirty="0">
                <a:latin typeface="Calibri"/>
                <a:cs typeface="Calibri"/>
              </a:rPr>
              <a:t> </a:t>
            </a:r>
            <a:r>
              <a:rPr sz="1800" spc="-5" dirty="0">
                <a:latin typeface="Calibri"/>
                <a:cs typeface="Calibri"/>
              </a:rPr>
              <a:t>dimension</a:t>
            </a:r>
            <a:r>
              <a:rPr sz="1800" spc="10" dirty="0">
                <a:latin typeface="Calibri"/>
                <a:cs typeface="Calibri"/>
              </a:rPr>
              <a:t> </a:t>
            </a:r>
            <a:r>
              <a:rPr sz="1800" dirty="0">
                <a:latin typeface="Calibri"/>
                <a:cs typeface="Calibri"/>
              </a:rPr>
              <a:t>then</a:t>
            </a:r>
            <a:r>
              <a:rPr sz="1800" spc="5" dirty="0">
                <a:latin typeface="Calibri"/>
                <a:cs typeface="Calibri"/>
              </a:rPr>
              <a:t> </a:t>
            </a:r>
            <a:r>
              <a:rPr sz="1800" spc="-10" dirty="0">
                <a:latin typeface="Calibri"/>
                <a:cs typeface="Calibri"/>
              </a:rPr>
              <a:t>probability:</a:t>
            </a:r>
            <a:endParaRPr sz="1800">
              <a:latin typeface="Calibri"/>
              <a:cs typeface="Calibri"/>
            </a:endParaRPr>
          </a:p>
        </p:txBody>
      </p:sp>
      <p:sp>
        <p:nvSpPr>
          <p:cNvPr id="16" name="object 16"/>
          <p:cNvSpPr/>
          <p:nvPr/>
        </p:nvSpPr>
        <p:spPr>
          <a:xfrm>
            <a:off x="5803138" y="5888266"/>
            <a:ext cx="270510" cy="208279"/>
          </a:xfrm>
          <a:custGeom>
            <a:avLst/>
            <a:gdLst/>
            <a:ahLst/>
            <a:cxnLst/>
            <a:rect l="l" t="t" r="r" b="b"/>
            <a:pathLst>
              <a:path w="270510" h="208279">
                <a:moveTo>
                  <a:pt x="17145" y="0"/>
                </a:moveTo>
                <a:lnTo>
                  <a:pt x="0" y="0"/>
                </a:lnTo>
                <a:lnTo>
                  <a:pt x="0" y="207721"/>
                </a:lnTo>
                <a:lnTo>
                  <a:pt x="17145" y="207721"/>
                </a:lnTo>
                <a:lnTo>
                  <a:pt x="17145" y="0"/>
                </a:lnTo>
                <a:close/>
              </a:path>
              <a:path w="270510" h="208279">
                <a:moveTo>
                  <a:pt x="270129" y="0"/>
                </a:moveTo>
                <a:lnTo>
                  <a:pt x="252984" y="0"/>
                </a:lnTo>
                <a:lnTo>
                  <a:pt x="252984" y="207721"/>
                </a:lnTo>
                <a:lnTo>
                  <a:pt x="270129" y="207721"/>
                </a:lnTo>
                <a:lnTo>
                  <a:pt x="270129" y="0"/>
                </a:lnTo>
                <a:close/>
              </a:path>
            </a:pathLst>
          </a:custGeom>
          <a:solidFill>
            <a:srgbClr val="000000"/>
          </a:solidFill>
        </p:spPr>
        <p:txBody>
          <a:bodyPr wrap="square" lIns="0" tIns="0" rIns="0" bIns="0" rtlCol="0"/>
          <a:lstStyle/>
          <a:p>
            <a:endParaRPr/>
          </a:p>
        </p:txBody>
      </p:sp>
      <p:sp>
        <p:nvSpPr>
          <p:cNvPr id="17" name="object 17"/>
          <p:cNvSpPr txBox="1"/>
          <p:nvPr/>
        </p:nvSpPr>
        <p:spPr>
          <a:xfrm>
            <a:off x="4942267" y="5566992"/>
            <a:ext cx="2135505" cy="702310"/>
          </a:xfrm>
          <a:prstGeom prst="rect">
            <a:avLst/>
          </a:prstGeom>
        </p:spPr>
        <p:txBody>
          <a:bodyPr vert="horz" wrap="square" lIns="0" tIns="15240" rIns="0" bIns="0" rtlCol="0">
            <a:spAutoFit/>
          </a:bodyPr>
          <a:lstStyle/>
          <a:p>
            <a:pPr marL="675640">
              <a:lnSpc>
                <a:spcPts val="1550"/>
              </a:lnSpc>
              <a:spcBef>
                <a:spcPts val="120"/>
              </a:spcBef>
            </a:pPr>
            <a:r>
              <a:rPr sz="1300" dirty="0">
                <a:latin typeface="Cambria Math"/>
                <a:cs typeface="Cambria Math"/>
              </a:rPr>
              <a:t>𝑟</a:t>
            </a:r>
            <a:r>
              <a:rPr sz="1575" baseline="-13227" dirty="0">
                <a:latin typeface="Cambria Math"/>
                <a:cs typeface="Cambria Math"/>
              </a:rPr>
              <a:t>2</a:t>
            </a:r>
          </a:p>
          <a:p>
            <a:pPr marL="63500">
              <a:lnSpc>
                <a:spcPts val="2150"/>
              </a:lnSpc>
              <a:tabLst>
                <a:tab pos="907415" algn="l"/>
              </a:tabLst>
            </a:pPr>
            <a:r>
              <a:rPr sz="1800" dirty="0">
                <a:latin typeface="Cambria Math"/>
                <a:cs typeface="Cambria Math"/>
              </a:rPr>
              <a:t>𝑝</a:t>
            </a:r>
            <a:r>
              <a:rPr sz="1800" spc="120" dirty="0">
                <a:latin typeface="Cambria Math"/>
                <a:cs typeface="Cambria Math"/>
              </a:rPr>
              <a:t> </a:t>
            </a:r>
            <a:r>
              <a:rPr sz="1800" dirty="0">
                <a:latin typeface="Cambria Math"/>
                <a:cs typeface="Cambria Math"/>
              </a:rPr>
              <a:t>=</a:t>
            </a:r>
            <a:r>
              <a:rPr sz="1800" spc="105" dirty="0">
                <a:latin typeface="Cambria Math"/>
                <a:cs typeface="Cambria Math"/>
              </a:rPr>
              <a:t> </a:t>
            </a:r>
            <a:r>
              <a:rPr sz="1800" spc="-350" dirty="0">
                <a:latin typeface="Cambria Math"/>
                <a:cs typeface="Cambria Math"/>
              </a:rPr>
              <a:t>න	</a:t>
            </a:r>
            <a:r>
              <a:rPr sz="1800" spc="300" dirty="0">
                <a:latin typeface="Cambria Math"/>
                <a:cs typeface="Cambria Math"/>
              </a:rPr>
              <a:t>𝑇</a:t>
            </a:r>
            <a:r>
              <a:rPr sz="1800" spc="195" dirty="0">
                <a:latin typeface="Cambria Math"/>
                <a:cs typeface="Cambria Math"/>
              </a:rPr>
              <a:t> </a:t>
            </a:r>
            <a:r>
              <a:rPr sz="1950" spc="52" baseline="27777" dirty="0">
                <a:latin typeface="Cambria Math"/>
                <a:cs typeface="Cambria Math"/>
              </a:rPr>
              <a:t>2</a:t>
            </a:r>
            <a:r>
              <a:rPr sz="1800" spc="35" dirty="0">
                <a:latin typeface="Cambria Math"/>
                <a:cs typeface="Cambria Math"/>
              </a:rPr>
              <a:t>𝑑𝑥</a:t>
            </a:r>
            <a:r>
              <a:rPr sz="1800" spc="-70" dirty="0">
                <a:latin typeface="Cambria Math"/>
                <a:cs typeface="Cambria Math"/>
              </a:rPr>
              <a:t> </a:t>
            </a:r>
            <a:r>
              <a:rPr sz="1800" dirty="0">
                <a:latin typeface="Cambria Math"/>
                <a:cs typeface="Cambria Math"/>
              </a:rPr>
              <a:t>𝑑𝑦𝑑𝑧</a:t>
            </a:r>
          </a:p>
          <a:p>
            <a:pPr marL="591820">
              <a:lnSpc>
                <a:spcPct val="100000"/>
              </a:lnSpc>
              <a:spcBef>
                <a:spcPts val="45"/>
              </a:spcBef>
            </a:pPr>
            <a:r>
              <a:rPr sz="1300" dirty="0">
                <a:latin typeface="Cambria Math"/>
                <a:cs typeface="Cambria Math"/>
              </a:rPr>
              <a:t>𝑟</a:t>
            </a:r>
            <a:r>
              <a:rPr sz="1575" baseline="-13227" dirty="0">
                <a:latin typeface="Cambria Math"/>
                <a:cs typeface="Cambria Math"/>
              </a:rPr>
              <a:t>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46430"/>
          </a:xfrm>
          <a:custGeom>
            <a:avLst/>
            <a:gdLst/>
            <a:ahLst/>
            <a:cxnLst/>
            <a:rect l="l" t="t" r="r" b="b"/>
            <a:pathLst>
              <a:path w="12192000" h="646430">
                <a:moveTo>
                  <a:pt x="12192000" y="0"/>
                </a:moveTo>
                <a:lnTo>
                  <a:pt x="0" y="0"/>
                </a:lnTo>
                <a:lnTo>
                  <a:pt x="0" y="646176"/>
                </a:lnTo>
                <a:lnTo>
                  <a:pt x="12192000" y="646176"/>
                </a:lnTo>
                <a:lnTo>
                  <a:pt x="12192000" y="0"/>
                </a:lnTo>
                <a:close/>
              </a:path>
            </a:pathLst>
          </a:custGeom>
          <a:solidFill>
            <a:srgbClr val="1F4E79"/>
          </a:solidFill>
        </p:spPr>
        <p:txBody>
          <a:bodyPr wrap="square" lIns="0" tIns="0" rIns="0" bIns="0" rtlCol="0"/>
          <a:lstStyle/>
          <a:p>
            <a:endParaRPr/>
          </a:p>
        </p:txBody>
      </p:sp>
      <p:sp>
        <p:nvSpPr>
          <p:cNvPr id="3" name="object 3"/>
          <p:cNvSpPr txBox="1">
            <a:spLocks noGrp="1"/>
          </p:cNvSpPr>
          <p:nvPr>
            <p:ph type="title"/>
          </p:nvPr>
        </p:nvSpPr>
        <p:spPr>
          <a:xfrm>
            <a:off x="78739" y="3759"/>
            <a:ext cx="6292850" cy="574675"/>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FFFFFF"/>
                </a:solidFill>
                <a:latin typeface="Calibri"/>
                <a:cs typeface="Calibri"/>
              </a:rPr>
              <a:t>Normalization</a:t>
            </a:r>
            <a:r>
              <a:rPr sz="3600" b="1" spc="10" dirty="0">
                <a:solidFill>
                  <a:srgbClr val="FFFFFF"/>
                </a:solidFill>
                <a:latin typeface="Calibri"/>
                <a:cs typeface="Calibri"/>
              </a:rPr>
              <a:t> </a:t>
            </a:r>
            <a:r>
              <a:rPr sz="3600" b="1" spc="-5" dirty="0">
                <a:solidFill>
                  <a:srgbClr val="FFFFFF"/>
                </a:solidFill>
                <a:latin typeface="Calibri"/>
                <a:cs typeface="Calibri"/>
              </a:rPr>
              <a:t>and</a:t>
            </a:r>
            <a:r>
              <a:rPr sz="3600" b="1" spc="20" dirty="0">
                <a:solidFill>
                  <a:srgbClr val="FFFFFF"/>
                </a:solidFill>
                <a:latin typeface="Calibri"/>
                <a:cs typeface="Calibri"/>
              </a:rPr>
              <a:t> </a:t>
            </a:r>
            <a:r>
              <a:rPr sz="3600" b="1" spc="-10" dirty="0">
                <a:solidFill>
                  <a:srgbClr val="FFFFFF"/>
                </a:solidFill>
                <a:latin typeface="Calibri"/>
                <a:cs typeface="Calibri"/>
              </a:rPr>
              <a:t>Orthogonality</a:t>
            </a:r>
            <a:endParaRPr sz="3600">
              <a:latin typeface="Calibri"/>
              <a:cs typeface="Calibri"/>
            </a:endParaRPr>
          </a:p>
        </p:txBody>
      </p:sp>
      <p:sp>
        <p:nvSpPr>
          <p:cNvPr id="4" name="object 4"/>
          <p:cNvSpPr/>
          <p:nvPr/>
        </p:nvSpPr>
        <p:spPr>
          <a:xfrm>
            <a:off x="732281" y="854202"/>
            <a:ext cx="11130280" cy="2735580"/>
          </a:xfrm>
          <a:custGeom>
            <a:avLst/>
            <a:gdLst/>
            <a:ahLst/>
            <a:cxnLst/>
            <a:rect l="l" t="t" r="r" b="b"/>
            <a:pathLst>
              <a:path w="11130280" h="2735579">
                <a:moveTo>
                  <a:pt x="0" y="2735580"/>
                </a:moveTo>
                <a:lnTo>
                  <a:pt x="11129772" y="2735580"/>
                </a:lnTo>
                <a:lnTo>
                  <a:pt x="11129772" y="0"/>
                </a:lnTo>
                <a:lnTo>
                  <a:pt x="0" y="0"/>
                </a:lnTo>
                <a:lnTo>
                  <a:pt x="0" y="2735580"/>
                </a:lnTo>
                <a:close/>
              </a:path>
            </a:pathLst>
          </a:custGeom>
          <a:ln w="19050">
            <a:solidFill>
              <a:srgbClr val="000000"/>
            </a:solidFill>
          </a:ln>
        </p:spPr>
        <p:txBody>
          <a:bodyPr wrap="square" lIns="0" tIns="0" rIns="0" bIns="0" rtlCol="0"/>
          <a:lstStyle/>
          <a:p>
            <a:endParaRPr/>
          </a:p>
        </p:txBody>
      </p:sp>
      <p:sp>
        <p:nvSpPr>
          <p:cNvPr id="5" name="object 5"/>
          <p:cNvSpPr txBox="1"/>
          <p:nvPr/>
        </p:nvSpPr>
        <p:spPr>
          <a:xfrm>
            <a:off x="810259" y="866902"/>
            <a:ext cx="10784840" cy="1489075"/>
          </a:xfrm>
          <a:prstGeom prst="rect">
            <a:avLst/>
          </a:prstGeom>
        </p:spPr>
        <p:txBody>
          <a:bodyPr vert="horz" wrap="square" lIns="0" tIns="10795" rIns="0" bIns="0" rtlCol="0">
            <a:spAutoFit/>
          </a:bodyPr>
          <a:lstStyle/>
          <a:p>
            <a:pPr marL="12700" marR="56515">
              <a:lnSpc>
                <a:spcPct val="100400"/>
              </a:lnSpc>
              <a:spcBef>
                <a:spcPts val="85"/>
              </a:spcBef>
              <a:tabLst>
                <a:tab pos="2612390" algn="l"/>
                <a:tab pos="6414135" algn="l"/>
              </a:tabLst>
            </a:pPr>
            <a:r>
              <a:rPr sz="2400" b="1" spc="-5" dirty="0">
                <a:latin typeface="Calibri"/>
                <a:cs typeface="Calibri"/>
              </a:rPr>
              <a:t>Normalization:</a:t>
            </a:r>
            <a:r>
              <a:rPr sz="2400" b="1" spc="-30" dirty="0">
                <a:latin typeface="Calibri"/>
                <a:cs typeface="Calibri"/>
              </a:rPr>
              <a:t> </a:t>
            </a:r>
            <a:r>
              <a:rPr sz="2400" spc="-5" dirty="0">
                <a:latin typeface="Calibri"/>
                <a:cs typeface="Calibri"/>
              </a:rPr>
              <a:t>The</a:t>
            </a:r>
            <a:r>
              <a:rPr sz="2400" spc="10" dirty="0">
                <a:latin typeface="Calibri"/>
                <a:cs typeface="Calibri"/>
              </a:rPr>
              <a:t> </a:t>
            </a:r>
            <a:r>
              <a:rPr sz="2400" spc="-10" dirty="0">
                <a:latin typeface="Calibri"/>
                <a:cs typeface="Calibri"/>
              </a:rPr>
              <a:t>probability that </a:t>
            </a:r>
            <a:r>
              <a:rPr sz="2400" dirty="0">
                <a:latin typeface="Calibri"/>
                <a:cs typeface="Calibri"/>
              </a:rPr>
              <a:t>the</a:t>
            </a:r>
            <a:r>
              <a:rPr sz="2400" spc="5" dirty="0">
                <a:latin typeface="Calibri"/>
                <a:cs typeface="Calibri"/>
              </a:rPr>
              <a:t> </a:t>
            </a:r>
            <a:r>
              <a:rPr sz="2400" spc="-5" dirty="0">
                <a:latin typeface="Calibri"/>
                <a:cs typeface="Calibri"/>
              </a:rPr>
              <a:t>particle</a:t>
            </a:r>
            <a:r>
              <a:rPr sz="2400" spc="-15" dirty="0">
                <a:latin typeface="Calibri"/>
                <a:cs typeface="Calibri"/>
              </a:rPr>
              <a:t> </a:t>
            </a:r>
            <a:r>
              <a:rPr sz="2400" dirty="0">
                <a:latin typeface="Calibri"/>
                <a:cs typeface="Calibri"/>
              </a:rPr>
              <a:t>will</a:t>
            </a:r>
            <a:r>
              <a:rPr sz="2400" spc="-10" dirty="0">
                <a:latin typeface="Calibri"/>
                <a:cs typeface="Calibri"/>
              </a:rPr>
              <a:t> </a:t>
            </a:r>
            <a:r>
              <a:rPr sz="2400" spc="-5" dirty="0">
                <a:latin typeface="Calibri"/>
                <a:cs typeface="Calibri"/>
              </a:rPr>
              <a:t>be</a:t>
            </a:r>
            <a:r>
              <a:rPr sz="2400" dirty="0">
                <a:latin typeface="Calibri"/>
                <a:cs typeface="Calibri"/>
              </a:rPr>
              <a:t> </a:t>
            </a:r>
            <a:r>
              <a:rPr sz="2400" spc="-15" dirty="0">
                <a:latin typeface="Calibri"/>
                <a:cs typeface="Calibri"/>
              </a:rPr>
              <a:t>found</a:t>
            </a:r>
            <a:r>
              <a:rPr sz="2400" dirty="0">
                <a:latin typeface="Calibri"/>
                <a:cs typeface="Calibri"/>
              </a:rPr>
              <a:t> </a:t>
            </a:r>
            <a:r>
              <a:rPr sz="2400" spc="-10" dirty="0">
                <a:latin typeface="Calibri"/>
                <a:cs typeface="Calibri"/>
              </a:rPr>
              <a:t>somewhere </a:t>
            </a:r>
            <a:r>
              <a:rPr sz="2400" dirty="0">
                <a:latin typeface="Calibri"/>
                <a:cs typeface="Calibri"/>
              </a:rPr>
              <a:t>in</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region </a:t>
            </a:r>
            <a:r>
              <a:rPr sz="2400" spc="-525" dirty="0">
                <a:latin typeface="Calibri"/>
                <a:cs typeface="Calibri"/>
              </a:rPr>
              <a:t> </a:t>
            </a:r>
            <a:r>
              <a:rPr sz="2400" dirty="0">
                <a:latin typeface="Calibri"/>
                <a:cs typeface="Calibri"/>
              </a:rPr>
              <a:t>is </a:t>
            </a:r>
            <a:r>
              <a:rPr sz="2400" spc="-30" dirty="0">
                <a:latin typeface="Calibri"/>
                <a:cs typeface="Calibri"/>
              </a:rPr>
              <a:t>unity.</a:t>
            </a:r>
            <a:r>
              <a:rPr sz="2400" spc="-25" dirty="0">
                <a:latin typeface="Calibri"/>
                <a:cs typeface="Calibri"/>
              </a:rPr>
              <a:t> </a:t>
            </a:r>
            <a:r>
              <a:rPr sz="2400" spc="-5" dirty="0">
                <a:latin typeface="Calibri"/>
                <a:cs typeface="Calibri"/>
              </a:rPr>
              <a:t>This</a:t>
            </a:r>
            <a:r>
              <a:rPr sz="2400" dirty="0">
                <a:latin typeface="Calibri"/>
                <a:cs typeface="Calibri"/>
              </a:rPr>
              <a:t> implies	</a:t>
            </a:r>
            <a:r>
              <a:rPr sz="2400" dirty="0">
                <a:latin typeface="Cambria Math"/>
                <a:cs typeface="Cambria Math"/>
              </a:rPr>
              <a:t>𝑃</a:t>
            </a:r>
            <a:r>
              <a:rPr sz="2400" spc="19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1	</a:t>
            </a:r>
            <a:r>
              <a:rPr sz="2400" spc="-75" dirty="0">
                <a:latin typeface="Calibri"/>
                <a:cs typeface="Calibri"/>
              </a:rPr>
              <a:t>Or,</a:t>
            </a:r>
            <a:endParaRPr sz="2400">
              <a:latin typeface="Calibri"/>
              <a:cs typeface="Calibri"/>
            </a:endParaRPr>
          </a:p>
          <a:p>
            <a:pPr marL="12700">
              <a:lnSpc>
                <a:spcPts val="2875"/>
              </a:lnSpc>
            </a:pPr>
            <a:r>
              <a:rPr sz="2400" dirty="0">
                <a:latin typeface="Calibri"/>
                <a:cs typeface="Calibri"/>
              </a:rPr>
              <a:t>Which</a:t>
            </a:r>
            <a:r>
              <a:rPr sz="2400" spc="5" dirty="0">
                <a:latin typeface="Calibri"/>
                <a:cs typeface="Calibri"/>
              </a:rPr>
              <a:t> </a:t>
            </a:r>
            <a:r>
              <a:rPr sz="2400" dirty="0">
                <a:latin typeface="Calibri"/>
                <a:cs typeface="Calibri"/>
              </a:rPr>
              <a:t>leads</a:t>
            </a:r>
            <a:r>
              <a:rPr sz="2400" spc="-10" dirty="0">
                <a:latin typeface="Calibri"/>
                <a:cs typeface="Calibri"/>
              </a:rPr>
              <a:t> </a:t>
            </a:r>
            <a:r>
              <a:rPr sz="2400" spc="-15" dirty="0">
                <a:latin typeface="Calibri"/>
                <a:cs typeface="Calibri"/>
              </a:rPr>
              <a:t>to </a:t>
            </a:r>
            <a:r>
              <a:rPr sz="2400" dirty="0">
                <a:latin typeface="Calibri"/>
                <a:cs typeface="Calibri"/>
              </a:rPr>
              <a:t>a</a:t>
            </a:r>
            <a:r>
              <a:rPr sz="2400" spc="10" dirty="0">
                <a:latin typeface="Calibri"/>
                <a:cs typeface="Calibri"/>
              </a:rPr>
              <a:t> </a:t>
            </a:r>
            <a:r>
              <a:rPr sz="2400" spc="-10" dirty="0">
                <a:latin typeface="Calibri"/>
                <a:cs typeface="Calibri"/>
              </a:rPr>
              <a:t>condition</a:t>
            </a:r>
            <a:r>
              <a:rPr sz="2400" dirty="0">
                <a:latin typeface="Calibri"/>
                <a:cs typeface="Calibri"/>
              </a:rPr>
              <a:t> </a:t>
            </a:r>
            <a:r>
              <a:rPr sz="2400" spc="-5" dirty="0">
                <a:latin typeface="Calibri"/>
                <a:cs typeface="Calibri"/>
              </a:rPr>
              <a:t>known</a:t>
            </a:r>
            <a:r>
              <a:rPr sz="2400" spc="5" dirty="0">
                <a:latin typeface="Calibri"/>
                <a:cs typeface="Calibri"/>
              </a:rPr>
              <a:t> </a:t>
            </a:r>
            <a:r>
              <a:rPr sz="2400" dirty="0">
                <a:latin typeface="Calibri"/>
                <a:cs typeface="Calibri"/>
              </a:rPr>
              <a:t>as</a:t>
            </a:r>
            <a:r>
              <a:rPr sz="2400" spc="-25" dirty="0">
                <a:latin typeface="Calibri"/>
                <a:cs typeface="Calibri"/>
              </a:rPr>
              <a:t> </a:t>
            </a:r>
            <a:r>
              <a:rPr sz="2400" dirty="0">
                <a:latin typeface="Calibri"/>
                <a:cs typeface="Calibri"/>
              </a:rPr>
              <a:t>the</a:t>
            </a:r>
            <a:r>
              <a:rPr sz="2400" spc="10" dirty="0">
                <a:latin typeface="Calibri"/>
                <a:cs typeface="Calibri"/>
              </a:rPr>
              <a:t> </a:t>
            </a:r>
            <a:r>
              <a:rPr sz="2400" spc="-10" dirty="0">
                <a:latin typeface="Calibri"/>
                <a:cs typeface="Calibri"/>
              </a:rPr>
              <a:t>condition</a:t>
            </a:r>
            <a:r>
              <a:rPr sz="2400" dirty="0">
                <a:latin typeface="Calibri"/>
                <a:cs typeface="Calibri"/>
              </a:rPr>
              <a:t> </a:t>
            </a:r>
            <a:r>
              <a:rPr sz="2400" spc="-10" dirty="0">
                <a:latin typeface="Calibri"/>
                <a:cs typeface="Calibri"/>
              </a:rPr>
              <a:t>of</a:t>
            </a:r>
            <a:r>
              <a:rPr sz="2400" dirty="0">
                <a:latin typeface="Calibri"/>
                <a:cs typeface="Calibri"/>
              </a:rPr>
              <a:t> </a:t>
            </a:r>
            <a:r>
              <a:rPr sz="2400" spc="-10" dirty="0">
                <a:latin typeface="Calibri"/>
                <a:cs typeface="Calibri"/>
              </a:rPr>
              <a:t>normalization.</a:t>
            </a:r>
            <a:r>
              <a:rPr sz="2400" spc="-25" dirty="0">
                <a:latin typeface="Calibri"/>
                <a:cs typeface="Calibri"/>
              </a:rPr>
              <a:t> </a:t>
            </a:r>
            <a:r>
              <a:rPr sz="2400" dirty="0">
                <a:latin typeface="Calibri"/>
                <a:cs typeface="Calibri"/>
              </a:rPr>
              <a:t>A</a:t>
            </a:r>
            <a:r>
              <a:rPr sz="2400" spc="-10" dirty="0">
                <a:latin typeface="Calibri"/>
                <a:cs typeface="Calibri"/>
              </a:rPr>
              <a:t> </a:t>
            </a:r>
            <a:r>
              <a:rPr sz="2400" spc="-25" dirty="0">
                <a:latin typeface="Calibri"/>
                <a:cs typeface="Calibri"/>
              </a:rPr>
              <a:t>wave</a:t>
            </a:r>
            <a:r>
              <a:rPr sz="2400" spc="5" dirty="0">
                <a:latin typeface="Calibri"/>
                <a:cs typeface="Calibri"/>
              </a:rPr>
              <a:t> </a:t>
            </a:r>
            <a:r>
              <a:rPr sz="2400" spc="-5" dirty="0">
                <a:latin typeface="Calibri"/>
                <a:cs typeface="Calibri"/>
              </a:rPr>
              <a:t>function</a:t>
            </a:r>
            <a:r>
              <a:rPr sz="2400" spc="-20" dirty="0">
                <a:latin typeface="Calibri"/>
                <a:cs typeface="Calibri"/>
              </a:rPr>
              <a:t> </a:t>
            </a:r>
            <a:r>
              <a:rPr sz="2400" dirty="0">
                <a:latin typeface="Cambria Math"/>
                <a:cs typeface="Cambria Math"/>
              </a:rPr>
              <a:t>𝜓</a:t>
            </a:r>
            <a:endParaRPr sz="2400">
              <a:latin typeface="Cambria Math"/>
              <a:cs typeface="Cambria Math"/>
            </a:endParaRPr>
          </a:p>
          <a:p>
            <a:pPr marL="12700">
              <a:lnSpc>
                <a:spcPts val="2875"/>
              </a:lnSpc>
              <a:tabLst>
                <a:tab pos="3060065" algn="l"/>
              </a:tabLst>
            </a:pPr>
            <a:r>
              <a:rPr sz="2400" dirty="0">
                <a:latin typeface="Calibri"/>
                <a:cs typeface="Calibri"/>
              </a:rPr>
              <a:t>is</a:t>
            </a:r>
            <a:r>
              <a:rPr sz="2400" spc="5" dirty="0">
                <a:latin typeface="Calibri"/>
                <a:cs typeface="Calibri"/>
              </a:rPr>
              <a:t> </a:t>
            </a:r>
            <a:r>
              <a:rPr sz="2400" spc="-5" dirty="0">
                <a:latin typeface="Calibri"/>
                <a:cs typeface="Calibri"/>
              </a:rPr>
              <a:t>said</a:t>
            </a:r>
            <a:r>
              <a:rPr sz="2400" dirty="0">
                <a:latin typeface="Calibri"/>
                <a:cs typeface="Calibri"/>
              </a:rPr>
              <a:t> </a:t>
            </a:r>
            <a:r>
              <a:rPr sz="2400" spc="-15" dirty="0">
                <a:latin typeface="Calibri"/>
                <a:cs typeface="Calibri"/>
              </a:rPr>
              <a:t>to</a:t>
            </a:r>
            <a:r>
              <a:rPr sz="2400" spc="-20" dirty="0">
                <a:latin typeface="Calibri"/>
                <a:cs typeface="Calibri"/>
              </a:rPr>
              <a:t> </a:t>
            </a:r>
            <a:r>
              <a:rPr sz="2400" spc="-5" dirty="0">
                <a:latin typeface="Calibri"/>
                <a:cs typeface="Calibri"/>
              </a:rPr>
              <a:t>be</a:t>
            </a:r>
            <a:r>
              <a:rPr sz="2400" spc="5" dirty="0">
                <a:latin typeface="Calibri"/>
                <a:cs typeface="Calibri"/>
              </a:rPr>
              <a:t> </a:t>
            </a:r>
            <a:r>
              <a:rPr sz="2400" spc="-10" dirty="0">
                <a:latin typeface="Calibri"/>
                <a:cs typeface="Calibri"/>
              </a:rPr>
              <a:t>normalized	</a:t>
            </a:r>
            <a:r>
              <a:rPr sz="2400" dirty="0">
                <a:latin typeface="Calibri"/>
                <a:cs typeface="Calibri"/>
              </a:rPr>
              <a:t>if</a:t>
            </a:r>
            <a:r>
              <a:rPr sz="2400" spc="-15" dirty="0">
                <a:latin typeface="Calibri"/>
                <a:cs typeface="Calibri"/>
              </a:rPr>
              <a:t> </a:t>
            </a:r>
            <a:r>
              <a:rPr sz="2400" dirty="0">
                <a:latin typeface="Calibri"/>
                <a:cs typeface="Calibri"/>
              </a:rPr>
              <a:t>it</a:t>
            </a:r>
            <a:r>
              <a:rPr sz="2400" spc="-30" dirty="0">
                <a:latin typeface="Calibri"/>
                <a:cs typeface="Calibri"/>
              </a:rPr>
              <a:t> </a:t>
            </a:r>
            <a:r>
              <a:rPr sz="2400" spc="-10" dirty="0">
                <a:latin typeface="Calibri"/>
                <a:cs typeface="Calibri"/>
              </a:rPr>
              <a:t>satisfy </a:t>
            </a:r>
            <a:r>
              <a:rPr sz="2400" dirty="0">
                <a:latin typeface="Calibri"/>
                <a:cs typeface="Calibri"/>
              </a:rPr>
              <a:t>the</a:t>
            </a:r>
            <a:r>
              <a:rPr sz="2400" spc="-15" dirty="0">
                <a:latin typeface="Calibri"/>
                <a:cs typeface="Calibri"/>
              </a:rPr>
              <a:t> </a:t>
            </a:r>
            <a:r>
              <a:rPr sz="2400" spc="-10" dirty="0">
                <a:latin typeface="Calibri"/>
                <a:cs typeface="Calibri"/>
              </a:rPr>
              <a:t>condition</a:t>
            </a:r>
            <a:endParaRPr sz="2400">
              <a:latin typeface="Calibri"/>
              <a:cs typeface="Calibri"/>
            </a:endParaRPr>
          </a:p>
        </p:txBody>
      </p:sp>
      <p:sp>
        <p:nvSpPr>
          <p:cNvPr id="6" name="object 6"/>
          <p:cNvSpPr txBox="1"/>
          <p:nvPr/>
        </p:nvSpPr>
        <p:spPr>
          <a:xfrm>
            <a:off x="5242686" y="2283079"/>
            <a:ext cx="527050" cy="928369"/>
          </a:xfrm>
          <a:prstGeom prst="rect">
            <a:avLst/>
          </a:prstGeom>
        </p:spPr>
        <p:txBody>
          <a:bodyPr vert="horz" wrap="square" lIns="0" tIns="12700" rIns="0" bIns="0" rtlCol="0">
            <a:spAutoFit/>
          </a:bodyPr>
          <a:lstStyle/>
          <a:p>
            <a:pPr marL="257810">
              <a:lnSpc>
                <a:spcPts val="2085"/>
              </a:lnSpc>
              <a:spcBef>
                <a:spcPts val="100"/>
              </a:spcBef>
            </a:pPr>
            <a:r>
              <a:rPr sz="1750" spc="130" dirty="0">
                <a:latin typeface="Cambria Math"/>
                <a:cs typeface="Cambria Math"/>
              </a:rPr>
              <a:t>∞</a:t>
            </a:r>
            <a:endParaRPr sz="1750">
              <a:latin typeface="Cambria Math"/>
              <a:cs typeface="Cambria Math"/>
            </a:endParaRPr>
          </a:p>
          <a:p>
            <a:pPr marL="12700">
              <a:lnSpc>
                <a:spcPts val="2865"/>
              </a:lnSpc>
            </a:pPr>
            <a:r>
              <a:rPr sz="2400" spc="-465" dirty="0">
                <a:latin typeface="Cambria Math"/>
                <a:cs typeface="Cambria Math"/>
              </a:rPr>
              <a:t>න</a:t>
            </a:r>
            <a:endParaRPr sz="2400">
              <a:latin typeface="Cambria Math"/>
              <a:cs typeface="Cambria Math"/>
            </a:endParaRPr>
          </a:p>
          <a:p>
            <a:pPr marL="146685">
              <a:lnSpc>
                <a:spcPct val="100000"/>
              </a:lnSpc>
              <a:spcBef>
                <a:spcPts val="50"/>
              </a:spcBef>
            </a:pPr>
            <a:r>
              <a:rPr sz="1750" spc="-40" dirty="0">
                <a:latin typeface="Cambria Math"/>
                <a:cs typeface="Cambria Math"/>
              </a:rPr>
              <a:t>−</a:t>
            </a:r>
            <a:r>
              <a:rPr sz="1750" spc="130" dirty="0">
                <a:latin typeface="Cambria Math"/>
                <a:cs typeface="Cambria Math"/>
              </a:rPr>
              <a:t>∞</a:t>
            </a:r>
            <a:endParaRPr sz="1750">
              <a:latin typeface="Cambria Math"/>
              <a:cs typeface="Cambria Math"/>
            </a:endParaRPr>
          </a:p>
        </p:txBody>
      </p:sp>
      <p:sp>
        <p:nvSpPr>
          <p:cNvPr id="7" name="object 7"/>
          <p:cNvSpPr/>
          <p:nvPr/>
        </p:nvSpPr>
        <p:spPr>
          <a:xfrm>
            <a:off x="5791327" y="2638424"/>
            <a:ext cx="338455" cy="277495"/>
          </a:xfrm>
          <a:custGeom>
            <a:avLst/>
            <a:gdLst/>
            <a:ahLst/>
            <a:cxnLst/>
            <a:rect l="l" t="t" r="r" b="b"/>
            <a:pathLst>
              <a:path w="338454" h="277494">
                <a:moveTo>
                  <a:pt x="22987" y="0"/>
                </a:moveTo>
                <a:lnTo>
                  <a:pt x="0" y="0"/>
                </a:lnTo>
                <a:lnTo>
                  <a:pt x="0" y="276987"/>
                </a:lnTo>
                <a:lnTo>
                  <a:pt x="22987" y="276987"/>
                </a:lnTo>
                <a:lnTo>
                  <a:pt x="22987" y="0"/>
                </a:lnTo>
                <a:close/>
              </a:path>
              <a:path w="338454" h="277494">
                <a:moveTo>
                  <a:pt x="338455" y="0"/>
                </a:moveTo>
                <a:lnTo>
                  <a:pt x="315468" y="0"/>
                </a:lnTo>
                <a:lnTo>
                  <a:pt x="315468" y="276987"/>
                </a:lnTo>
                <a:lnTo>
                  <a:pt x="338455" y="276987"/>
                </a:lnTo>
                <a:lnTo>
                  <a:pt x="338455" y="0"/>
                </a:lnTo>
                <a:close/>
              </a:path>
            </a:pathLst>
          </a:custGeom>
          <a:solidFill>
            <a:srgbClr val="000000"/>
          </a:solidFill>
        </p:spPr>
        <p:txBody>
          <a:bodyPr wrap="square" lIns="0" tIns="0" rIns="0" bIns="0" rtlCol="0"/>
          <a:lstStyle/>
          <a:p>
            <a:endParaRPr/>
          </a:p>
        </p:txBody>
      </p:sp>
      <p:sp>
        <p:nvSpPr>
          <p:cNvPr id="8" name="object 8"/>
          <p:cNvSpPr txBox="1"/>
          <p:nvPr/>
        </p:nvSpPr>
        <p:spPr>
          <a:xfrm>
            <a:off x="5813171" y="2435478"/>
            <a:ext cx="520700" cy="391160"/>
          </a:xfrm>
          <a:prstGeom prst="rect">
            <a:avLst/>
          </a:prstGeom>
        </p:spPr>
        <p:txBody>
          <a:bodyPr vert="horz" wrap="square" lIns="0" tIns="12700" rIns="0" bIns="0" rtlCol="0">
            <a:spAutoFit/>
          </a:bodyPr>
          <a:lstStyle/>
          <a:p>
            <a:pPr marL="38100">
              <a:lnSpc>
                <a:spcPct val="100000"/>
              </a:lnSpc>
              <a:spcBef>
                <a:spcPts val="100"/>
              </a:spcBef>
            </a:pPr>
            <a:r>
              <a:rPr sz="3600" baseline="-20833" dirty="0">
                <a:latin typeface="Cambria Math"/>
                <a:cs typeface="Cambria Math"/>
              </a:rPr>
              <a:t>𝜓</a:t>
            </a:r>
            <a:r>
              <a:rPr sz="3600" spc="292" baseline="-20833" dirty="0">
                <a:latin typeface="Cambria Math"/>
                <a:cs typeface="Cambria Math"/>
              </a:rPr>
              <a:t> </a:t>
            </a:r>
            <a:r>
              <a:rPr sz="1750" spc="40" dirty="0">
                <a:latin typeface="Cambria Math"/>
                <a:cs typeface="Cambria Math"/>
              </a:rPr>
              <a:t>2</a:t>
            </a:r>
            <a:endParaRPr sz="1750">
              <a:latin typeface="Cambria Math"/>
              <a:cs typeface="Cambria Math"/>
            </a:endParaRPr>
          </a:p>
        </p:txBody>
      </p:sp>
      <p:sp>
        <p:nvSpPr>
          <p:cNvPr id="9" name="object 9"/>
          <p:cNvSpPr txBox="1"/>
          <p:nvPr/>
        </p:nvSpPr>
        <p:spPr>
          <a:xfrm>
            <a:off x="6413372" y="2546730"/>
            <a:ext cx="93789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𝑑𝑥</a:t>
            </a:r>
            <a:r>
              <a:rPr sz="2400" spc="145" dirty="0">
                <a:latin typeface="Cambria Math"/>
                <a:cs typeface="Cambria Math"/>
              </a:rPr>
              <a:t> </a:t>
            </a:r>
            <a:r>
              <a:rPr sz="2400" dirty="0">
                <a:latin typeface="Cambria Math"/>
                <a:cs typeface="Cambria Math"/>
              </a:rPr>
              <a:t>=</a:t>
            </a:r>
            <a:r>
              <a:rPr sz="2400" spc="90" dirty="0">
                <a:latin typeface="Cambria Math"/>
                <a:cs typeface="Cambria Math"/>
              </a:rPr>
              <a:t> </a:t>
            </a:r>
            <a:r>
              <a:rPr sz="2400" dirty="0">
                <a:latin typeface="Cambria Math"/>
                <a:cs typeface="Cambria Math"/>
              </a:rPr>
              <a:t>1</a:t>
            </a:r>
            <a:endParaRPr sz="2400">
              <a:latin typeface="Cambria Math"/>
              <a:cs typeface="Cambria Math"/>
            </a:endParaRPr>
          </a:p>
        </p:txBody>
      </p:sp>
      <p:sp>
        <p:nvSpPr>
          <p:cNvPr id="10" name="object 10"/>
          <p:cNvSpPr txBox="1"/>
          <p:nvPr/>
        </p:nvSpPr>
        <p:spPr>
          <a:xfrm>
            <a:off x="727709" y="3815334"/>
            <a:ext cx="11130280" cy="1996439"/>
          </a:xfrm>
          <a:prstGeom prst="rect">
            <a:avLst/>
          </a:prstGeom>
          <a:ln w="19050">
            <a:solidFill>
              <a:srgbClr val="000000"/>
            </a:solidFill>
          </a:ln>
        </p:spPr>
        <p:txBody>
          <a:bodyPr vert="horz" wrap="square" lIns="0" tIns="40640" rIns="0" bIns="0" rtlCol="0">
            <a:spAutoFit/>
          </a:bodyPr>
          <a:lstStyle/>
          <a:p>
            <a:pPr marL="90805" marR="115570">
              <a:lnSpc>
                <a:spcPts val="2870"/>
              </a:lnSpc>
              <a:spcBef>
                <a:spcPts val="320"/>
              </a:spcBef>
            </a:pPr>
            <a:r>
              <a:rPr sz="2400" b="1" spc="-5" dirty="0">
                <a:latin typeface="Calibri"/>
                <a:cs typeface="Calibri"/>
              </a:rPr>
              <a:t>Orthogonality:</a:t>
            </a:r>
            <a:r>
              <a:rPr sz="2400" b="1" spc="10" dirty="0">
                <a:latin typeface="Calibri"/>
                <a:cs typeface="Calibri"/>
              </a:rPr>
              <a:t> </a:t>
            </a:r>
            <a:r>
              <a:rPr sz="2400" spc="-45" dirty="0">
                <a:latin typeface="Calibri"/>
                <a:cs typeface="Calibri"/>
              </a:rPr>
              <a:t>Two</a:t>
            </a:r>
            <a:r>
              <a:rPr sz="2400" spc="-5" dirty="0">
                <a:latin typeface="Calibri"/>
                <a:cs typeface="Calibri"/>
              </a:rPr>
              <a:t> functions</a:t>
            </a:r>
            <a:r>
              <a:rPr sz="2400" dirty="0">
                <a:latin typeface="Calibri"/>
                <a:cs typeface="Calibri"/>
              </a:rPr>
              <a:t> </a:t>
            </a:r>
            <a:r>
              <a:rPr sz="2400" spc="5" dirty="0">
                <a:latin typeface="Cambria Math"/>
                <a:cs typeface="Cambria Math"/>
              </a:rPr>
              <a:t>𝜓</a:t>
            </a:r>
            <a:r>
              <a:rPr sz="2400" spc="5" dirty="0">
                <a:latin typeface="Calibri"/>
                <a:cs typeface="Calibri"/>
              </a:rPr>
              <a:t>and</a:t>
            </a:r>
            <a:r>
              <a:rPr sz="2400" dirty="0">
                <a:latin typeface="Calibri"/>
                <a:cs typeface="Calibri"/>
              </a:rPr>
              <a:t> </a:t>
            </a:r>
            <a:r>
              <a:rPr sz="2400" dirty="0">
                <a:latin typeface="Cambria Math"/>
                <a:cs typeface="Cambria Math"/>
              </a:rPr>
              <a:t>𝜑</a:t>
            </a:r>
            <a:r>
              <a:rPr sz="2400" spc="65" dirty="0">
                <a:latin typeface="Cambria Math"/>
                <a:cs typeface="Cambria Math"/>
              </a:rPr>
              <a:t> </a:t>
            </a:r>
            <a:r>
              <a:rPr sz="2400" spc="-15" dirty="0">
                <a:latin typeface="Calibri"/>
                <a:cs typeface="Calibri"/>
              </a:rPr>
              <a:t>are</a:t>
            </a:r>
            <a:r>
              <a:rPr sz="2400" spc="5" dirty="0">
                <a:latin typeface="Calibri"/>
                <a:cs typeface="Calibri"/>
              </a:rPr>
              <a:t> </a:t>
            </a:r>
            <a:r>
              <a:rPr sz="2400" spc="-5" dirty="0">
                <a:latin typeface="Calibri"/>
                <a:cs typeface="Calibri"/>
              </a:rPr>
              <a:t>said</a:t>
            </a:r>
            <a:r>
              <a:rPr sz="2400" spc="-15" dirty="0">
                <a:latin typeface="Calibri"/>
                <a:cs typeface="Calibri"/>
              </a:rPr>
              <a:t> to</a:t>
            </a:r>
            <a:r>
              <a:rPr sz="2400" spc="-5" dirty="0">
                <a:latin typeface="Calibri"/>
                <a:cs typeface="Calibri"/>
              </a:rPr>
              <a:t> </a:t>
            </a:r>
            <a:r>
              <a:rPr sz="2400" spc="-10" dirty="0">
                <a:latin typeface="Calibri"/>
                <a:cs typeface="Calibri"/>
              </a:rPr>
              <a:t>orthogonal</a:t>
            </a:r>
            <a:r>
              <a:rPr sz="2400" spc="-15" dirty="0">
                <a:latin typeface="Calibri"/>
                <a:cs typeface="Calibri"/>
              </a:rPr>
              <a:t> to</a:t>
            </a:r>
            <a:r>
              <a:rPr sz="2400" spc="-10" dirty="0">
                <a:latin typeface="Calibri"/>
                <a:cs typeface="Calibri"/>
              </a:rPr>
              <a:t> </a:t>
            </a:r>
            <a:r>
              <a:rPr sz="2400" dirty="0">
                <a:latin typeface="Calibri"/>
                <a:cs typeface="Calibri"/>
              </a:rPr>
              <a:t>each</a:t>
            </a:r>
            <a:r>
              <a:rPr sz="2400" spc="-5" dirty="0">
                <a:latin typeface="Calibri"/>
                <a:cs typeface="Calibri"/>
              </a:rPr>
              <a:t> other </a:t>
            </a:r>
            <a:r>
              <a:rPr sz="2400" dirty="0">
                <a:latin typeface="Calibri"/>
                <a:cs typeface="Calibri"/>
              </a:rPr>
              <a:t>if</a:t>
            </a:r>
            <a:r>
              <a:rPr sz="2400" spc="5" dirty="0">
                <a:latin typeface="Calibri"/>
                <a:cs typeface="Calibri"/>
              </a:rPr>
              <a:t> </a:t>
            </a:r>
            <a:r>
              <a:rPr sz="2400" spc="-5" dirty="0">
                <a:latin typeface="Calibri"/>
                <a:cs typeface="Calibri"/>
              </a:rPr>
              <a:t>they</a:t>
            </a:r>
            <a:r>
              <a:rPr sz="2400" spc="-10" dirty="0">
                <a:latin typeface="Calibri"/>
                <a:cs typeface="Calibri"/>
              </a:rPr>
              <a:t> satisfy </a:t>
            </a:r>
            <a:r>
              <a:rPr sz="2400" spc="-52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condition</a:t>
            </a:r>
            <a:endParaRPr sz="2400">
              <a:latin typeface="Calibri"/>
              <a:cs typeface="Calibri"/>
            </a:endParaRPr>
          </a:p>
          <a:p>
            <a:pPr marR="1315085" algn="ctr">
              <a:lnSpc>
                <a:spcPts val="1625"/>
              </a:lnSpc>
            </a:pPr>
            <a:r>
              <a:rPr sz="1750" spc="130" dirty="0">
                <a:latin typeface="Cambria Math"/>
                <a:cs typeface="Cambria Math"/>
              </a:rPr>
              <a:t>∞</a:t>
            </a:r>
            <a:endParaRPr sz="1750">
              <a:latin typeface="Cambria Math"/>
              <a:cs typeface="Cambria Math"/>
            </a:endParaRPr>
          </a:p>
          <a:p>
            <a:pPr algn="ctr">
              <a:lnSpc>
                <a:spcPts val="2865"/>
              </a:lnSpc>
              <a:tabLst>
                <a:tab pos="499745" algn="l"/>
              </a:tabLst>
            </a:pPr>
            <a:r>
              <a:rPr sz="2400" spc="-465" dirty="0">
                <a:latin typeface="Cambria Math"/>
                <a:cs typeface="Cambria Math"/>
              </a:rPr>
              <a:t>න	</a:t>
            </a:r>
            <a:r>
              <a:rPr sz="2400" spc="55" dirty="0">
                <a:latin typeface="Cambria Math"/>
                <a:cs typeface="Cambria Math"/>
              </a:rPr>
              <a:t>𝜑</a:t>
            </a:r>
            <a:r>
              <a:rPr sz="2625" spc="82" baseline="28571" dirty="0">
                <a:latin typeface="Cambria Math"/>
                <a:cs typeface="Cambria Math"/>
              </a:rPr>
              <a:t>∗</a:t>
            </a:r>
            <a:r>
              <a:rPr sz="2400" spc="55" dirty="0">
                <a:latin typeface="Cambria Math"/>
                <a:cs typeface="Cambria Math"/>
              </a:rPr>
              <a:t>𝜓</a:t>
            </a:r>
            <a:r>
              <a:rPr sz="2400" spc="-110" dirty="0">
                <a:latin typeface="Cambria Math"/>
                <a:cs typeface="Cambria Math"/>
              </a:rPr>
              <a:t> </a:t>
            </a:r>
            <a:r>
              <a:rPr sz="2400" dirty="0">
                <a:latin typeface="Cambria Math"/>
                <a:cs typeface="Cambria Math"/>
              </a:rPr>
              <a:t>𝑑𝑥</a:t>
            </a:r>
            <a:r>
              <a:rPr sz="2400" spc="175" dirty="0">
                <a:latin typeface="Cambria Math"/>
                <a:cs typeface="Cambria Math"/>
              </a:rPr>
              <a:t> </a:t>
            </a:r>
            <a:r>
              <a:rPr sz="2400" dirty="0">
                <a:latin typeface="Cambria Math"/>
                <a:cs typeface="Cambria Math"/>
              </a:rPr>
              <a:t>=</a:t>
            </a:r>
            <a:r>
              <a:rPr sz="2400" spc="110" dirty="0">
                <a:latin typeface="Cambria Math"/>
                <a:cs typeface="Cambria Math"/>
              </a:rPr>
              <a:t> </a:t>
            </a:r>
            <a:r>
              <a:rPr sz="2400" dirty="0">
                <a:latin typeface="Cambria Math"/>
                <a:cs typeface="Cambria Math"/>
              </a:rPr>
              <a:t>0</a:t>
            </a:r>
            <a:endParaRPr sz="2400">
              <a:latin typeface="Cambria Math"/>
              <a:cs typeface="Cambria Math"/>
            </a:endParaRPr>
          </a:p>
          <a:p>
            <a:pPr marR="1376045" algn="ctr">
              <a:lnSpc>
                <a:spcPts val="1839"/>
              </a:lnSpc>
              <a:spcBef>
                <a:spcPts val="50"/>
              </a:spcBef>
            </a:pPr>
            <a:r>
              <a:rPr sz="1750" spc="45" dirty="0">
                <a:latin typeface="Cambria Math"/>
                <a:cs typeface="Cambria Math"/>
              </a:rPr>
              <a:t>−∞</a:t>
            </a:r>
            <a:endParaRPr sz="1750">
              <a:latin typeface="Cambria Math"/>
              <a:cs typeface="Cambria Math"/>
            </a:endParaRPr>
          </a:p>
          <a:p>
            <a:pPr marL="90805">
              <a:lnSpc>
                <a:spcPts val="2620"/>
              </a:lnSpc>
            </a:pPr>
            <a:r>
              <a:rPr sz="2400" spc="-5" dirty="0">
                <a:latin typeface="Calibri"/>
                <a:cs typeface="Calibri"/>
              </a:rPr>
              <a:t>The</a:t>
            </a:r>
            <a:r>
              <a:rPr sz="2400" spc="5" dirty="0">
                <a:latin typeface="Calibri"/>
                <a:cs typeface="Calibri"/>
              </a:rPr>
              <a:t> </a:t>
            </a:r>
            <a:r>
              <a:rPr sz="2400" spc="-10" dirty="0">
                <a:latin typeface="Calibri"/>
                <a:cs typeface="Calibri"/>
              </a:rPr>
              <a:t>above</a:t>
            </a:r>
            <a:r>
              <a:rPr sz="2400" spc="10" dirty="0">
                <a:latin typeface="Calibri"/>
                <a:cs typeface="Calibri"/>
              </a:rPr>
              <a:t> </a:t>
            </a:r>
            <a:r>
              <a:rPr sz="2400" spc="-5" dirty="0">
                <a:latin typeface="Calibri"/>
                <a:cs typeface="Calibri"/>
              </a:rPr>
              <a:t>equation </a:t>
            </a:r>
            <a:r>
              <a:rPr sz="2400" spc="-10" dirty="0">
                <a:latin typeface="Calibri"/>
                <a:cs typeface="Calibri"/>
              </a:rPr>
              <a:t>gives</a:t>
            </a:r>
            <a:r>
              <a:rPr sz="2400" spc="-5" dirty="0">
                <a:latin typeface="Calibri"/>
                <a:cs typeface="Calibri"/>
              </a:rPr>
              <a:t> </a:t>
            </a:r>
            <a:r>
              <a:rPr sz="2400" dirty="0">
                <a:latin typeface="Calibri"/>
                <a:cs typeface="Calibri"/>
              </a:rPr>
              <a:t>the </a:t>
            </a:r>
            <a:r>
              <a:rPr sz="2400" spc="-10" dirty="0">
                <a:latin typeface="Calibri"/>
                <a:cs typeface="Calibri"/>
              </a:rPr>
              <a:t>condition</a:t>
            </a:r>
            <a:r>
              <a:rPr sz="2400" spc="-5" dirty="0">
                <a:latin typeface="Calibri"/>
                <a:cs typeface="Calibri"/>
              </a:rPr>
              <a:t> </a:t>
            </a:r>
            <a:r>
              <a:rPr sz="2400" spc="-10" dirty="0">
                <a:latin typeface="Calibri"/>
                <a:cs typeface="Calibri"/>
              </a:rPr>
              <a:t>of </a:t>
            </a:r>
            <a:r>
              <a:rPr sz="2400" spc="-15" dirty="0">
                <a:latin typeface="Calibri"/>
                <a:cs typeface="Calibri"/>
              </a:rPr>
              <a:t>orthogonality.</a:t>
            </a:r>
            <a:endParaRPr sz="24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7461" y="871473"/>
            <a:ext cx="7623175" cy="4384675"/>
          </a:xfrm>
          <a:prstGeom prst="rect">
            <a:avLst/>
          </a:prstGeom>
        </p:spPr>
        <p:txBody>
          <a:bodyPr vert="horz" wrap="square" lIns="0" tIns="12065" rIns="0" bIns="0" rtlCol="0">
            <a:spAutoFit/>
          </a:bodyPr>
          <a:lstStyle/>
          <a:p>
            <a:pPr marL="12700" marR="7620" algn="just">
              <a:lnSpc>
                <a:spcPct val="100000"/>
              </a:lnSpc>
              <a:spcBef>
                <a:spcPts val="95"/>
              </a:spcBef>
            </a:pPr>
            <a:r>
              <a:rPr sz="2200" spc="-10" dirty="0">
                <a:latin typeface="Calibri"/>
                <a:cs typeface="Calibri"/>
              </a:rPr>
              <a:t>The </a:t>
            </a:r>
            <a:r>
              <a:rPr sz="2200" spc="-5" dirty="0">
                <a:latin typeface="Calibri"/>
                <a:cs typeface="Calibri"/>
              </a:rPr>
              <a:t>time dependent </a:t>
            </a:r>
            <a:r>
              <a:rPr sz="2200" spc="-15" dirty="0">
                <a:latin typeface="Calibri"/>
                <a:cs typeface="Calibri"/>
              </a:rPr>
              <a:t>form </a:t>
            </a:r>
            <a:r>
              <a:rPr sz="2200" dirty="0">
                <a:latin typeface="Calibri"/>
                <a:cs typeface="Calibri"/>
              </a:rPr>
              <a:t>of </a:t>
            </a:r>
            <a:r>
              <a:rPr sz="2200" spc="-5" dirty="0">
                <a:latin typeface="Calibri"/>
                <a:cs typeface="Calibri"/>
              </a:rPr>
              <a:t>the </a:t>
            </a:r>
            <a:r>
              <a:rPr sz="2200" spc="-15" dirty="0">
                <a:latin typeface="Calibri"/>
                <a:cs typeface="Calibri"/>
              </a:rPr>
              <a:t>Schrödinger </a:t>
            </a:r>
            <a:r>
              <a:rPr sz="2200" spc="-5" dirty="0">
                <a:latin typeface="Calibri"/>
                <a:cs typeface="Calibri"/>
              </a:rPr>
              <a:t>equation depends </a:t>
            </a:r>
            <a:r>
              <a:rPr sz="2200" dirty="0">
                <a:latin typeface="Calibri"/>
                <a:cs typeface="Calibri"/>
              </a:rPr>
              <a:t>on </a:t>
            </a:r>
            <a:r>
              <a:rPr sz="2200" spc="5" dirty="0">
                <a:latin typeface="Calibri"/>
                <a:cs typeface="Calibri"/>
              </a:rPr>
              <a:t> </a:t>
            </a:r>
            <a:r>
              <a:rPr sz="2200" spc="-5" dirty="0">
                <a:latin typeface="Calibri"/>
                <a:cs typeface="Calibri"/>
              </a:rPr>
              <a:t>the</a:t>
            </a:r>
            <a:r>
              <a:rPr sz="2200" dirty="0">
                <a:latin typeface="Calibri"/>
                <a:cs typeface="Calibri"/>
              </a:rPr>
              <a:t> </a:t>
            </a:r>
            <a:r>
              <a:rPr sz="2200" spc="-15" dirty="0">
                <a:latin typeface="Calibri"/>
                <a:cs typeface="Calibri"/>
              </a:rPr>
              <a:t>physical</a:t>
            </a:r>
            <a:r>
              <a:rPr sz="2200" spc="-10" dirty="0">
                <a:latin typeface="Calibri"/>
                <a:cs typeface="Calibri"/>
              </a:rPr>
              <a:t> situation.</a:t>
            </a:r>
            <a:r>
              <a:rPr sz="2200" spc="-5" dirty="0">
                <a:latin typeface="Calibri"/>
                <a:cs typeface="Calibri"/>
              </a:rPr>
              <a:t> </a:t>
            </a:r>
            <a:r>
              <a:rPr sz="2200" spc="-10" dirty="0">
                <a:latin typeface="Calibri"/>
                <a:cs typeface="Calibri"/>
              </a:rPr>
              <a:t>The</a:t>
            </a:r>
            <a:r>
              <a:rPr sz="2200" spc="-5" dirty="0">
                <a:latin typeface="Calibri"/>
                <a:cs typeface="Calibri"/>
              </a:rPr>
              <a:t> </a:t>
            </a:r>
            <a:r>
              <a:rPr sz="2200" spc="-10" dirty="0">
                <a:latin typeface="Calibri"/>
                <a:cs typeface="Calibri"/>
              </a:rPr>
              <a:t>most</a:t>
            </a:r>
            <a:r>
              <a:rPr sz="2200" spc="-5" dirty="0">
                <a:latin typeface="Calibri"/>
                <a:cs typeface="Calibri"/>
              </a:rPr>
              <a:t> </a:t>
            </a:r>
            <a:r>
              <a:rPr sz="2200" spc="-15" dirty="0">
                <a:latin typeface="Calibri"/>
                <a:cs typeface="Calibri"/>
              </a:rPr>
              <a:t>general</a:t>
            </a:r>
            <a:r>
              <a:rPr sz="2200" spc="-10" dirty="0">
                <a:latin typeface="Calibri"/>
                <a:cs typeface="Calibri"/>
              </a:rPr>
              <a:t> </a:t>
            </a:r>
            <a:r>
              <a:rPr sz="2200" spc="-15" dirty="0">
                <a:latin typeface="Calibri"/>
                <a:cs typeface="Calibri"/>
              </a:rPr>
              <a:t>form</a:t>
            </a:r>
            <a:r>
              <a:rPr sz="2200" spc="-10"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the</a:t>
            </a:r>
            <a:r>
              <a:rPr sz="2200" dirty="0">
                <a:latin typeface="Calibri"/>
                <a:cs typeface="Calibri"/>
              </a:rPr>
              <a:t> </a:t>
            </a:r>
            <a:r>
              <a:rPr sz="2200" spc="-5" dirty="0">
                <a:latin typeface="Calibri"/>
                <a:cs typeface="Calibri"/>
              </a:rPr>
              <a:t>time- </a:t>
            </a:r>
            <a:r>
              <a:rPr sz="2200" spc="-484" dirty="0">
                <a:latin typeface="Calibri"/>
                <a:cs typeface="Calibri"/>
              </a:rPr>
              <a:t> </a:t>
            </a:r>
            <a:r>
              <a:rPr sz="2200" spc="-10" dirty="0">
                <a:latin typeface="Calibri"/>
                <a:cs typeface="Calibri"/>
              </a:rPr>
              <a:t>dependent Schrödinger equation, </a:t>
            </a:r>
            <a:r>
              <a:rPr sz="2200" spc="-5" dirty="0">
                <a:latin typeface="Calibri"/>
                <a:cs typeface="Calibri"/>
              </a:rPr>
              <a:t>which </a:t>
            </a:r>
            <a:r>
              <a:rPr sz="2200" spc="-10" dirty="0">
                <a:latin typeface="Calibri"/>
                <a:cs typeface="Calibri"/>
              </a:rPr>
              <a:t>gives </a:t>
            </a:r>
            <a:r>
              <a:rPr sz="2200" spc="-5" dirty="0">
                <a:latin typeface="Calibri"/>
                <a:cs typeface="Calibri"/>
              </a:rPr>
              <a:t>a description </a:t>
            </a:r>
            <a:r>
              <a:rPr sz="2200" dirty="0">
                <a:latin typeface="Calibri"/>
                <a:cs typeface="Calibri"/>
              </a:rPr>
              <a:t>of </a:t>
            </a:r>
            <a:r>
              <a:rPr sz="2200" spc="-5" dirty="0">
                <a:latin typeface="Calibri"/>
                <a:cs typeface="Calibri"/>
              </a:rPr>
              <a:t>a </a:t>
            </a:r>
            <a:r>
              <a:rPr sz="2200" dirty="0">
                <a:latin typeface="Calibri"/>
                <a:cs typeface="Calibri"/>
              </a:rPr>
              <a:t> </a:t>
            </a:r>
            <a:r>
              <a:rPr sz="2200" spc="-25" dirty="0">
                <a:latin typeface="Calibri"/>
                <a:cs typeface="Calibri"/>
              </a:rPr>
              <a:t>system</a:t>
            </a:r>
            <a:r>
              <a:rPr sz="2200" spc="20" dirty="0">
                <a:latin typeface="Calibri"/>
                <a:cs typeface="Calibri"/>
              </a:rPr>
              <a:t> </a:t>
            </a:r>
            <a:r>
              <a:rPr sz="2200" spc="-10" dirty="0">
                <a:latin typeface="Calibri"/>
                <a:cs typeface="Calibri"/>
              </a:rPr>
              <a:t>evolving</a:t>
            </a:r>
            <a:r>
              <a:rPr sz="2200" spc="-5" dirty="0">
                <a:latin typeface="Calibri"/>
                <a:cs typeface="Calibri"/>
              </a:rPr>
              <a:t> with</a:t>
            </a:r>
            <a:r>
              <a:rPr sz="2200" spc="-10" dirty="0">
                <a:latin typeface="Calibri"/>
                <a:cs typeface="Calibri"/>
              </a:rPr>
              <a:t> </a:t>
            </a:r>
            <a:r>
              <a:rPr sz="2200" spc="-5" dirty="0">
                <a:latin typeface="Calibri"/>
                <a:cs typeface="Calibri"/>
              </a:rPr>
              <a:t>time.</a:t>
            </a:r>
            <a:endParaRPr sz="2200">
              <a:latin typeface="Calibri"/>
              <a:cs typeface="Calibri"/>
            </a:endParaRPr>
          </a:p>
          <a:p>
            <a:pPr>
              <a:lnSpc>
                <a:spcPct val="100000"/>
              </a:lnSpc>
              <a:spcBef>
                <a:spcPts val="15"/>
              </a:spcBef>
            </a:pPr>
            <a:endParaRPr sz="2150">
              <a:latin typeface="Calibri"/>
              <a:cs typeface="Calibri"/>
            </a:endParaRPr>
          </a:p>
          <a:p>
            <a:pPr marL="12700" marR="5080" algn="just">
              <a:lnSpc>
                <a:spcPct val="100000"/>
              </a:lnSpc>
              <a:spcBef>
                <a:spcPts val="5"/>
              </a:spcBef>
            </a:pPr>
            <a:r>
              <a:rPr sz="2200" spc="-10" dirty="0">
                <a:latin typeface="Calibri"/>
                <a:cs typeface="Calibri"/>
              </a:rPr>
              <a:t>The</a:t>
            </a:r>
            <a:r>
              <a:rPr sz="2200" spc="-5" dirty="0">
                <a:latin typeface="Calibri"/>
                <a:cs typeface="Calibri"/>
              </a:rPr>
              <a:t> </a:t>
            </a:r>
            <a:r>
              <a:rPr sz="2200" b="1" spc="-10" dirty="0">
                <a:latin typeface="Calibri"/>
                <a:cs typeface="Calibri"/>
              </a:rPr>
              <a:t>time-independent</a:t>
            </a:r>
            <a:r>
              <a:rPr sz="2200" b="1" spc="-5" dirty="0">
                <a:latin typeface="Calibri"/>
                <a:cs typeface="Calibri"/>
              </a:rPr>
              <a:t> </a:t>
            </a:r>
            <a:r>
              <a:rPr sz="2200" b="1" spc="-10" dirty="0">
                <a:latin typeface="Calibri"/>
                <a:cs typeface="Calibri"/>
              </a:rPr>
              <a:t>Schrödinger</a:t>
            </a:r>
            <a:r>
              <a:rPr sz="2200" b="1" spc="-5" dirty="0">
                <a:latin typeface="Calibri"/>
                <a:cs typeface="Calibri"/>
              </a:rPr>
              <a:t> </a:t>
            </a:r>
            <a:r>
              <a:rPr sz="2200" b="1" spc="-10" dirty="0">
                <a:latin typeface="Calibri"/>
                <a:cs typeface="Calibri"/>
              </a:rPr>
              <a:t>equation</a:t>
            </a:r>
            <a:r>
              <a:rPr sz="2200" b="1" spc="-5" dirty="0">
                <a:latin typeface="Calibri"/>
                <a:cs typeface="Calibri"/>
              </a:rPr>
              <a:t> </a:t>
            </a:r>
            <a:r>
              <a:rPr sz="2200" dirty="0">
                <a:latin typeface="Calibri"/>
                <a:cs typeface="Calibri"/>
              </a:rPr>
              <a:t>is</a:t>
            </a:r>
            <a:r>
              <a:rPr sz="2200" spc="5" dirty="0">
                <a:latin typeface="Calibri"/>
                <a:cs typeface="Calibri"/>
              </a:rPr>
              <a:t> </a:t>
            </a:r>
            <a:r>
              <a:rPr sz="2200" spc="-5" dirty="0">
                <a:latin typeface="Calibri"/>
                <a:cs typeface="Calibri"/>
              </a:rPr>
              <a:t>the</a:t>
            </a:r>
            <a:r>
              <a:rPr sz="2200" dirty="0">
                <a:latin typeface="Calibri"/>
                <a:cs typeface="Calibri"/>
              </a:rPr>
              <a:t> </a:t>
            </a:r>
            <a:r>
              <a:rPr sz="2200" spc="-5" dirty="0">
                <a:latin typeface="Calibri"/>
                <a:cs typeface="Calibri"/>
              </a:rPr>
              <a:t>equation </a:t>
            </a:r>
            <a:r>
              <a:rPr sz="2200" dirty="0">
                <a:latin typeface="Calibri"/>
                <a:cs typeface="Calibri"/>
              </a:rPr>
              <a:t> </a:t>
            </a:r>
            <a:r>
              <a:rPr sz="2200" spc="-10" dirty="0">
                <a:latin typeface="Calibri"/>
                <a:cs typeface="Calibri"/>
              </a:rPr>
              <a:t>describing</a:t>
            </a:r>
            <a:r>
              <a:rPr sz="2200" spc="-5" dirty="0">
                <a:latin typeface="Calibri"/>
                <a:cs typeface="Calibri"/>
              </a:rPr>
              <a:t> </a:t>
            </a:r>
            <a:r>
              <a:rPr sz="2200" b="1" spc="-10" dirty="0">
                <a:latin typeface="Calibri"/>
                <a:cs typeface="Calibri"/>
              </a:rPr>
              <a:t>stationary</a:t>
            </a:r>
            <a:r>
              <a:rPr sz="2200" b="1" spc="-5" dirty="0">
                <a:latin typeface="Calibri"/>
                <a:cs typeface="Calibri"/>
              </a:rPr>
              <a:t> </a:t>
            </a:r>
            <a:r>
              <a:rPr sz="2200" b="1" spc="-15" dirty="0">
                <a:latin typeface="Calibri"/>
                <a:cs typeface="Calibri"/>
              </a:rPr>
              <a:t>states</a:t>
            </a:r>
            <a:r>
              <a:rPr sz="2200" spc="-15" dirty="0">
                <a:latin typeface="Calibri"/>
                <a:cs typeface="Calibri"/>
              </a:rPr>
              <a:t>.</a:t>
            </a:r>
            <a:r>
              <a:rPr sz="2200" spc="-10" dirty="0">
                <a:latin typeface="Calibri"/>
                <a:cs typeface="Calibri"/>
              </a:rPr>
              <a:t> </a:t>
            </a:r>
            <a:r>
              <a:rPr sz="2200" spc="-5" dirty="0">
                <a:latin typeface="Calibri"/>
                <a:cs typeface="Calibri"/>
              </a:rPr>
              <a:t>The</a:t>
            </a:r>
            <a:r>
              <a:rPr sz="2200" dirty="0">
                <a:latin typeface="Calibri"/>
                <a:cs typeface="Calibri"/>
              </a:rPr>
              <a:t> </a:t>
            </a:r>
            <a:r>
              <a:rPr sz="2200" spc="-5" dirty="0">
                <a:latin typeface="Calibri"/>
                <a:cs typeface="Calibri"/>
              </a:rPr>
              <a:t>time-independent</a:t>
            </a:r>
            <a:r>
              <a:rPr sz="2200" dirty="0">
                <a:latin typeface="Calibri"/>
                <a:cs typeface="Calibri"/>
              </a:rPr>
              <a:t> </a:t>
            </a:r>
            <a:r>
              <a:rPr sz="2200" spc="-15" dirty="0">
                <a:latin typeface="Calibri"/>
                <a:cs typeface="Calibri"/>
              </a:rPr>
              <a:t>Schrödinger </a:t>
            </a:r>
            <a:r>
              <a:rPr sz="2200" spc="-10" dirty="0">
                <a:latin typeface="Calibri"/>
                <a:cs typeface="Calibri"/>
              </a:rPr>
              <a:t> </a:t>
            </a:r>
            <a:r>
              <a:rPr sz="2200" spc="-5" dirty="0">
                <a:latin typeface="Calibri"/>
                <a:cs typeface="Calibri"/>
              </a:rPr>
              <a:t>equation </a:t>
            </a:r>
            <a:r>
              <a:rPr sz="2200" spc="-10" dirty="0">
                <a:latin typeface="Calibri"/>
                <a:cs typeface="Calibri"/>
              </a:rPr>
              <a:t>predicts that </a:t>
            </a:r>
            <a:r>
              <a:rPr sz="2200" b="1" spc="-25" dirty="0">
                <a:latin typeface="Calibri"/>
                <a:cs typeface="Calibri"/>
              </a:rPr>
              <a:t>wave </a:t>
            </a:r>
            <a:r>
              <a:rPr sz="2200" b="1" spc="-10" dirty="0">
                <a:latin typeface="Calibri"/>
                <a:cs typeface="Calibri"/>
              </a:rPr>
              <a:t>functions can form standing </a:t>
            </a:r>
            <a:r>
              <a:rPr sz="2200" b="1" spc="-20" dirty="0">
                <a:latin typeface="Calibri"/>
                <a:cs typeface="Calibri"/>
              </a:rPr>
              <a:t>waves, </a:t>
            </a:r>
            <a:r>
              <a:rPr sz="2200" b="1" spc="-15" dirty="0">
                <a:latin typeface="Calibri"/>
                <a:cs typeface="Calibri"/>
              </a:rPr>
              <a:t> </a:t>
            </a:r>
            <a:r>
              <a:rPr sz="2200" b="1" spc="-5" dirty="0">
                <a:latin typeface="Calibri"/>
                <a:cs typeface="Calibri"/>
              </a:rPr>
              <a:t>called</a:t>
            </a:r>
            <a:r>
              <a:rPr sz="2200" b="1" dirty="0">
                <a:latin typeface="Calibri"/>
                <a:cs typeface="Calibri"/>
              </a:rPr>
              <a:t> </a:t>
            </a:r>
            <a:r>
              <a:rPr sz="2200" b="1" spc="-10" dirty="0">
                <a:latin typeface="Calibri"/>
                <a:cs typeface="Calibri"/>
              </a:rPr>
              <a:t>stationary</a:t>
            </a:r>
            <a:r>
              <a:rPr sz="2200" b="1" spc="-5" dirty="0">
                <a:latin typeface="Calibri"/>
                <a:cs typeface="Calibri"/>
              </a:rPr>
              <a:t> </a:t>
            </a:r>
            <a:r>
              <a:rPr sz="2200" b="1" spc="-20" dirty="0">
                <a:latin typeface="Calibri"/>
                <a:cs typeface="Calibri"/>
              </a:rPr>
              <a:t>states</a:t>
            </a:r>
            <a:r>
              <a:rPr sz="2200" b="1" spc="-15" dirty="0">
                <a:latin typeface="Calibri"/>
                <a:cs typeface="Calibri"/>
              </a:rPr>
              <a:t> </a:t>
            </a:r>
            <a:r>
              <a:rPr sz="2200" b="1" spc="-5" dirty="0">
                <a:latin typeface="Calibri"/>
                <a:cs typeface="Calibri"/>
              </a:rPr>
              <a:t>(also</a:t>
            </a:r>
            <a:r>
              <a:rPr sz="2200" b="1" dirty="0">
                <a:latin typeface="Calibri"/>
                <a:cs typeface="Calibri"/>
              </a:rPr>
              <a:t> </a:t>
            </a:r>
            <a:r>
              <a:rPr sz="2200" b="1" spc="-5" dirty="0">
                <a:latin typeface="Calibri"/>
                <a:cs typeface="Calibri"/>
              </a:rPr>
              <a:t>called</a:t>
            </a:r>
            <a:r>
              <a:rPr sz="2200" b="1" dirty="0">
                <a:latin typeface="Calibri"/>
                <a:cs typeface="Calibri"/>
              </a:rPr>
              <a:t> </a:t>
            </a:r>
            <a:r>
              <a:rPr sz="2200" b="1" spc="-10" dirty="0">
                <a:latin typeface="Calibri"/>
                <a:cs typeface="Calibri"/>
              </a:rPr>
              <a:t>"orbitals",</a:t>
            </a:r>
            <a:r>
              <a:rPr sz="2200" b="1" spc="-5" dirty="0">
                <a:latin typeface="Calibri"/>
                <a:cs typeface="Calibri"/>
              </a:rPr>
              <a:t> </a:t>
            </a:r>
            <a:r>
              <a:rPr sz="2200" spc="-5" dirty="0">
                <a:latin typeface="Calibri"/>
                <a:cs typeface="Calibri"/>
              </a:rPr>
              <a:t>as</a:t>
            </a:r>
            <a:r>
              <a:rPr sz="2200" spc="484" dirty="0">
                <a:latin typeface="Calibri"/>
                <a:cs typeface="Calibri"/>
              </a:rPr>
              <a:t> </a:t>
            </a:r>
            <a:r>
              <a:rPr sz="2200" spc="-5" dirty="0">
                <a:latin typeface="Calibri"/>
                <a:cs typeface="Calibri"/>
              </a:rPr>
              <a:t>in</a:t>
            </a:r>
            <a:r>
              <a:rPr sz="2200" spc="484" dirty="0">
                <a:latin typeface="Calibri"/>
                <a:cs typeface="Calibri"/>
              </a:rPr>
              <a:t> </a:t>
            </a:r>
            <a:r>
              <a:rPr sz="2200" spc="-15" dirty="0">
                <a:latin typeface="Calibri"/>
                <a:cs typeface="Calibri"/>
              </a:rPr>
              <a:t>atomic </a:t>
            </a:r>
            <a:r>
              <a:rPr sz="2200" spc="-10" dirty="0">
                <a:latin typeface="Calibri"/>
                <a:cs typeface="Calibri"/>
              </a:rPr>
              <a:t> orbitals </a:t>
            </a:r>
            <a:r>
              <a:rPr sz="2200" dirty="0">
                <a:latin typeface="Calibri"/>
                <a:cs typeface="Calibri"/>
              </a:rPr>
              <a:t>or </a:t>
            </a:r>
            <a:r>
              <a:rPr sz="2200" spc="-5" dirty="0">
                <a:latin typeface="Calibri"/>
                <a:cs typeface="Calibri"/>
              </a:rPr>
              <a:t>molecular </a:t>
            </a:r>
            <a:r>
              <a:rPr sz="2200" spc="-10" dirty="0">
                <a:latin typeface="Calibri"/>
                <a:cs typeface="Calibri"/>
              </a:rPr>
              <a:t>orbitals). </a:t>
            </a:r>
            <a:r>
              <a:rPr sz="2200" spc="-5" dirty="0">
                <a:latin typeface="Calibri"/>
                <a:cs typeface="Calibri"/>
              </a:rPr>
              <a:t>These </a:t>
            </a:r>
            <a:r>
              <a:rPr sz="2200" spc="-20" dirty="0">
                <a:latin typeface="Calibri"/>
                <a:cs typeface="Calibri"/>
              </a:rPr>
              <a:t>states </a:t>
            </a:r>
            <a:r>
              <a:rPr sz="2200" spc="-10" dirty="0">
                <a:latin typeface="Calibri"/>
                <a:cs typeface="Calibri"/>
              </a:rPr>
              <a:t>are important </a:t>
            </a:r>
            <a:r>
              <a:rPr sz="2200" spc="-5" dirty="0">
                <a:latin typeface="Calibri"/>
                <a:cs typeface="Calibri"/>
              </a:rPr>
              <a:t>in their </a:t>
            </a:r>
            <a:r>
              <a:rPr sz="2200" dirty="0">
                <a:latin typeface="Calibri"/>
                <a:cs typeface="Calibri"/>
              </a:rPr>
              <a:t> </a:t>
            </a:r>
            <a:r>
              <a:rPr sz="2200" spc="-10" dirty="0">
                <a:latin typeface="Calibri"/>
                <a:cs typeface="Calibri"/>
              </a:rPr>
              <a:t>own</a:t>
            </a:r>
            <a:r>
              <a:rPr sz="2200" spc="-5" dirty="0">
                <a:latin typeface="Calibri"/>
                <a:cs typeface="Calibri"/>
              </a:rPr>
              <a:t> </a:t>
            </a:r>
            <a:r>
              <a:rPr sz="2200" spc="-10" dirty="0">
                <a:latin typeface="Calibri"/>
                <a:cs typeface="Calibri"/>
              </a:rPr>
              <a:t>right,</a:t>
            </a:r>
            <a:r>
              <a:rPr sz="2200" spc="-5" dirty="0">
                <a:latin typeface="Calibri"/>
                <a:cs typeface="Calibri"/>
              </a:rPr>
              <a:t> and</a:t>
            </a:r>
            <a:r>
              <a:rPr sz="2200" dirty="0">
                <a:latin typeface="Calibri"/>
                <a:cs typeface="Calibri"/>
              </a:rPr>
              <a:t> </a:t>
            </a:r>
            <a:r>
              <a:rPr sz="2200" spc="-5" dirty="0">
                <a:latin typeface="Calibri"/>
                <a:cs typeface="Calibri"/>
              </a:rPr>
              <a:t>if</a:t>
            </a:r>
            <a:r>
              <a:rPr sz="2200"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stationary</a:t>
            </a:r>
            <a:r>
              <a:rPr sz="2200" spc="-5" dirty="0">
                <a:latin typeface="Calibri"/>
                <a:cs typeface="Calibri"/>
              </a:rPr>
              <a:t> </a:t>
            </a:r>
            <a:r>
              <a:rPr sz="2200" spc="-20" dirty="0">
                <a:latin typeface="Calibri"/>
                <a:cs typeface="Calibri"/>
              </a:rPr>
              <a:t>states</a:t>
            </a:r>
            <a:r>
              <a:rPr sz="2200" spc="-15" dirty="0">
                <a:latin typeface="Calibri"/>
                <a:cs typeface="Calibri"/>
              </a:rPr>
              <a:t> </a:t>
            </a:r>
            <a:r>
              <a:rPr sz="2200" spc="-10" dirty="0">
                <a:latin typeface="Calibri"/>
                <a:cs typeface="Calibri"/>
              </a:rPr>
              <a:t>are</a:t>
            </a:r>
            <a:r>
              <a:rPr sz="2200" spc="-5" dirty="0">
                <a:latin typeface="Calibri"/>
                <a:cs typeface="Calibri"/>
              </a:rPr>
              <a:t> classified</a:t>
            </a:r>
            <a:r>
              <a:rPr sz="2200" spc="490" dirty="0">
                <a:latin typeface="Calibri"/>
                <a:cs typeface="Calibri"/>
              </a:rPr>
              <a:t> </a:t>
            </a:r>
            <a:r>
              <a:rPr sz="2200" spc="-5" dirty="0">
                <a:latin typeface="Calibri"/>
                <a:cs typeface="Calibri"/>
              </a:rPr>
              <a:t>and </a:t>
            </a:r>
            <a:r>
              <a:rPr sz="2200" dirty="0">
                <a:latin typeface="Calibri"/>
                <a:cs typeface="Calibri"/>
              </a:rPr>
              <a:t> </a:t>
            </a:r>
            <a:r>
              <a:rPr sz="2200" spc="-15" dirty="0">
                <a:latin typeface="Calibri"/>
                <a:cs typeface="Calibri"/>
              </a:rPr>
              <a:t>understood, </a:t>
            </a:r>
            <a:r>
              <a:rPr sz="2200" spc="-5" dirty="0">
                <a:latin typeface="Calibri"/>
                <a:cs typeface="Calibri"/>
              </a:rPr>
              <a:t>then it becomes easier </a:t>
            </a:r>
            <a:r>
              <a:rPr sz="2200" spc="-15" dirty="0">
                <a:latin typeface="Calibri"/>
                <a:cs typeface="Calibri"/>
              </a:rPr>
              <a:t>to </a:t>
            </a:r>
            <a:r>
              <a:rPr sz="2200" spc="-10" dirty="0">
                <a:latin typeface="Calibri"/>
                <a:cs typeface="Calibri"/>
              </a:rPr>
              <a:t>solve </a:t>
            </a:r>
            <a:r>
              <a:rPr sz="2200" spc="-5" dirty="0">
                <a:latin typeface="Calibri"/>
                <a:cs typeface="Calibri"/>
              </a:rPr>
              <a:t>the time-dependent </a:t>
            </a:r>
            <a:r>
              <a:rPr sz="2200" dirty="0">
                <a:latin typeface="Calibri"/>
                <a:cs typeface="Calibri"/>
              </a:rPr>
              <a:t> </a:t>
            </a:r>
            <a:r>
              <a:rPr sz="2200" spc="-15" dirty="0">
                <a:latin typeface="Calibri"/>
                <a:cs typeface="Calibri"/>
              </a:rPr>
              <a:t>Schrödinger</a:t>
            </a:r>
            <a:r>
              <a:rPr sz="2200" spc="10" dirty="0">
                <a:latin typeface="Calibri"/>
                <a:cs typeface="Calibri"/>
              </a:rPr>
              <a:t> </a:t>
            </a:r>
            <a:r>
              <a:rPr sz="2200" spc="-10" dirty="0">
                <a:latin typeface="Calibri"/>
                <a:cs typeface="Calibri"/>
              </a:rPr>
              <a:t>equation</a:t>
            </a:r>
            <a:r>
              <a:rPr sz="2200" spc="-5" dirty="0">
                <a:latin typeface="Calibri"/>
                <a:cs typeface="Calibri"/>
              </a:rPr>
              <a:t> </a:t>
            </a:r>
            <a:r>
              <a:rPr sz="2200" spc="-20" dirty="0">
                <a:latin typeface="Calibri"/>
                <a:cs typeface="Calibri"/>
              </a:rPr>
              <a:t>for</a:t>
            </a:r>
            <a:r>
              <a:rPr sz="2200" dirty="0">
                <a:latin typeface="Calibri"/>
                <a:cs typeface="Calibri"/>
              </a:rPr>
              <a:t> </a:t>
            </a:r>
            <a:r>
              <a:rPr sz="2200" spc="-15" dirty="0">
                <a:latin typeface="Calibri"/>
                <a:cs typeface="Calibri"/>
              </a:rPr>
              <a:t>any</a:t>
            </a:r>
            <a:r>
              <a:rPr sz="2200" spc="-10" dirty="0">
                <a:latin typeface="Calibri"/>
                <a:cs typeface="Calibri"/>
              </a:rPr>
              <a:t> </a:t>
            </a:r>
            <a:r>
              <a:rPr sz="2200" spc="-20" dirty="0">
                <a:latin typeface="Calibri"/>
                <a:cs typeface="Calibri"/>
              </a:rPr>
              <a:t>state.</a:t>
            </a:r>
            <a:endParaRPr sz="2200">
              <a:latin typeface="Calibri"/>
              <a:cs typeface="Calibri"/>
            </a:endParaRPr>
          </a:p>
        </p:txBody>
      </p:sp>
      <p:sp>
        <p:nvSpPr>
          <p:cNvPr id="3" name="object 3"/>
          <p:cNvSpPr/>
          <p:nvPr/>
        </p:nvSpPr>
        <p:spPr>
          <a:xfrm>
            <a:off x="0" y="0"/>
            <a:ext cx="12192000" cy="646430"/>
          </a:xfrm>
          <a:custGeom>
            <a:avLst/>
            <a:gdLst/>
            <a:ahLst/>
            <a:cxnLst/>
            <a:rect l="l" t="t" r="r" b="b"/>
            <a:pathLst>
              <a:path w="12192000" h="646430">
                <a:moveTo>
                  <a:pt x="12192000" y="0"/>
                </a:moveTo>
                <a:lnTo>
                  <a:pt x="0" y="0"/>
                </a:lnTo>
                <a:lnTo>
                  <a:pt x="0" y="646176"/>
                </a:lnTo>
                <a:lnTo>
                  <a:pt x="12192000" y="646176"/>
                </a:lnTo>
                <a:lnTo>
                  <a:pt x="12192000" y="0"/>
                </a:lnTo>
                <a:close/>
              </a:path>
            </a:pathLst>
          </a:custGeom>
          <a:solidFill>
            <a:srgbClr val="1F4E79"/>
          </a:solidFill>
        </p:spPr>
        <p:txBody>
          <a:bodyPr wrap="square" lIns="0" tIns="0" rIns="0" bIns="0" rtlCol="0"/>
          <a:lstStyle/>
          <a:p>
            <a:endParaRPr/>
          </a:p>
        </p:txBody>
      </p:sp>
      <p:sp>
        <p:nvSpPr>
          <p:cNvPr id="4" name="object 4"/>
          <p:cNvSpPr txBox="1">
            <a:spLocks noGrp="1"/>
          </p:cNvSpPr>
          <p:nvPr>
            <p:ph type="title"/>
          </p:nvPr>
        </p:nvSpPr>
        <p:spPr>
          <a:xfrm>
            <a:off x="78739" y="3759"/>
            <a:ext cx="9972675" cy="574675"/>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FFFFFF"/>
                </a:solidFill>
                <a:latin typeface="Calibri"/>
                <a:cs typeface="Calibri"/>
              </a:rPr>
              <a:t>Schrodinger</a:t>
            </a:r>
            <a:r>
              <a:rPr sz="3600" b="1" dirty="0">
                <a:solidFill>
                  <a:srgbClr val="FFFFFF"/>
                </a:solidFill>
                <a:latin typeface="Calibri"/>
                <a:cs typeface="Calibri"/>
              </a:rPr>
              <a:t> </a:t>
            </a:r>
            <a:r>
              <a:rPr sz="3600" b="1" spc="-5" dirty="0">
                <a:solidFill>
                  <a:srgbClr val="FFFFFF"/>
                </a:solidFill>
                <a:latin typeface="Calibri"/>
                <a:cs typeface="Calibri"/>
              </a:rPr>
              <a:t>Time</a:t>
            </a:r>
            <a:r>
              <a:rPr sz="3600" b="1" spc="-10" dirty="0">
                <a:solidFill>
                  <a:srgbClr val="FFFFFF"/>
                </a:solidFill>
                <a:latin typeface="Calibri"/>
                <a:cs typeface="Calibri"/>
              </a:rPr>
              <a:t> </a:t>
            </a:r>
            <a:r>
              <a:rPr sz="3600" b="1" spc="-5" dirty="0">
                <a:solidFill>
                  <a:srgbClr val="FFFFFF"/>
                </a:solidFill>
                <a:latin typeface="Calibri"/>
                <a:cs typeface="Calibri"/>
              </a:rPr>
              <a:t>dependent</a:t>
            </a:r>
            <a:r>
              <a:rPr sz="3600" b="1" spc="30" dirty="0">
                <a:solidFill>
                  <a:srgbClr val="FFFFFF"/>
                </a:solidFill>
                <a:latin typeface="Calibri"/>
                <a:cs typeface="Calibri"/>
              </a:rPr>
              <a:t> </a:t>
            </a:r>
            <a:r>
              <a:rPr sz="3600" b="1" dirty="0">
                <a:solidFill>
                  <a:srgbClr val="FFFFFF"/>
                </a:solidFill>
                <a:latin typeface="Calibri"/>
                <a:cs typeface="Calibri"/>
              </a:rPr>
              <a:t>and</a:t>
            </a:r>
            <a:r>
              <a:rPr sz="3600" b="1" spc="-5" dirty="0">
                <a:solidFill>
                  <a:srgbClr val="FFFFFF"/>
                </a:solidFill>
                <a:latin typeface="Calibri"/>
                <a:cs typeface="Calibri"/>
              </a:rPr>
              <a:t> Independent</a:t>
            </a:r>
            <a:r>
              <a:rPr sz="3600" b="1" spc="30" dirty="0">
                <a:solidFill>
                  <a:srgbClr val="FFFFFF"/>
                </a:solidFill>
                <a:latin typeface="Calibri"/>
                <a:cs typeface="Calibri"/>
              </a:rPr>
              <a:t> </a:t>
            </a:r>
            <a:r>
              <a:rPr sz="3600" b="1" spc="-15" dirty="0">
                <a:solidFill>
                  <a:srgbClr val="FFFFFF"/>
                </a:solidFill>
                <a:latin typeface="Calibri"/>
                <a:cs typeface="Calibri"/>
              </a:rPr>
              <a:t>Form</a:t>
            </a:r>
            <a:endParaRPr sz="3600">
              <a:latin typeface="Calibri"/>
              <a:cs typeface="Calibri"/>
            </a:endParaRPr>
          </a:p>
        </p:txBody>
      </p:sp>
      <p:sp>
        <p:nvSpPr>
          <p:cNvPr id="5" name="object 5"/>
          <p:cNvSpPr txBox="1"/>
          <p:nvPr/>
        </p:nvSpPr>
        <p:spPr>
          <a:xfrm>
            <a:off x="1537461" y="5681268"/>
            <a:ext cx="8648065" cy="208279"/>
          </a:xfrm>
          <a:prstGeom prst="rect">
            <a:avLst/>
          </a:prstGeom>
        </p:spPr>
        <p:txBody>
          <a:bodyPr vert="horz" wrap="square" lIns="0" tIns="12700" rIns="0" bIns="0" rtlCol="0">
            <a:spAutoFit/>
          </a:bodyPr>
          <a:lstStyle/>
          <a:p>
            <a:pPr marL="12700">
              <a:lnSpc>
                <a:spcPct val="100000"/>
              </a:lnSpc>
              <a:spcBef>
                <a:spcPts val="100"/>
              </a:spcBef>
            </a:pPr>
            <a:r>
              <a:rPr sz="1200" u="sng" spc="-10" dirty="0">
                <a:solidFill>
                  <a:srgbClr val="0462C1"/>
                </a:solidFill>
                <a:uFill>
                  <a:solidFill>
                    <a:srgbClr val="0462C1"/>
                  </a:solidFill>
                </a:uFill>
                <a:latin typeface="Calibri"/>
                <a:cs typeface="Calibri"/>
                <a:hlinkClick r:id="rId2"/>
              </a:rPr>
              <a:t>https://www.quora.com/What-is-the-real-difference-between-the-time-dependent-Schrodingers-equation-and-time-independent-equation</a:t>
            </a:r>
            <a:endParaRPr sz="12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59" y="0"/>
            <a:ext cx="4086860" cy="574675"/>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0070C0"/>
                </a:solidFill>
                <a:latin typeface="Calibri"/>
                <a:cs typeface="Calibri"/>
              </a:rPr>
              <a:t>Schrodinger</a:t>
            </a:r>
            <a:r>
              <a:rPr sz="3600" b="1" spc="-35" dirty="0">
                <a:solidFill>
                  <a:srgbClr val="0070C0"/>
                </a:solidFill>
                <a:latin typeface="Calibri"/>
                <a:cs typeface="Calibri"/>
              </a:rPr>
              <a:t> </a:t>
            </a:r>
            <a:r>
              <a:rPr sz="3600" b="1" spc="-15" dirty="0">
                <a:solidFill>
                  <a:srgbClr val="0070C0"/>
                </a:solidFill>
                <a:latin typeface="Calibri"/>
                <a:cs typeface="Calibri"/>
              </a:rPr>
              <a:t>Equation</a:t>
            </a:r>
            <a:endParaRPr sz="3600" dirty="0">
              <a:solidFill>
                <a:srgbClr val="0070C0"/>
              </a:solidFill>
              <a:latin typeface="Calibri"/>
              <a:cs typeface="Calibri"/>
            </a:endParaRPr>
          </a:p>
        </p:txBody>
      </p:sp>
      <p:pic>
        <p:nvPicPr>
          <p:cNvPr id="3" name="object 3"/>
          <p:cNvPicPr/>
          <p:nvPr/>
        </p:nvPicPr>
        <p:blipFill>
          <a:blip r:embed="rId2" cstate="print"/>
          <a:stretch>
            <a:fillRect/>
          </a:stretch>
        </p:blipFill>
        <p:spPr>
          <a:xfrm>
            <a:off x="1554480" y="745236"/>
            <a:ext cx="9542456" cy="57866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4622" y="789558"/>
            <a:ext cx="8255000" cy="739775"/>
          </a:xfrm>
          <a:prstGeom prst="rect">
            <a:avLst/>
          </a:prstGeom>
        </p:spPr>
        <p:txBody>
          <a:bodyPr vert="horz" wrap="square" lIns="0" tIns="89535" rIns="0" bIns="0" rtlCol="0">
            <a:spAutoFit/>
          </a:bodyPr>
          <a:lstStyle/>
          <a:p>
            <a:pPr marL="241300" marR="5080" indent="-229235">
              <a:lnSpc>
                <a:spcPts val="2500"/>
              </a:lnSpc>
              <a:spcBef>
                <a:spcPts val="705"/>
              </a:spcBef>
              <a:buFont typeface="Arial MT"/>
              <a:buChar char="•"/>
              <a:tabLst>
                <a:tab pos="241935" algn="l"/>
              </a:tabLst>
            </a:pPr>
            <a:r>
              <a:rPr sz="2600" dirty="0">
                <a:latin typeface="Calibri"/>
                <a:cs typeface="Calibri"/>
              </a:rPr>
              <a:t>But the </a:t>
            </a:r>
            <a:r>
              <a:rPr sz="2600" spc="-15" dirty="0">
                <a:latin typeface="Calibri"/>
                <a:cs typeface="Calibri"/>
              </a:rPr>
              <a:t>total </a:t>
            </a:r>
            <a:r>
              <a:rPr sz="2600" spc="-5" dirty="0">
                <a:latin typeface="Calibri"/>
                <a:cs typeface="Calibri"/>
              </a:rPr>
              <a:t>energy of </a:t>
            </a:r>
            <a:r>
              <a:rPr sz="2600" dirty="0">
                <a:latin typeface="Calibri"/>
                <a:cs typeface="Calibri"/>
              </a:rPr>
              <a:t>a </a:t>
            </a:r>
            <a:r>
              <a:rPr sz="2600" spc="-5" dirty="0">
                <a:latin typeface="Calibri"/>
                <a:cs typeface="Calibri"/>
              </a:rPr>
              <a:t>particle </a:t>
            </a:r>
            <a:r>
              <a:rPr sz="2600" spc="-10" dirty="0">
                <a:latin typeface="Calibri"/>
                <a:cs typeface="Calibri"/>
              </a:rPr>
              <a:t>of </a:t>
            </a:r>
            <a:r>
              <a:rPr sz="2600" dirty="0">
                <a:latin typeface="Calibri"/>
                <a:cs typeface="Calibri"/>
              </a:rPr>
              <a:t>mass m </a:t>
            </a:r>
            <a:r>
              <a:rPr sz="2600" spc="-5" dirty="0">
                <a:latin typeface="Calibri"/>
                <a:cs typeface="Calibri"/>
              </a:rPr>
              <a:t>acted upon </a:t>
            </a:r>
            <a:r>
              <a:rPr sz="2600" spc="-10" dirty="0">
                <a:latin typeface="Calibri"/>
                <a:cs typeface="Calibri"/>
              </a:rPr>
              <a:t>by </a:t>
            </a:r>
            <a:r>
              <a:rPr sz="2600" dirty="0">
                <a:latin typeface="Calibri"/>
                <a:cs typeface="Calibri"/>
              </a:rPr>
              <a:t>a </a:t>
            </a:r>
            <a:r>
              <a:rPr sz="2600" spc="-575" dirty="0">
                <a:latin typeface="Calibri"/>
                <a:cs typeface="Calibri"/>
              </a:rPr>
              <a:t> </a:t>
            </a:r>
            <a:r>
              <a:rPr sz="2600" spc="-25" dirty="0">
                <a:latin typeface="Calibri"/>
                <a:cs typeface="Calibri"/>
              </a:rPr>
              <a:t>force</a:t>
            </a:r>
            <a:r>
              <a:rPr sz="2600" spc="-10" dirty="0">
                <a:latin typeface="Calibri"/>
                <a:cs typeface="Calibri"/>
              </a:rPr>
              <a:t> </a:t>
            </a:r>
            <a:r>
              <a:rPr sz="2600" dirty="0">
                <a:latin typeface="Calibri"/>
                <a:cs typeface="Calibri"/>
              </a:rPr>
              <a:t>is the</a:t>
            </a:r>
            <a:r>
              <a:rPr sz="2600" spc="-20" dirty="0">
                <a:latin typeface="Calibri"/>
                <a:cs typeface="Calibri"/>
              </a:rPr>
              <a:t> </a:t>
            </a:r>
            <a:r>
              <a:rPr sz="2600" spc="-5" dirty="0">
                <a:latin typeface="Calibri"/>
                <a:cs typeface="Calibri"/>
              </a:rPr>
              <a:t>sum</a:t>
            </a:r>
            <a:r>
              <a:rPr sz="2600" spc="-20" dirty="0">
                <a:latin typeface="Calibri"/>
                <a:cs typeface="Calibri"/>
              </a:rPr>
              <a:t> </a:t>
            </a:r>
            <a:r>
              <a:rPr sz="2600" spc="-5" dirty="0">
                <a:latin typeface="Calibri"/>
                <a:cs typeface="Calibri"/>
              </a:rPr>
              <a:t>of kinetic</a:t>
            </a:r>
            <a:r>
              <a:rPr sz="2600" spc="5" dirty="0">
                <a:latin typeface="Calibri"/>
                <a:cs typeface="Calibri"/>
              </a:rPr>
              <a:t> </a:t>
            </a:r>
            <a:r>
              <a:rPr sz="2600" dirty="0">
                <a:latin typeface="Calibri"/>
                <a:cs typeface="Calibri"/>
              </a:rPr>
              <a:t>and</a:t>
            </a:r>
            <a:r>
              <a:rPr sz="2600" spc="-15" dirty="0">
                <a:latin typeface="Calibri"/>
                <a:cs typeface="Calibri"/>
              </a:rPr>
              <a:t> </a:t>
            </a:r>
            <a:r>
              <a:rPr sz="2600" spc="-5" dirty="0">
                <a:latin typeface="Calibri"/>
                <a:cs typeface="Calibri"/>
              </a:rPr>
              <a:t>particle</a:t>
            </a:r>
            <a:r>
              <a:rPr sz="2600" spc="-20" dirty="0">
                <a:latin typeface="Calibri"/>
                <a:cs typeface="Calibri"/>
              </a:rPr>
              <a:t> </a:t>
            </a:r>
            <a:r>
              <a:rPr sz="2600" spc="-5" dirty="0">
                <a:latin typeface="Calibri"/>
                <a:cs typeface="Calibri"/>
              </a:rPr>
              <a:t>energy</a:t>
            </a:r>
            <a:endParaRPr sz="2600">
              <a:latin typeface="Calibri"/>
              <a:cs typeface="Calibri"/>
            </a:endParaRPr>
          </a:p>
        </p:txBody>
      </p:sp>
      <p:sp>
        <p:nvSpPr>
          <p:cNvPr id="3" name="object 3"/>
          <p:cNvSpPr/>
          <p:nvPr/>
        </p:nvSpPr>
        <p:spPr>
          <a:xfrm>
            <a:off x="2565145" y="1908301"/>
            <a:ext cx="140335" cy="21590"/>
          </a:xfrm>
          <a:custGeom>
            <a:avLst/>
            <a:gdLst/>
            <a:ahLst/>
            <a:cxnLst/>
            <a:rect l="l" t="t" r="r" b="b"/>
            <a:pathLst>
              <a:path w="140335" h="21589">
                <a:moveTo>
                  <a:pt x="140207" y="0"/>
                </a:moveTo>
                <a:lnTo>
                  <a:pt x="0" y="0"/>
                </a:lnTo>
                <a:lnTo>
                  <a:pt x="0" y="21336"/>
                </a:lnTo>
                <a:lnTo>
                  <a:pt x="140207" y="21336"/>
                </a:lnTo>
                <a:lnTo>
                  <a:pt x="140207" y="0"/>
                </a:lnTo>
                <a:close/>
              </a:path>
            </a:pathLst>
          </a:custGeom>
          <a:solidFill>
            <a:srgbClr val="000000"/>
          </a:solidFill>
        </p:spPr>
        <p:txBody>
          <a:bodyPr wrap="square" lIns="0" tIns="0" rIns="0" bIns="0" rtlCol="0"/>
          <a:lstStyle/>
          <a:p>
            <a:endParaRPr/>
          </a:p>
        </p:txBody>
      </p:sp>
      <p:sp>
        <p:nvSpPr>
          <p:cNvPr id="4" name="object 4"/>
          <p:cNvSpPr txBox="1"/>
          <p:nvPr/>
        </p:nvSpPr>
        <p:spPr>
          <a:xfrm>
            <a:off x="2552826" y="1566798"/>
            <a:ext cx="165100" cy="314960"/>
          </a:xfrm>
          <a:prstGeom prst="rect">
            <a:avLst/>
          </a:prstGeom>
        </p:spPr>
        <p:txBody>
          <a:bodyPr vert="horz" wrap="square" lIns="0" tIns="12065" rIns="0" bIns="0" rtlCol="0">
            <a:spAutoFit/>
          </a:bodyPr>
          <a:lstStyle/>
          <a:p>
            <a:pPr marL="12700">
              <a:lnSpc>
                <a:spcPct val="100000"/>
              </a:lnSpc>
              <a:spcBef>
                <a:spcPts val="95"/>
              </a:spcBef>
            </a:pPr>
            <a:r>
              <a:rPr sz="1900" spc="45" dirty="0">
                <a:latin typeface="Cambria Math"/>
                <a:cs typeface="Cambria Math"/>
              </a:rPr>
              <a:t>1</a:t>
            </a:r>
            <a:endParaRPr sz="1900">
              <a:latin typeface="Cambria Math"/>
              <a:cs typeface="Cambria Math"/>
            </a:endParaRPr>
          </a:p>
        </p:txBody>
      </p:sp>
      <p:sp>
        <p:nvSpPr>
          <p:cNvPr id="5" name="object 5"/>
          <p:cNvSpPr txBox="1"/>
          <p:nvPr/>
        </p:nvSpPr>
        <p:spPr>
          <a:xfrm>
            <a:off x="3223386" y="1639950"/>
            <a:ext cx="165100" cy="314960"/>
          </a:xfrm>
          <a:prstGeom prst="rect">
            <a:avLst/>
          </a:prstGeom>
        </p:spPr>
        <p:txBody>
          <a:bodyPr vert="horz" wrap="square" lIns="0" tIns="12065" rIns="0" bIns="0" rtlCol="0">
            <a:spAutoFit/>
          </a:bodyPr>
          <a:lstStyle/>
          <a:p>
            <a:pPr marL="12700">
              <a:lnSpc>
                <a:spcPct val="100000"/>
              </a:lnSpc>
              <a:spcBef>
                <a:spcPts val="95"/>
              </a:spcBef>
            </a:pPr>
            <a:r>
              <a:rPr sz="1900" spc="45" dirty="0">
                <a:latin typeface="Cambria Math"/>
                <a:cs typeface="Cambria Math"/>
              </a:rPr>
              <a:t>2</a:t>
            </a:r>
            <a:endParaRPr sz="1900">
              <a:latin typeface="Cambria Math"/>
              <a:cs typeface="Cambria Math"/>
            </a:endParaRPr>
          </a:p>
        </p:txBody>
      </p:sp>
      <p:sp>
        <p:nvSpPr>
          <p:cNvPr id="6" name="object 6"/>
          <p:cNvSpPr/>
          <p:nvPr/>
        </p:nvSpPr>
        <p:spPr>
          <a:xfrm>
            <a:off x="4028313" y="1766316"/>
            <a:ext cx="403860" cy="306705"/>
          </a:xfrm>
          <a:custGeom>
            <a:avLst/>
            <a:gdLst/>
            <a:ahLst/>
            <a:cxnLst/>
            <a:rect l="l" t="t" r="r" b="b"/>
            <a:pathLst>
              <a:path w="403860" h="306705">
                <a:moveTo>
                  <a:pt x="305942" y="0"/>
                </a:moveTo>
                <a:lnTo>
                  <a:pt x="301625" y="12446"/>
                </a:lnTo>
                <a:lnTo>
                  <a:pt x="319341" y="20187"/>
                </a:lnTo>
                <a:lnTo>
                  <a:pt x="334581" y="30845"/>
                </a:lnTo>
                <a:lnTo>
                  <a:pt x="365559" y="80200"/>
                </a:lnTo>
                <a:lnTo>
                  <a:pt x="374651" y="125539"/>
                </a:lnTo>
                <a:lnTo>
                  <a:pt x="375792" y="151637"/>
                </a:lnTo>
                <a:lnTo>
                  <a:pt x="374651" y="178669"/>
                </a:lnTo>
                <a:lnTo>
                  <a:pt x="365559" y="225254"/>
                </a:lnTo>
                <a:lnTo>
                  <a:pt x="347317" y="261641"/>
                </a:lnTo>
                <a:lnTo>
                  <a:pt x="302133" y="293878"/>
                </a:lnTo>
                <a:lnTo>
                  <a:pt x="305942" y="306324"/>
                </a:lnTo>
                <a:lnTo>
                  <a:pt x="347773" y="286781"/>
                </a:lnTo>
                <a:lnTo>
                  <a:pt x="378460" y="252857"/>
                </a:lnTo>
                <a:lnTo>
                  <a:pt x="397383" y="207406"/>
                </a:lnTo>
                <a:lnTo>
                  <a:pt x="403733" y="153288"/>
                </a:lnTo>
                <a:lnTo>
                  <a:pt x="402141" y="125212"/>
                </a:lnTo>
                <a:lnTo>
                  <a:pt x="389481" y="75439"/>
                </a:lnTo>
                <a:lnTo>
                  <a:pt x="364432" y="34932"/>
                </a:lnTo>
                <a:lnTo>
                  <a:pt x="328185" y="8072"/>
                </a:lnTo>
                <a:lnTo>
                  <a:pt x="305942" y="0"/>
                </a:lnTo>
                <a:close/>
              </a:path>
              <a:path w="403860" h="306705">
                <a:moveTo>
                  <a:pt x="97662" y="0"/>
                </a:moveTo>
                <a:lnTo>
                  <a:pt x="55943" y="19716"/>
                </a:lnTo>
                <a:lnTo>
                  <a:pt x="25273" y="53721"/>
                </a:lnTo>
                <a:lnTo>
                  <a:pt x="6302" y="99266"/>
                </a:lnTo>
                <a:lnTo>
                  <a:pt x="0" y="153288"/>
                </a:lnTo>
                <a:lnTo>
                  <a:pt x="1571" y="181437"/>
                </a:lnTo>
                <a:lnTo>
                  <a:pt x="14144" y="231209"/>
                </a:lnTo>
                <a:lnTo>
                  <a:pt x="39102" y="271623"/>
                </a:lnTo>
                <a:lnTo>
                  <a:pt x="75348" y="298344"/>
                </a:lnTo>
                <a:lnTo>
                  <a:pt x="97662" y="306324"/>
                </a:lnTo>
                <a:lnTo>
                  <a:pt x="101473" y="293878"/>
                </a:lnTo>
                <a:lnTo>
                  <a:pt x="84070" y="286164"/>
                </a:lnTo>
                <a:lnTo>
                  <a:pt x="69024" y="275415"/>
                </a:lnTo>
                <a:lnTo>
                  <a:pt x="46100" y="244856"/>
                </a:lnTo>
                <a:lnTo>
                  <a:pt x="32448" y="203200"/>
                </a:lnTo>
                <a:lnTo>
                  <a:pt x="27939" y="151637"/>
                </a:lnTo>
                <a:lnTo>
                  <a:pt x="29063" y="125539"/>
                </a:lnTo>
                <a:lnTo>
                  <a:pt x="38119" y="80200"/>
                </a:lnTo>
                <a:lnTo>
                  <a:pt x="56386" y="44432"/>
                </a:lnTo>
                <a:lnTo>
                  <a:pt x="101981" y="12446"/>
                </a:lnTo>
                <a:lnTo>
                  <a:pt x="97662" y="0"/>
                </a:lnTo>
                <a:close/>
              </a:path>
            </a:pathLst>
          </a:custGeom>
          <a:solidFill>
            <a:srgbClr val="000000"/>
          </a:solidFill>
        </p:spPr>
        <p:txBody>
          <a:bodyPr wrap="square" lIns="0" tIns="0" rIns="0" bIns="0" rtlCol="0"/>
          <a:lstStyle/>
          <a:p>
            <a:endParaRPr/>
          </a:p>
        </p:txBody>
      </p:sp>
      <p:sp>
        <p:nvSpPr>
          <p:cNvPr id="7" name="object 7"/>
          <p:cNvSpPr txBox="1"/>
          <p:nvPr/>
        </p:nvSpPr>
        <p:spPr>
          <a:xfrm>
            <a:off x="1674622" y="1670431"/>
            <a:ext cx="2651125" cy="422275"/>
          </a:xfrm>
          <a:prstGeom prst="rect">
            <a:avLst/>
          </a:prstGeom>
        </p:spPr>
        <p:txBody>
          <a:bodyPr vert="horz" wrap="square" lIns="0" tIns="13335" rIns="0" bIns="0" rtlCol="0">
            <a:spAutoFit/>
          </a:bodyPr>
          <a:lstStyle/>
          <a:p>
            <a:pPr marL="241300" indent="-229235">
              <a:lnSpc>
                <a:spcPct val="100000"/>
              </a:lnSpc>
              <a:spcBef>
                <a:spcPts val="105"/>
              </a:spcBef>
              <a:buFont typeface="Arial MT"/>
              <a:buChar char="•"/>
              <a:tabLst>
                <a:tab pos="241935" algn="l"/>
                <a:tab pos="1083945" algn="l"/>
                <a:tab pos="1788160" algn="l"/>
                <a:tab pos="2461895" algn="l"/>
              </a:tabLst>
            </a:pPr>
            <a:r>
              <a:rPr sz="2600" dirty="0">
                <a:latin typeface="Cambria Math"/>
                <a:cs typeface="Cambria Math"/>
              </a:rPr>
              <a:t>𝐸</a:t>
            </a:r>
            <a:r>
              <a:rPr sz="2600" spc="245" dirty="0">
                <a:latin typeface="Cambria Math"/>
                <a:cs typeface="Cambria Math"/>
              </a:rPr>
              <a:t> </a:t>
            </a:r>
            <a:r>
              <a:rPr sz="2600" dirty="0">
                <a:latin typeface="Cambria Math"/>
                <a:cs typeface="Cambria Math"/>
              </a:rPr>
              <a:t>=	</a:t>
            </a:r>
            <a:r>
              <a:rPr sz="2600" spc="35" dirty="0">
                <a:latin typeface="Cambria Math"/>
                <a:cs typeface="Cambria Math"/>
              </a:rPr>
              <a:t>𝑚</a:t>
            </a:r>
            <a:r>
              <a:rPr sz="2600" dirty="0">
                <a:latin typeface="Cambria Math"/>
                <a:cs typeface="Cambria Math"/>
              </a:rPr>
              <a:t>𝑥	+</a:t>
            </a:r>
            <a:r>
              <a:rPr sz="2600" spc="-10" dirty="0">
                <a:latin typeface="Cambria Math"/>
                <a:cs typeface="Cambria Math"/>
              </a:rPr>
              <a:t> </a:t>
            </a:r>
            <a:r>
              <a:rPr sz="2600" dirty="0">
                <a:latin typeface="Cambria Math"/>
                <a:cs typeface="Cambria Math"/>
              </a:rPr>
              <a:t>𝑉	𝑥</a:t>
            </a:r>
            <a:endParaRPr sz="2600">
              <a:latin typeface="Cambria Math"/>
              <a:cs typeface="Cambria Math"/>
            </a:endParaRPr>
          </a:p>
        </p:txBody>
      </p:sp>
      <p:sp>
        <p:nvSpPr>
          <p:cNvPr id="8" name="object 8"/>
          <p:cNvSpPr/>
          <p:nvPr/>
        </p:nvSpPr>
        <p:spPr>
          <a:xfrm>
            <a:off x="4887721" y="1908301"/>
            <a:ext cx="368935" cy="21590"/>
          </a:xfrm>
          <a:custGeom>
            <a:avLst/>
            <a:gdLst/>
            <a:ahLst/>
            <a:cxnLst/>
            <a:rect l="l" t="t" r="r" b="b"/>
            <a:pathLst>
              <a:path w="368935" h="21589">
                <a:moveTo>
                  <a:pt x="368808" y="0"/>
                </a:moveTo>
                <a:lnTo>
                  <a:pt x="0" y="0"/>
                </a:lnTo>
                <a:lnTo>
                  <a:pt x="0" y="21336"/>
                </a:lnTo>
                <a:lnTo>
                  <a:pt x="368808" y="21336"/>
                </a:lnTo>
                <a:lnTo>
                  <a:pt x="368808" y="0"/>
                </a:lnTo>
                <a:close/>
              </a:path>
            </a:pathLst>
          </a:custGeom>
          <a:solidFill>
            <a:srgbClr val="000000"/>
          </a:solidFill>
        </p:spPr>
        <p:txBody>
          <a:bodyPr wrap="square" lIns="0" tIns="0" rIns="0" bIns="0" rtlCol="0"/>
          <a:lstStyle/>
          <a:p>
            <a:endParaRPr/>
          </a:p>
        </p:txBody>
      </p:sp>
      <p:sp>
        <p:nvSpPr>
          <p:cNvPr id="9" name="object 9"/>
          <p:cNvSpPr txBox="1"/>
          <p:nvPr/>
        </p:nvSpPr>
        <p:spPr>
          <a:xfrm>
            <a:off x="4894453" y="1478406"/>
            <a:ext cx="347980" cy="314960"/>
          </a:xfrm>
          <a:prstGeom prst="rect">
            <a:avLst/>
          </a:prstGeom>
        </p:spPr>
        <p:txBody>
          <a:bodyPr vert="horz" wrap="square" lIns="0" tIns="12065" rIns="0" bIns="0" rtlCol="0">
            <a:spAutoFit/>
          </a:bodyPr>
          <a:lstStyle/>
          <a:p>
            <a:pPr marL="38100">
              <a:lnSpc>
                <a:spcPct val="100000"/>
              </a:lnSpc>
              <a:spcBef>
                <a:spcPts val="95"/>
              </a:spcBef>
            </a:pPr>
            <a:r>
              <a:rPr sz="2850" spc="157" baseline="-20467" dirty="0">
                <a:latin typeface="Cambria Math"/>
                <a:cs typeface="Cambria Math"/>
              </a:rPr>
              <a:t>𝑝</a:t>
            </a:r>
            <a:r>
              <a:rPr sz="1550" spc="105" dirty="0">
                <a:latin typeface="Cambria Math"/>
                <a:cs typeface="Cambria Math"/>
              </a:rPr>
              <a:t>2</a:t>
            </a:r>
            <a:endParaRPr sz="1550">
              <a:latin typeface="Cambria Math"/>
              <a:cs typeface="Cambria Math"/>
            </a:endParaRPr>
          </a:p>
        </p:txBody>
      </p:sp>
      <p:sp>
        <p:nvSpPr>
          <p:cNvPr id="10" name="object 10"/>
          <p:cNvSpPr txBox="1"/>
          <p:nvPr/>
        </p:nvSpPr>
        <p:spPr>
          <a:xfrm>
            <a:off x="2552826" y="1926462"/>
            <a:ext cx="2712085" cy="314960"/>
          </a:xfrm>
          <a:prstGeom prst="rect">
            <a:avLst/>
          </a:prstGeom>
        </p:spPr>
        <p:txBody>
          <a:bodyPr vert="horz" wrap="square" lIns="0" tIns="12065" rIns="0" bIns="0" rtlCol="0">
            <a:spAutoFit/>
          </a:bodyPr>
          <a:lstStyle/>
          <a:p>
            <a:pPr marL="12700">
              <a:lnSpc>
                <a:spcPct val="100000"/>
              </a:lnSpc>
              <a:spcBef>
                <a:spcPts val="95"/>
              </a:spcBef>
              <a:tabLst>
                <a:tab pos="2334895" algn="l"/>
              </a:tabLst>
            </a:pPr>
            <a:r>
              <a:rPr sz="1900" spc="45" dirty="0">
                <a:latin typeface="Cambria Math"/>
                <a:cs typeface="Cambria Math"/>
              </a:rPr>
              <a:t>2	</a:t>
            </a:r>
            <a:r>
              <a:rPr sz="1900" spc="35" dirty="0">
                <a:latin typeface="Cambria Math"/>
                <a:cs typeface="Cambria Math"/>
              </a:rPr>
              <a:t>2</a:t>
            </a:r>
            <a:r>
              <a:rPr sz="1900" spc="210" dirty="0">
                <a:latin typeface="Cambria Math"/>
                <a:cs typeface="Cambria Math"/>
              </a:rPr>
              <a:t>𝑚</a:t>
            </a:r>
            <a:endParaRPr sz="1900">
              <a:latin typeface="Cambria Math"/>
              <a:cs typeface="Cambria Math"/>
            </a:endParaRPr>
          </a:p>
        </p:txBody>
      </p:sp>
      <p:sp>
        <p:nvSpPr>
          <p:cNvPr id="11" name="object 11"/>
          <p:cNvSpPr/>
          <p:nvPr/>
        </p:nvSpPr>
        <p:spPr>
          <a:xfrm>
            <a:off x="5896736" y="1766316"/>
            <a:ext cx="403860" cy="306705"/>
          </a:xfrm>
          <a:custGeom>
            <a:avLst/>
            <a:gdLst/>
            <a:ahLst/>
            <a:cxnLst/>
            <a:rect l="l" t="t" r="r" b="b"/>
            <a:pathLst>
              <a:path w="403860" h="306705">
                <a:moveTo>
                  <a:pt x="305942" y="0"/>
                </a:moveTo>
                <a:lnTo>
                  <a:pt x="301625" y="12446"/>
                </a:lnTo>
                <a:lnTo>
                  <a:pt x="319341" y="20187"/>
                </a:lnTo>
                <a:lnTo>
                  <a:pt x="334581" y="30845"/>
                </a:lnTo>
                <a:lnTo>
                  <a:pt x="365559" y="80200"/>
                </a:lnTo>
                <a:lnTo>
                  <a:pt x="374651" y="125539"/>
                </a:lnTo>
                <a:lnTo>
                  <a:pt x="375792" y="151637"/>
                </a:lnTo>
                <a:lnTo>
                  <a:pt x="374651" y="178669"/>
                </a:lnTo>
                <a:lnTo>
                  <a:pt x="365559" y="225254"/>
                </a:lnTo>
                <a:lnTo>
                  <a:pt x="347317" y="261641"/>
                </a:lnTo>
                <a:lnTo>
                  <a:pt x="302133" y="293878"/>
                </a:lnTo>
                <a:lnTo>
                  <a:pt x="305942" y="306324"/>
                </a:lnTo>
                <a:lnTo>
                  <a:pt x="347773" y="286781"/>
                </a:lnTo>
                <a:lnTo>
                  <a:pt x="378460" y="252857"/>
                </a:lnTo>
                <a:lnTo>
                  <a:pt x="397383" y="207406"/>
                </a:lnTo>
                <a:lnTo>
                  <a:pt x="403733" y="153288"/>
                </a:lnTo>
                <a:lnTo>
                  <a:pt x="402141" y="125212"/>
                </a:lnTo>
                <a:lnTo>
                  <a:pt x="389481" y="75439"/>
                </a:lnTo>
                <a:lnTo>
                  <a:pt x="364432" y="34932"/>
                </a:lnTo>
                <a:lnTo>
                  <a:pt x="328185" y="8072"/>
                </a:lnTo>
                <a:lnTo>
                  <a:pt x="305942" y="0"/>
                </a:lnTo>
                <a:close/>
              </a:path>
              <a:path w="403860" h="306705">
                <a:moveTo>
                  <a:pt x="97662" y="0"/>
                </a:moveTo>
                <a:lnTo>
                  <a:pt x="55943" y="19716"/>
                </a:lnTo>
                <a:lnTo>
                  <a:pt x="25273" y="53721"/>
                </a:lnTo>
                <a:lnTo>
                  <a:pt x="6302" y="99266"/>
                </a:lnTo>
                <a:lnTo>
                  <a:pt x="0" y="153288"/>
                </a:lnTo>
                <a:lnTo>
                  <a:pt x="1571" y="181437"/>
                </a:lnTo>
                <a:lnTo>
                  <a:pt x="14144" y="231209"/>
                </a:lnTo>
                <a:lnTo>
                  <a:pt x="39102" y="271623"/>
                </a:lnTo>
                <a:lnTo>
                  <a:pt x="75348" y="298344"/>
                </a:lnTo>
                <a:lnTo>
                  <a:pt x="97662" y="306324"/>
                </a:lnTo>
                <a:lnTo>
                  <a:pt x="101473" y="293878"/>
                </a:lnTo>
                <a:lnTo>
                  <a:pt x="84070" y="286164"/>
                </a:lnTo>
                <a:lnTo>
                  <a:pt x="69024" y="275415"/>
                </a:lnTo>
                <a:lnTo>
                  <a:pt x="46100" y="244856"/>
                </a:lnTo>
                <a:lnTo>
                  <a:pt x="32448" y="203200"/>
                </a:lnTo>
                <a:lnTo>
                  <a:pt x="27939" y="151637"/>
                </a:lnTo>
                <a:lnTo>
                  <a:pt x="29063" y="125539"/>
                </a:lnTo>
                <a:lnTo>
                  <a:pt x="38119" y="80200"/>
                </a:lnTo>
                <a:lnTo>
                  <a:pt x="56386" y="44432"/>
                </a:lnTo>
                <a:lnTo>
                  <a:pt x="101980" y="12446"/>
                </a:lnTo>
                <a:lnTo>
                  <a:pt x="97662" y="0"/>
                </a:lnTo>
                <a:close/>
              </a:path>
            </a:pathLst>
          </a:custGeom>
          <a:solidFill>
            <a:srgbClr val="000000"/>
          </a:solidFill>
        </p:spPr>
        <p:txBody>
          <a:bodyPr wrap="square" lIns="0" tIns="0" rIns="0" bIns="0" rtlCol="0"/>
          <a:lstStyle/>
          <a:p>
            <a:endParaRPr/>
          </a:p>
        </p:txBody>
      </p:sp>
      <p:sp>
        <p:nvSpPr>
          <p:cNvPr id="12" name="object 12"/>
          <p:cNvSpPr txBox="1"/>
          <p:nvPr/>
        </p:nvSpPr>
        <p:spPr>
          <a:xfrm>
            <a:off x="4538853" y="1670431"/>
            <a:ext cx="1655445" cy="422275"/>
          </a:xfrm>
          <a:prstGeom prst="rect">
            <a:avLst/>
          </a:prstGeom>
        </p:spPr>
        <p:txBody>
          <a:bodyPr vert="horz" wrap="square" lIns="0" tIns="13335" rIns="0" bIns="0" rtlCol="0">
            <a:spAutoFit/>
          </a:bodyPr>
          <a:lstStyle/>
          <a:p>
            <a:pPr marL="12700">
              <a:lnSpc>
                <a:spcPct val="100000"/>
              </a:lnSpc>
              <a:spcBef>
                <a:spcPts val="105"/>
              </a:spcBef>
              <a:tabLst>
                <a:tab pos="792480" algn="l"/>
                <a:tab pos="1466215" algn="l"/>
              </a:tabLst>
            </a:pPr>
            <a:r>
              <a:rPr sz="2600" dirty="0">
                <a:latin typeface="Cambria Math"/>
                <a:cs typeface="Cambria Math"/>
              </a:rPr>
              <a:t>=	+ 𝑉	𝑥</a:t>
            </a:r>
            <a:endParaRPr sz="2600">
              <a:latin typeface="Cambria Math"/>
              <a:cs typeface="Cambria Math"/>
            </a:endParaRPr>
          </a:p>
        </p:txBody>
      </p:sp>
      <p:sp>
        <p:nvSpPr>
          <p:cNvPr id="13" name="object 13"/>
          <p:cNvSpPr txBox="1"/>
          <p:nvPr/>
        </p:nvSpPr>
        <p:spPr>
          <a:xfrm>
            <a:off x="1674622" y="2172081"/>
            <a:ext cx="5581015" cy="422275"/>
          </a:xfrm>
          <a:prstGeom prst="rect">
            <a:avLst/>
          </a:prstGeom>
        </p:spPr>
        <p:txBody>
          <a:bodyPr vert="horz" wrap="square" lIns="0" tIns="13335" rIns="0" bIns="0" rtlCol="0">
            <a:spAutoFit/>
          </a:bodyPr>
          <a:lstStyle/>
          <a:p>
            <a:pPr marL="241300" indent="-229235">
              <a:lnSpc>
                <a:spcPct val="100000"/>
              </a:lnSpc>
              <a:spcBef>
                <a:spcPts val="105"/>
              </a:spcBef>
              <a:buFont typeface="Arial MT"/>
              <a:buChar char="•"/>
              <a:tabLst>
                <a:tab pos="241935" algn="l"/>
              </a:tabLst>
            </a:pPr>
            <a:r>
              <a:rPr sz="2600" dirty="0">
                <a:latin typeface="Calibri"/>
                <a:cs typeface="Calibri"/>
              </a:rPr>
              <a:t>Multiplying</a:t>
            </a:r>
            <a:r>
              <a:rPr sz="2600" spc="-30" dirty="0">
                <a:latin typeface="Calibri"/>
                <a:cs typeface="Calibri"/>
              </a:rPr>
              <a:t> </a:t>
            </a:r>
            <a:r>
              <a:rPr sz="2600" spc="-10" dirty="0">
                <a:latin typeface="Calibri"/>
                <a:cs typeface="Calibri"/>
              </a:rPr>
              <a:t>by</a:t>
            </a:r>
            <a:r>
              <a:rPr sz="2600" spc="-35" dirty="0">
                <a:latin typeface="Calibri"/>
                <a:cs typeface="Calibri"/>
              </a:rPr>
              <a:t> </a:t>
            </a:r>
            <a:r>
              <a:rPr sz="2600" dirty="0">
                <a:latin typeface="Cambria Math"/>
                <a:cs typeface="Cambria Math"/>
              </a:rPr>
              <a:t>𝜓</a:t>
            </a:r>
            <a:r>
              <a:rPr sz="2600" spc="40" dirty="0">
                <a:latin typeface="Cambria Math"/>
                <a:cs typeface="Cambria Math"/>
              </a:rPr>
              <a:t> </a:t>
            </a:r>
            <a:r>
              <a:rPr sz="2600" spc="-10" dirty="0">
                <a:latin typeface="Calibri"/>
                <a:cs typeface="Calibri"/>
              </a:rPr>
              <a:t>from </a:t>
            </a:r>
            <a:r>
              <a:rPr sz="2600" spc="-5" dirty="0">
                <a:latin typeface="Calibri"/>
                <a:cs typeface="Calibri"/>
              </a:rPr>
              <a:t>right</a:t>
            </a:r>
            <a:r>
              <a:rPr sz="2600" spc="-15" dirty="0">
                <a:latin typeface="Calibri"/>
                <a:cs typeface="Calibri"/>
              </a:rPr>
              <a:t> </a:t>
            </a:r>
            <a:r>
              <a:rPr sz="2600" spc="-5" dirty="0">
                <a:latin typeface="Calibri"/>
                <a:cs typeface="Calibri"/>
              </a:rPr>
              <a:t>side,</a:t>
            </a:r>
            <a:r>
              <a:rPr sz="2600" spc="-20" dirty="0">
                <a:latin typeface="Calibri"/>
                <a:cs typeface="Calibri"/>
              </a:rPr>
              <a:t> </a:t>
            </a:r>
            <a:r>
              <a:rPr sz="2600" spc="-15" dirty="0">
                <a:latin typeface="Calibri"/>
                <a:cs typeface="Calibri"/>
              </a:rPr>
              <a:t>we get</a:t>
            </a:r>
            <a:endParaRPr sz="2600">
              <a:latin typeface="Calibri"/>
              <a:cs typeface="Calibri"/>
            </a:endParaRPr>
          </a:p>
        </p:txBody>
      </p:sp>
      <p:sp>
        <p:nvSpPr>
          <p:cNvPr id="14" name="object 14"/>
          <p:cNvSpPr txBox="1"/>
          <p:nvPr/>
        </p:nvSpPr>
        <p:spPr>
          <a:xfrm>
            <a:off x="1674622" y="2687193"/>
            <a:ext cx="1036955" cy="422275"/>
          </a:xfrm>
          <a:prstGeom prst="rect">
            <a:avLst/>
          </a:prstGeom>
        </p:spPr>
        <p:txBody>
          <a:bodyPr vert="horz" wrap="square" lIns="0" tIns="13335" rIns="0" bIns="0" rtlCol="0">
            <a:spAutoFit/>
          </a:bodyPr>
          <a:lstStyle/>
          <a:p>
            <a:pPr marL="241300" indent="-229235">
              <a:lnSpc>
                <a:spcPct val="100000"/>
              </a:lnSpc>
              <a:spcBef>
                <a:spcPts val="105"/>
              </a:spcBef>
              <a:buFont typeface="Arial MT"/>
              <a:buChar char="•"/>
              <a:tabLst>
                <a:tab pos="241935" algn="l"/>
              </a:tabLst>
            </a:pPr>
            <a:r>
              <a:rPr sz="2600" spc="5" dirty="0">
                <a:latin typeface="Cambria Math"/>
                <a:cs typeface="Cambria Math"/>
              </a:rPr>
              <a:t>𝐸𝜓</a:t>
            </a:r>
            <a:r>
              <a:rPr sz="2600" spc="90" dirty="0">
                <a:latin typeface="Cambria Math"/>
                <a:cs typeface="Cambria Math"/>
              </a:rPr>
              <a:t> </a:t>
            </a:r>
            <a:r>
              <a:rPr sz="2600" dirty="0">
                <a:latin typeface="Cambria Math"/>
                <a:cs typeface="Cambria Math"/>
              </a:rPr>
              <a:t>=</a:t>
            </a:r>
            <a:endParaRPr sz="2600">
              <a:latin typeface="Cambria Math"/>
              <a:cs typeface="Cambria Math"/>
            </a:endParaRPr>
          </a:p>
        </p:txBody>
      </p:sp>
      <p:sp>
        <p:nvSpPr>
          <p:cNvPr id="15" name="object 15"/>
          <p:cNvSpPr/>
          <p:nvPr/>
        </p:nvSpPr>
        <p:spPr>
          <a:xfrm>
            <a:off x="2787650" y="2924810"/>
            <a:ext cx="368935" cy="21590"/>
          </a:xfrm>
          <a:custGeom>
            <a:avLst/>
            <a:gdLst/>
            <a:ahLst/>
            <a:cxnLst/>
            <a:rect l="l" t="t" r="r" b="b"/>
            <a:pathLst>
              <a:path w="368935" h="21589">
                <a:moveTo>
                  <a:pt x="368807" y="0"/>
                </a:moveTo>
                <a:lnTo>
                  <a:pt x="0" y="0"/>
                </a:lnTo>
                <a:lnTo>
                  <a:pt x="0" y="21336"/>
                </a:lnTo>
                <a:lnTo>
                  <a:pt x="368807" y="21336"/>
                </a:lnTo>
                <a:lnTo>
                  <a:pt x="368807" y="0"/>
                </a:lnTo>
                <a:close/>
              </a:path>
            </a:pathLst>
          </a:custGeom>
          <a:solidFill>
            <a:srgbClr val="000000"/>
          </a:solidFill>
        </p:spPr>
        <p:txBody>
          <a:bodyPr wrap="square" lIns="0" tIns="0" rIns="0" bIns="0" rtlCol="0"/>
          <a:lstStyle/>
          <a:p>
            <a:endParaRPr/>
          </a:p>
        </p:txBody>
      </p:sp>
      <p:sp>
        <p:nvSpPr>
          <p:cNvPr id="16" name="object 16"/>
          <p:cNvSpPr txBox="1"/>
          <p:nvPr/>
        </p:nvSpPr>
        <p:spPr>
          <a:xfrm>
            <a:off x="2889630" y="2583561"/>
            <a:ext cx="165100" cy="314960"/>
          </a:xfrm>
          <a:prstGeom prst="rect">
            <a:avLst/>
          </a:prstGeom>
        </p:spPr>
        <p:txBody>
          <a:bodyPr vert="horz" wrap="square" lIns="0" tIns="12065" rIns="0" bIns="0" rtlCol="0">
            <a:spAutoFit/>
          </a:bodyPr>
          <a:lstStyle/>
          <a:p>
            <a:pPr marL="12700">
              <a:lnSpc>
                <a:spcPct val="100000"/>
              </a:lnSpc>
              <a:spcBef>
                <a:spcPts val="95"/>
              </a:spcBef>
            </a:pPr>
            <a:r>
              <a:rPr sz="1900" spc="45" dirty="0">
                <a:latin typeface="Cambria Math"/>
                <a:cs typeface="Cambria Math"/>
              </a:rPr>
              <a:t>1</a:t>
            </a:r>
            <a:endParaRPr sz="1900">
              <a:latin typeface="Cambria Math"/>
              <a:cs typeface="Cambria Math"/>
            </a:endParaRPr>
          </a:p>
        </p:txBody>
      </p:sp>
      <p:sp>
        <p:nvSpPr>
          <p:cNvPr id="17" name="object 17"/>
          <p:cNvSpPr txBox="1"/>
          <p:nvPr/>
        </p:nvSpPr>
        <p:spPr>
          <a:xfrm>
            <a:off x="2775330" y="2943224"/>
            <a:ext cx="388620" cy="314960"/>
          </a:xfrm>
          <a:prstGeom prst="rect">
            <a:avLst/>
          </a:prstGeom>
        </p:spPr>
        <p:txBody>
          <a:bodyPr vert="horz" wrap="square" lIns="0" tIns="12065" rIns="0" bIns="0" rtlCol="0">
            <a:spAutoFit/>
          </a:bodyPr>
          <a:lstStyle/>
          <a:p>
            <a:pPr marL="12700">
              <a:lnSpc>
                <a:spcPct val="100000"/>
              </a:lnSpc>
              <a:spcBef>
                <a:spcPts val="95"/>
              </a:spcBef>
            </a:pPr>
            <a:r>
              <a:rPr sz="1900" spc="40" dirty="0">
                <a:latin typeface="Cambria Math"/>
                <a:cs typeface="Cambria Math"/>
              </a:rPr>
              <a:t>2</a:t>
            </a:r>
            <a:r>
              <a:rPr sz="1900" spc="204" dirty="0">
                <a:latin typeface="Cambria Math"/>
                <a:cs typeface="Cambria Math"/>
              </a:rPr>
              <a:t>𝑚</a:t>
            </a:r>
            <a:endParaRPr sz="1900">
              <a:latin typeface="Cambria Math"/>
              <a:cs typeface="Cambria Math"/>
            </a:endParaRPr>
          </a:p>
        </p:txBody>
      </p:sp>
      <p:sp>
        <p:nvSpPr>
          <p:cNvPr id="18" name="object 18"/>
          <p:cNvSpPr/>
          <p:nvPr/>
        </p:nvSpPr>
        <p:spPr>
          <a:xfrm>
            <a:off x="4432172" y="2782823"/>
            <a:ext cx="403860" cy="306705"/>
          </a:xfrm>
          <a:custGeom>
            <a:avLst/>
            <a:gdLst/>
            <a:ahLst/>
            <a:cxnLst/>
            <a:rect l="l" t="t" r="r" b="b"/>
            <a:pathLst>
              <a:path w="403860" h="306705">
                <a:moveTo>
                  <a:pt x="305942" y="0"/>
                </a:moveTo>
                <a:lnTo>
                  <a:pt x="301625" y="12446"/>
                </a:lnTo>
                <a:lnTo>
                  <a:pt x="319341" y="20187"/>
                </a:lnTo>
                <a:lnTo>
                  <a:pt x="334581" y="30845"/>
                </a:lnTo>
                <a:lnTo>
                  <a:pt x="365559" y="80200"/>
                </a:lnTo>
                <a:lnTo>
                  <a:pt x="374651" y="125539"/>
                </a:lnTo>
                <a:lnTo>
                  <a:pt x="375792" y="151637"/>
                </a:lnTo>
                <a:lnTo>
                  <a:pt x="374651" y="178669"/>
                </a:lnTo>
                <a:lnTo>
                  <a:pt x="365559" y="225254"/>
                </a:lnTo>
                <a:lnTo>
                  <a:pt x="347317" y="261641"/>
                </a:lnTo>
                <a:lnTo>
                  <a:pt x="302132" y="293877"/>
                </a:lnTo>
                <a:lnTo>
                  <a:pt x="305942" y="306324"/>
                </a:lnTo>
                <a:lnTo>
                  <a:pt x="347773" y="286781"/>
                </a:lnTo>
                <a:lnTo>
                  <a:pt x="378460" y="252856"/>
                </a:lnTo>
                <a:lnTo>
                  <a:pt x="397382" y="207406"/>
                </a:lnTo>
                <a:lnTo>
                  <a:pt x="403732" y="153288"/>
                </a:lnTo>
                <a:lnTo>
                  <a:pt x="402141" y="125212"/>
                </a:lnTo>
                <a:lnTo>
                  <a:pt x="389481" y="75439"/>
                </a:lnTo>
                <a:lnTo>
                  <a:pt x="364432" y="34932"/>
                </a:lnTo>
                <a:lnTo>
                  <a:pt x="328185" y="8072"/>
                </a:lnTo>
                <a:lnTo>
                  <a:pt x="305942" y="0"/>
                </a:lnTo>
                <a:close/>
              </a:path>
              <a:path w="403860" h="306705">
                <a:moveTo>
                  <a:pt x="97662" y="0"/>
                </a:moveTo>
                <a:lnTo>
                  <a:pt x="55943" y="19716"/>
                </a:lnTo>
                <a:lnTo>
                  <a:pt x="25273" y="53721"/>
                </a:lnTo>
                <a:lnTo>
                  <a:pt x="6302" y="99266"/>
                </a:lnTo>
                <a:lnTo>
                  <a:pt x="0" y="153288"/>
                </a:lnTo>
                <a:lnTo>
                  <a:pt x="1571" y="181437"/>
                </a:lnTo>
                <a:lnTo>
                  <a:pt x="14144" y="231209"/>
                </a:lnTo>
                <a:lnTo>
                  <a:pt x="39102" y="271623"/>
                </a:lnTo>
                <a:lnTo>
                  <a:pt x="75348" y="298344"/>
                </a:lnTo>
                <a:lnTo>
                  <a:pt x="97662" y="306324"/>
                </a:lnTo>
                <a:lnTo>
                  <a:pt x="101473" y="293877"/>
                </a:lnTo>
                <a:lnTo>
                  <a:pt x="84070" y="286164"/>
                </a:lnTo>
                <a:lnTo>
                  <a:pt x="69024" y="275415"/>
                </a:lnTo>
                <a:lnTo>
                  <a:pt x="46100" y="244855"/>
                </a:lnTo>
                <a:lnTo>
                  <a:pt x="32448" y="203200"/>
                </a:lnTo>
                <a:lnTo>
                  <a:pt x="27939" y="151637"/>
                </a:lnTo>
                <a:lnTo>
                  <a:pt x="29063" y="125539"/>
                </a:lnTo>
                <a:lnTo>
                  <a:pt x="38119" y="80200"/>
                </a:lnTo>
                <a:lnTo>
                  <a:pt x="56386" y="44432"/>
                </a:lnTo>
                <a:lnTo>
                  <a:pt x="101980" y="12446"/>
                </a:lnTo>
                <a:lnTo>
                  <a:pt x="97662" y="0"/>
                </a:lnTo>
                <a:close/>
              </a:path>
            </a:pathLst>
          </a:custGeom>
          <a:solidFill>
            <a:srgbClr val="000000"/>
          </a:solidFill>
        </p:spPr>
        <p:txBody>
          <a:bodyPr wrap="square" lIns="0" tIns="0" rIns="0" bIns="0" rtlCol="0"/>
          <a:lstStyle/>
          <a:p>
            <a:endParaRPr/>
          </a:p>
        </p:txBody>
      </p:sp>
      <p:sp>
        <p:nvSpPr>
          <p:cNvPr id="19" name="object 19"/>
          <p:cNvSpPr txBox="1"/>
          <p:nvPr/>
        </p:nvSpPr>
        <p:spPr>
          <a:xfrm>
            <a:off x="3162426" y="2687193"/>
            <a:ext cx="2047239" cy="422275"/>
          </a:xfrm>
          <a:prstGeom prst="rect">
            <a:avLst/>
          </a:prstGeom>
        </p:spPr>
        <p:txBody>
          <a:bodyPr vert="horz" wrap="square" lIns="0" tIns="13335" rIns="0" bIns="0" rtlCol="0">
            <a:spAutoFit/>
          </a:bodyPr>
          <a:lstStyle/>
          <a:p>
            <a:pPr marL="50800">
              <a:lnSpc>
                <a:spcPct val="100000"/>
              </a:lnSpc>
              <a:spcBef>
                <a:spcPts val="105"/>
              </a:spcBef>
              <a:tabLst>
                <a:tab pos="1377950" algn="l"/>
                <a:tab pos="1776095" algn="l"/>
              </a:tabLst>
            </a:pPr>
            <a:r>
              <a:rPr sz="2600" spc="70" dirty="0">
                <a:latin typeface="Cambria Math"/>
                <a:cs typeface="Cambria Math"/>
              </a:rPr>
              <a:t>𝑝</a:t>
            </a:r>
            <a:r>
              <a:rPr sz="2850" spc="104" baseline="27777" dirty="0">
                <a:latin typeface="Cambria Math"/>
                <a:cs typeface="Cambria Math"/>
              </a:rPr>
              <a:t>2</a:t>
            </a:r>
            <a:r>
              <a:rPr sz="2600" spc="70" dirty="0">
                <a:latin typeface="Cambria Math"/>
                <a:cs typeface="Cambria Math"/>
              </a:rPr>
              <a:t>𝜓</a:t>
            </a:r>
            <a:r>
              <a:rPr sz="2600" spc="40" dirty="0">
                <a:latin typeface="Cambria Math"/>
                <a:cs typeface="Cambria Math"/>
              </a:rPr>
              <a:t> </a:t>
            </a:r>
            <a:r>
              <a:rPr sz="2600" dirty="0">
                <a:latin typeface="Cambria Math"/>
                <a:cs typeface="Cambria Math"/>
              </a:rPr>
              <a:t>+</a:t>
            </a:r>
            <a:r>
              <a:rPr sz="2600" spc="-10" dirty="0">
                <a:latin typeface="Cambria Math"/>
                <a:cs typeface="Cambria Math"/>
              </a:rPr>
              <a:t> </a:t>
            </a:r>
            <a:r>
              <a:rPr sz="2600" dirty="0">
                <a:latin typeface="Cambria Math"/>
                <a:cs typeface="Cambria Math"/>
              </a:rPr>
              <a:t>𝑉	𝑥	𝜓</a:t>
            </a:r>
            <a:endParaRPr sz="2600">
              <a:latin typeface="Cambria Math"/>
              <a:cs typeface="Cambria Math"/>
            </a:endParaRPr>
          </a:p>
        </p:txBody>
      </p:sp>
      <p:sp>
        <p:nvSpPr>
          <p:cNvPr id="20" name="object 20"/>
          <p:cNvSpPr txBox="1"/>
          <p:nvPr/>
        </p:nvSpPr>
        <p:spPr>
          <a:xfrm>
            <a:off x="8991092" y="2687193"/>
            <a:ext cx="393700" cy="422275"/>
          </a:xfrm>
          <a:prstGeom prst="rect">
            <a:avLst/>
          </a:prstGeom>
        </p:spPr>
        <p:txBody>
          <a:bodyPr vert="horz" wrap="square" lIns="0" tIns="13335" rIns="0" bIns="0" rtlCol="0">
            <a:spAutoFit/>
          </a:bodyPr>
          <a:lstStyle/>
          <a:p>
            <a:pPr marL="12700">
              <a:lnSpc>
                <a:spcPct val="100000"/>
              </a:lnSpc>
              <a:spcBef>
                <a:spcPts val="105"/>
              </a:spcBef>
            </a:pPr>
            <a:r>
              <a:rPr sz="2600" spc="-5" dirty="0">
                <a:latin typeface="Calibri"/>
                <a:cs typeface="Calibri"/>
              </a:rPr>
              <a:t>(3)</a:t>
            </a:r>
            <a:endParaRPr sz="2600">
              <a:latin typeface="Calibri"/>
              <a:cs typeface="Calibri"/>
            </a:endParaRPr>
          </a:p>
        </p:txBody>
      </p:sp>
      <p:grpSp>
        <p:nvGrpSpPr>
          <p:cNvPr id="21" name="object 21"/>
          <p:cNvGrpSpPr/>
          <p:nvPr/>
        </p:nvGrpSpPr>
        <p:grpSpPr>
          <a:xfrm>
            <a:off x="1632204" y="3264408"/>
            <a:ext cx="6703059" cy="3461385"/>
            <a:chOff x="1632204" y="3264408"/>
            <a:chExt cx="6703059" cy="3461385"/>
          </a:xfrm>
        </p:grpSpPr>
        <p:pic>
          <p:nvPicPr>
            <p:cNvPr id="22" name="object 22"/>
            <p:cNvPicPr/>
            <p:nvPr/>
          </p:nvPicPr>
          <p:blipFill>
            <a:blip r:embed="rId2" cstate="print"/>
            <a:stretch>
              <a:fillRect/>
            </a:stretch>
          </p:blipFill>
          <p:spPr>
            <a:xfrm>
              <a:off x="1632204" y="3264408"/>
              <a:ext cx="6702552" cy="3461004"/>
            </a:xfrm>
            <a:prstGeom prst="rect">
              <a:avLst/>
            </a:prstGeom>
          </p:spPr>
        </p:pic>
        <p:sp>
          <p:nvSpPr>
            <p:cNvPr id="23" name="object 23"/>
            <p:cNvSpPr/>
            <p:nvPr/>
          </p:nvSpPr>
          <p:spPr>
            <a:xfrm>
              <a:off x="4696586" y="5938964"/>
              <a:ext cx="2741930" cy="750570"/>
            </a:xfrm>
            <a:custGeom>
              <a:avLst/>
              <a:gdLst/>
              <a:ahLst/>
              <a:cxnLst/>
              <a:rect l="l" t="t" r="r" b="b"/>
              <a:pathLst>
                <a:path w="2741929" h="750570">
                  <a:moveTo>
                    <a:pt x="0" y="464400"/>
                  </a:moveTo>
                  <a:lnTo>
                    <a:pt x="0" y="464400"/>
                  </a:lnTo>
                  <a:lnTo>
                    <a:pt x="259207" y="464400"/>
                  </a:lnTo>
                  <a:lnTo>
                    <a:pt x="285876" y="455396"/>
                  </a:lnTo>
                  <a:lnTo>
                    <a:pt x="303784" y="455396"/>
                  </a:lnTo>
                  <a:lnTo>
                    <a:pt x="357124" y="446392"/>
                  </a:lnTo>
                  <a:lnTo>
                    <a:pt x="393064" y="446392"/>
                  </a:lnTo>
                  <a:lnTo>
                    <a:pt x="455422" y="437756"/>
                  </a:lnTo>
                  <a:lnTo>
                    <a:pt x="482346" y="437756"/>
                  </a:lnTo>
                  <a:lnTo>
                    <a:pt x="499999" y="437756"/>
                  </a:lnTo>
                  <a:lnTo>
                    <a:pt x="527050" y="437756"/>
                  </a:lnTo>
                  <a:lnTo>
                    <a:pt x="544702" y="437756"/>
                  </a:lnTo>
                  <a:lnTo>
                    <a:pt x="562610" y="437756"/>
                  </a:lnTo>
                  <a:lnTo>
                    <a:pt x="580643" y="428752"/>
                  </a:lnTo>
                  <a:lnTo>
                    <a:pt x="598297" y="419760"/>
                  </a:lnTo>
                  <a:lnTo>
                    <a:pt x="633984" y="410756"/>
                  </a:lnTo>
                  <a:lnTo>
                    <a:pt x="660908" y="410756"/>
                  </a:lnTo>
                  <a:lnTo>
                    <a:pt x="705612" y="401764"/>
                  </a:lnTo>
                  <a:lnTo>
                    <a:pt x="741172" y="401764"/>
                  </a:lnTo>
                  <a:lnTo>
                    <a:pt x="759205" y="401764"/>
                  </a:lnTo>
                  <a:lnTo>
                    <a:pt x="794892" y="393115"/>
                  </a:lnTo>
                  <a:lnTo>
                    <a:pt x="812546" y="393115"/>
                  </a:lnTo>
                  <a:lnTo>
                    <a:pt x="821563" y="393115"/>
                  </a:lnTo>
                  <a:lnTo>
                    <a:pt x="857503" y="393115"/>
                  </a:lnTo>
                  <a:lnTo>
                    <a:pt x="884174" y="384124"/>
                  </a:lnTo>
                  <a:lnTo>
                    <a:pt x="910716" y="384124"/>
                  </a:lnTo>
                  <a:lnTo>
                    <a:pt x="919734" y="384124"/>
                  </a:lnTo>
                  <a:lnTo>
                    <a:pt x="928751" y="375119"/>
                  </a:lnTo>
                  <a:lnTo>
                    <a:pt x="1018032" y="375119"/>
                  </a:lnTo>
                  <a:lnTo>
                    <a:pt x="1053718" y="366115"/>
                  </a:lnTo>
                  <a:lnTo>
                    <a:pt x="1071752" y="357124"/>
                  </a:lnTo>
                  <a:lnTo>
                    <a:pt x="1089278" y="357124"/>
                  </a:lnTo>
                  <a:lnTo>
                    <a:pt x="1098296" y="357124"/>
                  </a:lnTo>
                  <a:lnTo>
                    <a:pt x="1107313" y="348119"/>
                  </a:lnTo>
                  <a:lnTo>
                    <a:pt x="1125347" y="348119"/>
                  </a:lnTo>
                  <a:lnTo>
                    <a:pt x="1133983" y="348119"/>
                  </a:lnTo>
                  <a:lnTo>
                    <a:pt x="1152016" y="348119"/>
                  </a:lnTo>
                  <a:lnTo>
                    <a:pt x="1161034" y="348119"/>
                  </a:lnTo>
                  <a:lnTo>
                    <a:pt x="1161034" y="339483"/>
                  </a:lnTo>
                  <a:lnTo>
                    <a:pt x="1169924" y="339483"/>
                  </a:lnTo>
                </a:path>
                <a:path w="2741929" h="750570">
                  <a:moveTo>
                    <a:pt x="1133983" y="223202"/>
                  </a:moveTo>
                  <a:lnTo>
                    <a:pt x="1125347" y="223202"/>
                  </a:lnTo>
                  <a:lnTo>
                    <a:pt x="1116329" y="214198"/>
                  </a:lnTo>
                  <a:lnTo>
                    <a:pt x="1107313" y="214198"/>
                  </a:lnTo>
                  <a:lnTo>
                    <a:pt x="1107313" y="205562"/>
                  </a:lnTo>
                  <a:lnTo>
                    <a:pt x="1098296" y="205562"/>
                  </a:lnTo>
                  <a:lnTo>
                    <a:pt x="982472" y="205562"/>
                  </a:lnTo>
                  <a:lnTo>
                    <a:pt x="964438" y="214198"/>
                  </a:lnTo>
                  <a:lnTo>
                    <a:pt x="955421" y="214198"/>
                  </a:lnTo>
                  <a:lnTo>
                    <a:pt x="946785" y="214198"/>
                  </a:lnTo>
                  <a:lnTo>
                    <a:pt x="928751" y="214198"/>
                  </a:lnTo>
                  <a:lnTo>
                    <a:pt x="919734" y="223202"/>
                  </a:lnTo>
                  <a:lnTo>
                    <a:pt x="893190" y="232194"/>
                  </a:lnTo>
                  <a:lnTo>
                    <a:pt x="875157" y="232194"/>
                  </a:lnTo>
                  <a:lnTo>
                    <a:pt x="857503" y="241198"/>
                  </a:lnTo>
                  <a:lnTo>
                    <a:pt x="839470" y="250202"/>
                  </a:lnTo>
                  <a:lnTo>
                    <a:pt x="830452" y="250202"/>
                  </a:lnTo>
                  <a:lnTo>
                    <a:pt x="821563" y="258838"/>
                  </a:lnTo>
                  <a:lnTo>
                    <a:pt x="812546" y="258838"/>
                  </a:lnTo>
                  <a:lnTo>
                    <a:pt x="812546" y="267843"/>
                  </a:lnTo>
                  <a:lnTo>
                    <a:pt x="803910" y="276834"/>
                  </a:lnTo>
                  <a:lnTo>
                    <a:pt x="794892" y="276834"/>
                  </a:lnTo>
                  <a:lnTo>
                    <a:pt x="794892" y="285838"/>
                  </a:lnTo>
                  <a:lnTo>
                    <a:pt x="785876" y="294843"/>
                  </a:lnTo>
                  <a:lnTo>
                    <a:pt x="785876" y="303479"/>
                  </a:lnTo>
                  <a:lnTo>
                    <a:pt x="776859" y="312483"/>
                  </a:lnTo>
                  <a:lnTo>
                    <a:pt x="776859" y="321475"/>
                  </a:lnTo>
                  <a:lnTo>
                    <a:pt x="776859" y="446392"/>
                  </a:lnTo>
                  <a:lnTo>
                    <a:pt x="794892" y="455396"/>
                  </a:lnTo>
                  <a:lnTo>
                    <a:pt x="803910" y="464400"/>
                  </a:lnTo>
                  <a:lnTo>
                    <a:pt x="839470" y="482396"/>
                  </a:lnTo>
                  <a:lnTo>
                    <a:pt x="875157" y="500037"/>
                  </a:lnTo>
                  <a:lnTo>
                    <a:pt x="928751" y="518033"/>
                  </a:lnTo>
                  <a:lnTo>
                    <a:pt x="955421" y="527037"/>
                  </a:lnTo>
                  <a:lnTo>
                    <a:pt x="973454" y="527037"/>
                  </a:lnTo>
                  <a:lnTo>
                    <a:pt x="1009014" y="535673"/>
                  </a:lnTo>
                  <a:lnTo>
                    <a:pt x="1027049" y="535673"/>
                  </a:lnTo>
                  <a:lnTo>
                    <a:pt x="1053718" y="535673"/>
                  </a:lnTo>
                  <a:lnTo>
                    <a:pt x="1080642" y="535673"/>
                  </a:lnTo>
                  <a:lnTo>
                    <a:pt x="1098296" y="535673"/>
                  </a:lnTo>
                  <a:lnTo>
                    <a:pt x="1143000" y="535673"/>
                  </a:lnTo>
                  <a:lnTo>
                    <a:pt x="1178560" y="527037"/>
                  </a:lnTo>
                  <a:lnTo>
                    <a:pt x="1214627" y="518033"/>
                  </a:lnTo>
                  <a:lnTo>
                    <a:pt x="1223645" y="509041"/>
                  </a:lnTo>
                  <a:lnTo>
                    <a:pt x="1232280" y="500037"/>
                  </a:lnTo>
                  <a:lnTo>
                    <a:pt x="1241298" y="491032"/>
                  </a:lnTo>
                  <a:lnTo>
                    <a:pt x="1250314" y="482396"/>
                  </a:lnTo>
                  <a:lnTo>
                    <a:pt x="1259204" y="473392"/>
                  </a:lnTo>
                  <a:lnTo>
                    <a:pt x="1259204" y="455396"/>
                  </a:lnTo>
                  <a:lnTo>
                    <a:pt x="1259204" y="437756"/>
                  </a:lnTo>
                  <a:lnTo>
                    <a:pt x="1268222" y="419760"/>
                  </a:lnTo>
                  <a:lnTo>
                    <a:pt x="1268222" y="401764"/>
                  </a:lnTo>
                  <a:lnTo>
                    <a:pt x="1268222" y="393115"/>
                  </a:lnTo>
                  <a:lnTo>
                    <a:pt x="1268222" y="339483"/>
                  </a:lnTo>
                  <a:lnTo>
                    <a:pt x="1259204" y="321475"/>
                  </a:lnTo>
                  <a:lnTo>
                    <a:pt x="1232280" y="294843"/>
                  </a:lnTo>
                  <a:lnTo>
                    <a:pt x="1196593" y="276834"/>
                  </a:lnTo>
                  <a:lnTo>
                    <a:pt x="1152016" y="258838"/>
                  </a:lnTo>
                  <a:lnTo>
                    <a:pt x="1125347" y="241198"/>
                  </a:lnTo>
                  <a:lnTo>
                    <a:pt x="1107313" y="241198"/>
                  </a:lnTo>
                  <a:lnTo>
                    <a:pt x="1080642" y="232194"/>
                  </a:lnTo>
                  <a:lnTo>
                    <a:pt x="1053718" y="232194"/>
                  </a:lnTo>
                  <a:lnTo>
                    <a:pt x="919734" y="232194"/>
                  </a:lnTo>
                  <a:lnTo>
                    <a:pt x="875157" y="241198"/>
                  </a:lnTo>
                  <a:lnTo>
                    <a:pt x="857503" y="250202"/>
                  </a:lnTo>
                  <a:lnTo>
                    <a:pt x="839470" y="250202"/>
                  </a:lnTo>
                  <a:lnTo>
                    <a:pt x="830452" y="267843"/>
                  </a:lnTo>
                  <a:lnTo>
                    <a:pt x="812546" y="267843"/>
                  </a:lnTo>
                  <a:lnTo>
                    <a:pt x="803910" y="276834"/>
                  </a:lnTo>
                  <a:lnTo>
                    <a:pt x="794892" y="285838"/>
                  </a:lnTo>
                  <a:lnTo>
                    <a:pt x="794892" y="294843"/>
                  </a:lnTo>
                  <a:lnTo>
                    <a:pt x="785876" y="303479"/>
                  </a:lnTo>
                  <a:lnTo>
                    <a:pt x="785876" y="312483"/>
                  </a:lnTo>
                  <a:lnTo>
                    <a:pt x="776859" y="312483"/>
                  </a:lnTo>
                  <a:lnTo>
                    <a:pt x="776859" y="321475"/>
                  </a:lnTo>
                  <a:lnTo>
                    <a:pt x="776859" y="330479"/>
                  </a:lnTo>
                  <a:lnTo>
                    <a:pt x="776859" y="384124"/>
                  </a:lnTo>
                  <a:lnTo>
                    <a:pt x="785876" y="393115"/>
                  </a:lnTo>
                  <a:lnTo>
                    <a:pt x="812546" y="401764"/>
                  </a:lnTo>
                  <a:lnTo>
                    <a:pt x="857503" y="419760"/>
                  </a:lnTo>
                  <a:lnTo>
                    <a:pt x="875157" y="428752"/>
                  </a:lnTo>
                  <a:lnTo>
                    <a:pt x="910716" y="437756"/>
                  </a:lnTo>
                  <a:lnTo>
                    <a:pt x="1107313" y="437756"/>
                  </a:lnTo>
                  <a:lnTo>
                    <a:pt x="1133983" y="428752"/>
                  </a:lnTo>
                  <a:lnTo>
                    <a:pt x="1143000" y="419760"/>
                  </a:lnTo>
                  <a:lnTo>
                    <a:pt x="1152016" y="410756"/>
                  </a:lnTo>
                  <a:lnTo>
                    <a:pt x="1152016" y="401764"/>
                  </a:lnTo>
                  <a:lnTo>
                    <a:pt x="1161034" y="401764"/>
                  </a:lnTo>
                  <a:lnTo>
                    <a:pt x="1161034" y="321475"/>
                  </a:lnTo>
                  <a:lnTo>
                    <a:pt x="1125347" y="285838"/>
                  </a:lnTo>
                  <a:lnTo>
                    <a:pt x="1089278" y="267843"/>
                  </a:lnTo>
                  <a:lnTo>
                    <a:pt x="1062736" y="250202"/>
                  </a:lnTo>
                  <a:lnTo>
                    <a:pt x="1018032" y="250202"/>
                  </a:lnTo>
                  <a:lnTo>
                    <a:pt x="857503" y="250202"/>
                  </a:lnTo>
                  <a:lnTo>
                    <a:pt x="848487" y="258838"/>
                  </a:lnTo>
                  <a:lnTo>
                    <a:pt x="830452" y="267843"/>
                  </a:lnTo>
                  <a:lnTo>
                    <a:pt x="821563" y="276834"/>
                  </a:lnTo>
                  <a:lnTo>
                    <a:pt x="812546" y="285838"/>
                  </a:lnTo>
                  <a:lnTo>
                    <a:pt x="803910" y="285838"/>
                  </a:lnTo>
                  <a:lnTo>
                    <a:pt x="794892" y="294843"/>
                  </a:lnTo>
                  <a:lnTo>
                    <a:pt x="776859" y="312483"/>
                  </a:lnTo>
                  <a:lnTo>
                    <a:pt x="776859" y="330479"/>
                  </a:lnTo>
                  <a:lnTo>
                    <a:pt x="759205" y="348119"/>
                  </a:lnTo>
                  <a:lnTo>
                    <a:pt x="750188" y="366115"/>
                  </a:lnTo>
                  <a:lnTo>
                    <a:pt x="741172" y="375119"/>
                  </a:lnTo>
                  <a:lnTo>
                    <a:pt x="741172" y="393115"/>
                  </a:lnTo>
                  <a:lnTo>
                    <a:pt x="741172" y="401764"/>
                  </a:lnTo>
                  <a:lnTo>
                    <a:pt x="732282" y="419760"/>
                  </a:lnTo>
                  <a:lnTo>
                    <a:pt x="723264" y="428752"/>
                  </a:lnTo>
                  <a:lnTo>
                    <a:pt x="723264" y="446392"/>
                  </a:lnTo>
                  <a:lnTo>
                    <a:pt x="723264" y="455396"/>
                  </a:lnTo>
                  <a:lnTo>
                    <a:pt x="723264" y="464400"/>
                  </a:lnTo>
                  <a:lnTo>
                    <a:pt x="723264" y="473392"/>
                  </a:lnTo>
                  <a:lnTo>
                    <a:pt x="741172" y="473392"/>
                  </a:lnTo>
                  <a:lnTo>
                    <a:pt x="884174" y="473392"/>
                  </a:lnTo>
                  <a:lnTo>
                    <a:pt x="910716" y="464400"/>
                  </a:lnTo>
                  <a:lnTo>
                    <a:pt x="919734" y="455396"/>
                  </a:lnTo>
                  <a:lnTo>
                    <a:pt x="937767" y="446392"/>
                  </a:lnTo>
                  <a:lnTo>
                    <a:pt x="955421" y="437756"/>
                  </a:lnTo>
                  <a:lnTo>
                    <a:pt x="964438" y="428752"/>
                  </a:lnTo>
                  <a:lnTo>
                    <a:pt x="973454" y="419760"/>
                  </a:lnTo>
                  <a:lnTo>
                    <a:pt x="982472" y="410756"/>
                  </a:lnTo>
                  <a:lnTo>
                    <a:pt x="991362" y="401764"/>
                  </a:lnTo>
                  <a:lnTo>
                    <a:pt x="999998" y="401764"/>
                  </a:lnTo>
                  <a:lnTo>
                    <a:pt x="999998" y="393115"/>
                  </a:lnTo>
                  <a:lnTo>
                    <a:pt x="999998" y="384124"/>
                  </a:lnTo>
                  <a:lnTo>
                    <a:pt x="1009014" y="366115"/>
                  </a:lnTo>
                  <a:lnTo>
                    <a:pt x="1009014" y="312483"/>
                  </a:lnTo>
                  <a:lnTo>
                    <a:pt x="991362" y="312483"/>
                  </a:lnTo>
                  <a:lnTo>
                    <a:pt x="982472" y="303479"/>
                  </a:lnTo>
                  <a:lnTo>
                    <a:pt x="973454" y="303479"/>
                  </a:lnTo>
                  <a:lnTo>
                    <a:pt x="964438" y="294843"/>
                  </a:lnTo>
                  <a:lnTo>
                    <a:pt x="857503" y="294843"/>
                  </a:lnTo>
                  <a:lnTo>
                    <a:pt x="857503" y="303479"/>
                  </a:lnTo>
                  <a:lnTo>
                    <a:pt x="848487" y="312483"/>
                  </a:lnTo>
                  <a:lnTo>
                    <a:pt x="848487" y="321475"/>
                  </a:lnTo>
                  <a:lnTo>
                    <a:pt x="848487" y="339483"/>
                  </a:lnTo>
                  <a:lnTo>
                    <a:pt x="848487" y="393115"/>
                  </a:lnTo>
                  <a:lnTo>
                    <a:pt x="857503" y="401764"/>
                  </a:lnTo>
                  <a:lnTo>
                    <a:pt x="866139" y="401764"/>
                  </a:lnTo>
                  <a:lnTo>
                    <a:pt x="875157" y="401764"/>
                  </a:lnTo>
                  <a:lnTo>
                    <a:pt x="919734" y="410756"/>
                  </a:lnTo>
                  <a:lnTo>
                    <a:pt x="1080642" y="410756"/>
                  </a:lnTo>
                  <a:lnTo>
                    <a:pt x="1080642" y="401764"/>
                  </a:lnTo>
                  <a:lnTo>
                    <a:pt x="1080642" y="357124"/>
                  </a:lnTo>
                  <a:lnTo>
                    <a:pt x="1062736" y="348119"/>
                  </a:lnTo>
                  <a:lnTo>
                    <a:pt x="1044701" y="339483"/>
                  </a:lnTo>
                  <a:lnTo>
                    <a:pt x="1027049" y="321475"/>
                  </a:lnTo>
                  <a:lnTo>
                    <a:pt x="1018032" y="321475"/>
                  </a:lnTo>
                  <a:lnTo>
                    <a:pt x="999998" y="312483"/>
                  </a:lnTo>
                  <a:lnTo>
                    <a:pt x="982472" y="303479"/>
                  </a:lnTo>
                  <a:lnTo>
                    <a:pt x="973454" y="294843"/>
                  </a:lnTo>
                  <a:lnTo>
                    <a:pt x="955421" y="294843"/>
                  </a:lnTo>
                  <a:lnTo>
                    <a:pt x="928751" y="276834"/>
                  </a:lnTo>
                  <a:lnTo>
                    <a:pt x="902080" y="276834"/>
                  </a:lnTo>
                  <a:lnTo>
                    <a:pt x="884174" y="267843"/>
                  </a:lnTo>
                  <a:lnTo>
                    <a:pt x="866139" y="258838"/>
                  </a:lnTo>
                  <a:lnTo>
                    <a:pt x="857503" y="258838"/>
                  </a:lnTo>
                  <a:lnTo>
                    <a:pt x="839470" y="250202"/>
                  </a:lnTo>
                  <a:lnTo>
                    <a:pt x="821563" y="250202"/>
                  </a:lnTo>
                  <a:lnTo>
                    <a:pt x="803910" y="250202"/>
                  </a:lnTo>
                  <a:lnTo>
                    <a:pt x="794892" y="250202"/>
                  </a:lnTo>
                  <a:lnTo>
                    <a:pt x="785876" y="250202"/>
                  </a:lnTo>
                  <a:lnTo>
                    <a:pt x="776859" y="241198"/>
                  </a:lnTo>
                  <a:lnTo>
                    <a:pt x="767841" y="241198"/>
                  </a:lnTo>
                  <a:lnTo>
                    <a:pt x="759205" y="241198"/>
                  </a:lnTo>
                  <a:lnTo>
                    <a:pt x="750188" y="232194"/>
                  </a:lnTo>
                  <a:lnTo>
                    <a:pt x="741172" y="232194"/>
                  </a:lnTo>
                  <a:lnTo>
                    <a:pt x="732282" y="232194"/>
                  </a:lnTo>
                  <a:lnTo>
                    <a:pt x="723264" y="232194"/>
                  </a:lnTo>
                  <a:lnTo>
                    <a:pt x="714628" y="223202"/>
                  </a:lnTo>
                  <a:lnTo>
                    <a:pt x="705612" y="223202"/>
                  </a:lnTo>
                  <a:lnTo>
                    <a:pt x="696595" y="223202"/>
                  </a:lnTo>
                  <a:lnTo>
                    <a:pt x="687577" y="223202"/>
                  </a:lnTo>
                  <a:lnTo>
                    <a:pt x="678561" y="223202"/>
                  </a:lnTo>
                  <a:lnTo>
                    <a:pt x="669925" y="214198"/>
                  </a:lnTo>
                  <a:lnTo>
                    <a:pt x="660908" y="214198"/>
                  </a:lnTo>
                  <a:lnTo>
                    <a:pt x="651890" y="205562"/>
                  </a:lnTo>
                  <a:lnTo>
                    <a:pt x="643001" y="196557"/>
                  </a:lnTo>
                  <a:lnTo>
                    <a:pt x="633984" y="196557"/>
                  </a:lnTo>
                  <a:lnTo>
                    <a:pt x="633984" y="187553"/>
                  </a:lnTo>
                  <a:lnTo>
                    <a:pt x="625348" y="187553"/>
                  </a:lnTo>
                  <a:lnTo>
                    <a:pt x="616330" y="178562"/>
                  </a:lnTo>
                  <a:lnTo>
                    <a:pt x="616330" y="169557"/>
                  </a:lnTo>
                  <a:lnTo>
                    <a:pt x="607313" y="169557"/>
                  </a:lnTo>
                  <a:lnTo>
                    <a:pt x="607313" y="160921"/>
                  </a:lnTo>
                  <a:lnTo>
                    <a:pt x="598297" y="160921"/>
                  </a:lnTo>
                  <a:lnTo>
                    <a:pt x="598297" y="151917"/>
                  </a:lnTo>
                  <a:lnTo>
                    <a:pt x="589279" y="151917"/>
                  </a:lnTo>
                  <a:lnTo>
                    <a:pt x="589279" y="142913"/>
                  </a:lnTo>
                  <a:lnTo>
                    <a:pt x="598297" y="142913"/>
                  </a:lnTo>
                  <a:lnTo>
                    <a:pt x="607313" y="142913"/>
                  </a:lnTo>
                  <a:lnTo>
                    <a:pt x="616330" y="142913"/>
                  </a:lnTo>
                  <a:lnTo>
                    <a:pt x="633984" y="142913"/>
                  </a:lnTo>
                  <a:lnTo>
                    <a:pt x="643001" y="142913"/>
                  </a:lnTo>
                  <a:lnTo>
                    <a:pt x="660908" y="151917"/>
                  </a:lnTo>
                  <a:lnTo>
                    <a:pt x="687577" y="160921"/>
                  </a:lnTo>
                  <a:lnTo>
                    <a:pt x="705612" y="169557"/>
                  </a:lnTo>
                  <a:lnTo>
                    <a:pt x="741172" y="169557"/>
                  </a:lnTo>
                  <a:lnTo>
                    <a:pt x="776859" y="187553"/>
                  </a:lnTo>
                  <a:lnTo>
                    <a:pt x="812546" y="196557"/>
                  </a:lnTo>
                  <a:lnTo>
                    <a:pt x="839470" y="205562"/>
                  </a:lnTo>
                  <a:lnTo>
                    <a:pt x="884174" y="214198"/>
                  </a:lnTo>
                  <a:lnTo>
                    <a:pt x="919734" y="223202"/>
                  </a:lnTo>
                  <a:lnTo>
                    <a:pt x="946785" y="232194"/>
                  </a:lnTo>
                  <a:lnTo>
                    <a:pt x="991362" y="250202"/>
                  </a:lnTo>
                  <a:lnTo>
                    <a:pt x="1018032" y="250202"/>
                  </a:lnTo>
                  <a:lnTo>
                    <a:pt x="1036065" y="258838"/>
                  </a:lnTo>
                  <a:lnTo>
                    <a:pt x="1053718" y="267843"/>
                  </a:lnTo>
                  <a:lnTo>
                    <a:pt x="1080642" y="267843"/>
                  </a:lnTo>
                  <a:lnTo>
                    <a:pt x="1098296" y="276834"/>
                  </a:lnTo>
                  <a:lnTo>
                    <a:pt x="1125347" y="285838"/>
                  </a:lnTo>
                  <a:lnTo>
                    <a:pt x="1152016" y="285838"/>
                  </a:lnTo>
                  <a:lnTo>
                    <a:pt x="1169924" y="285838"/>
                  </a:lnTo>
                  <a:lnTo>
                    <a:pt x="1187577" y="294843"/>
                  </a:lnTo>
                  <a:lnTo>
                    <a:pt x="1205611" y="303479"/>
                  </a:lnTo>
                  <a:lnTo>
                    <a:pt x="1214627" y="312483"/>
                  </a:lnTo>
                  <a:lnTo>
                    <a:pt x="1232280" y="312483"/>
                  </a:lnTo>
                  <a:lnTo>
                    <a:pt x="1241298" y="312483"/>
                  </a:lnTo>
                  <a:lnTo>
                    <a:pt x="1250314" y="312483"/>
                  </a:lnTo>
                  <a:lnTo>
                    <a:pt x="1259204" y="321475"/>
                  </a:lnTo>
                  <a:lnTo>
                    <a:pt x="1268222" y="321475"/>
                  </a:lnTo>
                  <a:lnTo>
                    <a:pt x="1276858" y="321475"/>
                  </a:lnTo>
                  <a:lnTo>
                    <a:pt x="1294891" y="330479"/>
                  </a:lnTo>
                  <a:lnTo>
                    <a:pt x="1294891" y="339483"/>
                  </a:lnTo>
                  <a:lnTo>
                    <a:pt x="1303909" y="339483"/>
                  </a:lnTo>
                  <a:lnTo>
                    <a:pt x="1312926" y="339483"/>
                  </a:lnTo>
                  <a:lnTo>
                    <a:pt x="1321562" y="339483"/>
                  </a:lnTo>
                  <a:lnTo>
                    <a:pt x="1330578" y="348119"/>
                  </a:lnTo>
                  <a:lnTo>
                    <a:pt x="1339596" y="348119"/>
                  </a:lnTo>
                  <a:lnTo>
                    <a:pt x="1348486" y="348119"/>
                  </a:lnTo>
                  <a:lnTo>
                    <a:pt x="1357502" y="348119"/>
                  </a:lnTo>
                  <a:lnTo>
                    <a:pt x="1366139" y="348119"/>
                  </a:lnTo>
                  <a:lnTo>
                    <a:pt x="1375155" y="357124"/>
                  </a:lnTo>
                  <a:lnTo>
                    <a:pt x="1384173" y="357124"/>
                  </a:lnTo>
                  <a:lnTo>
                    <a:pt x="1384173" y="366115"/>
                  </a:lnTo>
                  <a:lnTo>
                    <a:pt x="1384173" y="375119"/>
                  </a:lnTo>
                  <a:lnTo>
                    <a:pt x="1384173" y="384124"/>
                  </a:lnTo>
                  <a:lnTo>
                    <a:pt x="1384173" y="393115"/>
                  </a:lnTo>
                  <a:lnTo>
                    <a:pt x="1375155" y="393115"/>
                  </a:lnTo>
                  <a:lnTo>
                    <a:pt x="1366139" y="410756"/>
                  </a:lnTo>
                  <a:lnTo>
                    <a:pt x="1348486" y="419760"/>
                  </a:lnTo>
                  <a:lnTo>
                    <a:pt x="1348486" y="428752"/>
                  </a:lnTo>
                  <a:lnTo>
                    <a:pt x="1312926" y="446392"/>
                  </a:lnTo>
                  <a:lnTo>
                    <a:pt x="1303909" y="455396"/>
                  </a:lnTo>
                  <a:lnTo>
                    <a:pt x="1285875" y="464400"/>
                  </a:lnTo>
                  <a:lnTo>
                    <a:pt x="1259204" y="482396"/>
                  </a:lnTo>
                  <a:lnTo>
                    <a:pt x="1241298" y="491032"/>
                  </a:lnTo>
                  <a:lnTo>
                    <a:pt x="1223645" y="500037"/>
                  </a:lnTo>
                  <a:lnTo>
                    <a:pt x="1214627" y="509041"/>
                  </a:lnTo>
                  <a:lnTo>
                    <a:pt x="1169924" y="535673"/>
                  </a:lnTo>
                  <a:lnTo>
                    <a:pt x="1161034" y="544677"/>
                  </a:lnTo>
                  <a:lnTo>
                    <a:pt x="1143000" y="544677"/>
                  </a:lnTo>
                  <a:lnTo>
                    <a:pt x="1125347" y="553681"/>
                  </a:lnTo>
                  <a:lnTo>
                    <a:pt x="1116329" y="562673"/>
                  </a:lnTo>
                  <a:lnTo>
                    <a:pt x="1098296" y="562673"/>
                  </a:lnTo>
                  <a:lnTo>
                    <a:pt x="1089278" y="571677"/>
                  </a:lnTo>
                  <a:lnTo>
                    <a:pt x="1080642" y="571677"/>
                  </a:lnTo>
                  <a:lnTo>
                    <a:pt x="1071752" y="580313"/>
                  </a:lnTo>
                  <a:lnTo>
                    <a:pt x="1062736" y="580313"/>
                  </a:lnTo>
                  <a:lnTo>
                    <a:pt x="1044701" y="589318"/>
                  </a:lnTo>
                  <a:lnTo>
                    <a:pt x="1027049" y="598322"/>
                  </a:lnTo>
                  <a:lnTo>
                    <a:pt x="1009014" y="598322"/>
                  </a:lnTo>
                  <a:lnTo>
                    <a:pt x="999998" y="598322"/>
                  </a:lnTo>
                  <a:lnTo>
                    <a:pt x="991362" y="598322"/>
                  </a:lnTo>
                  <a:lnTo>
                    <a:pt x="982472" y="598322"/>
                  </a:lnTo>
                  <a:lnTo>
                    <a:pt x="973454" y="598322"/>
                  </a:lnTo>
                  <a:lnTo>
                    <a:pt x="955421" y="607314"/>
                  </a:lnTo>
                  <a:lnTo>
                    <a:pt x="946785" y="607314"/>
                  </a:lnTo>
                  <a:lnTo>
                    <a:pt x="937767" y="607314"/>
                  </a:lnTo>
                  <a:lnTo>
                    <a:pt x="928751" y="607314"/>
                  </a:lnTo>
                  <a:lnTo>
                    <a:pt x="919734" y="607314"/>
                  </a:lnTo>
                  <a:lnTo>
                    <a:pt x="910716" y="616318"/>
                  </a:lnTo>
                  <a:lnTo>
                    <a:pt x="902080" y="624954"/>
                  </a:lnTo>
                  <a:lnTo>
                    <a:pt x="893190" y="624954"/>
                  </a:lnTo>
                  <a:lnTo>
                    <a:pt x="884174" y="624954"/>
                  </a:lnTo>
                  <a:lnTo>
                    <a:pt x="875157" y="624954"/>
                  </a:lnTo>
                  <a:lnTo>
                    <a:pt x="866139" y="624954"/>
                  </a:lnTo>
                  <a:lnTo>
                    <a:pt x="866139" y="633958"/>
                  </a:lnTo>
                  <a:lnTo>
                    <a:pt x="857503" y="633958"/>
                  </a:lnTo>
                  <a:lnTo>
                    <a:pt x="848487" y="633958"/>
                  </a:lnTo>
                  <a:lnTo>
                    <a:pt x="839470" y="642962"/>
                  </a:lnTo>
                  <a:lnTo>
                    <a:pt x="830452" y="642962"/>
                  </a:lnTo>
                  <a:lnTo>
                    <a:pt x="830452" y="651954"/>
                  </a:lnTo>
                  <a:lnTo>
                    <a:pt x="821563" y="651954"/>
                  </a:lnTo>
                  <a:lnTo>
                    <a:pt x="821563" y="660958"/>
                  </a:lnTo>
                  <a:lnTo>
                    <a:pt x="812546" y="660958"/>
                  </a:lnTo>
                  <a:lnTo>
                    <a:pt x="803910" y="660958"/>
                  </a:lnTo>
                  <a:lnTo>
                    <a:pt x="803910" y="669594"/>
                  </a:lnTo>
                  <a:lnTo>
                    <a:pt x="794892" y="669594"/>
                  </a:lnTo>
                  <a:lnTo>
                    <a:pt x="785876" y="669594"/>
                  </a:lnTo>
                  <a:lnTo>
                    <a:pt x="785876" y="678599"/>
                  </a:lnTo>
                  <a:lnTo>
                    <a:pt x="776859" y="678599"/>
                  </a:lnTo>
                  <a:lnTo>
                    <a:pt x="767841" y="678599"/>
                  </a:lnTo>
                  <a:lnTo>
                    <a:pt x="759205" y="678599"/>
                  </a:lnTo>
                  <a:lnTo>
                    <a:pt x="759205" y="687603"/>
                  </a:lnTo>
                  <a:lnTo>
                    <a:pt x="759205" y="678599"/>
                  </a:lnTo>
                  <a:lnTo>
                    <a:pt x="759205" y="633958"/>
                  </a:lnTo>
                  <a:lnTo>
                    <a:pt x="767841" y="624954"/>
                  </a:lnTo>
                  <a:lnTo>
                    <a:pt x="767841" y="616318"/>
                  </a:lnTo>
                  <a:lnTo>
                    <a:pt x="776859" y="607314"/>
                  </a:lnTo>
                  <a:lnTo>
                    <a:pt x="776859" y="598322"/>
                  </a:lnTo>
                  <a:lnTo>
                    <a:pt x="776859" y="589318"/>
                  </a:lnTo>
                  <a:lnTo>
                    <a:pt x="776859" y="580313"/>
                  </a:lnTo>
                  <a:lnTo>
                    <a:pt x="785876" y="571677"/>
                  </a:lnTo>
                  <a:lnTo>
                    <a:pt x="794892" y="553681"/>
                  </a:lnTo>
                  <a:lnTo>
                    <a:pt x="794892" y="544677"/>
                  </a:lnTo>
                  <a:lnTo>
                    <a:pt x="794892" y="535673"/>
                  </a:lnTo>
                  <a:lnTo>
                    <a:pt x="794892" y="527037"/>
                  </a:lnTo>
                  <a:lnTo>
                    <a:pt x="803910" y="527037"/>
                  </a:lnTo>
                  <a:lnTo>
                    <a:pt x="803910" y="518033"/>
                  </a:lnTo>
                  <a:lnTo>
                    <a:pt x="803910" y="509041"/>
                  </a:lnTo>
                  <a:lnTo>
                    <a:pt x="812546" y="509041"/>
                  </a:lnTo>
                  <a:lnTo>
                    <a:pt x="812546" y="491032"/>
                  </a:lnTo>
                  <a:lnTo>
                    <a:pt x="812546" y="482396"/>
                  </a:lnTo>
                  <a:lnTo>
                    <a:pt x="821563" y="482396"/>
                  </a:lnTo>
                  <a:lnTo>
                    <a:pt x="821563" y="473392"/>
                  </a:lnTo>
                  <a:lnTo>
                    <a:pt x="821563" y="464400"/>
                  </a:lnTo>
                  <a:lnTo>
                    <a:pt x="830452" y="464400"/>
                  </a:lnTo>
                  <a:lnTo>
                    <a:pt x="830452" y="455396"/>
                  </a:lnTo>
                  <a:lnTo>
                    <a:pt x="830452" y="446392"/>
                  </a:lnTo>
                  <a:lnTo>
                    <a:pt x="830452" y="455396"/>
                  </a:lnTo>
                  <a:lnTo>
                    <a:pt x="830452" y="464400"/>
                  </a:lnTo>
                  <a:lnTo>
                    <a:pt x="830452" y="598322"/>
                  </a:lnTo>
                  <a:lnTo>
                    <a:pt x="821563" y="607314"/>
                  </a:lnTo>
                  <a:lnTo>
                    <a:pt x="821563" y="616318"/>
                  </a:lnTo>
                  <a:lnTo>
                    <a:pt x="821563" y="624954"/>
                  </a:lnTo>
                  <a:lnTo>
                    <a:pt x="821563" y="633958"/>
                  </a:lnTo>
                  <a:lnTo>
                    <a:pt x="812546" y="642962"/>
                  </a:lnTo>
                  <a:lnTo>
                    <a:pt x="812546" y="651954"/>
                  </a:lnTo>
                  <a:lnTo>
                    <a:pt x="803910" y="651954"/>
                  </a:lnTo>
                  <a:lnTo>
                    <a:pt x="803910" y="660958"/>
                  </a:lnTo>
                  <a:lnTo>
                    <a:pt x="803910" y="669594"/>
                  </a:lnTo>
                </a:path>
                <a:path w="2741929" h="750570">
                  <a:moveTo>
                    <a:pt x="2428874" y="71640"/>
                  </a:moveTo>
                  <a:lnTo>
                    <a:pt x="2419858" y="80276"/>
                  </a:lnTo>
                  <a:lnTo>
                    <a:pt x="2411221" y="89281"/>
                  </a:lnTo>
                  <a:lnTo>
                    <a:pt x="2393315" y="107276"/>
                  </a:lnTo>
                  <a:lnTo>
                    <a:pt x="2384297" y="116281"/>
                  </a:lnTo>
                  <a:lnTo>
                    <a:pt x="2375281" y="133921"/>
                  </a:lnTo>
                  <a:lnTo>
                    <a:pt x="2357628" y="142913"/>
                  </a:lnTo>
                  <a:lnTo>
                    <a:pt x="2357628" y="151917"/>
                  </a:lnTo>
                  <a:lnTo>
                    <a:pt x="2339593" y="169557"/>
                  </a:lnTo>
                  <a:lnTo>
                    <a:pt x="2330577" y="187553"/>
                  </a:lnTo>
                  <a:lnTo>
                    <a:pt x="2312923" y="205562"/>
                  </a:lnTo>
                  <a:lnTo>
                    <a:pt x="2304034" y="214198"/>
                  </a:lnTo>
                  <a:lnTo>
                    <a:pt x="2285999" y="223202"/>
                  </a:lnTo>
                  <a:lnTo>
                    <a:pt x="2276983" y="232194"/>
                  </a:lnTo>
                  <a:lnTo>
                    <a:pt x="2268346" y="241198"/>
                  </a:lnTo>
                  <a:lnTo>
                    <a:pt x="2259330" y="250202"/>
                  </a:lnTo>
                  <a:lnTo>
                    <a:pt x="2250313" y="258838"/>
                  </a:lnTo>
                  <a:lnTo>
                    <a:pt x="2250313" y="267843"/>
                  </a:lnTo>
                  <a:lnTo>
                    <a:pt x="2241295" y="276834"/>
                  </a:lnTo>
                  <a:lnTo>
                    <a:pt x="2241295" y="285838"/>
                  </a:lnTo>
                  <a:lnTo>
                    <a:pt x="2223642" y="285838"/>
                  </a:lnTo>
                  <a:lnTo>
                    <a:pt x="2223642" y="294843"/>
                  </a:lnTo>
                  <a:lnTo>
                    <a:pt x="2214753" y="303479"/>
                  </a:lnTo>
                  <a:lnTo>
                    <a:pt x="2205736" y="312483"/>
                  </a:lnTo>
                  <a:lnTo>
                    <a:pt x="2196718" y="321475"/>
                  </a:lnTo>
                  <a:lnTo>
                    <a:pt x="2196718" y="330479"/>
                  </a:lnTo>
                  <a:lnTo>
                    <a:pt x="2187702" y="330479"/>
                  </a:lnTo>
                  <a:lnTo>
                    <a:pt x="2187702" y="339483"/>
                  </a:lnTo>
                  <a:lnTo>
                    <a:pt x="2179066" y="339483"/>
                  </a:lnTo>
                  <a:lnTo>
                    <a:pt x="2170048" y="348119"/>
                  </a:lnTo>
                  <a:lnTo>
                    <a:pt x="2170048" y="357124"/>
                  </a:lnTo>
                  <a:lnTo>
                    <a:pt x="2161032" y="357124"/>
                  </a:lnTo>
                  <a:lnTo>
                    <a:pt x="2161032" y="366115"/>
                  </a:lnTo>
                  <a:lnTo>
                    <a:pt x="2152015" y="366115"/>
                  </a:lnTo>
                  <a:lnTo>
                    <a:pt x="2152015" y="375119"/>
                  </a:lnTo>
                  <a:lnTo>
                    <a:pt x="2142997" y="375119"/>
                  </a:lnTo>
                  <a:lnTo>
                    <a:pt x="2134362" y="375119"/>
                  </a:lnTo>
                  <a:lnTo>
                    <a:pt x="2134362" y="384124"/>
                  </a:lnTo>
                  <a:lnTo>
                    <a:pt x="2125471" y="384124"/>
                  </a:lnTo>
                  <a:lnTo>
                    <a:pt x="2125471" y="393115"/>
                  </a:lnTo>
                  <a:lnTo>
                    <a:pt x="2125471" y="401764"/>
                  </a:lnTo>
                  <a:lnTo>
                    <a:pt x="2142997" y="401764"/>
                  </a:lnTo>
                  <a:lnTo>
                    <a:pt x="2348611" y="401764"/>
                  </a:lnTo>
                  <a:lnTo>
                    <a:pt x="2348611" y="410756"/>
                  </a:lnTo>
                  <a:lnTo>
                    <a:pt x="2616454" y="410756"/>
                  </a:lnTo>
                  <a:lnTo>
                    <a:pt x="2625470" y="410756"/>
                  </a:lnTo>
                </a:path>
                <a:path w="2741929" h="750570">
                  <a:moveTo>
                    <a:pt x="2446909" y="89281"/>
                  </a:moveTo>
                  <a:lnTo>
                    <a:pt x="2446909" y="89281"/>
                  </a:lnTo>
                  <a:lnTo>
                    <a:pt x="2446909" y="187553"/>
                  </a:lnTo>
                  <a:lnTo>
                    <a:pt x="2437891" y="187553"/>
                  </a:lnTo>
                  <a:lnTo>
                    <a:pt x="2437891" y="589318"/>
                  </a:lnTo>
                  <a:lnTo>
                    <a:pt x="2437891" y="598322"/>
                  </a:lnTo>
                </a:path>
                <a:path w="2741929" h="750570">
                  <a:moveTo>
                    <a:pt x="2598419" y="0"/>
                  </a:moveTo>
                  <a:lnTo>
                    <a:pt x="2607437" y="0"/>
                  </a:lnTo>
                  <a:lnTo>
                    <a:pt x="2616454" y="0"/>
                  </a:lnTo>
                  <a:lnTo>
                    <a:pt x="2616454" y="9004"/>
                  </a:lnTo>
                  <a:lnTo>
                    <a:pt x="2625470" y="17995"/>
                  </a:lnTo>
                  <a:lnTo>
                    <a:pt x="2634488" y="27000"/>
                  </a:lnTo>
                  <a:lnTo>
                    <a:pt x="2643123" y="35636"/>
                  </a:lnTo>
                  <a:lnTo>
                    <a:pt x="2643123" y="44640"/>
                  </a:lnTo>
                  <a:lnTo>
                    <a:pt x="2652141" y="44640"/>
                  </a:lnTo>
                  <a:lnTo>
                    <a:pt x="2652141" y="53632"/>
                  </a:lnTo>
                  <a:lnTo>
                    <a:pt x="2652141" y="62636"/>
                  </a:lnTo>
                  <a:lnTo>
                    <a:pt x="2661158" y="62636"/>
                  </a:lnTo>
                  <a:lnTo>
                    <a:pt x="2670047" y="71640"/>
                  </a:lnTo>
                  <a:lnTo>
                    <a:pt x="2679065" y="89281"/>
                  </a:lnTo>
                  <a:lnTo>
                    <a:pt x="2679065" y="98272"/>
                  </a:lnTo>
                  <a:lnTo>
                    <a:pt x="2687701" y="98272"/>
                  </a:lnTo>
                  <a:lnTo>
                    <a:pt x="2687701" y="107276"/>
                  </a:lnTo>
                  <a:lnTo>
                    <a:pt x="2696717" y="116281"/>
                  </a:lnTo>
                  <a:lnTo>
                    <a:pt x="2705735" y="124917"/>
                  </a:lnTo>
                  <a:lnTo>
                    <a:pt x="2705735" y="133921"/>
                  </a:lnTo>
                  <a:lnTo>
                    <a:pt x="2705735" y="142913"/>
                  </a:lnTo>
                  <a:lnTo>
                    <a:pt x="2714752" y="142913"/>
                  </a:lnTo>
                  <a:lnTo>
                    <a:pt x="2714752" y="151917"/>
                  </a:lnTo>
                  <a:lnTo>
                    <a:pt x="2714752" y="160921"/>
                  </a:lnTo>
                  <a:lnTo>
                    <a:pt x="2714752" y="169557"/>
                  </a:lnTo>
                  <a:lnTo>
                    <a:pt x="2723768" y="169557"/>
                  </a:lnTo>
                  <a:lnTo>
                    <a:pt x="2723768" y="178562"/>
                  </a:lnTo>
                  <a:lnTo>
                    <a:pt x="2723768" y="187553"/>
                  </a:lnTo>
                  <a:lnTo>
                    <a:pt x="2723768" y="196557"/>
                  </a:lnTo>
                  <a:lnTo>
                    <a:pt x="2732405" y="196557"/>
                  </a:lnTo>
                  <a:lnTo>
                    <a:pt x="2732405" y="205562"/>
                  </a:lnTo>
                  <a:lnTo>
                    <a:pt x="2732405" y="223202"/>
                  </a:lnTo>
                  <a:lnTo>
                    <a:pt x="2741421" y="223202"/>
                  </a:lnTo>
                  <a:lnTo>
                    <a:pt x="2741421" y="464400"/>
                  </a:lnTo>
                  <a:lnTo>
                    <a:pt x="2732405" y="473392"/>
                  </a:lnTo>
                  <a:lnTo>
                    <a:pt x="2732405" y="518033"/>
                  </a:lnTo>
                  <a:lnTo>
                    <a:pt x="2723768" y="518033"/>
                  </a:lnTo>
                  <a:lnTo>
                    <a:pt x="2723768" y="527037"/>
                  </a:lnTo>
                  <a:lnTo>
                    <a:pt x="2723768" y="544677"/>
                  </a:lnTo>
                  <a:lnTo>
                    <a:pt x="2714752" y="553681"/>
                  </a:lnTo>
                  <a:lnTo>
                    <a:pt x="2714752" y="562673"/>
                  </a:lnTo>
                  <a:lnTo>
                    <a:pt x="2714752" y="571677"/>
                  </a:lnTo>
                  <a:lnTo>
                    <a:pt x="2714752" y="580313"/>
                  </a:lnTo>
                  <a:lnTo>
                    <a:pt x="2705735" y="580313"/>
                  </a:lnTo>
                  <a:lnTo>
                    <a:pt x="2705735" y="598322"/>
                  </a:lnTo>
                  <a:lnTo>
                    <a:pt x="2696717" y="607314"/>
                  </a:lnTo>
                  <a:lnTo>
                    <a:pt x="2696717" y="616318"/>
                  </a:lnTo>
                  <a:lnTo>
                    <a:pt x="2696717" y="624954"/>
                  </a:lnTo>
                  <a:lnTo>
                    <a:pt x="2687701" y="624954"/>
                  </a:lnTo>
                  <a:lnTo>
                    <a:pt x="2687701" y="633958"/>
                  </a:lnTo>
                  <a:lnTo>
                    <a:pt x="2687701" y="642962"/>
                  </a:lnTo>
                  <a:lnTo>
                    <a:pt x="2679065" y="642962"/>
                  </a:lnTo>
                  <a:lnTo>
                    <a:pt x="2679065" y="651954"/>
                  </a:lnTo>
                  <a:lnTo>
                    <a:pt x="2670047" y="651954"/>
                  </a:lnTo>
                  <a:lnTo>
                    <a:pt x="2670047" y="660958"/>
                  </a:lnTo>
                  <a:lnTo>
                    <a:pt x="2661158" y="660958"/>
                  </a:lnTo>
                  <a:lnTo>
                    <a:pt x="2661158" y="669594"/>
                  </a:lnTo>
                  <a:lnTo>
                    <a:pt x="2652141" y="678599"/>
                  </a:lnTo>
                  <a:lnTo>
                    <a:pt x="2643123" y="687603"/>
                  </a:lnTo>
                  <a:lnTo>
                    <a:pt x="2634488" y="696595"/>
                  </a:lnTo>
                  <a:lnTo>
                    <a:pt x="2625470" y="696595"/>
                  </a:lnTo>
                  <a:lnTo>
                    <a:pt x="2616454" y="705599"/>
                  </a:lnTo>
                  <a:lnTo>
                    <a:pt x="2616454" y="714235"/>
                  </a:lnTo>
                  <a:lnTo>
                    <a:pt x="2607437" y="714235"/>
                  </a:lnTo>
                  <a:lnTo>
                    <a:pt x="2598419" y="723239"/>
                  </a:lnTo>
                  <a:lnTo>
                    <a:pt x="2589784" y="723239"/>
                  </a:lnTo>
                  <a:lnTo>
                    <a:pt x="2580766" y="723239"/>
                  </a:lnTo>
                  <a:lnTo>
                    <a:pt x="2580766" y="732243"/>
                  </a:lnTo>
                  <a:lnTo>
                    <a:pt x="2571877" y="732243"/>
                  </a:lnTo>
                </a:path>
                <a:path w="2741929" h="750570">
                  <a:moveTo>
                    <a:pt x="2009139" y="0"/>
                  </a:moveTo>
                  <a:lnTo>
                    <a:pt x="2000504" y="9004"/>
                  </a:lnTo>
                  <a:lnTo>
                    <a:pt x="1991487" y="17995"/>
                  </a:lnTo>
                  <a:lnTo>
                    <a:pt x="1991487" y="27000"/>
                  </a:lnTo>
                  <a:lnTo>
                    <a:pt x="1982469" y="35636"/>
                  </a:lnTo>
                  <a:lnTo>
                    <a:pt x="1982469" y="44640"/>
                  </a:lnTo>
                  <a:lnTo>
                    <a:pt x="1973453" y="53632"/>
                  </a:lnTo>
                  <a:lnTo>
                    <a:pt x="1964563" y="62636"/>
                  </a:lnTo>
                  <a:lnTo>
                    <a:pt x="1964563" y="71640"/>
                  </a:lnTo>
                  <a:lnTo>
                    <a:pt x="1955545" y="80276"/>
                  </a:lnTo>
                  <a:lnTo>
                    <a:pt x="1955545" y="89281"/>
                  </a:lnTo>
                  <a:lnTo>
                    <a:pt x="1955545" y="98272"/>
                  </a:lnTo>
                  <a:lnTo>
                    <a:pt x="1946910" y="107276"/>
                  </a:lnTo>
                  <a:lnTo>
                    <a:pt x="1946910" y="124917"/>
                  </a:lnTo>
                  <a:lnTo>
                    <a:pt x="1937892" y="124917"/>
                  </a:lnTo>
                  <a:lnTo>
                    <a:pt x="1937892" y="133921"/>
                  </a:lnTo>
                  <a:lnTo>
                    <a:pt x="1937892" y="142913"/>
                  </a:lnTo>
                  <a:lnTo>
                    <a:pt x="1928876" y="142913"/>
                  </a:lnTo>
                  <a:lnTo>
                    <a:pt x="1928876" y="151917"/>
                  </a:lnTo>
                  <a:lnTo>
                    <a:pt x="1928876" y="160921"/>
                  </a:lnTo>
                  <a:lnTo>
                    <a:pt x="1928876" y="169557"/>
                  </a:lnTo>
                  <a:lnTo>
                    <a:pt x="1919859" y="178562"/>
                  </a:lnTo>
                  <a:lnTo>
                    <a:pt x="1919859" y="187553"/>
                  </a:lnTo>
                  <a:lnTo>
                    <a:pt x="1910841" y="187553"/>
                  </a:lnTo>
                  <a:lnTo>
                    <a:pt x="1910841" y="196557"/>
                  </a:lnTo>
                  <a:lnTo>
                    <a:pt x="1910841" y="205562"/>
                  </a:lnTo>
                  <a:lnTo>
                    <a:pt x="1910841" y="214198"/>
                  </a:lnTo>
                  <a:lnTo>
                    <a:pt x="1910841" y="223202"/>
                  </a:lnTo>
                  <a:lnTo>
                    <a:pt x="1902206" y="223202"/>
                  </a:lnTo>
                  <a:lnTo>
                    <a:pt x="1902206" y="232194"/>
                  </a:lnTo>
                  <a:lnTo>
                    <a:pt x="1902206" y="241198"/>
                  </a:lnTo>
                  <a:lnTo>
                    <a:pt x="1902206" y="250202"/>
                  </a:lnTo>
                  <a:lnTo>
                    <a:pt x="1893189" y="258838"/>
                  </a:lnTo>
                  <a:lnTo>
                    <a:pt x="1893189" y="535673"/>
                  </a:lnTo>
                  <a:lnTo>
                    <a:pt x="1902206" y="544677"/>
                  </a:lnTo>
                  <a:lnTo>
                    <a:pt x="1910841" y="553681"/>
                  </a:lnTo>
                  <a:lnTo>
                    <a:pt x="1910841" y="562673"/>
                  </a:lnTo>
                  <a:lnTo>
                    <a:pt x="1910841" y="571677"/>
                  </a:lnTo>
                  <a:lnTo>
                    <a:pt x="1910841" y="580313"/>
                  </a:lnTo>
                  <a:lnTo>
                    <a:pt x="1919859" y="589318"/>
                  </a:lnTo>
                  <a:lnTo>
                    <a:pt x="1919859" y="598322"/>
                  </a:lnTo>
                  <a:lnTo>
                    <a:pt x="1919859" y="607314"/>
                  </a:lnTo>
                  <a:lnTo>
                    <a:pt x="1928876" y="616318"/>
                  </a:lnTo>
                  <a:lnTo>
                    <a:pt x="1928876" y="624954"/>
                  </a:lnTo>
                  <a:lnTo>
                    <a:pt x="1937892" y="633958"/>
                  </a:lnTo>
                  <a:lnTo>
                    <a:pt x="1937892" y="642962"/>
                  </a:lnTo>
                  <a:lnTo>
                    <a:pt x="1946910" y="651954"/>
                  </a:lnTo>
                  <a:lnTo>
                    <a:pt x="1946910" y="660958"/>
                  </a:lnTo>
                  <a:lnTo>
                    <a:pt x="1955545" y="660958"/>
                  </a:lnTo>
                  <a:lnTo>
                    <a:pt x="1955545" y="669594"/>
                  </a:lnTo>
                  <a:lnTo>
                    <a:pt x="1964563" y="669594"/>
                  </a:lnTo>
                  <a:lnTo>
                    <a:pt x="1964563" y="678599"/>
                  </a:lnTo>
                  <a:lnTo>
                    <a:pt x="1964563" y="687603"/>
                  </a:lnTo>
                  <a:lnTo>
                    <a:pt x="1973453" y="687603"/>
                  </a:lnTo>
                  <a:lnTo>
                    <a:pt x="1982469" y="687603"/>
                  </a:lnTo>
                  <a:lnTo>
                    <a:pt x="1991487" y="696595"/>
                  </a:lnTo>
                  <a:lnTo>
                    <a:pt x="2000504" y="696595"/>
                  </a:lnTo>
                  <a:lnTo>
                    <a:pt x="2000504" y="705599"/>
                  </a:lnTo>
                  <a:lnTo>
                    <a:pt x="2009139" y="705599"/>
                  </a:lnTo>
                  <a:lnTo>
                    <a:pt x="2018157" y="714235"/>
                  </a:lnTo>
                  <a:lnTo>
                    <a:pt x="2027173" y="714235"/>
                  </a:lnTo>
                  <a:lnTo>
                    <a:pt x="2027173" y="723239"/>
                  </a:lnTo>
                  <a:lnTo>
                    <a:pt x="2036190" y="723239"/>
                  </a:lnTo>
                  <a:lnTo>
                    <a:pt x="2036190" y="732243"/>
                  </a:lnTo>
                  <a:lnTo>
                    <a:pt x="2045081" y="732243"/>
                  </a:lnTo>
                  <a:lnTo>
                    <a:pt x="2045081" y="741235"/>
                  </a:lnTo>
                  <a:lnTo>
                    <a:pt x="2053716" y="741235"/>
                  </a:lnTo>
                  <a:lnTo>
                    <a:pt x="2053716" y="750239"/>
                  </a:lnTo>
                  <a:lnTo>
                    <a:pt x="2062734" y="750239"/>
                  </a:lnTo>
                </a:path>
              </a:pathLst>
            </a:custGeom>
            <a:ln w="19051">
              <a:solidFill>
                <a:srgbClr val="FF0000"/>
              </a:solidFill>
            </a:ln>
          </p:spPr>
          <p:txBody>
            <a:bodyPr wrap="square" lIns="0" tIns="0" rIns="0" bIns="0" rtlCol="0"/>
            <a:lstStyle/>
            <a:p>
              <a:endParaRPr/>
            </a:p>
          </p:txBody>
        </p:sp>
      </p:grpSp>
      <p:sp>
        <p:nvSpPr>
          <p:cNvPr id="24" name="object 24"/>
          <p:cNvSpPr/>
          <p:nvPr/>
        </p:nvSpPr>
        <p:spPr>
          <a:xfrm>
            <a:off x="9144" y="9144"/>
            <a:ext cx="12183110" cy="646430"/>
          </a:xfrm>
          <a:custGeom>
            <a:avLst/>
            <a:gdLst/>
            <a:ahLst/>
            <a:cxnLst/>
            <a:rect l="l" t="t" r="r" b="b"/>
            <a:pathLst>
              <a:path w="12183110" h="646430">
                <a:moveTo>
                  <a:pt x="0" y="646176"/>
                </a:moveTo>
                <a:lnTo>
                  <a:pt x="12182856" y="646176"/>
                </a:lnTo>
                <a:lnTo>
                  <a:pt x="12182856" y="0"/>
                </a:lnTo>
                <a:lnTo>
                  <a:pt x="0" y="0"/>
                </a:lnTo>
                <a:lnTo>
                  <a:pt x="0" y="646176"/>
                </a:lnTo>
                <a:close/>
              </a:path>
            </a:pathLst>
          </a:custGeom>
          <a:solidFill>
            <a:srgbClr val="1F4E79"/>
          </a:solidFill>
        </p:spPr>
        <p:txBody>
          <a:bodyPr wrap="square" lIns="0" tIns="0" rIns="0" bIns="0" rtlCol="0"/>
          <a:lstStyle/>
          <a:p>
            <a:endParaRPr/>
          </a:p>
        </p:txBody>
      </p:sp>
      <p:sp>
        <p:nvSpPr>
          <p:cNvPr id="25" name="object 25"/>
          <p:cNvSpPr txBox="1">
            <a:spLocks noGrp="1"/>
          </p:cNvSpPr>
          <p:nvPr>
            <p:ph type="title"/>
          </p:nvPr>
        </p:nvSpPr>
        <p:spPr>
          <a:xfrm>
            <a:off x="87579" y="12953"/>
            <a:ext cx="4086225"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FFFFFF"/>
                </a:solidFill>
                <a:latin typeface="Calibri"/>
                <a:cs typeface="Calibri"/>
              </a:rPr>
              <a:t>Schrodinger</a:t>
            </a:r>
            <a:r>
              <a:rPr sz="3600" b="1" spc="-35" dirty="0">
                <a:solidFill>
                  <a:srgbClr val="FFFFFF"/>
                </a:solidFill>
                <a:latin typeface="Calibri"/>
                <a:cs typeface="Calibri"/>
              </a:rPr>
              <a:t> </a:t>
            </a:r>
            <a:r>
              <a:rPr sz="3600" b="1" spc="-15" dirty="0">
                <a:solidFill>
                  <a:srgbClr val="FFFFFF"/>
                </a:solidFill>
                <a:latin typeface="Calibri"/>
                <a:cs typeface="Calibri"/>
              </a:rPr>
              <a:t>Equation</a:t>
            </a:r>
            <a:endParaRPr sz="36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878535"/>
            <a:ext cx="5006975" cy="452120"/>
          </a:xfrm>
          <a:prstGeom prst="rect">
            <a:avLst/>
          </a:prstGeom>
        </p:spPr>
        <p:txBody>
          <a:bodyPr vert="horz" wrap="square" lIns="0" tIns="12065" rIns="0" bIns="0" rtlCol="0">
            <a:spAutoFit/>
          </a:bodyPr>
          <a:lstStyle/>
          <a:p>
            <a:pPr marL="241300" indent="-229235">
              <a:lnSpc>
                <a:spcPct val="100000"/>
              </a:lnSpc>
              <a:spcBef>
                <a:spcPts val="95"/>
              </a:spcBef>
              <a:buFont typeface="Arial MT"/>
              <a:buChar char="•"/>
              <a:tabLst>
                <a:tab pos="241935" algn="l"/>
              </a:tabLst>
            </a:pPr>
            <a:r>
              <a:rPr sz="2800" spc="-20" dirty="0">
                <a:latin typeface="Calibri"/>
                <a:cs typeface="Calibri"/>
              </a:rPr>
              <a:t>From</a:t>
            </a:r>
            <a:r>
              <a:rPr sz="2800" dirty="0">
                <a:latin typeface="Calibri"/>
                <a:cs typeface="Calibri"/>
              </a:rPr>
              <a:t> </a:t>
            </a:r>
            <a:r>
              <a:rPr sz="2800" spc="-10" dirty="0">
                <a:latin typeface="Calibri"/>
                <a:cs typeface="Calibri"/>
              </a:rPr>
              <a:t>equation</a:t>
            </a:r>
            <a:r>
              <a:rPr sz="2800" spc="10" dirty="0">
                <a:latin typeface="Calibri"/>
                <a:cs typeface="Calibri"/>
              </a:rPr>
              <a:t> </a:t>
            </a:r>
            <a:r>
              <a:rPr sz="2800" spc="-5" dirty="0">
                <a:latin typeface="Calibri"/>
                <a:cs typeface="Calibri"/>
              </a:rPr>
              <a:t>(3)</a:t>
            </a:r>
            <a:r>
              <a:rPr sz="2800" spc="10" dirty="0">
                <a:latin typeface="Calibri"/>
                <a:cs typeface="Calibri"/>
              </a:rPr>
              <a:t> </a:t>
            </a:r>
            <a:r>
              <a:rPr sz="2800" spc="-5" dirty="0">
                <a:latin typeface="Calibri"/>
                <a:cs typeface="Calibri"/>
              </a:rPr>
              <a:t>and</a:t>
            </a:r>
            <a:r>
              <a:rPr sz="2800" dirty="0">
                <a:latin typeface="Calibri"/>
                <a:cs typeface="Calibri"/>
              </a:rPr>
              <a:t> </a:t>
            </a:r>
            <a:r>
              <a:rPr sz="2800" spc="-5" dirty="0">
                <a:latin typeface="Calibri"/>
                <a:cs typeface="Calibri"/>
              </a:rPr>
              <a:t>(4)</a:t>
            </a:r>
            <a:r>
              <a:rPr sz="2800" spc="10" dirty="0">
                <a:latin typeface="Calibri"/>
                <a:cs typeface="Calibri"/>
              </a:rPr>
              <a:t> </a:t>
            </a:r>
            <a:r>
              <a:rPr sz="2800" spc="-15" dirty="0">
                <a:latin typeface="Calibri"/>
                <a:cs typeface="Calibri"/>
              </a:rPr>
              <a:t>we get</a:t>
            </a:r>
            <a:endParaRPr sz="2800">
              <a:latin typeface="Calibri"/>
              <a:cs typeface="Calibri"/>
            </a:endParaRPr>
          </a:p>
        </p:txBody>
      </p:sp>
      <p:pic>
        <p:nvPicPr>
          <p:cNvPr id="3" name="object 3"/>
          <p:cNvPicPr/>
          <p:nvPr/>
        </p:nvPicPr>
        <p:blipFill>
          <a:blip r:embed="rId2" cstate="print"/>
          <a:stretch>
            <a:fillRect/>
          </a:stretch>
        </p:blipFill>
        <p:spPr>
          <a:xfrm>
            <a:off x="1240536" y="1397508"/>
            <a:ext cx="5992368" cy="2243328"/>
          </a:xfrm>
          <a:prstGeom prst="rect">
            <a:avLst/>
          </a:prstGeom>
        </p:spPr>
      </p:pic>
      <p:sp>
        <p:nvSpPr>
          <p:cNvPr id="4" name="object 4"/>
          <p:cNvSpPr/>
          <p:nvPr/>
        </p:nvSpPr>
        <p:spPr>
          <a:xfrm>
            <a:off x="9144" y="9144"/>
            <a:ext cx="12183110" cy="646430"/>
          </a:xfrm>
          <a:custGeom>
            <a:avLst/>
            <a:gdLst/>
            <a:ahLst/>
            <a:cxnLst/>
            <a:rect l="l" t="t" r="r" b="b"/>
            <a:pathLst>
              <a:path w="12183110" h="646430">
                <a:moveTo>
                  <a:pt x="0" y="646176"/>
                </a:moveTo>
                <a:lnTo>
                  <a:pt x="12182856" y="646176"/>
                </a:lnTo>
                <a:lnTo>
                  <a:pt x="12182856" y="0"/>
                </a:lnTo>
                <a:lnTo>
                  <a:pt x="0" y="0"/>
                </a:lnTo>
                <a:lnTo>
                  <a:pt x="0" y="646176"/>
                </a:lnTo>
                <a:close/>
              </a:path>
            </a:pathLst>
          </a:custGeom>
          <a:solidFill>
            <a:srgbClr val="1F4E79"/>
          </a:solidFill>
        </p:spPr>
        <p:txBody>
          <a:bodyPr wrap="square" lIns="0" tIns="0" rIns="0" bIns="0" rtlCol="0"/>
          <a:lstStyle/>
          <a:p>
            <a:endParaRPr/>
          </a:p>
        </p:txBody>
      </p:sp>
      <p:sp>
        <p:nvSpPr>
          <p:cNvPr id="5" name="object 5"/>
          <p:cNvSpPr txBox="1">
            <a:spLocks noGrp="1"/>
          </p:cNvSpPr>
          <p:nvPr>
            <p:ph type="title"/>
          </p:nvPr>
        </p:nvSpPr>
        <p:spPr>
          <a:xfrm>
            <a:off x="87579" y="12953"/>
            <a:ext cx="884047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FFFFFF"/>
                </a:solidFill>
                <a:latin typeface="Calibri"/>
                <a:cs typeface="Calibri"/>
              </a:rPr>
              <a:t>Time</a:t>
            </a:r>
            <a:r>
              <a:rPr sz="3600" b="1" spc="-10" dirty="0">
                <a:solidFill>
                  <a:srgbClr val="FFFFFF"/>
                </a:solidFill>
                <a:latin typeface="Calibri"/>
                <a:cs typeface="Calibri"/>
              </a:rPr>
              <a:t> </a:t>
            </a:r>
            <a:r>
              <a:rPr sz="3600" b="1" spc="-5" dirty="0">
                <a:solidFill>
                  <a:srgbClr val="FFFFFF"/>
                </a:solidFill>
                <a:latin typeface="Calibri"/>
                <a:cs typeface="Calibri"/>
              </a:rPr>
              <a:t>Independent</a:t>
            </a:r>
            <a:r>
              <a:rPr sz="3600" b="1" spc="40" dirty="0">
                <a:solidFill>
                  <a:srgbClr val="FFFFFF"/>
                </a:solidFill>
                <a:latin typeface="Calibri"/>
                <a:cs typeface="Calibri"/>
              </a:rPr>
              <a:t> </a:t>
            </a:r>
            <a:r>
              <a:rPr sz="3600" b="1" spc="-10" dirty="0">
                <a:solidFill>
                  <a:srgbClr val="FFFFFF"/>
                </a:solidFill>
                <a:latin typeface="Calibri"/>
                <a:cs typeface="Calibri"/>
              </a:rPr>
              <a:t>Schrodinger </a:t>
            </a:r>
            <a:r>
              <a:rPr sz="3600" b="1" spc="-55" dirty="0">
                <a:solidFill>
                  <a:srgbClr val="FFFFFF"/>
                </a:solidFill>
                <a:latin typeface="Calibri"/>
                <a:cs typeface="Calibri"/>
              </a:rPr>
              <a:t>Wave</a:t>
            </a:r>
            <a:r>
              <a:rPr sz="3600" b="1" spc="-5" dirty="0">
                <a:solidFill>
                  <a:srgbClr val="FFFFFF"/>
                </a:solidFill>
                <a:latin typeface="Calibri"/>
                <a:cs typeface="Calibri"/>
              </a:rPr>
              <a:t> </a:t>
            </a:r>
            <a:r>
              <a:rPr sz="3600" b="1" spc="-15" dirty="0">
                <a:solidFill>
                  <a:srgbClr val="FFFFFF"/>
                </a:solidFill>
                <a:latin typeface="Calibri"/>
                <a:cs typeface="Calibri"/>
              </a:rPr>
              <a:t>Equation</a:t>
            </a:r>
            <a:endParaRPr sz="3600">
              <a:latin typeface="Calibri"/>
              <a:cs typeface="Calibri"/>
            </a:endParaRPr>
          </a:p>
        </p:txBody>
      </p:sp>
      <p:sp>
        <p:nvSpPr>
          <p:cNvPr id="6" name="object 6"/>
          <p:cNvSpPr txBox="1"/>
          <p:nvPr/>
        </p:nvSpPr>
        <p:spPr>
          <a:xfrm>
            <a:off x="1206804" y="3761613"/>
            <a:ext cx="5113655" cy="422275"/>
          </a:xfrm>
          <a:prstGeom prst="rect">
            <a:avLst/>
          </a:prstGeom>
        </p:spPr>
        <p:txBody>
          <a:bodyPr vert="horz" wrap="square" lIns="0" tIns="12700" rIns="0" bIns="0" rtlCol="0">
            <a:spAutoFit/>
          </a:bodyPr>
          <a:lstStyle/>
          <a:p>
            <a:pPr marL="12700">
              <a:lnSpc>
                <a:spcPct val="100000"/>
              </a:lnSpc>
              <a:spcBef>
                <a:spcPts val="100"/>
              </a:spcBef>
            </a:pPr>
            <a:r>
              <a:rPr sz="2600" spc="-15" dirty="0">
                <a:latin typeface="Calibri"/>
                <a:cs typeface="Calibri"/>
              </a:rPr>
              <a:t>For</a:t>
            </a:r>
            <a:r>
              <a:rPr sz="2600" dirty="0">
                <a:latin typeface="Calibri"/>
                <a:cs typeface="Calibri"/>
              </a:rPr>
              <a:t> a </a:t>
            </a:r>
            <a:r>
              <a:rPr sz="2600" spc="-5" dirty="0">
                <a:latin typeface="Calibri"/>
                <a:cs typeface="Calibri"/>
              </a:rPr>
              <a:t>particle</a:t>
            </a:r>
            <a:r>
              <a:rPr sz="2600" spc="-20" dirty="0">
                <a:latin typeface="Calibri"/>
                <a:cs typeface="Calibri"/>
              </a:rPr>
              <a:t> </a:t>
            </a:r>
            <a:r>
              <a:rPr sz="2600" spc="-5" dirty="0">
                <a:latin typeface="Calibri"/>
                <a:cs typeface="Calibri"/>
              </a:rPr>
              <a:t>moving </a:t>
            </a:r>
            <a:r>
              <a:rPr sz="2600" dirty="0">
                <a:latin typeface="Calibri"/>
                <a:cs typeface="Calibri"/>
              </a:rPr>
              <a:t>in 3</a:t>
            </a:r>
            <a:r>
              <a:rPr sz="2600" spc="-15" dirty="0">
                <a:latin typeface="Calibri"/>
                <a:cs typeface="Calibri"/>
              </a:rPr>
              <a:t> </a:t>
            </a:r>
            <a:r>
              <a:rPr sz="2600" spc="-5" dirty="0">
                <a:latin typeface="Calibri"/>
                <a:cs typeface="Calibri"/>
              </a:rPr>
              <a:t>dimensions:</a:t>
            </a:r>
            <a:endParaRPr sz="2600">
              <a:latin typeface="Calibri"/>
              <a:cs typeface="Calibri"/>
            </a:endParaRPr>
          </a:p>
        </p:txBody>
      </p:sp>
      <p:sp>
        <p:nvSpPr>
          <p:cNvPr id="7" name="object 7"/>
          <p:cNvSpPr/>
          <p:nvPr/>
        </p:nvSpPr>
        <p:spPr>
          <a:xfrm>
            <a:off x="2435098" y="4246244"/>
            <a:ext cx="3089275" cy="843280"/>
          </a:xfrm>
          <a:custGeom>
            <a:avLst/>
            <a:gdLst/>
            <a:ahLst/>
            <a:cxnLst/>
            <a:rect l="l" t="t" r="r" b="b"/>
            <a:pathLst>
              <a:path w="3089275" h="843279">
                <a:moveTo>
                  <a:pt x="151892" y="12065"/>
                </a:moveTo>
                <a:lnTo>
                  <a:pt x="112814" y="31889"/>
                </a:lnTo>
                <a:lnTo>
                  <a:pt x="84772" y="70777"/>
                </a:lnTo>
                <a:lnTo>
                  <a:pt x="60147" y="116662"/>
                </a:lnTo>
                <a:lnTo>
                  <a:pt x="38989" y="169545"/>
                </a:lnTo>
                <a:lnTo>
                  <a:pt x="24930" y="215696"/>
                </a:lnTo>
                <a:lnTo>
                  <a:pt x="14008" y="263931"/>
                </a:lnTo>
                <a:lnTo>
                  <a:pt x="6223" y="314236"/>
                </a:lnTo>
                <a:lnTo>
                  <a:pt x="1549" y="366636"/>
                </a:lnTo>
                <a:lnTo>
                  <a:pt x="0" y="421259"/>
                </a:lnTo>
                <a:lnTo>
                  <a:pt x="1549" y="474954"/>
                </a:lnTo>
                <a:lnTo>
                  <a:pt x="6223" y="526973"/>
                </a:lnTo>
                <a:lnTo>
                  <a:pt x="14008" y="577202"/>
                </a:lnTo>
                <a:lnTo>
                  <a:pt x="24930" y="625665"/>
                </a:lnTo>
                <a:lnTo>
                  <a:pt x="38989" y="672338"/>
                </a:lnTo>
                <a:lnTo>
                  <a:pt x="60147" y="725893"/>
                </a:lnTo>
                <a:lnTo>
                  <a:pt x="84772" y="772248"/>
                </a:lnTo>
                <a:lnTo>
                  <a:pt x="112814" y="811377"/>
                </a:lnTo>
                <a:lnTo>
                  <a:pt x="144272" y="843280"/>
                </a:lnTo>
                <a:lnTo>
                  <a:pt x="151892" y="831342"/>
                </a:lnTo>
                <a:lnTo>
                  <a:pt x="124866" y="798944"/>
                </a:lnTo>
                <a:lnTo>
                  <a:pt x="101130" y="760006"/>
                </a:lnTo>
                <a:lnTo>
                  <a:pt x="80721" y="714552"/>
                </a:lnTo>
                <a:lnTo>
                  <a:pt x="63627" y="662559"/>
                </a:lnTo>
                <a:lnTo>
                  <a:pt x="52438" y="617562"/>
                </a:lnTo>
                <a:lnTo>
                  <a:pt x="43726" y="570928"/>
                </a:lnTo>
                <a:lnTo>
                  <a:pt x="37490" y="522681"/>
                </a:lnTo>
                <a:lnTo>
                  <a:pt x="33756" y="472795"/>
                </a:lnTo>
                <a:lnTo>
                  <a:pt x="32512" y="421132"/>
                </a:lnTo>
                <a:lnTo>
                  <a:pt x="33756" y="368769"/>
                </a:lnTo>
                <a:lnTo>
                  <a:pt x="37490" y="318262"/>
                </a:lnTo>
                <a:lnTo>
                  <a:pt x="43726" y="269786"/>
                </a:lnTo>
                <a:lnTo>
                  <a:pt x="52438" y="223342"/>
                </a:lnTo>
                <a:lnTo>
                  <a:pt x="63627" y="178943"/>
                </a:lnTo>
                <a:lnTo>
                  <a:pt x="80784" y="127800"/>
                </a:lnTo>
                <a:lnTo>
                  <a:pt x="101231" y="82931"/>
                </a:lnTo>
                <a:lnTo>
                  <a:pt x="124929" y="44361"/>
                </a:lnTo>
                <a:lnTo>
                  <a:pt x="151892" y="12065"/>
                </a:lnTo>
                <a:close/>
              </a:path>
              <a:path w="3089275" h="843279">
                <a:moveTo>
                  <a:pt x="821690" y="411099"/>
                </a:moveTo>
                <a:lnTo>
                  <a:pt x="163322" y="411099"/>
                </a:lnTo>
                <a:lnTo>
                  <a:pt x="163322" y="432435"/>
                </a:lnTo>
                <a:lnTo>
                  <a:pt x="821690" y="432435"/>
                </a:lnTo>
                <a:lnTo>
                  <a:pt x="821690" y="411099"/>
                </a:lnTo>
                <a:close/>
              </a:path>
              <a:path w="3089275" h="843279">
                <a:moveTo>
                  <a:pt x="1871726" y="411099"/>
                </a:moveTo>
                <a:lnTo>
                  <a:pt x="1213358" y="411099"/>
                </a:lnTo>
                <a:lnTo>
                  <a:pt x="1213358" y="432435"/>
                </a:lnTo>
                <a:lnTo>
                  <a:pt x="1871726" y="432435"/>
                </a:lnTo>
                <a:lnTo>
                  <a:pt x="1871726" y="411099"/>
                </a:lnTo>
                <a:close/>
              </a:path>
              <a:path w="3089275" h="843279">
                <a:moveTo>
                  <a:pt x="2923273" y="411099"/>
                </a:moveTo>
                <a:lnTo>
                  <a:pt x="2264918" y="411099"/>
                </a:lnTo>
                <a:lnTo>
                  <a:pt x="2264918" y="432435"/>
                </a:lnTo>
                <a:lnTo>
                  <a:pt x="2923273" y="432435"/>
                </a:lnTo>
                <a:lnTo>
                  <a:pt x="2923273" y="411099"/>
                </a:lnTo>
                <a:close/>
              </a:path>
              <a:path w="3089275" h="843279">
                <a:moveTo>
                  <a:pt x="3088894" y="421132"/>
                </a:moveTo>
                <a:lnTo>
                  <a:pt x="3087332" y="366636"/>
                </a:lnTo>
                <a:lnTo>
                  <a:pt x="3082658" y="314236"/>
                </a:lnTo>
                <a:lnTo>
                  <a:pt x="3074873" y="263931"/>
                </a:lnTo>
                <a:lnTo>
                  <a:pt x="3063951" y="215696"/>
                </a:lnTo>
                <a:lnTo>
                  <a:pt x="3049905" y="169545"/>
                </a:lnTo>
                <a:lnTo>
                  <a:pt x="3028734" y="116662"/>
                </a:lnTo>
                <a:lnTo>
                  <a:pt x="3004121" y="70777"/>
                </a:lnTo>
                <a:lnTo>
                  <a:pt x="2976067" y="31889"/>
                </a:lnTo>
                <a:lnTo>
                  <a:pt x="2944622" y="0"/>
                </a:lnTo>
                <a:lnTo>
                  <a:pt x="2937002" y="12065"/>
                </a:lnTo>
                <a:lnTo>
                  <a:pt x="2963875" y="44361"/>
                </a:lnTo>
                <a:lnTo>
                  <a:pt x="2987548" y="82931"/>
                </a:lnTo>
                <a:lnTo>
                  <a:pt x="3007969" y="127800"/>
                </a:lnTo>
                <a:lnTo>
                  <a:pt x="3025140" y="178943"/>
                </a:lnTo>
                <a:lnTo>
                  <a:pt x="3036379" y="223342"/>
                </a:lnTo>
                <a:lnTo>
                  <a:pt x="3045129" y="269786"/>
                </a:lnTo>
                <a:lnTo>
                  <a:pt x="3051378" y="318262"/>
                </a:lnTo>
                <a:lnTo>
                  <a:pt x="3055124" y="368769"/>
                </a:lnTo>
                <a:lnTo>
                  <a:pt x="3056382" y="421259"/>
                </a:lnTo>
                <a:lnTo>
                  <a:pt x="3055124" y="472795"/>
                </a:lnTo>
                <a:lnTo>
                  <a:pt x="3051391" y="522681"/>
                </a:lnTo>
                <a:lnTo>
                  <a:pt x="3045155" y="570928"/>
                </a:lnTo>
                <a:lnTo>
                  <a:pt x="3036443" y="617562"/>
                </a:lnTo>
                <a:lnTo>
                  <a:pt x="3025267" y="662559"/>
                </a:lnTo>
                <a:lnTo>
                  <a:pt x="3008160" y="714552"/>
                </a:lnTo>
                <a:lnTo>
                  <a:pt x="2987751" y="760006"/>
                </a:lnTo>
                <a:lnTo>
                  <a:pt x="2964015" y="798944"/>
                </a:lnTo>
                <a:lnTo>
                  <a:pt x="2937002" y="831342"/>
                </a:lnTo>
                <a:lnTo>
                  <a:pt x="2944622" y="843280"/>
                </a:lnTo>
                <a:lnTo>
                  <a:pt x="2976067" y="811377"/>
                </a:lnTo>
                <a:lnTo>
                  <a:pt x="3004108" y="772248"/>
                </a:lnTo>
                <a:lnTo>
                  <a:pt x="3028734" y="725893"/>
                </a:lnTo>
                <a:lnTo>
                  <a:pt x="3049905" y="672338"/>
                </a:lnTo>
                <a:lnTo>
                  <a:pt x="3063951" y="625665"/>
                </a:lnTo>
                <a:lnTo>
                  <a:pt x="3074873" y="577202"/>
                </a:lnTo>
                <a:lnTo>
                  <a:pt x="3082658" y="526973"/>
                </a:lnTo>
                <a:lnTo>
                  <a:pt x="3087332" y="474954"/>
                </a:lnTo>
                <a:lnTo>
                  <a:pt x="3088894" y="421132"/>
                </a:lnTo>
                <a:close/>
              </a:path>
            </a:pathLst>
          </a:custGeom>
          <a:solidFill>
            <a:srgbClr val="000000"/>
          </a:solidFill>
        </p:spPr>
        <p:txBody>
          <a:bodyPr wrap="square" lIns="0" tIns="0" rIns="0" bIns="0" rtlCol="0"/>
          <a:lstStyle/>
          <a:p>
            <a:endParaRPr/>
          </a:p>
        </p:txBody>
      </p:sp>
      <p:sp>
        <p:nvSpPr>
          <p:cNvPr id="8" name="object 8"/>
          <p:cNvSpPr txBox="1"/>
          <p:nvPr/>
        </p:nvSpPr>
        <p:spPr>
          <a:xfrm>
            <a:off x="2522473" y="4095970"/>
            <a:ext cx="2828290" cy="967740"/>
          </a:xfrm>
          <a:prstGeom prst="rect">
            <a:avLst/>
          </a:prstGeom>
        </p:spPr>
        <p:txBody>
          <a:bodyPr vert="horz" wrap="square" lIns="0" tIns="86995" rIns="0" bIns="0" rtlCol="0">
            <a:spAutoFit/>
          </a:bodyPr>
          <a:lstStyle/>
          <a:p>
            <a:pPr marL="76200">
              <a:lnSpc>
                <a:spcPct val="100000"/>
              </a:lnSpc>
              <a:spcBef>
                <a:spcPts val="685"/>
              </a:spcBef>
              <a:tabLst>
                <a:tab pos="1126490" algn="l"/>
                <a:tab pos="2178050" algn="l"/>
              </a:tabLst>
            </a:pPr>
            <a:r>
              <a:rPr sz="2600" spc="90" dirty="0">
                <a:latin typeface="Cambria Math"/>
                <a:cs typeface="Cambria Math"/>
              </a:rPr>
              <a:t>𝜕</a:t>
            </a:r>
            <a:r>
              <a:rPr sz="2850" spc="135" baseline="27777" dirty="0">
                <a:latin typeface="Cambria Math"/>
                <a:cs typeface="Cambria Math"/>
              </a:rPr>
              <a:t>2</a:t>
            </a:r>
            <a:r>
              <a:rPr sz="2600" spc="90" dirty="0">
                <a:latin typeface="Cambria Math"/>
                <a:cs typeface="Cambria Math"/>
              </a:rPr>
              <a:t>𝜓	𝜕</a:t>
            </a:r>
            <a:r>
              <a:rPr sz="2850" spc="135" baseline="27777" dirty="0">
                <a:latin typeface="Cambria Math"/>
                <a:cs typeface="Cambria Math"/>
              </a:rPr>
              <a:t>2</a:t>
            </a:r>
            <a:r>
              <a:rPr sz="2600" spc="90" dirty="0">
                <a:latin typeface="Cambria Math"/>
                <a:cs typeface="Cambria Math"/>
              </a:rPr>
              <a:t>𝜓	𝜕</a:t>
            </a:r>
            <a:r>
              <a:rPr sz="2850" spc="135" baseline="27777" dirty="0">
                <a:latin typeface="Cambria Math"/>
                <a:cs typeface="Cambria Math"/>
              </a:rPr>
              <a:t>2</a:t>
            </a:r>
            <a:r>
              <a:rPr sz="2600" spc="90" dirty="0">
                <a:latin typeface="Cambria Math"/>
                <a:cs typeface="Cambria Math"/>
              </a:rPr>
              <a:t>𝜓</a:t>
            </a:r>
            <a:endParaRPr sz="2600">
              <a:latin typeface="Cambria Math"/>
              <a:cs typeface="Cambria Math"/>
            </a:endParaRPr>
          </a:p>
          <a:p>
            <a:pPr marL="138430">
              <a:lnSpc>
                <a:spcPct val="100000"/>
              </a:lnSpc>
              <a:spcBef>
                <a:spcPts val="590"/>
              </a:spcBef>
              <a:tabLst>
                <a:tab pos="807085" algn="l"/>
                <a:tab pos="1187450" algn="l"/>
                <a:tab pos="1859280" algn="l"/>
                <a:tab pos="2251075" algn="l"/>
              </a:tabLst>
            </a:pPr>
            <a:r>
              <a:rPr sz="2600" spc="65" dirty="0">
                <a:latin typeface="Cambria Math"/>
                <a:cs typeface="Cambria Math"/>
              </a:rPr>
              <a:t>𝜕𝑥</a:t>
            </a:r>
            <a:r>
              <a:rPr sz="2850" spc="97" baseline="23391" dirty="0">
                <a:latin typeface="Cambria Math"/>
                <a:cs typeface="Cambria Math"/>
              </a:rPr>
              <a:t>2	</a:t>
            </a:r>
            <a:r>
              <a:rPr sz="3900" baseline="37393" dirty="0">
                <a:latin typeface="Cambria Math"/>
                <a:cs typeface="Cambria Math"/>
              </a:rPr>
              <a:t>+	</a:t>
            </a:r>
            <a:r>
              <a:rPr sz="2600" spc="55" dirty="0">
                <a:latin typeface="Cambria Math"/>
                <a:cs typeface="Cambria Math"/>
              </a:rPr>
              <a:t>𝜕𝑦</a:t>
            </a:r>
            <a:r>
              <a:rPr sz="2850" spc="82" baseline="23391" dirty="0">
                <a:latin typeface="Cambria Math"/>
                <a:cs typeface="Cambria Math"/>
              </a:rPr>
              <a:t>2	</a:t>
            </a:r>
            <a:r>
              <a:rPr sz="3900" baseline="37393" dirty="0">
                <a:latin typeface="Cambria Math"/>
                <a:cs typeface="Cambria Math"/>
              </a:rPr>
              <a:t>+	</a:t>
            </a:r>
            <a:r>
              <a:rPr sz="2600" spc="60" dirty="0">
                <a:latin typeface="Cambria Math"/>
                <a:cs typeface="Cambria Math"/>
              </a:rPr>
              <a:t>𝜕𝑧</a:t>
            </a:r>
            <a:r>
              <a:rPr sz="2850" spc="89" baseline="23391" dirty="0">
                <a:latin typeface="Cambria Math"/>
                <a:cs typeface="Cambria Math"/>
              </a:rPr>
              <a:t>2</a:t>
            </a:r>
            <a:endParaRPr sz="2850" baseline="23391">
              <a:latin typeface="Cambria Math"/>
              <a:cs typeface="Cambria Math"/>
            </a:endParaRPr>
          </a:p>
        </p:txBody>
      </p:sp>
      <p:sp>
        <p:nvSpPr>
          <p:cNvPr id="9" name="object 9"/>
          <p:cNvSpPr/>
          <p:nvPr/>
        </p:nvSpPr>
        <p:spPr>
          <a:xfrm>
            <a:off x="5942076" y="4657344"/>
            <a:ext cx="464820" cy="21590"/>
          </a:xfrm>
          <a:custGeom>
            <a:avLst/>
            <a:gdLst/>
            <a:ahLst/>
            <a:cxnLst/>
            <a:rect l="l" t="t" r="r" b="b"/>
            <a:pathLst>
              <a:path w="464820" h="21589">
                <a:moveTo>
                  <a:pt x="464820" y="0"/>
                </a:moveTo>
                <a:lnTo>
                  <a:pt x="0" y="0"/>
                </a:lnTo>
                <a:lnTo>
                  <a:pt x="0" y="21335"/>
                </a:lnTo>
                <a:lnTo>
                  <a:pt x="464820" y="21335"/>
                </a:lnTo>
                <a:lnTo>
                  <a:pt x="464820" y="0"/>
                </a:lnTo>
                <a:close/>
              </a:path>
            </a:pathLst>
          </a:custGeom>
          <a:solidFill>
            <a:srgbClr val="000000"/>
          </a:solidFill>
        </p:spPr>
        <p:txBody>
          <a:bodyPr wrap="square" lIns="0" tIns="0" rIns="0" bIns="0" rtlCol="0"/>
          <a:lstStyle/>
          <a:p>
            <a:endParaRPr/>
          </a:p>
        </p:txBody>
      </p:sp>
      <p:sp>
        <p:nvSpPr>
          <p:cNvPr id="10" name="object 10"/>
          <p:cNvSpPr txBox="1"/>
          <p:nvPr/>
        </p:nvSpPr>
        <p:spPr>
          <a:xfrm>
            <a:off x="5584571" y="4170045"/>
            <a:ext cx="856615" cy="794385"/>
          </a:xfrm>
          <a:prstGeom prst="rect">
            <a:avLst/>
          </a:prstGeom>
        </p:spPr>
        <p:txBody>
          <a:bodyPr vert="horz" wrap="square" lIns="0" tIns="12700" rIns="0" bIns="0" rtlCol="0">
            <a:spAutoFit/>
          </a:bodyPr>
          <a:lstStyle/>
          <a:p>
            <a:pPr marL="358140">
              <a:lnSpc>
                <a:spcPts val="2545"/>
              </a:lnSpc>
              <a:spcBef>
                <a:spcPts val="100"/>
              </a:spcBef>
            </a:pPr>
            <a:r>
              <a:rPr sz="2600" spc="-5" dirty="0">
                <a:latin typeface="Cambria Math"/>
                <a:cs typeface="Cambria Math"/>
              </a:rPr>
              <a:t>2𝑚</a:t>
            </a:r>
            <a:endParaRPr sz="2600">
              <a:latin typeface="Cambria Math"/>
              <a:cs typeface="Cambria Math"/>
            </a:endParaRPr>
          </a:p>
          <a:p>
            <a:pPr marL="38100">
              <a:lnSpc>
                <a:spcPts val="1465"/>
              </a:lnSpc>
            </a:pPr>
            <a:r>
              <a:rPr sz="2600" dirty="0">
                <a:latin typeface="Cambria Math"/>
                <a:cs typeface="Cambria Math"/>
              </a:rPr>
              <a:t>+</a:t>
            </a:r>
            <a:endParaRPr sz="2600">
              <a:latin typeface="Cambria Math"/>
              <a:cs typeface="Cambria Math"/>
            </a:endParaRPr>
          </a:p>
          <a:p>
            <a:pPr marL="415925">
              <a:lnSpc>
                <a:spcPts val="2039"/>
              </a:lnSpc>
            </a:pPr>
            <a:r>
              <a:rPr sz="3900" spc="30" baseline="-17094" dirty="0">
                <a:latin typeface="Cambria Math"/>
                <a:cs typeface="Cambria Math"/>
              </a:rPr>
              <a:t>ℏ</a:t>
            </a:r>
            <a:r>
              <a:rPr sz="1900" spc="20" dirty="0">
                <a:latin typeface="Cambria Math"/>
                <a:cs typeface="Cambria Math"/>
              </a:rPr>
              <a:t>2</a:t>
            </a:r>
            <a:endParaRPr sz="1900">
              <a:latin typeface="Cambria Math"/>
              <a:cs typeface="Cambria Math"/>
            </a:endParaRPr>
          </a:p>
        </p:txBody>
      </p:sp>
      <p:sp>
        <p:nvSpPr>
          <p:cNvPr id="11" name="object 11"/>
          <p:cNvSpPr/>
          <p:nvPr/>
        </p:nvSpPr>
        <p:spPr>
          <a:xfrm>
            <a:off x="6477127" y="4514722"/>
            <a:ext cx="2117090" cy="307975"/>
          </a:xfrm>
          <a:custGeom>
            <a:avLst/>
            <a:gdLst/>
            <a:ahLst/>
            <a:cxnLst/>
            <a:rect l="l" t="t" r="r" b="b"/>
            <a:pathLst>
              <a:path w="2117090" h="307975">
                <a:moveTo>
                  <a:pt x="102997" y="0"/>
                </a:moveTo>
                <a:lnTo>
                  <a:pt x="98793" y="0"/>
                </a:lnTo>
                <a:lnTo>
                  <a:pt x="81038" y="1371"/>
                </a:lnTo>
                <a:lnTo>
                  <a:pt x="42037" y="17399"/>
                </a:lnTo>
                <a:lnTo>
                  <a:pt x="24409" y="51879"/>
                </a:lnTo>
                <a:lnTo>
                  <a:pt x="23342" y="70624"/>
                </a:lnTo>
                <a:lnTo>
                  <a:pt x="23469" y="74472"/>
                </a:lnTo>
                <a:lnTo>
                  <a:pt x="24180" y="81851"/>
                </a:lnTo>
                <a:lnTo>
                  <a:pt x="25374" y="89712"/>
                </a:lnTo>
                <a:lnTo>
                  <a:pt x="27051" y="98044"/>
                </a:lnTo>
                <a:lnTo>
                  <a:pt x="29591" y="109474"/>
                </a:lnTo>
                <a:lnTo>
                  <a:pt x="30861" y="117094"/>
                </a:lnTo>
                <a:lnTo>
                  <a:pt x="30861" y="128397"/>
                </a:lnTo>
                <a:lnTo>
                  <a:pt x="28321" y="134493"/>
                </a:lnTo>
                <a:lnTo>
                  <a:pt x="23114" y="139192"/>
                </a:lnTo>
                <a:lnTo>
                  <a:pt x="18034" y="143891"/>
                </a:lnTo>
                <a:lnTo>
                  <a:pt x="10287" y="146304"/>
                </a:lnTo>
                <a:lnTo>
                  <a:pt x="0" y="146685"/>
                </a:lnTo>
                <a:lnTo>
                  <a:pt x="0" y="159893"/>
                </a:lnTo>
                <a:lnTo>
                  <a:pt x="10287" y="160274"/>
                </a:lnTo>
                <a:lnTo>
                  <a:pt x="18034" y="162814"/>
                </a:lnTo>
                <a:lnTo>
                  <a:pt x="28321" y="172085"/>
                </a:lnTo>
                <a:lnTo>
                  <a:pt x="30861" y="178181"/>
                </a:lnTo>
                <a:lnTo>
                  <a:pt x="30861" y="189484"/>
                </a:lnTo>
                <a:lnTo>
                  <a:pt x="29591" y="197104"/>
                </a:lnTo>
                <a:lnTo>
                  <a:pt x="27051" y="208534"/>
                </a:lnTo>
                <a:lnTo>
                  <a:pt x="25374" y="216877"/>
                </a:lnTo>
                <a:lnTo>
                  <a:pt x="24180" y="224726"/>
                </a:lnTo>
                <a:lnTo>
                  <a:pt x="23469" y="232117"/>
                </a:lnTo>
                <a:lnTo>
                  <a:pt x="23241" y="239014"/>
                </a:lnTo>
                <a:lnTo>
                  <a:pt x="24409" y="255333"/>
                </a:lnTo>
                <a:lnTo>
                  <a:pt x="42037" y="290703"/>
                </a:lnTo>
                <a:lnTo>
                  <a:pt x="81038" y="306679"/>
                </a:lnTo>
                <a:lnTo>
                  <a:pt x="98793" y="307975"/>
                </a:lnTo>
                <a:lnTo>
                  <a:pt x="102997" y="307975"/>
                </a:lnTo>
                <a:lnTo>
                  <a:pt x="102997" y="295783"/>
                </a:lnTo>
                <a:lnTo>
                  <a:pt x="100571" y="295783"/>
                </a:lnTo>
                <a:lnTo>
                  <a:pt x="89496" y="295033"/>
                </a:lnTo>
                <a:lnTo>
                  <a:pt x="53987" y="267055"/>
                </a:lnTo>
                <a:lnTo>
                  <a:pt x="50673" y="241935"/>
                </a:lnTo>
                <a:lnTo>
                  <a:pt x="50876" y="235991"/>
                </a:lnTo>
                <a:lnTo>
                  <a:pt x="51498" y="229349"/>
                </a:lnTo>
                <a:lnTo>
                  <a:pt x="52489" y="222034"/>
                </a:lnTo>
                <a:lnTo>
                  <a:pt x="53848" y="213995"/>
                </a:lnTo>
                <a:lnTo>
                  <a:pt x="55994" y="202946"/>
                </a:lnTo>
                <a:lnTo>
                  <a:pt x="57150" y="195072"/>
                </a:lnTo>
                <a:lnTo>
                  <a:pt x="57150" y="181102"/>
                </a:lnTo>
                <a:lnTo>
                  <a:pt x="54470" y="173609"/>
                </a:lnTo>
                <a:lnTo>
                  <a:pt x="49022" y="167767"/>
                </a:lnTo>
                <a:lnTo>
                  <a:pt x="43688" y="161925"/>
                </a:lnTo>
                <a:lnTo>
                  <a:pt x="37338" y="157607"/>
                </a:lnTo>
                <a:lnTo>
                  <a:pt x="29845" y="154813"/>
                </a:lnTo>
                <a:lnTo>
                  <a:pt x="29845" y="151892"/>
                </a:lnTo>
                <a:lnTo>
                  <a:pt x="37338" y="149098"/>
                </a:lnTo>
                <a:lnTo>
                  <a:pt x="43688" y="144780"/>
                </a:lnTo>
                <a:lnTo>
                  <a:pt x="49022" y="138811"/>
                </a:lnTo>
                <a:lnTo>
                  <a:pt x="54470" y="132969"/>
                </a:lnTo>
                <a:lnTo>
                  <a:pt x="57150" y="125476"/>
                </a:lnTo>
                <a:lnTo>
                  <a:pt x="57150" y="111633"/>
                </a:lnTo>
                <a:lnTo>
                  <a:pt x="55994" y="103632"/>
                </a:lnTo>
                <a:lnTo>
                  <a:pt x="53848" y="92583"/>
                </a:lnTo>
                <a:lnTo>
                  <a:pt x="52489" y="84620"/>
                </a:lnTo>
                <a:lnTo>
                  <a:pt x="51485" y="77279"/>
                </a:lnTo>
                <a:lnTo>
                  <a:pt x="50876" y="70624"/>
                </a:lnTo>
                <a:lnTo>
                  <a:pt x="50673" y="64643"/>
                </a:lnTo>
                <a:lnTo>
                  <a:pt x="51498" y="51650"/>
                </a:lnTo>
                <a:lnTo>
                  <a:pt x="79705" y="15379"/>
                </a:lnTo>
                <a:lnTo>
                  <a:pt x="100571" y="12319"/>
                </a:lnTo>
                <a:lnTo>
                  <a:pt x="102997" y="12319"/>
                </a:lnTo>
                <a:lnTo>
                  <a:pt x="102997" y="0"/>
                </a:lnTo>
                <a:close/>
              </a:path>
              <a:path w="2117090" h="307975">
                <a:moveTo>
                  <a:pt x="1071245" y="13081"/>
                </a:moveTo>
                <a:lnTo>
                  <a:pt x="1066927" y="762"/>
                </a:lnTo>
                <a:lnTo>
                  <a:pt x="1044752" y="8763"/>
                </a:lnTo>
                <a:lnTo>
                  <a:pt x="1025296" y="20370"/>
                </a:lnTo>
                <a:lnTo>
                  <a:pt x="994537" y="54356"/>
                </a:lnTo>
                <a:lnTo>
                  <a:pt x="975563" y="99910"/>
                </a:lnTo>
                <a:lnTo>
                  <a:pt x="969264" y="153924"/>
                </a:lnTo>
                <a:lnTo>
                  <a:pt x="970826" y="182079"/>
                </a:lnTo>
                <a:lnTo>
                  <a:pt x="983399" y="231851"/>
                </a:lnTo>
                <a:lnTo>
                  <a:pt x="1008380" y="272262"/>
                </a:lnTo>
                <a:lnTo>
                  <a:pt x="1044663" y="299034"/>
                </a:lnTo>
                <a:lnTo>
                  <a:pt x="1066927" y="307086"/>
                </a:lnTo>
                <a:lnTo>
                  <a:pt x="1070864" y="294640"/>
                </a:lnTo>
                <a:lnTo>
                  <a:pt x="1053376" y="286880"/>
                </a:lnTo>
                <a:lnTo>
                  <a:pt x="1038301" y="276123"/>
                </a:lnTo>
                <a:lnTo>
                  <a:pt x="1015365" y="245491"/>
                </a:lnTo>
                <a:lnTo>
                  <a:pt x="1001750" y="203885"/>
                </a:lnTo>
                <a:lnTo>
                  <a:pt x="997204" y="152273"/>
                </a:lnTo>
                <a:lnTo>
                  <a:pt x="998334" y="126187"/>
                </a:lnTo>
                <a:lnTo>
                  <a:pt x="1007427" y="80899"/>
                </a:lnTo>
                <a:lnTo>
                  <a:pt x="1025639" y="45123"/>
                </a:lnTo>
                <a:lnTo>
                  <a:pt x="1053592" y="20828"/>
                </a:lnTo>
                <a:lnTo>
                  <a:pt x="1071245" y="13081"/>
                </a:lnTo>
                <a:close/>
              </a:path>
              <a:path w="2117090" h="307975">
                <a:moveTo>
                  <a:pt x="1974977" y="153924"/>
                </a:moveTo>
                <a:lnTo>
                  <a:pt x="1968665" y="99910"/>
                </a:lnTo>
                <a:lnTo>
                  <a:pt x="1949704" y="54356"/>
                </a:lnTo>
                <a:lnTo>
                  <a:pt x="1918931" y="20370"/>
                </a:lnTo>
                <a:lnTo>
                  <a:pt x="1877314" y="762"/>
                </a:lnTo>
                <a:lnTo>
                  <a:pt x="1872869" y="13081"/>
                </a:lnTo>
                <a:lnTo>
                  <a:pt x="1890649" y="20828"/>
                </a:lnTo>
                <a:lnTo>
                  <a:pt x="1905927" y="31496"/>
                </a:lnTo>
                <a:lnTo>
                  <a:pt x="1936851" y="80899"/>
                </a:lnTo>
                <a:lnTo>
                  <a:pt x="1945894" y="126187"/>
                </a:lnTo>
                <a:lnTo>
                  <a:pt x="1947037" y="152273"/>
                </a:lnTo>
                <a:lnTo>
                  <a:pt x="1945894" y="179324"/>
                </a:lnTo>
                <a:lnTo>
                  <a:pt x="1936800" y="225945"/>
                </a:lnTo>
                <a:lnTo>
                  <a:pt x="1918614" y="262343"/>
                </a:lnTo>
                <a:lnTo>
                  <a:pt x="1873377" y="294640"/>
                </a:lnTo>
                <a:lnTo>
                  <a:pt x="1877314" y="307086"/>
                </a:lnTo>
                <a:lnTo>
                  <a:pt x="1919046" y="287439"/>
                </a:lnTo>
                <a:lnTo>
                  <a:pt x="1949831" y="253492"/>
                </a:lnTo>
                <a:lnTo>
                  <a:pt x="1968690" y="208051"/>
                </a:lnTo>
                <a:lnTo>
                  <a:pt x="1973402" y="182079"/>
                </a:lnTo>
                <a:lnTo>
                  <a:pt x="1974977" y="153924"/>
                </a:lnTo>
                <a:close/>
              </a:path>
              <a:path w="2117090" h="307975">
                <a:moveTo>
                  <a:pt x="2116582" y="146812"/>
                </a:moveTo>
                <a:lnTo>
                  <a:pt x="2106295" y="146558"/>
                </a:lnTo>
                <a:lnTo>
                  <a:pt x="2098548" y="144018"/>
                </a:lnTo>
                <a:lnTo>
                  <a:pt x="2088388" y="134620"/>
                </a:lnTo>
                <a:lnTo>
                  <a:pt x="2085848" y="128651"/>
                </a:lnTo>
                <a:lnTo>
                  <a:pt x="2085848" y="117348"/>
                </a:lnTo>
                <a:lnTo>
                  <a:pt x="2087118" y="109601"/>
                </a:lnTo>
                <a:lnTo>
                  <a:pt x="2089658" y="98298"/>
                </a:lnTo>
                <a:lnTo>
                  <a:pt x="2091245" y="89966"/>
                </a:lnTo>
                <a:lnTo>
                  <a:pt x="2092401" y="82092"/>
                </a:lnTo>
                <a:lnTo>
                  <a:pt x="2093099" y="74676"/>
                </a:lnTo>
                <a:lnTo>
                  <a:pt x="2093341" y="67691"/>
                </a:lnTo>
                <a:lnTo>
                  <a:pt x="2092159" y="51981"/>
                </a:lnTo>
                <a:lnTo>
                  <a:pt x="2074545" y="17399"/>
                </a:lnTo>
                <a:lnTo>
                  <a:pt x="2035606" y="1371"/>
                </a:lnTo>
                <a:lnTo>
                  <a:pt x="2017776" y="0"/>
                </a:lnTo>
                <a:lnTo>
                  <a:pt x="2013585" y="0"/>
                </a:lnTo>
                <a:lnTo>
                  <a:pt x="2013585" y="12319"/>
                </a:lnTo>
                <a:lnTo>
                  <a:pt x="2015998" y="12319"/>
                </a:lnTo>
                <a:lnTo>
                  <a:pt x="2027072" y="13081"/>
                </a:lnTo>
                <a:lnTo>
                  <a:pt x="2062581" y="40690"/>
                </a:lnTo>
                <a:lnTo>
                  <a:pt x="2065909" y="64770"/>
                </a:lnTo>
                <a:lnTo>
                  <a:pt x="2065705" y="70802"/>
                </a:lnTo>
                <a:lnTo>
                  <a:pt x="2065121" y="77457"/>
                </a:lnTo>
                <a:lnTo>
                  <a:pt x="2064131" y="84759"/>
                </a:lnTo>
                <a:lnTo>
                  <a:pt x="2062734" y="92710"/>
                </a:lnTo>
                <a:lnTo>
                  <a:pt x="2060575" y="103886"/>
                </a:lnTo>
                <a:lnTo>
                  <a:pt x="2059432" y="111760"/>
                </a:lnTo>
                <a:lnTo>
                  <a:pt x="2059432" y="125603"/>
                </a:lnTo>
                <a:lnTo>
                  <a:pt x="2062226" y="133096"/>
                </a:lnTo>
                <a:lnTo>
                  <a:pt x="2067560" y="139065"/>
                </a:lnTo>
                <a:lnTo>
                  <a:pt x="2072894" y="144907"/>
                </a:lnTo>
                <a:lnTo>
                  <a:pt x="2079371" y="149225"/>
                </a:lnTo>
                <a:lnTo>
                  <a:pt x="2086737" y="152019"/>
                </a:lnTo>
                <a:lnTo>
                  <a:pt x="2086737" y="154940"/>
                </a:lnTo>
                <a:lnTo>
                  <a:pt x="2079371" y="157734"/>
                </a:lnTo>
                <a:lnTo>
                  <a:pt x="2072894" y="162052"/>
                </a:lnTo>
                <a:lnTo>
                  <a:pt x="2062226" y="173736"/>
                </a:lnTo>
                <a:lnTo>
                  <a:pt x="2059432" y="181356"/>
                </a:lnTo>
                <a:lnTo>
                  <a:pt x="2059432" y="195199"/>
                </a:lnTo>
                <a:lnTo>
                  <a:pt x="2060575" y="203073"/>
                </a:lnTo>
                <a:lnTo>
                  <a:pt x="2062734" y="214122"/>
                </a:lnTo>
                <a:lnTo>
                  <a:pt x="2064131" y="222161"/>
                </a:lnTo>
                <a:lnTo>
                  <a:pt x="2065121" y="229476"/>
                </a:lnTo>
                <a:lnTo>
                  <a:pt x="2065705" y="236118"/>
                </a:lnTo>
                <a:lnTo>
                  <a:pt x="2065909" y="242062"/>
                </a:lnTo>
                <a:lnTo>
                  <a:pt x="2065070" y="255663"/>
                </a:lnTo>
                <a:lnTo>
                  <a:pt x="2045411" y="288925"/>
                </a:lnTo>
                <a:lnTo>
                  <a:pt x="2015998" y="295783"/>
                </a:lnTo>
                <a:lnTo>
                  <a:pt x="2013585" y="295783"/>
                </a:lnTo>
                <a:lnTo>
                  <a:pt x="2013585" y="307975"/>
                </a:lnTo>
                <a:lnTo>
                  <a:pt x="2017776" y="307975"/>
                </a:lnTo>
                <a:lnTo>
                  <a:pt x="2035606" y="306679"/>
                </a:lnTo>
                <a:lnTo>
                  <a:pt x="2074545" y="290703"/>
                </a:lnTo>
                <a:lnTo>
                  <a:pt x="2092159" y="255485"/>
                </a:lnTo>
                <a:lnTo>
                  <a:pt x="2093341" y="239268"/>
                </a:lnTo>
                <a:lnTo>
                  <a:pt x="2093099" y="232295"/>
                </a:lnTo>
                <a:lnTo>
                  <a:pt x="2092401" y="224878"/>
                </a:lnTo>
                <a:lnTo>
                  <a:pt x="2091245" y="217004"/>
                </a:lnTo>
                <a:lnTo>
                  <a:pt x="2089658" y="208661"/>
                </a:lnTo>
                <a:lnTo>
                  <a:pt x="2087118" y="197231"/>
                </a:lnTo>
                <a:lnTo>
                  <a:pt x="2085848" y="189611"/>
                </a:lnTo>
                <a:lnTo>
                  <a:pt x="2085848" y="178308"/>
                </a:lnTo>
                <a:lnTo>
                  <a:pt x="2088388" y="172339"/>
                </a:lnTo>
                <a:lnTo>
                  <a:pt x="2098548" y="162941"/>
                </a:lnTo>
                <a:lnTo>
                  <a:pt x="2106295" y="160401"/>
                </a:lnTo>
                <a:lnTo>
                  <a:pt x="2116582" y="160147"/>
                </a:lnTo>
                <a:lnTo>
                  <a:pt x="2116582" y="146812"/>
                </a:lnTo>
                <a:close/>
              </a:path>
            </a:pathLst>
          </a:custGeom>
          <a:solidFill>
            <a:srgbClr val="000000"/>
          </a:solidFill>
        </p:spPr>
        <p:txBody>
          <a:bodyPr wrap="square" lIns="0" tIns="0" rIns="0" bIns="0" rtlCol="0"/>
          <a:lstStyle/>
          <a:p>
            <a:endParaRPr/>
          </a:p>
        </p:txBody>
      </p:sp>
      <p:sp>
        <p:nvSpPr>
          <p:cNvPr id="12" name="object 12"/>
          <p:cNvSpPr txBox="1"/>
          <p:nvPr/>
        </p:nvSpPr>
        <p:spPr>
          <a:xfrm>
            <a:off x="6577965" y="4419676"/>
            <a:ext cx="1773555" cy="422909"/>
          </a:xfrm>
          <a:prstGeom prst="rect">
            <a:avLst/>
          </a:prstGeom>
        </p:spPr>
        <p:txBody>
          <a:bodyPr vert="horz" wrap="square" lIns="0" tIns="13335" rIns="0" bIns="0" rtlCol="0">
            <a:spAutoFit/>
          </a:bodyPr>
          <a:lstStyle/>
          <a:p>
            <a:pPr marL="12700">
              <a:lnSpc>
                <a:spcPct val="100000"/>
              </a:lnSpc>
              <a:spcBef>
                <a:spcPts val="105"/>
              </a:spcBef>
              <a:tabLst>
                <a:tab pos="977265" algn="l"/>
              </a:tabLst>
            </a:pPr>
            <a:r>
              <a:rPr sz="2600" spc="5" dirty="0">
                <a:latin typeface="Cambria Math"/>
                <a:cs typeface="Cambria Math"/>
              </a:rPr>
              <a:t>𝐸</a:t>
            </a:r>
            <a:r>
              <a:rPr sz="2600" spc="100" dirty="0">
                <a:latin typeface="Cambria Math"/>
                <a:cs typeface="Cambria Math"/>
              </a:rPr>
              <a:t> </a:t>
            </a:r>
            <a:r>
              <a:rPr sz="2600" dirty="0">
                <a:latin typeface="Cambria Math"/>
                <a:cs typeface="Cambria Math"/>
              </a:rPr>
              <a:t>−</a:t>
            </a:r>
            <a:r>
              <a:rPr sz="2600" spc="-15" dirty="0">
                <a:latin typeface="Cambria Math"/>
                <a:cs typeface="Cambria Math"/>
              </a:rPr>
              <a:t> </a:t>
            </a:r>
            <a:r>
              <a:rPr sz="2600" spc="5" dirty="0">
                <a:latin typeface="Cambria Math"/>
                <a:cs typeface="Cambria Math"/>
              </a:rPr>
              <a:t>𝑉</a:t>
            </a:r>
            <a:r>
              <a:rPr sz="2600" dirty="0">
                <a:latin typeface="Cambria Math"/>
                <a:cs typeface="Cambria Math"/>
              </a:rPr>
              <a:t>	</a:t>
            </a:r>
            <a:r>
              <a:rPr sz="2600" spc="90" dirty="0">
                <a:latin typeface="Cambria Math"/>
                <a:cs typeface="Cambria Math"/>
              </a:rPr>
              <a:t>𝑥</a:t>
            </a:r>
            <a:r>
              <a:rPr sz="2600" dirty="0">
                <a:latin typeface="Cambria Math"/>
                <a:cs typeface="Cambria Math"/>
              </a:rPr>
              <a:t>,</a:t>
            </a:r>
            <a:r>
              <a:rPr sz="2600" spc="-150" dirty="0">
                <a:latin typeface="Cambria Math"/>
                <a:cs typeface="Cambria Math"/>
              </a:rPr>
              <a:t> </a:t>
            </a:r>
            <a:r>
              <a:rPr sz="2600" spc="45" dirty="0">
                <a:latin typeface="Cambria Math"/>
                <a:cs typeface="Cambria Math"/>
              </a:rPr>
              <a:t>𝑦</a:t>
            </a:r>
            <a:r>
              <a:rPr sz="2600" dirty="0">
                <a:latin typeface="Cambria Math"/>
                <a:cs typeface="Cambria Math"/>
              </a:rPr>
              <a:t>,</a:t>
            </a:r>
            <a:r>
              <a:rPr sz="2600" spc="-140" dirty="0">
                <a:latin typeface="Cambria Math"/>
                <a:cs typeface="Cambria Math"/>
              </a:rPr>
              <a:t> </a:t>
            </a:r>
            <a:r>
              <a:rPr sz="2600" spc="5" dirty="0">
                <a:latin typeface="Cambria Math"/>
                <a:cs typeface="Cambria Math"/>
              </a:rPr>
              <a:t>𝑧</a:t>
            </a:r>
            <a:endParaRPr sz="2600">
              <a:latin typeface="Cambria Math"/>
              <a:cs typeface="Cambria Math"/>
            </a:endParaRPr>
          </a:p>
        </p:txBody>
      </p:sp>
      <p:sp>
        <p:nvSpPr>
          <p:cNvPr id="13" name="object 13"/>
          <p:cNvSpPr txBox="1"/>
          <p:nvPr/>
        </p:nvSpPr>
        <p:spPr>
          <a:xfrm>
            <a:off x="8597645" y="4419676"/>
            <a:ext cx="875030"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Cambria Math"/>
                <a:cs typeface="Cambria Math"/>
              </a:rPr>
              <a:t>𝜓</a:t>
            </a:r>
            <a:r>
              <a:rPr sz="2600" spc="125" dirty="0">
                <a:latin typeface="Cambria Math"/>
                <a:cs typeface="Cambria Math"/>
              </a:rPr>
              <a:t> </a:t>
            </a:r>
            <a:r>
              <a:rPr sz="2600" dirty="0">
                <a:latin typeface="Cambria Math"/>
                <a:cs typeface="Cambria Math"/>
              </a:rPr>
              <a:t>=</a:t>
            </a:r>
            <a:r>
              <a:rPr sz="2600" spc="100" dirty="0">
                <a:latin typeface="Cambria Math"/>
                <a:cs typeface="Cambria Math"/>
              </a:rPr>
              <a:t> </a:t>
            </a:r>
            <a:r>
              <a:rPr sz="2600" dirty="0">
                <a:latin typeface="Cambria Math"/>
                <a:cs typeface="Cambria Math"/>
              </a:rPr>
              <a:t>0</a:t>
            </a:r>
            <a:endParaRPr sz="2600">
              <a:latin typeface="Cambria Math"/>
              <a:cs typeface="Cambria Math"/>
            </a:endParaRPr>
          </a:p>
        </p:txBody>
      </p:sp>
      <p:sp>
        <p:nvSpPr>
          <p:cNvPr id="14" name="object 14"/>
          <p:cNvSpPr/>
          <p:nvPr/>
        </p:nvSpPr>
        <p:spPr>
          <a:xfrm>
            <a:off x="2916935" y="5774423"/>
            <a:ext cx="368935" cy="21590"/>
          </a:xfrm>
          <a:custGeom>
            <a:avLst/>
            <a:gdLst/>
            <a:ahLst/>
            <a:cxnLst/>
            <a:rect l="l" t="t" r="r" b="b"/>
            <a:pathLst>
              <a:path w="368935" h="21589">
                <a:moveTo>
                  <a:pt x="368808" y="0"/>
                </a:moveTo>
                <a:lnTo>
                  <a:pt x="0" y="0"/>
                </a:lnTo>
                <a:lnTo>
                  <a:pt x="0" y="21336"/>
                </a:lnTo>
                <a:lnTo>
                  <a:pt x="368808" y="21336"/>
                </a:lnTo>
                <a:lnTo>
                  <a:pt x="368808" y="0"/>
                </a:lnTo>
                <a:close/>
              </a:path>
            </a:pathLst>
          </a:custGeom>
          <a:solidFill>
            <a:srgbClr val="000000"/>
          </a:solidFill>
        </p:spPr>
        <p:txBody>
          <a:bodyPr wrap="square" lIns="0" tIns="0" rIns="0" bIns="0" rtlCol="0"/>
          <a:lstStyle/>
          <a:p>
            <a:endParaRPr/>
          </a:p>
        </p:txBody>
      </p:sp>
      <p:sp>
        <p:nvSpPr>
          <p:cNvPr id="15" name="object 15"/>
          <p:cNvSpPr/>
          <p:nvPr/>
        </p:nvSpPr>
        <p:spPr>
          <a:xfrm>
            <a:off x="3357499" y="5631878"/>
            <a:ext cx="2117090" cy="307975"/>
          </a:xfrm>
          <a:custGeom>
            <a:avLst/>
            <a:gdLst/>
            <a:ahLst/>
            <a:cxnLst/>
            <a:rect l="l" t="t" r="r" b="b"/>
            <a:pathLst>
              <a:path w="2117090" h="307975">
                <a:moveTo>
                  <a:pt x="102997" y="0"/>
                </a:moveTo>
                <a:lnTo>
                  <a:pt x="98806" y="0"/>
                </a:lnTo>
                <a:lnTo>
                  <a:pt x="81038" y="1333"/>
                </a:lnTo>
                <a:lnTo>
                  <a:pt x="42037" y="17360"/>
                </a:lnTo>
                <a:lnTo>
                  <a:pt x="24409" y="51841"/>
                </a:lnTo>
                <a:lnTo>
                  <a:pt x="23342" y="70573"/>
                </a:lnTo>
                <a:lnTo>
                  <a:pt x="23469" y="74434"/>
                </a:lnTo>
                <a:lnTo>
                  <a:pt x="24193" y="81838"/>
                </a:lnTo>
                <a:lnTo>
                  <a:pt x="25374" y="89700"/>
                </a:lnTo>
                <a:lnTo>
                  <a:pt x="27051" y="98018"/>
                </a:lnTo>
                <a:lnTo>
                  <a:pt x="29591" y="109423"/>
                </a:lnTo>
                <a:lnTo>
                  <a:pt x="30861" y="117068"/>
                </a:lnTo>
                <a:lnTo>
                  <a:pt x="30861" y="128371"/>
                </a:lnTo>
                <a:lnTo>
                  <a:pt x="28321" y="134429"/>
                </a:lnTo>
                <a:lnTo>
                  <a:pt x="23114" y="139115"/>
                </a:lnTo>
                <a:lnTo>
                  <a:pt x="18034" y="143789"/>
                </a:lnTo>
                <a:lnTo>
                  <a:pt x="10287" y="146291"/>
                </a:lnTo>
                <a:lnTo>
                  <a:pt x="0" y="146621"/>
                </a:lnTo>
                <a:lnTo>
                  <a:pt x="0" y="159867"/>
                </a:lnTo>
                <a:lnTo>
                  <a:pt x="10287" y="160185"/>
                </a:lnTo>
                <a:lnTo>
                  <a:pt x="18034" y="162687"/>
                </a:lnTo>
                <a:lnTo>
                  <a:pt x="23114" y="167373"/>
                </a:lnTo>
                <a:lnTo>
                  <a:pt x="28321" y="172046"/>
                </a:lnTo>
                <a:lnTo>
                  <a:pt x="30861" y="178104"/>
                </a:lnTo>
                <a:lnTo>
                  <a:pt x="30861" y="189407"/>
                </a:lnTo>
                <a:lnTo>
                  <a:pt x="29591" y="197053"/>
                </a:lnTo>
                <a:lnTo>
                  <a:pt x="27051" y="208470"/>
                </a:lnTo>
                <a:lnTo>
                  <a:pt x="25374" y="216801"/>
                </a:lnTo>
                <a:lnTo>
                  <a:pt x="24193" y="224663"/>
                </a:lnTo>
                <a:lnTo>
                  <a:pt x="23469" y="232054"/>
                </a:lnTo>
                <a:lnTo>
                  <a:pt x="23241" y="238988"/>
                </a:lnTo>
                <a:lnTo>
                  <a:pt x="24409" y="255295"/>
                </a:lnTo>
                <a:lnTo>
                  <a:pt x="42037" y="290576"/>
                </a:lnTo>
                <a:lnTo>
                  <a:pt x="81038" y="306616"/>
                </a:lnTo>
                <a:lnTo>
                  <a:pt x="98806" y="307936"/>
                </a:lnTo>
                <a:lnTo>
                  <a:pt x="102997" y="307936"/>
                </a:lnTo>
                <a:lnTo>
                  <a:pt x="102997" y="295668"/>
                </a:lnTo>
                <a:lnTo>
                  <a:pt x="100584" y="295668"/>
                </a:lnTo>
                <a:lnTo>
                  <a:pt x="89496" y="294906"/>
                </a:lnTo>
                <a:lnTo>
                  <a:pt x="53987" y="266992"/>
                </a:lnTo>
                <a:lnTo>
                  <a:pt x="50673" y="241896"/>
                </a:lnTo>
                <a:lnTo>
                  <a:pt x="50876" y="235915"/>
                </a:lnTo>
                <a:lnTo>
                  <a:pt x="51498" y="229260"/>
                </a:lnTo>
                <a:lnTo>
                  <a:pt x="52489" y="221945"/>
                </a:lnTo>
                <a:lnTo>
                  <a:pt x="53848" y="213956"/>
                </a:lnTo>
                <a:lnTo>
                  <a:pt x="56007" y="202869"/>
                </a:lnTo>
                <a:lnTo>
                  <a:pt x="57150" y="194957"/>
                </a:lnTo>
                <a:lnTo>
                  <a:pt x="57150" y="181063"/>
                </a:lnTo>
                <a:lnTo>
                  <a:pt x="54483" y="173558"/>
                </a:lnTo>
                <a:lnTo>
                  <a:pt x="49022" y="167690"/>
                </a:lnTo>
                <a:lnTo>
                  <a:pt x="43688" y="161823"/>
                </a:lnTo>
                <a:lnTo>
                  <a:pt x="37338" y="157492"/>
                </a:lnTo>
                <a:lnTo>
                  <a:pt x="29845" y="154698"/>
                </a:lnTo>
                <a:lnTo>
                  <a:pt x="29845" y="151790"/>
                </a:lnTo>
                <a:lnTo>
                  <a:pt x="37338" y="148983"/>
                </a:lnTo>
                <a:lnTo>
                  <a:pt x="43688" y="144653"/>
                </a:lnTo>
                <a:lnTo>
                  <a:pt x="49022" y="138785"/>
                </a:lnTo>
                <a:lnTo>
                  <a:pt x="54483" y="132918"/>
                </a:lnTo>
                <a:lnTo>
                  <a:pt x="57150" y="125412"/>
                </a:lnTo>
                <a:lnTo>
                  <a:pt x="57150" y="111531"/>
                </a:lnTo>
                <a:lnTo>
                  <a:pt x="56007" y="103619"/>
                </a:lnTo>
                <a:lnTo>
                  <a:pt x="53848" y="92519"/>
                </a:lnTo>
                <a:lnTo>
                  <a:pt x="52489" y="84543"/>
                </a:lnTo>
                <a:lnTo>
                  <a:pt x="51498" y="77228"/>
                </a:lnTo>
                <a:lnTo>
                  <a:pt x="50876" y="70573"/>
                </a:lnTo>
                <a:lnTo>
                  <a:pt x="50673" y="64592"/>
                </a:lnTo>
                <a:lnTo>
                  <a:pt x="51498" y="51612"/>
                </a:lnTo>
                <a:lnTo>
                  <a:pt x="79705" y="15316"/>
                </a:lnTo>
                <a:lnTo>
                  <a:pt x="100584" y="12268"/>
                </a:lnTo>
                <a:lnTo>
                  <a:pt x="102997" y="12268"/>
                </a:lnTo>
                <a:lnTo>
                  <a:pt x="102997" y="0"/>
                </a:lnTo>
                <a:close/>
              </a:path>
              <a:path w="2117090" h="307975">
                <a:moveTo>
                  <a:pt x="1071245" y="13081"/>
                </a:moveTo>
                <a:lnTo>
                  <a:pt x="1066927" y="647"/>
                </a:lnTo>
                <a:lnTo>
                  <a:pt x="1044752" y="8674"/>
                </a:lnTo>
                <a:lnTo>
                  <a:pt x="1025296" y="20294"/>
                </a:lnTo>
                <a:lnTo>
                  <a:pt x="994537" y="54330"/>
                </a:lnTo>
                <a:lnTo>
                  <a:pt x="975563" y="99860"/>
                </a:lnTo>
                <a:lnTo>
                  <a:pt x="969264" y="153885"/>
                </a:lnTo>
                <a:lnTo>
                  <a:pt x="970826" y="182041"/>
                </a:lnTo>
                <a:lnTo>
                  <a:pt x="983399" y="231813"/>
                </a:lnTo>
                <a:lnTo>
                  <a:pt x="1008380" y="272199"/>
                </a:lnTo>
                <a:lnTo>
                  <a:pt x="1044663" y="298970"/>
                </a:lnTo>
                <a:lnTo>
                  <a:pt x="1066927" y="306971"/>
                </a:lnTo>
                <a:lnTo>
                  <a:pt x="1070864" y="294538"/>
                </a:lnTo>
                <a:lnTo>
                  <a:pt x="1053376" y="286816"/>
                </a:lnTo>
                <a:lnTo>
                  <a:pt x="1038301" y="276047"/>
                </a:lnTo>
                <a:lnTo>
                  <a:pt x="1015365" y="245440"/>
                </a:lnTo>
                <a:lnTo>
                  <a:pt x="1001750" y="203835"/>
                </a:lnTo>
                <a:lnTo>
                  <a:pt x="997204" y="152273"/>
                </a:lnTo>
                <a:lnTo>
                  <a:pt x="998334" y="126149"/>
                </a:lnTo>
                <a:lnTo>
                  <a:pt x="1007427" y="80810"/>
                </a:lnTo>
                <a:lnTo>
                  <a:pt x="1025639" y="45046"/>
                </a:lnTo>
                <a:lnTo>
                  <a:pt x="1053592" y="20777"/>
                </a:lnTo>
                <a:lnTo>
                  <a:pt x="1071245" y="13081"/>
                </a:lnTo>
                <a:close/>
              </a:path>
              <a:path w="2117090" h="307975">
                <a:moveTo>
                  <a:pt x="1974977" y="153885"/>
                </a:moveTo>
                <a:lnTo>
                  <a:pt x="1968665" y="99860"/>
                </a:lnTo>
                <a:lnTo>
                  <a:pt x="1949704" y="54330"/>
                </a:lnTo>
                <a:lnTo>
                  <a:pt x="1918931" y="20294"/>
                </a:lnTo>
                <a:lnTo>
                  <a:pt x="1877314" y="647"/>
                </a:lnTo>
                <a:lnTo>
                  <a:pt x="1872869" y="13081"/>
                </a:lnTo>
                <a:lnTo>
                  <a:pt x="1890649" y="20777"/>
                </a:lnTo>
                <a:lnTo>
                  <a:pt x="1905927" y="31432"/>
                </a:lnTo>
                <a:lnTo>
                  <a:pt x="1936851" y="80810"/>
                </a:lnTo>
                <a:lnTo>
                  <a:pt x="1945894" y="126149"/>
                </a:lnTo>
                <a:lnTo>
                  <a:pt x="1947037" y="152273"/>
                </a:lnTo>
                <a:lnTo>
                  <a:pt x="1945894" y="179298"/>
                </a:lnTo>
                <a:lnTo>
                  <a:pt x="1936800" y="225882"/>
                </a:lnTo>
                <a:lnTo>
                  <a:pt x="1918614" y="262267"/>
                </a:lnTo>
                <a:lnTo>
                  <a:pt x="1873377" y="294538"/>
                </a:lnTo>
                <a:lnTo>
                  <a:pt x="1877314" y="306971"/>
                </a:lnTo>
                <a:lnTo>
                  <a:pt x="1919046" y="287375"/>
                </a:lnTo>
                <a:lnTo>
                  <a:pt x="1949831" y="253441"/>
                </a:lnTo>
                <a:lnTo>
                  <a:pt x="1968690" y="208013"/>
                </a:lnTo>
                <a:lnTo>
                  <a:pt x="1973402" y="182041"/>
                </a:lnTo>
                <a:lnTo>
                  <a:pt x="1974977" y="153885"/>
                </a:lnTo>
                <a:close/>
              </a:path>
              <a:path w="2117090" h="307975">
                <a:moveTo>
                  <a:pt x="2116582" y="146786"/>
                </a:moveTo>
                <a:lnTo>
                  <a:pt x="2106295" y="146456"/>
                </a:lnTo>
                <a:lnTo>
                  <a:pt x="2098548" y="143954"/>
                </a:lnTo>
                <a:lnTo>
                  <a:pt x="2088388" y="134594"/>
                </a:lnTo>
                <a:lnTo>
                  <a:pt x="2085848" y="128536"/>
                </a:lnTo>
                <a:lnTo>
                  <a:pt x="2085848" y="117233"/>
                </a:lnTo>
                <a:lnTo>
                  <a:pt x="2087118" y="109588"/>
                </a:lnTo>
                <a:lnTo>
                  <a:pt x="2089658" y="98171"/>
                </a:lnTo>
                <a:lnTo>
                  <a:pt x="2091245" y="89852"/>
                </a:lnTo>
                <a:lnTo>
                  <a:pt x="2092401" y="81991"/>
                </a:lnTo>
                <a:lnTo>
                  <a:pt x="2093099" y="74599"/>
                </a:lnTo>
                <a:lnTo>
                  <a:pt x="2093341" y="67652"/>
                </a:lnTo>
                <a:lnTo>
                  <a:pt x="2092159" y="51917"/>
                </a:lnTo>
                <a:lnTo>
                  <a:pt x="2074545" y="17360"/>
                </a:lnTo>
                <a:lnTo>
                  <a:pt x="2035606" y="1333"/>
                </a:lnTo>
                <a:lnTo>
                  <a:pt x="2017776" y="0"/>
                </a:lnTo>
                <a:lnTo>
                  <a:pt x="2013585" y="0"/>
                </a:lnTo>
                <a:lnTo>
                  <a:pt x="2013585" y="12268"/>
                </a:lnTo>
                <a:lnTo>
                  <a:pt x="2015998" y="12268"/>
                </a:lnTo>
                <a:lnTo>
                  <a:pt x="2027072" y="13042"/>
                </a:lnTo>
                <a:lnTo>
                  <a:pt x="2062581" y="40640"/>
                </a:lnTo>
                <a:lnTo>
                  <a:pt x="2065909" y="64744"/>
                </a:lnTo>
                <a:lnTo>
                  <a:pt x="2065705" y="70739"/>
                </a:lnTo>
                <a:lnTo>
                  <a:pt x="2065121" y="77393"/>
                </a:lnTo>
                <a:lnTo>
                  <a:pt x="2064131" y="84709"/>
                </a:lnTo>
                <a:lnTo>
                  <a:pt x="2062734" y="92684"/>
                </a:lnTo>
                <a:lnTo>
                  <a:pt x="2060575" y="103771"/>
                </a:lnTo>
                <a:lnTo>
                  <a:pt x="2059432" y="111683"/>
                </a:lnTo>
                <a:lnTo>
                  <a:pt x="2059432" y="125577"/>
                </a:lnTo>
                <a:lnTo>
                  <a:pt x="2062226" y="133083"/>
                </a:lnTo>
                <a:lnTo>
                  <a:pt x="2072894" y="144818"/>
                </a:lnTo>
                <a:lnTo>
                  <a:pt x="2079371" y="149148"/>
                </a:lnTo>
                <a:lnTo>
                  <a:pt x="2086737" y="151942"/>
                </a:lnTo>
                <a:lnTo>
                  <a:pt x="2086737" y="154851"/>
                </a:lnTo>
                <a:lnTo>
                  <a:pt x="2079371" y="157657"/>
                </a:lnTo>
                <a:lnTo>
                  <a:pt x="2072894" y="161988"/>
                </a:lnTo>
                <a:lnTo>
                  <a:pt x="2062226" y="173723"/>
                </a:lnTo>
                <a:lnTo>
                  <a:pt x="2059432" y="181229"/>
                </a:lnTo>
                <a:lnTo>
                  <a:pt x="2059432" y="195122"/>
                </a:lnTo>
                <a:lnTo>
                  <a:pt x="2060575" y="203034"/>
                </a:lnTo>
                <a:lnTo>
                  <a:pt x="2062734" y="214122"/>
                </a:lnTo>
                <a:lnTo>
                  <a:pt x="2064131" y="222110"/>
                </a:lnTo>
                <a:lnTo>
                  <a:pt x="2065121" y="229425"/>
                </a:lnTo>
                <a:lnTo>
                  <a:pt x="2065705" y="236067"/>
                </a:lnTo>
                <a:lnTo>
                  <a:pt x="2065909" y="242049"/>
                </a:lnTo>
                <a:lnTo>
                  <a:pt x="2065070" y="255612"/>
                </a:lnTo>
                <a:lnTo>
                  <a:pt x="2045411" y="288810"/>
                </a:lnTo>
                <a:lnTo>
                  <a:pt x="2015998" y="295668"/>
                </a:lnTo>
                <a:lnTo>
                  <a:pt x="2013585" y="295668"/>
                </a:lnTo>
                <a:lnTo>
                  <a:pt x="2013585" y="307936"/>
                </a:lnTo>
                <a:lnTo>
                  <a:pt x="2017776" y="307936"/>
                </a:lnTo>
                <a:lnTo>
                  <a:pt x="2035606" y="306616"/>
                </a:lnTo>
                <a:lnTo>
                  <a:pt x="2074545" y="290576"/>
                </a:lnTo>
                <a:lnTo>
                  <a:pt x="2092159" y="255384"/>
                </a:lnTo>
                <a:lnTo>
                  <a:pt x="2093341" y="239141"/>
                </a:lnTo>
                <a:lnTo>
                  <a:pt x="2093099" y="232219"/>
                </a:lnTo>
                <a:lnTo>
                  <a:pt x="2092401" y="224815"/>
                </a:lnTo>
                <a:lnTo>
                  <a:pt x="2091245" y="216954"/>
                </a:lnTo>
                <a:lnTo>
                  <a:pt x="2089658" y="208622"/>
                </a:lnTo>
                <a:lnTo>
                  <a:pt x="2087118" y="197218"/>
                </a:lnTo>
                <a:lnTo>
                  <a:pt x="2085848" y="189572"/>
                </a:lnTo>
                <a:lnTo>
                  <a:pt x="2085848" y="178269"/>
                </a:lnTo>
                <a:lnTo>
                  <a:pt x="2088388" y="172212"/>
                </a:lnTo>
                <a:lnTo>
                  <a:pt x="2098548" y="162852"/>
                </a:lnTo>
                <a:lnTo>
                  <a:pt x="2106295" y="160350"/>
                </a:lnTo>
                <a:lnTo>
                  <a:pt x="2116582" y="160020"/>
                </a:lnTo>
                <a:lnTo>
                  <a:pt x="2116582" y="146786"/>
                </a:lnTo>
                <a:close/>
              </a:path>
            </a:pathLst>
          </a:custGeom>
          <a:solidFill>
            <a:srgbClr val="000000"/>
          </a:solidFill>
        </p:spPr>
        <p:txBody>
          <a:bodyPr wrap="square" lIns="0" tIns="0" rIns="0" bIns="0" rtlCol="0"/>
          <a:lstStyle/>
          <a:p>
            <a:endParaRPr/>
          </a:p>
        </p:txBody>
      </p:sp>
      <p:sp>
        <p:nvSpPr>
          <p:cNvPr id="16" name="object 16"/>
          <p:cNvSpPr txBox="1"/>
          <p:nvPr/>
        </p:nvSpPr>
        <p:spPr>
          <a:xfrm>
            <a:off x="1156004" y="5537403"/>
            <a:ext cx="4113529" cy="499109"/>
          </a:xfrm>
          <a:prstGeom prst="rect">
            <a:avLst/>
          </a:prstGeom>
        </p:spPr>
        <p:txBody>
          <a:bodyPr vert="horz" wrap="square" lIns="0" tIns="12700" rIns="0" bIns="0" rtlCol="0">
            <a:spAutoFit/>
          </a:bodyPr>
          <a:lstStyle/>
          <a:p>
            <a:pPr marL="63500">
              <a:lnSpc>
                <a:spcPts val="2280"/>
              </a:lnSpc>
              <a:spcBef>
                <a:spcPts val="100"/>
              </a:spcBef>
              <a:tabLst>
                <a:tab pos="759460" algn="l"/>
                <a:tab pos="2313940" algn="l"/>
                <a:tab pos="3279140" algn="l"/>
              </a:tabLst>
            </a:pPr>
            <a:r>
              <a:rPr sz="2600" spc="-5" dirty="0">
                <a:latin typeface="Calibri"/>
                <a:cs typeface="Calibri"/>
              </a:rPr>
              <a:t>O</a:t>
            </a:r>
            <a:r>
              <a:rPr sz="2600" dirty="0">
                <a:latin typeface="Calibri"/>
                <a:cs typeface="Calibri"/>
              </a:rPr>
              <a:t>R	</a:t>
            </a:r>
            <a:r>
              <a:rPr sz="2600" spc="-875" dirty="0">
                <a:latin typeface="Cambria Math"/>
                <a:cs typeface="Cambria Math"/>
              </a:rPr>
              <a:t>❑</a:t>
            </a:r>
            <a:r>
              <a:rPr sz="2850" spc="217" baseline="27777" dirty="0">
                <a:latin typeface="Cambria Math"/>
                <a:cs typeface="Cambria Math"/>
              </a:rPr>
              <a:t>2</a:t>
            </a:r>
            <a:r>
              <a:rPr sz="2600" dirty="0">
                <a:latin typeface="Cambria Math"/>
                <a:cs typeface="Cambria Math"/>
              </a:rPr>
              <a:t>𝜓</a:t>
            </a:r>
            <a:r>
              <a:rPr sz="2600" spc="30" dirty="0">
                <a:latin typeface="Cambria Math"/>
                <a:cs typeface="Cambria Math"/>
              </a:rPr>
              <a:t> </a:t>
            </a:r>
            <a:r>
              <a:rPr sz="2600" dirty="0">
                <a:latin typeface="Cambria Math"/>
                <a:cs typeface="Cambria Math"/>
              </a:rPr>
              <a:t>+ </a:t>
            </a:r>
            <a:r>
              <a:rPr sz="2850" spc="60" baseline="43859" dirty="0">
                <a:latin typeface="Cambria Math"/>
                <a:cs typeface="Cambria Math"/>
              </a:rPr>
              <a:t>2</a:t>
            </a:r>
            <a:r>
              <a:rPr sz="2850" spc="315" baseline="43859" dirty="0">
                <a:latin typeface="Cambria Math"/>
                <a:cs typeface="Cambria Math"/>
              </a:rPr>
              <a:t>𝑚</a:t>
            </a:r>
            <a:r>
              <a:rPr sz="2850" baseline="43859" dirty="0">
                <a:latin typeface="Cambria Math"/>
                <a:cs typeface="Cambria Math"/>
              </a:rPr>
              <a:t>	</a:t>
            </a:r>
            <a:r>
              <a:rPr sz="2600" dirty="0">
                <a:latin typeface="Cambria Math"/>
                <a:cs typeface="Cambria Math"/>
              </a:rPr>
              <a:t>𝐸</a:t>
            </a:r>
            <a:r>
              <a:rPr sz="2600" spc="95" dirty="0">
                <a:latin typeface="Cambria Math"/>
                <a:cs typeface="Cambria Math"/>
              </a:rPr>
              <a:t> </a:t>
            </a:r>
            <a:r>
              <a:rPr sz="2600" dirty="0">
                <a:latin typeface="Cambria Math"/>
                <a:cs typeface="Cambria Math"/>
              </a:rPr>
              <a:t>− 𝑉	</a:t>
            </a:r>
            <a:r>
              <a:rPr sz="2600" spc="75" dirty="0">
                <a:latin typeface="Cambria Math"/>
                <a:cs typeface="Cambria Math"/>
              </a:rPr>
              <a:t>𝑥</a:t>
            </a:r>
            <a:r>
              <a:rPr sz="2600" dirty="0">
                <a:latin typeface="Cambria Math"/>
                <a:cs typeface="Cambria Math"/>
              </a:rPr>
              <a:t>,</a:t>
            </a:r>
            <a:r>
              <a:rPr sz="2600" spc="-135" dirty="0">
                <a:latin typeface="Cambria Math"/>
                <a:cs typeface="Cambria Math"/>
              </a:rPr>
              <a:t> </a:t>
            </a:r>
            <a:r>
              <a:rPr sz="2600" spc="40" dirty="0">
                <a:latin typeface="Cambria Math"/>
                <a:cs typeface="Cambria Math"/>
              </a:rPr>
              <a:t>𝑦</a:t>
            </a:r>
            <a:r>
              <a:rPr sz="2600" dirty="0">
                <a:latin typeface="Cambria Math"/>
                <a:cs typeface="Cambria Math"/>
              </a:rPr>
              <a:t>,</a:t>
            </a:r>
            <a:r>
              <a:rPr sz="2600" spc="-135" dirty="0">
                <a:latin typeface="Cambria Math"/>
                <a:cs typeface="Cambria Math"/>
              </a:rPr>
              <a:t> </a:t>
            </a:r>
            <a:r>
              <a:rPr sz="2600" dirty="0">
                <a:latin typeface="Cambria Math"/>
                <a:cs typeface="Cambria Math"/>
              </a:rPr>
              <a:t>𝑧</a:t>
            </a:r>
            <a:endParaRPr sz="2600">
              <a:latin typeface="Cambria Math"/>
              <a:cs typeface="Cambria Math"/>
            </a:endParaRPr>
          </a:p>
          <a:p>
            <a:pPr marR="222885" algn="ctr">
              <a:lnSpc>
                <a:spcPts val="1440"/>
              </a:lnSpc>
            </a:pPr>
            <a:r>
              <a:rPr sz="2850" spc="44" baseline="-16081" dirty="0">
                <a:latin typeface="Cambria Math"/>
                <a:cs typeface="Cambria Math"/>
              </a:rPr>
              <a:t>ℏ</a:t>
            </a:r>
            <a:r>
              <a:rPr sz="1550" spc="30" dirty="0">
                <a:latin typeface="Cambria Math"/>
                <a:cs typeface="Cambria Math"/>
              </a:rPr>
              <a:t>2</a:t>
            </a:r>
            <a:endParaRPr sz="1550">
              <a:latin typeface="Cambria Math"/>
              <a:cs typeface="Cambria Math"/>
            </a:endParaRPr>
          </a:p>
        </p:txBody>
      </p:sp>
      <p:sp>
        <p:nvSpPr>
          <p:cNvPr id="17" name="object 17"/>
          <p:cNvSpPr txBox="1"/>
          <p:nvPr/>
        </p:nvSpPr>
        <p:spPr>
          <a:xfrm>
            <a:off x="5477383" y="5537403"/>
            <a:ext cx="875030" cy="422275"/>
          </a:xfrm>
          <a:prstGeom prst="rect">
            <a:avLst/>
          </a:prstGeom>
        </p:spPr>
        <p:txBody>
          <a:bodyPr vert="horz" wrap="square" lIns="0" tIns="12700" rIns="0" bIns="0" rtlCol="0">
            <a:spAutoFit/>
          </a:bodyPr>
          <a:lstStyle/>
          <a:p>
            <a:pPr marL="12700">
              <a:lnSpc>
                <a:spcPct val="100000"/>
              </a:lnSpc>
              <a:spcBef>
                <a:spcPts val="100"/>
              </a:spcBef>
            </a:pPr>
            <a:r>
              <a:rPr sz="2600" dirty="0">
                <a:latin typeface="Cambria Math"/>
                <a:cs typeface="Cambria Math"/>
              </a:rPr>
              <a:t>𝜓</a:t>
            </a:r>
            <a:r>
              <a:rPr sz="2600" spc="130" dirty="0">
                <a:latin typeface="Cambria Math"/>
                <a:cs typeface="Cambria Math"/>
              </a:rPr>
              <a:t> </a:t>
            </a:r>
            <a:r>
              <a:rPr sz="2600" dirty="0">
                <a:latin typeface="Cambria Math"/>
                <a:cs typeface="Cambria Math"/>
              </a:rPr>
              <a:t>=</a:t>
            </a:r>
            <a:r>
              <a:rPr sz="2600" spc="100" dirty="0">
                <a:latin typeface="Cambria Math"/>
                <a:cs typeface="Cambria Math"/>
              </a:rPr>
              <a:t> </a:t>
            </a:r>
            <a:r>
              <a:rPr sz="2600" dirty="0">
                <a:latin typeface="Cambria Math"/>
                <a:cs typeface="Cambria Math"/>
              </a:rPr>
              <a:t>0</a:t>
            </a:r>
            <a:endParaRPr sz="2600">
              <a:latin typeface="Cambria Math"/>
              <a:cs typeface="Cambria Math"/>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0953" y="3569970"/>
            <a:ext cx="9298305" cy="720725"/>
          </a:xfrm>
          <a:prstGeom prst="rect">
            <a:avLst/>
          </a:prstGeom>
        </p:spPr>
        <p:txBody>
          <a:bodyPr vert="horz" wrap="square" lIns="0" tIns="53975" rIns="0" bIns="0" rtlCol="0">
            <a:spAutoFit/>
          </a:bodyPr>
          <a:lstStyle/>
          <a:p>
            <a:pPr marL="241300" marR="5080" indent="-229235">
              <a:lnSpc>
                <a:spcPts val="2590"/>
              </a:lnSpc>
              <a:spcBef>
                <a:spcPts val="425"/>
              </a:spcBef>
              <a:buFont typeface="Arial MT"/>
              <a:buChar char="•"/>
              <a:tabLst>
                <a:tab pos="241935" algn="l"/>
              </a:tabLst>
            </a:pPr>
            <a:r>
              <a:rPr sz="2400" spc="-15" dirty="0">
                <a:latin typeface="Calibri"/>
                <a:cs typeface="Calibri"/>
              </a:rPr>
              <a:t>For </a:t>
            </a:r>
            <a:r>
              <a:rPr sz="2400" dirty="0">
                <a:latin typeface="Calibri"/>
                <a:cs typeface="Calibri"/>
              </a:rPr>
              <a:t>a </a:t>
            </a:r>
            <a:r>
              <a:rPr sz="2400" spc="-5" dirty="0">
                <a:latin typeface="Calibri"/>
                <a:cs typeface="Calibri"/>
              </a:rPr>
              <a:t>particle moving </a:t>
            </a:r>
            <a:r>
              <a:rPr sz="2400" dirty="0">
                <a:latin typeface="Calibri"/>
                <a:cs typeface="Calibri"/>
              </a:rPr>
              <a:t>in 3 </a:t>
            </a:r>
            <a:r>
              <a:rPr sz="2400" spc="-5" dirty="0">
                <a:latin typeface="Calibri"/>
                <a:cs typeface="Calibri"/>
              </a:rPr>
              <a:t>dimensions, Time dependent </a:t>
            </a:r>
            <a:r>
              <a:rPr sz="2400" spc="-10" dirty="0">
                <a:latin typeface="Calibri"/>
                <a:cs typeface="Calibri"/>
              </a:rPr>
              <a:t>Schrodinger </a:t>
            </a:r>
            <a:r>
              <a:rPr sz="2400" spc="-25" dirty="0">
                <a:latin typeface="Calibri"/>
                <a:cs typeface="Calibri"/>
              </a:rPr>
              <a:t>wave </a:t>
            </a:r>
            <a:r>
              <a:rPr sz="2400" spc="-530" dirty="0">
                <a:latin typeface="Calibri"/>
                <a:cs typeface="Calibri"/>
              </a:rPr>
              <a:t> </a:t>
            </a:r>
            <a:r>
              <a:rPr sz="2400" spc="-5" dirty="0">
                <a:latin typeface="Calibri"/>
                <a:cs typeface="Calibri"/>
              </a:rPr>
              <a:t>equation</a:t>
            </a:r>
            <a:r>
              <a:rPr sz="2400" spc="-15" dirty="0">
                <a:latin typeface="Calibri"/>
                <a:cs typeface="Calibri"/>
              </a:rPr>
              <a:t> may</a:t>
            </a:r>
            <a:r>
              <a:rPr sz="2400" spc="-10" dirty="0">
                <a:latin typeface="Calibri"/>
                <a:cs typeface="Calibri"/>
              </a:rPr>
              <a:t> </a:t>
            </a:r>
            <a:r>
              <a:rPr sz="2400" spc="-5" dirty="0">
                <a:latin typeface="Calibri"/>
                <a:cs typeface="Calibri"/>
              </a:rPr>
              <a:t>be </a:t>
            </a:r>
            <a:r>
              <a:rPr sz="2400" spc="-10" dirty="0">
                <a:latin typeface="Calibri"/>
                <a:cs typeface="Calibri"/>
              </a:rPr>
              <a:t>written </a:t>
            </a:r>
            <a:r>
              <a:rPr sz="2400" dirty="0">
                <a:latin typeface="Calibri"/>
                <a:cs typeface="Calibri"/>
              </a:rPr>
              <a:t>as</a:t>
            </a:r>
            <a:endParaRPr sz="2400">
              <a:latin typeface="Calibri"/>
              <a:cs typeface="Calibri"/>
            </a:endParaRPr>
          </a:p>
        </p:txBody>
      </p:sp>
      <p:sp>
        <p:nvSpPr>
          <p:cNvPr id="3" name="object 3"/>
          <p:cNvSpPr/>
          <p:nvPr/>
        </p:nvSpPr>
        <p:spPr>
          <a:xfrm>
            <a:off x="2961767" y="4665217"/>
            <a:ext cx="429895" cy="20320"/>
          </a:xfrm>
          <a:custGeom>
            <a:avLst/>
            <a:gdLst/>
            <a:ahLst/>
            <a:cxnLst/>
            <a:rect l="l" t="t" r="r" b="b"/>
            <a:pathLst>
              <a:path w="429895" h="20320">
                <a:moveTo>
                  <a:pt x="429768" y="0"/>
                </a:moveTo>
                <a:lnTo>
                  <a:pt x="0" y="0"/>
                </a:lnTo>
                <a:lnTo>
                  <a:pt x="0" y="19811"/>
                </a:lnTo>
                <a:lnTo>
                  <a:pt x="429768" y="19811"/>
                </a:lnTo>
                <a:lnTo>
                  <a:pt x="429768" y="0"/>
                </a:lnTo>
                <a:close/>
              </a:path>
            </a:pathLst>
          </a:custGeom>
          <a:solidFill>
            <a:srgbClr val="000000"/>
          </a:solidFill>
        </p:spPr>
        <p:txBody>
          <a:bodyPr wrap="square" lIns="0" tIns="0" rIns="0" bIns="0" rtlCol="0"/>
          <a:lstStyle/>
          <a:p>
            <a:endParaRPr/>
          </a:p>
        </p:txBody>
      </p:sp>
      <p:sp>
        <p:nvSpPr>
          <p:cNvPr id="4" name="object 4"/>
          <p:cNvSpPr txBox="1"/>
          <p:nvPr/>
        </p:nvSpPr>
        <p:spPr>
          <a:xfrm>
            <a:off x="2978785" y="4103370"/>
            <a:ext cx="385445" cy="391160"/>
          </a:xfrm>
          <a:prstGeom prst="rect">
            <a:avLst/>
          </a:prstGeom>
        </p:spPr>
        <p:txBody>
          <a:bodyPr vert="horz" wrap="square" lIns="0" tIns="12700" rIns="0" bIns="0" rtlCol="0">
            <a:spAutoFit/>
          </a:bodyPr>
          <a:lstStyle/>
          <a:p>
            <a:pPr marL="38100">
              <a:lnSpc>
                <a:spcPct val="100000"/>
              </a:lnSpc>
              <a:spcBef>
                <a:spcPts val="100"/>
              </a:spcBef>
            </a:pPr>
            <a:r>
              <a:rPr sz="3600" spc="30" baseline="-20833" dirty="0">
                <a:latin typeface="Cambria Math"/>
                <a:cs typeface="Cambria Math"/>
              </a:rPr>
              <a:t>ℏ</a:t>
            </a:r>
            <a:r>
              <a:rPr sz="1750" spc="20" dirty="0">
                <a:latin typeface="Cambria Math"/>
                <a:cs typeface="Cambria Math"/>
              </a:rPr>
              <a:t>2</a:t>
            </a:r>
            <a:endParaRPr sz="1750">
              <a:latin typeface="Cambria Math"/>
              <a:cs typeface="Cambria Math"/>
            </a:endParaRPr>
          </a:p>
        </p:txBody>
      </p:sp>
      <p:sp>
        <p:nvSpPr>
          <p:cNvPr id="5" name="object 5"/>
          <p:cNvSpPr/>
          <p:nvPr/>
        </p:nvSpPr>
        <p:spPr>
          <a:xfrm>
            <a:off x="3466846" y="4285360"/>
            <a:ext cx="2714625" cy="777240"/>
          </a:xfrm>
          <a:custGeom>
            <a:avLst/>
            <a:gdLst/>
            <a:ahLst/>
            <a:cxnLst/>
            <a:rect l="l" t="t" r="r" b="b"/>
            <a:pathLst>
              <a:path w="2714625" h="777239">
                <a:moveTo>
                  <a:pt x="140081" y="11176"/>
                </a:moveTo>
                <a:lnTo>
                  <a:pt x="104089" y="29438"/>
                </a:lnTo>
                <a:lnTo>
                  <a:pt x="78232" y="65316"/>
                </a:lnTo>
                <a:lnTo>
                  <a:pt x="55511" y="107632"/>
                </a:lnTo>
                <a:lnTo>
                  <a:pt x="35941" y="156337"/>
                </a:lnTo>
                <a:lnTo>
                  <a:pt x="22974" y="198843"/>
                </a:lnTo>
                <a:lnTo>
                  <a:pt x="12915" y="243293"/>
                </a:lnTo>
                <a:lnTo>
                  <a:pt x="5727" y="289687"/>
                </a:lnTo>
                <a:lnTo>
                  <a:pt x="1422" y="337997"/>
                </a:lnTo>
                <a:lnTo>
                  <a:pt x="0" y="388366"/>
                </a:lnTo>
                <a:lnTo>
                  <a:pt x="1422" y="437807"/>
                </a:lnTo>
                <a:lnTo>
                  <a:pt x="5727" y="485736"/>
                </a:lnTo>
                <a:lnTo>
                  <a:pt x="12915" y="532053"/>
                </a:lnTo>
                <a:lnTo>
                  <a:pt x="22974" y="576732"/>
                </a:lnTo>
                <a:lnTo>
                  <a:pt x="35941" y="619760"/>
                </a:lnTo>
                <a:lnTo>
                  <a:pt x="55511" y="669124"/>
                </a:lnTo>
                <a:lnTo>
                  <a:pt x="78232" y="711835"/>
                </a:lnTo>
                <a:lnTo>
                  <a:pt x="104089" y="747890"/>
                </a:lnTo>
                <a:lnTo>
                  <a:pt x="133096" y="777240"/>
                </a:lnTo>
                <a:lnTo>
                  <a:pt x="140081" y="766191"/>
                </a:lnTo>
                <a:lnTo>
                  <a:pt x="115138" y="736333"/>
                </a:lnTo>
                <a:lnTo>
                  <a:pt x="93281" y="700468"/>
                </a:lnTo>
                <a:lnTo>
                  <a:pt x="74460" y="658609"/>
                </a:lnTo>
                <a:lnTo>
                  <a:pt x="58674" y="610743"/>
                </a:lnTo>
                <a:lnTo>
                  <a:pt x="46164" y="558647"/>
                </a:lnTo>
                <a:lnTo>
                  <a:pt x="37236" y="504228"/>
                </a:lnTo>
                <a:lnTo>
                  <a:pt x="31877" y="447484"/>
                </a:lnTo>
                <a:lnTo>
                  <a:pt x="30099" y="388239"/>
                </a:lnTo>
                <a:lnTo>
                  <a:pt x="31877" y="328129"/>
                </a:lnTo>
                <a:lnTo>
                  <a:pt x="37236" y="270814"/>
                </a:lnTo>
                <a:lnTo>
                  <a:pt x="46164" y="216446"/>
                </a:lnTo>
                <a:lnTo>
                  <a:pt x="58674" y="164973"/>
                </a:lnTo>
                <a:lnTo>
                  <a:pt x="74536" y="117856"/>
                </a:lnTo>
                <a:lnTo>
                  <a:pt x="93370" y="76504"/>
                </a:lnTo>
                <a:lnTo>
                  <a:pt x="115214" y="40944"/>
                </a:lnTo>
                <a:lnTo>
                  <a:pt x="140081" y="11176"/>
                </a:lnTo>
                <a:close/>
              </a:path>
              <a:path w="2714625" h="777239">
                <a:moveTo>
                  <a:pt x="712597" y="379857"/>
                </a:moveTo>
                <a:lnTo>
                  <a:pt x="150241" y="379857"/>
                </a:lnTo>
                <a:lnTo>
                  <a:pt x="150241" y="399669"/>
                </a:lnTo>
                <a:lnTo>
                  <a:pt x="712597" y="399669"/>
                </a:lnTo>
                <a:lnTo>
                  <a:pt x="712597" y="379857"/>
                </a:lnTo>
                <a:close/>
              </a:path>
              <a:path w="2714625" h="777239">
                <a:moveTo>
                  <a:pt x="1637652" y="379857"/>
                </a:moveTo>
                <a:lnTo>
                  <a:pt x="1075309" y="379857"/>
                </a:lnTo>
                <a:lnTo>
                  <a:pt x="1075309" y="399669"/>
                </a:lnTo>
                <a:lnTo>
                  <a:pt x="1637652" y="399669"/>
                </a:lnTo>
                <a:lnTo>
                  <a:pt x="1637652" y="379857"/>
                </a:lnTo>
                <a:close/>
              </a:path>
              <a:path w="2714625" h="777239">
                <a:moveTo>
                  <a:pt x="2562733" y="379857"/>
                </a:moveTo>
                <a:lnTo>
                  <a:pt x="2000377" y="379857"/>
                </a:lnTo>
                <a:lnTo>
                  <a:pt x="2000377" y="399669"/>
                </a:lnTo>
                <a:lnTo>
                  <a:pt x="2562733" y="399669"/>
                </a:lnTo>
                <a:lnTo>
                  <a:pt x="2562733" y="379857"/>
                </a:lnTo>
                <a:close/>
              </a:path>
              <a:path w="2714625" h="777239">
                <a:moveTo>
                  <a:pt x="2714117" y="388239"/>
                </a:moveTo>
                <a:lnTo>
                  <a:pt x="2712682" y="337997"/>
                </a:lnTo>
                <a:lnTo>
                  <a:pt x="2708376" y="289687"/>
                </a:lnTo>
                <a:lnTo>
                  <a:pt x="2701188" y="243293"/>
                </a:lnTo>
                <a:lnTo>
                  <a:pt x="2691130" y="198843"/>
                </a:lnTo>
                <a:lnTo>
                  <a:pt x="2678176" y="156337"/>
                </a:lnTo>
                <a:lnTo>
                  <a:pt x="2658668" y="107632"/>
                </a:lnTo>
                <a:lnTo>
                  <a:pt x="2635986" y="65316"/>
                </a:lnTo>
                <a:lnTo>
                  <a:pt x="2610142" y="29438"/>
                </a:lnTo>
                <a:lnTo>
                  <a:pt x="2581148" y="0"/>
                </a:lnTo>
                <a:lnTo>
                  <a:pt x="2574036" y="11176"/>
                </a:lnTo>
                <a:lnTo>
                  <a:pt x="2598839" y="40944"/>
                </a:lnTo>
                <a:lnTo>
                  <a:pt x="2620670" y="76504"/>
                </a:lnTo>
                <a:lnTo>
                  <a:pt x="2639504" y="117856"/>
                </a:lnTo>
                <a:lnTo>
                  <a:pt x="2655316" y="164973"/>
                </a:lnTo>
                <a:lnTo>
                  <a:pt x="2667901" y="216446"/>
                </a:lnTo>
                <a:lnTo>
                  <a:pt x="2676918" y="270814"/>
                </a:lnTo>
                <a:lnTo>
                  <a:pt x="2682329" y="328129"/>
                </a:lnTo>
                <a:lnTo>
                  <a:pt x="2684145" y="388366"/>
                </a:lnTo>
                <a:lnTo>
                  <a:pt x="2682354" y="447484"/>
                </a:lnTo>
                <a:lnTo>
                  <a:pt x="2676995" y="504228"/>
                </a:lnTo>
                <a:lnTo>
                  <a:pt x="2668066" y="558647"/>
                </a:lnTo>
                <a:lnTo>
                  <a:pt x="2655570" y="610743"/>
                </a:lnTo>
                <a:lnTo>
                  <a:pt x="2639758" y="658609"/>
                </a:lnTo>
                <a:lnTo>
                  <a:pt x="2620886" y="700468"/>
                </a:lnTo>
                <a:lnTo>
                  <a:pt x="2598991" y="736333"/>
                </a:lnTo>
                <a:lnTo>
                  <a:pt x="2574036" y="766191"/>
                </a:lnTo>
                <a:lnTo>
                  <a:pt x="2581148" y="777240"/>
                </a:lnTo>
                <a:lnTo>
                  <a:pt x="2610142" y="747890"/>
                </a:lnTo>
                <a:lnTo>
                  <a:pt x="2635986" y="711835"/>
                </a:lnTo>
                <a:lnTo>
                  <a:pt x="2658668" y="669124"/>
                </a:lnTo>
                <a:lnTo>
                  <a:pt x="2678176" y="619760"/>
                </a:lnTo>
                <a:lnTo>
                  <a:pt x="2691130" y="576732"/>
                </a:lnTo>
                <a:lnTo>
                  <a:pt x="2701188" y="532053"/>
                </a:lnTo>
                <a:lnTo>
                  <a:pt x="2708376" y="485736"/>
                </a:lnTo>
                <a:lnTo>
                  <a:pt x="2712682" y="437807"/>
                </a:lnTo>
                <a:lnTo>
                  <a:pt x="2714117" y="388239"/>
                </a:lnTo>
                <a:close/>
              </a:path>
            </a:pathLst>
          </a:custGeom>
          <a:solidFill>
            <a:srgbClr val="000000"/>
          </a:solidFill>
        </p:spPr>
        <p:txBody>
          <a:bodyPr wrap="square" lIns="0" tIns="0" rIns="0" bIns="0" rtlCol="0"/>
          <a:lstStyle/>
          <a:p>
            <a:endParaRPr/>
          </a:p>
        </p:txBody>
      </p:sp>
      <p:sp>
        <p:nvSpPr>
          <p:cNvPr id="6" name="object 6"/>
          <p:cNvSpPr txBox="1"/>
          <p:nvPr/>
        </p:nvSpPr>
        <p:spPr>
          <a:xfrm>
            <a:off x="3554221" y="4214621"/>
            <a:ext cx="2527935" cy="391160"/>
          </a:xfrm>
          <a:prstGeom prst="rect">
            <a:avLst/>
          </a:prstGeom>
        </p:spPr>
        <p:txBody>
          <a:bodyPr vert="horz" wrap="square" lIns="0" tIns="12700" rIns="0" bIns="0" rtlCol="0">
            <a:spAutoFit/>
          </a:bodyPr>
          <a:lstStyle/>
          <a:p>
            <a:pPr marL="63500">
              <a:lnSpc>
                <a:spcPct val="100000"/>
              </a:lnSpc>
              <a:spcBef>
                <a:spcPts val="100"/>
              </a:spcBef>
              <a:tabLst>
                <a:tab pos="988060" algn="l"/>
                <a:tab pos="1913255" algn="l"/>
              </a:tabLst>
            </a:pPr>
            <a:r>
              <a:rPr sz="2400" spc="80" dirty="0">
                <a:latin typeface="Cambria Math"/>
                <a:cs typeface="Cambria Math"/>
              </a:rPr>
              <a:t>𝜕</a:t>
            </a:r>
            <a:r>
              <a:rPr sz="2625" spc="120" baseline="28571" dirty="0">
                <a:latin typeface="Cambria Math"/>
                <a:cs typeface="Cambria Math"/>
              </a:rPr>
              <a:t>2</a:t>
            </a:r>
            <a:r>
              <a:rPr sz="2400" spc="80" dirty="0">
                <a:latin typeface="Cambria Math"/>
                <a:cs typeface="Cambria Math"/>
              </a:rPr>
              <a:t>Ψ	𝜕</a:t>
            </a:r>
            <a:r>
              <a:rPr sz="2625" spc="120" baseline="28571" dirty="0">
                <a:latin typeface="Cambria Math"/>
                <a:cs typeface="Cambria Math"/>
              </a:rPr>
              <a:t>2</a:t>
            </a:r>
            <a:r>
              <a:rPr sz="2400" spc="80" dirty="0">
                <a:latin typeface="Cambria Math"/>
                <a:cs typeface="Cambria Math"/>
              </a:rPr>
              <a:t>Ψ	𝜕</a:t>
            </a:r>
            <a:r>
              <a:rPr sz="2625" spc="120" baseline="28571" dirty="0">
                <a:latin typeface="Cambria Math"/>
                <a:cs typeface="Cambria Math"/>
              </a:rPr>
              <a:t>2</a:t>
            </a:r>
            <a:r>
              <a:rPr sz="2400" spc="80" dirty="0">
                <a:latin typeface="Cambria Math"/>
                <a:cs typeface="Cambria Math"/>
              </a:rPr>
              <a:t>Ψ</a:t>
            </a:r>
            <a:endParaRPr sz="2400">
              <a:latin typeface="Cambria Math"/>
              <a:cs typeface="Cambria Math"/>
            </a:endParaRPr>
          </a:p>
        </p:txBody>
      </p:sp>
      <p:sp>
        <p:nvSpPr>
          <p:cNvPr id="7" name="object 7"/>
          <p:cNvSpPr txBox="1"/>
          <p:nvPr/>
        </p:nvSpPr>
        <p:spPr>
          <a:xfrm>
            <a:off x="2646552" y="4444745"/>
            <a:ext cx="3365500" cy="595630"/>
          </a:xfrm>
          <a:prstGeom prst="rect">
            <a:avLst/>
          </a:prstGeom>
        </p:spPr>
        <p:txBody>
          <a:bodyPr vert="horz" wrap="square" lIns="0" tIns="12700" rIns="0" bIns="0" rtlCol="0">
            <a:spAutoFit/>
          </a:bodyPr>
          <a:lstStyle/>
          <a:p>
            <a:pPr marL="38100">
              <a:lnSpc>
                <a:spcPts val="2245"/>
              </a:lnSpc>
              <a:spcBef>
                <a:spcPts val="100"/>
              </a:spcBef>
              <a:tabLst>
                <a:tab pos="1600200" algn="l"/>
                <a:tab pos="2526665" algn="l"/>
              </a:tabLst>
            </a:pPr>
            <a:r>
              <a:rPr sz="2400" dirty="0">
                <a:latin typeface="Cambria Math"/>
                <a:cs typeface="Cambria Math"/>
              </a:rPr>
              <a:t>−	+	+</a:t>
            </a:r>
            <a:endParaRPr sz="2400">
              <a:latin typeface="Cambria Math"/>
              <a:cs typeface="Cambria Math"/>
            </a:endParaRPr>
          </a:p>
          <a:p>
            <a:pPr marL="314960">
              <a:lnSpc>
                <a:spcPts val="2245"/>
              </a:lnSpc>
              <a:tabLst>
                <a:tab pos="1007110" algn="l"/>
                <a:tab pos="1929130" algn="l"/>
                <a:tab pos="2865120" algn="l"/>
              </a:tabLst>
            </a:pPr>
            <a:r>
              <a:rPr sz="2400" dirty="0">
                <a:latin typeface="Cambria Math"/>
                <a:cs typeface="Cambria Math"/>
              </a:rPr>
              <a:t>2𝑚	</a:t>
            </a:r>
            <a:r>
              <a:rPr sz="2400" spc="55" dirty="0">
                <a:latin typeface="Cambria Math"/>
                <a:cs typeface="Cambria Math"/>
              </a:rPr>
              <a:t>𝜕𝑥</a:t>
            </a:r>
            <a:r>
              <a:rPr sz="2625" spc="82" baseline="22222" dirty="0">
                <a:latin typeface="Cambria Math"/>
                <a:cs typeface="Cambria Math"/>
              </a:rPr>
              <a:t>2	</a:t>
            </a:r>
            <a:r>
              <a:rPr sz="2400" spc="45" dirty="0">
                <a:latin typeface="Cambria Math"/>
                <a:cs typeface="Cambria Math"/>
              </a:rPr>
              <a:t>𝜕𝑦</a:t>
            </a:r>
            <a:r>
              <a:rPr sz="2625" spc="67" baseline="22222" dirty="0">
                <a:latin typeface="Cambria Math"/>
                <a:cs typeface="Cambria Math"/>
              </a:rPr>
              <a:t>2	</a:t>
            </a:r>
            <a:r>
              <a:rPr sz="2400" spc="50" dirty="0">
                <a:latin typeface="Cambria Math"/>
                <a:cs typeface="Cambria Math"/>
              </a:rPr>
              <a:t>𝜕𝑧</a:t>
            </a:r>
            <a:r>
              <a:rPr sz="2625" spc="75" baseline="22222" dirty="0">
                <a:latin typeface="Cambria Math"/>
                <a:cs typeface="Cambria Math"/>
              </a:rPr>
              <a:t>2</a:t>
            </a:r>
            <a:endParaRPr sz="2625" baseline="22222">
              <a:latin typeface="Cambria Math"/>
              <a:cs typeface="Cambria Math"/>
            </a:endParaRPr>
          </a:p>
        </p:txBody>
      </p:sp>
      <p:sp>
        <p:nvSpPr>
          <p:cNvPr id="8" name="object 8"/>
          <p:cNvSpPr/>
          <p:nvPr/>
        </p:nvSpPr>
        <p:spPr>
          <a:xfrm>
            <a:off x="6793992" y="4534027"/>
            <a:ext cx="925194" cy="282575"/>
          </a:xfrm>
          <a:custGeom>
            <a:avLst/>
            <a:gdLst/>
            <a:ahLst/>
            <a:cxnLst/>
            <a:rect l="l" t="t" r="r" b="b"/>
            <a:pathLst>
              <a:path w="925195" h="282575">
                <a:moveTo>
                  <a:pt x="834771" y="0"/>
                </a:moveTo>
                <a:lnTo>
                  <a:pt x="830833" y="11430"/>
                </a:lnTo>
                <a:lnTo>
                  <a:pt x="847141" y="18504"/>
                </a:lnTo>
                <a:lnTo>
                  <a:pt x="861186" y="28305"/>
                </a:lnTo>
                <a:lnTo>
                  <a:pt x="889730" y="73852"/>
                </a:lnTo>
                <a:lnTo>
                  <a:pt x="898112" y="115623"/>
                </a:lnTo>
                <a:lnTo>
                  <a:pt x="899159" y="139700"/>
                </a:lnTo>
                <a:lnTo>
                  <a:pt x="898112" y="164580"/>
                </a:lnTo>
                <a:lnTo>
                  <a:pt x="889730" y="207529"/>
                </a:lnTo>
                <a:lnTo>
                  <a:pt x="861234" y="253777"/>
                </a:lnTo>
                <a:lnTo>
                  <a:pt x="831214" y="270764"/>
                </a:lnTo>
                <a:lnTo>
                  <a:pt x="834771" y="282321"/>
                </a:lnTo>
                <a:lnTo>
                  <a:pt x="873315" y="264191"/>
                </a:lnTo>
                <a:lnTo>
                  <a:pt x="901573" y="232918"/>
                </a:lnTo>
                <a:lnTo>
                  <a:pt x="919003" y="191071"/>
                </a:lnTo>
                <a:lnTo>
                  <a:pt x="924813" y="141224"/>
                </a:lnTo>
                <a:lnTo>
                  <a:pt x="923361" y="115339"/>
                </a:lnTo>
                <a:lnTo>
                  <a:pt x="911740" y="69429"/>
                </a:lnTo>
                <a:lnTo>
                  <a:pt x="888670" y="32093"/>
                </a:lnTo>
                <a:lnTo>
                  <a:pt x="855245" y="7379"/>
                </a:lnTo>
                <a:lnTo>
                  <a:pt x="834771" y="0"/>
                </a:lnTo>
                <a:close/>
              </a:path>
              <a:path w="925195" h="282575">
                <a:moveTo>
                  <a:pt x="90042" y="0"/>
                </a:moveTo>
                <a:lnTo>
                  <a:pt x="51641" y="18081"/>
                </a:lnTo>
                <a:lnTo>
                  <a:pt x="23240" y="49403"/>
                </a:lnTo>
                <a:lnTo>
                  <a:pt x="5810" y="91408"/>
                </a:lnTo>
                <a:lnTo>
                  <a:pt x="0" y="141224"/>
                </a:lnTo>
                <a:lnTo>
                  <a:pt x="1452" y="167159"/>
                </a:lnTo>
                <a:lnTo>
                  <a:pt x="13073" y="212982"/>
                </a:lnTo>
                <a:lnTo>
                  <a:pt x="36125" y="250209"/>
                </a:lnTo>
                <a:lnTo>
                  <a:pt x="69514" y="274887"/>
                </a:lnTo>
                <a:lnTo>
                  <a:pt x="90042" y="282321"/>
                </a:lnTo>
                <a:lnTo>
                  <a:pt x="93599" y="270764"/>
                </a:lnTo>
                <a:lnTo>
                  <a:pt x="77549" y="263663"/>
                </a:lnTo>
                <a:lnTo>
                  <a:pt x="63690" y="253777"/>
                </a:lnTo>
                <a:lnTo>
                  <a:pt x="35210" y="207529"/>
                </a:lnTo>
                <a:lnTo>
                  <a:pt x="26828" y="164580"/>
                </a:lnTo>
                <a:lnTo>
                  <a:pt x="25780" y="139700"/>
                </a:lnTo>
                <a:lnTo>
                  <a:pt x="26828" y="115623"/>
                </a:lnTo>
                <a:lnTo>
                  <a:pt x="35210" y="73852"/>
                </a:lnTo>
                <a:lnTo>
                  <a:pt x="63801" y="28305"/>
                </a:lnTo>
                <a:lnTo>
                  <a:pt x="94106" y="11430"/>
                </a:lnTo>
                <a:lnTo>
                  <a:pt x="90042" y="0"/>
                </a:lnTo>
                <a:close/>
              </a:path>
            </a:pathLst>
          </a:custGeom>
          <a:solidFill>
            <a:srgbClr val="000000"/>
          </a:solidFill>
        </p:spPr>
        <p:txBody>
          <a:bodyPr wrap="square" lIns="0" tIns="0" rIns="0" bIns="0" rtlCol="0"/>
          <a:lstStyle/>
          <a:p>
            <a:endParaRPr/>
          </a:p>
        </p:txBody>
      </p:sp>
      <p:sp>
        <p:nvSpPr>
          <p:cNvPr id="9" name="object 9"/>
          <p:cNvSpPr/>
          <p:nvPr/>
        </p:nvSpPr>
        <p:spPr>
          <a:xfrm>
            <a:off x="8707246" y="4665217"/>
            <a:ext cx="408940" cy="20320"/>
          </a:xfrm>
          <a:custGeom>
            <a:avLst/>
            <a:gdLst/>
            <a:ahLst/>
            <a:cxnLst/>
            <a:rect l="l" t="t" r="r" b="b"/>
            <a:pathLst>
              <a:path w="408940" h="20320">
                <a:moveTo>
                  <a:pt x="408431" y="0"/>
                </a:moveTo>
                <a:lnTo>
                  <a:pt x="0" y="0"/>
                </a:lnTo>
                <a:lnTo>
                  <a:pt x="0" y="19811"/>
                </a:lnTo>
                <a:lnTo>
                  <a:pt x="408431" y="19811"/>
                </a:lnTo>
                <a:lnTo>
                  <a:pt x="408431" y="0"/>
                </a:lnTo>
                <a:close/>
              </a:path>
            </a:pathLst>
          </a:custGeom>
          <a:solidFill>
            <a:srgbClr val="000000"/>
          </a:solidFill>
        </p:spPr>
        <p:txBody>
          <a:bodyPr wrap="square" lIns="0" tIns="0" rIns="0" bIns="0" rtlCol="0"/>
          <a:lstStyle/>
          <a:p>
            <a:endParaRPr/>
          </a:p>
        </p:txBody>
      </p:sp>
      <p:sp>
        <p:nvSpPr>
          <p:cNvPr id="10" name="object 10"/>
          <p:cNvSpPr txBox="1"/>
          <p:nvPr/>
        </p:nvSpPr>
        <p:spPr>
          <a:xfrm>
            <a:off x="6261608" y="4214621"/>
            <a:ext cx="2867660" cy="826135"/>
          </a:xfrm>
          <a:prstGeom prst="rect">
            <a:avLst/>
          </a:prstGeom>
        </p:spPr>
        <p:txBody>
          <a:bodyPr vert="horz" wrap="square" lIns="0" tIns="12700" rIns="0" bIns="0" rtlCol="0">
            <a:spAutoFit/>
          </a:bodyPr>
          <a:lstStyle/>
          <a:p>
            <a:pPr marL="2446655">
              <a:lnSpc>
                <a:spcPts val="2345"/>
              </a:lnSpc>
              <a:spcBef>
                <a:spcPts val="100"/>
              </a:spcBef>
            </a:pPr>
            <a:r>
              <a:rPr sz="2400" spc="-5" dirty="0">
                <a:latin typeface="Cambria Math"/>
                <a:cs typeface="Cambria Math"/>
              </a:rPr>
              <a:t>𝜕</a:t>
            </a:r>
            <a:r>
              <a:rPr sz="2400" dirty="0">
                <a:latin typeface="Cambria Math"/>
                <a:cs typeface="Cambria Math"/>
              </a:rPr>
              <a:t>Ψ</a:t>
            </a:r>
            <a:endParaRPr sz="2400">
              <a:latin typeface="Cambria Math"/>
              <a:cs typeface="Cambria Math"/>
            </a:endParaRPr>
          </a:p>
          <a:p>
            <a:pPr marL="12700">
              <a:lnSpc>
                <a:spcPts val="1710"/>
              </a:lnSpc>
              <a:tabLst>
                <a:tab pos="632460" algn="l"/>
                <a:tab pos="1484630" algn="l"/>
              </a:tabLst>
            </a:pPr>
            <a:r>
              <a:rPr sz="2400" dirty="0">
                <a:latin typeface="Cambria Math"/>
                <a:cs typeface="Cambria Math"/>
              </a:rPr>
              <a:t>+</a:t>
            </a:r>
            <a:r>
              <a:rPr sz="2400" spc="-10" dirty="0">
                <a:latin typeface="Cambria Math"/>
                <a:cs typeface="Cambria Math"/>
              </a:rPr>
              <a:t> </a:t>
            </a:r>
            <a:r>
              <a:rPr sz="2400" dirty="0">
                <a:latin typeface="Cambria Math"/>
                <a:cs typeface="Cambria Math"/>
              </a:rPr>
              <a:t>𝑉	</a:t>
            </a:r>
            <a:r>
              <a:rPr sz="2400" spc="35" dirty="0">
                <a:latin typeface="Cambria Math"/>
                <a:cs typeface="Cambria Math"/>
              </a:rPr>
              <a:t>𝑥,</a:t>
            </a:r>
            <a:r>
              <a:rPr sz="2400" spc="-135" dirty="0">
                <a:latin typeface="Cambria Math"/>
                <a:cs typeface="Cambria Math"/>
              </a:rPr>
              <a:t> </a:t>
            </a:r>
            <a:r>
              <a:rPr sz="2400" spc="15" dirty="0">
                <a:latin typeface="Cambria Math"/>
                <a:cs typeface="Cambria Math"/>
              </a:rPr>
              <a:t>𝑦,</a:t>
            </a:r>
            <a:r>
              <a:rPr sz="2400" spc="-135" dirty="0">
                <a:latin typeface="Cambria Math"/>
                <a:cs typeface="Cambria Math"/>
              </a:rPr>
              <a:t> </a:t>
            </a:r>
            <a:r>
              <a:rPr sz="2400" dirty="0">
                <a:latin typeface="Cambria Math"/>
                <a:cs typeface="Cambria Math"/>
              </a:rPr>
              <a:t>𝑧	Ψ</a:t>
            </a:r>
            <a:r>
              <a:rPr sz="2400" spc="105" dirty="0">
                <a:latin typeface="Cambria Math"/>
                <a:cs typeface="Cambria Math"/>
              </a:rPr>
              <a:t> </a:t>
            </a:r>
            <a:r>
              <a:rPr sz="2400" dirty="0">
                <a:latin typeface="Cambria Math"/>
                <a:cs typeface="Cambria Math"/>
              </a:rPr>
              <a:t>=</a:t>
            </a:r>
            <a:r>
              <a:rPr sz="2400" spc="95" dirty="0">
                <a:latin typeface="Cambria Math"/>
                <a:cs typeface="Cambria Math"/>
              </a:rPr>
              <a:t> </a:t>
            </a:r>
            <a:r>
              <a:rPr sz="2400" spc="-5" dirty="0">
                <a:latin typeface="Cambria Math"/>
                <a:cs typeface="Cambria Math"/>
              </a:rPr>
              <a:t>𝑖ℏ</a:t>
            </a:r>
            <a:endParaRPr sz="2400">
              <a:latin typeface="Cambria Math"/>
              <a:cs typeface="Cambria Math"/>
            </a:endParaRPr>
          </a:p>
          <a:p>
            <a:pPr marL="2501265">
              <a:lnSpc>
                <a:spcPts val="2245"/>
              </a:lnSpc>
            </a:pPr>
            <a:r>
              <a:rPr sz="2400" spc="-5" dirty="0">
                <a:latin typeface="Cambria Math"/>
                <a:cs typeface="Cambria Math"/>
              </a:rPr>
              <a:t>𝜕𝑡</a:t>
            </a:r>
            <a:endParaRPr sz="2400">
              <a:latin typeface="Cambria Math"/>
              <a:cs typeface="Cambria Math"/>
            </a:endParaRPr>
          </a:p>
        </p:txBody>
      </p:sp>
      <p:sp>
        <p:nvSpPr>
          <p:cNvPr id="11" name="object 11"/>
          <p:cNvSpPr txBox="1"/>
          <p:nvPr/>
        </p:nvSpPr>
        <p:spPr>
          <a:xfrm>
            <a:off x="720953" y="5101844"/>
            <a:ext cx="3930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OR</a:t>
            </a:r>
            <a:endParaRPr sz="2400">
              <a:latin typeface="Calibri"/>
              <a:cs typeface="Calibri"/>
            </a:endParaRPr>
          </a:p>
        </p:txBody>
      </p:sp>
      <p:sp>
        <p:nvSpPr>
          <p:cNvPr id="12" name="object 12"/>
          <p:cNvSpPr txBox="1"/>
          <p:nvPr/>
        </p:nvSpPr>
        <p:spPr>
          <a:xfrm>
            <a:off x="2593213" y="5504179"/>
            <a:ext cx="639445" cy="391160"/>
          </a:xfrm>
          <a:prstGeom prst="rect">
            <a:avLst/>
          </a:prstGeom>
        </p:spPr>
        <p:txBody>
          <a:bodyPr vert="horz" wrap="square" lIns="0" tIns="52069" rIns="0" bIns="0" rtlCol="0">
            <a:spAutoFit/>
          </a:bodyPr>
          <a:lstStyle/>
          <a:p>
            <a:pPr marR="30480" algn="r">
              <a:lnSpc>
                <a:spcPts val="715"/>
              </a:lnSpc>
              <a:spcBef>
                <a:spcPts val="409"/>
              </a:spcBef>
            </a:pPr>
            <a:r>
              <a:rPr sz="1450" spc="50" dirty="0">
                <a:latin typeface="Cambria Math"/>
                <a:cs typeface="Cambria Math"/>
              </a:rPr>
              <a:t>2</a:t>
            </a:r>
            <a:endParaRPr sz="1450">
              <a:latin typeface="Cambria Math"/>
              <a:cs typeface="Cambria Math"/>
            </a:endParaRPr>
          </a:p>
          <a:p>
            <a:pPr marL="38100">
              <a:lnSpc>
                <a:spcPts val="1855"/>
              </a:lnSpc>
            </a:pPr>
            <a:r>
              <a:rPr sz="3600" baseline="-32407" dirty="0">
                <a:latin typeface="Cambria Math"/>
                <a:cs typeface="Cambria Math"/>
              </a:rPr>
              <a:t>−</a:t>
            </a:r>
            <a:r>
              <a:rPr sz="3600" spc="254" baseline="-32407" dirty="0">
                <a:latin typeface="Cambria Math"/>
                <a:cs typeface="Cambria Math"/>
              </a:rPr>
              <a:t> </a:t>
            </a:r>
            <a:r>
              <a:rPr sz="1750" dirty="0">
                <a:latin typeface="Cambria Math"/>
                <a:cs typeface="Cambria Math"/>
              </a:rPr>
              <a:t>ℏ</a:t>
            </a:r>
            <a:endParaRPr sz="1750">
              <a:latin typeface="Cambria Math"/>
              <a:cs typeface="Cambria Math"/>
            </a:endParaRPr>
          </a:p>
        </p:txBody>
      </p:sp>
      <p:sp>
        <p:nvSpPr>
          <p:cNvPr id="13" name="object 13"/>
          <p:cNvSpPr/>
          <p:nvPr/>
        </p:nvSpPr>
        <p:spPr>
          <a:xfrm>
            <a:off x="2908426" y="5902705"/>
            <a:ext cx="340360" cy="20320"/>
          </a:xfrm>
          <a:custGeom>
            <a:avLst/>
            <a:gdLst/>
            <a:ahLst/>
            <a:cxnLst/>
            <a:rect l="l" t="t" r="r" b="b"/>
            <a:pathLst>
              <a:path w="340360"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14" name="object 14"/>
          <p:cNvSpPr txBox="1"/>
          <p:nvPr/>
        </p:nvSpPr>
        <p:spPr>
          <a:xfrm>
            <a:off x="2895980" y="5918708"/>
            <a:ext cx="361315" cy="292735"/>
          </a:xfrm>
          <a:prstGeom prst="rect">
            <a:avLst/>
          </a:prstGeom>
        </p:spPr>
        <p:txBody>
          <a:bodyPr vert="horz" wrap="square" lIns="0" tIns="12700" rIns="0" bIns="0" rtlCol="0">
            <a:spAutoFit/>
          </a:bodyPr>
          <a:lstStyle/>
          <a:p>
            <a:pPr marL="12700">
              <a:lnSpc>
                <a:spcPct val="100000"/>
              </a:lnSpc>
              <a:spcBef>
                <a:spcPts val="100"/>
              </a:spcBef>
            </a:pPr>
            <a:r>
              <a:rPr sz="1750" spc="30" dirty="0">
                <a:latin typeface="Cambria Math"/>
                <a:cs typeface="Cambria Math"/>
              </a:rPr>
              <a:t>2</a:t>
            </a:r>
            <a:r>
              <a:rPr sz="1750" spc="195" dirty="0">
                <a:latin typeface="Cambria Math"/>
                <a:cs typeface="Cambria Math"/>
              </a:rPr>
              <a:t>𝑚</a:t>
            </a:r>
            <a:endParaRPr sz="1750">
              <a:latin typeface="Cambria Math"/>
              <a:cs typeface="Cambria Math"/>
            </a:endParaRPr>
          </a:p>
        </p:txBody>
      </p:sp>
      <p:sp>
        <p:nvSpPr>
          <p:cNvPr id="15" name="object 15"/>
          <p:cNvSpPr/>
          <p:nvPr/>
        </p:nvSpPr>
        <p:spPr>
          <a:xfrm>
            <a:off x="4471415" y="5771464"/>
            <a:ext cx="923290" cy="282575"/>
          </a:xfrm>
          <a:custGeom>
            <a:avLst/>
            <a:gdLst/>
            <a:ahLst/>
            <a:cxnLst/>
            <a:rect l="l" t="t" r="r" b="b"/>
            <a:pathLst>
              <a:path w="923289" h="282575">
                <a:moveTo>
                  <a:pt x="833247" y="0"/>
                </a:moveTo>
                <a:lnTo>
                  <a:pt x="829310" y="11455"/>
                </a:lnTo>
                <a:lnTo>
                  <a:pt x="845617" y="18551"/>
                </a:lnTo>
                <a:lnTo>
                  <a:pt x="859663" y="28371"/>
                </a:lnTo>
                <a:lnTo>
                  <a:pt x="888206" y="73880"/>
                </a:lnTo>
                <a:lnTo>
                  <a:pt x="896588" y="115661"/>
                </a:lnTo>
                <a:lnTo>
                  <a:pt x="897636" y="139750"/>
                </a:lnTo>
                <a:lnTo>
                  <a:pt x="896588" y="164649"/>
                </a:lnTo>
                <a:lnTo>
                  <a:pt x="888206" y="207587"/>
                </a:lnTo>
                <a:lnTo>
                  <a:pt x="859710" y="253828"/>
                </a:lnTo>
                <a:lnTo>
                  <a:pt x="829691" y="270865"/>
                </a:lnTo>
                <a:lnTo>
                  <a:pt x="833247" y="282333"/>
                </a:lnTo>
                <a:lnTo>
                  <a:pt x="871791" y="264264"/>
                </a:lnTo>
                <a:lnTo>
                  <a:pt x="900049" y="232994"/>
                </a:lnTo>
                <a:lnTo>
                  <a:pt x="917479" y="191111"/>
                </a:lnTo>
                <a:lnTo>
                  <a:pt x="923289" y="141236"/>
                </a:lnTo>
                <a:lnTo>
                  <a:pt x="921837" y="115357"/>
                </a:lnTo>
                <a:lnTo>
                  <a:pt x="910216" y="69484"/>
                </a:lnTo>
                <a:lnTo>
                  <a:pt x="887146" y="32134"/>
                </a:lnTo>
                <a:lnTo>
                  <a:pt x="853721" y="7391"/>
                </a:lnTo>
                <a:lnTo>
                  <a:pt x="833247" y="0"/>
                </a:lnTo>
                <a:close/>
              </a:path>
              <a:path w="923289" h="282575">
                <a:moveTo>
                  <a:pt x="90043" y="0"/>
                </a:moveTo>
                <a:lnTo>
                  <a:pt x="51641" y="18102"/>
                </a:lnTo>
                <a:lnTo>
                  <a:pt x="23241" y="49491"/>
                </a:lnTo>
                <a:lnTo>
                  <a:pt x="5810" y="91439"/>
                </a:lnTo>
                <a:lnTo>
                  <a:pt x="0" y="141236"/>
                </a:lnTo>
                <a:lnTo>
                  <a:pt x="1452" y="167173"/>
                </a:lnTo>
                <a:lnTo>
                  <a:pt x="13073" y="213051"/>
                </a:lnTo>
                <a:lnTo>
                  <a:pt x="36125" y="250279"/>
                </a:lnTo>
                <a:lnTo>
                  <a:pt x="69514" y="274949"/>
                </a:lnTo>
                <a:lnTo>
                  <a:pt x="90043" y="282333"/>
                </a:lnTo>
                <a:lnTo>
                  <a:pt x="93599" y="270865"/>
                </a:lnTo>
                <a:lnTo>
                  <a:pt x="77549" y="263743"/>
                </a:lnTo>
                <a:lnTo>
                  <a:pt x="63690" y="253828"/>
                </a:lnTo>
                <a:lnTo>
                  <a:pt x="35210" y="207587"/>
                </a:lnTo>
                <a:lnTo>
                  <a:pt x="26828" y="164649"/>
                </a:lnTo>
                <a:lnTo>
                  <a:pt x="25781" y="139750"/>
                </a:lnTo>
                <a:lnTo>
                  <a:pt x="26828" y="115661"/>
                </a:lnTo>
                <a:lnTo>
                  <a:pt x="35210" y="73880"/>
                </a:lnTo>
                <a:lnTo>
                  <a:pt x="63801" y="28371"/>
                </a:lnTo>
                <a:lnTo>
                  <a:pt x="94107" y="11455"/>
                </a:lnTo>
                <a:lnTo>
                  <a:pt x="90043" y="0"/>
                </a:lnTo>
                <a:close/>
              </a:path>
            </a:pathLst>
          </a:custGeom>
          <a:solidFill>
            <a:srgbClr val="000000"/>
          </a:solidFill>
        </p:spPr>
        <p:txBody>
          <a:bodyPr wrap="square" lIns="0" tIns="0" rIns="0" bIns="0" rtlCol="0"/>
          <a:lstStyle/>
          <a:p>
            <a:endParaRPr/>
          </a:p>
        </p:txBody>
      </p:sp>
      <p:sp>
        <p:nvSpPr>
          <p:cNvPr id="16" name="object 16"/>
          <p:cNvSpPr/>
          <p:nvPr/>
        </p:nvSpPr>
        <p:spPr>
          <a:xfrm>
            <a:off x="6383146" y="5902705"/>
            <a:ext cx="332740" cy="20320"/>
          </a:xfrm>
          <a:custGeom>
            <a:avLst/>
            <a:gdLst/>
            <a:ahLst/>
            <a:cxnLst/>
            <a:rect l="l" t="t" r="r" b="b"/>
            <a:pathLst>
              <a:path w="332740" h="20320">
                <a:moveTo>
                  <a:pt x="332231" y="0"/>
                </a:moveTo>
                <a:lnTo>
                  <a:pt x="0" y="0"/>
                </a:lnTo>
                <a:lnTo>
                  <a:pt x="0" y="19812"/>
                </a:lnTo>
                <a:lnTo>
                  <a:pt x="332231" y="19812"/>
                </a:lnTo>
                <a:lnTo>
                  <a:pt x="332231" y="0"/>
                </a:lnTo>
                <a:close/>
              </a:path>
            </a:pathLst>
          </a:custGeom>
          <a:solidFill>
            <a:srgbClr val="000000"/>
          </a:solidFill>
        </p:spPr>
        <p:txBody>
          <a:bodyPr wrap="square" lIns="0" tIns="0" rIns="0" bIns="0" rtlCol="0"/>
          <a:lstStyle/>
          <a:p>
            <a:endParaRPr/>
          </a:p>
        </p:txBody>
      </p:sp>
      <p:sp>
        <p:nvSpPr>
          <p:cNvPr id="17" name="object 17"/>
          <p:cNvSpPr txBox="1"/>
          <p:nvPr/>
        </p:nvSpPr>
        <p:spPr>
          <a:xfrm>
            <a:off x="3262629" y="5682488"/>
            <a:ext cx="3491229" cy="391160"/>
          </a:xfrm>
          <a:prstGeom prst="rect">
            <a:avLst/>
          </a:prstGeom>
        </p:spPr>
        <p:txBody>
          <a:bodyPr vert="horz" wrap="square" lIns="0" tIns="12700" rIns="0" bIns="0" rtlCol="0">
            <a:spAutoFit/>
          </a:bodyPr>
          <a:lstStyle/>
          <a:p>
            <a:pPr marL="240665" indent="-203200">
              <a:lnSpc>
                <a:spcPct val="100000"/>
              </a:lnSpc>
              <a:spcBef>
                <a:spcPts val="100"/>
              </a:spcBef>
              <a:buSzPct val="137142"/>
              <a:buChar char="❑"/>
              <a:tabLst>
                <a:tab pos="241300" algn="l"/>
                <a:tab pos="1308735" algn="l"/>
                <a:tab pos="2159000" algn="l"/>
              </a:tabLst>
            </a:pPr>
            <a:r>
              <a:rPr sz="2625" spc="195" baseline="28571" dirty="0">
                <a:latin typeface="Cambria Math"/>
                <a:cs typeface="Cambria Math"/>
              </a:rPr>
              <a:t>2</a:t>
            </a:r>
            <a:r>
              <a:rPr sz="2400" dirty="0">
                <a:latin typeface="Cambria Math"/>
                <a:cs typeface="Cambria Math"/>
              </a:rPr>
              <a:t>Ψ</a:t>
            </a:r>
            <a:r>
              <a:rPr sz="2400" spc="5"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𝑉	</a:t>
            </a:r>
            <a:r>
              <a:rPr sz="2400" spc="65" dirty="0">
                <a:latin typeface="Cambria Math"/>
                <a:cs typeface="Cambria Math"/>
              </a:rPr>
              <a:t>𝑥</a:t>
            </a:r>
            <a:r>
              <a:rPr sz="2400" dirty="0">
                <a:latin typeface="Cambria Math"/>
                <a:cs typeface="Cambria Math"/>
              </a:rPr>
              <a:t>,</a:t>
            </a:r>
            <a:r>
              <a:rPr sz="2400" spc="-135" dirty="0">
                <a:latin typeface="Cambria Math"/>
                <a:cs typeface="Cambria Math"/>
              </a:rPr>
              <a:t> </a:t>
            </a:r>
            <a:r>
              <a:rPr sz="2400" spc="35" dirty="0">
                <a:latin typeface="Cambria Math"/>
                <a:cs typeface="Cambria Math"/>
              </a:rPr>
              <a:t>𝑦</a:t>
            </a:r>
            <a:r>
              <a:rPr sz="2400" dirty="0">
                <a:latin typeface="Cambria Math"/>
                <a:cs typeface="Cambria Math"/>
              </a:rPr>
              <a:t>,</a:t>
            </a:r>
            <a:r>
              <a:rPr sz="2400" spc="-135" dirty="0">
                <a:latin typeface="Cambria Math"/>
                <a:cs typeface="Cambria Math"/>
              </a:rPr>
              <a:t> </a:t>
            </a:r>
            <a:r>
              <a:rPr sz="2400" dirty="0">
                <a:latin typeface="Cambria Math"/>
                <a:cs typeface="Cambria Math"/>
              </a:rPr>
              <a:t>𝑧	Ψ</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5" dirty="0">
                <a:latin typeface="Cambria Math"/>
                <a:cs typeface="Cambria Math"/>
              </a:rPr>
              <a:t>𝑖</a:t>
            </a:r>
            <a:r>
              <a:rPr sz="2400" dirty="0">
                <a:latin typeface="Cambria Math"/>
                <a:cs typeface="Cambria Math"/>
              </a:rPr>
              <a:t>ℏ</a:t>
            </a:r>
            <a:r>
              <a:rPr sz="2400" spc="-120" dirty="0">
                <a:latin typeface="Cambria Math"/>
                <a:cs typeface="Cambria Math"/>
              </a:rPr>
              <a:t> </a:t>
            </a:r>
            <a:r>
              <a:rPr sz="2625" spc="284" baseline="44444" dirty="0">
                <a:latin typeface="Cambria Math"/>
                <a:cs typeface="Cambria Math"/>
              </a:rPr>
              <a:t>𝜕</a:t>
            </a:r>
            <a:r>
              <a:rPr sz="2625" spc="232" baseline="44444" dirty="0">
                <a:latin typeface="Cambria Math"/>
                <a:cs typeface="Cambria Math"/>
              </a:rPr>
              <a:t>Ψ</a:t>
            </a:r>
            <a:endParaRPr sz="2625" baseline="44444">
              <a:latin typeface="Cambria Math"/>
              <a:cs typeface="Cambria Math"/>
            </a:endParaRPr>
          </a:p>
        </p:txBody>
      </p:sp>
      <p:sp>
        <p:nvSpPr>
          <p:cNvPr id="18" name="object 18"/>
          <p:cNvSpPr txBox="1"/>
          <p:nvPr/>
        </p:nvSpPr>
        <p:spPr>
          <a:xfrm>
            <a:off x="6415532" y="5918708"/>
            <a:ext cx="260350" cy="292735"/>
          </a:xfrm>
          <a:prstGeom prst="rect">
            <a:avLst/>
          </a:prstGeom>
        </p:spPr>
        <p:txBody>
          <a:bodyPr vert="horz" wrap="square" lIns="0" tIns="12700" rIns="0" bIns="0" rtlCol="0">
            <a:spAutoFit/>
          </a:bodyPr>
          <a:lstStyle/>
          <a:p>
            <a:pPr marL="12700">
              <a:lnSpc>
                <a:spcPct val="100000"/>
              </a:lnSpc>
              <a:spcBef>
                <a:spcPts val="100"/>
              </a:spcBef>
            </a:pPr>
            <a:r>
              <a:rPr sz="1750" spc="190" dirty="0">
                <a:latin typeface="Cambria Math"/>
                <a:cs typeface="Cambria Math"/>
              </a:rPr>
              <a:t>𝜕</a:t>
            </a:r>
            <a:r>
              <a:rPr sz="1750" spc="200" dirty="0">
                <a:latin typeface="Cambria Math"/>
                <a:cs typeface="Cambria Math"/>
              </a:rPr>
              <a:t>𝑡</a:t>
            </a:r>
            <a:endParaRPr sz="1750">
              <a:latin typeface="Cambria Math"/>
              <a:cs typeface="Cambria Math"/>
            </a:endParaRPr>
          </a:p>
        </p:txBody>
      </p:sp>
      <p:sp>
        <p:nvSpPr>
          <p:cNvPr id="19" name="object 19"/>
          <p:cNvSpPr txBox="1"/>
          <p:nvPr/>
        </p:nvSpPr>
        <p:spPr>
          <a:xfrm>
            <a:off x="916939" y="6427114"/>
            <a:ext cx="89026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April</a:t>
            </a:r>
            <a:r>
              <a:rPr sz="1200" spc="-45" dirty="0">
                <a:solidFill>
                  <a:srgbClr val="888888"/>
                </a:solidFill>
                <a:latin typeface="Calibri"/>
                <a:cs typeface="Calibri"/>
              </a:rPr>
              <a:t> </a:t>
            </a:r>
            <a:r>
              <a:rPr sz="1200" dirty="0">
                <a:solidFill>
                  <a:srgbClr val="888888"/>
                </a:solidFill>
                <a:latin typeface="Calibri"/>
                <a:cs typeface="Calibri"/>
              </a:rPr>
              <a:t>29,</a:t>
            </a:r>
            <a:r>
              <a:rPr sz="1200" spc="-35" dirty="0">
                <a:solidFill>
                  <a:srgbClr val="888888"/>
                </a:solidFill>
                <a:latin typeface="Calibri"/>
                <a:cs typeface="Calibri"/>
              </a:rPr>
              <a:t> </a:t>
            </a:r>
            <a:r>
              <a:rPr sz="1200" dirty="0">
                <a:solidFill>
                  <a:srgbClr val="888888"/>
                </a:solidFill>
                <a:latin typeface="Calibri"/>
                <a:cs typeface="Calibri"/>
              </a:rPr>
              <a:t>2023</a:t>
            </a:r>
            <a:endParaRPr sz="1200">
              <a:latin typeface="Calibri"/>
              <a:cs typeface="Calibri"/>
            </a:endParaRPr>
          </a:p>
        </p:txBody>
      </p:sp>
      <p:sp>
        <p:nvSpPr>
          <p:cNvPr id="20" name="object 20"/>
          <p:cNvSpPr txBox="1"/>
          <p:nvPr/>
        </p:nvSpPr>
        <p:spPr>
          <a:xfrm>
            <a:off x="5072634" y="6427114"/>
            <a:ext cx="204723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PHY109</a:t>
            </a:r>
            <a:r>
              <a:rPr sz="1200" spc="-10" dirty="0">
                <a:solidFill>
                  <a:srgbClr val="888888"/>
                </a:solidFill>
                <a:latin typeface="Calibri"/>
                <a:cs typeface="Calibri"/>
              </a:rPr>
              <a:t> </a:t>
            </a:r>
            <a:r>
              <a:rPr sz="1200" spc="-5" dirty="0">
                <a:solidFill>
                  <a:srgbClr val="888888"/>
                </a:solidFill>
                <a:latin typeface="Calibri"/>
                <a:cs typeface="Calibri"/>
              </a:rPr>
              <a:t>(ENGINEERING</a:t>
            </a:r>
            <a:r>
              <a:rPr sz="1200" spc="-20" dirty="0">
                <a:solidFill>
                  <a:srgbClr val="888888"/>
                </a:solidFill>
                <a:latin typeface="Calibri"/>
                <a:cs typeface="Calibri"/>
              </a:rPr>
              <a:t> </a:t>
            </a:r>
            <a:r>
              <a:rPr sz="1200" spc="-5" dirty="0">
                <a:solidFill>
                  <a:srgbClr val="888888"/>
                </a:solidFill>
                <a:latin typeface="Calibri"/>
                <a:cs typeface="Calibri"/>
              </a:rPr>
              <a:t>PHYSICS)</a:t>
            </a:r>
            <a:endParaRPr sz="1200">
              <a:latin typeface="Calibri"/>
              <a:cs typeface="Calibri"/>
            </a:endParaRPr>
          </a:p>
        </p:txBody>
      </p:sp>
      <p:sp>
        <p:nvSpPr>
          <p:cNvPr id="21" name="object 21"/>
          <p:cNvSpPr txBox="1"/>
          <p:nvPr/>
        </p:nvSpPr>
        <p:spPr>
          <a:xfrm>
            <a:off x="11094211"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10</a:t>
            </a:r>
            <a:endParaRPr sz="1200">
              <a:latin typeface="Calibri"/>
              <a:cs typeface="Calibri"/>
            </a:endParaRPr>
          </a:p>
        </p:txBody>
      </p:sp>
      <p:sp>
        <p:nvSpPr>
          <p:cNvPr id="22" name="object 22"/>
          <p:cNvSpPr/>
          <p:nvPr/>
        </p:nvSpPr>
        <p:spPr>
          <a:xfrm>
            <a:off x="9144" y="9144"/>
            <a:ext cx="12183110" cy="646430"/>
          </a:xfrm>
          <a:custGeom>
            <a:avLst/>
            <a:gdLst/>
            <a:ahLst/>
            <a:cxnLst/>
            <a:rect l="l" t="t" r="r" b="b"/>
            <a:pathLst>
              <a:path w="12183110" h="646430">
                <a:moveTo>
                  <a:pt x="0" y="646176"/>
                </a:moveTo>
                <a:lnTo>
                  <a:pt x="12182856" y="646176"/>
                </a:lnTo>
                <a:lnTo>
                  <a:pt x="12182856" y="0"/>
                </a:lnTo>
                <a:lnTo>
                  <a:pt x="0" y="0"/>
                </a:lnTo>
                <a:lnTo>
                  <a:pt x="0" y="646176"/>
                </a:lnTo>
                <a:close/>
              </a:path>
            </a:pathLst>
          </a:custGeom>
          <a:solidFill>
            <a:srgbClr val="1F4E79"/>
          </a:solidFill>
        </p:spPr>
        <p:txBody>
          <a:bodyPr wrap="square" lIns="0" tIns="0" rIns="0" bIns="0" rtlCol="0"/>
          <a:lstStyle/>
          <a:p>
            <a:endParaRPr/>
          </a:p>
        </p:txBody>
      </p:sp>
      <p:sp>
        <p:nvSpPr>
          <p:cNvPr id="23" name="object 23"/>
          <p:cNvSpPr txBox="1">
            <a:spLocks noGrp="1"/>
          </p:cNvSpPr>
          <p:nvPr>
            <p:ph type="title"/>
          </p:nvPr>
        </p:nvSpPr>
        <p:spPr>
          <a:xfrm>
            <a:off x="87579" y="12953"/>
            <a:ext cx="851154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FFFFFF"/>
                </a:solidFill>
                <a:latin typeface="Calibri"/>
                <a:cs typeface="Calibri"/>
              </a:rPr>
              <a:t>Time</a:t>
            </a:r>
            <a:r>
              <a:rPr sz="3600" b="1" spc="-15" dirty="0">
                <a:solidFill>
                  <a:srgbClr val="FFFFFF"/>
                </a:solidFill>
                <a:latin typeface="Calibri"/>
                <a:cs typeface="Calibri"/>
              </a:rPr>
              <a:t> </a:t>
            </a:r>
            <a:r>
              <a:rPr sz="3600" b="1" spc="-10" dirty="0">
                <a:solidFill>
                  <a:srgbClr val="FFFFFF"/>
                </a:solidFill>
                <a:latin typeface="Calibri"/>
                <a:cs typeface="Calibri"/>
              </a:rPr>
              <a:t>Dependent</a:t>
            </a:r>
            <a:r>
              <a:rPr sz="3600" b="1" spc="25" dirty="0">
                <a:solidFill>
                  <a:srgbClr val="FFFFFF"/>
                </a:solidFill>
                <a:latin typeface="Calibri"/>
                <a:cs typeface="Calibri"/>
              </a:rPr>
              <a:t> </a:t>
            </a:r>
            <a:r>
              <a:rPr sz="3600" b="1" spc="-10" dirty="0">
                <a:solidFill>
                  <a:srgbClr val="FFFFFF"/>
                </a:solidFill>
                <a:latin typeface="Calibri"/>
                <a:cs typeface="Calibri"/>
              </a:rPr>
              <a:t>Schrodinger</a:t>
            </a:r>
            <a:r>
              <a:rPr sz="3600" b="1" spc="5" dirty="0">
                <a:solidFill>
                  <a:srgbClr val="FFFFFF"/>
                </a:solidFill>
                <a:latin typeface="Calibri"/>
                <a:cs typeface="Calibri"/>
              </a:rPr>
              <a:t> </a:t>
            </a:r>
            <a:r>
              <a:rPr sz="3600" b="1" spc="-60" dirty="0">
                <a:solidFill>
                  <a:srgbClr val="FFFFFF"/>
                </a:solidFill>
                <a:latin typeface="Calibri"/>
                <a:cs typeface="Calibri"/>
              </a:rPr>
              <a:t>Wave</a:t>
            </a:r>
            <a:r>
              <a:rPr sz="3600" b="1" spc="-10" dirty="0">
                <a:solidFill>
                  <a:srgbClr val="FFFFFF"/>
                </a:solidFill>
                <a:latin typeface="Calibri"/>
                <a:cs typeface="Calibri"/>
              </a:rPr>
              <a:t> </a:t>
            </a:r>
            <a:r>
              <a:rPr sz="3600" b="1" spc="-15" dirty="0">
                <a:solidFill>
                  <a:srgbClr val="FFFFFF"/>
                </a:solidFill>
                <a:latin typeface="Calibri"/>
                <a:cs typeface="Calibri"/>
              </a:rPr>
              <a:t>Equation</a:t>
            </a:r>
            <a:endParaRPr sz="3600">
              <a:latin typeface="Calibri"/>
              <a:cs typeface="Calibri"/>
            </a:endParaRPr>
          </a:p>
        </p:txBody>
      </p:sp>
      <p:grpSp>
        <p:nvGrpSpPr>
          <p:cNvPr id="24" name="object 24"/>
          <p:cNvGrpSpPr/>
          <p:nvPr/>
        </p:nvGrpSpPr>
        <p:grpSpPr>
          <a:xfrm>
            <a:off x="323088" y="655319"/>
            <a:ext cx="10538460" cy="2905125"/>
            <a:chOff x="323088" y="655319"/>
            <a:chExt cx="10538460" cy="2905125"/>
          </a:xfrm>
        </p:grpSpPr>
        <p:pic>
          <p:nvPicPr>
            <p:cNvPr id="25" name="object 25"/>
            <p:cNvPicPr/>
            <p:nvPr/>
          </p:nvPicPr>
          <p:blipFill>
            <a:blip r:embed="rId2" cstate="print"/>
            <a:stretch>
              <a:fillRect/>
            </a:stretch>
          </p:blipFill>
          <p:spPr>
            <a:xfrm>
              <a:off x="323088" y="655319"/>
              <a:ext cx="6096000" cy="2904743"/>
            </a:xfrm>
            <a:prstGeom prst="rect">
              <a:avLst/>
            </a:prstGeom>
          </p:spPr>
        </p:pic>
        <p:sp>
          <p:nvSpPr>
            <p:cNvPr id="26" name="object 26"/>
            <p:cNvSpPr/>
            <p:nvPr/>
          </p:nvSpPr>
          <p:spPr>
            <a:xfrm>
              <a:off x="7546213" y="2156586"/>
              <a:ext cx="3315335" cy="282575"/>
            </a:xfrm>
            <a:custGeom>
              <a:avLst/>
              <a:gdLst/>
              <a:ahLst/>
              <a:cxnLst/>
              <a:rect l="l" t="t" r="r" b="b"/>
              <a:pathLst>
                <a:path w="3315334" h="282575">
                  <a:moveTo>
                    <a:pt x="179832" y="131191"/>
                  </a:moveTo>
                  <a:lnTo>
                    <a:pt x="0" y="131191"/>
                  </a:lnTo>
                  <a:lnTo>
                    <a:pt x="0" y="151003"/>
                  </a:lnTo>
                  <a:lnTo>
                    <a:pt x="179832" y="151003"/>
                  </a:lnTo>
                  <a:lnTo>
                    <a:pt x="179832" y="131191"/>
                  </a:lnTo>
                  <a:close/>
                </a:path>
                <a:path w="3315334" h="282575">
                  <a:moveTo>
                    <a:pt x="638543" y="131191"/>
                  </a:moveTo>
                  <a:lnTo>
                    <a:pt x="230124" y="131191"/>
                  </a:lnTo>
                  <a:lnTo>
                    <a:pt x="230124" y="151003"/>
                  </a:lnTo>
                  <a:lnTo>
                    <a:pt x="638543" y="151003"/>
                  </a:lnTo>
                  <a:lnTo>
                    <a:pt x="638543" y="131191"/>
                  </a:lnTo>
                  <a:close/>
                </a:path>
                <a:path w="3315334" h="282575">
                  <a:moveTo>
                    <a:pt x="1741932" y="131191"/>
                  </a:moveTo>
                  <a:lnTo>
                    <a:pt x="1312164" y="131191"/>
                  </a:lnTo>
                  <a:lnTo>
                    <a:pt x="1312164" y="151003"/>
                  </a:lnTo>
                  <a:lnTo>
                    <a:pt x="1741932" y="151003"/>
                  </a:lnTo>
                  <a:lnTo>
                    <a:pt x="1741932" y="131191"/>
                  </a:lnTo>
                  <a:close/>
                </a:path>
                <a:path w="3315334" h="282575">
                  <a:moveTo>
                    <a:pt x="2354567" y="131191"/>
                  </a:moveTo>
                  <a:lnTo>
                    <a:pt x="1792224" y="131191"/>
                  </a:lnTo>
                  <a:lnTo>
                    <a:pt x="1792224" y="151003"/>
                  </a:lnTo>
                  <a:lnTo>
                    <a:pt x="2354567" y="151003"/>
                  </a:lnTo>
                  <a:lnTo>
                    <a:pt x="2354567" y="131191"/>
                  </a:lnTo>
                  <a:close/>
                </a:path>
                <a:path w="3315334" h="282575">
                  <a:moveTo>
                    <a:pt x="3039237" y="11430"/>
                  </a:moveTo>
                  <a:lnTo>
                    <a:pt x="3035300" y="0"/>
                  </a:lnTo>
                  <a:lnTo>
                    <a:pt x="3014815" y="7391"/>
                  </a:lnTo>
                  <a:lnTo>
                    <a:pt x="2996844" y="18097"/>
                  </a:lnTo>
                  <a:lnTo>
                    <a:pt x="2968498" y="49530"/>
                  </a:lnTo>
                  <a:lnTo>
                    <a:pt x="2951061" y="91427"/>
                  </a:lnTo>
                  <a:lnTo>
                    <a:pt x="2945257" y="141224"/>
                  </a:lnTo>
                  <a:lnTo>
                    <a:pt x="2946704" y="167182"/>
                  </a:lnTo>
                  <a:lnTo>
                    <a:pt x="2958325" y="213093"/>
                  </a:lnTo>
                  <a:lnTo>
                    <a:pt x="2981325" y="250342"/>
                  </a:lnTo>
                  <a:lnTo>
                    <a:pt x="3014751" y="274967"/>
                  </a:lnTo>
                  <a:lnTo>
                    <a:pt x="3035300" y="282321"/>
                  </a:lnTo>
                  <a:lnTo>
                    <a:pt x="3038856" y="270891"/>
                  </a:lnTo>
                  <a:lnTo>
                    <a:pt x="3022727" y="263779"/>
                  </a:lnTo>
                  <a:lnTo>
                    <a:pt x="3008833" y="253860"/>
                  </a:lnTo>
                  <a:lnTo>
                    <a:pt x="2980359" y="207606"/>
                  </a:lnTo>
                  <a:lnTo>
                    <a:pt x="2972054" y="164642"/>
                  </a:lnTo>
                  <a:lnTo>
                    <a:pt x="2971038" y="139700"/>
                  </a:lnTo>
                  <a:lnTo>
                    <a:pt x="2972054" y="115633"/>
                  </a:lnTo>
                  <a:lnTo>
                    <a:pt x="2980359" y="73863"/>
                  </a:lnTo>
                  <a:lnTo>
                    <a:pt x="3008973" y="28359"/>
                  </a:lnTo>
                  <a:lnTo>
                    <a:pt x="3022993" y="18529"/>
                  </a:lnTo>
                  <a:lnTo>
                    <a:pt x="3039237" y="11430"/>
                  </a:lnTo>
                  <a:close/>
                </a:path>
                <a:path w="3315334" h="282575">
                  <a:moveTo>
                    <a:pt x="3315335" y="141224"/>
                  </a:moveTo>
                  <a:lnTo>
                    <a:pt x="3309518" y="91427"/>
                  </a:lnTo>
                  <a:lnTo>
                    <a:pt x="3292094" y="49530"/>
                  </a:lnTo>
                  <a:lnTo>
                    <a:pt x="3263684" y="18097"/>
                  </a:lnTo>
                  <a:lnTo>
                    <a:pt x="3225292" y="0"/>
                  </a:lnTo>
                  <a:lnTo>
                    <a:pt x="3221228" y="11430"/>
                  </a:lnTo>
                  <a:lnTo>
                    <a:pt x="3237598" y="18529"/>
                  </a:lnTo>
                  <a:lnTo>
                    <a:pt x="3251682" y="28359"/>
                  </a:lnTo>
                  <a:lnTo>
                    <a:pt x="3280219" y="73863"/>
                  </a:lnTo>
                  <a:lnTo>
                    <a:pt x="3288525" y="115633"/>
                  </a:lnTo>
                  <a:lnTo>
                    <a:pt x="3289554" y="139700"/>
                  </a:lnTo>
                  <a:lnTo>
                    <a:pt x="3288500" y="164642"/>
                  </a:lnTo>
                  <a:lnTo>
                    <a:pt x="3280118" y="207606"/>
                  </a:lnTo>
                  <a:lnTo>
                    <a:pt x="3251682" y="253860"/>
                  </a:lnTo>
                  <a:lnTo>
                    <a:pt x="3221736" y="270891"/>
                  </a:lnTo>
                  <a:lnTo>
                    <a:pt x="3225292" y="282321"/>
                  </a:lnTo>
                  <a:lnTo>
                    <a:pt x="3263785" y="264312"/>
                  </a:lnTo>
                  <a:lnTo>
                    <a:pt x="3292094" y="233045"/>
                  </a:lnTo>
                  <a:lnTo>
                    <a:pt x="3309518" y="191135"/>
                  </a:lnTo>
                  <a:lnTo>
                    <a:pt x="3313874" y="167182"/>
                  </a:lnTo>
                  <a:lnTo>
                    <a:pt x="3315335" y="141224"/>
                  </a:lnTo>
                  <a:close/>
                </a:path>
              </a:pathLst>
            </a:custGeom>
            <a:solidFill>
              <a:srgbClr val="000000"/>
            </a:solidFill>
          </p:spPr>
          <p:txBody>
            <a:bodyPr wrap="square" lIns="0" tIns="0" rIns="0" bIns="0" rtlCol="0"/>
            <a:lstStyle/>
            <a:p>
              <a:endParaRPr/>
            </a:p>
          </p:txBody>
        </p:sp>
      </p:grpSp>
      <p:sp>
        <p:nvSpPr>
          <p:cNvPr id="27" name="object 27"/>
          <p:cNvSpPr txBox="1"/>
          <p:nvPr/>
        </p:nvSpPr>
        <p:spPr>
          <a:xfrm>
            <a:off x="6775450" y="1458290"/>
            <a:ext cx="4091304"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From</a:t>
            </a:r>
            <a:r>
              <a:rPr sz="2400" spc="-35" dirty="0">
                <a:latin typeface="Calibri"/>
                <a:cs typeface="Calibri"/>
              </a:rPr>
              <a:t> </a:t>
            </a:r>
            <a:r>
              <a:rPr sz="2400" spc="-5" dirty="0">
                <a:latin typeface="Calibri"/>
                <a:cs typeface="Calibri"/>
              </a:rPr>
              <a:t>equation</a:t>
            </a:r>
            <a:r>
              <a:rPr sz="2400" spc="-15" dirty="0">
                <a:latin typeface="Calibri"/>
                <a:cs typeface="Calibri"/>
              </a:rPr>
              <a:t> </a:t>
            </a:r>
            <a:r>
              <a:rPr sz="2400" spc="-5" dirty="0">
                <a:latin typeface="Calibri"/>
                <a:cs typeface="Calibri"/>
              </a:rPr>
              <a:t>(3)</a:t>
            </a:r>
            <a:r>
              <a:rPr sz="2400" spc="-40" dirty="0">
                <a:latin typeface="Calibri"/>
                <a:cs typeface="Calibri"/>
              </a:rPr>
              <a:t> </a:t>
            </a:r>
            <a:r>
              <a:rPr sz="2400" dirty="0">
                <a:latin typeface="Calibri"/>
                <a:cs typeface="Calibri"/>
              </a:rPr>
              <a:t>and</a:t>
            </a:r>
            <a:r>
              <a:rPr sz="2400" spc="-10" dirty="0">
                <a:latin typeface="Calibri"/>
                <a:cs typeface="Calibri"/>
              </a:rPr>
              <a:t> </a:t>
            </a:r>
            <a:r>
              <a:rPr sz="2400" spc="-5" dirty="0">
                <a:latin typeface="Calibri"/>
                <a:cs typeface="Calibri"/>
              </a:rPr>
              <a:t>(5)</a:t>
            </a:r>
            <a:r>
              <a:rPr sz="2400" spc="-25" dirty="0">
                <a:latin typeface="Calibri"/>
                <a:cs typeface="Calibri"/>
              </a:rPr>
              <a:t> </a:t>
            </a:r>
            <a:r>
              <a:rPr sz="2400" spc="-15" dirty="0">
                <a:latin typeface="Calibri"/>
                <a:cs typeface="Calibri"/>
              </a:rPr>
              <a:t>we</a:t>
            </a:r>
            <a:r>
              <a:rPr sz="2400" spc="-10" dirty="0">
                <a:latin typeface="Calibri"/>
                <a:cs typeface="Calibri"/>
              </a:rPr>
              <a:t> </a:t>
            </a:r>
            <a:r>
              <a:rPr sz="2400" spc="-15" dirty="0">
                <a:latin typeface="Calibri"/>
                <a:cs typeface="Calibri"/>
              </a:rPr>
              <a:t>get</a:t>
            </a:r>
            <a:endParaRPr sz="2400">
              <a:latin typeface="Calibri"/>
              <a:cs typeface="Calibri"/>
            </a:endParaRPr>
          </a:p>
        </p:txBody>
      </p:sp>
      <p:sp>
        <p:nvSpPr>
          <p:cNvPr id="28" name="object 28"/>
          <p:cNvSpPr txBox="1"/>
          <p:nvPr/>
        </p:nvSpPr>
        <p:spPr>
          <a:xfrm>
            <a:off x="7509002" y="1836801"/>
            <a:ext cx="2444750" cy="391160"/>
          </a:xfrm>
          <a:prstGeom prst="rect">
            <a:avLst/>
          </a:prstGeom>
        </p:spPr>
        <p:txBody>
          <a:bodyPr vert="horz" wrap="square" lIns="0" tIns="12700" rIns="0" bIns="0" rtlCol="0">
            <a:spAutoFit/>
          </a:bodyPr>
          <a:lstStyle/>
          <a:p>
            <a:pPr marL="38100">
              <a:lnSpc>
                <a:spcPct val="100000"/>
              </a:lnSpc>
              <a:spcBef>
                <a:spcPts val="100"/>
              </a:spcBef>
              <a:tabLst>
                <a:tab pos="1405255" algn="l"/>
              </a:tabLst>
            </a:pPr>
            <a:r>
              <a:rPr sz="2400" dirty="0">
                <a:latin typeface="Cambria Math"/>
                <a:cs typeface="Cambria Math"/>
              </a:rPr>
              <a:t>ℏ</a:t>
            </a:r>
            <a:r>
              <a:rPr sz="2400" spc="-130" dirty="0">
                <a:latin typeface="Cambria Math"/>
                <a:cs typeface="Cambria Math"/>
              </a:rPr>
              <a:t> </a:t>
            </a:r>
            <a:r>
              <a:rPr sz="2400" spc="-5" dirty="0">
                <a:latin typeface="Cambria Math"/>
                <a:cs typeface="Cambria Math"/>
              </a:rPr>
              <a:t>𝜕Ψ	</a:t>
            </a:r>
            <a:r>
              <a:rPr sz="2400" spc="20" dirty="0">
                <a:latin typeface="Cambria Math"/>
                <a:cs typeface="Cambria Math"/>
              </a:rPr>
              <a:t>ℏ</a:t>
            </a:r>
            <a:r>
              <a:rPr sz="2625" spc="30" baseline="28571" dirty="0">
                <a:latin typeface="Cambria Math"/>
                <a:cs typeface="Cambria Math"/>
              </a:rPr>
              <a:t>2 </a:t>
            </a:r>
            <a:r>
              <a:rPr sz="2625" spc="97" baseline="28571" dirty="0">
                <a:latin typeface="Cambria Math"/>
                <a:cs typeface="Cambria Math"/>
              </a:rPr>
              <a:t> </a:t>
            </a:r>
            <a:r>
              <a:rPr sz="2400" spc="80" dirty="0">
                <a:latin typeface="Cambria Math"/>
                <a:cs typeface="Cambria Math"/>
              </a:rPr>
              <a:t>𝜕</a:t>
            </a:r>
            <a:r>
              <a:rPr sz="2625" spc="120" baseline="28571" dirty="0">
                <a:latin typeface="Cambria Math"/>
                <a:cs typeface="Cambria Math"/>
              </a:rPr>
              <a:t>2</a:t>
            </a:r>
            <a:r>
              <a:rPr sz="2400" spc="80" dirty="0">
                <a:latin typeface="Cambria Math"/>
                <a:cs typeface="Cambria Math"/>
              </a:rPr>
              <a:t>Ψ</a:t>
            </a:r>
            <a:endParaRPr sz="2400">
              <a:latin typeface="Cambria Math"/>
              <a:cs typeface="Cambria Math"/>
            </a:endParaRPr>
          </a:p>
        </p:txBody>
      </p:sp>
      <p:sp>
        <p:nvSpPr>
          <p:cNvPr id="29" name="object 29"/>
          <p:cNvSpPr txBox="1"/>
          <p:nvPr/>
        </p:nvSpPr>
        <p:spPr>
          <a:xfrm>
            <a:off x="7545578" y="2066925"/>
            <a:ext cx="3620770" cy="595630"/>
          </a:xfrm>
          <a:prstGeom prst="rect">
            <a:avLst/>
          </a:prstGeom>
        </p:spPr>
        <p:txBody>
          <a:bodyPr vert="horz" wrap="square" lIns="0" tIns="12700" rIns="0" bIns="0" rtlCol="0">
            <a:spAutoFit/>
          </a:bodyPr>
          <a:lstStyle/>
          <a:p>
            <a:pPr marL="725170">
              <a:lnSpc>
                <a:spcPts val="2245"/>
              </a:lnSpc>
              <a:spcBef>
                <a:spcPts val="100"/>
              </a:spcBef>
              <a:tabLst>
                <a:tab pos="2424430" algn="l"/>
                <a:tab pos="3046730" algn="l"/>
                <a:tab pos="3343910" algn="l"/>
              </a:tabLst>
            </a:pPr>
            <a:r>
              <a:rPr sz="2400" dirty="0">
                <a:latin typeface="Cambria Math"/>
                <a:cs typeface="Cambria Math"/>
              </a:rPr>
              <a:t>=</a:t>
            </a:r>
            <a:r>
              <a:rPr sz="2400" spc="125" dirty="0">
                <a:latin typeface="Cambria Math"/>
                <a:cs typeface="Cambria Math"/>
              </a:rPr>
              <a:t> </a:t>
            </a:r>
            <a:r>
              <a:rPr sz="2400" dirty="0">
                <a:latin typeface="Cambria Math"/>
                <a:cs typeface="Cambria Math"/>
              </a:rPr>
              <a:t>−	+</a:t>
            </a:r>
            <a:r>
              <a:rPr sz="2400" spc="5" dirty="0">
                <a:latin typeface="Cambria Math"/>
                <a:cs typeface="Cambria Math"/>
              </a:rPr>
              <a:t> </a:t>
            </a:r>
            <a:r>
              <a:rPr sz="2400" dirty="0">
                <a:latin typeface="Cambria Math"/>
                <a:cs typeface="Cambria Math"/>
              </a:rPr>
              <a:t>𝑉	𝑥	Ψ</a:t>
            </a:r>
            <a:endParaRPr sz="2400">
              <a:latin typeface="Cambria Math"/>
              <a:cs typeface="Cambria Math"/>
            </a:endParaRPr>
          </a:p>
          <a:p>
            <a:pPr marL="38100">
              <a:lnSpc>
                <a:spcPts val="2245"/>
              </a:lnSpc>
              <a:tabLst>
                <a:tab pos="286385" algn="l"/>
                <a:tab pos="1313815" algn="l"/>
              </a:tabLst>
            </a:pPr>
            <a:r>
              <a:rPr sz="2400" dirty="0">
                <a:latin typeface="Cambria Math"/>
                <a:cs typeface="Cambria Math"/>
              </a:rPr>
              <a:t>𝑖	</a:t>
            </a:r>
            <a:r>
              <a:rPr sz="2400" spc="-5" dirty="0">
                <a:latin typeface="Cambria Math"/>
                <a:cs typeface="Cambria Math"/>
              </a:rPr>
              <a:t>𝜕𝑡	</a:t>
            </a:r>
            <a:r>
              <a:rPr sz="2400" dirty="0">
                <a:latin typeface="Cambria Math"/>
                <a:cs typeface="Cambria Math"/>
              </a:rPr>
              <a:t>2𝑚</a:t>
            </a:r>
            <a:r>
              <a:rPr sz="2400" spc="145" dirty="0">
                <a:latin typeface="Cambria Math"/>
                <a:cs typeface="Cambria Math"/>
              </a:rPr>
              <a:t> </a:t>
            </a:r>
            <a:r>
              <a:rPr sz="2400" spc="50" dirty="0">
                <a:latin typeface="Cambria Math"/>
                <a:cs typeface="Cambria Math"/>
              </a:rPr>
              <a:t>𝜕𝑥</a:t>
            </a:r>
            <a:r>
              <a:rPr sz="2625" spc="75" baseline="22222" dirty="0">
                <a:latin typeface="Cambria Math"/>
                <a:cs typeface="Cambria Math"/>
              </a:rPr>
              <a:t>2</a:t>
            </a:r>
            <a:endParaRPr sz="2625" baseline="22222">
              <a:latin typeface="Cambria Math"/>
              <a:cs typeface="Cambria Math"/>
            </a:endParaRPr>
          </a:p>
        </p:txBody>
      </p:sp>
      <p:sp>
        <p:nvSpPr>
          <p:cNvPr id="30" name="object 30"/>
          <p:cNvSpPr txBox="1"/>
          <p:nvPr/>
        </p:nvSpPr>
        <p:spPr>
          <a:xfrm>
            <a:off x="6775450" y="2559177"/>
            <a:ext cx="443674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Calibri"/>
                <a:cs typeface="Calibri"/>
              </a:rPr>
              <a:t>This </a:t>
            </a:r>
            <a:r>
              <a:rPr sz="2400" dirty="0">
                <a:latin typeface="Calibri"/>
                <a:cs typeface="Calibri"/>
              </a:rPr>
              <a:t>is </a:t>
            </a:r>
            <a:r>
              <a:rPr sz="2400" spc="-5" dirty="0">
                <a:latin typeface="Calibri"/>
                <a:cs typeface="Calibri"/>
              </a:rPr>
              <a:t>Time dependent </a:t>
            </a:r>
            <a:r>
              <a:rPr sz="2400" spc="-10" dirty="0">
                <a:latin typeface="Calibri"/>
                <a:cs typeface="Calibri"/>
              </a:rPr>
              <a:t>Schrodinger </a:t>
            </a:r>
            <a:r>
              <a:rPr sz="2400" spc="-530" dirty="0">
                <a:latin typeface="Calibri"/>
                <a:cs typeface="Calibri"/>
              </a:rPr>
              <a:t> </a:t>
            </a:r>
            <a:r>
              <a:rPr sz="2400" spc="-25" dirty="0">
                <a:latin typeface="Calibri"/>
                <a:cs typeface="Calibri"/>
              </a:rPr>
              <a:t>wave</a:t>
            </a:r>
            <a:r>
              <a:rPr sz="2400" spc="-15" dirty="0">
                <a:latin typeface="Calibri"/>
                <a:cs typeface="Calibri"/>
              </a:rPr>
              <a:t> </a:t>
            </a:r>
            <a:r>
              <a:rPr sz="2400" spc="-5" dirty="0">
                <a:latin typeface="Calibri"/>
                <a:cs typeface="Calibri"/>
              </a:rPr>
              <a:t>equation.</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085" y="736601"/>
            <a:ext cx="11819632" cy="5632311"/>
          </a:xfrm>
          <a:prstGeom prst="rect">
            <a:avLst/>
          </a:prstGeom>
          <a:noFill/>
        </p:spPr>
        <p:txBody>
          <a:bodyPr wrap="square" rtlCol="0">
            <a:spAutoFit/>
          </a:bodyPr>
          <a:lstStyle/>
          <a:p>
            <a:r>
              <a:rPr lang="en-US" sz="2000" dirty="0"/>
              <a:t>Particle aspect of waves; that is, the concept that waves exhibit particle behavior at the microscopic scale. At this scale, classical physics fails not only quantitatively but even qualitatively and conceptually.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1900: Max Planck introduced the concept of the </a:t>
            </a:r>
            <a:r>
              <a:rPr lang="en-US" sz="2000" b="1" i="1" dirty="0">
                <a:solidFill>
                  <a:srgbClr val="FF0000"/>
                </a:solidFill>
              </a:rPr>
              <a:t>quantum </a:t>
            </a:r>
            <a:r>
              <a:rPr lang="en-US" sz="2000" b="1" dirty="0">
                <a:solidFill>
                  <a:srgbClr val="FF0000"/>
                </a:solidFill>
              </a:rPr>
              <a:t>of energy</a:t>
            </a:r>
            <a:r>
              <a:rPr lang="en-US" sz="2000" dirty="0">
                <a:solidFill>
                  <a:srgbClr val="FF0000"/>
                </a:solidFill>
              </a:rPr>
              <a:t> </a:t>
            </a:r>
            <a:r>
              <a:rPr lang="en-US" sz="2000" dirty="0"/>
              <a:t>(energy exchange between an </a:t>
            </a:r>
            <a:r>
              <a:rPr lang="en-US" sz="2000" i="1" dirty="0"/>
              <a:t>electromagnetic wave </a:t>
            </a:r>
            <a:r>
              <a:rPr lang="en-US" sz="2000" dirty="0"/>
              <a:t>of frequency and matter occurs </a:t>
            </a:r>
            <a:r>
              <a:rPr lang="en-US" sz="2000" b="1" i="1" dirty="0"/>
              <a:t>only in integer multiples </a:t>
            </a:r>
            <a:r>
              <a:rPr lang="en-US" sz="2000" b="1" dirty="0"/>
              <a:t>of </a:t>
            </a:r>
            <a:r>
              <a:rPr lang="en-US" sz="2000" b="1" i="1" dirty="0" err="1"/>
              <a:t>hv</a:t>
            </a:r>
            <a:r>
              <a:rPr lang="en-US" sz="2000" dirty="0"/>
              <a:t>) and explained the phenomenon of blackbody radiation.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1905: Einstein explained the </a:t>
            </a:r>
            <a:r>
              <a:rPr lang="en-US" sz="2000" b="1" dirty="0">
                <a:solidFill>
                  <a:srgbClr val="FF0000"/>
                </a:solidFill>
              </a:rPr>
              <a:t>Photoelectric effect</a:t>
            </a:r>
            <a:r>
              <a:rPr lang="en-US" sz="2000" dirty="0"/>
              <a:t> using the concept of photon (</a:t>
            </a:r>
            <a:r>
              <a:rPr lang="en-US" sz="2000" b="1" i="1" dirty="0"/>
              <a:t>light itself is made of discrete bits of energy or tiny particles</a:t>
            </a:r>
            <a:r>
              <a:rPr lang="en-US" sz="2000" i="1" dirty="0"/>
              <a:t>)</a:t>
            </a:r>
            <a:r>
              <a:rPr lang="en-US" sz="2000" dirty="0"/>
              <a:t>, which was unsolved since its first experimental observation by Hertz in 1887.</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1913: Neil Bohr introduced a model of Hydrogen atom: atoms can be found only in </a:t>
            </a:r>
            <a:r>
              <a:rPr lang="en-US" sz="2000" b="1" i="1" dirty="0"/>
              <a:t>discrete states </a:t>
            </a:r>
            <a:r>
              <a:rPr lang="en-US" sz="2000" b="1" dirty="0"/>
              <a:t>of energy and the emission or absorption of radiation by atoms takes place only in </a:t>
            </a:r>
            <a:r>
              <a:rPr lang="en-US" sz="2000" b="1" i="1" dirty="0"/>
              <a:t>discrete </a:t>
            </a:r>
            <a:r>
              <a:rPr lang="en-US" sz="2000" b="1" dirty="0"/>
              <a:t>energy states</a:t>
            </a:r>
            <a:r>
              <a:rPr lang="en-US" sz="2000" dirty="0"/>
              <a:t>. This work provided a satisfactory explanation to several outstanding problems such as atomic stability and atomic spectroscopy.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1923: Compton demonstrated corpuscular aspect of light. By </a:t>
            </a:r>
            <a:r>
              <a:rPr lang="en-US" sz="2000" b="1" dirty="0"/>
              <a:t>scattering X-rays with electrons</a:t>
            </a:r>
            <a:r>
              <a:rPr lang="en-US" sz="2000" dirty="0"/>
              <a:t>, he confirmed that </a:t>
            </a:r>
            <a:r>
              <a:rPr lang="en-US" sz="2000" b="1" dirty="0"/>
              <a:t>the X-ray photons behave like particles</a:t>
            </a:r>
            <a:r>
              <a:rPr lang="en-US" sz="2000" dirty="0"/>
              <a:t>.</a:t>
            </a:r>
          </a:p>
          <a:p>
            <a:pPr marL="342900" indent="-342900">
              <a:buFont typeface="Wingdings" panose="05000000000000000000" pitchFamily="2" charset="2"/>
              <a:buChar char="Ø"/>
            </a:pPr>
            <a:r>
              <a:rPr lang="en-US" sz="2000" b="1" dirty="0"/>
              <a:t>Dual nature of light</a:t>
            </a:r>
          </a:p>
        </p:txBody>
      </p:sp>
      <p:sp>
        <p:nvSpPr>
          <p:cNvPr id="2" name="Slide Number Placeholder 1"/>
          <p:cNvSpPr>
            <a:spLocks noGrp="1"/>
          </p:cNvSpPr>
          <p:nvPr>
            <p:ph type="sldNum" sz="quarter" idx="12"/>
          </p:nvPr>
        </p:nvSpPr>
        <p:spPr/>
        <p:txBody>
          <a:bodyPr/>
          <a:lstStyle/>
          <a:p>
            <a:fld id="{5EA9EAC4-11F9-4FE3-8109-670697515FAB}" type="slidenum">
              <a:rPr lang="en-US" smtClean="0"/>
              <a:t>5</a:t>
            </a:fld>
            <a:endParaRPr lang="en-US"/>
          </a:p>
        </p:txBody>
      </p:sp>
      <p:sp>
        <p:nvSpPr>
          <p:cNvPr id="3" name="Date Placeholder 2"/>
          <p:cNvSpPr>
            <a:spLocks noGrp="1"/>
          </p:cNvSpPr>
          <p:nvPr>
            <p:ph type="dt" sz="half" idx="10"/>
          </p:nvPr>
        </p:nvSpPr>
        <p:spPr/>
        <p:txBody>
          <a:bodyPr/>
          <a:lstStyle/>
          <a:p>
            <a:fld id="{07EDC1B4-81E7-4294-B9FF-CB974D1CBF80}" type="datetime4">
              <a:rPr lang="en-US" smtClean="0"/>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711776" y="33358"/>
            <a:ext cx="1839543"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Timeline</a:t>
            </a:r>
          </a:p>
        </p:txBody>
      </p:sp>
    </p:spTree>
    <p:extLst>
      <p:ext uri="{BB962C8B-B14F-4D97-AF65-F5344CB8AC3E}">
        <p14:creationId xmlns:p14="http://schemas.microsoft.com/office/powerpoint/2010/main" val="1053384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9074150" cy="697230"/>
          </a:xfrm>
          <a:prstGeom prst="rect">
            <a:avLst/>
          </a:prstGeom>
        </p:spPr>
        <p:txBody>
          <a:bodyPr vert="horz" wrap="square" lIns="0" tIns="13335" rIns="0" bIns="0" rtlCol="0">
            <a:spAutoFit/>
          </a:bodyPr>
          <a:lstStyle/>
          <a:p>
            <a:pPr marL="12700">
              <a:lnSpc>
                <a:spcPct val="100000"/>
              </a:lnSpc>
              <a:spcBef>
                <a:spcPts val="105"/>
              </a:spcBef>
            </a:pPr>
            <a:r>
              <a:rPr spc="-15" dirty="0"/>
              <a:t>Particle</a:t>
            </a:r>
            <a:r>
              <a:rPr spc="15" dirty="0"/>
              <a:t> </a:t>
            </a:r>
            <a:r>
              <a:rPr dirty="0"/>
              <a:t>in</a:t>
            </a:r>
            <a:r>
              <a:rPr spc="5" dirty="0"/>
              <a:t> </a:t>
            </a:r>
            <a:r>
              <a:rPr dirty="0"/>
              <a:t>an</a:t>
            </a:r>
            <a:r>
              <a:rPr spc="5" dirty="0"/>
              <a:t> </a:t>
            </a:r>
            <a:r>
              <a:rPr spc="-10" dirty="0"/>
              <a:t>infinite</a:t>
            </a:r>
            <a:r>
              <a:rPr dirty="0"/>
              <a:t> </a:t>
            </a:r>
            <a:r>
              <a:rPr spc="-10" dirty="0"/>
              <a:t>potential</a:t>
            </a:r>
            <a:r>
              <a:rPr spc="15" dirty="0"/>
              <a:t> </a:t>
            </a:r>
            <a:r>
              <a:rPr spc="-15" dirty="0"/>
              <a:t>well</a:t>
            </a:r>
            <a:r>
              <a:rPr spc="15" dirty="0"/>
              <a:t> </a:t>
            </a:r>
            <a:r>
              <a:rPr spc="-20" dirty="0"/>
              <a:t>(box)</a:t>
            </a:r>
          </a:p>
        </p:txBody>
      </p:sp>
      <p:sp>
        <p:nvSpPr>
          <p:cNvPr id="3" name="object 3"/>
          <p:cNvSpPr txBox="1"/>
          <p:nvPr/>
        </p:nvSpPr>
        <p:spPr>
          <a:xfrm>
            <a:off x="916939" y="1811782"/>
            <a:ext cx="4302125" cy="330835"/>
          </a:xfrm>
          <a:prstGeom prst="rect">
            <a:avLst/>
          </a:prstGeom>
        </p:spPr>
        <p:txBody>
          <a:bodyPr vert="horz" wrap="square" lIns="0" tIns="13335" rIns="0" bIns="0" rtlCol="0">
            <a:spAutoFit/>
          </a:bodyPr>
          <a:lstStyle/>
          <a:p>
            <a:pPr marL="241300" indent="-229235">
              <a:lnSpc>
                <a:spcPct val="100000"/>
              </a:lnSpc>
              <a:spcBef>
                <a:spcPts val="105"/>
              </a:spcBef>
              <a:buFont typeface="Arial MT"/>
              <a:buChar char="•"/>
              <a:tabLst>
                <a:tab pos="241300" algn="l"/>
                <a:tab pos="241935" algn="l"/>
              </a:tabLst>
            </a:pPr>
            <a:r>
              <a:rPr sz="2000" spc="-5" dirty="0">
                <a:latin typeface="Calibri"/>
                <a:cs typeface="Calibri"/>
              </a:rPr>
              <a:t>The</a:t>
            </a:r>
            <a:r>
              <a:rPr sz="2000" spc="-15" dirty="0">
                <a:latin typeface="Calibri"/>
                <a:cs typeface="Calibri"/>
              </a:rPr>
              <a:t> </a:t>
            </a:r>
            <a:r>
              <a:rPr sz="2000" spc="-10" dirty="0">
                <a:latin typeface="Calibri"/>
                <a:cs typeface="Calibri"/>
              </a:rPr>
              <a:t>infinite</a:t>
            </a:r>
            <a:r>
              <a:rPr sz="2000" spc="5" dirty="0">
                <a:latin typeface="Calibri"/>
                <a:cs typeface="Calibri"/>
              </a:rPr>
              <a:t> </a:t>
            </a:r>
            <a:r>
              <a:rPr sz="2000" spc="-5" dirty="0">
                <a:latin typeface="Calibri"/>
                <a:cs typeface="Calibri"/>
              </a:rPr>
              <a:t>potential</a:t>
            </a:r>
            <a:r>
              <a:rPr sz="2000" spc="-15" dirty="0">
                <a:latin typeface="Calibri"/>
                <a:cs typeface="Calibri"/>
              </a:rPr>
              <a:t> </a:t>
            </a:r>
            <a:r>
              <a:rPr sz="2000" spc="-5" dirty="0">
                <a:latin typeface="Calibri"/>
                <a:cs typeface="Calibri"/>
              </a:rPr>
              <a:t>well</a:t>
            </a:r>
            <a:r>
              <a:rPr sz="2000" dirty="0">
                <a:latin typeface="Calibri"/>
                <a:cs typeface="Calibri"/>
              </a:rPr>
              <a:t> is</a:t>
            </a:r>
            <a:r>
              <a:rPr sz="2000" spc="-15" dirty="0">
                <a:latin typeface="Calibri"/>
                <a:cs typeface="Calibri"/>
              </a:rPr>
              <a:t> </a:t>
            </a:r>
            <a:r>
              <a:rPr sz="2000" spc="-5" dirty="0">
                <a:latin typeface="Calibri"/>
                <a:cs typeface="Calibri"/>
              </a:rPr>
              <a:t>defined</a:t>
            </a:r>
            <a:r>
              <a:rPr sz="2000" spc="-15" dirty="0">
                <a:latin typeface="Calibri"/>
                <a:cs typeface="Calibri"/>
              </a:rPr>
              <a:t> </a:t>
            </a:r>
            <a:r>
              <a:rPr sz="2000" dirty="0">
                <a:latin typeface="Calibri"/>
                <a:cs typeface="Calibri"/>
              </a:rPr>
              <a:t>as:</a:t>
            </a:r>
            <a:endParaRPr sz="2000">
              <a:latin typeface="Calibri"/>
              <a:cs typeface="Calibri"/>
            </a:endParaRPr>
          </a:p>
        </p:txBody>
      </p:sp>
      <p:sp>
        <p:nvSpPr>
          <p:cNvPr id="4" name="object 4"/>
          <p:cNvSpPr/>
          <p:nvPr/>
        </p:nvSpPr>
        <p:spPr>
          <a:xfrm>
            <a:off x="4531867" y="2862198"/>
            <a:ext cx="309880" cy="236220"/>
          </a:xfrm>
          <a:custGeom>
            <a:avLst/>
            <a:gdLst/>
            <a:ahLst/>
            <a:cxnLst/>
            <a:rect l="l" t="t" r="r" b="b"/>
            <a:pathLst>
              <a:path w="309879" h="236219">
                <a:moveTo>
                  <a:pt x="234187" y="0"/>
                </a:moveTo>
                <a:lnTo>
                  <a:pt x="230759" y="9525"/>
                </a:lnTo>
                <a:lnTo>
                  <a:pt x="244399" y="15501"/>
                </a:lnTo>
                <a:lnTo>
                  <a:pt x="256159" y="23717"/>
                </a:lnTo>
                <a:lnTo>
                  <a:pt x="280013" y="61652"/>
                </a:lnTo>
                <a:lnTo>
                  <a:pt x="287782" y="116712"/>
                </a:lnTo>
                <a:lnTo>
                  <a:pt x="286920" y="137477"/>
                </a:lnTo>
                <a:lnTo>
                  <a:pt x="273812" y="188340"/>
                </a:lnTo>
                <a:lnTo>
                  <a:pt x="244594" y="220255"/>
                </a:lnTo>
                <a:lnTo>
                  <a:pt x="231140" y="226187"/>
                </a:lnTo>
                <a:lnTo>
                  <a:pt x="234187" y="235712"/>
                </a:lnTo>
                <a:lnTo>
                  <a:pt x="279175" y="208994"/>
                </a:lnTo>
                <a:lnTo>
                  <a:pt x="304514" y="159607"/>
                </a:lnTo>
                <a:lnTo>
                  <a:pt x="309372" y="117983"/>
                </a:lnTo>
                <a:lnTo>
                  <a:pt x="308155" y="96335"/>
                </a:lnTo>
                <a:lnTo>
                  <a:pt x="298388" y="57993"/>
                </a:lnTo>
                <a:lnTo>
                  <a:pt x="266192" y="15112"/>
                </a:lnTo>
                <a:lnTo>
                  <a:pt x="251237" y="6163"/>
                </a:lnTo>
                <a:lnTo>
                  <a:pt x="234187" y="0"/>
                </a:lnTo>
                <a:close/>
              </a:path>
              <a:path w="309879" h="236219">
                <a:moveTo>
                  <a:pt x="75184" y="0"/>
                </a:moveTo>
                <a:lnTo>
                  <a:pt x="30214" y="26824"/>
                </a:lnTo>
                <a:lnTo>
                  <a:pt x="4857" y="76342"/>
                </a:lnTo>
                <a:lnTo>
                  <a:pt x="0" y="117983"/>
                </a:lnTo>
                <a:lnTo>
                  <a:pt x="1214" y="139628"/>
                </a:lnTo>
                <a:lnTo>
                  <a:pt x="10929" y="177919"/>
                </a:lnTo>
                <a:lnTo>
                  <a:pt x="43068" y="220662"/>
                </a:lnTo>
                <a:lnTo>
                  <a:pt x="75184" y="235712"/>
                </a:lnTo>
                <a:lnTo>
                  <a:pt x="78232" y="226187"/>
                </a:lnTo>
                <a:lnTo>
                  <a:pt x="64777" y="220255"/>
                </a:lnTo>
                <a:lnTo>
                  <a:pt x="53181" y="211978"/>
                </a:lnTo>
                <a:lnTo>
                  <a:pt x="29392" y="173291"/>
                </a:lnTo>
                <a:lnTo>
                  <a:pt x="21462" y="116712"/>
                </a:lnTo>
                <a:lnTo>
                  <a:pt x="22344" y="96565"/>
                </a:lnTo>
                <a:lnTo>
                  <a:pt x="35560" y="46862"/>
                </a:lnTo>
                <a:lnTo>
                  <a:pt x="64992" y="15501"/>
                </a:lnTo>
                <a:lnTo>
                  <a:pt x="78612" y="9525"/>
                </a:lnTo>
                <a:lnTo>
                  <a:pt x="75184" y="0"/>
                </a:lnTo>
                <a:close/>
              </a:path>
            </a:pathLst>
          </a:custGeom>
          <a:solidFill>
            <a:srgbClr val="000000"/>
          </a:solidFill>
        </p:spPr>
        <p:txBody>
          <a:bodyPr wrap="square" lIns="0" tIns="0" rIns="0" bIns="0" rtlCol="0"/>
          <a:lstStyle/>
          <a:p>
            <a:endParaRPr/>
          </a:p>
        </p:txBody>
      </p:sp>
      <p:sp>
        <p:nvSpPr>
          <p:cNvPr id="5" name="object 5"/>
          <p:cNvSpPr txBox="1"/>
          <p:nvPr/>
        </p:nvSpPr>
        <p:spPr>
          <a:xfrm>
            <a:off x="4329810" y="2785999"/>
            <a:ext cx="4337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mbria Math"/>
                <a:cs typeface="Cambria Math"/>
              </a:rPr>
              <a:t>𝑉</a:t>
            </a:r>
            <a:r>
              <a:rPr sz="2000" spc="365" dirty="0">
                <a:latin typeface="Cambria Math"/>
                <a:cs typeface="Cambria Math"/>
              </a:rPr>
              <a:t> </a:t>
            </a:r>
            <a:r>
              <a:rPr sz="2000" dirty="0">
                <a:latin typeface="Cambria Math"/>
                <a:cs typeface="Cambria Math"/>
              </a:rPr>
              <a:t>𝑥</a:t>
            </a:r>
            <a:endParaRPr sz="2000">
              <a:latin typeface="Cambria Math"/>
              <a:cs typeface="Cambria Math"/>
            </a:endParaRPr>
          </a:p>
        </p:txBody>
      </p:sp>
      <p:sp>
        <p:nvSpPr>
          <p:cNvPr id="6" name="object 6"/>
          <p:cNvSpPr txBox="1"/>
          <p:nvPr/>
        </p:nvSpPr>
        <p:spPr>
          <a:xfrm>
            <a:off x="4921122" y="2499487"/>
            <a:ext cx="705485" cy="925194"/>
          </a:xfrm>
          <a:prstGeom prst="rect">
            <a:avLst/>
          </a:prstGeom>
        </p:spPr>
        <p:txBody>
          <a:bodyPr vert="horz" wrap="square" lIns="0" tIns="13335" rIns="0" bIns="0" rtlCol="0">
            <a:spAutoFit/>
          </a:bodyPr>
          <a:lstStyle/>
          <a:p>
            <a:pPr marR="5080" algn="r">
              <a:lnSpc>
                <a:spcPts val="2370"/>
              </a:lnSpc>
              <a:spcBef>
                <a:spcPts val="105"/>
              </a:spcBef>
            </a:pPr>
            <a:r>
              <a:rPr sz="2000" spc="-5" dirty="0">
                <a:latin typeface="Cambria Math"/>
                <a:cs typeface="Cambria Math"/>
              </a:rPr>
              <a:t>∞,</a:t>
            </a:r>
            <a:endParaRPr sz="2000">
              <a:latin typeface="Cambria Math"/>
              <a:cs typeface="Cambria Math"/>
            </a:endParaRPr>
          </a:p>
          <a:p>
            <a:pPr marR="27940" algn="r">
              <a:lnSpc>
                <a:spcPts val="2340"/>
              </a:lnSpc>
            </a:pPr>
            <a:r>
              <a:rPr sz="3000" baseline="2777" dirty="0">
                <a:latin typeface="Cambria Math"/>
                <a:cs typeface="Cambria Math"/>
              </a:rPr>
              <a:t>=</a:t>
            </a:r>
            <a:r>
              <a:rPr sz="3000" spc="165" baseline="2777" dirty="0">
                <a:latin typeface="Cambria Math"/>
                <a:cs typeface="Cambria Math"/>
              </a:rPr>
              <a:t> </a:t>
            </a:r>
            <a:r>
              <a:rPr sz="3000" spc="-1214" baseline="2777" dirty="0">
                <a:latin typeface="Cambria Math"/>
                <a:cs typeface="Cambria Math"/>
              </a:rPr>
              <a:t>ቐ</a:t>
            </a:r>
            <a:r>
              <a:rPr sz="3000" spc="-60" baseline="2777" dirty="0">
                <a:latin typeface="Cambria Math"/>
                <a:cs typeface="Cambria Math"/>
              </a:rPr>
              <a:t> </a:t>
            </a:r>
            <a:r>
              <a:rPr sz="2000" spc="5" dirty="0">
                <a:latin typeface="Cambria Math"/>
                <a:cs typeface="Cambria Math"/>
              </a:rPr>
              <a:t>0</a:t>
            </a:r>
            <a:r>
              <a:rPr sz="2000" dirty="0">
                <a:latin typeface="Cambria Math"/>
                <a:cs typeface="Cambria Math"/>
              </a:rPr>
              <a:t>,</a:t>
            </a:r>
            <a:endParaRPr sz="2000">
              <a:latin typeface="Cambria Math"/>
              <a:cs typeface="Cambria Math"/>
            </a:endParaRPr>
          </a:p>
          <a:p>
            <a:pPr marR="24765" algn="r">
              <a:lnSpc>
                <a:spcPts val="2370"/>
              </a:lnSpc>
            </a:pPr>
            <a:r>
              <a:rPr sz="2000" dirty="0">
                <a:latin typeface="Cambria Math"/>
                <a:cs typeface="Cambria Math"/>
              </a:rPr>
              <a:t>∞</a:t>
            </a:r>
            <a:endParaRPr sz="2000">
              <a:latin typeface="Cambria Math"/>
              <a:cs typeface="Cambria Math"/>
            </a:endParaRPr>
          </a:p>
        </p:txBody>
      </p:sp>
      <p:sp>
        <p:nvSpPr>
          <p:cNvPr id="7" name="object 7"/>
          <p:cNvSpPr txBox="1"/>
          <p:nvPr/>
        </p:nvSpPr>
        <p:spPr>
          <a:xfrm>
            <a:off x="6699884" y="2499487"/>
            <a:ext cx="1162050" cy="925194"/>
          </a:xfrm>
          <a:prstGeom prst="rect">
            <a:avLst/>
          </a:prstGeom>
        </p:spPr>
        <p:txBody>
          <a:bodyPr vert="horz" wrap="square" lIns="0" tIns="29209" rIns="0" bIns="0" rtlCol="0">
            <a:spAutoFit/>
          </a:bodyPr>
          <a:lstStyle/>
          <a:p>
            <a:pPr marL="12700" marR="5080" indent="522605">
              <a:lnSpc>
                <a:spcPts val="2340"/>
              </a:lnSpc>
              <a:spcBef>
                <a:spcPts val="229"/>
              </a:spcBef>
            </a:pPr>
            <a:r>
              <a:rPr sz="2000" dirty="0">
                <a:latin typeface="Cambria Math"/>
                <a:cs typeface="Cambria Math"/>
              </a:rPr>
              <a:t>𝑥</a:t>
            </a:r>
            <a:r>
              <a:rPr sz="2000" spc="110" dirty="0">
                <a:latin typeface="Cambria Math"/>
                <a:cs typeface="Cambria Math"/>
              </a:rPr>
              <a:t> </a:t>
            </a:r>
            <a:r>
              <a:rPr sz="2000" dirty="0">
                <a:latin typeface="Cambria Math"/>
                <a:cs typeface="Cambria Math"/>
              </a:rPr>
              <a:t>&lt;</a:t>
            </a:r>
            <a:r>
              <a:rPr sz="2000" spc="65" dirty="0">
                <a:latin typeface="Cambria Math"/>
                <a:cs typeface="Cambria Math"/>
              </a:rPr>
              <a:t> </a:t>
            </a:r>
            <a:r>
              <a:rPr sz="2000" dirty="0">
                <a:latin typeface="Cambria Math"/>
                <a:cs typeface="Cambria Math"/>
              </a:rPr>
              <a:t>0 </a:t>
            </a:r>
            <a:r>
              <a:rPr sz="2000" spc="-425" dirty="0">
                <a:latin typeface="Cambria Math"/>
                <a:cs typeface="Cambria Math"/>
              </a:rPr>
              <a:t> </a:t>
            </a:r>
            <a:r>
              <a:rPr sz="2000" dirty="0">
                <a:latin typeface="Cambria Math"/>
                <a:cs typeface="Cambria Math"/>
              </a:rPr>
              <a:t>0</a:t>
            </a:r>
            <a:r>
              <a:rPr sz="2000" spc="85" dirty="0">
                <a:latin typeface="Cambria Math"/>
                <a:cs typeface="Cambria Math"/>
              </a:rPr>
              <a:t> </a:t>
            </a:r>
            <a:r>
              <a:rPr sz="2000" dirty="0">
                <a:latin typeface="Cambria Math"/>
                <a:cs typeface="Cambria Math"/>
              </a:rPr>
              <a:t>≤</a:t>
            </a:r>
            <a:r>
              <a:rPr sz="2000" spc="90" dirty="0">
                <a:latin typeface="Cambria Math"/>
                <a:cs typeface="Cambria Math"/>
              </a:rPr>
              <a:t> </a:t>
            </a:r>
            <a:r>
              <a:rPr sz="2000" dirty="0">
                <a:latin typeface="Cambria Math"/>
                <a:cs typeface="Cambria Math"/>
              </a:rPr>
              <a:t>𝑥</a:t>
            </a:r>
            <a:r>
              <a:rPr sz="2000" spc="155" dirty="0">
                <a:latin typeface="Cambria Math"/>
                <a:cs typeface="Cambria Math"/>
              </a:rPr>
              <a:t> </a:t>
            </a:r>
            <a:r>
              <a:rPr sz="2000" dirty="0">
                <a:latin typeface="Cambria Math"/>
                <a:cs typeface="Cambria Math"/>
              </a:rPr>
              <a:t>≤</a:t>
            </a:r>
            <a:r>
              <a:rPr sz="2000" spc="90" dirty="0">
                <a:latin typeface="Cambria Math"/>
                <a:cs typeface="Cambria Math"/>
              </a:rPr>
              <a:t> </a:t>
            </a:r>
            <a:r>
              <a:rPr sz="2000" dirty="0">
                <a:latin typeface="Cambria Math"/>
                <a:cs typeface="Cambria Math"/>
              </a:rPr>
              <a:t>𝐿</a:t>
            </a:r>
            <a:endParaRPr sz="2000">
              <a:latin typeface="Cambria Math"/>
              <a:cs typeface="Cambria Math"/>
            </a:endParaRPr>
          </a:p>
          <a:p>
            <a:pPr marL="506095">
              <a:lnSpc>
                <a:spcPts val="2270"/>
              </a:lnSpc>
            </a:pPr>
            <a:r>
              <a:rPr sz="2000" dirty="0">
                <a:latin typeface="Cambria Math"/>
                <a:cs typeface="Cambria Math"/>
              </a:rPr>
              <a:t>𝑥</a:t>
            </a:r>
            <a:r>
              <a:rPr sz="2000" spc="95" dirty="0">
                <a:latin typeface="Cambria Math"/>
                <a:cs typeface="Cambria Math"/>
              </a:rPr>
              <a:t> </a:t>
            </a:r>
            <a:r>
              <a:rPr sz="2000" dirty="0">
                <a:latin typeface="Cambria Math"/>
                <a:cs typeface="Cambria Math"/>
              </a:rPr>
              <a:t>&gt;</a:t>
            </a:r>
            <a:r>
              <a:rPr sz="2000" spc="75" dirty="0">
                <a:latin typeface="Cambria Math"/>
                <a:cs typeface="Cambria Math"/>
              </a:rPr>
              <a:t> </a:t>
            </a:r>
            <a:r>
              <a:rPr sz="2000" dirty="0">
                <a:latin typeface="Cambria Math"/>
                <a:cs typeface="Cambria Math"/>
              </a:rPr>
              <a:t>𝐿</a:t>
            </a:r>
            <a:endParaRPr sz="2000">
              <a:latin typeface="Cambria Math"/>
              <a:cs typeface="Cambria Math"/>
            </a:endParaRPr>
          </a:p>
        </p:txBody>
      </p:sp>
      <p:sp>
        <p:nvSpPr>
          <p:cNvPr id="8" name="object 8"/>
          <p:cNvSpPr txBox="1"/>
          <p:nvPr/>
        </p:nvSpPr>
        <p:spPr>
          <a:xfrm>
            <a:off x="916939" y="3490086"/>
            <a:ext cx="10074275" cy="330835"/>
          </a:xfrm>
          <a:prstGeom prst="rect">
            <a:avLst/>
          </a:prstGeom>
        </p:spPr>
        <p:txBody>
          <a:bodyPr vert="horz" wrap="square" lIns="0" tIns="13335" rIns="0" bIns="0" rtlCol="0">
            <a:spAutoFit/>
          </a:bodyPr>
          <a:lstStyle/>
          <a:p>
            <a:pPr marL="241300" indent="-229235">
              <a:lnSpc>
                <a:spcPct val="100000"/>
              </a:lnSpc>
              <a:spcBef>
                <a:spcPts val="105"/>
              </a:spcBef>
              <a:buFont typeface="Arial MT"/>
              <a:buChar char="•"/>
              <a:tabLst>
                <a:tab pos="241300" algn="l"/>
                <a:tab pos="241935" algn="l"/>
              </a:tabLst>
            </a:pPr>
            <a:r>
              <a:rPr sz="2000" spc="-5" dirty="0">
                <a:latin typeface="Calibri"/>
                <a:cs typeface="Calibri"/>
              </a:rPr>
              <a:t>Solving</a:t>
            </a:r>
            <a:r>
              <a:rPr sz="2000" spc="5" dirty="0">
                <a:latin typeface="Calibri"/>
                <a:cs typeface="Calibri"/>
              </a:rPr>
              <a:t> </a:t>
            </a:r>
            <a:r>
              <a:rPr sz="2000" spc="-10" dirty="0">
                <a:latin typeface="Calibri"/>
                <a:cs typeface="Calibri"/>
              </a:rPr>
              <a:t>Schrodinger’s</a:t>
            </a:r>
            <a:r>
              <a:rPr sz="2000" spc="-15" dirty="0">
                <a:latin typeface="Calibri"/>
                <a:cs typeface="Calibri"/>
              </a:rPr>
              <a:t> differential</a:t>
            </a:r>
            <a:r>
              <a:rPr sz="2000" spc="35" dirty="0">
                <a:latin typeface="Calibri"/>
                <a:cs typeface="Calibri"/>
              </a:rPr>
              <a:t> </a:t>
            </a:r>
            <a:r>
              <a:rPr sz="2000" spc="-5" dirty="0">
                <a:latin typeface="Calibri"/>
                <a:cs typeface="Calibri"/>
              </a:rPr>
              <a:t>equation</a:t>
            </a:r>
            <a:r>
              <a:rPr sz="2000" dirty="0">
                <a:latin typeface="Calibri"/>
                <a:cs typeface="Calibri"/>
              </a:rPr>
              <a:t> </a:t>
            </a:r>
            <a:r>
              <a:rPr sz="2000" spc="-15" dirty="0">
                <a:latin typeface="Calibri"/>
                <a:cs typeface="Calibri"/>
              </a:rPr>
              <a:t>for</a:t>
            </a:r>
            <a:r>
              <a:rPr sz="2000" spc="-10" dirty="0">
                <a:latin typeface="Calibri"/>
                <a:cs typeface="Calibri"/>
              </a:rPr>
              <a:t> </a:t>
            </a:r>
            <a:r>
              <a:rPr sz="2000" spc="-5" dirty="0">
                <a:latin typeface="Calibri"/>
                <a:cs typeface="Calibri"/>
              </a:rPr>
              <a:t>V(x)=0</a:t>
            </a:r>
            <a:r>
              <a:rPr sz="2000" spc="10" dirty="0">
                <a:latin typeface="Calibri"/>
                <a:cs typeface="Calibri"/>
              </a:rPr>
              <a:t> </a:t>
            </a:r>
            <a:r>
              <a:rPr sz="2000" spc="-15" dirty="0">
                <a:latin typeface="Calibri"/>
                <a:cs typeface="Calibri"/>
              </a:rPr>
              <a:t>to</a:t>
            </a:r>
            <a:r>
              <a:rPr sz="2000" dirty="0">
                <a:latin typeface="Calibri"/>
                <a:cs typeface="Calibri"/>
              </a:rPr>
              <a:t> </a:t>
            </a:r>
            <a:r>
              <a:rPr sz="2000" spc="-5" dirty="0">
                <a:latin typeface="Calibri"/>
                <a:cs typeface="Calibri"/>
              </a:rPr>
              <a:t>obtain energy </a:t>
            </a:r>
            <a:r>
              <a:rPr sz="2000" dirty="0">
                <a:latin typeface="Calibri"/>
                <a:cs typeface="Calibri"/>
              </a:rPr>
              <a:t>and</a:t>
            </a:r>
            <a:r>
              <a:rPr sz="2000" spc="5" dirty="0">
                <a:latin typeface="Calibri"/>
                <a:cs typeface="Calibri"/>
              </a:rPr>
              <a:t> </a:t>
            </a:r>
            <a:r>
              <a:rPr sz="2000" spc="-25" dirty="0">
                <a:latin typeface="Calibri"/>
                <a:cs typeface="Calibri"/>
              </a:rPr>
              <a:t>wave</a:t>
            </a:r>
            <a:r>
              <a:rPr sz="2000" spc="20" dirty="0">
                <a:latin typeface="Calibri"/>
                <a:cs typeface="Calibri"/>
              </a:rPr>
              <a:t> </a:t>
            </a:r>
            <a:r>
              <a:rPr sz="2000" dirty="0">
                <a:latin typeface="Calibri"/>
                <a:cs typeface="Calibri"/>
              </a:rPr>
              <a:t>function</a:t>
            </a:r>
            <a:r>
              <a:rPr sz="2000" spc="-15" dirty="0">
                <a:latin typeface="Calibri"/>
                <a:cs typeface="Calibri"/>
              </a:rPr>
              <a:t> </a:t>
            </a:r>
            <a:r>
              <a:rPr sz="2000" spc="-5" dirty="0">
                <a:latin typeface="Calibri"/>
                <a:cs typeface="Calibri"/>
              </a:rPr>
              <a:t>of</a:t>
            </a:r>
            <a:r>
              <a:rPr sz="2000" dirty="0">
                <a:latin typeface="Calibri"/>
                <a:cs typeface="Calibri"/>
              </a:rPr>
              <a:t> the</a:t>
            </a:r>
            <a:endParaRPr sz="2000">
              <a:latin typeface="Calibri"/>
              <a:cs typeface="Calibri"/>
            </a:endParaRPr>
          </a:p>
        </p:txBody>
      </p:sp>
      <p:sp>
        <p:nvSpPr>
          <p:cNvPr id="9" name="object 9"/>
          <p:cNvSpPr txBox="1"/>
          <p:nvPr/>
        </p:nvSpPr>
        <p:spPr>
          <a:xfrm>
            <a:off x="1145844" y="3868292"/>
            <a:ext cx="3968115"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a:cs typeface="Calibri"/>
              </a:rPr>
              <a:t>particle</a:t>
            </a:r>
            <a:r>
              <a:rPr sz="2000" dirty="0">
                <a:latin typeface="Calibri"/>
                <a:cs typeface="Calibri"/>
              </a:rPr>
              <a:t> </a:t>
            </a:r>
            <a:r>
              <a:rPr sz="2000" spc="-5" dirty="0">
                <a:latin typeface="Calibri"/>
                <a:cs typeface="Calibri"/>
              </a:rPr>
              <a:t>trapped</a:t>
            </a:r>
            <a:r>
              <a:rPr sz="2000" spc="-10"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box,</a:t>
            </a:r>
            <a:r>
              <a:rPr sz="2000" spc="-20" dirty="0">
                <a:latin typeface="Calibri"/>
                <a:cs typeface="Calibri"/>
              </a:rPr>
              <a:t> </a:t>
            </a:r>
            <a:r>
              <a:rPr sz="2000" dirty="0">
                <a:latin typeface="Cambria Math"/>
                <a:cs typeface="Cambria Math"/>
              </a:rPr>
              <a:t>0</a:t>
            </a:r>
            <a:r>
              <a:rPr sz="2000" spc="110" dirty="0">
                <a:latin typeface="Cambria Math"/>
                <a:cs typeface="Cambria Math"/>
              </a:rPr>
              <a:t> </a:t>
            </a:r>
            <a:r>
              <a:rPr sz="2000" dirty="0">
                <a:latin typeface="Cambria Math"/>
                <a:cs typeface="Cambria Math"/>
              </a:rPr>
              <a:t>≤</a:t>
            </a:r>
            <a:r>
              <a:rPr sz="2000" spc="110" dirty="0">
                <a:latin typeface="Cambria Math"/>
                <a:cs typeface="Cambria Math"/>
              </a:rPr>
              <a:t> </a:t>
            </a:r>
            <a:r>
              <a:rPr sz="2000" dirty="0">
                <a:latin typeface="Cambria Math"/>
                <a:cs typeface="Cambria Math"/>
              </a:rPr>
              <a:t>𝑥</a:t>
            </a:r>
            <a:r>
              <a:rPr sz="2000" spc="160" dirty="0">
                <a:latin typeface="Cambria Math"/>
                <a:cs typeface="Cambria Math"/>
              </a:rPr>
              <a:t> </a:t>
            </a:r>
            <a:r>
              <a:rPr sz="2000" dirty="0">
                <a:latin typeface="Cambria Math"/>
                <a:cs typeface="Cambria Math"/>
              </a:rPr>
              <a:t>≤</a:t>
            </a:r>
            <a:r>
              <a:rPr sz="2000" spc="105" dirty="0">
                <a:latin typeface="Cambria Math"/>
                <a:cs typeface="Cambria Math"/>
              </a:rPr>
              <a:t> </a:t>
            </a:r>
            <a:r>
              <a:rPr sz="2000" dirty="0">
                <a:latin typeface="Cambria Math"/>
                <a:cs typeface="Cambria Math"/>
              </a:rPr>
              <a:t>𝐿</a:t>
            </a:r>
            <a:endParaRPr sz="2000">
              <a:latin typeface="Cambria Math"/>
              <a:cs typeface="Cambria Math"/>
            </a:endParaRPr>
          </a:p>
        </p:txBody>
      </p:sp>
      <p:sp>
        <p:nvSpPr>
          <p:cNvPr id="10" name="object 10"/>
          <p:cNvSpPr/>
          <p:nvPr/>
        </p:nvSpPr>
        <p:spPr>
          <a:xfrm>
            <a:off x="8359140" y="4053713"/>
            <a:ext cx="422275" cy="17145"/>
          </a:xfrm>
          <a:custGeom>
            <a:avLst/>
            <a:gdLst/>
            <a:ahLst/>
            <a:cxnLst/>
            <a:rect l="l" t="t" r="r" b="b"/>
            <a:pathLst>
              <a:path w="422275" h="17145">
                <a:moveTo>
                  <a:pt x="422148" y="0"/>
                </a:moveTo>
                <a:lnTo>
                  <a:pt x="0" y="0"/>
                </a:lnTo>
                <a:lnTo>
                  <a:pt x="0" y="16763"/>
                </a:lnTo>
                <a:lnTo>
                  <a:pt x="422148" y="16763"/>
                </a:lnTo>
                <a:lnTo>
                  <a:pt x="422148" y="0"/>
                </a:lnTo>
                <a:close/>
              </a:path>
            </a:pathLst>
          </a:custGeom>
          <a:solidFill>
            <a:srgbClr val="000000"/>
          </a:solidFill>
        </p:spPr>
        <p:txBody>
          <a:bodyPr wrap="square" lIns="0" tIns="0" rIns="0" bIns="0" rtlCol="0"/>
          <a:lstStyle/>
          <a:p>
            <a:endParaRPr/>
          </a:p>
        </p:txBody>
      </p:sp>
      <p:sp>
        <p:nvSpPr>
          <p:cNvPr id="11" name="object 11"/>
          <p:cNvSpPr txBox="1"/>
          <p:nvPr/>
        </p:nvSpPr>
        <p:spPr>
          <a:xfrm>
            <a:off x="8368030" y="4064889"/>
            <a:ext cx="398780" cy="248920"/>
          </a:xfrm>
          <a:prstGeom prst="rect">
            <a:avLst/>
          </a:prstGeom>
        </p:spPr>
        <p:txBody>
          <a:bodyPr vert="horz" wrap="square" lIns="0" tIns="13970" rIns="0" bIns="0" rtlCol="0">
            <a:spAutoFit/>
          </a:bodyPr>
          <a:lstStyle/>
          <a:p>
            <a:pPr marL="38100">
              <a:lnSpc>
                <a:spcPct val="100000"/>
              </a:lnSpc>
              <a:spcBef>
                <a:spcPts val="110"/>
              </a:spcBef>
            </a:pPr>
            <a:r>
              <a:rPr sz="1450" spc="95" dirty="0">
                <a:latin typeface="Cambria Math"/>
                <a:cs typeface="Cambria Math"/>
              </a:rPr>
              <a:t>𝜕𝑥</a:t>
            </a:r>
            <a:r>
              <a:rPr sz="1800" spc="142" baseline="20833" dirty="0">
                <a:latin typeface="Cambria Math"/>
                <a:cs typeface="Cambria Math"/>
              </a:rPr>
              <a:t>2</a:t>
            </a:r>
            <a:endParaRPr sz="1800" baseline="20833">
              <a:latin typeface="Cambria Math"/>
              <a:cs typeface="Cambria Math"/>
            </a:endParaRPr>
          </a:p>
        </p:txBody>
      </p:sp>
      <p:sp>
        <p:nvSpPr>
          <p:cNvPr id="12" name="object 12"/>
          <p:cNvSpPr/>
          <p:nvPr/>
        </p:nvSpPr>
        <p:spPr>
          <a:xfrm>
            <a:off x="9084564" y="4053713"/>
            <a:ext cx="283845" cy="17145"/>
          </a:xfrm>
          <a:custGeom>
            <a:avLst/>
            <a:gdLst/>
            <a:ahLst/>
            <a:cxnLst/>
            <a:rect l="l" t="t" r="r" b="b"/>
            <a:pathLst>
              <a:path w="283845" h="17145">
                <a:moveTo>
                  <a:pt x="283464" y="0"/>
                </a:moveTo>
                <a:lnTo>
                  <a:pt x="0" y="0"/>
                </a:lnTo>
                <a:lnTo>
                  <a:pt x="0" y="16763"/>
                </a:lnTo>
                <a:lnTo>
                  <a:pt x="283464" y="16763"/>
                </a:lnTo>
                <a:lnTo>
                  <a:pt x="283464" y="0"/>
                </a:lnTo>
                <a:close/>
              </a:path>
            </a:pathLst>
          </a:custGeom>
          <a:solidFill>
            <a:srgbClr val="000000"/>
          </a:solidFill>
        </p:spPr>
        <p:txBody>
          <a:bodyPr wrap="square" lIns="0" tIns="0" rIns="0" bIns="0" rtlCol="0"/>
          <a:lstStyle/>
          <a:p>
            <a:endParaRPr/>
          </a:p>
        </p:txBody>
      </p:sp>
      <p:sp>
        <p:nvSpPr>
          <p:cNvPr id="13" name="object 13"/>
          <p:cNvSpPr txBox="1"/>
          <p:nvPr/>
        </p:nvSpPr>
        <p:spPr>
          <a:xfrm>
            <a:off x="8309609" y="3786962"/>
            <a:ext cx="1097280" cy="248920"/>
          </a:xfrm>
          <a:prstGeom prst="rect">
            <a:avLst/>
          </a:prstGeom>
        </p:spPr>
        <p:txBody>
          <a:bodyPr vert="horz" wrap="square" lIns="0" tIns="14604" rIns="0" bIns="0" rtlCol="0">
            <a:spAutoFit/>
          </a:bodyPr>
          <a:lstStyle/>
          <a:p>
            <a:pPr marL="50800">
              <a:lnSpc>
                <a:spcPct val="100000"/>
              </a:lnSpc>
              <a:spcBef>
                <a:spcPts val="114"/>
              </a:spcBef>
              <a:tabLst>
                <a:tab pos="775970" algn="l"/>
              </a:tabLst>
            </a:pPr>
            <a:r>
              <a:rPr sz="1450" spc="125" dirty="0">
                <a:latin typeface="Cambria Math"/>
                <a:cs typeface="Cambria Math"/>
              </a:rPr>
              <a:t>𝜕</a:t>
            </a:r>
            <a:r>
              <a:rPr sz="1800" spc="187" baseline="25462" dirty="0">
                <a:latin typeface="Cambria Math"/>
                <a:cs typeface="Cambria Math"/>
              </a:rPr>
              <a:t>2</a:t>
            </a:r>
            <a:r>
              <a:rPr sz="1450" spc="125" dirty="0">
                <a:latin typeface="Cambria Math"/>
                <a:cs typeface="Cambria Math"/>
              </a:rPr>
              <a:t>𝜓	</a:t>
            </a:r>
            <a:r>
              <a:rPr sz="1450" spc="100" dirty="0">
                <a:latin typeface="Cambria Math"/>
                <a:cs typeface="Cambria Math"/>
              </a:rPr>
              <a:t>2𝑚</a:t>
            </a:r>
            <a:endParaRPr sz="1450">
              <a:latin typeface="Cambria Math"/>
              <a:cs typeface="Cambria Math"/>
            </a:endParaRPr>
          </a:p>
        </p:txBody>
      </p:sp>
      <p:sp>
        <p:nvSpPr>
          <p:cNvPr id="14" name="object 14"/>
          <p:cNvSpPr/>
          <p:nvPr/>
        </p:nvSpPr>
        <p:spPr>
          <a:xfrm>
            <a:off x="9422511" y="3943730"/>
            <a:ext cx="1166495" cy="237490"/>
          </a:xfrm>
          <a:custGeom>
            <a:avLst/>
            <a:gdLst/>
            <a:ahLst/>
            <a:cxnLst/>
            <a:rect l="l" t="t" r="r" b="b"/>
            <a:pathLst>
              <a:path w="1166495" h="237489">
                <a:moveTo>
                  <a:pt x="79248" y="0"/>
                </a:moveTo>
                <a:lnTo>
                  <a:pt x="76073" y="0"/>
                </a:lnTo>
                <a:lnTo>
                  <a:pt x="62395" y="1054"/>
                </a:lnTo>
                <a:lnTo>
                  <a:pt x="26047" y="20612"/>
                </a:lnTo>
                <a:lnTo>
                  <a:pt x="17907" y="51943"/>
                </a:lnTo>
                <a:lnTo>
                  <a:pt x="17907" y="58801"/>
                </a:lnTo>
                <a:lnTo>
                  <a:pt x="18923" y="66675"/>
                </a:lnTo>
                <a:lnTo>
                  <a:pt x="22733" y="84201"/>
                </a:lnTo>
                <a:lnTo>
                  <a:pt x="23749" y="90170"/>
                </a:lnTo>
                <a:lnTo>
                  <a:pt x="23749" y="98806"/>
                </a:lnTo>
                <a:lnTo>
                  <a:pt x="21717" y="103505"/>
                </a:lnTo>
                <a:lnTo>
                  <a:pt x="13843" y="110617"/>
                </a:lnTo>
                <a:lnTo>
                  <a:pt x="8001" y="112649"/>
                </a:lnTo>
                <a:lnTo>
                  <a:pt x="0" y="112903"/>
                </a:lnTo>
                <a:lnTo>
                  <a:pt x="0" y="123063"/>
                </a:lnTo>
                <a:lnTo>
                  <a:pt x="23749" y="137033"/>
                </a:lnTo>
                <a:lnTo>
                  <a:pt x="23749" y="145796"/>
                </a:lnTo>
                <a:lnTo>
                  <a:pt x="22733" y="151638"/>
                </a:lnTo>
                <a:lnTo>
                  <a:pt x="20828" y="160401"/>
                </a:lnTo>
                <a:lnTo>
                  <a:pt x="18923" y="169291"/>
                </a:lnTo>
                <a:lnTo>
                  <a:pt x="17907" y="177038"/>
                </a:lnTo>
                <a:lnTo>
                  <a:pt x="17907" y="183896"/>
                </a:lnTo>
                <a:lnTo>
                  <a:pt x="32385" y="223647"/>
                </a:lnTo>
                <a:lnTo>
                  <a:pt x="76073" y="236982"/>
                </a:lnTo>
                <a:lnTo>
                  <a:pt x="79248" y="236982"/>
                </a:lnTo>
                <a:lnTo>
                  <a:pt x="79248" y="227584"/>
                </a:lnTo>
                <a:lnTo>
                  <a:pt x="77470" y="227584"/>
                </a:lnTo>
                <a:lnTo>
                  <a:pt x="68910" y="226999"/>
                </a:lnTo>
                <a:lnTo>
                  <a:pt x="39624" y="196684"/>
                </a:lnTo>
                <a:lnTo>
                  <a:pt x="38989" y="186182"/>
                </a:lnTo>
                <a:lnTo>
                  <a:pt x="38989" y="180340"/>
                </a:lnTo>
                <a:lnTo>
                  <a:pt x="39878" y="173228"/>
                </a:lnTo>
                <a:lnTo>
                  <a:pt x="43180" y="156083"/>
                </a:lnTo>
                <a:lnTo>
                  <a:pt x="43942" y="150114"/>
                </a:lnTo>
                <a:lnTo>
                  <a:pt x="43942" y="139319"/>
                </a:lnTo>
                <a:lnTo>
                  <a:pt x="41910" y="133604"/>
                </a:lnTo>
                <a:lnTo>
                  <a:pt x="33655" y="124587"/>
                </a:lnTo>
                <a:lnTo>
                  <a:pt x="28702" y="121285"/>
                </a:lnTo>
                <a:lnTo>
                  <a:pt x="22987" y="119126"/>
                </a:lnTo>
                <a:lnTo>
                  <a:pt x="22987" y="116840"/>
                </a:lnTo>
                <a:lnTo>
                  <a:pt x="28702" y="114681"/>
                </a:lnTo>
                <a:lnTo>
                  <a:pt x="33655" y="111379"/>
                </a:lnTo>
                <a:lnTo>
                  <a:pt x="37719" y="106807"/>
                </a:lnTo>
                <a:lnTo>
                  <a:pt x="41910" y="102362"/>
                </a:lnTo>
                <a:lnTo>
                  <a:pt x="43942" y="96520"/>
                </a:lnTo>
                <a:lnTo>
                  <a:pt x="43942" y="85852"/>
                </a:lnTo>
                <a:lnTo>
                  <a:pt x="43180" y="79756"/>
                </a:lnTo>
                <a:lnTo>
                  <a:pt x="39878" y="62738"/>
                </a:lnTo>
                <a:lnTo>
                  <a:pt x="38989" y="55499"/>
                </a:lnTo>
                <a:lnTo>
                  <a:pt x="38989" y="49784"/>
                </a:lnTo>
                <a:lnTo>
                  <a:pt x="39624" y="39789"/>
                </a:lnTo>
                <a:lnTo>
                  <a:pt x="68910" y="9994"/>
                </a:lnTo>
                <a:lnTo>
                  <a:pt x="77470" y="9398"/>
                </a:lnTo>
                <a:lnTo>
                  <a:pt x="79248" y="9398"/>
                </a:lnTo>
                <a:lnTo>
                  <a:pt x="79248" y="0"/>
                </a:lnTo>
                <a:close/>
              </a:path>
              <a:path w="1166495" h="237489">
                <a:moveTo>
                  <a:pt x="826770" y="10033"/>
                </a:moveTo>
                <a:lnTo>
                  <a:pt x="823341" y="508"/>
                </a:lnTo>
                <a:lnTo>
                  <a:pt x="806259" y="6680"/>
                </a:lnTo>
                <a:lnTo>
                  <a:pt x="791260" y="15621"/>
                </a:lnTo>
                <a:lnTo>
                  <a:pt x="759079" y="58508"/>
                </a:lnTo>
                <a:lnTo>
                  <a:pt x="749363" y="96850"/>
                </a:lnTo>
                <a:lnTo>
                  <a:pt x="748157" y="118491"/>
                </a:lnTo>
                <a:lnTo>
                  <a:pt x="749363" y="140144"/>
                </a:lnTo>
                <a:lnTo>
                  <a:pt x="759079" y="178435"/>
                </a:lnTo>
                <a:lnTo>
                  <a:pt x="791222" y="221183"/>
                </a:lnTo>
                <a:lnTo>
                  <a:pt x="823341" y="236220"/>
                </a:lnTo>
                <a:lnTo>
                  <a:pt x="826389" y="226695"/>
                </a:lnTo>
                <a:lnTo>
                  <a:pt x="812927" y="220764"/>
                </a:lnTo>
                <a:lnTo>
                  <a:pt x="801319" y="212496"/>
                </a:lnTo>
                <a:lnTo>
                  <a:pt x="777494" y="173799"/>
                </a:lnTo>
                <a:lnTo>
                  <a:pt x="769620" y="117221"/>
                </a:lnTo>
                <a:lnTo>
                  <a:pt x="770496" y="97078"/>
                </a:lnTo>
                <a:lnTo>
                  <a:pt x="783590" y="47371"/>
                </a:lnTo>
                <a:lnTo>
                  <a:pt x="813142" y="16014"/>
                </a:lnTo>
                <a:lnTo>
                  <a:pt x="826770" y="10033"/>
                </a:lnTo>
                <a:close/>
              </a:path>
              <a:path w="1166495" h="237489">
                <a:moveTo>
                  <a:pt x="1057529" y="118491"/>
                </a:moveTo>
                <a:lnTo>
                  <a:pt x="1052652" y="76860"/>
                </a:lnTo>
                <a:lnTo>
                  <a:pt x="1027201" y="27343"/>
                </a:lnTo>
                <a:lnTo>
                  <a:pt x="982345" y="508"/>
                </a:lnTo>
                <a:lnTo>
                  <a:pt x="978916" y="10033"/>
                </a:lnTo>
                <a:lnTo>
                  <a:pt x="992555" y="16014"/>
                </a:lnTo>
                <a:lnTo>
                  <a:pt x="1004316" y="24231"/>
                </a:lnTo>
                <a:lnTo>
                  <a:pt x="1028166" y="62166"/>
                </a:lnTo>
                <a:lnTo>
                  <a:pt x="1035939" y="117221"/>
                </a:lnTo>
                <a:lnTo>
                  <a:pt x="1035075" y="137985"/>
                </a:lnTo>
                <a:lnTo>
                  <a:pt x="1021969" y="188849"/>
                </a:lnTo>
                <a:lnTo>
                  <a:pt x="992746" y="220764"/>
                </a:lnTo>
                <a:lnTo>
                  <a:pt x="979297" y="226695"/>
                </a:lnTo>
                <a:lnTo>
                  <a:pt x="982345" y="236220"/>
                </a:lnTo>
                <a:lnTo>
                  <a:pt x="1027328" y="209511"/>
                </a:lnTo>
                <a:lnTo>
                  <a:pt x="1052664" y="160121"/>
                </a:lnTo>
                <a:lnTo>
                  <a:pt x="1056309" y="140144"/>
                </a:lnTo>
                <a:lnTo>
                  <a:pt x="1057529" y="118491"/>
                </a:lnTo>
                <a:close/>
              </a:path>
              <a:path w="1166495" h="237489">
                <a:moveTo>
                  <a:pt x="1166114" y="113030"/>
                </a:moveTo>
                <a:lnTo>
                  <a:pt x="1158113" y="112776"/>
                </a:lnTo>
                <a:lnTo>
                  <a:pt x="1152271" y="110744"/>
                </a:lnTo>
                <a:lnTo>
                  <a:pt x="1144397" y="103632"/>
                </a:lnTo>
                <a:lnTo>
                  <a:pt x="1142365" y="98933"/>
                </a:lnTo>
                <a:lnTo>
                  <a:pt x="1142365" y="90297"/>
                </a:lnTo>
                <a:lnTo>
                  <a:pt x="1143381" y="84328"/>
                </a:lnTo>
                <a:lnTo>
                  <a:pt x="1147191" y="66802"/>
                </a:lnTo>
                <a:lnTo>
                  <a:pt x="1148207" y="58928"/>
                </a:lnTo>
                <a:lnTo>
                  <a:pt x="1148207" y="52070"/>
                </a:lnTo>
                <a:lnTo>
                  <a:pt x="1147292" y="39954"/>
                </a:lnTo>
                <a:lnTo>
                  <a:pt x="1125562" y="7721"/>
                </a:lnTo>
                <a:lnTo>
                  <a:pt x="1090041" y="0"/>
                </a:lnTo>
                <a:lnTo>
                  <a:pt x="1086866" y="0"/>
                </a:lnTo>
                <a:lnTo>
                  <a:pt x="1086866" y="9398"/>
                </a:lnTo>
                <a:lnTo>
                  <a:pt x="1088644" y="9398"/>
                </a:lnTo>
                <a:lnTo>
                  <a:pt x="1097191" y="9994"/>
                </a:lnTo>
                <a:lnTo>
                  <a:pt x="1126477" y="39839"/>
                </a:lnTo>
                <a:lnTo>
                  <a:pt x="1127125" y="49911"/>
                </a:lnTo>
                <a:lnTo>
                  <a:pt x="1127125" y="55626"/>
                </a:lnTo>
                <a:lnTo>
                  <a:pt x="1126236" y="62865"/>
                </a:lnTo>
                <a:lnTo>
                  <a:pt x="1122934" y="79883"/>
                </a:lnTo>
                <a:lnTo>
                  <a:pt x="1122172" y="85979"/>
                </a:lnTo>
                <a:lnTo>
                  <a:pt x="1122172" y="96647"/>
                </a:lnTo>
                <a:lnTo>
                  <a:pt x="1124204" y="102489"/>
                </a:lnTo>
                <a:lnTo>
                  <a:pt x="1128395" y="106934"/>
                </a:lnTo>
                <a:lnTo>
                  <a:pt x="1132459" y="111506"/>
                </a:lnTo>
                <a:lnTo>
                  <a:pt x="1137412" y="114808"/>
                </a:lnTo>
                <a:lnTo>
                  <a:pt x="1143127" y="116967"/>
                </a:lnTo>
                <a:lnTo>
                  <a:pt x="1143127" y="119253"/>
                </a:lnTo>
                <a:lnTo>
                  <a:pt x="1137412" y="121285"/>
                </a:lnTo>
                <a:lnTo>
                  <a:pt x="1132459" y="124714"/>
                </a:lnTo>
                <a:lnTo>
                  <a:pt x="1124204" y="133731"/>
                </a:lnTo>
                <a:lnTo>
                  <a:pt x="1122172" y="139446"/>
                </a:lnTo>
                <a:lnTo>
                  <a:pt x="1122172" y="150241"/>
                </a:lnTo>
                <a:lnTo>
                  <a:pt x="1122934" y="156210"/>
                </a:lnTo>
                <a:lnTo>
                  <a:pt x="1126236" y="173355"/>
                </a:lnTo>
                <a:lnTo>
                  <a:pt x="1127125" y="180467"/>
                </a:lnTo>
                <a:lnTo>
                  <a:pt x="1127125" y="186309"/>
                </a:lnTo>
                <a:lnTo>
                  <a:pt x="1126477" y="196748"/>
                </a:lnTo>
                <a:lnTo>
                  <a:pt x="1097191" y="226999"/>
                </a:lnTo>
                <a:lnTo>
                  <a:pt x="1088644" y="227584"/>
                </a:lnTo>
                <a:lnTo>
                  <a:pt x="1086866" y="227584"/>
                </a:lnTo>
                <a:lnTo>
                  <a:pt x="1086866" y="236982"/>
                </a:lnTo>
                <a:lnTo>
                  <a:pt x="1090041" y="236982"/>
                </a:lnTo>
                <a:lnTo>
                  <a:pt x="1103706" y="235991"/>
                </a:lnTo>
                <a:lnTo>
                  <a:pt x="1140053" y="216331"/>
                </a:lnTo>
                <a:lnTo>
                  <a:pt x="1148207" y="184023"/>
                </a:lnTo>
                <a:lnTo>
                  <a:pt x="1148207" y="177165"/>
                </a:lnTo>
                <a:lnTo>
                  <a:pt x="1147191" y="169418"/>
                </a:lnTo>
                <a:lnTo>
                  <a:pt x="1145286" y="160528"/>
                </a:lnTo>
                <a:lnTo>
                  <a:pt x="1143381" y="151765"/>
                </a:lnTo>
                <a:lnTo>
                  <a:pt x="1142365" y="145923"/>
                </a:lnTo>
                <a:lnTo>
                  <a:pt x="1142365" y="137160"/>
                </a:lnTo>
                <a:lnTo>
                  <a:pt x="1144397" y="132588"/>
                </a:lnTo>
                <a:lnTo>
                  <a:pt x="1148334" y="128905"/>
                </a:lnTo>
                <a:lnTo>
                  <a:pt x="1152271" y="125349"/>
                </a:lnTo>
                <a:lnTo>
                  <a:pt x="1158113" y="123444"/>
                </a:lnTo>
                <a:lnTo>
                  <a:pt x="1166114" y="123190"/>
                </a:lnTo>
                <a:lnTo>
                  <a:pt x="1166114" y="113030"/>
                </a:lnTo>
                <a:close/>
              </a:path>
            </a:pathLst>
          </a:custGeom>
          <a:solidFill>
            <a:srgbClr val="000000"/>
          </a:solidFill>
        </p:spPr>
        <p:txBody>
          <a:bodyPr wrap="square" lIns="0" tIns="0" rIns="0" bIns="0" rtlCol="0"/>
          <a:lstStyle/>
          <a:p>
            <a:endParaRPr/>
          </a:p>
        </p:txBody>
      </p:sp>
      <p:sp>
        <p:nvSpPr>
          <p:cNvPr id="15" name="object 15"/>
          <p:cNvSpPr txBox="1"/>
          <p:nvPr/>
        </p:nvSpPr>
        <p:spPr>
          <a:xfrm>
            <a:off x="8788145" y="3868292"/>
            <a:ext cx="2506980" cy="389255"/>
          </a:xfrm>
          <a:prstGeom prst="rect">
            <a:avLst/>
          </a:prstGeom>
        </p:spPr>
        <p:txBody>
          <a:bodyPr vert="horz" wrap="square" lIns="0" tIns="12700" rIns="0" bIns="0" rtlCol="0">
            <a:spAutoFit/>
          </a:bodyPr>
          <a:lstStyle/>
          <a:p>
            <a:pPr marL="50800">
              <a:lnSpc>
                <a:spcPts val="1755"/>
              </a:lnSpc>
              <a:spcBef>
                <a:spcPts val="100"/>
              </a:spcBef>
              <a:tabLst>
                <a:tab pos="722630" algn="l"/>
                <a:tab pos="1813560" algn="l"/>
              </a:tabLst>
            </a:pPr>
            <a:r>
              <a:rPr sz="2000" dirty="0">
                <a:latin typeface="Cambria Math"/>
                <a:cs typeface="Cambria Math"/>
              </a:rPr>
              <a:t>+	𝐸</a:t>
            </a:r>
            <a:r>
              <a:rPr sz="2000" spc="70" dirty="0">
                <a:latin typeface="Cambria Math"/>
                <a:cs typeface="Cambria Math"/>
              </a:rPr>
              <a:t> </a:t>
            </a:r>
            <a:r>
              <a:rPr sz="2000" dirty="0">
                <a:latin typeface="Cambria Math"/>
                <a:cs typeface="Cambria Math"/>
              </a:rPr>
              <a:t>−</a:t>
            </a:r>
            <a:r>
              <a:rPr sz="2000" spc="15" dirty="0">
                <a:latin typeface="Cambria Math"/>
                <a:cs typeface="Cambria Math"/>
              </a:rPr>
              <a:t> </a:t>
            </a:r>
            <a:r>
              <a:rPr sz="2000" dirty="0">
                <a:latin typeface="Cambria Math"/>
                <a:cs typeface="Cambria Math"/>
              </a:rPr>
              <a:t>𝑉</a:t>
            </a:r>
            <a:r>
              <a:rPr sz="2000" spc="445" dirty="0">
                <a:latin typeface="Cambria Math"/>
                <a:cs typeface="Cambria Math"/>
              </a:rPr>
              <a:t> </a:t>
            </a:r>
            <a:r>
              <a:rPr sz="2000" dirty="0">
                <a:latin typeface="Cambria Math"/>
                <a:cs typeface="Cambria Math"/>
              </a:rPr>
              <a:t>𝑥	𝜓</a:t>
            </a:r>
            <a:r>
              <a:rPr sz="2000" spc="100" dirty="0">
                <a:latin typeface="Cambria Math"/>
                <a:cs typeface="Cambria Math"/>
              </a:rPr>
              <a:t> </a:t>
            </a:r>
            <a:r>
              <a:rPr sz="2000" dirty="0">
                <a:latin typeface="Cambria Math"/>
                <a:cs typeface="Cambria Math"/>
              </a:rPr>
              <a:t>=</a:t>
            </a:r>
            <a:r>
              <a:rPr sz="2000" spc="75" dirty="0">
                <a:latin typeface="Cambria Math"/>
                <a:cs typeface="Cambria Math"/>
              </a:rPr>
              <a:t> </a:t>
            </a:r>
            <a:r>
              <a:rPr sz="2000" dirty="0">
                <a:latin typeface="Cambria Math"/>
                <a:cs typeface="Cambria Math"/>
              </a:rPr>
              <a:t>0</a:t>
            </a:r>
            <a:endParaRPr sz="2000">
              <a:latin typeface="Cambria Math"/>
              <a:cs typeface="Cambria Math"/>
            </a:endParaRPr>
          </a:p>
          <a:p>
            <a:pPr marL="335280">
              <a:lnSpc>
                <a:spcPts val="1095"/>
              </a:lnSpc>
            </a:pPr>
            <a:r>
              <a:rPr sz="2175" spc="37" baseline="-17241" dirty="0">
                <a:latin typeface="Cambria Math"/>
                <a:cs typeface="Cambria Math"/>
              </a:rPr>
              <a:t>ℏ</a:t>
            </a:r>
            <a:r>
              <a:rPr sz="1200" spc="25" dirty="0">
                <a:latin typeface="Cambria Math"/>
                <a:cs typeface="Cambria Math"/>
              </a:rPr>
              <a:t>2</a:t>
            </a:r>
            <a:endParaRPr sz="1200">
              <a:latin typeface="Cambria Math"/>
              <a:cs typeface="Cambria Math"/>
            </a:endParaRPr>
          </a:p>
        </p:txBody>
      </p:sp>
      <p:sp>
        <p:nvSpPr>
          <p:cNvPr id="16" name="object 16"/>
          <p:cNvSpPr/>
          <p:nvPr/>
        </p:nvSpPr>
        <p:spPr>
          <a:xfrm>
            <a:off x="5105400" y="4966589"/>
            <a:ext cx="454659" cy="17145"/>
          </a:xfrm>
          <a:custGeom>
            <a:avLst/>
            <a:gdLst/>
            <a:ahLst/>
            <a:cxnLst/>
            <a:rect l="l" t="t" r="r" b="b"/>
            <a:pathLst>
              <a:path w="454660" h="17145">
                <a:moveTo>
                  <a:pt x="454151" y="0"/>
                </a:moveTo>
                <a:lnTo>
                  <a:pt x="0" y="0"/>
                </a:lnTo>
                <a:lnTo>
                  <a:pt x="0" y="16763"/>
                </a:lnTo>
                <a:lnTo>
                  <a:pt x="454151" y="16763"/>
                </a:lnTo>
                <a:lnTo>
                  <a:pt x="454151" y="0"/>
                </a:lnTo>
                <a:close/>
              </a:path>
            </a:pathLst>
          </a:custGeom>
          <a:solidFill>
            <a:srgbClr val="000000"/>
          </a:solidFill>
        </p:spPr>
        <p:txBody>
          <a:bodyPr wrap="square" lIns="0" tIns="0" rIns="0" bIns="0" rtlCol="0"/>
          <a:lstStyle/>
          <a:p>
            <a:endParaRPr/>
          </a:p>
        </p:txBody>
      </p:sp>
      <p:sp>
        <p:nvSpPr>
          <p:cNvPr id="17" name="object 17"/>
          <p:cNvSpPr txBox="1"/>
          <p:nvPr/>
        </p:nvSpPr>
        <p:spPr>
          <a:xfrm>
            <a:off x="5067934" y="4532215"/>
            <a:ext cx="778510" cy="750570"/>
          </a:xfrm>
          <a:prstGeom prst="rect">
            <a:avLst/>
          </a:prstGeom>
        </p:spPr>
        <p:txBody>
          <a:bodyPr vert="horz" wrap="square" lIns="0" tIns="69850" rIns="0" bIns="0" rtlCol="0">
            <a:spAutoFit/>
          </a:bodyPr>
          <a:lstStyle/>
          <a:p>
            <a:pPr marL="38100">
              <a:lnSpc>
                <a:spcPct val="100000"/>
              </a:lnSpc>
              <a:spcBef>
                <a:spcPts val="550"/>
              </a:spcBef>
            </a:pPr>
            <a:r>
              <a:rPr sz="2000" spc="70" dirty="0">
                <a:latin typeface="Cambria Math"/>
                <a:cs typeface="Cambria Math"/>
              </a:rPr>
              <a:t>𝜕</a:t>
            </a:r>
            <a:r>
              <a:rPr sz="2175" spc="104" baseline="28735" dirty="0">
                <a:latin typeface="Cambria Math"/>
                <a:cs typeface="Cambria Math"/>
              </a:rPr>
              <a:t>2</a:t>
            </a:r>
            <a:r>
              <a:rPr sz="2000" spc="70" dirty="0">
                <a:latin typeface="Cambria Math"/>
                <a:cs typeface="Cambria Math"/>
              </a:rPr>
              <a:t>𝜓</a:t>
            </a:r>
            <a:endParaRPr sz="2000">
              <a:latin typeface="Cambria Math"/>
              <a:cs typeface="Cambria Math"/>
            </a:endParaRPr>
          </a:p>
          <a:p>
            <a:pPr marL="60960">
              <a:lnSpc>
                <a:spcPct val="100000"/>
              </a:lnSpc>
              <a:spcBef>
                <a:spcPts val="455"/>
              </a:spcBef>
            </a:pPr>
            <a:r>
              <a:rPr sz="2000" spc="50" dirty="0">
                <a:latin typeface="Cambria Math"/>
                <a:cs typeface="Cambria Math"/>
              </a:rPr>
              <a:t>𝜕𝑥</a:t>
            </a:r>
            <a:r>
              <a:rPr sz="2175" spc="75" baseline="22988" dirty="0">
                <a:latin typeface="Cambria Math"/>
                <a:cs typeface="Cambria Math"/>
              </a:rPr>
              <a:t>2</a:t>
            </a:r>
            <a:r>
              <a:rPr sz="2175" spc="487" baseline="22988" dirty="0">
                <a:latin typeface="Cambria Math"/>
                <a:cs typeface="Cambria Math"/>
              </a:rPr>
              <a:t> </a:t>
            </a:r>
            <a:r>
              <a:rPr sz="3000" baseline="37500" dirty="0">
                <a:latin typeface="Cambria Math"/>
                <a:cs typeface="Cambria Math"/>
              </a:rPr>
              <a:t>+</a:t>
            </a:r>
            <a:endParaRPr sz="3000" baseline="37500">
              <a:latin typeface="Cambria Math"/>
              <a:cs typeface="Cambria Math"/>
            </a:endParaRPr>
          </a:p>
        </p:txBody>
      </p:sp>
      <p:sp>
        <p:nvSpPr>
          <p:cNvPr id="18" name="object 18"/>
          <p:cNvSpPr/>
          <p:nvPr/>
        </p:nvSpPr>
        <p:spPr>
          <a:xfrm>
            <a:off x="5864352" y="4966589"/>
            <a:ext cx="523240" cy="17145"/>
          </a:xfrm>
          <a:custGeom>
            <a:avLst/>
            <a:gdLst/>
            <a:ahLst/>
            <a:cxnLst/>
            <a:rect l="l" t="t" r="r" b="b"/>
            <a:pathLst>
              <a:path w="523239" h="17145">
                <a:moveTo>
                  <a:pt x="522731" y="0"/>
                </a:moveTo>
                <a:lnTo>
                  <a:pt x="0" y="0"/>
                </a:lnTo>
                <a:lnTo>
                  <a:pt x="0" y="16763"/>
                </a:lnTo>
                <a:lnTo>
                  <a:pt x="522731" y="16763"/>
                </a:lnTo>
                <a:lnTo>
                  <a:pt x="522731" y="0"/>
                </a:lnTo>
                <a:close/>
              </a:path>
            </a:pathLst>
          </a:custGeom>
          <a:solidFill>
            <a:srgbClr val="000000"/>
          </a:solidFill>
        </p:spPr>
        <p:txBody>
          <a:bodyPr wrap="square" lIns="0" tIns="0" rIns="0" bIns="0" rtlCol="0"/>
          <a:lstStyle/>
          <a:p>
            <a:endParaRPr/>
          </a:p>
        </p:txBody>
      </p:sp>
      <p:sp>
        <p:nvSpPr>
          <p:cNvPr id="19" name="object 19"/>
          <p:cNvSpPr txBox="1"/>
          <p:nvPr/>
        </p:nvSpPr>
        <p:spPr>
          <a:xfrm>
            <a:off x="5852286" y="4589145"/>
            <a:ext cx="53911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2𝑚𝐸</a:t>
            </a:r>
            <a:endParaRPr sz="2000">
              <a:latin typeface="Cambria Math"/>
              <a:cs typeface="Cambria Math"/>
            </a:endParaRPr>
          </a:p>
        </p:txBody>
      </p:sp>
      <p:sp>
        <p:nvSpPr>
          <p:cNvPr id="20" name="object 20"/>
          <p:cNvSpPr txBox="1"/>
          <p:nvPr/>
        </p:nvSpPr>
        <p:spPr>
          <a:xfrm>
            <a:off x="5953633" y="4875352"/>
            <a:ext cx="333375" cy="331470"/>
          </a:xfrm>
          <a:prstGeom prst="rect">
            <a:avLst/>
          </a:prstGeom>
        </p:spPr>
        <p:txBody>
          <a:bodyPr vert="horz" wrap="square" lIns="0" tIns="13335" rIns="0" bIns="0" rtlCol="0">
            <a:spAutoFit/>
          </a:bodyPr>
          <a:lstStyle/>
          <a:p>
            <a:pPr marL="38100">
              <a:lnSpc>
                <a:spcPct val="100000"/>
              </a:lnSpc>
              <a:spcBef>
                <a:spcPts val="105"/>
              </a:spcBef>
            </a:pPr>
            <a:r>
              <a:rPr sz="3000" spc="30" baseline="-16666" dirty="0">
                <a:latin typeface="Cambria Math"/>
                <a:cs typeface="Cambria Math"/>
              </a:rPr>
              <a:t>ℏ</a:t>
            </a:r>
            <a:r>
              <a:rPr sz="1450" spc="20" dirty="0">
                <a:latin typeface="Cambria Math"/>
                <a:cs typeface="Cambria Math"/>
              </a:rPr>
              <a:t>2</a:t>
            </a:r>
            <a:endParaRPr sz="1450">
              <a:latin typeface="Cambria Math"/>
              <a:cs typeface="Cambria Math"/>
            </a:endParaRPr>
          </a:p>
        </p:txBody>
      </p:sp>
      <p:sp>
        <p:nvSpPr>
          <p:cNvPr id="21" name="object 21"/>
          <p:cNvSpPr txBox="1"/>
          <p:nvPr/>
        </p:nvSpPr>
        <p:spPr>
          <a:xfrm>
            <a:off x="6416421" y="4781169"/>
            <a:ext cx="68199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𝜓</a:t>
            </a:r>
            <a:r>
              <a:rPr sz="2000" spc="105" dirty="0">
                <a:latin typeface="Cambria Math"/>
                <a:cs typeface="Cambria Math"/>
              </a:rPr>
              <a:t> </a:t>
            </a:r>
            <a:r>
              <a:rPr sz="2000" dirty="0">
                <a:latin typeface="Cambria Math"/>
                <a:cs typeface="Cambria Math"/>
              </a:rPr>
              <a:t>=</a:t>
            </a:r>
            <a:r>
              <a:rPr sz="2000" spc="70" dirty="0">
                <a:latin typeface="Cambria Math"/>
                <a:cs typeface="Cambria Math"/>
              </a:rPr>
              <a:t> </a:t>
            </a:r>
            <a:r>
              <a:rPr sz="2000" dirty="0">
                <a:latin typeface="Cambria Math"/>
                <a:cs typeface="Cambria Math"/>
              </a:rPr>
              <a:t>0</a:t>
            </a:r>
            <a:endParaRPr sz="2000">
              <a:latin typeface="Cambria Math"/>
              <a:cs typeface="Cambria Math"/>
            </a:endParaRPr>
          </a:p>
        </p:txBody>
      </p:sp>
      <p:sp>
        <p:nvSpPr>
          <p:cNvPr id="22" name="object 22"/>
          <p:cNvSpPr txBox="1"/>
          <p:nvPr/>
        </p:nvSpPr>
        <p:spPr>
          <a:xfrm>
            <a:off x="916939" y="5272278"/>
            <a:ext cx="7527925" cy="330835"/>
          </a:xfrm>
          <a:prstGeom prst="rect">
            <a:avLst/>
          </a:prstGeom>
        </p:spPr>
        <p:txBody>
          <a:bodyPr vert="horz" wrap="square" lIns="0" tIns="12700" rIns="0" bIns="0" rtlCol="0">
            <a:spAutoFit/>
          </a:bodyPr>
          <a:lstStyle/>
          <a:p>
            <a:pPr marL="241300" indent="-229235">
              <a:lnSpc>
                <a:spcPct val="100000"/>
              </a:lnSpc>
              <a:spcBef>
                <a:spcPts val="100"/>
              </a:spcBef>
              <a:buFont typeface="Arial MT"/>
              <a:buChar char="•"/>
              <a:tabLst>
                <a:tab pos="241300" algn="l"/>
                <a:tab pos="241935" algn="l"/>
              </a:tabLst>
            </a:pPr>
            <a:r>
              <a:rPr sz="2000" spc="-5" dirty="0">
                <a:latin typeface="Calibri"/>
                <a:cs typeface="Calibri"/>
              </a:rPr>
              <a:t>The</a:t>
            </a:r>
            <a:r>
              <a:rPr sz="2000" dirty="0">
                <a:latin typeface="Calibri"/>
                <a:cs typeface="Calibri"/>
              </a:rPr>
              <a:t> boundary</a:t>
            </a:r>
            <a:r>
              <a:rPr sz="2000" spc="-30" dirty="0">
                <a:latin typeface="Calibri"/>
                <a:cs typeface="Calibri"/>
              </a:rPr>
              <a:t> </a:t>
            </a:r>
            <a:r>
              <a:rPr sz="2000" spc="-5" dirty="0">
                <a:latin typeface="Calibri"/>
                <a:cs typeface="Calibri"/>
              </a:rPr>
              <a:t>conditions</a:t>
            </a:r>
            <a:r>
              <a:rPr sz="2000" spc="-15" dirty="0">
                <a:latin typeface="Calibri"/>
                <a:cs typeface="Calibri"/>
              </a:rPr>
              <a:t> </a:t>
            </a:r>
            <a:r>
              <a:rPr sz="2000" spc="-5" dirty="0">
                <a:latin typeface="Calibri"/>
                <a:cs typeface="Calibri"/>
              </a:rPr>
              <a:t>used</a:t>
            </a:r>
            <a:r>
              <a:rPr sz="2000" dirty="0">
                <a:latin typeface="Calibri"/>
                <a:cs typeface="Calibri"/>
              </a:rPr>
              <a:t> </a:t>
            </a:r>
            <a:r>
              <a:rPr sz="2000" spc="-10" dirty="0">
                <a:latin typeface="Calibri"/>
                <a:cs typeface="Calibri"/>
              </a:rPr>
              <a:t>to</a:t>
            </a:r>
            <a:r>
              <a:rPr sz="2000" dirty="0">
                <a:latin typeface="Calibri"/>
                <a:cs typeface="Calibri"/>
              </a:rPr>
              <a:t> </a:t>
            </a:r>
            <a:r>
              <a:rPr sz="2000" spc="-10" dirty="0">
                <a:latin typeface="Calibri"/>
                <a:cs typeface="Calibri"/>
              </a:rPr>
              <a:t>solve</a:t>
            </a:r>
            <a:r>
              <a:rPr sz="2000" spc="20" dirty="0">
                <a:latin typeface="Calibri"/>
                <a:cs typeface="Calibri"/>
              </a:rPr>
              <a:t> </a:t>
            </a:r>
            <a:r>
              <a:rPr sz="2000" dirty="0">
                <a:latin typeface="Calibri"/>
                <a:cs typeface="Calibri"/>
              </a:rPr>
              <a:t>the</a:t>
            </a:r>
            <a:r>
              <a:rPr sz="2000" spc="10" dirty="0">
                <a:latin typeface="Calibri"/>
                <a:cs typeface="Calibri"/>
              </a:rPr>
              <a:t> </a:t>
            </a:r>
            <a:r>
              <a:rPr sz="2000" spc="-10" dirty="0">
                <a:latin typeface="Calibri"/>
                <a:cs typeface="Calibri"/>
              </a:rPr>
              <a:t>Schrodinger’s </a:t>
            </a:r>
            <a:r>
              <a:rPr sz="2000" spc="-5" dirty="0">
                <a:latin typeface="Calibri"/>
                <a:cs typeface="Calibri"/>
              </a:rPr>
              <a:t>equation</a:t>
            </a:r>
            <a:r>
              <a:rPr sz="2000" dirty="0">
                <a:latin typeface="Calibri"/>
                <a:cs typeface="Calibri"/>
              </a:rPr>
              <a:t> </a:t>
            </a:r>
            <a:r>
              <a:rPr sz="2000" spc="-10" dirty="0">
                <a:latin typeface="Calibri"/>
                <a:cs typeface="Calibri"/>
              </a:rPr>
              <a:t>are:</a:t>
            </a:r>
            <a:endParaRPr sz="2000">
              <a:latin typeface="Calibri"/>
              <a:cs typeface="Calibri"/>
            </a:endParaRPr>
          </a:p>
        </p:txBody>
      </p:sp>
      <p:sp>
        <p:nvSpPr>
          <p:cNvPr id="23" name="object 23"/>
          <p:cNvSpPr/>
          <p:nvPr/>
        </p:nvSpPr>
        <p:spPr>
          <a:xfrm>
            <a:off x="1134884" y="5750178"/>
            <a:ext cx="782320" cy="236220"/>
          </a:xfrm>
          <a:custGeom>
            <a:avLst/>
            <a:gdLst/>
            <a:ahLst/>
            <a:cxnLst/>
            <a:rect l="l" t="t" r="r" b="b"/>
            <a:pathLst>
              <a:path w="782319" h="236220">
                <a:moveTo>
                  <a:pt x="706615" y="0"/>
                </a:moveTo>
                <a:lnTo>
                  <a:pt x="703186" y="9575"/>
                </a:lnTo>
                <a:lnTo>
                  <a:pt x="716826" y="15495"/>
                </a:lnTo>
                <a:lnTo>
                  <a:pt x="728586" y="23691"/>
                </a:lnTo>
                <a:lnTo>
                  <a:pt x="752440" y="61691"/>
                </a:lnTo>
                <a:lnTo>
                  <a:pt x="760209" y="116700"/>
                </a:lnTo>
                <a:lnTo>
                  <a:pt x="759348" y="137490"/>
                </a:lnTo>
                <a:lnTo>
                  <a:pt x="746239" y="188404"/>
                </a:lnTo>
                <a:lnTo>
                  <a:pt x="717021" y="220228"/>
                </a:lnTo>
                <a:lnTo>
                  <a:pt x="703567" y="226174"/>
                </a:lnTo>
                <a:lnTo>
                  <a:pt x="706615" y="235750"/>
                </a:lnTo>
                <a:lnTo>
                  <a:pt x="751603" y="208986"/>
                </a:lnTo>
                <a:lnTo>
                  <a:pt x="776941" y="159586"/>
                </a:lnTo>
                <a:lnTo>
                  <a:pt x="781799" y="117944"/>
                </a:lnTo>
                <a:lnTo>
                  <a:pt x="780582" y="96332"/>
                </a:lnTo>
                <a:lnTo>
                  <a:pt x="770815" y="58023"/>
                </a:lnTo>
                <a:lnTo>
                  <a:pt x="738619" y="15119"/>
                </a:lnTo>
                <a:lnTo>
                  <a:pt x="723665" y="6174"/>
                </a:lnTo>
                <a:lnTo>
                  <a:pt x="706615" y="0"/>
                </a:lnTo>
                <a:close/>
              </a:path>
              <a:path w="782319" h="236220">
                <a:moveTo>
                  <a:pt x="75184" y="0"/>
                </a:moveTo>
                <a:lnTo>
                  <a:pt x="30231" y="26835"/>
                </a:lnTo>
                <a:lnTo>
                  <a:pt x="4865" y="76358"/>
                </a:lnTo>
                <a:lnTo>
                  <a:pt x="0" y="117944"/>
                </a:lnTo>
                <a:lnTo>
                  <a:pt x="1212" y="139599"/>
                </a:lnTo>
                <a:lnTo>
                  <a:pt x="10908" y="177904"/>
                </a:lnTo>
                <a:lnTo>
                  <a:pt x="43030" y="220665"/>
                </a:lnTo>
                <a:lnTo>
                  <a:pt x="75184" y="235750"/>
                </a:lnTo>
                <a:lnTo>
                  <a:pt x="78168" y="226174"/>
                </a:lnTo>
                <a:lnTo>
                  <a:pt x="64735" y="220228"/>
                </a:lnTo>
                <a:lnTo>
                  <a:pt x="53144" y="211951"/>
                </a:lnTo>
                <a:lnTo>
                  <a:pt x="29366" y="173343"/>
                </a:lnTo>
                <a:lnTo>
                  <a:pt x="21501" y="116700"/>
                </a:lnTo>
                <a:lnTo>
                  <a:pt x="22375" y="96586"/>
                </a:lnTo>
                <a:lnTo>
                  <a:pt x="35483" y="46913"/>
                </a:lnTo>
                <a:lnTo>
                  <a:pt x="64949" y="15495"/>
                </a:lnTo>
                <a:lnTo>
                  <a:pt x="78549" y="9575"/>
                </a:lnTo>
                <a:lnTo>
                  <a:pt x="75184" y="0"/>
                </a:lnTo>
                <a:close/>
              </a:path>
            </a:pathLst>
          </a:custGeom>
          <a:solidFill>
            <a:srgbClr val="000000"/>
          </a:solidFill>
        </p:spPr>
        <p:txBody>
          <a:bodyPr wrap="square" lIns="0" tIns="0" rIns="0" bIns="0" rtlCol="0"/>
          <a:lstStyle/>
          <a:p>
            <a:endParaRPr/>
          </a:p>
        </p:txBody>
      </p:sp>
      <p:sp>
        <p:nvSpPr>
          <p:cNvPr id="24" name="object 24"/>
          <p:cNvSpPr txBox="1"/>
          <p:nvPr/>
        </p:nvSpPr>
        <p:spPr>
          <a:xfrm>
            <a:off x="916939" y="5674563"/>
            <a:ext cx="930275" cy="961390"/>
          </a:xfrm>
          <a:prstGeom prst="rect">
            <a:avLst/>
          </a:prstGeom>
        </p:spPr>
        <p:txBody>
          <a:bodyPr vert="horz" wrap="square" lIns="0" tIns="12700" rIns="0" bIns="0" rtlCol="0">
            <a:spAutoFit/>
          </a:bodyPr>
          <a:lstStyle/>
          <a:p>
            <a:pPr marL="12700">
              <a:lnSpc>
                <a:spcPts val="2275"/>
              </a:lnSpc>
              <a:spcBef>
                <a:spcPts val="100"/>
              </a:spcBef>
            </a:pPr>
            <a:r>
              <a:rPr sz="2000" dirty="0">
                <a:latin typeface="Cambria Math"/>
                <a:cs typeface="Cambria Math"/>
              </a:rPr>
              <a:t>𝜓</a:t>
            </a:r>
            <a:r>
              <a:rPr sz="2000" spc="375" dirty="0">
                <a:latin typeface="Cambria Math"/>
                <a:cs typeface="Cambria Math"/>
              </a:rPr>
              <a:t> </a:t>
            </a:r>
            <a:r>
              <a:rPr sz="2000" dirty="0">
                <a:latin typeface="Cambria Math"/>
                <a:cs typeface="Cambria Math"/>
              </a:rPr>
              <a:t>𝑥</a:t>
            </a:r>
            <a:r>
              <a:rPr sz="2000" spc="145" dirty="0">
                <a:latin typeface="Cambria Math"/>
                <a:cs typeface="Cambria Math"/>
              </a:rPr>
              <a:t> </a:t>
            </a:r>
            <a:r>
              <a:rPr sz="2000" dirty="0">
                <a:latin typeface="Cambria Math"/>
                <a:cs typeface="Cambria Math"/>
              </a:rPr>
              <a:t>=</a:t>
            </a:r>
            <a:r>
              <a:rPr sz="2000" spc="105" dirty="0">
                <a:latin typeface="Cambria Math"/>
                <a:cs typeface="Cambria Math"/>
              </a:rPr>
              <a:t> </a:t>
            </a:r>
            <a:r>
              <a:rPr sz="2000" dirty="0">
                <a:latin typeface="Cambria Math"/>
                <a:cs typeface="Cambria Math"/>
              </a:rPr>
              <a:t>0</a:t>
            </a:r>
            <a:endParaRPr sz="2000">
              <a:latin typeface="Cambria Math"/>
              <a:cs typeface="Cambria Math"/>
            </a:endParaRPr>
          </a:p>
          <a:p>
            <a:pPr marL="12700">
              <a:lnSpc>
                <a:spcPts val="2275"/>
              </a:lnSpc>
            </a:pPr>
            <a:r>
              <a:rPr sz="2000" spc="-5" dirty="0">
                <a:latin typeface="Calibri"/>
                <a:cs typeface="Calibri"/>
              </a:rPr>
              <a:t>well.</a:t>
            </a:r>
            <a:endParaRPr sz="2000">
              <a:latin typeface="Calibri"/>
              <a:cs typeface="Calibri"/>
            </a:endParaRPr>
          </a:p>
          <a:p>
            <a:pPr marL="12700">
              <a:lnSpc>
                <a:spcPct val="100000"/>
              </a:lnSpc>
              <a:spcBef>
                <a:spcPts val="1375"/>
              </a:spcBef>
            </a:pPr>
            <a:r>
              <a:rPr sz="1200" dirty="0">
                <a:solidFill>
                  <a:srgbClr val="888888"/>
                </a:solidFill>
                <a:latin typeface="Calibri"/>
                <a:cs typeface="Calibri"/>
              </a:rPr>
              <a:t>April</a:t>
            </a:r>
            <a:r>
              <a:rPr sz="1200" spc="-35" dirty="0">
                <a:solidFill>
                  <a:srgbClr val="888888"/>
                </a:solidFill>
                <a:latin typeface="Calibri"/>
                <a:cs typeface="Calibri"/>
              </a:rPr>
              <a:t> </a:t>
            </a:r>
            <a:r>
              <a:rPr sz="1200" dirty="0">
                <a:solidFill>
                  <a:srgbClr val="888888"/>
                </a:solidFill>
                <a:latin typeface="Calibri"/>
                <a:cs typeface="Calibri"/>
              </a:rPr>
              <a:t>29,</a:t>
            </a:r>
            <a:r>
              <a:rPr sz="1200" spc="-25" dirty="0">
                <a:solidFill>
                  <a:srgbClr val="888888"/>
                </a:solidFill>
                <a:latin typeface="Calibri"/>
                <a:cs typeface="Calibri"/>
              </a:rPr>
              <a:t> </a:t>
            </a:r>
            <a:r>
              <a:rPr sz="1200" dirty="0">
                <a:solidFill>
                  <a:srgbClr val="888888"/>
                </a:solidFill>
                <a:latin typeface="Calibri"/>
                <a:cs typeface="Calibri"/>
              </a:rPr>
              <a:t>2023</a:t>
            </a:r>
            <a:endParaRPr sz="1200">
              <a:latin typeface="Calibri"/>
              <a:cs typeface="Calibri"/>
            </a:endParaRPr>
          </a:p>
        </p:txBody>
      </p:sp>
      <p:sp>
        <p:nvSpPr>
          <p:cNvPr id="25" name="object 25"/>
          <p:cNvSpPr/>
          <p:nvPr/>
        </p:nvSpPr>
        <p:spPr>
          <a:xfrm>
            <a:off x="3120644" y="5750178"/>
            <a:ext cx="780415" cy="236220"/>
          </a:xfrm>
          <a:custGeom>
            <a:avLst/>
            <a:gdLst/>
            <a:ahLst/>
            <a:cxnLst/>
            <a:rect l="l" t="t" r="r" b="b"/>
            <a:pathLst>
              <a:path w="780414" h="236220">
                <a:moveTo>
                  <a:pt x="705104" y="0"/>
                </a:moveTo>
                <a:lnTo>
                  <a:pt x="701675" y="9575"/>
                </a:lnTo>
                <a:lnTo>
                  <a:pt x="715315" y="15495"/>
                </a:lnTo>
                <a:lnTo>
                  <a:pt x="727074" y="23691"/>
                </a:lnTo>
                <a:lnTo>
                  <a:pt x="750929" y="61691"/>
                </a:lnTo>
                <a:lnTo>
                  <a:pt x="758697" y="116700"/>
                </a:lnTo>
                <a:lnTo>
                  <a:pt x="757836" y="137490"/>
                </a:lnTo>
                <a:lnTo>
                  <a:pt x="744728" y="188404"/>
                </a:lnTo>
                <a:lnTo>
                  <a:pt x="715510" y="220228"/>
                </a:lnTo>
                <a:lnTo>
                  <a:pt x="702056" y="226174"/>
                </a:lnTo>
                <a:lnTo>
                  <a:pt x="705104" y="235750"/>
                </a:lnTo>
                <a:lnTo>
                  <a:pt x="750091" y="208986"/>
                </a:lnTo>
                <a:lnTo>
                  <a:pt x="775430" y="159586"/>
                </a:lnTo>
                <a:lnTo>
                  <a:pt x="780288" y="117944"/>
                </a:lnTo>
                <a:lnTo>
                  <a:pt x="779071" y="96332"/>
                </a:lnTo>
                <a:lnTo>
                  <a:pt x="769304" y="58023"/>
                </a:lnTo>
                <a:lnTo>
                  <a:pt x="737107" y="15119"/>
                </a:lnTo>
                <a:lnTo>
                  <a:pt x="722153" y="6174"/>
                </a:lnTo>
                <a:lnTo>
                  <a:pt x="705104" y="0"/>
                </a:lnTo>
                <a:close/>
              </a:path>
              <a:path w="780414" h="236220">
                <a:moveTo>
                  <a:pt x="75183" y="0"/>
                </a:moveTo>
                <a:lnTo>
                  <a:pt x="30214" y="26835"/>
                </a:lnTo>
                <a:lnTo>
                  <a:pt x="4857" y="76358"/>
                </a:lnTo>
                <a:lnTo>
                  <a:pt x="0" y="117944"/>
                </a:lnTo>
                <a:lnTo>
                  <a:pt x="1214" y="139599"/>
                </a:lnTo>
                <a:lnTo>
                  <a:pt x="10929" y="177904"/>
                </a:lnTo>
                <a:lnTo>
                  <a:pt x="43068" y="220665"/>
                </a:lnTo>
                <a:lnTo>
                  <a:pt x="75183" y="235750"/>
                </a:lnTo>
                <a:lnTo>
                  <a:pt x="78231" y="226174"/>
                </a:lnTo>
                <a:lnTo>
                  <a:pt x="64775" y="220228"/>
                </a:lnTo>
                <a:lnTo>
                  <a:pt x="53165" y="211951"/>
                </a:lnTo>
                <a:lnTo>
                  <a:pt x="29338" y="173343"/>
                </a:lnTo>
                <a:lnTo>
                  <a:pt x="21462" y="116700"/>
                </a:lnTo>
                <a:lnTo>
                  <a:pt x="22342" y="96586"/>
                </a:lnTo>
                <a:lnTo>
                  <a:pt x="35432" y="46913"/>
                </a:lnTo>
                <a:lnTo>
                  <a:pt x="64990" y="15495"/>
                </a:lnTo>
                <a:lnTo>
                  <a:pt x="78612" y="9575"/>
                </a:lnTo>
                <a:lnTo>
                  <a:pt x="75183" y="0"/>
                </a:lnTo>
                <a:close/>
              </a:path>
            </a:pathLst>
          </a:custGeom>
          <a:solidFill>
            <a:srgbClr val="000000"/>
          </a:solidFill>
        </p:spPr>
        <p:txBody>
          <a:bodyPr wrap="square" lIns="0" tIns="0" rIns="0" bIns="0" rtlCol="0"/>
          <a:lstStyle/>
          <a:p>
            <a:endParaRPr/>
          </a:p>
        </p:txBody>
      </p:sp>
      <p:sp>
        <p:nvSpPr>
          <p:cNvPr id="26" name="object 26"/>
          <p:cNvSpPr txBox="1"/>
          <p:nvPr/>
        </p:nvSpPr>
        <p:spPr>
          <a:xfrm>
            <a:off x="1997710" y="5674563"/>
            <a:ext cx="8839835" cy="330835"/>
          </a:xfrm>
          <a:prstGeom prst="rect">
            <a:avLst/>
          </a:prstGeom>
        </p:spPr>
        <p:txBody>
          <a:bodyPr vert="horz" wrap="square" lIns="0" tIns="12700" rIns="0" bIns="0" rtlCol="0">
            <a:spAutoFit/>
          </a:bodyPr>
          <a:lstStyle/>
          <a:p>
            <a:pPr marL="12700">
              <a:lnSpc>
                <a:spcPct val="100000"/>
              </a:lnSpc>
              <a:spcBef>
                <a:spcPts val="100"/>
              </a:spcBef>
              <a:tabLst>
                <a:tab pos="1997075" algn="l"/>
              </a:tabLst>
            </a:pPr>
            <a:r>
              <a:rPr sz="2000" dirty="0">
                <a:latin typeface="Cambria Math"/>
                <a:cs typeface="Cambria Math"/>
              </a:rPr>
              <a:t>=</a:t>
            </a:r>
            <a:r>
              <a:rPr sz="2000" spc="110" dirty="0">
                <a:latin typeface="Cambria Math"/>
                <a:cs typeface="Cambria Math"/>
              </a:rPr>
              <a:t> </a:t>
            </a:r>
            <a:r>
              <a:rPr sz="2000" dirty="0">
                <a:latin typeface="Cambria Math"/>
                <a:cs typeface="Cambria Math"/>
              </a:rPr>
              <a:t>0</a:t>
            </a:r>
            <a:r>
              <a:rPr sz="2000" spc="5" dirty="0">
                <a:latin typeface="Cambria Math"/>
                <a:cs typeface="Cambria Math"/>
              </a:rPr>
              <a:t> </a:t>
            </a:r>
            <a:r>
              <a:rPr sz="2000" dirty="0">
                <a:latin typeface="Calibri"/>
                <a:cs typeface="Calibri"/>
              </a:rPr>
              <a:t>and </a:t>
            </a:r>
            <a:r>
              <a:rPr sz="2000" dirty="0">
                <a:latin typeface="Cambria Math"/>
                <a:cs typeface="Cambria Math"/>
              </a:rPr>
              <a:t>𝜓</a:t>
            </a:r>
            <a:r>
              <a:rPr sz="2000" spc="420" dirty="0">
                <a:latin typeface="Cambria Math"/>
                <a:cs typeface="Cambria Math"/>
              </a:rPr>
              <a:t> </a:t>
            </a:r>
            <a:r>
              <a:rPr sz="2000" dirty="0">
                <a:latin typeface="Cambria Math"/>
                <a:cs typeface="Cambria Math"/>
              </a:rPr>
              <a:t>𝑥</a:t>
            </a:r>
            <a:r>
              <a:rPr sz="2000" spc="170" dirty="0">
                <a:latin typeface="Cambria Math"/>
                <a:cs typeface="Cambria Math"/>
              </a:rPr>
              <a:t> </a:t>
            </a:r>
            <a:r>
              <a:rPr sz="2000" dirty="0">
                <a:latin typeface="Cambria Math"/>
                <a:cs typeface="Cambria Math"/>
              </a:rPr>
              <a:t>=</a:t>
            </a:r>
            <a:r>
              <a:rPr sz="2000" spc="120" dirty="0">
                <a:latin typeface="Cambria Math"/>
                <a:cs typeface="Cambria Math"/>
              </a:rPr>
              <a:t> </a:t>
            </a:r>
            <a:r>
              <a:rPr sz="2000" dirty="0">
                <a:latin typeface="Cambria Math"/>
                <a:cs typeface="Cambria Math"/>
              </a:rPr>
              <a:t>𝐿	=</a:t>
            </a:r>
            <a:r>
              <a:rPr sz="2000" spc="110" dirty="0">
                <a:latin typeface="Cambria Math"/>
                <a:cs typeface="Cambria Math"/>
              </a:rPr>
              <a:t> </a:t>
            </a:r>
            <a:r>
              <a:rPr sz="2000" dirty="0">
                <a:latin typeface="Cambria Math"/>
                <a:cs typeface="Cambria Math"/>
              </a:rPr>
              <a:t>0</a:t>
            </a:r>
            <a:r>
              <a:rPr sz="2000" spc="20" dirty="0">
                <a:latin typeface="Cambria Math"/>
                <a:cs typeface="Cambria Math"/>
              </a:rPr>
              <a:t> </a:t>
            </a:r>
            <a:r>
              <a:rPr sz="2000" spc="-5" dirty="0">
                <a:latin typeface="Calibri"/>
                <a:cs typeface="Calibri"/>
              </a:rPr>
              <a:t>i.</a:t>
            </a:r>
            <a:r>
              <a:rPr sz="2000" spc="-15" dirty="0">
                <a:latin typeface="Calibri"/>
                <a:cs typeface="Calibri"/>
              </a:rPr>
              <a:t> </a:t>
            </a:r>
            <a:r>
              <a:rPr sz="2000" dirty="0">
                <a:latin typeface="Calibri"/>
                <a:cs typeface="Calibri"/>
              </a:rPr>
              <a:t>e. the</a:t>
            </a:r>
            <a:r>
              <a:rPr sz="2000" spc="-5" dirty="0">
                <a:latin typeface="Calibri"/>
                <a:cs typeface="Calibri"/>
              </a:rPr>
              <a:t> </a:t>
            </a:r>
            <a:r>
              <a:rPr sz="2000" spc="-25" dirty="0">
                <a:latin typeface="Calibri"/>
                <a:cs typeface="Calibri"/>
              </a:rPr>
              <a:t>wave</a:t>
            </a:r>
            <a:r>
              <a:rPr sz="2000" spc="10" dirty="0">
                <a:latin typeface="Calibri"/>
                <a:cs typeface="Calibri"/>
              </a:rPr>
              <a:t> </a:t>
            </a:r>
            <a:r>
              <a:rPr sz="2000" dirty="0">
                <a:latin typeface="Calibri"/>
                <a:cs typeface="Calibri"/>
              </a:rPr>
              <a:t>function</a:t>
            </a:r>
            <a:r>
              <a:rPr sz="2000" spc="-20" dirty="0">
                <a:latin typeface="Calibri"/>
                <a:cs typeface="Calibri"/>
              </a:rPr>
              <a:t> </a:t>
            </a:r>
            <a:r>
              <a:rPr sz="2000" dirty="0">
                <a:latin typeface="Cambria Math"/>
                <a:cs typeface="Cambria Math"/>
              </a:rPr>
              <a:t>𝜓</a:t>
            </a:r>
            <a:r>
              <a:rPr sz="2000" spc="45" dirty="0">
                <a:latin typeface="Cambria Math"/>
                <a:cs typeface="Cambria Math"/>
              </a:rPr>
              <a:t> </a:t>
            </a:r>
            <a:r>
              <a:rPr sz="2000" spc="-5" dirty="0">
                <a:latin typeface="Calibri"/>
                <a:cs typeface="Calibri"/>
              </a:rPr>
              <a:t>vanishes</a:t>
            </a:r>
            <a:r>
              <a:rPr sz="2000" spc="-10" dirty="0">
                <a:latin typeface="Calibri"/>
                <a:cs typeface="Calibri"/>
              </a:rPr>
              <a:t> at</a:t>
            </a:r>
            <a:r>
              <a:rPr sz="2000" spc="15" dirty="0">
                <a:latin typeface="Calibri"/>
                <a:cs typeface="Calibri"/>
              </a:rPr>
              <a:t> </a:t>
            </a:r>
            <a:r>
              <a:rPr sz="2000" dirty="0">
                <a:latin typeface="Calibri"/>
                <a:cs typeface="Calibri"/>
              </a:rPr>
              <a:t>the</a:t>
            </a:r>
            <a:r>
              <a:rPr sz="2000" spc="-10" dirty="0">
                <a:latin typeface="Calibri"/>
                <a:cs typeface="Calibri"/>
              </a:rPr>
              <a:t> walls</a:t>
            </a:r>
            <a:r>
              <a:rPr sz="2000" spc="1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potential</a:t>
            </a:r>
            <a:endParaRPr sz="2000">
              <a:latin typeface="Calibri"/>
              <a:cs typeface="Calibri"/>
            </a:endParaRPr>
          </a:p>
        </p:txBody>
      </p:sp>
      <p:sp>
        <p:nvSpPr>
          <p:cNvPr id="27" name="object 27"/>
          <p:cNvSpPr txBox="1"/>
          <p:nvPr/>
        </p:nvSpPr>
        <p:spPr>
          <a:xfrm>
            <a:off x="5072634" y="6427114"/>
            <a:ext cx="204723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PHY109</a:t>
            </a:r>
            <a:r>
              <a:rPr sz="1200" spc="-10" dirty="0">
                <a:solidFill>
                  <a:srgbClr val="888888"/>
                </a:solidFill>
                <a:latin typeface="Calibri"/>
                <a:cs typeface="Calibri"/>
              </a:rPr>
              <a:t> </a:t>
            </a:r>
            <a:r>
              <a:rPr sz="1200" spc="-5" dirty="0">
                <a:solidFill>
                  <a:srgbClr val="888888"/>
                </a:solidFill>
                <a:latin typeface="Calibri"/>
                <a:cs typeface="Calibri"/>
              </a:rPr>
              <a:t>(ENGINEERING</a:t>
            </a:r>
            <a:r>
              <a:rPr sz="1200" spc="-20" dirty="0">
                <a:solidFill>
                  <a:srgbClr val="888888"/>
                </a:solidFill>
                <a:latin typeface="Calibri"/>
                <a:cs typeface="Calibri"/>
              </a:rPr>
              <a:t> </a:t>
            </a:r>
            <a:r>
              <a:rPr sz="1200" spc="-5" dirty="0">
                <a:solidFill>
                  <a:srgbClr val="888888"/>
                </a:solidFill>
                <a:latin typeface="Calibri"/>
                <a:cs typeface="Calibri"/>
              </a:rPr>
              <a:t>PHYSICS)</a:t>
            </a:r>
            <a:endParaRPr sz="1200">
              <a:latin typeface="Calibri"/>
              <a:cs typeface="Calibri"/>
            </a:endParaRPr>
          </a:p>
        </p:txBody>
      </p:sp>
      <p:sp>
        <p:nvSpPr>
          <p:cNvPr id="28" name="object 28"/>
          <p:cNvSpPr txBox="1"/>
          <p:nvPr/>
        </p:nvSpPr>
        <p:spPr>
          <a:xfrm>
            <a:off x="11094211"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11</a:t>
            </a:r>
            <a:endParaRPr sz="1200">
              <a:latin typeface="Calibri"/>
              <a:cs typeface="Calibri"/>
            </a:endParaRPr>
          </a:p>
        </p:txBody>
      </p:sp>
      <p:pic>
        <p:nvPicPr>
          <p:cNvPr id="29" name="object 29"/>
          <p:cNvPicPr/>
          <p:nvPr/>
        </p:nvPicPr>
        <p:blipFill>
          <a:blip r:embed="rId2" cstate="print"/>
          <a:stretch>
            <a:fillRect/>
          </a:stretch>
        </p:blipFill>
        <p:spPr>
          <a:xfrm>
            <a:off x="10140363" y="798255"/>
            <a:ext cx="2051636" cy="1748811"/>
          </a:xfrm>
          <a:prstGeom prst="rect">
            <a:avLst/>
          </a:prstGeom>
        </p:spPr>
      </p:pic>
      <p:sp>
        <p:nvSpPr>
          <p:cNvPr id="30" name="object 30"/>
          <p:cNvSpPr txBox="1"/>
          <p:nvPr/>
        </p:nvSpPr>
        <p:spPr>
          <a:xfrm>
            <a:off x="9590278" y="2571115"/>
            <a:ext cx="206502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Infinite</a:t>
            </a:r>
            <a:r>
              <a:rPr sz="1800" b="1" spc="-50" dirty="0">
                <a:latin typeface="Calibri"/>
                <a:cs typeface="Calibri"/>
              </a:rPr>
              <a:t> </a:t>
            </a:r>
            <a:r>
              <a:rPr sz="1800" b="1" spc="-5" dirty="0">
                <a:latin typeface="Calibri"/>
                <a:cs typeface="Calibri"/>
              </a:rPr>
              <a:t>potential</a:t>
            </a:r>
            <a:r>
              <a:rPr sz="1800" b="1" spc="-45" dirty="0">
                <a:latin typeface="Calibri"/>
                <a:cs typeface="Calibri"/>
              </a:rPr>
              <a:t> </a:t>
            </a:r>
            <a:r>
              <a:rPr sz="1800" b="1" spc="-10" dirty="0">
                <a:latin typeface="Calibri"/>
                <a:cs typeface="Calibri"/>
              </a:rPr>
              <a:t>well</a:t>
            </a:r>
            <a:endParaRPr sz="18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42890" y="2925318"/>
            <a:ext cx="617220" cy="330835"/>
          </a:xfrm>
          <a:prstGeom prst="rect">
            <a:avLst/>
          </a:prstGeom>
        </p:spPr>
        <p:txBody>
          <a:bodyPr vert="horz" wrap="square" lIns="0" tIns="13335" rIns="0" bIns="0" rtlCol="0">
            <a:spAutoFit/>
          </a:bodyPr>
          <a:lstStyle/>
          <a:p>
            <a:pPr marL="38100">
              <a:lnSpc>
                <a:spcPct val="100000"/>
              </a:lnSpc>
              <a:spcBef>
                <a:spcPts val="105"/>
              </a:spcBef>
            </a:pPr>
            <a:r>
              <a:rPr sz="2000" spc="5" dirty="0">
                <a:latin typeface="Cambria Math"/>
                <a:cs typeface="Cambria Math"/>
              </a:rPr>
              <a:t>𝐸</a:t>
            </a:r>
            <a:r>
              <a:rPr sz="2175" spc="7" baseline="-15325" dirty="0">
                <a:latin typeface="Cambria Math"/>
                <a:cs typeface="Cambria Math"/>
              </a:rPr>
              <a:t>𝑛</a:t>
            </a:r>
            <a:r>
              <a:rPr sz="2175" spc="375" baseline="-15325"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3" name="object 3"/>
          <p:cNvSpPr txBox="1"/>
          <p:nvPr/>
        </p:nvSpPr>
        <p:spPr>
          <a:xfrm>
            <a:off x="907186" y="304926"/>
            <a:ext cx="6476365" cy="2666365"/>
          </a:xfrm>
          <a:prstGeom prst="rect">
            <a:avLst/>
          </a:prstGeom>
        </p:spPr>
        <p:txBody>
          <a:bodyPr vert="horz" wrap="square" lIns="0" tIns="12700" rIns="0" bIns="0" rtlCol="0">
            <a:spAutoFit/>
          </a:bodyPr>
          <a:lstStyle/>
          <a:p>
            <a:pPr marL="279400" indent="-228600">
              <a:lnSpc>
                <a:spcPct val="100000"/>
              </a:lnSpc>
              <a:spcBef>
                <a:spcPts val="100"/>
              </a:spcBef>
              <a:buFont typeface="Arial MT"/>
              <a:buChar char="•"/>
              <a:tabLst>
                <a:tab pos="278765" algn="l"/>
                <a:tab pos="279400" algn="l"/>
              </a:tabLst>
            </a:pPr>
            <a:r>
              <a:rPr sz="2000" spc="-5" dirty="0">
                <a:latin typeface="Calibri"/>
                <a:cs typeface="Calibri"/>
              </a:rPr>
              <a:t>The </a:t>
            </a:r>
            <a:r>
              <a:rPr sz="2000" spc="-25" dirty="0">
                <a:latin typeface="Calibri"/>
                <a:cs typeface="Calibri"/>
              </a:rPr>
              <a:t>wave</a:t>
            </a:r>
            <a:r>
              <a:rPr sz="2000" dirty="0">
                <a:latin typeface="Calibri"/>
                <a:cs typeface="Calibri"/>
              </a:rPr>
              <a:t> function</a:t>
            </a:r>
            <a:r>
              <a:rPr sz="2000" spc="-2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 particle</a:t>
            </a:r>
            <a:r>
              <a:rPr sz="2000" spc="10" dirty="0">
                <a:latin typeface="Calibri"/>
                <a:cs typeface="Calibri"/>
              </a:rPr>
              <a:t> </a:t>
            </a:r>
            <a:r>
              <a:rPr sz="2000" dirty="0">
                <a:latin typeface="Calibri"/>
                <a:cs typeface="Calibri"/>
              </a:rPr>
              <a:t>is</a:t>
            </a:r>
            <a:r>
              <a:rPr sz="2000" spc="5" dirty="0">
                <a:latin typeface="Calibri"/>
                <a:cs typeface="Calibri"/>
              </a:rPr>
              <a:t> </a:t>
            </a:r>
            <a:r>
              <a:rPr sz="2000" spc="-15" dirty="0">
                <a:latin typeface="Calibri"/>
                <a:cs typeface="Calibri"/>
              </a:rPr>
              <a:t>for </a:t>
            </a:r>
            <a:r>
              <a:rPr sz="2000" spc="-10" dirty="0">
                <a:latin typeface="Calibri"/>
                <a:cs typeface="Calibri"/>
              </a:rPr>
              <a:t>nth</a:t>
            </a:r>
            <a:r>
              <a:rPr sz="2000" dirty="0">
                <a:latin typeface="Calibri"/>
                <a:cs typeface="Calibri"/>
              </a:rPr>
              <a:t> </a:t>
            </a:r>
            <a:r>
              <a:rPr sz="2000" spc="-25" dirty="0">
                <a:latin typeface="Calibri"/>
                <a:cs typeface="Calibri"/>
              </a:rPr>
              <a:t>state</a:t>
            </a:r>
            <a:r>
              <a:rPr sz="2000" spc="25" dirty="0">
                <a:latin typeface="Calibri"/>
                <a:cs typeface="Calibri"/>
              </a:rPr>
              <a:t> </a:t>
            </a:r>
            <a:r>
              <a:rPr sz="2000" dirty="0">
                <a:latin typeface="Calibri"/>
                <a:cs typeface="Calibri"/>
              </a:rPr>
              <a:t>is</a:t>
            </a:r>
            <a:r>
              <a:rPr sz="2000" spc="-10" dirty="0">
                <a:latin typeface="Calibri"/>
                <a:cs typeface="Calibri"/>
              </a:rPr>
              <a:t> </a:t>
            </a:r>
            <a:r>
              <a:rPr sz="2000" spc="-5" dirty="0">
                <a:latin typeface="Calibri"/>
                <a:cs typeface="Calibri"/>
              </a:rPr>
              <a:t>given</a:t>
            </a:r>
            <a:r>
              <a:rPr sz="2000" dirty="0">
                <a:latin typeface="Calibri"/>
                <a:cs typeface="Calibri"/>
              </a:rPr>
              <a:t> </a:t>
            </a:r>
            <a:r>
              <a:rPr sz="2000" spc="-5" dirty="0">
                <a:latin typeface="Calibri"/>
                <a:cs typeface="Calibri"/>
              </a:rPr>
              <a:t>by:</a:t>
            </a:r>
            <a:endParaRPr sz="2000">
              <a:latin typeface="Calibri"/>
              <a:cs typeface="Calibri"/>
            </a:endParaRPr>
          </a:p>
          <a:p>
            <a:pPr>
              <a:lnSpc>
                <a:spcPct val="100000"/>
              </a:lnSpc>
              <a:spcBef>
                <a:spcPts val="10"/>
              </a:spcBef>
              <a:buFont typeface="Arial MT"/>
              <a:buChar char="•"/>
            </a:pPr>
            <a:endParaRPr sz="2700">
              <a:latin typeface="Calibri"/>
              <a:cs typeface="Calibri"/>
            </a:endParaRPr>
          </a:p>
          <a:p>
            <a:pPr marR="328295" algn="r">
              <a:lnSpc>
                <a:spcPts val="1955"/>
              </a:lnSpc>
              <a:tabLst>
                <a:tab pos="700405" algn="l"/>
              </a:tabLst>
            </a:pPr>
            <a:r>
              <a:rPr sz="2000" dirty="0">
                <a:latin typeface="Cambria Math"/>
                <a:cs typeface="Cambria Math"/>
              </a:rPr>
              <a:t>2	𝑛𝜋𝑥</a:t>
            </a:r>
            <a:endParaRPr sz="2000">
              <a:latin typeface="Cambria Math"/>
              <a:cs typeface="Cambria Math"/>
            </a:endParaRPr>
          </a:p>
          <a:p>
            <a:pPr marL="4109085">
              <a:lnSpc>
                <a:spcPts val="1955"/>
              </a:lnSpc>
              <a:tabLst>
                <a:tab pos="5005705" algn="l"/>
                <a:tab pos="5855970" algn="l"/>
              </a:tabLst>
            </a:pPr>
            <a:r>
              <a:rPr sz="2000" dirty="0">
                <a:latin typeface="Cambria Math"/>
                <a:cs typeface="Cambria Math"/>
              </a:rPr>
              <a:t>𝜓</a:t>
            </a:r>
            <a:r>
              <a:rPr sz="2000" spc="20" dirty="0">
                <a:latin typeface="Cambria Math"/>
                <a:cs typeface="Cambria Math"/>
              </a:rPr>
              <a:t> </a:t>
            </a:r>
            <a:r>
              <a:rPr sz="2175" spc="172" baseline="-15325" dirty="0">
                <a:latin typeface="Cambria Math"/>
                <a:cs typeface="Cambria Math"/>
              </a:rPr>
              <a:t>𝑛</a:t>
            </a:r>
            <a:r>
              <a:rPr sz="2175" spc="487" baseline="-15325" dirty="0">
                <a:latin typeface="Cambria Math"/>
                <a:cs typeface="Cambria Math"/>
              </a:rPr>
              <a:t> </a:t>
            </a:r>
            <a:r>
              <a:rPr sz="2000" dirty="0">
                <a:latin typeface="Cambria Math"/>
                <a:cs typeface="Cambria Math"/>
              </a:rPr>
              <a:t>=	</a:t>
            </a:r>
            <a:r>
              <a:rPr sz="3000" baseline="-37500" dirty="0">
                <a:latin typeface="Cambria Math"/>
                <a:cs typeface="Cambria Math"/>
              </a:rPr>
              <a:t>𝐿</a:t>
            </a:r>
            <a:r>
              <a:rPr sz="3000" spc="-104" baseline="-37500" dirty="0">
                <a:latin typeface="Cambria Math"/>
                <a:cs typeface="Cambria Math"/>
              </a:rPr>
              <a:t> </a:t>
            </a:r>
            <a:r>
              <a:rPr sz="2000" dirty="0">
                <a:latin typeface="Cambria Math"/>
                <a:cs typeface="Cambria Math"/>
              </a:rPr>
              <a:t>𝑠𝑖𝑛	</a:t>
            </a:r>
            <a:r>
              <a:rPr sz="3000" baseline="-37500" dirty="0">
                <a:latin typeface="Cambria Math"/>
                <a:cs typeface="Cambria Math"/>
              </a:rPr>
              <a:t>𝐿</a:t>
            </a:r>
            <a:endParaRPr sz="3000" baseline="-37500">
              <a:latin typeface="Cambria Math"/>
              <a:cs typeface="Cambria Math"/>
            </a:endParaRPr>
          </a:p>
          <a:p>
            <a:pPr>
              <a:lnSpc>
                <a:spcPct val="100000"/>
              </a:lnSpc>
              <a:spcBef>
                <a:spcPts val="5"/>
              </a:spcBef>
            </a:pPr>
            <a:endParaRPr sz="4100">
              <a:latin typeface="Cambria Math"/>
              <a:cs typeface="Cambria Math"/>
            </a:endParaRPr>
          </a:p>
          <a:p>
            <a:pPr marL="279400" indent="-228600">
              <a:lnSpc>
                <a:spcPct val="100000"/>
              </a:lnSpc>
              <a:buFont typeface="Arial MT"/>
              <a:buChar char="•"/>
              <a:tabLst>
                <a:tab pos="278765" algn="l"/>
                <a:tab pos="279400" algn="l"/>
              </a:tabLst>
            </a:pPr>
            <a:r>
              <a:rPr sz="2000" spc="-5" dirty="0">
                <a:latin typeface="Calibri"/>
                <a:cs typeface="Calibri"/>
              </a:rPr>
              <a:t>The</a:t>
            </a:r>
            <a:r>
              <a:rPr sz="2000" dirty="0">
                <a:latin typeface="Calibri"/>
                <a:cs typeface="Calibri"/>
              </a:rPr>
              <a:t> </a:t>
            </a:r>
            <a:r>
              <a:rPr sz="2000" spc="-10" dirty="0">
                <a:latin typeface="Calibri"/>
                <a:cs typeface="Calibri"/>
              </a:rPr>
              <a:t>energy</a:t>
            </a:r>
            <a:r>
              <a:rPr sz="2000" spc="-2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particle</a:t>
            </a:r>
            <a:r>
              <a:rPr sz="2000" spc="10" dirty="0">
                <a:latin typeface="Calibri"/>
                <a:cs typeface="Calibri"/>
              </a:rPr>
              <a:t> </a:t>
            </a:r>
            <a:r>
              <a:rPr sz="2000" dirty="0">
                <a:latin typeface="Calibri"/>
                <a:cs typeface="Calibri"/>
              </a:rPr>
              <a:t>is </a:t>
            </a:r>
            <a:r>
              <a:rPr sz="2000" spc="-15" dirty="0">
                <a:latin typeface="Calibri"/>
                <a:cs typeface="Calibri"/>
              </a:rPr>
              <a:t>for </a:t>
            </a:r>
            <a:r>
              <a:rPr sz="2000" spc="-10" dirty="0">
                <a:latin typeface="Calibri"/>
                <a:cs typeface="Calibri"/>
              </a:rPr>
              <a:t>nth</a:t>
            </a:r>
            <a:r>
              <a:rPr sz="2000" dirty="0">
                <a:latin typeface="Calibri"/>
                <a:cs typeface="Calibri"/>
              </a:rPr>
              <a:t> </a:t>
            </a:r>
            <a:r>
              <a:rPr sz="2000" spc="-20" dirty="0">
                <a:latin typeface="Calibri"/>
                <a:cs typeface="Calibri"/>
              </a:rPr>
              <a:t>state</a:t>
            </a:r>
            <a:r>
              <a:rPr sz="2000" spc="25" dirty="0">
                <a:latin typeface="Calibri"/>
                <a:cs typeface="Calibri"/>
              </a:rPr>
              <a:t> </a:t>
            </a:r>
            <a:r>
              <a:rPr sz="2000" dirty="0">
                <a:latin typeface="Calibri"/>
                <a:cs typeface="Calibri"/>
              </a:rPr>
              <a:t>is</a:t>
            </a:r>
            <a:r>
              <a:rPr sz="2000" spc="-5" dirty="0">
                <a:latin typeface="Calibri"/>
                <a:cs typeface="Calibri"/>
              </a:rPr>
              <a:t> given</a:t>
            </a:r>
            <a:r>
              <a:rPr sz="2000" spc="5" dirty="0">
                <a:latin typeface="Calibri"/>
                <a:cs typeface="Calibri"/>
              </a:rPr>
              <a:t> </a:t>
            </a:r>
            <a:r>
              <a:rPr sz="2000" spc="-5" dirty="0">
                <a:latin typeface="Calibri"/>
                <a:cs typeface="Calibri"/>
              </a:rPr>
              <a:t>by:</a:t>
            </a:r>
            <a:endParaRPr sz="2000">
              <a:latin typeface="Calibri"/>
              <a:cs typeface="Calibri"/>
            </a:endParaRPr>
          </a:p>
          <a:p>
            <a:pPr marR="571500" algn="r">
              <a:lnSpc>
                <a:spcPct val="100000"/>
              </a:lnSpc>
              <a:spcBef>
                <a:spcPts val="1560"/>
              </a:spcBef>
            </a:pPr>
            <a:r>
              <a:rPr sz="3000" spc="112" baseline="-20833" dirty="0">
                <a:latin typeface="Cambria Math"/>
                <a:cs typeface="Cambria Math"/>
              </a:rPr>
              <a:t>𝑛</a:t>
            </a:r>
            <a:r>
              <a:rPr sz="1450" spc="75" dirty="0">
                <a:latin typeface="Cambria Math"/>
                <a:cs typeface="Cambria Math"/>
              </a:rPr>
              <a:t>2</a:t>
            </a:r>
            <a:r>
              <a:rPr sz="3000" spc="112" baseline="-20833" dirty="0">
                <a:latin typeface="Cambria Math"/>
                <a:cs typeface="Cambria Math"/>
              </a:rPr>
              <a:t>𝜋</a:t>
            </a:r>
            <a:r>
              <a:rPr sz="1450" spc="75" dirty="0">
                <a:latin typeface="Cambria Math"/>
                <a:cs typeface="Cambria Math"/>
              </a:rPr>
              <a:t>2</a:t>
            </a:r>
            <a:r>
              <a:rPr sz="3000" spc="112" baseline="-20833" dirty="0">
                <a:latin typeface="Cambria Math"/>
                <a:cs typeface="Cambria Math"/>
              </a:rPr>
              <a:t>ℏ</a:t>
            </a:r>
            <a:r>
              <a:rPr sz="1450" spc="75" dirty="0">
                <a:latin typeface="Cambria Math"/>
                <a:cs typeface="Cambria Math"/>
              </a:rPr>
              <a:t>2</a:t>
            </a:r>
            <a:endParaRPr sz="1450">
              <a:latin typeface="Cambria Math"/>
              <a:cs typeface="Cambria Math"/>
            </a:endParaRPr>
          </a:p>
        </p:txBody>
      </p:sp>
      <p:sp>
        <p:nvSpPr>
          <p:cNvPr id="4" name="object 4"/>
          <p:cNvSpPr/>
          <p:nvPr/>
        </p:nvSpPr>
        <p:spPr>
          <a:xfrm>
            <a:off x="5991478" y="3110992"/>
            <a:ext cx="820419" cy="17145"/>
          </a:xfrm>
          <a:custGeom>
            <a:avLst/>
            <a:gdLst/>
            <a:ahLst/>
            <a:cxnLst/>
            <a:rect l="l" t="t" r="r" b="b"/>
            <a:pathLst>
              <a:path w="820420" h="17144">
                <a:moveTo>
                  <a:pt x="819911" y="0"/>
                </a:moveTo>
                <a:lnTo>
                  <a:pt x="0" y="0"/>
                </a:lnTo>
                <a:lnTo>
                  <a:pt x="0" y="16763"/>
                </a:lnTo>
                <a:lnTo>
                  <a:pt x="819911" y="16763"/>
                </a:lnTo>
                <a:lnTo>
                  <a:pt x="819911" y="0"/>
                </a:lnTo>
                <a:close/>
              </a:path>
            </a:pathLst>
          </a:custGeom>
          <a:solidFill>
            <a:srgbClr val="000000"/>
          </a:solidFill>
        </p:spPr>
        <p:txBody>
          <a:bodyPr wrap="square" lIns="0" tIns="0" rIns="0" bIns="0" rtlCol="0"/>
          <a:lstStyle/>
          <a:p>
            <a:endParaRPr/>
          </a:p>
        </p:txBody>
      </p:sp>
      <p:sp>
        <p:nvSpPr>
          <p:cNvPr id="5" name="object 5"/>
          <p:cNvSpPr txBox="1"/>
          <p:nvPr/>
        </p:nvSpPr>
        <p:spPr>
          <a:xfrm>
            <a:off x="6065520" y="3096006"/>
            <a:ext cx="664210" cy="330835"/>
          </a:xfrm>
          <a:prstGeom prst="rect">
            <a:avLst/>
          </a:prstGeom>
        </p:spPr>
        <p:txBody>
          <a:bodyPr vert="horz" wrap="square" lIns="0" tIns="13335" rIns="0" bIns="0" rtlCol="0">
            <a:spAutoFit/>
          </a:bodyPr>
          <a:lstStyle/>
          <a:p>
            <a:pPr marL="38100">
              <a:lnSpc>
                <a:spcPct val="100000"/>
              </a:lnSpc>
              <a:spcBef>
                <a:spcPts val="105"/>
              </a:spcBef>
            </a:pPr>
            <a:r>
              <a:rPr sz="2000" spc="-10" dirty="0">
                <a:latin typeface="Cambria Math"/>
                <a:cs typeface="Cambria Math"/>
              </a:rPr>
              <a:t>2𝑚𝐿</a:t>
            </a:r>
            <a:r>
              <a:rPr sz="2175" spc="-15" baseline="22988" dirty="0">
                <a:latin typeface="Cambria Math"/>
                <a:cs typeface="Cambria Math"/>
              </a:rPr>
              <a:t>2</a:t>
            </a:r>
            <a:endParaRPr sz="2175" baseline="22988">
              <a:latin typeface="Cambria Math"/>
              <a:cs typeface="Cambria Math"/>
            </a:endParaRPr>
          </a:p>
        </p:txBody>
      </p:sp>
      <p:sp>
        <p:nvSpPr>
          <p:cNvPr id="6" name="object 6"/>
          <p:cNvSpPr txBox="1"/>
          <p:nvPr/>
        </p:nvSpPr>
        <p:spPr>
          <a:xfrm>
            <a:off x="945286" y="3708908"/>
            <a:ext cx="6163945" cy="33083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0665" algn="l"/>
                <a:tab pos="241300" algn="l"/>
              </a:tabLst>
            </a:pPr>
            <a:r>
              <a:rPr sz="2000" spc="-5" dirty="0">
                <a:latin typeface="Calibri"/>
                <a:cs typeface="Calibri"/>
              </a:rPr>
              <a:t>The momentum</a:t>
            </a:r>
            <a:r>
              <a:rPr sz="2000" dirty="0">
                <a:latin typeface="Calibri"/>
                <a:cs typeface="Calibri"/>
              </a:rPr>
              <a:t> </a:t>
            </a:r>
            <a:r>
              <a:rPr sz="2000" spc="-5" dirty="0">
                <a:latin typeface="Calibri"/>
                <a:cs typeface="Calibri"/>
              </a:rPr>
              <a:t>of</a:t>
            </a:r>
            <a:r>
              <a:rPr sz="2000" dirty="0">
                <a:latin typeface="Calibri"/>
                <a:cs typeface="Calibri"/>
              </a:rPr>
              <a:t> the</a:t>
            </a:r>
            <a:r>
              <a:rPr sz="2000" spc="-15" dirty="0">
                <a:latin typeface="Calibri"/>
                <a:cs typeface="Calibri"/>
              </a:rPr>
              <a:t> </a:t>
            </a:r>
            <a:r>
              <a:rPr sz="2000" spc="-5" dirty="0">
                <a:latin typeface="Calibri"/>
                <a:cs typeface="Calibri"/>
              </a:rPr>
              <a:t>particle</a:t>
            </a:r>
            <a:r>
              <a:rPr sz="2000" spc="10" dirty="0">
                <a:latin typeface="Calibri"/>
                <a:cs typeface="Calibri"/>
              </a:rPr>
              <a:t> </a:t>
            </a:r>
            <a:r>
              <a:rPr sz="2000" dirty="0">
                <a:latin typeface="Calibri"/>
                <a:cs typeface="Calibri"/>
              </a:rPr>
              <a:t>is</a:t>
            </a:r>
            <a:r>
              <a:rPr sz="2000" spc="5" dirty="0">
                <a:latin typeface="Calibri"/>
                <a:cs typeface="Calibri"/>
              </a:rPr>
              <a:t> </a:t>
            </a:r>
            <a:r>
              <a:rPr sz="2000" spc="-15" dirty="0">
                <a:latin typeface="Calibri"/>
                <a:cs typeface="Calibri"/>
              </a:rPr>
              <a:t>for </a:t>
            </a:r>
            <a:r>
              <a:rPr sz="2000" spc="-10" dirty="0">
                <a:latin typeface="Calibri"/>
                <a:cs typeface="Calibri"/>
              </a:rPr>
              <a:t>nth</a:t>
            </a:r>
            <a:r>
              <a:rPr sz="2000" spc="5" dirty="0">
                <a:latin typeface="Calibri"/>
                <a:cs typeface="Calibri"/>
              </a:rPr>
              <a:t> </a:t>
            </a:r>
            <a:r>
              <a:rPr sz="2000" spc="-25" dirty="0">
                <a:latin typeface="Calibri"/>
                <a:cs typeface="Calibri"/>
              </a:rPr>
              <a:t>state</a:t>
            </a:r>
            <a:r>
              <a:rPr sz="2000" spc="25" dirty="0">
                <a:latin typeface="Calibri"/>
                <a:cs typeface="Calibri"/>
              </a:rPr>
              <a:t> </a:t>
            </a:r>
            <a:r>
              <a:rPr sz="2000" dirty="0">
                <a:latin typeface="Calibri"/>
                <a:cs typeface="Calibri"/>
              </a:rPr>
              <a:t>is</a:t>
            </a:r>
            <a:r>
              <a:rPr sz="2000" spc="10" dirty="0">
                <a:latin typeface="Calibri"/>
                <a:cs typeface="Calibri"/>
              </a:rPr>
              <a:t> </a:t>
            </a:r>
            <a:r>
              <a:rPr sz="2000" spc="-5" dirty="0">
                <a:latin typeface="Calibri"/>
                <a:cs typeface="Calibri"/>
              </a:rPr>
              <a:t>given by:</a:t>
            </a:r>
            <a:endParaRPr sz="2000">
              <a:latin typeface="Calibri"/>
              <a:cs typeface="Calibri"/>
            </a:endParaRPr>
          </a:p>
        </p:txBody>
      </p:sp>
      <p:sp>
        <p:nvSpPr>
          <p:cNvPr id="7" name="object 7"/>
          <p:cNvSpPr txBox="1"/>
          <p:nvPr/>
        </p:nvSpPr>
        <p:spPr>
          <a:xfrm>
            <a:off x="5538215" y="4466335"/>
            <a:ext cx="601980" cy="330835"/>
          </a:xfrm>
          <a:prstGeom prst="rect">
            <a:avLst/>
          </a:prstGeom>
        </p:spPr>
        <p:txBody>
          <a:bodyPr vert="horz" wrap="square" lIns="0" tIns="12700" rIns="0" bIns="0" rtlCol="0">
            <a:spAutoFit/>
          </a:bodyPr>
          <a:lstStyle/>
          <a:p>
            <a:pPr marL="38100">
              <a:lnSpc>
                <a:spcPct val="100000"/>
              </a:lnSpc>
              <a:spcBef>
                <a:spcPts val="100"/>
              </a:spcBef>
            </a:pPr>
            <a:r>
              <a:rPr sz="2000" spc="15" dirty="0">
                <a:latin typeface="Cambria Math"/>
                <a:cs typeface="Cambria Math"/>
              </a:rPr>
              <a:t>𝑝</a:t>
            </a:r>
            <a:r>
              <a:rPr sz="2175" spc="22" baseline="-15325" dirty="0">
                <a:latin typeface="Cambria Math"/>
                <a:cs typeface="Cambria Math"/>
              </a:rPr>
              <a:t>𝑛</a:t>
            </a:r>
            <a:r>
              <a:rPr sz="2175" spc="397" baseline="-15325"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8" name="object 8"/>
          <p:cNvSpPr/>
          <p:nvPr/>
        </p:nvSpPr>
        <p:spPr>
          <a:xfrm>
            <a:off x="6172834" y="4651755"/>
            <a:ext cx="447040" cy="17145"/>
          </a:xfrm>
          <a:custGeom>
            <a:avLst/>
            <a:gdLst/>
            <a:ahLst/>
            <a:cxnLst/>
            <a:rect l="l" t="t" r="r" b="b"/>
            <a:pathLst>
              <a:path w="447040" h="17145">
                <a:moveTo>
                  <a:pt x="446532" y="0"/>
                </a:moveTo>
                <a:lnTo>
                  <a:pt x="0" y="0"/>
                </a:lnTo>
                <a:lnTo>
                  <a:pt x="0" y="16764"/>
                </a:lnTo>
                <a:lnTo>
                  <a:pt x="446532" y="16764"/>
                </a:lnTo>
                <a:lnTo>
                  <a:pt x="446532" y="0"/>
                </a:lnTo>
                <a:close/>
              </a:path>
            </a:pathLst>
          </a:custGeom>
          <a:solidFill>
            <a:srgbClr val="000000"/>
          </a:solidFill>
        </p:spPr>
        <p:txBody>
          <a:bodyPr wrap="square" lIns="0" tIns="0" rIns="0" bIns="0" rtlCol="0"/>
          <a:lstStyle/>
          <a:p>
            <a:endParaRPr/>
          </a:p>
        </p:txBody>
      </p:sp>
      <p:sp>
        <p:nvSpPr>
          <p:cNvPr id="9" name="object 9"/>
          <p:cNvSpPr txBox="1"/>
          <p:nvPr/>
        </p:nvSpPr>
        <p:spPr>
          <a:xfrm>
            <a:off x="6161023" y="4274311"/>
            <a:ext cx="47244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𝑛𝜋ℏ</a:t>
            </a:r>
            <a:endParaRPr sz="2000">
              <a:latin typeface="Cambria Math"/>
              <a:cs typeface="Cambria Math"/>
            </a:endParaRPr>
          </a:p>
        </p:txBody>
      </p:sp>
      <p:sp>
        <p:nvSpPr>
          <p:cNvPr id="10" name="object 10"/>
          <p:cNvSpPr txBox="1"/>
          <p:nvPr/>
        </p:nvSpPr>
        <p:spPr>
          <a:xfrm>
            <a:off x="6313423" y="4637023"/>
            <a:ext cx="16129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𝐿</a:t>
            </a:r>
            <a:endParaRPr sz="2000">
              <a:latin typeface="Cambria Math"/>
              <a:cs typeface="Cambria Math"/>
            </a:endParaRPr>
          </a:p>
        </p:txBody>
      </p:sp>
      <p:sp>
        <p:nvSpPr>
          <p:cNvPr id="11" name="object 11"/>
          <p:cNvSpPr txBox="1"/>
          <p:nvPr/>
        </p:nvSpPr>
        <p:spPr>
          <a:xfrm>
            <a:off x="945286" y="5215432"/>
            <a:ext cx="7762875" cy="705485"/>
          </a:xfrm>
          <a:prstGeom prst="rect">
            <a:avLst/>
          </a:prstGeom>
        </p:spPr>
        <p:txBody>
          <a:bodyPr vert="horz" wrap="square" lIns="0" tIns="47625" rIns="0" bIns="0" rtlCol="0">
            <a:spAutoFit/>
          </a:bodyPr>
          <a:lstStyle/>
          <a:p>
            <a:pPr marL="12700">
              <a:lnSpc>
                <a:spcPct val="100000"/>
              </a:lnSpc>
              <a:spcBef>
                <a:spcPts val="375"/>
              </a:spcBef>
            </a:pPr>
            <a:r>
              <a:rPr sz="2000" spc="-5" dirty="0">
                <a:latin typeface="Calibri"/>
                <a:cs typeface="Calibri"/>
              </a:rPr>
              <a:t>where</a:t>
            </a:r>
            <a:r>
              <a:rPr sz="2000" dirty="0">
                <a:latin typeface="Calibri"/>
                <a:cs typeface="Calibri"/>
              </a:rPr>
              <a:t> </a:t>
            </a:r>
            <a:r>
              <a:rPr sz="2000" spc="-5" dirty="0">
                <a:latin typeface="Calibri"/>
                <a:cs typeface="Calibri"/>
              </a:rPr>
              <a:t>n,</a:t>
            </a:r>
            <a:r>
              <a:rPr sz="2000" spc="-15" dirty="0">
                <a:latin typeface="Calibri"/>
                <a:cs typeface="Calibri"/>
              </a:rPr>
              <a:t> </a:t>
            </a:r>
            <a:r>
              <a:rPr sz="2000" dirty="0">
                <a:latin typeface="Calibri"/>
                <a:cs typeface="Calibri"/>
              </a:rPr>
              <a:t>m,</a:t>
            </a:r>
            <a:r>
              <a:rPr sz="2000" spc="5" dirty="0">
                <a:latin typeface="Calibri"/>
                <a:cs typeface="Calibri"/>
              </a:rPr>
              <a:t> </a:t>
            </a:r>
            <a:r>
              <a:rPr sz="2000" dirty="0">
                <a:latin typeface="Calibri"/>
                <a:cs typeface="Calibri"/>
              </a:rPr>
              <a:t>L</a:t>
            </a:r>
            <a:r>
              <a:rPr sz="2000" spc="-15" dirty="0">
                <a:latin typeface="Calibri"/>
                <a:cs typeface="Calibri"/>
              </a:rPr>
              <a:t> </a:t>
            </a:r>
            <a:r>
              <a:rPr sz="2000" spc="-10" dirty="0">
                <a:latin typeface="Calibri"/>
                <a:cs typeface="Calibri"/>
              </a:rPr>
              <a:t>are</a:t>
            </a:r>
            <a:r>
              <a:rPr sz="2000" spc="5" dirty="0">
                <a:latin typeface="Calibri"/>
                <a:cs typeface="Calibri"/>
              </a:rPr>
              <a:t> </a:t>
            </a:r>
            <a:r>
              <a:rPr sz="2000" spc="-5" dirty="0">
                <a:latin typeface="Calibri"/>
                <a:cs typeface="Calibri"/>
              </a:rPr>
              <a:t>quantum</a:t>
            </a:r>
            <a:r>
              <a:rPr sz="2000" spc="-10" dirty="0">
                <a:latin typeface="Calibri"/>
                <a:cs typeface="Calibri"/>
              </a:rPr>
              <a:t> </a:t>
            </a:r>
            <a:r>
              <a:rPr sz="2000" spc="-25" dirty="0">
                <a:latin typeface="Calibri"/>
                <a:cs typeface="Calibri"/>
              </a:rPr>
              <a:t>number,</a:t>
            </a:r>
            <a:r>
              <a:rPr sz="2000" spc="-20" dirty="0">
                <a:latin typeface="Calibri"/>
                <a:cs typeface="Calibri"/>
              </a:rPr>
              <a:t> </a:t>
            </a:r>
            <a:r>
              <a:rPr sz="2000" spc="-5" dirty="0">
                <a:latin typeface="Calibri"/>
                <a:cs typeface="Calibri"/>
              </a:rPr>
              <a:t>mass</a:t>
            </a:r>
            <a:r>
              <a:rPr sz="2000" spc="25"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particle,</a:t>
            </a:r>
            <a:r>
              <a:rPr sz="2000" spc="15" dirty="0">
                <a:latin typeface="Calibri"/>
                <a:cs typeface="Calibri"/>
              </a:rPr>
              <a:t> </a:t>
            </a:r>
            <a:r>
              <a:rPr sz="2000" spc="-5" dirty="0">
                <a:latin typeface="Calibri"/>
                <a:cs typeface="Calibri"/>
              </a:rPr>
              <a:t>length</a:t>
            </a:r>
            <a:r>
              <a:rPr sz="200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 </a:t>
            </a:r>
            <a:r>
              <a:rPr sz="2000" spc="-10" dirty="0">
                <a:latin typeface="Calibri"/>
                <a:cs typeface="Calibri"/>
              </a:rPr>
              <a:t>box.</a:t>
            </a:r>
            <a:endParaRPr sz="2000">
              <a:latin typeface="Calibri"/>
              <a:cs typeface="Calibri"/>
            </a:endParaRPr>
          </a:p>
          <a:p>
            <a:pPr marL="12700">
              <a:lnSpc>
                <a:spcPct val="100000"/>
              </a:lnSpc>
              <a:spcBef>
                <a:spcPts val="275"/>
              </a:spcBef>
            </a:pPr>
            <a:r>
              <a:rPr sz="2000" spc="-5" dirty="0">
                <a:latin typeface="Calibri"/>
                <a:cs typeface="Calibri"/>
              </a:rPr>
              <a:t>The</a:t>
            </a:r>
            <a:r>
              <a:rPr sz="2000" spc="-15" dirty="0">
                <a:latin typeface="Calibri"/>
                <a:cs typeface="Calibri"/>
              </a:rPr>
              <a:t> </a:t>
            </a:r>
            <a:r>
              <a:rPr sz="2000" spc="-5" dirty="0">
                <a:latin typeface="Calibri"/>
                <a:cs typeface="Calibri"/>
              </a:rPr>
              <a:t>value</a:t>
            </a:r>
            <a:r>
              <a:rPr sz="2000" spc="-20" dirty="0">
                <a:latin typeface="Calibri"/>
                <a:cs typeface="Calibri"/>
              </a:rPr>
              <a:t> </a:t>
            </a:r>
            <a:r>
              <a:rPr sz="2000" spc="-5" dirty="0">
                <a:latin typeface="Calibri"/>
                <a:cs typeface="Calibri"/>
              </a:rPr>
              <a:t>of</a:t>
            </a:r>
            <a:r>
              <a:rPr sz="2000" spc="-15" dirty="0">
                <a:latin typeface="Calibri"/>
                <a:cs typeface="Calibri"/>
              </a:rPr>
              <a:t> </a:t>
            </a:r>
            <a:r>
              <a:rPr sz="2000" dirty="0">
                <a:latin typeface="Calibri"/>
                <a:cs typeface="Calibri"/>
              </a:rPr>
              <a:t>n</a:t>
            </a:r>
            <a:r>
              <a:rPr sz="2000" spc="-10" dirty="0">
                <a:latin typeface="Calibri"/>
                <a:cs typeface="Calibri"/>
              </a:rPr>
              <a:t> </a:t>
            </a:r>
            <a:r>
              <a:rPr sz="2000" spc="-5" dirty="0">
                <a:latin typeface="Calibri"/>
                <a:cs typeface="Calibri"/>
              </a:rPr>
              <a:t>is</a:t>
            </a:r>
            <a:r>
              <a:rPr sz="2000" spc="5" dirty="0">
                <a:latin typeface="Calibri"/>
                <a:cs typeface="Calibri"/>
              </a:rPr>
              <a:t> </a:t>
            </a:r>
            <a:r>
              <a:rPr sz="2000" dirty="0">
                <a:latin typeface="Calibri"/>
                <a:cs typeface="Calibri"/>
              </a:rPr>
              <a:t>1,</a:t>
            </a:r>
            <a:r>
              <a:rPr sz="2000" spc="-20" dirty="0">
                <a:latin typeface="Calibri"/>
                <a:cs typeface="Calibri"/>
              </a:rPr>
              <a:t> </a:t>
            </a:r>
            <a:r>
              <a:rPr sz="2000" dirty="0">
                <a:latin typeface="Calibri"/>
                <a:cs typeface="Calibri"/>
              </a:rPr>
              <a:t>2,</a:t>
            </a:r>
            <a:r>
              <a:rPr sz="2000" spc="-10" dirty="0">
                <a:latin typeface="Calibri"/>
                <a:cs typeface="Calibri"/>
              </a:rPr>
              <a:t> </a:t>
            </a:r>
            <a:r>
              <a:rPr sz="2000" spc="-5" dirty="0">
                <a:latin typeface="Calibri"/>
                <a:cs typeface="Calibri"/>
              </a:rPr>
              <a:t>3,…….</a:t>
            </a:r>
            <a:endParaRPr sz="2000">
              <a:latin typeface="Calibri"/>
              <a:cs typeface="Calibri"/>
            </a:endParaRPr>
          </a:p>
        </p:txBody>
      </p:sp>
      <p:sp>
        <p:nvSpPr>
          <p:cNvPr id="12" name="object 12"/>
          <p:cNvSpPr txBox="1"/>
          <p:nvPr/>
        </p:nvSpPr>
        <p:spPr>
          <a:xfrm>
            <a:off x="916939" y="6427114"/>
            <a:ext cx="89026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April</a:t>
            </a:r>
            <a:r>
              <a:rPr sz="1200" spc="-45" dirty="0">
                <a:solidFill>
                  <a:srgbClr val="888888"/>
                </a:solidFill>
                <a:latin typeface="Calibri"/>
                <a:cs typeface="Calibri"/>
              </a:rPr>
              <a:t> </a:t>
            </a:r>
            <a:r>
              <a:rPr sz="1200" dirty="0">
                <a:solidFill>
                  <a:srgbClr val="888888"/>
                </a:solidFill>
                <a:latin typeface="Calibri"/>
                <a:cs typeface="Calibri"/>
              </a:rPr>
              <a:t>29,</a:t>
            </a:r>
            <a:r>
              <a:rPr sz="1200" spc="-35" dirty="0">
                <a:solidFill>
                  <a:srgbClr val="888888"/>
                </a:solidFill>
                <a:latin typeface="Calibri"/>
                <a:cs typeface="Calibri"/>
              </a:rPr>
              <a:t> </a:t>
            </a:r>
            <a:r>
              <a:rPr sz="1200" dirty="0">
                <a:solidFill>
                  <a:srgbClr val="888888"/>
                </a:solidFill>
                <a:latin typeface="Calibri"/>
                <a:cs typeface="Calibri"/>
              </a:rPr>
              <a:t>2023</a:t>
            </a:r>
            <a:endParaRPr sz="1200">
              <a:latin typeface="Calibri"/>
              <a:cs typeface="Calibri"/>
            </a:endParaRPr>
          </a:p>
        </p:txBody>
      </p:sp>
      <p:sp>
        <p:nvSpPr>
          <p:cNvPr id="13" name="object 13"/>
          <p:cNvSpPr txBox="1"/>
          <p:nvPr/>
        </p:nvSpPr>
        <p:spPr>
          <a:xfrm>
            <a:off x="5072634" y="6427114"/>
            <a:ext cx="204723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PHY109</a:t>
            </a:r>
            <a:r>
              <a:rPr sz="1200" spc="-10" dirty="0">
                <a:solidFill>
                  <a:srgbClr val="888888"/>
                </a:solidFill>
                <a:latin typeface="Calibri"/>
                <a:cs typeface="Calibri"/>
              </a:rPr>
              <a:t> </a:t>
            </a:r>
            <a:r>
              <a:rPr sz="1200" spc="-5" dirty="0">
                <a:solidFill>
                  <a:srgbClr val="888888"/>
                </a:solidFill>
                <a:latin typeface="Calibri"/>
                <a:cs typeface="Calibri"/>
              </a:rPr>
              <a:t>(ENGINEERING</a:t>
            </a:r>
            <a:r>
              <a:rPr sz="1200" spc="-20" dirty="0">
                <a:solidFill>
                  <a:srgbClr val="888888"/>
                </a:solidFill>
                <a:latin typeface="Calibri"/>
                <a:cs typeface="Calibri"/>
              </a:rPr>
              <a:t> </a:t>
            </a:r>
            <a:r>
              <a:rPr sz="1200" spc="-5" dirty="0">
                <a:solidFill>
                  <a:srgbClr val="888888"/>
                </a:solidFill>
                <a:latin typeface="Calibri"/>
                <a:cs typeface="Calibri"/>
              </a:rPr>
              <a:t>PHYSICS)</a:t>
            </a:r>
            <a:endParaRPr sz="1200">
              <a:latin typeface="Calibri"/>
              <a:cs typeface="Calibri"/>
            </a:endParaRPr>
          </a:p>
        </p:txBody>
      </p:sp>
      <p:sp>
        <p:nvSpPr>
          <p:cNvPr id="14" name="object 14"/>
          <p:cNvSpPr txBox="1"/>
          <p:nvPr/>
        </p:nvSpPr>
        <p:spPr>
          <a:xfrm>
            <a:off x="11094211"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12</a:t>
            </a:r>
            <a:endParaRPr sz="1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823" y="243025"/>
            <a:ext cx="11952006" cy="6247864"/>
          </a:xfrm>
          <a:prstGeom prst="rect">
            <a:avLst/>
          </a:prstGeom>
          <a:noFill/>
        </p:spPr>
        <p:txBody>
          <a:bodyPr wrap="square" rtlCol="0">
            <a:spAutoFit/>
          </a:bodyPr>
          <a:lstStyle/>
          <a:p>
            <a:r>
              <a:rPr lang="en-US" sz="2000" dirty="0"/>
              <a:t>Wave aspect of light; that is, the concept that waves exhibit particle behavior at the microscopic scale. At this scale, classical physics fails not only quantitatively but even qualitatively and conceptually.</a:t>
            </a:r>
          </a:p>
          <a:p>
            <a:pPr marL="346075" indent="-177800">
              <a:buFont typeface="Wingdings" panose="05000000000000000000" pitchFamily="2" charset="2"/>
              <a:buChar char="Ø"/>
            </a:pPr>
            <a:r>
              <a:rPr lang="en-US" sz="2000" dirty="0"/>
              <a:t>1923: de Broglie postulated that </a:t>
            </a:r>
            <a:r>
              <a:rPr lang="en-US" sz="2000" i="1" dirty="0"/>
              <a:t>material particles</a:t>
            </a:r>
            <a:r>
              <a:rPr lang="en-US" sz="2000" dirty="0"/>
              <a:t> exhibits </a:t>
            </a:r>
            <a:r>
              <a:rPr lang="en-US" sz="2000" i="1" dirty="0"/>
              <a:t>wave </a:t>
            </a:r>
            <a:r>
              <a:rPr lang="en-US" sz="2000" dirty="0"/>
              <a:t>behavior. </a:t>
            </a:r>
          </a:p>
          <a:p>
            <a:pPr marL="346075" indent="-177800">
              <a:buFont typeface="Wingdings" panose="05000000000000000000" pitchFamily="2" charset="2"/>
              <a:buChar char="Ø"/>
            </a:pPr>
            <a:r>
              <a:rPr lang="en-US" sz="2000" dirty="0"/>
              <a:t>1927: Davisson and </a:t>
            </a:r>
            <a:r>
              <a:rPr lang="en-US" sz="2000" dirty="0" err="1"/>
              <a:t>Germer</a:t>
            </a:r>
            <a:r>
              <a:rPr lang="en-US" sz="2000" dirty="0"/>
              <a:t> confirmed de Broglie postulate by showing interference patterns (a property of waves) of electrons (matter).</a:t>
            </a:r>
          </a:p>
          <a:p>
            <a:pPr marL="346075" indent="-177800"/>
            <a:endParaRPr lang="en-US" sz="2000" dirty="0"/>
          </a:p>
          <a:p>
            <a:pPr marL="346075" indent="-177800">
              <a:buFont typeface="Wingdings" panose="05000000000000000000" pitchFamily="2" charset="2"/>
              <a:buChar char="Ø"/>
            </a:pPr>
            <a:r>
              <a:rPr lang="en-US" sz="2000" dirty="0"/>
              <a:t>1925: Heisenberg formulated matrix mechanics to describe atomic structure; expressing dynamical quantities such as energy, position, momentum and angular momentum in terms of matrices, he obtained an eigenvalue problem that describes the dynamics of microscopic systems: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1926: Schrödinger describes the dynamics of microscopic matter by means of a </a:t>
            </a:r>
            <a:r>
              <a:rPr lang="en-US" sz="2000" i="1" dirty="0"/>
              <a:t>wave mechanics: </a:t>
            </a:r>
            <a:r>
              <a:rPr lang="en-US" sz="2000" dirty="0"/>
              <a:t>a generalization of the de Broglie postulate, called the </a:t>
            </a:r>
            <a:r>
              <a:rPr lang="en-US" sz="2000" i="1" dirty="0"/>
              <a:t>Schrödinger equation</a:t>
            </a:r>
            <a:r>
              <a:rPr lang="en-US" sz="2000" dirty="0"/>
              <a:t>. Schrödinger obtained a differential equation: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1927: Max Born proposed his </a:t>
            </a:r>
            <a:r>
              <a:rPr lang="en-US" sz="2000" i="1" dirty="0"/>
              <a:t>probabilistic </a:t>
            </a:r>
            <a:r>
              <a:rPr lang="en-US" sz="2000" dirty="0"/>
              <a:t>interpretation of wave mechanics: he took the square moduli of the wave functions that are solutions to the Schrödinger equation and he interpreted them as </a:t>
            </a:r>
            <a:r>
              <a:rPr lang="en-US" sz="2000" i="1" dirty="0"/>
              <a:t>probability densities</a:t>
            </a:r>
            <a:r>
              <a:rPr lang="en-US" sz="2000" dirty="0"/>
              <a:t>.</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Dirac suggested a more general formulation of quantum mechanics which deals with abstract objects such as </a:t>
            </a:r>
            <a:r>
              <a:rPr lang="en-US" sz="2000" dirty="0" err="1"/>
              <a:t>kets</a:t>
            </a:r>
            <a:r>
              <a:rPr lang="en-US" sz="2000" dirty="0"/>
              <a:t> (state vectors), bras, and operators: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p:txBody>
      </p:sp>
      <p:sp>
        <p:nvSpPr>
          <p:cNvPr id="2" name="Slide Number Placeholder 1"/>
          <p:cNvSpPr>
            <a:spLocks noGrp="1"/>
          </p:cNvSpPr>
          <p:nvPr>
            <p:ph type="sldNum" sz="quarter" idx="12"/>
          </p:nvPr>
        </p:nvSpPr>
        <p:spPr/>
        <p:txBody>
          <a:bodyPr/>
          <a:lstStyle/>
          <a:p>
            <a:fld id="{5EA9EAC4-11F9-4FE3-8109-670697515FAB}" type="slidenum">
              <a:rPr lang="en-US" smtClean="0"/>
              <a:t>6</a:t>
            </a:fld>
            <a:endParaRPr lang="en-US"/>
          </a:p>
        </p:txBody>
      </p:sp>
      <p:sp>
        <p:nvSpPr>
          <p:cNvPr id="3" name="Date Placeholder 2"/>
          <p:cNvSpPr>
            <a:spLocks noGrp="1"/>
          </p:cNvSpPr>
          <p:nvPr>
            <p:ph type="dt" sz="half" idx="10"/>
          </p:nvPr>
        </p:nvSpPr>
        <p:spPr/>
        <p:txBody>
          <a:bodyPr/>
          <a:lstStyle/>
          <a:p>
            <a:fld id="{30380E7C-4F7E-4D00-B187-D2CBE545E10A}" type="datetime4">
              <a:rPr lang="en-US" smtClean="0"/>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414825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2587" y="1049872"/>
            <a:ext cx="9802026" cy="4801314"/>
          </a:xfrm>
          <a:prstGeom prst="rect">
            <a:avLst/>
          </a:prstGeom>
          <a:ln>
            <a:solidFill>
              <a:schemeClr val="tx1"/>
            </a:solidFill>
          </a:ln>
        </p:spPr>
        <p:txBody>
          <a:bodyPr wrap="square">
            <a:spAutoFit/>
          </a:bodyPr>
          <a:lstStyle/>
          <a:p>
            <a:pPr algn="just"/>
            <a:r>
              <a:rPr lang="en-US" b="1" dirty="0"/>
              <a:t>Is there any experimental evidence that the photon has zero rest mass?</a:t>
            </a:r>
          </a:p>
          <a:p>
            <a:pPr algn="just"/>
            <a:r>
              <a:rPr lang="en-US" dirty="0"/>
              <a:t>Alternative theories of the photon include a term that behaves like a mass, and this gives rise to the very advanced idea of a "massive photon".  If the rest mass of the photon were non-zero, the theory of quantum electrodynamics would be "in trouble" primarily through loss of gauge invariance, which would make it non-</a:t>
            </a:r>
            <a:r>
              <a:rPr lang="en-US" dirty="0" err="1"/>
              <a:t>renormalisable</a:t>
            </a:r>
            <a:r>
              <a:rPr lang="en-US" dirty="0"/>
              <a:t>; also, charge conservation would no longer be absolutely guaranteed, as it is if photons have zero rest mass.  But regardless of what any theory might predict, it is still necessary to check this prediction by doing an experiment.</a:t>
            </a:r>
          </a:p>
          <a:p>
            <a:pPr algn="just"/>
            <a:r>
              <a:rPr lang="en-US" dirty="0"/>
              <a:t>It is almost certainly impossible to do any experiment that would establish the photon rest mass to be exactly zero.  The best we can hope to do is place limits on it.  A non-zero rest mass would introduce a small damping factor in the inverse square Coulomb law of electrostatic forces.  That means the electrostatic force would be weaker over very large distances.</a:t>
            </a:r>
          </a:p>
          <a:p>
            <a:pPr algn="just"/>
            <a:r>
              <a:rPr lang="en-US" dirty="0"/>
              <a:t>Likewise, the behavior of static magnetic fields would be modified.  An upper limit to the photon mass can be inferred through satellite measurements of planetary magnetic fields.  The Charge Composition Explorer spacecraft was used to derive an upper limit of 6 × 10</a:t>
            </a:r>
            <a:r>
              <a:rPr lang="en-US" baseline="30000" dirty="0"/>
              <a:t>−16</a:t>
            </a:r>
            <a:r>
              <a:rPr lang="en-US" dirty="0"/>
              <a:t> eV with high certainty.  This was slightly improved in 1998 by </a:t>
            </a:r>
            <a:r>
              <a:rPr lang="en-US" dirty="0" err="1"/>
              <a:t>Roderic</a:t>
            </a:r>
            <a:r>
              <a:rPr lang="en-US" dirty="0"/>
              <a:t> Lakes in a laboratory experiment that looked for anomalous forces on a Cavendish balance.  The new limit is 7 × 10</a:t>
            </a:r>
            <a:r>
              <a:rPr lang="en-US" baseline="30000" dirty="0"/>
              <a:t>−17</a:t>
            </a:r>
            <a:r>
              <a:rPr lang="en-US" dirty="0"/>
              <a:t> eV.  Studies of galactic magnetic fields suggest a much better limit of less than 3 × 10</a:t>
            </a:r>
            <a:r>
              <a:rPr lang="en-US" baseline="30000" dirty="0"/>
              <a:t>−27</a:t>
            </a:r>
            <a:r>
              <a:rPr lang="en-US" dirty="0"/>
              <a:t> eV, but there is some doubt about the validity of this method.</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Photons</a:t>
            </a:r>
          </a:p>
        </p:txBody>
      </p:sp>
      <p:sp>
        <p:nvSpPr>
          <p:cNvPr id="6" name="Rectangle 5"/>
          <p:cNvSpPr/>
          <p:nvPr/>
        </p:nvSpPr>
        <p:spPr>
          <a:xfrm>
            <a:off x="1514475" y="5975011"/>
            <a:ext cx="9696450" cy="369332"/>
          </a:xfrm>
          <a:prstGeom prst="rect">
            <a:avLst/>
          </a:prstGeom>
        </p:spPr>
        <p:txBody>
          <a:bodyPr wrap="square">
            <a:spAutoFit/>
          </a:bodyPr>
          <a:lstStyle/>
          <a:p>
            <a:r>
              <a:rPr lang="en-US" dirty="0">
                <a:hlinkClick r:id="rId2"/>
              </a:rPr>
              <a:t>http://www.desy.de/user/projects/Physics/ParticleAndNuclear/photon_mass.html</a:t>
            </a:r>
            <a:endParaRPr lang="en-US" dirty="0"/>
          </a:p>
        </p:txBody>
      </p:sp>
    </p:spTree>
    <p:extLst>
      <p:ext uri="{BB962C8B-B14F-4D97-AF65-F5344CB8AC3E}">
        <p14:creationId xmlns:p14="http://schemas.microsoft.com/office/powerpoint/2010/main" val="292576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IN" b="1" dirty="0"/>
              <a:t>Photon: Quantum of energy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8458" y="1384663"/>
                <a:ext cx="6152606" cy="4431924"/>
              </a:xfrm>
            </p:spPr>
            <p:txBody>
              <a:bodyPr>
                <a:normAutofit lnSpcReduction="10000"/>
              </a:bodyPr>
              <a:lstStyle/>
              <a:p>
                <a:pPr algn="just"/>
                <a:r>
                  <a:rPr lang="en-US" b="1" dirty="0"/>
                  <a:t>Planck’s postulate: </a:t>
                </a:r>
                <a:r>
                  <a:rPr lang="en-US" dirty="0"/>
                  <a:t>Planck considered that the energy exchange between radiation and matter must be </a:t>
                </a:r>
                <a:r>
                  <a:rPr lang="en-US" i="1" dirty="0"/>
                  <a:t>discrete</a:t>
                </a:r>
                <a:r>
                  <a:rPr lang="en-US" dirty="0"/>
                  <a:t>. The energy of the radiation (of frequency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emitted by the oscillating charges must come </a:t>
                </a:r>
                <a:r>
                  <a:rPr lang="en-US" i="1" dirty="0"/>
                  <a:t>only </a:t>
                </a:r>
                <a:r>
                  <a:rPr lang="en-US" dirty="0"/>
                  <a:t>in </a:t>
                </a:r>
                <a:r>
                  <a:rPr lang="en-US" i="1" dirty="0"/>
                  <a:t>integer multiples </a:t>
                </a:r>
                <a:r>
                  <a:rPr lang="en-US" dirty="0"/>
                  <a:t>of </a:t>
                </a:r>
                <a:r>
                  <a:rPr lang="en-US" i="1" dirty="0">
                    <a:latin typeface="Times New Roman" panose="02020603050405020304" pitchFamily="18" charset="0"/>
                    <a:cs typeface="Times New Roman" panose="02020603050405020304" pitchFamily="18" charset="0"/>
                  </a:rPr>
                  <a:t>h</a:t>
                </a:r>
              </a:p>
              <a:p>
                <a:pPr algn="just"/>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𝑛h</m:t>
                    </m:r>
                    <m:r>
                      <a:rPr lang="en-US" i="1">
                        <a:latin typeface="Cambria Math" panose="02040503050406030204" pitchFamily="18" charset="0"/>
                        <a:ea typeface="Cambria Math" panose="02040503050406030204" pitchFamily="18" charset="0"/>
                      </a:rPr>
                      <m:t>𝜈</m:t>
                    </m:r>
                  </m:oMath>
                </a14:m>
                <a:endParaRPr lang="en-US" dirty="0"/>
              </a:p>
              <a:p>
                <a:pPr algn="just"/>
                <a:endParaRPr lang="en-IN" i="1" dirty="0">
                  <a:latin typeface="Cambria Math" panose="02040503050406030204" pitchFamily="18" charset="0"/>
                  <a:ea typeface="Cambria Math" panose="02040503050406030204" pitchFamily="18" charset="0"/>
                </a:endParaRPr>
              </a:p>
              <a:p>
                <a:pPr algn="just"/>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is frequency of light, n = number of photons = 0, 1, 2…….</a:t>
                </a:r>
              </a:p>
              <a:p>
                <a:pPr algn="just"/>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8458" y="1384663"/>
                <a:ext cx="6152606" cy="4431924"/>
              </a:xfrm>
              <a:blipFill>
                <a:blip r:embed="rId2"/>
                <a:stretch>
                  <a:fillRect l="-1784" t="-3026" r="-1982" b="-550"/>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6860606" y="1856556"/>
            <a:ext cx="5198589" cy="4507448"/>
          </a:xfrm>
          <a:prstGeom prst="rect">
            <a:avLst/>
          </a:prstGeom>
        </p:spPr>
      </p:pic>
      <p:sp>
        <p:nvSpPr>
          <p:cNvPr id="5" name="Rectangle 4"/>
          <p:cNvSpPr/>
          <p:nvPr/>
        </p:nvSpPr>
        <p:spPr>
          <a:xfrm>
            <a:off x="718458" y="5816587"/>
            <a:ext cx="5051352" cy="461665"/>
          </a:xfrm>
          <a:prstGeom prst="rect">
            <a:avLst/>
          </a:prstGeom>
        </p:spPr>
        <p:txBody>
          <a:bodyPr wrap="square">
            <a:spAutoFit/>
          </a:bodyPr>
          <a:lstStyle/>
          <a:p>
            <a:r>
              <a:rPr lang="en-US" sz="2400" dirty="0"/>
              <a:t>Dual nature of light</a:t>
            </a:r>
            <a:endParaRPr lang="en-IN" sz="2400" dirty="0"/>
          </a:p>
        </p:txBody>
      </p:sp>
    </p:spTree>
    <p:extLst>
      <p:ext uri="{BB962C8B-B14F-4D97-AF65-F5344CB8AC3E}">
        <p14:creationId xmlns:p14="http://schemas.microsoft.com/office/powerpoint/2010/main" val="145538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prstClr val="white"/>
                </a:solidFill>
              </a:rPr>
              <a:t>Photo-Electric Effect</a:t>
            </a:r>
          </a:p>
        </p:txBody>
      </p:sp>
      <p:pic>
        <p:nvPicPr>
          <p:cNvPr id="7" name="Picture 6"/>
          <p:cNvPicPr>
            <a:picLocks noChangeAspect="1"/>
          </p:cNvPicPr>
          <p:nvPr/>
        </p:nvPicPr>
        <p:blipFill>
          <a:blip r:embed="rId2"/>
          <a:stretch>
            <a:fillRect/>
          </a:stretch>
        </p:blipFill>
        <p:spPr>
          <a:xfrm>
            <a:off x="7889708" y="809624"/>
            <a:ext cx="3573630" cy="2562225"/>
          </a:xfrm>
          <a:prstGeom prst="rect">
            <a:avLst/>
          </a:prstGeom>
        </p:spPr>
      </p:pic>
      <p:pic>
        <p:nvPicPr>
          <p:cNvPr id="10" name="Picture 9"/>
          <p:cNvPicPr>
            <a:picLocks noChangeAspect="1"/>
          </p:cNvPicPr>
          <p:nvPr/>
        </p:nvPicPr>
        <p:blipFill>
          <a:blip r:embed="rId3"/>
          <a:stretch>
            <a:fillRect/>
          </a:stretch>
        </p:blipFill>
        <p:spPr>
          <a:xfrm>
            <a:off x="8048624" y="3744692"/>
            <a:ext cx="3571875" cy="2537911"/>
          </a:xfrm>
          <a:prstGeom prst="rect">
            <a:avLst/>
          </a:prstGeom>
        </p:spPr>
      </p:pic>
      <p:sp>
        <p:nvSpPr>
          <p:cNvPr id="11" name="TextBox 10"/>
          <p:cNvSpPr txBox="1"/>
          <p:nvPr/>
        </p:nvSpPr>
        <p:spPr>
          <a:xfrm>
            <a:off x="742950" y="1047750"/>
            <a:ext cx="6410325"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a:t>The effect refers to the ejection of electrons from a metal surface in response to an incident radiation.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energy contained in the incident radiation is absorbed by the electrons within the metal gaining sufficient energy to be knocked out of it.</a:t>
            </a:r>
          </a:p>
        </p:txBody>
      </p:sp>
      <p:sp>
        <p:nvSpPr>
          <p:cNvPr id="12" name="TextBox 11"/>
          <p:cNvSpPr txBox="1"/>
          <p:nvPr/>
        </p:nvSpPr>
        <p:spPr>
          <a:xfrm>
            <a:off x="742950" y="3086100"/>
            <a:ext cx="6410325" cy="2031325"/>
          </a:xfrm>
          <a:prstGeom prst="rect">
            <a:avLst/>
          </a:prstGeom>
          <a:noFill/>
          <a:ln>
            <a:solidFill>
              <a:schemeClr val="tx1"/>
            </a:solidFill>
          </a:ln>
        </p:spPr>
        <p:txBody>
          <a:bodyPr wrap="square" rtlCol="0">
            <a:spAutoFit/>
          </a:bodyPr>
          <a:lstStyle/>
          <a:p>
            <a:r>
              <a:rPr lang="en-US" b="1" dirty="0"/>
              <a:t>Classical Discrepancy</a:t>
            </a:r>
          </a:p>
          <a:p>
            <a:endParaRPr lang="en-US" dirty="0"/>
          </a:p>
          <a:p>
            <a:r>
              <a:rPr lang="en-US" b="1" dirty="0"/>
              <a:t>According to classical Maxwell wave theory, the energy of the electrons should be dependent on the intensity of the incident energy. However, Lenard found that it is not so. Rather, the energy of the emitted electron is almost independent of the incident energy intensity. </a:t>
            </a:r>
          </a:p>
        </p:txBody>
      </p:sp>
    </p:spTree>
    <p:extLst>
      <p:ext uri="{BB962C8B-B14F-4D97-AF65-F5344CB8AC3E}">
        <p14:creationId xmlns:p14="http://schemas.microsoft.com/office/powerpoint/2010/main" val="1708592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2790</TotalTime>
  <Words>4971</Words>
  <Application>Microsoft Office PowerPoint</Application>
  <PresentationFormat>Widescreen</PresentationFormat>
  <Paragraphs>488</Paragraphs>
  <Slides>51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 MT</vt:lpstr>
      <vt:lpstr>Berkeley-Book</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Photon: Quantum of energy</vt:lpstr>
      <vt:lpstr>PowerPoint Presentation</vt:lpstr>
      <vt:lpstr>PowerPoint Presentation</vt:lpstr>
      <vt:lpstr>PowerPoint Presentation</vt:lpstr>
      <vt:lpstr>PowerPoint Presentation</vt:lpstr>
      <vt:lpstr>PowerPoint Presentation</vt:lpstr>
      <vt:lpstr>Problems on Photoelectric effect</vt:lpstr>
      <vt:lpstr>Problems on Photoelectric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Derivation of de Broglie wave or matter wave</vt:lpstr>
      <vt:lpstr>Derivation of de Broglie wave or matter wave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Wave functions</vt:lpstr>
      <vt:lpstr>Well Behaved Wave functions</vt:lpstr>
      <vt:lpstr>Probability</vt:lpstr>
      <vt:lpstr>Normalization and Orthogonality</vt:lpstr>
      <vt:lpstr>Schrodinger Time dependent and Independent Form</vt:lpstr>
      <vt:lpstr>Schrodinger Equation</vt:lpstr>
      <vt:lpstr>Schrodinger Equation</vt:lpstr>
      <vt:lpstr>Time Independent Schrodinger Wave Equation</vt:lpstr>
      <vt:lpstr>Time Dependent Schrodinger Wave Equation</vt:lpstr>
      <vt:lpstr>Particle in an infinite potential well (box)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SHREY GARG</cp:lastModifiedBy>
  <cp:revision>81</cp:revision>
  <dcterms:created xsi:type="dcterms:W3CDTF">2017-08-12T18:14:28Z</dcterms:created>
  <dcterms:modified xsi:type="dcterms:W3CDTF">2023-05-15T14:57:43Z</dcterms:modified>
</cp:coreProperties>
</file>