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2" r:id="rId3"/>
    <p:sldId id="323" r:id="rId4"/>
    <p:sldId id="324" r:id="rId5"/>
    <p:sldId id="421" r:id="rId6"/>
    <p:sldId id="422" r:id="rId7"/>
    <p:sldId id="326" r:id="rId8"/>
    <p:sldId id="329" r:id="rId9"/>
    <p:sldId id="434" r:id="rId10"/>
    <p:sldId id="423" r:id="rId11"/>
    <p:sldId id="424" r:id="rId12"/>
    <p:sldId id="425" r:id="rId13"/>
    <p:sldId id="426" r:id="rId14"/>
    <p:sldId id="427" r:id="rId15"/>
    <p:sldId id="428" r:id="rId16"/>
    <p:sldId id="328" r:id="rId17"/>
    <p:sldId id="435" r:id="rId18"/>
    <p:sldId id="436" r:id="rId19"/>
    <p:sldId id="437" r:id="rId20"/>
    <p:sldId id="330" r:id="rId21"/>
    <p:sldId id="331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327" r:id="rId31"/>
    <p:sldId id="332" r:id="rId32"/>
    <p:sldId id="334" r:id="rId33"/>
    <p:sldId id="333" r:id="rId34"/>
    <p:sldId id="446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5" r:id="rId45"/>
    <p:sldId id="344" r:id="rId46"/>
    <p:sldId id="346" r:id="rId47"/>
    <p:sldId id="348" r:id="rId48"/>
    <p:sldId id="350" r:id="rId49"/>
    <p:sldId id="349" r:id="rId50"/>
    <p:sldId id="356" r:id="rId51"/>
    <p:sldId id="351" r:id="rId52"/>
    <p:sldId id="353" r:id="rId53"/>
    <p:sldId id="357" r:id="rId54"/>
    <p:sldId id="352" r:id="rId55"/>
    <p:sldId id="355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2EE3-88B6-4E73-9962-FFF7CDE4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B580-AA5E-48E4-A3B6-702F634A3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F2B6-5C73-4FE5-B0F8-C444D64C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CB49-CC62-44EA-904A-DD5C3E85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A31F-2FA7-4735-B3C8-BB91B4D6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40C-C09B-41C3-8AD7-E54E75C1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6F105-C142-4207-B683-9B566EB5E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BB42-D09A-4B53-AD2B-CD62D83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ABE5-0CF8-450F-B137-BEC156EC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B54E-B970-4493-A2E2-2934F988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5860A-0D1D-4C3F-8BDB-A056ADC5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DE8F8-DF1E-41F7-9BB8-B9C4D663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EAA3-2129-470C-91FC-FFDEEDCA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07A7-E012-43F7-AE55-B9293343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CB1D-CB97-4EBC-884A-DC0C8F9F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5B00-D26B-4B0F-A6AB-B1594041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32FE-AA57-49BA-B0E3-B229E2A3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38F6-DE1D-4366-80D4-2E805605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C9CA-0BE2-49A8-AD3B-CBB5AC2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D8BA-D09D-4CF2-8DA9-35E5161C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DA07-A18F-497E-AB7E-1C6D5A4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61C1-F91A-4B20-8F9E-170C115E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1F3A-77CB-489B-A39E-5FD38E6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DB0D-1102-4F21-BBD3-D878C3B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9E65-83E9-42DD-9803-671A92E2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7052-6CB7-44D1-8039-C2210238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1D6F-5ADB-4FF1-ABDB-C6B14BC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22B1-D21C-49E3-AFD5-5BDE1D9D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9133-1CBC-4871-84BC-837B53A0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2F88-FF45-4FCD-AC95-F8A4BFF5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AE660-9765-41A0-9FFD-18BF801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8507-BC48-49B5-87D9-435AF3A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60504-6713-410E-A63C-BA2A3803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427C8-C0DB-4240-BE4B-1AC59683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E142B-5E09-4431-BFA4-D8FCCCBD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0D20-0A54-45C9-BC46-BC34D6931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E9DB3-A321-4D15-BD40-D5E45A6B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E29A5-F5F5-47C9-9226-D5D13CDC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5ED6D-B76A-4D12-9D43-3DEE1E96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1BDE-E8CD-4E14-8FF7-3FD1767D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A4C9-5BE6-4A2B-9F1A-B0601ECB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B8934-D385-4395-B2F3-AD73D9A7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EF89E-48CC-46B4-8570-AA9D5F01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22B2B-9649-40AB-93FD-5CF6225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0EA9F-1633-4B36-86E5-AC8035A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F6AA-044A-4DCB-8860-F7C519F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70C5-331D-4C19-8F77-C296F306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FD81-871D-4862-A4BD-8EFACE3E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E7969-FAB2-492F-AC34-FA28CAAC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CCE0-314B-4BC0-8316-8FCA66C3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22C7-69DF-4134-A44C-28996790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6A03-4F21-4F2E-ADC4-66C71203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F8A6-F636-4D71-B632-A4864800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F9072-2431-4D8B-871D-61721947A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0FD96-EBF7-4150-8A43-7655A030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20CE-47DE-49CF-8687-779992C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C2DC-D6A0-412C-964B-505C4DCB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7AA9-28D8-42A9-96A3-6AC4C1C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9A453-9FA4-4A2E-91D3-6EE99910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3ACB-D836-48CD-A265-3ADBCF0A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463C-DAD5-4808-A6AA-28720E43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5435-F8C9-4A57-B9FC-05BC16D45A6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01B6-7B0E-49E6-BDAA-3A44EA6E9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CB59-C140-4452-9896-100A451E3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NUL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53.png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4" Type="http://schemas.openxmlformats.org/officeDocument/2006/relationships/image" Target="../media/image7.w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6BAC-BB90-4FC3-BF43-64A45D22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12192000" cy="11430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/>
              <a:t>Unit-1</a:t>
            </a:r>
          </a:p>
        </p:txBody>
      </p:sp>
    </p:spTree>
    <p:extLst>
      <p:ext uri="{BB962C8B-B14F-4D97-AF65-F5344CB8AC3E}">
        <p14:creationId xmlns:p14="http://schemas.microsoft.com/office/powerpoint/2010/main" val="398513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C66B2-177A-4013-8FF2-1DE754A874D6}"/>
              </a:ext>
            </a:extLst>
          </p:cNvPr>
          <p:cNvSpPr/>
          <p:nvPr/>
        </p:nvSpPr>
        <p:spPr>
          <a:xfrm>
            <a:off x="762000" y="116205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The octal equivalent of the decimal number (417)10 is _____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a) (641)8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b) (619)8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c) (640)8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d) (598)8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4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27CCD2-01D3-467F-807A-B44205B95D4D}"/>
              </a:ext>
            </a:extLst>
          </p:cNvPr>
          <p:cNvSpPr/>
          <p:nvPr/>
        </p:nvSpPr>
        <p:spPr>
          <a:xfrm>
            <a:off x="1028700" y="942976"/>
            <a:ext cx="8115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Answer: a</a:t>
            </a:r>
            <a:endParaRPr lang="en-US" dirty="0">
              <a:solidFill>
                <a:srgbClr val="3A3A3A"/>
              </a:solidFill>
              <a:latin typeface="Open Sans"/>
            </a:endParaRPr>
          </a:p>
          <a:p>
            <a:r>
              <a:rPr lang="en-US" dirty="0">
                <a:solidFill>
                  <a:srgbClr val="3A3A3A"/>
                </a:solidFill>
                <a:latin typeface="Open Sans"/>
              </a:rPr>
              <a:t>Octal equivalent of decimal number is obtained by dividing the number by 8 and collecting the remainders in reverse order.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8 | 417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8 | 52 — 1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8 | 6 – 4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So, (417)10 = (641)8.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68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A4840-F652-4FA2-8AFF-69EADE638115}"/>
              </a:ext>
            </a:extLst>
          </p:cNvPr>
          <p:cNvSpPr/>
          <p:nvPr/>
        </p:nvSpPr>
        <p:spPr>
          <a:xfrm>
            <a:off x="1028700" y="11187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(170)10 is equivalent to ____________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a) (FD)16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b) (DF)16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c) (AA)16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d) (AF)16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29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EB8BBA-07F7-487F-BFCD-51AD938F336A}"/>
              </a:ext>
            </a:extLst>
          </p:cNvPr>
          <p:cNvSpPr/>
          <p:nvPr/>
        </p:nvSpPr>
        <p:spPr>
          <a:xfrm>
            <a:off x="752475" y="12131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Answer: c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Explanation: Hexadecimal equivalent of decimal number is obtained by dividing the number by 16 and collecting the remainders in reverse order.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16 | 170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16 | 10 – 10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Hence, (170)10 = (AA)16.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3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DBAC4-4E43-4671-A7DE-72915C3700B3}"/>
              </a:ext>
            </a:extLst>
          </p:cNvPr>
          <p:cNvSpPr/>
          <p:nvPr/>
        </p:nvSpPr>
        <p:spPr>
          <a:xfrm>
            <a:off x="771525" y="12996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Convert (0.345)10 into an octal number.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a) (0.16050)8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b) (0.26050)8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c) (0.19450)8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d) (0.24040)8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99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2ABB35-94FC-42A4-936F-C32D1DC6AAF2}"/>
              </a:ext>
            </a:extLst>
          </p:cNvPr>
          <p:cNvSpPr/>
          <p:nvPr/>
        </p:nvSpPr>
        <p:spPr>
          <a:xfrm>
            <a:off x="1181100" y="119259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Answer: b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Explanation: Converting decimal fraction into octal number is achieved by multiplying the fraction part by 8 </a:t>
            </a:r>
            <a:r>
              <a:rPr lang="en-US" dirty="0" err="1">
                <a:solidFill>
                  <a:srgbClr val="3A3A3A"/>
                </a:solidFill>
                <a:latin typeface="Open Sans"/>
              </a:rPr>
              <a:t>everytime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 and collecting the integer part of the result, unless the result is 1.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0.345*8 = 2.76 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0.760*8 = 6.08 6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00.08*8 = 0.64 0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0.640*8 = 5.12 5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0.120*8 = 0.96 0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So, (0.345)10 = (0.26050)8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12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3B27-2C6D-4461-B96B-9D7281B2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228600"/>
            <a:ext cx="10224052" cy="160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Other Base System to Decimal System</a:t>
            </a:r>
          </a:p>
          <a:p>
            <a:pPr marL="0" indent="0">
              <a:buNone/>
            </a:pPr>
            <a:r>
              <a:rPr lang="en-US" sz="1800" b="1" dirty="0"/>
              <a:t>Step 1</a:t>
            </a:r>
            <a:r>
              <a:rPr lang="en-US" sz="1800" dirty="0"/>
              <a:t> − Determine positional value of each digit  </a:t>
            </a:r>
          </a:p>
          <a:p>
            <a:pPr marL="0" indent="0">
              <a:buNone/>
            </a:pPr>
            <a:r>
              <a:rPr lang="en-US" sz="1800" b="1" dirty="0"/>
              <a:t>Step 2</a:t>
            </a:r>
            <a:r>
              <a:rPr lang="en-US" sz="1800" dirty="0"/>
              <a:t> − Multiply the obtained position values  by the digits in the corresponding columns.</a:t>
            </a:r>
          </a:p>
          <a:p>
            <a:pPr marL="0" indent="0">
              <a:buNone/>
            </a:pPr>
            <a:r>
              <a:rPr lang="en-US" sz="1800" b="1" dirty="0"/>
              <a:t>Step 3</a:t>
            </a:r>
            <a:r>
              <a:rPr lang="en-US" sz="1800" dirty="0"/>
              <a:t> − Sum the products calculated in Step 2.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E3952-1F11-4755-91CA-A66CAC1A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0" y="2057400"/>
            <a:ext cx="6705600" cy="213360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0E486C-98FE-4616-A40D-3346C8C12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39781"/>
              </p:ext>
            </p:extLst>
          </p:nvPr>
        </p:nvGraphicFramePr>
        <p:xfrm>
          <a:off x="2100470" y="4263888"/>
          <a:ext cx="7010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3314520" imgH="1854000" progId="Equation.DSMT4">
                  <p:embed/>
                </p:oleObj>
              </mc:Choice>
              <mc:Fallback>
                <p:oleObj name="Equation" r:id="rId4" imgW="3314520" imgH="1854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30E486C-98FE-4616-A40D-3346C8C12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0470" y="4263888"/>
                        <a:ext cx="70104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BA089C-A9FE-40F4-838C-5A4C9DEC1C0A}"/>
              </a:ext>
            </a:extLst>
          </p:cNvPr>
          <p:cNvSpPr txBox="1"/>
          <p:nvPr/>
        </p:nvSpPr>
        <p:spPr>
          <a:xfrm>
            <a:off x="7289800" y="182880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32  16   8   4   2   1</a:t>
            </a:r>
          </a:p>
          <a:p>
            <a:r>
              <a:rPr lang="en-US" dirty="0"/>
              <a:t>1     0     0   1  1    1   =32 + 4 +2 +1 = (39)10</a:t>
            </a:r>
          </a:p>
        </p:txBody>
      </p:sp>
    </p:spTree>
    <p:extLst>
      <p:ext uri="{BB962C8B-B14F-4D97-AF65-F5344CB8AC3E}">
        <p14:creationId xmlns:p14="http://schemas.microsoft.com/office/powerpoint/2010/main" val="163143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232AA05-57EC-4B5C-8D0C-FDC9783D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941944"/>
            <a:ext cx="8215314" cy="983947"/>
          </a:xfrm>
        </p:spPr>
        <p:txBody>
          <a:bodyPr/>
          <a:lstStyle/>
          <a:p>
            <a:pPr eaLnBrk="1" hangingPunct="1"/>
            <a:r>
              <a:rPr lang="en-US" altLang="en-US" dirty="0"/>
              <a:t>Converting Base-2 to Base-10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4817A187-6E04-4C35-B77D-A773ED3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3B545-86B8-44E5-B78C-B6884069478A}" type="slidenum">
              <a:rPr lang="en-US" altLang="en-US" smtClean="0">
                <a:solidFill>
                  <a:schemeClr val="accent1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grpSp>
        <p:nvGrpSpPr>
          <p:cNvPr id="56324" name="Group 3">
            <a:extLst>
              <a:ext uri="{FF2B5EF4-FFF2-40B4-BE49-F238E27FC236}">
                <a16:creationId xmlns:a16="http://schemas.microsoft.com/office/drawing/2014/main" id="{1E0728C5-AD0F-4A2B-BA10-5DD78D73D21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1"/>
            <a:ext cx="5257800" cy="1006475"/>
            <a:chOff x="1968" y="1344"/>
            <a:chExt cx="3312" cy="634"/>
          </a:xfrm>
        </p:grpSpPr>
        <p:sp>
          <p:nvSpPr>
            <p:cNvPr id="410628" name="Text Box 4">
              <a:extLst>
                <a:ext uri="{FF2B5EF4-FFF2-40B4-BE49-F238E27FC236}">
                  <a16:creationId xmlns:a16="http://schemas.microsoft.com/office/drawing/2014/main" id="{9E6AFD3E-C794-492C-828C-2BF45E4E1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10629" name="Text Box 5">
              <a:extLst>
                <a:ext uri="{FF2B5EF4-FFF2-40B4-BE49-F238E27FC236}">
                  <a16:creationId xmlns:a16="http://schemas.microsoft.com/office/drawing/2014/main" id="{80DA7389-A1FB-4153-B9C9-408A06018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410630" name="Text Box 6">
              <a:extLst>
                <a:ext uri="{FF2B5EF4-FFF2-40B4-BE49-F238E27FC236}">
                  <a16:creationId xmlns:a16="http://schemas.microsoft.com/office/drawing/2014/main" id="{4089AB11-C171-4BA8-83E4-3C339A7FC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10631" name="Text Box 7">
              <a:extLst>
                <a:ext uri="{FF2B5EF4-FFF2-40B4-BE49-F238E27FC236}">
                  <a16:creationId xmlns:a16="http://schemas.microsoft.com/office/drawing/2014/main" id="{10F35458-511F-4B7C-A492-68AA83BC0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1</a:t>
              </a:r>
              <a:r>
                <a:rPr lang="en-US" sz="6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10632" name="Text Box 8">
              <a:extLst>
                <a:ext uri="{FF2B5EF4-FFF2-40B4-BE49-F238E27FC236}">
                  <a16:creationId xmlns:a16="http://schemas.microsoft.com/office/drawing/2014/main" id="{17575CEA-BE59-411F-BEE7-5D288147E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410633" name="Text Box 9">
            <a:extLst>
              <a:ext uri="{FF2B5EF4-FFF2-40B4-BE49-F238E27FC236}">
                <a16:creationId xmlns:a16="http://schemas.microsoft.com/office/drawing/2014/main" id="{D7D54734-5001-452C-A714-7EF797E0D16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383588" y="3242747"/>
            <a:ext cx="758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ON</a:t>
            </a:r>
          </a:p>
        </p:txBody>
      </p:sp>
      <p:sp>
        <p:nvSpPr>
          <p:cNvPr id="410634" name="Text Box 10">
            <a:extLst>
              <a:ext uri="{FF2B5EF4-FFF2-40B4-BE49-F238E27FC236}">
                <a16:creationId xmlns:a16="http://schemas.microsoft.com/office/drawing/2014/main" id="{E0D6F3CF-9497-4AE6-BF14-80F18FB6134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02388" y="3242747"/>
            <a:ext cx="758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OFF</a:t>
            </a:r>
          </a:p>
        </p:txBody>
      </p:sp>
      <p:sp>
        <p:nvSpPr>
          <p:cNvPr id="410635" name="Text Box 11">
            <a:extLst>
              <a:ext uri="{FF2B5EF4-FFF2-40B4-BE49-F238E27FC236}">
                <a16:creationId xmlns:a16="http://schemas.microsoft.com/office/drawing/2014/main" id="{B0957500-B072-4B46-AD80-E4C887744D8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69188" y="3242747"/>
            <a:ext cx="758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ON</a:t>
            </a:r>
          </a:p>
        </p:txBody>
      </p:sp>
      <p:sp>
        <p:nvSpPr>
          <p:cNvPr id="410636" name="Text Box 12">
            <a:extLst>
              <a:ext uri="{FF2B5EF4-FFF2-40B4-BE49-F238E27FC236}">
                <a16:creationId xmlns:a16="http://schemas.microsoft.com/office/drawing/2014/main" id="{FCA87281-D7D6-401B-AE8A-A08A4E6F584B}"/>
              </a:ext>
            </a:extLst>
          </p:cNvPr>
          <p:cNvSpPr txBox="1">
            <a:spLocks noChangeArrowheads="1"/>
          </p:cNvSpPr>
          <p:nvPr/>
        </p:nvSpPr>
        <p:spPr bwMode="auto">
          <a:xfrm rot="21589427">
            <a:off x="2363788" y="3242747"/>
            <a:ext cx="13716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ON/OFF</a:t>
            </a:r>
          </a:p>
        </p:txBody>
      </p:sp>
      <p:sp>
        <p:nvSpPr>
          <p:cNvPr id="410637" name="Text Box 13">
            <a:extLst>
              <a:ext uri="{FF2B5EF4-FFF2-40B4-BE49-F238E27FC236}">
                <a16:creationId xmlns:a16="http://schemas.microsoft.com/office/drawing/2014/main" id="{AE820E2A-0DB8-4F9B-B419-A751320EEF3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5588" y="3242747"/>
            <a:ext cx="758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OFF</a:t>
            </a:r>
          </a:p>
        </p:txBody>
      </p:sp>
      <p:sp>
        <p:nvSpPr>
          <p:cNvPr id="410638" name="Text Box 14">
            <a:extLst>
              <a:ext uri="{FF2B5EF4-FFF2-40B4-BE49-F238E27FC236}">
                <a16:creationId xmlns:a16="http://schemas.microsoft.com/office/drawing/2014/main" id="{9C01809C-0569-4C94-916F-2D88F81EBC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68788" y="3242747"/>
            <a:ext cx="758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ON</a:t>
            </a:r>
          </a:p>
        </p:txBody>
      </p:sp>
      <p:sp>
        <p:nvSpPr>
          <p:cNvPr id="410639" name="Text Box 15">
            <a:extLst>
              <a:ext uri="{FF2B5EF4-FFF2-40B4-BE49-F238E27FC236}">
                <a16:creationId xmlns:a16="http://schemas.microsoft.com/office/drawing/2014/main" id="{07F04685-7D77-4DA4-B5FF-C0F7004A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3025"/>
            <a:ext cx="20574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Exponent:</a:t>
            </a:r>
          </a:p>
        </p:txBody>
      </p:sp>
      <p:sp>
        <p:nvSpPr>
          <p:cNvPr id="410640" name="Text Box 16">
            <a:extLst>
              <a:ext uri="{FF2B5EF4-FFF2-40B4-BE49-F238E27FC236}">
                <a16:creationId xmlns:a16="http://schemas.microsoft.com/office/drawing/2014/main" id="{FA4F2A61-E085-4FAB-B2AF-139FB499DC84}"/>
              </a:ext>
            </a:extLst>
          </p:cNvPr>
          <p:cNvSpPr txBox="1">
            <a:spLocks noChangeArrowheads="1"/>
          </p:cNvSpPr>
          <p:nvPr/>
        </p:nvSpPr>
        <p:spPr bwMode="auto">
          <a:xfrm rot="21589427">
            <a:off x="8534400" y="3965059"/>
            <a:ext cx="5334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10641" name="Text Box 17">
            <a:extLst>
              <a:ext uri="{FF2B5EF4-FFF2-40B4-BE49-F238E27FC236}">
                <a16:creationId xmlns:a16="http://schemas.microsoft.com/office/drawing/2014/main" id="{C5E7A296-8985-434D-A17F-7F54D778DE78}"/>
              </a:ext>
            </a:extLst>
          </p:cNvPr>
          <p:cNvSpPr txBox="1">
            <a:spLocks noChangeArrowheads="1"/>
          </p:cNvSpPr>
          <p:nvPr/>
        </p:nvSpPr>
        <p:spPr bwMode="auto">
          <a:xfrm rot="21589427">
            <a:off x="7620000" y="3965059"/>
            <a:ext cx="5334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10642" name="Text Box 18">
            <a:extLst>
              <a:ext uri="{FF2B5EF4-FFF2-40B4-BE49-F238E27FC236}">
                <a16:creationId xmlns:a16="http://schemas.microsoft.com/office/drawing/2014/main" id="{030F6E7F-73F9-4691-BB06-C26BEB01D029}"/>
              </a:ext>
            </a:extLst>
          </p:cNvPr>
          <p:cNvSpPr txBox="1">
            <a:spLocks noChangeArrowheads="1"/>
          </p:cNvSpPr>
          <p:nvPr/>
        </p:nvSpPr>
        <p:spPr bwMode="auto">
          <a:xfrm rot="21589427">
            <a:off x="6553200" y="3965059"/>
            <a:ext cx="5334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10643" name="Text Box 19">
            <a:extLst>
              <a:ext uri="{FF2B5EF4-FFF2-40B4-BE49-F238E27FC236}">
                <a16:creationId xmlns:a16="http://schemas.microsoft.com/office/drawing/2014/main" id="{DE19F1E9-A4B8-4AEE-B447-B900624B1D1D}"/>
              </a:ext>
            </a:extLst>
          </p:cNvPr>
          <p:cNvSpPr txBox="1">
            <a:spLocks noChangeArrowheads="1"/>
          </p:cNvSpPr>
          <p:nvPr/>
        </p:nvSpPr>
        <p:spPr bwMode="auto">
          <a:xfrm rot="21589427">
            <a:off x="5562600" y="3965059"/>
            <a:ext cx="5334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10644" name="Text Box 20">
            <a:extLst>
              <a:ext uri="{FF2B5EF4-FFF2-40B4-BE49-F238E27FC236}">
                <a16:creationId xmlns:a16="http://schemas.microsoft.com/office/drawing/2014/main" id="{4455DF25-7B51-4581-AD04-E7A9C671E5A0}"/>
              </a:ext>
            </a:extLst>
          </p:cNvPr>
          <p:cNvSpPr txBox="1">
            <a:spLocks noChangeArrowheads="1"/>
          </p:cNvSpPr>
          <p:nvPr/>
        </p:nvSpPr>
        <p:spPr bwMode="auto">
          <a:xfrm rot="21589427">
            <a:off x="4419600" y="3965059"/>
            <a:ext cx="5334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56337" name="Group 21">
            <a:extLst>
              <a:ext uri="{FF2B5EF4-FFF2-40B4-BE49-F238E27FC236}">
                <a16:creationId xmlns:a16="http://schemas.microsoft.com/office/drawing/2014/main" id="{B2DA3D7D-7DAD-448E-A137-478FEF270D9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83025"/>
            <a:ext cx="457200" cy="457200"/>
            <a:chOff x="384" y="3264"/>
            <a:chExt cx="288" cy="288"/>
          </a:xfrm>
        </p:grpSpPr>
        <p:sp>
          <p:nvSpPr>
            <p:cNvPr id="56354" name="Line 22">
              <a:extLst>
                <a:ext uri="{FF2B5EF4-FFF2-40B4-BE49-F238E27FC236}">
                  <a16:creationId xmlns:a16="http://schemas.microsoft.com/office/drawing/2014/main" id="{B93BF0B9-1DB6-4A82-8315-4C4C8288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87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55" name="Line 23">
              <a:extLst>
                <a:ext uri="{FF2B5EF4-FFF2-40B4-BE49-F238E27FC236}">
                  <a16:creationId xmlns:a16="http://schemas.microsoft.com/office/drawing/2014/main" id="{A73C1EB0-A720-470D-A393-3C029A775C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671296">
              <a:off x="384" y="3288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6338" name="Group 24">
            <a:extLst>
              <a:ext uri="{FF2B5EF4-FFF2-40B4-BE49-F238E27FC236}">
                <a16:creationId xmlns:a16="http://schemas.microsoft.com/office/drawing/2014/main" id="{3B0E8980-9EC6-49BC-BF39-8DAFF83CAEC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883025"/>
            <a:ext cx="457200" cy="457200"/>
            <a:chOff x="384" y="3264"/>
            <a:chExt cx="288" cy="288"/>
          </a:xfrm>
        </p:grpSpPr>
        <p:sp>
          <p:nvSpPr>
            <p:cNvPr id="56352" name="Line 25">
              <a:extLst>
                <a:ext uri="{FF2B5EF4-FFF2-40B4-BE49-F238E27FC236}">
                  <a16:creationId xmlns:a16="http://schemas.microsoft.com/office/drawing/2014/main" id="{A649E691-9C12-4F15-B13F-066B04662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87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53" name="Line 26">
              <a:extLst>
                <a:ext uri="{FF2B5EF4-FFF2-40B4-BE49-F238E27FC236}">
                  <a16:creationId xmlns:a16="http://schemas.microsoft.com/office/drawing/2014/main" id="{ED76DADC-AE7F-4EC0-8780-51CB3E3916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671296">
              <a:off x="384" y="3288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10651" name="Text Box 27">
            <a:extLst>
              <a:ext uri="{FF2B5EF4-FFF2-40B4-BE49-F238E27FC236}">
                <a16:creationId xmlns:a16="http://schemas.microsoft.com/office/drawing/2014/main" id="{70C461FE-FCAC-4861-B92F-B5F5B39BD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97425"/>
            <a:ext cx="20574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Calculation:</a:t>
            </a:r>
          </a:p>
        </p:txBody>
      </p:sp>
      <p:sp>
        <p:nvSpPr>
          <p:cNvPr id="410652" name="Rectangle 28">
            <a:extLst>
              <a:ext uri="{FF2B5EF4-FFF2-40B4-BE49-F238E27FC236}">
                <a16:creationId xmlns:a16="http://schemas.microsoft.com/office/drawing/2014/main" id="{AE116497-B947-497D-80F7-F7514AA6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1" y="4492626"/>
            <a:ext cx="60007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10653" name="Rectangle 29">
            <a:extLst>
              <a:ext uri="{FF2B5EF4-FFF2-40B4-BE49-F238E27FC236}">
                <a16:creationId xmlns:a16="http://schemas.microsoft.com/office/drawing/2014/main" id="{D9BFF8F9-ABDD-494A-AFCE-B339705E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4492626"/>
            <a:ext cx="60007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10654" name="Rectangle 30">
            <a:extLst>
              <a:ext uri="{FF2B5EF4-FFF2-40B4-BE49-F238E27FC236}">
                <a16:creationId xmlns:a16="http://schemas.microsoft.com/office/drawing/2014/main" id="{989E7016-AB76-428A-B5A5-FD59BB3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4492626"/>
            <a:ext cx="60007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10655" name="Rectangle 31">
            <a:extLst>
              <a:ext uri="{FF2B5EF4-FFF2-40B4-BE49-F238E27FC236}">
                <a16:creationId xmlns:a16="http://schemas.microsoft.com/office/drawing/2014/main" id="{00A6DD7D-9CF3-4859-A24D-71EF8A8C9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492626"/>
            <a:ext cx="60007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10656" name="Rectangle 32">
            <a:extLst>
              <a:ext uri="{FF2B5EF4-FFF2-40B4-BE49-F238E27FC236}">
                <a16:creationId xmlns:a16="http://schemas.microsoft.com/office/drawing/2014/main" id="{DA31B565-4309-42DA-A356-D59CD54C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92626"/>
            <a:ext cx="1016000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16</a:t>
            </a:r>
          </a:p>
        </p:txBody>
      </p:sp>
      <p:sp>
        <p:nvSpPr>
          <p:cNvPr id="410657" name="Text Box 33">
            <a:extLst>
              <a:ext uri="{FF2B5EF4-FFF2-40B4-BE49-F238E27FC236}">
                <a16:creationId xmlns:a16="http://schemas.microsoft.com/office/drawing/2014/main" id="{7F2C7839-1894-4ED9-BF31-264EE3DB7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97425"/>
            <a:ext cx="381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10658" name="Text Box 34">
            <a:extLst>
              <a:ext uri="{FF2B5EF4-FFF2-40B4-BE49-F238E27FC236}">
                <a16:creationId xmlns:a16="http://schemas.microsoft.com/office/drawing/2014/main" id="{68F2BD94-C6FC-46CA-B7B7-B3A9CE01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97425"/>
            <a:ext cx="381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10659" name="Text Box 35">
            <a:extLst>
              <a:ext uri="{FF2B5EF4-FFF2-40B4-BE49-F238E27FC236}">
                <a16:creationId xmlns:a16="http://schemas.microsoft.com/office/drawing/2014/main" id="{31685E21-B4B6-4A61-9345-30925DC20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797425"/>
            <a:ext cx="381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10660" name="Text Box 36">
            <a:extLst>
              <a:ext uri="{FF2B5EF4-FFF2-40B4-BE49-F238E27FC236}">
                <a16:creationId xmlns:a16="http://schemas.microsoft.com/office/drawing/2014/main" id="{07055EFC-E68B-4E07-91F1-C6D35799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97425"/>
            <a:ext cx="381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10661" name="Text Box 37">
            <a:extLst>
              <a:ext uri="{FF2B5EF4-FFF2-40B4-BE49-F238E27FC236}">
                <a16:creationId xmlns:a16="http://schemas.microsoft.com/office/drawing/2014/main" id="{13897FCD-2274-4076-AFE8-A6D038FF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797425"/>
            <a:ext cx="381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410662" name="Rectangle 38">
            <a:extLst>
              <a:ext uri="{FF2B5EF4-FFF2-40B4-BE49-F238E27FC236}">
                <a16:creationId xmlns:a16="http://schemas.microsoft.com/office/drawing/2014/main" id="{331B001E-703D-40B2-BD0D-ADD8D94E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46701"/>
            <a:ext cx="1828800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19</a:t>
            </a:r>
            <a:r>
              <a:rPr lang="en-US" sz="6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56351" name="Rectangle 39">
            <a:extLst>
              <a:ext uri="{FF2B5EF4-FFF2-40B4-BE49-F238E27FC236}">
                <a16:creationId xmlns:a16="http://schemas.microsoft.com/office/drawing/2014/main" id="{ECA319B9-2EC8-4460-9994-FDC56606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Tahoma" panose="020B0604030504040204" pitchFamily="34" charset="0"/>
              </a:rPr>
              <a:t>Number Systems</a:t>
            </a:r>
            <a:r>
              <a:rPr lang="en-US" altLang="en-US" sz="1400">
                <a:solidFill>
                  <a:schemeClr val="tx2"/>
                </a:solidFill>
                <a:latin typeface="Tahoma" panose="020B0604030504040204" pitchFamily="34" charset="0"/>
              </a:rPr>
              <a:t>(continued)</a:t>
            </a:r>
            <a:endParaRPr lang="en-US" altLang="en-US" sz="3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7DA11E3-0BAD-4971-B0C1-26A7CD0E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/>
              <a:t>Converting Base-8 to Base-10</a:t>
            </a:r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0CC171A8-F986-4277-A615-18BB1984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54C8E3-6D84-4813-9E25-1A42D5FED852}" type="slidenum">
              <a:rPr lang="en-US" altLang="en-US" smtClean="0">
                <a:solidFill>
                  <a:schemeClr val="accent1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C2691912-2D3F-4703-868D-04704FF14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438400"/>
            <a:ext cx="792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ahoma" panose="020B0604030504040204" pitchFamily="34" charset="0"/>
              </a:rPr>
              <a:t>STEP ONE:  Multiply each octal digit by the exponential expression that represents its placeholder:</a:t>
            </a: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58728858-B02B-4608-BA94-9D819C327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2374</a:t>
            </a:r>
            <a:r>
              <a:rPr lang="en-US" altLang="en-US" sz="3600" b="1" baseline="-250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34166D57-DCD5-4ED7-BA4A-4BFE256B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2 * 8</a:t>
            </a:r>
            <a:r>
              <a:rPr lang="en-US" altLang="en-US" sz="3600" b="1" baseline="300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69639" name="Rectangle 6">
            <a:extLst>
              <a:ext uri="{FF2B5EF4-FFF2-40B4-BE49-F238E27FC236}">
                <a16:creationId xmlns:a16="http://schemas.microsoft.com/office/drawing/2014/main" id="{E894CA31-2748-4FC6-913B-3DCE9752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1024</a:t>
            </a:r>
            <a:endParaRPr lang="en-US" altLang="en-US" sz="3600" b="1" baseline="30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13921404-2CF4-4E76-AC58-FAD6F9F4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021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3 * 8</a:t>
            </a:r>
            <a:r>
              <a:rPr lang="en-US" altLang="en-US" sz="3600" b="1" baseline="3000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69641" name="Rectangle 8">
            <a:extLst>
              <a:ext uri="{FF2B5EF4-FFF2-40B4-BE49-F238E27FC236}">
                <a16:creationId xmlns:a16="http://schemas.microsoft.com/office/drawing/2014/main" id="{D03A0370-1E05-4E67-A9A9-F9BDA3BFC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911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7 * 8</a:t>
            </a:r>
            <a:r>
              <a:rPr lang="en-US" altLang="en-US" sz="3600" b="1" baseline="300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9642" name="Rectangle 9">
            <a:extLst>
              <a:ext uri="{FF2B5EF4-FFF2-40B4-BE49-F238E27FC236}">
                <a16:creationId xmlns:a16="http://schemas.microsoft.com/office/drawing/2014/main" id="{227185E8-C24A-4D7C-AC07-DB0E8BA4B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5245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4 * 8</a:t>
            </a:r>
            <a:r>
              <a:rPr lang="en-US" altLang="en-US" sz="3600" b="1" baseline="300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9643" name="Rectangle 10">
            <a:extLst>
              <a:ext uri="{FF2B5EF4-FFF2-40B4-BE49-F238E27FC236}">
                <a16:creationId xmlns:a16="http://schemas.microsoft.com/office/drawing/2014/main" id="{23C20026-77EB-4736-AA7A-B6783B42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38600"/>
            <a:ext cx="55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69644" name="Rectangle 11">
            <a:extLst>
              <a:ext uri="{FF2B5EF4-FFF2-40B4-BE49-F238E27FC236}">
                <a16:creationId xmlns:a16="http://schemas.microsoft.com/office/drawing/2014/main" id="{544F63BE-3A68-48E7-9574-D00C8773A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0215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192</a:t>
            </a:r>
            <a:endParaRPr lang="en-US" altLang="en-US" sz="3600" b="1" baseline="30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9645" name="Rectangle 12">
            <a:extLst>
              <a:ext uri="{FF2B5EF4-FFF2-40B4-BE49-F238E27FC236}">
                <a16:creationId xmlns:a16="http://schemas.microsoft.com/office/drawing/2014/main" id="{CE617096-B9B9-49DC-A2B5-8B14BF00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02150"/>
            <a:ext cx="55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69646" name="Rectangle 13">
            <a:extLst>
              <a:ext uri="{FF2B5EF4-FFF2-40B4-BE49-F238E27FC236}">
                <a16:creationId xmlns:a16="http://schemas.microsoft.com/office/drawing/2014/main" id="{C6A0E133-758D-4F28-BC56-44BDB659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3555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56</a:t>
            </a:r>
            <a:endParaRPr lang="en-US" altLang="en-US" sz="3600" b="1" baseline="30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9647" name="Rectangle 14">
            <a:extLst>
              <a:ext uri="{FF2B5EF4-FFF2-40B4-BE49-F238E27FC236}">
                <a16:creationId xmlns:a16="http://schemas.microsoft.com/office/drawing/2014/main" id="{E4E0A106-2B6E-4AC6-8FE9-4F98C27F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35550"/>
            <a:ext cx="55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69648" name="Rectangle 15">
            <a:extLst>
              <a:ext uri="{FF2B5EF4-FFF2-40B4-BE49-F238E27FC236}">
                <a16:creationId xmlns:a16="http://schemas.microsoft.com/office/drawing/2014/main" id="{16C59880-C2C2-4F43-B3CF-0EB0766A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56895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n-US" altLang="en-US" sz="3600" b="1" baseline="30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9649" name="Rectangle 16">
            <a:extLst>
              <a:ext uri="{FF2B5EF4-FFF2-40B4-BE49-F238E27FC236}">
                <a16:creationId xmlns:a16="http://schemas.microsoft.com/office/drawing/2014/main" id="{910BD975-B0E9-4A1D-AB19-399F90F27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8950"/>
            <a:ext cx="55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69650" name="Rectangle 17">
            <a:extLst>
              <a:ext uri="{FF2B5EF4-FFF2-40B4-BE49-F238E27FC236}">
                <a16:creationId xmlns:a16="http://schemas.microsoft.com/office/drawing/2014/main" id="{B30C84B6-C6B9-44FF-AA9B-69C95DB9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Tahoma" panose="020B0604030504040204" pitchFamily="34" charset="0"/>
              </a:rPr>
              <a:t>Number Systems</a:t>
            </a:r>
            <a:r>
              <a:rPr lang="en-US" altLang="en-US" sz="1400">
                <a:solidFill>
                  <a:schemeClr val="tx2"/>
                </a:solidFill>
                <a:latin typeface="Tahoma" panose="020B0604030504040204" pitchFamily="34" charset="0"/>
              </a:rPr>
              <a:t>(continued)</a:t>
            </a:r>
            <a:endParaRPr lang="en-US" altLang="en-US" sz="3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1187FAD-5411-4D6D-AD97-F38A0885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/>
              <a:t>Converting Base-8 to Base-10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5F22FFA9-7AE9-443D-A0D2-9177D14C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6CD8A-5F2F-4E6F-8378-053CC848204F}" type="slidenum">
              <a:rPr lang="en-US" altLang="en-US" smtClean="0">
                <a:solidFill>
                  <a:schemeClr val="accent1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741AFEA2-2F56-46FC-8541-9748330F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95600"/>
            <a:ext cx="792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ahoma" panose="020B0604030504040204" pitchFamily="34" charset="0"/>
              </a:rPr>
              <a:t>STEP TWO:  Add the products together.  The sum represents the Base-10 equivalent:</a:t>
            </a:r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id="{86898CAC-1110-4357-AB4F-D597F7DF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812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2374</a:t>
            </a:r>
            <a:r>
              <a:rPr lang="en-US" altLang="en-US" sz="3600" b="1" baseline="-250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70662" name="Rectangle 5">
            <a:extLst>
              <a:ext uri="{FF2B5EF4-FFF2-40B4-BE49-F238E27FC236}">
                <a16:creationId xmlns:a16="http://schemas.microsoft.com/office/drawing/2014/main" id="{5C188762-3525-4AD1-9CFA-F3C5A233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1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tx1"/>
                </a:solidFill>
                <a:latin typeface="Tahoma" panose="020B0604030504040204" pitchFamily="34" charset="0"/>
              </a:rPr>
              <a:t>1024 + 192 + 56 + 4 = 1276</a:t>
            </a:r>
            <a:endParaRPr lang="en-US" altLang="en-US" sz="4000" b="1" baseline="30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0663" name="Rectangle 6">
            <a:extLst>
              <a:ext uri="{FF2B5EF4-FFF2-40B4-BE49-F238E27FC236}">
                <a16:creationId xmlns:a16="http://schemas.microsoft.com/office/drawing/2014/main" id="{37C4B455-6FB0-4877-81FE-20C89ACB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981200"/>
            <a:ext cx="55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70664" name="Rectangle 7">
            <a:extLst>
              <a:ext uri="{FF2B5EF4-FFF2-40B4-BE49-F238E27FC236}">
                <a16:creationId xmlns:a16="http://schemas.microsoft.com/office/drawing/2014/main" id="{229F48DA-7D46-418C-A73B-F4B92D8F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81200"/>
            <a:ext cx="173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1"/>
                </a:solidFill>
                <a:latin typeface="Tahoma" panose="020B0604030504040204" pitchFamily="34" charset="0"/>
              </a:rPr>
              <a:t>1276</a:t>
            </a:r>
            <a:r>
              <a:rPr lang="en-US" altLang="en-US" sz="3600" b="1" baseline="-25000">
                <a:solidFill>
                  <a:schemeClr val="tx1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0665" name="Rectangle 8">
            <a:extLst>
              <a:ext uri="{FF2B5EF4-FFF2-40B4-BE49-F238E27FC236}">
                <a16:creationId xmlns:a16="http://schemas.microsoft.com/office/drawing/2014/main" id="{D53EABF9-29AF-4A26-99FE-588C2EF7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Tahoma" panose="020B0604030504040204" pitchFamily="34" charset="0"/>
              </a:rPr>
              <a:t>Number Systems</a:t>
            </a:r>
            <a:r>
              <a:rPr lang="en-US" altLang="en-US" sz="1400">
                <a:solidFill>
                  <a:schemeClr val="tx2"/>
                </a:solidFill>
                <a:latin typeface="Tahoma" panose="020B0604030504040204" pitchFamily="34" charset="0"/>
              </a:rPr>
              <a:t>(continued)</a:t>
            </a:r>
            <a:endParaRPr lang="en-US" altLang="en-US" sz="3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C8BB-CC9A-4308-8415-AF95921B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1838"/>
          </a:xfrm>
          <a:solidFill>
            <a:schemeClr val="accent6"/>
          </a:solidFill>
        </p:spPr>
        <p:txBody>
          <a:bodyPr/>
          <a:lstStyle/>
          <a:p>
            <a:pPr algn="ctr">
              <a:defRPr/>
            </a:pPr>
            <a:r>
              <a:rPr lang="en-US" dirty="0"/>
              <a:t>Analog vs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E904-FFBD-405A-89E6-C41A02D2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50" y="731838"/>
            <a:ext cx="9537700" cy="61261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/>
              <a:t>Analog signal are time varying</a:t>
            </a:r>
          </a:p>
          <a:p>
            <a:pPr marL="0" indent="0">
              <a:buNone/>
              <a:defRPr/>
            </a:pPr>
            <a:r>
              <a:rPr lang="en-US" sz="2000" dirty="0"/>
              <a:t>Analog devices accepts value across a continuous range </a:t>
            </a:r>
          </a:p>
          <a:p>
            <a:pPr marL="0" indent="0">
              <a:buNone/>
              <a:defRPr/>
            </a:pPr>
            <a:r>
              <a:rPr lang="en-US" sz="1900" dirty="0"/>
              <a:t>Digital signal is modeled as accepting only one of two discrete value. High ‘1’ or Low ‘0’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u="sng" dirty="0">
                <a:solidFill>
                  <a:srgbClr val="0070C0"/>
                </a:solidFill>
              </a:rPr>
              <a:t>Digital devices preferred over Analog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Reproducibility of result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Ease of design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Flexibility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Programmability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Processing speed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Economy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Steadily advanced technology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Most common digital devices are </a:t>
            </a:r>
            <a:r>
              <a:rPr lang="en-US" sz="2000" b="1" dirty="0">
                <a:solidFill>
                  <a:srgbClr val="0070C0"/>
                </a:solidFill>
              </a:rPr>
              <a:t>Logic gate, Flip Flop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8BEA0-93ED-473F-89F4-5BA0BE4639A3}"/>
              </a:ext>
            </a:extLst>
          </p:cNvPr>
          <p:cNvSpPr/>
          <p:nvPr/>
        </p:nvSpPr>
        <p:spPr>
          <a:xfrm>
            <a:off x="1752601" y="2286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Binary to Octal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74761-EF77-45D2-8D2A-3BAC3BC8CC28}"/>
              </a:ext>
            </a:extLst>
          </p:cNvPr>
          <p:cNvSpPr/>
          <p:nvPr/>
        </p:nvSpPr>
        <p:spPr>
          <a:xfrm>
            <a:off x="1752600" y="57287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Divide the binary digits into groups of three (starting from the right).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group of three binary digits to one octal digit.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66F7E-7633-4982-812A-74A57FE6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56021"/>
            <a:ext cx="6173530" cy="1791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A614F7-F818-4E65-B697-74DBB5BB006E}"/>
              </a:ext>
            </a:extLst>
          </p:cNvPr>
          <p:cNvSpPr/>
          <p:nvPr/>
        </p:nvSpPr>
        <p:spPr>
          <a:xfrm>
            <a:off x="1524001" y="3173455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 Octal to Binary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B860F0-3A31-48E9-8588-42ED6AAC08B0}"/>
              </a:ext>
            </a:extLst>
          </p:cNvPr>
          <p:cNvSpPr/>
          <p:nvPr/>
        </p:nvSpPr>
        <p:spPr>
          <a:xfrm>
            <a:off x="1552415" y="3701821"/>
            <a:ext cx="87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octal digit to a 3 digit binary number.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Combine all the resulting binary groups (of 3 digits each) into a single binary number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54B846-A058-42EA-9B07-B9D958D4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20" y="4804374"/>
            <a:ext cx="5410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7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337D3-E512-4E7F-B55F-1AE6C4C1DAD6}"/>
              </a:ext>
            </a:extLst>
          </p:cNvPr>
          <p:cNvSpPr/>
          <p:nvPr/>
        </p:nvSpPr>
        <p:spPr>
          <a:xfrm>
            <a:off x="1551122" y="15240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Binary to Hexadecimal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698A5-6E62-4A1C-9675-4B5F517CFD6D}"/>
              </a:ext>
            </a:extLst>
          </p:cNvPr>
          <p:cNvSpPr/>
          <p:nvPr/>
        </p:nvSpPr>
        <p:spPr>
          <a:xfrm>
            <a:off x="1557580" y="521733"/>
            <a:ext cx="908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Divide the binary digits into groups of four (starting from the right).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group of four binary digits to one hexadecimal symbol.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B6429-D0E0-406B-B878-E51EFFCB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66" y="1371600"/>
            <a:ext cx="5652135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58E73F-F10A-48E3-AD0E-CA7E9AAFBC4F}"/>
              </a:ext>
            </a:extLst>
          </p:cNvPr>
          <p:cNvSpPr/>
          <p:nvPr/>
        </p:nvSpPr>
        <p:spPr>
          <a:xfrm>
            <a:off x="1591161" y="32120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 Hexadecimal to Binary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3AD2B6-1393-46C4-9BCA-F23BACD0219E}"/>
              </a:ext>
            </a:extLst>
          </p:cNvPr>
          <p:cNvSpPr/>
          <p:nvPr/>
        </p:nvSpPr>
        <p:spPr>
          <a:xfrm>
            <a:off x="1591160" y="3581401"/>
            <a:ext cx="904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hexadecimal digit to a 4 digit binary number.</a:t>
            </a:r>
          </a:p>
          <a:p>
            <a:pPr algn="just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Combine all the resulting binary groups (4 digits each) into a single binary number.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53625D-A63A-47A6-9BD6-2A0358D2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1" y="4501927"/>
            <a:ext cx="5724525" cy="163830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F94C96C-7358-4D8F-BCBF-126FB41F4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14115"/>
              </p:ext>
            </p:extLst>
          </p:nvPr>
        </p:nvGraphicFramePr>
        <p:xfrm>
          <a:off x="9040678" y="5009927"/>
          <a:ext cx="1600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600200" imgH="1130040" progId="Equation.DSMT4">
                  <p:embed/>
                </p:oleObj>
              </mc:Choice>
              <mc:Fallback>
                <p:oleObj name="Equation" r:id="rId5" imgW="160020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0678" y="5009927"/>
                        <a:ext cx="16002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53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27712-C8E5-4064-B99B-4240A109AF27}"/>
              </a:ext>
            </a:extLst>
          </p:cNvPr>
          <p:cNvSpPr/>
          <p:nvPr/>
        </p:nvSpPr>
        <p:spPr>
          <a:xfrm>
            <a:off x="581025" y="11472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A3A3A"/>
                </a:solidFill>
                <a:latin typeface="Open Sans"/>
              </a:rPr>
              <a:t>Convert (214)8 into decimal.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a) (140)10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b) (141)10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c) (142)10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d) (130)10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1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25054-C472-49BF-BDBF-B896E1758C06}"/>
              </a:ext>
            </a:extLst>
          </p:cNvPr>
          <p:cNvSpPr/>
          <p:nvPr/>
        </p:nvSpPr>
        <p:spPr>
          <a:xfrm>
            <a:off x="1047750" y="11992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Answer: a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Explanation: Octal to Decimal conversion is obtained by multiplying 8 to the power of base index along with the value at that index position.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(214)8 = 2 * 8v + 1 * 8</a:t>
            </a:r>
            <a:r>
              <a:rPr lang="en-US" baseline="30000" dirty="0">
                <a:solidFill>
                  <a:srgbClr val="3A3A3A"/>
                </a:solidFill>
                <a:latin typeface="Open Sans"/>
              </a:rPr>
              <a:t>1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 + 4 * 8</a:t>
            </a:r>
            <a:r>
              <a:rPr lang="en-US" baseline="30000" dirty="0">
                <a:solidFill>
                  <a:srgbClr val="3A3A3A"/>
                </a:solidFill>
                <a:latin typeface="Open Sans"/>
              </a:rPr>
              <a:t>0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128 + 8 + 4 = (140)10.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74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BEC80F-4800-4AB0-9FFF-ECDF25722BCE}"/>
              </a:ext>
            </a:extLst>
          </p:cNvPr>
          <p:cNvSpPr/>
          <p:nvPr/>
        </p:nvSpPr>
        <p:spPr>
          <a:xfrm>
            <a:off x="561975" y="9091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A3A3A"/>
                </a:solidFill>
                <a:latin typeface="Open Sans"/>
              </a:rPr>
              <a:t>Convert the hexadecimal number (1E2)16 to decimal.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a) 480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b) 483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c) 482</a:t>
            </a:r>
            <a:br>
              <a:rPr lang="en-IN" dirty="0"/>
            </a:br>
            <a:r>
              <a:rPr lang="en-IN" dirty="0">
                <a:solidFill>
                  <a:srgbClr val="3A3A3A"/>
                </a:solidFill>
                <a:latin typeface="Open Sans"/>
              </a:rPr>
              <a:t>d) 484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63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C4ACC-9C75-4FF1-99BA-66E154192816}"/>
              </a:ext>
            </a:extLst>
          </p:cNvPr>
          <p:cNvSpPr/>
          <p:nvPr/>
        </p:nvSpPr>
        <p:spPr>
          <a:xfrm>
            <a:off x="781050" y="8659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Answer: c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Explanation: Hexadecimal to Decimal conversion is obtained by multiplying 16 to the power of base index along with the value at that index position.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(1E2)16 = 1 * 16</a:t>
            </a:r>
            <a:r>
              <a:rPr lang="en-US" baseline="30000" dirty="0">
                <a:solidFill>
                  <a:srgbClr val="3A3A3A"/>
                </a:solidFill>
                <a:latin typeface="Open Sans"/>
              </a:rPr>
              <a:t>2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 + 14 * 16</a:t>
            </a:r>
            <a:r>
              <a:rPr lang="en-US" baseline="30000" dirty="0">
                <a:solidFill>
                  <a:srgbClr val="3A3A3A"/>
                </a:solidFill>
                <a:latin typeface="Open Sans"/>
              </a:rPr>
              <a:t>1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 + 2 * 16</a:t>
            </a:r>
            <a:r>
              <a:rPr lang="en-US" baseline="30000" dirty="0">
                <a:solidFill>
                  <a:srgbClr val="3A3A3A"/>
                </a:solidFill>
                <a:latin typeface="Open Sans"/>
              </a:rPr>
              <a:t>0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 (Since, E = 14)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256 + 224 + 2 = (482)10.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84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873297-DD97-41CA-9B18-DCAC7BA4A0A9}"/>
              </a:ext>
            </a:extLst>
          </p:cNvPr>
          <p:cNvSpPr/>
          <p:nvPr/>
        </p:nvSpPr>
        <p:spPr>
          <a:xfrm>
            <a:off x="742950" y="8659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The given hexadecimal number (1E.53)16 is equivalent to ____________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a) (35.684)8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b) (36.246)8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c) (34.340)8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d) (35.599)8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2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21ADED-6970-4559-BCEC-B021BC27F3B4}"/>
              </a:ext>
            </a:extLst>
          </p:cNvPr>
          <p:cNvSpPr/>
          <p:nvPr/>
        </p:nvSpPr>
        <p:spPr>
          <a:xfrm>
            <a:off x="285750" y="911215"/>
            <a:ext cx="8829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Answer: b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Explanation: First, the hexadecimal number is converted to it’s equivalent binary form, by writing the binary equivalent of each digit in form of 4 bits. Then, the binary equivalent bits are grouped in terms of 3 bits and then for each of the 3-bits, the respective digit is written. Thus, the octal equivalent is obtained.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(1E.53)16 = (0001 1110.0101 0011)2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(00011110.01010011)2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(011110.010100110)2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(011 110.010 100 110)2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(36.246)8.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4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8EE028-2982-4A41-9E1C-47C820C62611}"/>
              </a:ext>
            </a:extLst>
          </p:cNvPr>
          <p:cNvSpPr/>
          <p:nvPr/>
        </p:nvSpPr>
        <p:spPr>
          <a:xfrm>
            <a:off x="638175" y="12330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The octal number (651.124)8 is equivalent to ______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a) (1A9.2A)16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b) (1B0.10)16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c) (1A8.A3)16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d) (1B0.B0)16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1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60599-8C12-4199-BE38-FE3DD135EE55}"/>
              </a:ext>
            </a:extLst>
          </p:cNvPr>
          <p:cNvSpPr/>
          <p:nvPr/>
        </p:nvSpPr>
        <p:spPr>
          <a:xfrm>
            <a:off x="152400" y="973515"/>
            <a:ext cx="8934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Answer: a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Explanation: First, the octal number is converted to it’s equivalent binary form, by writing the binary equivalent of each digit in form of 3 bits. Then, the binary equivalent bits are grouped in terms of 4 bits and then for each of the 4-bits, the respective digit is written. Thus, the hexadecimal equivalent is obtained.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(651.124)8 = (110 101 001.001 010 100)2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(110101001.001010100)2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(0001 1010 1001.0010 1010)2</a:t>
            </a:r>
            <a:br>
              <a:rPr lang="en-US" dirty="0"/>
            </a:br>
            <a:r>
              <a:rPr lang="en-US" dirty="0">
                <a:solidFill>
                  <a:srgbClr val="3A3A3A"/>
                </a:solidFill>
                <a:latin typeface="Open Sans"/>
              </a:rPr>
              <a:t>= (1A9.2A)16.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58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1485-52E4-4F18-9374-50C65EF0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72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Number System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9E68-A93C-429A-B1A6-A13A6140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439738"/>
            <a:ext cx="12046226" cy="6248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/>
              <a:t>Digital system process binary digits 0 and 1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pic>
        <p:nvPicPr>
          <p:cNvPr id="22532" name="Picture 4" descr="block-diagram-of-number-system">
            <a:extLst>
              <a:ext uri="{FF2B5EF4-FFF2-40B4-BE49-F238E27FC236}">
                <a16:creationId xmlns:a16="http://schemas.microsoft.com/office/drawing/2014/main" id="{C33D98C6-ED49-408C-9040-8216A39D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7" y="1931285"/>
            <a:ext cx="5334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8251C31E-174E-4531-AE19-BD6E92E7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85" y="3657600"/>
            <a:ext cx="63246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2E37E-B3CD-4C61-8C6D-627A029B1029}"/>
              </a:ext>
            </a:extLst>
          </p:cNvPr>
          <p:cNvSpPr/>
          <p:nvPr/>
        </p:nvSpPr>
        <p:spPr>
          <a:xfrm>
            <a:off x="186585" y="795200"/>
            <a:ext cx="10509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10 is important for everyday business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2 is important for processing of digital circuit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8 and Base 16 provide convenient shortened representation for multibit number in a digital system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E69D-851A-4681-B646-51361F68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8D81761-9E50-47AA-84D8-19D907D5F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77119"/>
              </p:ext>
            </p:extLst>
          </p:nvPr>
        </p:nvGraphicFramePr>
        <p:xfrm>
          <a:off x="1315624" y="1171575"/>
          <a:ext cx="7097712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3276360" imgH="2082600" progId="Equation.DSMT4">
                  <p:embed/>
                </p:oleObj>
              </mc:Choice>
              <mc:Fallback>
                <p:oleObj name="Equation" r:id="rId3" imgW="3276360" imgH="2082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8D81761-9E50-47AA-84D8-19D907D5F3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5624" y="1171575"/>
                        <a:ext cx="7097712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06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79B997-4AFD-4827-9C93-C5FBB68B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C9F9FE-89A8-4730-BFBC-3AD3EC678D94}"/>
              </a:ext>
            </a:extLst>
          </p:cNvPr>
          <p:cNvSpPr txBox="1">
            <a:spLocks/>
          </p:cNvSpPr>
          <p:nvPr/>
        </p:nvSpPr>
        <p:spPr>
          <a:xfrm>
            <a:off x="639417" y="1253331"/>
            <a:ext cx="5456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B5FA9BB-6F5B-462F-9482-ABC715FA2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53779"/>
              </p:ext>
            </p:extLst>
          </p:nvPr>
        </p:nvGraphicFramePr>
        <p:xfrm>
          <a:off x="1838325" y="1300638"/>
          <a:ext cx="6134100" cy="407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536480" imgH="863280" progId="Equation.DSMT4">
                  <p:embed/>
                </p:oleObj>
              </mc:Choice>
              <mc:Fallback>
                <p:oleObj name="Equation" r:id="rId3" imgW="15364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325" y="1300638"/>
                        <a:ext cx="6134100" cy="407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244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79B997-4AFD-4827-9C93-C5FBB68B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C9F9FE-89A8-4730-BFBC-3AD3EC678D94}"/>
              </a:ext>
            </a:extLst>
          </p:cNvPr>
          <p:cNvSpPr txBox="1">
            <a:spLocks/>
          </p:cNvSpPr>
          <p:nvPr/>
        </p:nvSpPr>
        <p:spPr>
          <a:xfrm>
            <a:off x="639417" y="1253331"/>
            <a:ext cx="5456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D311402-BB6C-4DF2-BA42-9E7BBE7B8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66897"/>
              </p:ext>
            </p:extLst>
          </p:nvPr>
        </p:nvGraphicFramePr>
        <p:xfrm>
          <a:off x="61291" y="862696"/>
          <a:ext cx="7024706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2831760" imgH="1688760" progId="Equation.DSMT4">
                  <p:embed/>
                </p:oleObj>
              </mc:Choice>
              <mc:Fallback>
                <p:oleObj name="Equation" r:id="rId3" imgW="2831760" imgH="16887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D311402-BB6C-4DF2-BA42-9E7BBE7B8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91" y="862696"/>
                        <a:ext cx="7024706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062BC0A-4D79-4ABB-A8D8-FF0C5BAB7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055823"/>
              </p:ext>
            </p:extLst>
          </p:nvPr>
        </p:nvGraphicFramePr>
        <p:xfrm>
          <a:off x="7664123" y="940593"/>
          <a:ext cx="430033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2158920" imgH="266400" progId="Equation.DSMT4">
                  <p:embed/>
                </p:oleObj>
              </mc:Choice>
              <mc:Fallback>
                <p:oleObj name="Equation" r:id="rId5" imgW="2158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4123" y="940593"/>
                        <a:ext cx="4300332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79700DD-B936-479D-86D6-FB2695D3F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14053"/>
              </p:ext>
            </p:extLst>
          </p:nvPr>
        </p:nvGraphicFramePr>
        <p:xfrm>
          <a:off x="7114761" y="2233343"/>
          <a:ext cx="5015948" cy="376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7" imgW="1523880" imgH="1143000" progId="Equation.DSMT4">
                  <p:embed/>
                </p:oleObj>
              </mc:Choice>
              <mc:Fallback>
                <p:oleObj name="Equation" r:id="rId7" imgW="15238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4761" y="2233343"/>
                        <a:ext cx="5015948" cy="3761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977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21D51D-3A00-4AAD-B87B-18B1C4FC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A96B243-AC92-43E2-AE9A-F98F7297F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13805"/>
              </p:ext>
            </p:extLst>
          </p:nvPr>
        </p:nvGraphicFramePr>
        <p:xfrm>
          <a:off x="257361" y="899740"/>
          <a:ext cx="11392594" cy="151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3136680" imgH="457200" progId="Equation.DSMT4">
                  <p:embed/>
                </p:oleObj>
              </mc:Choice>
              <mc:Fallback>
                <p:oleObj name="Equation" r:id="rId3" imgW="313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361" y="899740"/>
                        <a:ext cx="11392594" cy="151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6C22D5-290B-445E-8399-B08AC15A4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76655"/>
              </p:ext>
            </p:extLst>
          </p:nvPr>
        </p:nvGraphicFramePr>
        <p:xfrm>
          <a:off x="720725" y="4048126"/>
          <a:ext cx="953915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2692080" imgH="203040" progId="Equation.DSMT4">
                  <p:embed/>
                </p:oleObj>
              </mc:Choice>
              <mc:Fallback>
                <p:oleObj name="Equation" r:id="rId5" imgW="269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725" y="4048126"/>
                        <a:ext cx="953915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355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079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AB90D-6279-4C92-B70B-E430FC17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47982-007C-46C9-A810-00FDFF57494B}"/>
              </a:ext>
            </a:extLst>
          </p:cNvPr>
          <p:cNvSpPr/>
          <p:nvPr/>
        </p:nvSpPr>
        <p:spPr>
          <a:xfrm>
            <a:off x="251011" y="1322766"/>
            <a:ext cx="3890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0 + 0 = 0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0 + 1 = 1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 + 0 = 1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 + 1 = 10 (which is 0 carry 1)</a:t>
            </a:r>
            <a:endParaRPr lang="en-US" dirty="0"/>
          </a:p>
        </p:txBody>
      </p:sp>
      <p:pic>
        <p:nvPicPr>
          <p:cNvPr id="8194" name="Picture 2" descr="Addition Example">
            <a:extLst>
              <a:ext uri="{FF2B5EF4-FFF2-40B4-BE49-F238E27FC236}">
                <a16:creationId xmlns:a16="http://schemas.microsoft.com/office/drawing/2014/main" id="{03B15FE5-CAFA-42B6-B70B-1318FD87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63" y="949767"/>
            <a:ext cx="6176683" cy="19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769DE80-6B72-4B89-B60C-4B125B2D4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65665"/>
              </p:ext>
            </p:extLst>
          </p:nvPr>
        </p:nvGraphicFramePr>
        <p:xfrm>
          <a:off x="558898" y="3740835"/>
          <a:ext cx="4936466" cy="66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1371600" imgH="228600" progId="Equation.DSMT4">
                  <p:embed/>
                </p:oleObj>
              </mc:Choice>
              <mc:Fallback>
                <p:oleObj name="Equation" r:id="rId4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898" y="3740835"/>
                        <a:ext cx="4936466" cy="662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770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E06C-293E-4B67-BFAA-518542EE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0"/>
            <a:ext cx="12192000" cy="65685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Binary Subtraction</a:t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 descr="Subtraction Example">
            <a:extLst>
              <a:ext uri="{FF2B5EF4-FFF2-40B4-BE49-F238E27FC236}">
                <a16:creationId xmlns:a16="http://schemas.microsoft.com/office/drawing/2014/main" id="{F65F998A-5040-42E6-9EC5-DF574407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917775"/>
            <a:ext cx="7378928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F71BF2-7C1E-419B-BDDD-4259E43BA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24767"/>
              </p:ext>
            </p:extLst>
          </p:nvPr>
        </p:nvGraphicFramePr>
        <p:xfrm>
          <a:off x="294860" y="4551537"/>
          <a:ext cx="6075551" cy="106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307880" imgH="228600" progId="Equation.DSMT4">
                  <p:embed/>
                </p:oleObj>
              </mc:Choice>
              <mc:Fallback>
                <p:oleObj name="Equation" r:id="rId4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860" y="4551537"/>
                        <a:ext cx="6075551" cy="106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3927E6-A3D8-49B3-A43D-BD4265A79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60" y="989200"/>
            <a:ext cx="34004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17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Octal Addition Example">
            <a:extLst>
              <a:ext uri="{FF2B5EF4-FFF2-40B4-BE49-F238E27FC236}">
                <a16:creationId xmlns:a16="http://schemas.microsoft.com/office/drawing/2014/main" id="{386C433B-F050-4C5A-8E40-7B22727E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68" y="681038"/>
            <a:ext cx="7857565" cy="317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52EC1A-6E83-4868-B260-CAF018EF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Octal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29352-B37A-4E9C-A7DD-2AD66B204353}"/>
              </a:ext>
            </a:extLst>
          </p:cNvPr>
          <p:cNvSpPr/>
          <p:nvPr/>
        </p:nvSpPr>
        <p:spPr>
          <a:xfrm>
            <a:off x="261825" y="1018801"/>
            <a:ext cx="4283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eight digits, 0,1,2,3,4,5,6,7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After 7  10, 11…….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102AB81-99D3-4D79-8A2C-626AAD709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6338" y="4167656"/>
          <a:ext cx="5141705" cy="212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4" imgW="1168200" imgH="685800" progId="Equation.DSMT4">
                  <p:embed/>
                </p:oleObj>
              </mc:Choice>
              <mc:Fallback>
                <p:oleObj name="Equation" r:id="rId4" imgW="1168200" imgH="685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102AB81-99D3-4D79-8A2C-626AAD7097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6338" y="4167656"/>
                        <a:ext cx="5141705" cy="212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0D19DE-DA8A-40EC-974B-5CA1194901DE}"/>
              </a:ext>
            </a:extLst>
          </p:cNvPr>
          <p:cNvSpPr txBox="1"/>
          <p:nvPr/>
        </p:nvSpPr>
        <p:spPr>
          <a:xfrm>
            <a:off x="341337" y="2183466"/>
            <a:ext cx="891114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0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7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8A32CC30-7BDD-4B71-9DC6-E2016A03F6B6}"/>
              </a:ext>
            </a:extLst>
          </p:cNvPr>
          <p:cNvSpPr/>
          <p:nvPr/>
        </p:nvSpPr>
        <p:spPr>
          <a:xfrm rot="16200000">
            <a:off x="-924218" y="3952416"/>
            <a:ext cx="4170602" cy="891115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44A0E-F6EC-4059-A3AE-2D15FF7C4FED}"/>
              </a:ext>
            </a:extLst>
          </p:cNvPr>
          <p:cNvSpPr txBox="1"/>
          <p:nvPr/>
        </p:nvSpPr>
        <p:spPr>
          <a:xfrm>
            <a:off x="1711638" y="2670173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forward direction (0-7)</a:t>
            </a:r>
          </a:p>
          <a:p>
            <a:r>
              <a:rPr lang="en-US" sz="2200" dirty="0"/>
              <a:t>After each cycle update carry   1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6A21D8F-B04F-4A07-8B68-AF4B9B343B81}"/>
              </a:ext>
            </a:extLst>
          </p:cNvPr>
          <p:cNvSpPr/>
          <p:nvPr/>
        </p:nvSpPr>
        <p:spPr>
          <a:xfrm>
            <a:off x="160160" y="2584854"/>
            <a:ext cx="155692" cy="38984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E8CC-2758-4886-8DD4-55BCAB1A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718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Octal Subtraction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 descr="Octal Substraction Example">
            <a:extLst>
              <a:ext uri="{FF2B5EF4-FFF2-40B4-BE49-F238E27FC236}">
                <a16:creationId xmlns:a16="http://schemas.microsoft.com/office/drawing/2014/main" id="{7E71C292-0964-43E5-B2AF-81689F5D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3" y="833719"/>
            <a:ext cx="8534400" cy="27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D86F21-E442-4F7C-A2DD-E31BB0A86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2087" y="3929434"/>
          <a:ext cx="490061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4" imgW="1168200" imgH="457200" progId="Equation.DSMT4">
                  <p:embed/>
                </p:oleObj>
              </mc:Choice>
              <mc:Fallback>
                <p:oleObj name="Equation" r:id="rId4" imgW="116820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FD86F21-E442-4F7C-A2DD-E31BB0A864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2087" y="3929434"/>
                        <a:ext cx="4900613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DAF0F6-9E59-4248-ADBC-CFF314CE79BD}"/>
              </a:ext>
            </a:extLst>
          </p:cNvPr>
          <p:cNvSpPr txBox="1"/>
          <p:nvPr/>
        </p:nvSpPr>
        <p:spPr>
          <a:xfrm>
            <a:off x="261825" y="2183466"/>
            <a:ext cx="891114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0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7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F3AC8CEF-1B2F-41C8-810A-88F55BCB0A35}"/>
              </a:ext>
            </a:extLst>
          </p:cNvPr>
          <p:cNvSpPr/>
          <p:nvPr/>
        </p:nvSpPr>
        <p:spPr>
          <a:xfrm rot="16200000" flipH="1">
            <a:off x="-1034538" y="4099766"/>
            <a:ext cx="4210399" cy="891115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2B81E-214A-4F6E-9A74-22B0A4135B4F}"/>
              </a:ext>
            </a:extLst>
          </p:cNvPr>
          <p:cNvSpPr txBox="1"/>
          <p:nvPr/>
        </p:nvSpPr>
        <p:spPr>
          <a:xfrm>
            <a:off x="1711638" y="2670173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backward direction (7-0)</a:t>
            </a:r>
          </a:p>
          <a:p>
            <a:r>
              <a:rPr lang="en-US" sz="2200" dirty="0"/>
              <a:t>After each cycle update carry   - 1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B90E7E4-45DF-4C46-951A-B145282002A5}"/>
              </a:ext>
            </a:extLst>
          </p:cNvPr>
          <p:cNvSpPr/>
          <p:nvPr/>
        </p:nvSpPr>
        <p:spPr>
          <a:xfrm rot="10800000">
            <a:off x="120404" y="2584854"/>
            <a:ext cx="155692" cy="38984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7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52EC1A-6E83-4868-B260-CAF018EF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8"/>
            <a:ext cx="12192000" cy="67523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Hexadecimal Addition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E13F28-E24C-47BC-BBB5-ACFA8ED2F38C}"/>
              </a:ext>
            </a:extLst>
          </p:cNvPr>
          <p:cNvSpPr/>
          <p:nvPr/>
        </p:nvSpPr>
        <p:spPr>
          <a:xfrm>
            <a:off x="1152938" y="806176"/>
            <a:ext cx="5926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10 digits and 6 letters, 0,1,2,3,4,5,6,7,8,9,A,B,C,D,E,F.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= 10, B = 11, C = 12, D = 13, E = 14, F = 15.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After F  10,11…….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exadecimal Addition Example">
            <a:extLst>
              <a:ext uri="{FF2B5EF4-FFF2-40B4-BE49-F238E27FC236}">
                <a16:creationId xmlns:a16="http://schemas.microsoft.com/office/drawing/2014/main" id="{E5338BC7-2105-4DC1-A62D-1E10A3F9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96" y="706280"/>
            <a:ext cx="4928403" cy="29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A1525-693D-4D47-89CE-A39B4FD0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914" y="3681067"/>
            <a:ext cx="1939459" cy="93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89F7-5332-42E1-8B1C-AA39189B589B}"/>
              </a:ext>
            </a:extLst>
          </p:cNvPr>
          <p:cNvSpPr txBox="1"/>
          <p:nvPr/>
        </p:nvSpPr>
        <p:spPr>
          <a:xfrm>
            <a:off x="296473" y="759758"/>
            <a:ext cx="8911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  <a:p>
            <a:r>
              <a:rPr lang="en-US" sz="2400" b="1" dirty="0"/>
              <a:t>1</a:t>
            </a:r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7</a:t>
            </a:r>
          </a:p>
          <a:p>
            <a:r>
              <a:rPr lang="en-US" sz="2400" b="1" dirty="0"/>
              <a:t>8</a:t>
            </a:r>
          </a:p>
          <a:p>
            <a:r>
              <a:rPr lang="en-US" sz="2400" b="1" dirty="0"/>
              <a:t>9</a:t>
            </a:r>
          </a:p>
          <a:p>
            <a:r>
              <a:rPr lang="en-US" sz="2400" b="1" dirty="0"/>
              <a:t>A</a:t>
            </a:r>
          </a:p>
          <a:p>
            <a:r>
              <a:rPr lang="en-US" sz="2400" b="1" dirty="0"/>
              <a:t>B</a:t>
            </a:r>
          </a:p>
          <a:p>
            <a:r>
              <a:rPr lang="en-US" sz="2400" b="1" dirty="0"/>
              <a:t>C</a:t>
            </a:r>
          </a:p>
          <a:p>
            <a:r>
              <a:rPr lang="en-US" sz="2400" b="1" dirty="0"/>
              <a:t>D</a:t>
            </a:r>
          </a:p>
          <a:p>
            <a:r>
              <a:rPr lang="en-US" sz="2400" b="1" dirty="0"/>
              <a:t>E</a:t>
            </a:r>
          </a:p>
          <a:p>
            <a:r>
              <a:rPr lang="en-US" sz="2400" b="1" dirty="0"/>
              <a:t>F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422CF124-F85F-4AAF-8542-53EA72E073DC}"/>
              </a:ext>
            </a:extLst>
          </p:cNvPr>
          <p:cNvSpPr/>
          <p:nvPr/>
        </p:nvSpPr>
        <p:spPr>
          <a:xfrm rot="16200000">
            <a:off x="-2059379" y="3363554"/>
            <a:ext cx="6001644" cy="635027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0F62-5DBF-48B1-BD40-9682A44CBE61}"/>
              </a:ext>
            </a:extLst>
          </p:cNvPr>
          <p:cNvSpPr txBox="1"/>
          <p:nvPr/>
        </p:nvSpPr>
        <p:spPr>
          <a:xfrm>
            <a:off x="1480397" y="2003068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forward direction (0-F)</a:t>
            </a:r>
          </a:p>
          <a:p>
            <a:r>
              <a:rPr lang="en-US" sz="2200" dirty="0"/>
              <a:t>After each cycle update carry   1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209B702-182F-4639-9122-A3407AB43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0610" y="3880735"/>
          <a:ext cx="5415911" cy="93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209B702-182F-4639-9122-A3407AB43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0610" y="3880735"/>
                        <a:ext cx="5415911" cy="93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F843C9A-2000-4E62-9EB2-972226E47D9F}"/>
              </a:ext>
            </a:extLst>
          </p:cNvPr>
          <p:cNvSpPr/>
          <p:nvPr/>
        </p:nvSpPr>
        <p:spPr>
          <a:xfrm>
            <a:off x="80648" y="954158"/>
            <a:ext cx="215825" cy="552911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3188-D998-4C88-B78A-599A2D7A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61"/>
            <a:ext cx="12192000" cy="4572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Positional Number System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D5EF1A7-1DE3-4222-85C7-FA8E1B83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609601"/>
            <a:ext cx="9680713" cy="5516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000" dirty="0"/>
              <a:t>Digital system can understand positional number system</a:t>
            </a:r>
          </a:p>
          <a:p>
            <a:pPr marL="0" indent="0">
              <a:buNone/>
            </a:pPr>
            <a:r>
              <a:rPr lang="en-US" altLang="en-US" sz="2000" dirty="0"/>
              <a:t>Value of a number is determined with help of  </a:t>
            </a:r>
            <a:r>
              <a:rPr lang="en-US" altLang="en-US" sz="2000" b="1" dirty="0">
                <a:solidFill>
                  <a:srgbClr val="0070C0"/>
                </a:solidFill>
              </a:rPr>
              <a:t>digit, position of the digit in the number and base of the number system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u="sng" dirty="0"/>
              <a:t>Decimal positional number</a:t>
            </a:r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r>
              <a:rPr lang="en-US" altLang="en-US" sz="2000" dirty="0"/>
              <a:t>Each weight is a power of 10. </a:t>
            </a:r>
          </a:p>
          <a:p>
            <a:pPr marL="0" indent="0">
              <a:buNone/>
            </a:pPr>
            <a:r>
              <a:rPr lang="en-US" altLang="en-US" sz="2000" dirty="0"/>
              <a:t>Decimal point allow negative as well as positive power of 10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In general a Number D in base r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421A77C3-7182-41D4-BEB7-E818CC520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11094"/>
              </p:ext>
            </p:extLst>
          </p:nvPr>
        </p:nvGraphicFramePr>
        <p:xfrm>
          <a:off x="2772604" y="2162969"/>
          <a:ext cx="63817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3111480" imgH="698400" progId="Equation.DSMT4">
                  <p:embed/>
                </p:oleObj>
              </mc:Choice>
              <mc:Fallback>
                <p:oleObj name="Equation" r:id="rId3" imgW="3111480" imgH="698400" progId="Equation.DSMT4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421A77C3-7182-41D4-BEB7-E818CC520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604" y="2162969"/>
                        <a:ext cx="63817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65B84654-CADA-4418-B396-1BA89A290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206885"/>
              </p:ext>
            </p:extLst>
          </p:nvPr>
        </p:nvGraphicFramePr>
        <p:xfrm>
          <a:off x="2290762" y="4144479"/>
          <a:ext cx="77628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4559040" imgH="457200" progId="Equation.DSMT4">
                  <p:embed/>
                </p:oleObj>
              </mc:Choice>
              <mc:Fallback>
                <p:oleObj name="Equation" r:id="rId5" imgW="4559040" imgH="457200" progId="Equation.DSMT4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65B84654-CADA-4418-B396-1BA89A290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2" y="4144479"/>
                        <a:ext cx="77628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E34851C1-B58B-4A08-BF50-BC988C452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97064"/>
              </p:ext>
            </p:extLst>
          </p:nvPr>
        </p:nvGraphicFramePr>
        <p:xfrm>
          <a:off x="1391479" y="5619112"/>
          <a:ext cx="914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4317840" imgH="241200" progId="Equation.DSMT4">
                  <p:embed/>
                </p:oleObj>
              </mc:Choice>
              <mc:Fallback>
                <p:oleObj name="Equation" r:id="rId7" imgW="4317840" imgH="241200" progId="Equation.DSMT4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E34851C1-B58B-4A08-BF50-BC988C452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479" y="5619112"/>
                        <a:ext cx="914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E8CC-2758-4886-8DD4-55BCAB1A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718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Hexadecimal Subtraction</a:t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exdecimal Substraction Example">
            <a:extLst>
              <a:ext uri="{FF2B5EF4-FFF2-40B4-BE49-F238E27FC236}">
                <a16:creationId xmlns:a16="http://schemas.microsoft.com/office/drawing/2014/main" id="{471257C0-05BF-45CA-955E-89993D0A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3" y="1010795"/>
            <a:ext cx="8165287" cy="24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592AF4-15D7-4C1C-98DD-76854CE6B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1064" y="3952586"/>
          <a:ext cx="6190324" cy="76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4" imgW="1460160" imgH="228600" progId="Equation.DSMT4">
                  <p:embed/>
                </p:oleObj>
              </mc:Choice>
              <mc:Fallback>
                <p:oleObj name="Equation" r:id="rId4" imgW="146016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592AF4-15D7-4C1C-98DD-76854CE6B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1064" y="3952586"/>
                        <a:ext cx="6190324" cy="769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8C4C1-3DF8-4EE1-9919-56FC2D28F017}"/>
              </a:ext>
            </a:extLst>
          </p:cNvPr>
          <p:cNvSpPr txBox="1"/>
          <p:nvPr/>
        </p:nvSpPr>
        <p:spPr>
          <a:xfrm>
            <a:off x="293869" y="833719"/>
            <a:ext cx="8911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  <a:p>
            <a:r>
              <a:rPr lang="en-US" sz="2400" b="1" dirty="0"/>
              <a:t>1</a:t>
            </a:r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7</a:t>
            </a:r>
          </a:p>
          <a:p>
            <a:r>
              <a:rPr lang="en-US" sz="2400" b="1" dirty="0"/>
              <a:t>8</a:t>
            </a:r>
          </a:p>
          <a:p>
            <a:r>
              <a:rPr lang="en-US" sz="2400" b="1" dirty="0"/>
              <a:t>9</a:t>
            </a:r>
          </a:p>
          <a:p>
            <a:r>
              <a:rPr lang="en-US" sz="2400" b="1" dirty="0"/>
              <a:t>A</a:t>
            </a:r>
          </a:p>
          <a:p>
            <a:r>
              <a:rPr lang="en-US" sz="2400" b="1" dirty="0"/>
              <a:t>B</a:t>
            </a:r>
          </a:p>
          <a:p>
            <a:r>
              <a:rPr lang="en-US" sz="2400" b="1" dirty="0"/>
              <a:t>C</a:t>
            </a:r>
          </a:p>
          <a:p>
            <a:r>
              <a:rPr lang="en-US" sz="2400" b="1" dirty="0"/>
              <a:t>D</a:t>
            </a:r>
          </a:p>
          <a:p>
            <a:r>
              <a:rPr lang="en-US" sz="2400" b="1" dirty="0"/>
              <a:t>E</a:t>
            </a:r>
          </a:p>
          <a:p>
            <a:r>
              <a:rPr lang="en-US" sz="2400" b="1" dirty="0"/>
              <a:t>F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1867D048-6536-4307-95C1-0C3A35B06B48}"/>
              </a:ext>
            </a:extLst>
          </p:cNvPr>
          <p:cNvSpPr/>
          <p:nvPr/>
        </p:nvSpPr>
        <p:spPr>
          <a:xfrm rot="16200000" flipH="1">
            <a:off x="-2030429" y="3619949"/>
            <a:ext cx="5884202" cy="546627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72D8F-D1BA-4DE4-88F0-1B987D42924F}"/>
              </a:ext>
            </a:extLst>
          </p:cNvPr>
          <p:cNvSpPr txBox="1"/>
          <p:nvPr/>
        </p:nvSpPr>
        <p:spPr>
          <a:xfrm>
            <a:off x="1317439" y="1839251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backward direction (7-0)</a:t>
            </a:r>
          </a:p>
          <a:p>
            <a:r>
              <a:rPr lang="en-US" sz="2200" dirty="0"/>
              <a:t>After each cycle update carry   - 1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F2E9FAC-12A6-47CE-A8C1-4FDFE357C1EF}"/>
              </a:ext>
            </a:extLst>
          </p:cNvPr>
          <p:cNvSpPr/>
          <p:nvPr/>
        </p:nvSpPr>
        <p:spPr>
          <a:xfrm rot="10800000">
            <a:off x="80648" y="954155"/>
            <a:ext cx="213218" cy="565867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9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C725-6F4D-4B95-9D2C-6F586A7F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2024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Negative Number Representation</a:t>
            </a:r>
            <a:br>
              <a:rPr lang="en-US" dirty="0"/>
            </a:br>
            <a:r>
              <a:rPr lang="en-US" sz="3200" dirty="0">
                <a:solidFill>
                  <a:srgbClr val="002060"/>
                </a:solidFill>
              </a:rPr>
              <a:t>Sign Magnitude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r’s Compliment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(r-1)’s 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0DA1-FD57-45DD-98D3-082A5421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0240"/>
            <a:ext cx="12192000" cy="477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 magnitude Representation: Number consist of magnitude (lower number) and sign bit (MSB)</a:t>
            </a:r>
          </a:p>
          <a:p>
            <a:pPr marL="0" indent="0">
              <a:buNone/>
            </a:pPr>
            <a:r>
              <a:rPr lang="en-US" sz="2000" dirty="0"/>
              <a:t>	MSB 0 Positive Number </a:t>
            </a:r>
          </a:p>
          <a:p>
            <a:pPr marL="0" indent="0">
              <a:buNone/>
            </a:pPr>
            <a:r>
              <a:rPr lang="en-US" sz="2000" dirty="0"/>
              <a:t>	MSB 1 Negative Number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67E87F8-36B8-46E7-9032-B56DC92F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773"/>
            <a:ext cx="6414052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AA1A833-5D9B-4A1D-AF31-DD82E91B2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043776"/>
          <a:ext cx="5829963" cy="42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4" imgW="2857320" imgH="228600" progId="Equation.DSMT4">
                  <p:embed/>
                </p:oleObj>
              </mc:Choice>
              <mc:Fallback>
                <p:oleObj name="Equation" r:id="rId4" imgW="285732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AA1A833-5D9B-4A1D-AF31-DD82E91B2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043776"/>
                        <a:ext cx="5829963" cy="427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E7C21B-BC79-4A33-9BB3-F87648F7C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2278" y="3043776"/>
          <a:ext cx="3947836" cy="337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6" imgW="1854000" imgH="1396800" progId="Equation.DSMT4">
                  <p:embed/>
                </p:oleObj>
              </mc:Choice>
              <mc:Fallback>
                <p:oleObj name="Equation" r:id="rId6" imgW="1854000" imgH="1396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1E7C21B-BC79-4A33-9BB3-F87648F7C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92278" y="3043776"/>
                        <a:ext cx="3947836" cy="3375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52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6E67-BBE5-4744-8F56-C55675FD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0735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9CFC-7DD2-489C-A6BD-37D35B48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0"/>
            <a:ext cx="1219200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 magnitude negate a number by  sign</a:t>
            </a:r>
          </a:p>
          <a:p>
            <a:pPr marL="0" indent="0">
              <a:buNone/>
            </a:pPr>
            <a:r>
              <a:rPr lang="en-US" sz="2000" dirty="0"/>
              <a:t>Compliment system negate number by taking its compliment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0D8523-0B34-4BF5-BFBB-C9D39013887D}"/>
              </a:ext>
            </a:extLst>
          </p:cNvPr>
          <p:cNvGraphicFramePr>
            <a:graphicFrameLocks noGrp="1"/>
          </p:cNvGraphicFramePr>
          <p:nvPr/>
        </p:nvGraphicFramePr>
        <p:xfrm>
          <a:off x="2014330" y="2399969"/>
          <a:ext cx="7633584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96">
                  <a:extLst>
                    <a:ext uri="{9D8B030D-6E8A-4147-A177-3AD203B41FA5}">
                      <a16:colId xmlns:a16="http://schemas.microsoft.com/office/drawing/2014/main" val="3727983132"/>
                    </a:ext>
                  </a:extLst>
                </a:gridCol>
                <a:gridCol w="1908396">
                  <a:extLst>
                    <a:ext uri="{9D8B030D-6E8A-4147-A177-3AD203B41FA5}">
                      <a16:colId xmlns:a16="http://schemas.microsoft.com/office/drawing/2014/main" val="2634486396"/>
                    </a:ext>
                  </a:extLst>
                </a:gridCol>
                <a:gridCol w="3816792">
                  <a:extLst>
                    <a:ext uri="{9D8B030D-6E8A-4147-A177-3AD203B41FA5}">
                      <a16:colId xmlns:a16="http://schemas.microsoft.com/office/drawing/2014/main" val="14637867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Radix Compliment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Diminished Radix Compliment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1392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   r’s compliment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    (r-1)’s  compliment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30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Octal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8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10’s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9’s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78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Hexadecimal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16’s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15’s</a:t>
                      </a:r>
                    </a:p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19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Base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6’s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5’s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08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96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3CDD-6F1D-4D12-9672-9601228C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Radix (r) compliment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295F2-FC90-46B3-A505-6DD0C5B8C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64" y="744831"/>
                <a:ext cx="12191999" cy="59962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𝐜𝐨𝐦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𝒑𝒍𝒊𝒎𝒆𝒏𝒕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	        </a:t>
                </a:r>
                <a:r>
                  <a:rPr lang="en-US" sz="2000" dirty="0"/>
                  <a:t>where  r is base  n is number of  digit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R compliment of 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			  = (r – 1) compliment +1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295F2-FC90-46B3-A505-6DD0C5B8C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64" y="744831"/>
                <a:ext cx="12191999" cy="5996211"/>
              </a:xfrm>
              <a:blipFill>
                <a:blip r:embed="rId3"/>
                <a:stretch>
                  <a:fillRect l="-1000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6A3E889-CEA5-438D-AE55-1E10E3931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807" y="2376913"/>
          <a:ext cx="6610593" cy="111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4" imgW="3200400" imgH="660240" progId="Equation.DSMT4">
                  <p:embed/>
                </p:oleObj>
              </mc:Choice>
              <mc:Fallback>
                <p:oleObj name="Equation" r:id="rId4" imgW="3200400" imgH="6602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6A3E889-CEA5-438D-AE55-1E10E39311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807" y="2376913"/>
                        <a:ext cx="6610593" cy="111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6E2971-6CEA-4716-8F3E-B2FAA12BA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807" y="3939708"/>
          <a:ext cx="7021914" cy="1182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6" imgW="3136680" imgH="660240" progId="Equation.DSMT4">
                  <p:embed/>
                </p:oleObj>
              </mc:Choice>
              <mc:Fallback>
                <p:oleObj name="Equation" r:id="rId6" imgW="3136680" imgH="660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B6E2971-6CEA-4716-8F3E-B2FAA12BA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807" y="3939708"/>
                        <a:ext cx="7021914" cy="1182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3B44A3D-DFD4-4D1A-B208-132D3D7A0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807" y="5562455"/>
          <a:ext cx="8136866" cy="119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8" imgW="3263760" imgH="660240" progId="Equation.DSMT4">
                  <p:embed/>
                </p:oleObj>
              </mc:Choice>
              <mc:Fallback>
                <p:oleObj name="Equation" r:id="rId8" imgW="3263760" imgH="6602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3B44A3D-DFD4-4D1A-B208-132D3D7A08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807" y="5562455"/>
                        <a:ext cx="8136866" cy="119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58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204EC0-E5B0-47C4-849C-BFE00A7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Compliment Continue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75014F-55F9-4BF6-8751-4CE2464DA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058" y="956340"/>
          <a:ext cx="848262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3" imgW="3377880" imgH="660240" progId="Equation.DSMT4">
                  <p:embed/>
                </p:oleObj>
              </mc:Choice>
              <mc:Fallback>
                <p:oleObj name="Equation" r:id="rId3" imgW="3377880" imgH="6602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975014F-55F9-4BF6-8751-4CE2464DA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058" y="956340"/>
                        <a:ext cx="8482620" cy="129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0DB517-3E51-4309-9092-9EB4A43B7C61}"/>
              </a:ext>
            </a:extLst>
          </p:cNvPr>
          <p:cNvSpPr txBox="1"/>
          <p:nvPr/>
        </p:nvSpPr>
        <p:spPr>
          <a:xfrm>
            <a:off x="285306" y="2522282"/>
            <a:ext cx="9356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-&gt; 1’s compliment can obtain by replacing 0 by 1 and 1 by 0</a:t>
            </a:r>
          </a:p>
          <a:p>
            <a:r>
              <a:rPr lang="en-US" sz="2000" dirty="0"/>
              <a:t>-&gt; 2’s compliment can obtain by replacing 1 by 0 and 0 by 1 after </a:t>
            </a: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high bit from LSB</a:t>
            </a:r>
          </a:p>
          <a:p>
            <a:r>
              <a:rPr lang="en-US" sz="2000" b="1" dirty="0"/>
              <a:t>-&gt;</a:t>
            </a:r>
            <a:r>
              <a:rPr lang="en-US" sz="2000" dirty="0"/>
              <a:t>complement of the complement restores the number to its original value.</a:t>
            </a:r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3A191-D23D-41B2-9BA4-B1987A12D369}"/>
              </a:ext>
            </a:extLst>
          </p:cNvPr>
          <p:cNvSpPr/>
          <p:nvPr/>
        </p:nvSpPr>
        <p:spPr>
          <a:xfrm>
            <a:off x="12283" y="4512127"/>
            <a:ext cx="56434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2’s complement of binary number 10101110.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Method-1  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obtain (1’s compliment of 10101110) + 1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			  01010001 + 1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2’s compliment is  01010010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E715F-F756-4473-ABD8-C2949300E2AE}"/>
              </a:ext>
            </a:extLst>
          </p:cNvPr>
          <p:cNvSpPr/>
          <p:nvPr/>
        </p:nvSpPr>
        <p:spPr>
          <a:xfrm>
            <a:off x="0" y="3995709"/>
            <a:ext cx="12192000" cy="19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29145-7A77-4E82-9A26-686DD5B20AE6}"/>
              </a:ext>
            </a:extLst>
          </p:cNvPr>
          <p:cNvSpPr/>
          <p:nvPr/>
        </p:nvSpPr>
        <p:spPr>
          <a:xfrm>
            <a:off x="6581710" y="4516134"/>
            <a:ext cx="528279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2’s complement of binary number 10101110.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Method-2  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First high bit from LSB at 1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position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	   after that obtain 1’s compliment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 2’s compliment is   01010010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227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6693-77AA-4980-88EA-5886BEDB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605"/>
            <a:ext cx="12192000" cy="58053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E63917-6293-43F4-919D-998D2C94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31E3307-1B61-4BAF-A9F6-2292CEDD0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727" y="1114036"/>
          <a:ext cx="5755316" cy="515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1968480" imgH="1854000" progId="Equation.DSMT4">
                  <p:embed/>
                </p:oleObj>
              </mc:Choice>
              <mc:Fallback>
                <p:oleObj name="Equation" r:id="rId3" imgW="1968480" imgH="1854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31E3307-1B61-4BAF-A9F6-2292CEDD0F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727" y="1114036"/>
                        <a:ext cx="5755316" cy="515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191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2CAD-F8D1-497C-812C-9588851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674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Signed Number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4C9D-E6F6-4B98-85D0-AA6BF9D8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4" y="528454"/>
            <a:ext cx="12170735" cy="81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Signed-Complement – a negative number is represented by its complement. </a:t>
            </a:r>
          </a:p>
          <a:p>
            <a:pPr marL="0" indent="0">
              <a:buNone/>
            </a:pPr>
            <a:r>
              <a:rPr lang="en-US" sz="2000" dirty="0"/>
              <a:t>First represent the number with positive sign and then take complement of that number.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6F2F39B-6C51-45A8-A61F-B7C75488F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879" y="1371797"/>
          <a:ext cx="7750707" cy="217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3390840" imgH="1396800" progId="Equation.DSMT4">
                  <p:embed/>
                </p:oleObj>
              </mc:Choice>
              <mc:Fallback>
                <p:oleObj name="Equation" r:id="rId3" imgW="3390840" imgH="13968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6F2F39B-6C51-45A8-A61F-B7C75488FD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879" y="1371797"/>
                        <a:ext cx="7750707" cy="217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A720D6A-7956-445D-BCAE-6795D6783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879" y="3904434"/>
          <a:ext cx="7750707" cy="242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5" imgW="3403440" imgH="1396800" progId="Equation.DSMT4">
                  <p:embed/>
                </p:oleObj>
              </mc:Choice>
              <mc:Fallback>
                <p:oleObj name="Equation" r:id="rId5" imgW="3403440" imgH="1396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A720D6A-7956-445D-BCAE-6795D6783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879" y="3904434"/>
                        <a:ext cx="7750707" cy="242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479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2CAD-F8D1-497C-812C-9588851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674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Signed Number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4C9D-E6F6-4B98-85D0-AA6BF9D8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4" y="719838"/>
            <a:ext cx="12170735" cy="61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Signed-Magnitude – consists of a magnitude and a symbol (0 for +, 1 for -)</a:t>
            </a:r>
          </a:p>
          <a:p>
            <a:pPr marL="0" indent="0">
              <a:buNone/>
            </a:pPr>
            <a:r>
              <a:rPr lang="en-US" sz="2000" dirty="0"/>
              <a:t>Range of signed magnitude is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1’s Compliment </a:t>
            </a:r>
          </a:p>
          <a:p>
            <a:pPr marL="0" indent="0">
              <a:buNone/>
            </a:pPr>
            <a:r>
              <a:rPr lang="en-US" sz="2000" dirty="0"/>
              <a:t>Range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Limitation is positive and negative zero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2’s Compliment </a:t>
            </a:r>
          </a:p>
          <a:p>
            <a:pPr marL="0" indent="0">
              <a:buNone/>
            </a:pPr>
            <a:r>
              <a:rPr lang="en-US" sz="2000" dirty="0"/>
              <a:t>Range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Limitation is positive and negative zero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D1C37-5316-46A1-89F5-FC5BBC83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92" y="2720077"/>
            <a:ext cx="6237769" cy="37109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8BF856-22E6-42D4-B059-12F7168E4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452" y="1124799"/>
          <a:ext cx="2772851" cy="44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4" imgW="1434960" imgH="228600" progId="Equation.DSMT4">
                  <p:embed/>
                </p:oleObj>
              </mc:Choice>
              <mc:Fallback>
                <p:oleObj name="Equation" r:id="rId4" imgW="143496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28BF856-22E6-42D4-B059-12F7168E4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452" y="1124799"/>
                        <a:ext cx="2772851" cy="441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3D010D4-CD64-44A4-89D4-5DBF4B7A4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48" y="2647703"/>
          <a:ext cx="3528951" cy="65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6" imgW="2772156" imgH="441993" progId="Equation.DSMT4">
                  <p:embed/>
                </p:oleObj>
              </mc:Choice>
              <mc:Fallback>
                <p:oleObj name="Equation" r:id="rId6" imgW="2772156" imgH="441993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3D010D4-CD64-44A4-89D4-5DBF4B7A4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1148" y="2647703"/>
                        <a:ext cx="3528951" cy="65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64C299D-F122-414E-9715-D9F4E4FA1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063" y="4575568"/>
          <a:ext cx="3061119" cy="65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8" imgW="1244520" imgH="228600" progId="Equation.DSMT4">
                  <p:embed/>
                </p:oleObj>
              </mc:Choice>
              <mc:Fallback>
                <p:oleObj name="Equation" r:id="rId8" imgW="124452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64C299D-F122-414E-9715-D9F4E4FA1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5063" y="4575568"/>
                        <a:ext cx="3061119" cy="65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42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5DF7-6C2E-46FB-A199-0CC12535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The 2's complement representation of the decimal value -15 is</a:t>
            </a:r>
          </a:p>
          <a:p>
            <a:pPr marL="0" indent="0">
              <a:buNone/>
            </a:pPr>
            <a:r>
              <a:rPr lang="pt-BR" sz="1800" b="1" dirty="0"/>
              <a:t>	(a) 1111     (b) 11111       (c) 111111      (d) 10001</a:t>
            </a:r>
          </a:p>
          <a:p>
            <a:pPr marL="0" indent="0">
              <a:buNone/>
            </a:pPr>
            <a:r>
              <a:rPr lang="pt-BR" sz="1800" dirty="0"/>
              <a:t>          	           sign    magnetuide</a:t>
            </a:r>
          </a:p>
          <a:p>
            <a:pPr marL="0" indent="0">
              <a:buNone/>
            </a:pPr>
            <a:r>
              <a:rPr lang="pt-BR" sz="1800" dirty="0"/>
              <a:t>	-15 =     1      1111</a:t>
            </a:r>
          </a:p>
          <a:p>
            <a:pPr marL="0" indent="0">
              <a:buNone/>
            </a:pPr>
            <a:r>
              <a:rPr lang="pt-BR" sz="1800" dirty="0"/>
              <a:t>2’s compliment     1      0001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en-US" sz="1800" b="1" dirty="0"/>
              <a:t>2’s Compliment representation of 16-bit number is FFFF, its magnitude in decimal is </a:t>
            </a:r>
          </a:p>
          <a:p>
            <a:pPr marL="0" indent="0">
              <a:buNone/>
            </a:pPr>
            <a:r>
              <a:rPr lang="pt-BR" sz="1800" dirty="0"/>
              <a:t>Let 2’s compliment of X is 1111_1111_1111_1111</a:t>
            </a:r>
          </a:p>
          <a:p>
            <a:pPr marL="0" indent="0">
              <a:buNone/>
            </a:pPr>
            <a:r>
              <a:rPr lang="pt-BR" sz="1800" dirty="0"/>
              <a:t>X= 2’s of 1111_1111_1111_1111</a:t>
            </a:r>
          </a:p>
          <a:p>
            <a:pPr marL="0" indent="0">
              <a:buNone/>
            </a:pPr>
            <a:r>
              <a:rPr lang="pt-BR" sz="1800" dirty="0"/>
              <a:t>                0000_0000_0000_0001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en-US" sz="1800" b="1" dirty="0"/>
              <a:t>2’s compliment representation of -17 in decimal is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+17= 10001</a:t>
            </a:r>
          </a:p>
          <a:p>
            <a:pPr marL="0" indent="0">
              <a:buNone/>
            </a:pPr>
            <a:r>
              <a:rPr lang="pt-BR" sz="1800" dirty="0"/>
              <a:t>-17 in 2’s compliment 01111</a:t>
            </a:r>
          </a:p>
        </p:txBody>
      </p:sp>
    </p:spTree>
    <p:extLst>
      <p:ext uri="{BB962C8B-B14F-4D97-AF65-F5344CB8AC3E}">
        <p14:creationId xmlns:p14="http://schemas.microsoft.com/office/powerpoint/2010/main" val="519716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EF51-1F7B-494E-ABA6-9525126C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301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r’s 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67F5-CE44-403C-8B9C-4928B344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2" y="489098"/>
            <a:ext cx="12003157" cy="636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Subtraction can carried  by means of addition of complimented number.</a:t>
            </a:r>
          </a:p>
          <a:p>
            <a:pPr marL="0" indent="0">
              <a:buNone/>
            </a:pPr>
            <a:r>
              <a:rPr lang="en-US" sz="2000" dirty="0"/>
              <a:t>Add minuend M to the compliment of subtrahend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	M-N = M + r’s compliment of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≥ N sum will produce end carry which is discarded -&gt; positive result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≤ N sum will not produce end carry to obtain result take r’s compliment of sum again -&gt; Negative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Using 10’s compliment 72532 – 03250</a:t>
            </a:r>
          </a:p>
          <a:p>
            <a:pPr marL="0" indent="0">
              <a:buNone/>
            </a:pPr>
            <a:r>
              <a:rPr lang="en-US" sz="2000" dirty="0"/>
              <a:t>9’s compliment of 3250 = 99999 – 03250  = 96749</a:t>
            </a:r>
          </a:p>
          <a:p>
            <a:pPr marL="0" indent="0">
              <a:buNone/>
            </a:pPr>
            <a:r>
              <a:rPr lang="en-US" sz="2000" dirty="0"/>
              <a:t>10’s compliment of 3250 =  96479 + 1 = 96750</a:t>
            </a:r>
          </a:p>
          <a:p>
            <a:pPr marL="0" indent="0">
              <a:buNone/>
            </a:pPr>
            <a:r>
              <a:rPr lang="en-US" sz="2000" dirty="0"/>
              <a:t>72532 + 10’s compliment of 3250 = 72532 + 96750  </a:t>
            </a:r>
          </a:p>
          <a:p>
            <a:pPr marL="0" indent="0">
              <a:buNone/>
            </a:pPr>
            <a:r>
              <a:rPr lang="en-US" sz="2000" dirty="0"/>
              <a:t>			             = 169282</a:t>
            </a:r>
          </a:p>
          <a:p>
            <a:pPr marL="0" indent="0">
              <a:buNone/>
            </a:pPr>
            <a:r>
              <a:rPr lang="en-US" sz="2000" dirty="0"/>
              <a:t>End carry exits positive result</a:t>
            </a:r>
          </a:p>
          <a:p>
            <a:pPr marL="0" indent="0">
              <a:buNone/>
            </a:pPr>
            <a:r>
              <a:rPr lang="en-US" sz="2000" dirty="0"/>
              <a:t>Discard the carry  final result = 69282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A1781-9367-4812-A87E-A7ECA9C4D75F}"/>
              </a:ext>
            </a:extLst>
          </p:cNvPr>
          <p:cNvSpPr/>
          <p:nvPr/>
        </p:nvSpPr>
        <p:spPr>
          <a:xfrm>
            <a:off x="5762537" y="2874173"/>
            <a:ext cx="63902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Using 10’s compliment  3250 - 72532</a:t>
            </a:r>
          </a:p>
          <a:p>
            <a:r>
              <a:rPr lang="en-US" sz="2000" dirty="0"/>
              <a:t>9’s compliment of 72532 = 99999 – 72532  = 27468</a:t>
            </a:r>
          </a:p>
          <a:p>
            <a:r>
              <a:rPr lang="en-US" sz="2000" dirty="0"/>
              <a:t>10’s compliment of 72532 =  27468 + 1 = 27469</a:t>
            </a:r>
          </a:p>
          <a:p>
            <a:r>
              <a:rPr lang="en-US" sz="2000" dirty="0"/>
              <a:t>3250 + 10’s compliment of 72532 = 03250 + 27469 </a:t>
            </a:r>
          </a:p>
          <a:p>
            <a:r>
              <a:rPr lang="en-US" sz="2000" dirty="0"/>
              <a:t>			             = 30718</a:t>
            </a:r>
          </a:p>
          <a:p>
            <a:endParaRPr lang="en-US" sz="2000" dirty="0"/>
          </a:p>
          <a:p>
            <a:r>
              <a:rPr lang="en-US" sz="2000" dirty="0"/>
              <a:t>No end carry result in negative</a:t>
            </a:r>
          </a:p>
          <a:p>
            <a:r>
              <a:rPr lang="en-US" sz="2000" dirty="0"/>
              <a:t>Take 10’s compliment of 30718</a:t>
            </a:r>
          </a:p>
          <a:p>
            <a:r>
              <a:rPr lang="en-US" sz="2000" dirty="0"/>
              <a:t>9’s compliment of  30718= 99999 – 30718  = 69281</a:t>
            </a:r>
          </a:p>
          <a:p>
            <a:r>
              <a:rPr lang="en-US" sz="2000" dirty="0"/>
              <a:t>10’s compliment of 30718 =  69281 + 1 = 69282</a:t>
            </a:r>
          </a:p>
          <a:p>
            <a:endParaRPr lang="en-US" sz="2000" dirty="0"/>
          </a:p>
          <a:p>
            <a:r>
              <a:rPr lang="en-US" sz="2000" dirty="0"/>
              <a:t>Final result -69282</a:t>
            </a:r>
          </a:p>
        </p:txBody>
      </p:sp>
    </p:spTree>
    <p:extLst>
      <p:ext uri="{BB962C8B-B14F-4D97-AF65-F5344CB8AC3E}">
        <p14:creationId xmlns:p14="http://schemas.microsoft.com/office/powerpoint/2010/main" val="2510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F946A6C-34EE-4A2F-A674-07CF079B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/>
              <a:t>Base-10 Placeholders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17A66B69-EC9E-49AA-9739-875D11A3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AB85A1-0004-4CE0-924A-7728E227E1B9}" type="slidenum">
              <a:rPr lang="en-US" altLang="en-US" smtClean="0">
                <a:solidFill>
                  <a:schemeClr val="accent1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408579" name="Text Box 3">
            <a:extLst>
              <a:ext uri="{FF2B5EF4-FFF2-40B4-BE49-F238E27FC236}">
                <a16:creationId xmlns:a16="http://schemas.microsoft.com/office/drawing/2014/main" id="{81CC8FEF-ACBA-420F-A06B-B5B9B286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7620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08580" name="Text Box 4">
            <a:extLst>
              <a:ext uri="{FF2B5EF4-FFF2-40B4-BE49-F238E27FC236}">
                <a16:creationId xmlns:a16="http://schemas.microsoft.com/office/drawing/2014/main" id="{3BA4AB90-6B91-482B-AE94-073AF6A859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20150" y="3244334"/>
            <a:ext cx="1143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“Ones”</a:t>
            </a:r>
          </a:p>
        </p:txBody>
      </p:sp>
      <p:sp>
        <p:nvSpPr>
          <p:cNvPr id="408581" name="Text Box 5">
            <a:extLst>
              <a:ext uri="{FF2B5EF4-FFF2-40B4-BE49-F238E27FC236}">
                <a16:creationId xmlns:a16="http://schemas.microsoft.com/office/drawing/2014/main" id="{205864BE-6385-4137-9969-25E3D8E26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629400" y="3244334"/>
            <a:ext cx="1143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“Tens”</a:t>
            </a:r>
          </a:p>
        </p:txBody>
      </p:sp>
      <p:sp>
        <p:nvSpPr>
          <p:cNvPr id="408582" name="Text Box 6">
            <a:extLst>
              <a:ext uri="{FF2B5EF4-FFF2-40B4-BE49-F238E27FC236}">
                <a16:creationId xmlns:a16="http://schemas.microsoft.com/office/drawing/2014/main" id="{FD1194CD-3F88-4335-A0CF-674B493FEC5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88619" y="3545166"/>
            <a:ext cx="175736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“Hundreds”</a:t>
            </a:r>
          </a:p>
        </p:txBody>
      </p:sp>
      <p:sp>
        <p:nvSpPr>
          <p:cNvPr id="408583" name="Text Box 7">
            <a:extLst>
              <a:ext uri="{FF2B5EF4-FFF2-40B4-BE49-F238E27FC236}">
                <a16:creationId xmlns:a16="http://schemas.microsoft.com/office/drawing/2014/main" id="{6D71F371-6C0E-4C3B-AED6-E42905A26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4724400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100*4</a:t>
            </a:r>
          </a:p>
        </p:txBody>
      </p:sp>
      <p:sp>
        <p:nvSpPr>
          <p:cNvPr id="408584" name="Text Box 8">
            <a:extLst>
              <a:ext uri="{FF2B5EF4-FFF2-40B4-BE49-F238E27FC236}">
                <a16:creationId xmlns:a16="http://schemas.microsoft.com/office/drawing/2014/main" id="{42166163-5F92-40EA-9F93-EF309D38F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724400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10*3</a:t>
            </a:r>
          </a:p>
        </p:txBody>
      </p:sp>
      <p:sp>
        <p:nvSpPr>
          <p:cNvPr id="408585" name="Text Box 9">
            <a:extLst>
              <a:ext uri="{FF2B5EF4-FFF2-40B4-BE49-F238E27FC236}">
                <a16:creationId xmlns:a16="http://schemas.microsoft.com/office/drawing/2014/main" id="{1A3CA4CD-7DDC-4964-B74F-526F0ECF8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0" y="4724400"/>
            <a:ext cx="762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1*6</a:t>
            </a:r>
          </a:p>
        </p:txBody>
      </p:sp>
      <p:sp>
        <p:nvSpPr>
          <p:cNvPr id="408586" name="Text Box 10">
            <a:extLst>
              <a:ext uri="{FF2B5EF4-FFF2-40B4-BE49-F238E27FC236}">
                <a16:creationId xmlns:a16="http://schemas.microsoft.com/office/drawing/2014/main" id="{4D827FDF-DD9E-4325-8497-440BC549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5562600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*4</a:t>
            </a:r>
          </a:p>
        </p:txBody>
      </p:sp>
      <p:sp>
        <p:nvSpPr>
          <p:cNvPr id="408587" name="Text Box 11">
            <a:extLst>
              <a:ext uri="{FF2B5EF4-FFF2-40B4-BE49-F238E27FC236}">
                <a16:creationId xmlns:a16="http://schemas.microsoft.com/office/drawing/2014/main" id="{BD2677A8-E3AB-46B1-8485-362BFB6E5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562600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*3</a:t>
            </a:r>
          </a:p>
        </p:txBody>
      </p:sp>
      <p:sp>
        <p:nvSpPr>
          <p:cNvPr id="408588" name="Text Box 12">
            <a:extLst>
              <a:ext uri="{FF2B5EF4-FFF2-40B4-BE49-F238E27FC236}">
                <a16:creationId xmlns:a16="http://schemas.microsoft.com/office/drawing/2014/main" id="{D817DF6E-3955-43C3-8701-2E3E79D29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0" y="5562600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*6</a:t>
            </a:r>
          </a:p>
        </p:txBody>
      </p:sp>
      <p:grpSp>
        <p:nvGrpSpPr>
          <p:cNvPr id="54286" name="Group 13">
            <a:extLst>
              <a:ext uri="{FF2B5EF4-FFF2-40B4-BE49-F238E27FC236}">
                <a16:creationId xmlns:a16="http://schemas.microsoft.com/office/drawing/2014/main" id="{0168441A-0CE9-4B44-97C6-23BEF1F6901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057401"/>
            <a:ext cx="7467600" cy="1006475"/>
            <a:chOff x="528" y="1344"/>
            <a:chExt cx="4740" cy="710"/>
          </a:xfrm>
        </p:grpSpPr>
        <p:grpSp>
          <p:nvGrpSpPr>
            <p:cNvPr id="54291" name="Group 14">
              <a:extLst>
                <a:ext uri="{FF2B5EF4-FFF2-40B4-BE49-F238E27FC236}">
                  <a16:creationId xmlns:a16="http://schemas.microsoft.com/office/drawing/2014/main" id="{20C0328C-24B4-47B5-AE31-EC4BDD42F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344"/>
              <a:ext cx="3348" cy="710"/>
              <a:chOff x="1212" y="1296"/>
              <a:chExt cx="3348" cy="710"/>
            </a:xfrm>
          </p:grpSpPr>
          <p:sp>
            <p:nvSpPr>
              <p:cNvPr id="408591" name="Text Box 15">
                <a:extLst>
                  <a:ext uri="{FF2B5EF4-FFF2-40B4-BE49-F238E27FC236}">
                    <a16:creationId xmlns:a16="http://schemas.microsoft.com/office/drawing/2014/main" id="{5509407E-A9F4-4044-8220-8F804287A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" y="1296"/>
                <a:ext cx="624" cy="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6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408592" name="Text Box 16">
                <a:extLst>
                  <a:ext uri="{FF2B5EF4-FFF2-40B4-BE49-F238E27FC236}">
                    <a16:creationId xmlns:a16="http://schemas.microsoft.com/office/drawing/2014/main" id="{7CA7DAD2-C806-48A4-8DBE-D9019F878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6" y="1296"/>
                <a:ext cx="624" cy="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6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408593" name="Text Box 17">
                <a:extLst>
                  <a:ext uri="{FF2B5EF4-FFF2-40B4-BE49-F238E27FC236}">
                    <a16:creationId xmlns:a16="http://schemas.microsoft.com/office/drawing/2014/main" id="{1BE041B1-EF09-494B-8F29-D71E8B6AA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624" cy="7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6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6</a:t>
                </a:r>
              </a:p>
            </p:txBody>
          </p:sp>
        </p:grpSp>
        <p:sp>
          <p:nvSpPr>
            <p:cNvPr id="408594" name="Text Box 18">
              <a:extLst>
                <a:ext uri="{FF2B5EF4-FFF2-40B4-BE49-F238E27FC236}">
                  <a16:creationId xmlns:a16="http://schemas.microsoft.com/office/drawing/2014/main" id="{D8CDFA59-2DC9-4AA2-96A9-6614DF621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35"/>
              <a:ext cx="1392" cy="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Number:</a:t>
              </a:r>
            </a:p>
          </p:txBody>
        </p:sp>
      </p:grpSp>
      <p:sp>
        <p:nvSpPr>
          <p:cNvPr id="408595" name="Text Box 19">
            <a:extLst>
              <a:ext uri="{FF2B5EF4-FFF2-40B4-BE49-F238E27FC236}">
                <a16:creationId xmlns:a16="http://schemas.microsoft.com/office/drawing/2014/main" id="{D844D909-6E46-4C09-8F1B-E15E7A4F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00400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Placeholder Name:</a:t>
            </a:r>
          </a:p>
        </p:txBody>
      </p:sp>
      <p:sp>
        <p:nvSpPr>
          <p:cNvPr id="408596" name="Text Box 20">
            <a:extLst>
              <a:ext uri="{FF2B5EF4-FFF2-40B4-BE49-F238E27FC236}">
                <a16:creationId xmlns:a16="http://schemas.microsoft.com/office/drawing/2014/main" id="{B23E3F17-AFA3-4BF5-9CD5-A49D0B13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Value:</a:t>
            </a:r>
          </a:p>
        </p:txBody>
      </p:sp>
      <p:sp>
        <p:nvSpPr>
          <p:cNvPr id="408597" name="Text Box 21">
            <a:extLst>
              <a:ext uri="{FF2B5EF4-FFF2-40B4-BE49-F238E27FC236}">
                <a16:creationId xmlns:a16="http://schemas.microsoft.com/office/drawing/2014/main" id="{EC21187F-B315-42F3-8B7C-6EF9C1A2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1"/>
            <a:ext cx="22098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Exponential Expression:</a:t>
            </a:r>
          </a:p>
        </p:txBody>
      </p:sp>
      <p:sp>
        <p:nvSpPr>
          <p:cNvPr id="54290" name="Rectangle 22">
            <a:extLst>
              <a:ext uri="{FF2B5EF4-FFF2-40B4-BE49-F238E27FC236}">
                <a16:creationId xmlns:a16="http://schemas.microsoft.com/office/drawing/2014/main" id="{75DD7F99-0937-4811-BC70-B36D99A3B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  <a:latin typeface="Tahoma" panose="020B0604030504040204" pitchFamily="34" charset="0"/>
              </a:rPr>
              <a:t>Number Systems</a:t>
            </a:r>
            <a:r>
              <a:rPr lang="en-US" altLang="en-US" sz="1400" dirty="0">
                <a:solidFill>
                  <a:schemeClr val="tx2"/>
                </a:solidFill>
                <a:latin typeface="Tahoma" panose="020B0604030504040204" pitchFamily="34" charset="0"/>
              </a:rPr>
              <a:t>(continued)</a:t>
            </a:r>
            <a:endParaRPr lang="en-US" altLang="en-US" sz="36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21B9-7939-461E-9C66-47568ABD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4"/>
            <a:ext cx="12192000" cy="56484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Compliment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023FF-B49C-4F90-88CB-C9AB6B30F2B8}"/>
              </a:ext>
            </a:extLst>
          </p:cNvPr>
          <p:cNvSpPr/>
          <p:nvPr/>
        </p:nvSpPr>
        <p:spPr>
          <a:xfrm>
            <a:off x="0" y="569844"/>
            <a:ext cx="481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Find Subtraction of 342 and 614 using 8's complement method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DD8A4-DFBC-4EC6-8683-2D93A85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75"/>
            <a:ext cx="5212315" cy="2015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9FFA3-280E-4E4C-B649-FA76623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71" y="3378016"/>
            <a:ext cx="914400" cy="100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262C06-D16E-423A-970A-5F1A716C3EBC}"/>
              </a:ext>
            </a:extLst>
          </p:cNvPr>
          <p:cNvSpPr/>
          <p:nvPr/>
        </p:nvSpPr>
        <p:spPr>
          <a:xfrm>
            <a:off x="6979687" y="6180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 Subtraction of B06 and C7C using 16's complement method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2242C8-726A-4F2D-835B-7DBC8900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77" y="1310310"/>
            <a:ext cx="5235023" cy="2048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DDCE4-F12E-4448-8E85-08F374FF3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496" y="3619418"/>
            <a:ext cx="1173025" cy="958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84A4CD-BDB2-4AEB-96DA-07EBA454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20" y="4665934"/>
            <a:ext cx="5235023" cy="2048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0404C-DB5F-48D7-9707-8552F52F7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7" y="4623135"/>
            <a:ext cx="4514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5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9866-9A39-462D-BA15-78D61B442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212650"/>
            <a:ext cx="5925879" cy="6645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Perform 1010100 – 1000011 using 2’s compliment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2’s compliment of 1000011 is 0111101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2A1F8-7160-4FE7-8A80-B141AB4C9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22" y="2498947"/>
          <a:ext cx="4309114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1803240" imgH="1371600" progId="Equation.DSMT4">
                  <p:embed/>
                </p:oleObj>
              </mc:Choice>
              <mc:Fallback>
                <p:oleObj name="Equation" r:id="rId3" imgW="1803240" imgH="1371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2A1F8-7160-4FE7-8A80-B141AB4C9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22" y="2498947"/>
                        <a:ext cx="4309114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EF5658-7F1F-4368-8A49-28BC9EF2E935}"/>
              </a:ext>
            </a:extLst>
          </p:cNvPr>
          <p:cNvSpPr txBox="1">
            <a:spLocks/>
          </p:cNvSpPr>
          <p:nvPr/>
        </p:nvSpPr>
        <p:spPr>
          <a:xfrm>
            <a:off x="6096001" y="191385"/>
            <a:ext cx="6032204" cy="656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Perform 1000011 - 1010100 using 2’s compliment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2’s compliment of 1010100 is 0101100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DAC37B5-CBA6-44C8-B4B7-24240DCC7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3322" y="2057400"/>
          <a:ext cx="4798253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5" imgW="2019240" imgH="1638000" progId="Equation.DSMT4">
                  <p:embed/>
                </p:oleObj>
              </mc:Choice>
              <mc:Fallback>
                <p:oleObj name="Equation" r:id="rId5" imgW="2019240" imgH="1638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DAC37B5-CBA6-44C8-B4B7-24240DCC7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3322" y="2057400"/>
                        <a:ext cx="4798253" cy="439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543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EF51-1F7B-494E-ABA6-9525126C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301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(r-1)’s 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67F5-CE44-403C-8B9C-4928B344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2" y="489098"/>
            <a:ext cx="12003157" cy="636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Subtraction can carried  by means of addition of complimented number.</a:t>
            </a:r>
          </a:p>
          <a:p>
            <a:pPr marL="0" indent="0">
              <a:buNone/>
            </a:pPr>
            <a:r>
              <a:rPr lang="en-US" sz="2000" dirty="0"/>
              <a:t>Add minuend M to the compliment of subtrahend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	M-N = M + (r-1)’s compliment of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≥ N sum will produce end carry which is added in result -&gt; positive result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≤ N sum will not produce end carry to obtain result take (r-1)’s compliment of sum again -&gt; Negative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623184-C8D0-44FF-B596-9F764953A3B9}"/>
              </a:ext>
            </a:extLst>
          </p:cNvPr>
          <p:cNvSpPr txBox="1">
            <a:spLocks/>
          </p:cNvSpPr>
          <p:nvPr/>
        </p:nvSpPr>
        <p:spPr>
          <a:xfrm>
            <a:off x="170121" y="2466754"/>
            <a:ext cx="5925879" cy="439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 1010100 – 1000011 using 1’s compliment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1’s compliment of 1000011 is 0111100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21F7E6-6C68-4AA8-A1E6-E04F16CDE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169" y="3856628"/>
          <a:ext cx="4841050" cy="3001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1562040" imgH="1879560" progId="Equation.DSMT4">
                  <p:embed/>
                </p:oleObj>
              </mc:Choice>
              <mc:Fallback>
                <p:oleObj name="Equation" r:id="rId3" imgW="1562040" imgH="1879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D21F7E6-6C68-4AA8-A1E6-E04F16CDEB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169" y="3856628"/>
                        <a:ext cx="4841050" cy="3001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B29C84-05C9-4BE9-92A5-658F6B12AF22}"/>
              </a:ext>
            </a:extLst>
          </p:cNvPr>
          <p:cNvSpPr txBox="1">
            <a:spLocks/>
          </p:cNvSpPr>
          <p:nvPr/>
        </p:nvSpPr>
        <p:spPr>
          <a:xfrm>
            <a:off x="6096000" y="2460670"/>
            <a:ext cx="6597491" cy="429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 1000011 - 1010100 using 1’s compliment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1’s compliment of 1010100 is 0101011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C8093A4-30F2-43DD-A11D-90232D5A5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7247" y="3856628"/>
          <a:ext cx="5475534" cy="300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5" imgW="2019240" imgH="1638000" progId="Equation.DSMT4">
                  <p:embed/>
                </p:oleObj>
              </mc:Choice>
              <mc:Fallback>
                <p:oleObj name="Equation" r:id="rId5" imgW="2019240" imgH="1638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C8093A4-30F2-43DD-A11D-90232D5A5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7247" y="3856628"/>
                        <a:ext cx="5475534" cy="3001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665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21B9-7939-461E-9C66-47568ABD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4"/>
            <a:ext cx="12192000" cy="56484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Compliment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F3F323-A28C-4A33-840E-8DBE3D33AA81}"/>
              </a:ext>
            </a:extLst>
          </p:cNvPr>
          <p:cNvSpPr/>
          <p:nvPr/>
        </p:nvSpPr>
        <p:spPr>
          <a:xfrm>
            <a:off x="0" y="693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 Subtraction of 342 and 614 using 7's complement 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19106-3FB0-4DB8-AD7B-1487CE2F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1340270"/>
            <a:ext cx="5243305" cy="1239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85B3-6CF6-41E2-8162-AC343802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27" y="2579348"/>
            <a:ext cx="904875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6B4D1-F4A0-406C-9F46-A11D2F78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8" y="3818426"/>
            <a:ext cx="462915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FB75A5-DFB8-4CA9-BC7A-EDF32B1FBAA2}"/>
              </a:ext>
            </a:extLst>
          </p:cNvPr>
          <p:cNvSpPr/>
          <p:nvPr/>
        </p:nvSpPr>
        <p:spPr>
          <a:xfrm>
            <a:off x="7288696" y="641074"/>
            <a:ext cx="4903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 Subtraction of B06 and C7C using 15's complement method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291B58-1D23-465F-941D-CE6A9494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02" y="1345446"/>
            <a:ext cx="5629897" cy="13307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952E3E-7E7D-40AF-A6AB-8F663545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986" y="2847147"/>
            <a:ext cx="981075" cy="819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0A8F2-AD90-4010-93FD-33153F655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103" y="3666297"/>
            <a:ext cx="5629897" cy="22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6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27F-7BEF-4E86-B051-FE64A9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162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A124-293C-459A-9CA3-CC552C5EA151}"/>
              </a:ext>
            </a:extLst>
          </p:cNvPr>
          <p:cNvSpPr txBox="1"/>
          <p:nvPr/>
        </p:nvSpPr>
        <p:spPr>
          <a:xfrm>
            <a:off x="343786" y="823107"/>
            <a:ext cx="11504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Addition is performed with 1’s compliment representation of signed number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456D8-3353-4365-A5F3-32176860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81" y="2456896"/>
            <a:ext cx="8500438" cy="33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91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27F-7BEF-4E86-B051-FE64A9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162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545A5-05BB-4C06-A90F-476C41F5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72" y="2407359"/>
            <a:ext cx="8790740" cy="3266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7A124-293C-459A-9CA3-CC552C5EA151}"/>
              </a:ext>
            </a:extLst>
          </p:cNvPr>
          <p:cNvSpPr txBox="1"/>
          <p:nvPr/>
        </p:nvSpPr>
        <p:spPr>
          <a:xfrm>
            <a:off x="343786" y="823107"/>
            <a:ext cx="1150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Addition is performed with 2’s compliment representation of signed number</a:t>
            </a:r>
          </a:p>
          <a:p>
            <a:endParaRPr lang="en-US" sz="2000" dirty="0"/>
          </a:p>
          <a:p>
            <a:r>
              <a:rPr lang="en-US" sz="2000" dirty="0"/>
              <a:t>Carry our of the sign bit is discarded and negative result automatically stores in 2’s compliment format</a:t>
            </a:r>
          </a:p>
        </p:txBody>
      </p:sp>
    </p:spTree>
    <p:extLst>
      <p:ext uri="{BB962C8B-B14F-4D97-AF65-F5344CB8AC3E}">
        <p14:creationId xmlns:p14="http://schemas.microsoft.com/office/powerpoint/2010/main" val="3422290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A12-8808-43A3-815C-3397F48C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795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code for Decimal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E185-B0DD-4ADE-A2D0-25D3524F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021"/>
            <a:ext cx="11695814" cy="207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Binary code are appropriate for internal computation of a digital system</a:t>
            </a:r>
          </a:p>
          <a:p>
            <a:pPr marL="0" indent="0">
              <a:buNone/>
            </a:pPr>
            <a:r>
              <a:rPr lang="en-US" sz="2000" dirty="0"/>
              <a:t>People prefer to deal with decimal number</a:t>
            </a:r>
          </a:p>
          <a:p>
            <a:pPr marL="0" indent="0">
              <a:buNone/>
            </a:pPr>
            <a:r>
              <a:rPr lang="en-US" sz="2000" dirty="0"/>
              <a:t>External interface of a digital system accepts/process/displays decimal number directly</a:t>
            </a:r>
          </a:p>
          <a:p>
            <a:pPr marL="0" indent="0">
              <a:buNone/>
            </a:pPr>
            <a:r>
              <a:rPr lang="en-US" sz="2000" dirty="0"/>
              <a:t>Binary code for decimal digit requires minimum four bits.</a:t>
            </a:r>
          </a:p>
          <a:p>
            <a:pPr marL="0" indent="0">
              <a:buNone/>
            </a:pPr>
            <a:r>
              <a:rPr lang="en-US" sz="2000" dirty="0"/>
              <a:t>Different code can obtain by arranging four or more bit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7E4A2-F830-4872-9818-7816FE22250B}"/>
              </a:ext>
            </a:extLst>
          </p:cNvPr>
          <p:cNvSpPr txBox="1"/>
          <p:nvPr/>
        </p:nvSpPr>
        <p:spPr>
          <a:xfrm>
            <a:off x="4529470" y="3028890"/>
            <a:ext cx="20627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Binary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28FC3-DEE9-43FF-AD31-1EC679CDE722}"/>
              </a:ext>
            </a:extLst>
          </p:cNvPr>
          <p:cNvSpPr txBox="1"/>
          <p:nvPr/>
        </p:nvSpPr>
        <p:spPr>
          <a:xfrm>
            <a:off x="1084521" y="3976577"/>
            <a:ext cx="1781193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Weighted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0FA5F-4B6F-48E7-9717-4E3CB6ADFBB3}"/>
              </a:ext>
            </a:extLst>
          </p:cNvPr>
          <p:cNvSpPr txBox="1"/>
          <p:nvPr/>
        </p:nvSpPr>
        <p:spPr>
          <a:xfrm>
            <a:off x="7616456" y="4044286"/>
            <a:ext cx="227331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Non Weighted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CE689-53D4-4F26-A384-874AC65ACF3F}"/>
              </a:ext>
            </a:extLst>
          </p:cNvPr>
          <p:cNvSpPr/>
          <p:nvPr/>
        </p:nvSpPr>
        <p:spPr>
          <a:xfrm>
            <a:off x="296413" y="4878673"/>
            <a:ext cx="4233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each position of the number represents a specific weight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Octal </a:t>
            </a:r>
            <a:r>
              <a:rPr lang="es-ES" dirty="0" err="1"/>
              <a:t>Code</a:t>
            </a:r>
            <a:r>
              <a:rPr lang="es-ES" dirty="0"/>
              <a:t>, Decimal </a:t>
            </a:r>
            <a:r>
              <a:rPr lang="es-ES" dirty="0" err="1"/>
              <a:t>Code</a:t>
            </a:r>
            <a:r>
              <a:rPr lang="es-ES" dirty="0"/>
              <a:t>, Hexadecimal </a:t>
            </a:r>
            <a:r>
              <a:rPr lang="es-ES" dirty="0" err="1"/>
              <a:t>code</a:t>
            </a:r>
            <a:r>
              <a:rPr lang="es-ES" dirty="0"/>
              <a:t>, </a:t>
            </a:r>
          </a:p>
          <a:p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Coded</a:t>
            </a:r>
            <a:r>
              <a:rPr lang="es-ES" dirty="0"/>
              <a:t> Decimal (BCD) </a:t>
            </a:r>
            <a:r>
              <a:rPr lang="es-ES" dirty="0" err="1"/>
              <a:t>Code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F34A6-6A21-4E33-84F0-2A61BF29EF88}"/>
              </a:ext>
            </a:extLst>
          </p:cNvPr>
          <p:cNvSpPr/>
          <p:nvPr/>
        </p:nvSpPr>
        <p:spPr>
          <a:xfrm>
            <a:off x="6096000" y="48658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each position within the binary number is not assigned a fixed value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 Excess3 code, Gray code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25DF4F-BC0D-4B47-8DAF-D77D70DA4E50}"/>
              </a:ext>
            </a:extLst>
          </p:cNvPr>
          <p:cNvCxnSpPr/>
          <p:nvPr/>
        </p:nvCxnSpPr>
        <p:spPr>
          <a:xfrm flipH="1">
            <a:off x="2981739" y="3429000"/>
            <a:ext cx="1547731" cy="5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3CD869-84E7-4C0B-80F5-51ADE7ED308D}"/>
              </a:ext>
            </a:extLst>
          </p:cNvPr>
          <p:cNvCxnSpPr/>
          <p:nvPr/>
        </p:nvCxnSpPr>
        <p:spPr>
          <a:xfrm>
            <a:off x="6453809" y="3429000"/>
            <a:ext cx="1285461" cy="60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22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3751-FC8A-4598-91EF-0E1D9699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3" y="5922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of n-bit string represent a number called code</a:t>
            </a:r>
          </a:p>
          <a:p>
            <a:pPr marL="0" indent="0">
              <a:buNone/>
            </a:pPr>
            <a:r>
              <a:rPr lang="en-US" sz="2000" dirty="0"/>
              <a:t>A particular combination of n-bit value is codeword</a:t>
            </a:r>
          </a:p>
          <a:p>
            <a:pPr marL="0" indent="0">
              <a:buNone/>
            </a:pPr>
            <a:r>
              <a:rPr lang="en-US" sz="2000" dirty="0"/>
              <a:t>BCD (Binary coded Decimal) is straight assignment of binary equivalent</a:t>
            </a:r>
          </a:p>
          <a:p>
            <a:pPr marL="0" indent="0">
              <a:buNone/>
            </a:pPr>
            <a:r>
              <a:rPr lang="en-US" sz="2000" dirty="0"/>
              <a:t>BCD code ranges from 0-9</a:t>
            </a:r>
          </a:p>
          <a:p>
            <a:pPr marL="0" indent="0">
              <a:buNone/>
            </a:pPr>
            <a:r>
              <a:rPr lang="en-US" sz="2000" dirty="0"/>
              <a:t>Excess-3 code is self complimentary code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18611B8-2276-494E-869A-0D93717B72DF}"/>
              </a:ext>
            </a:extLst>
          </p:cNvPr>
          <p:cNvGraphicFramePr>
            <a:graphicFrameLocks noGrp="1"/>
          </p:cNvGraphicFramePr>
          <p:nvPr/>
        </p:nvGraphicFramePr>
        <p:xfrm>
          <a:off x="977015" y="2788920"/>
          <a:ext cx="102379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594">
                  <a:extLst>
                    <a:ext uri="{9D8B030D-6E8A-4147-A177-3AD203B41FA5}">
                      <a16:colId xmlns:a16="http://schemas.microsoft.com/office/drawing/2014/main" val="3610274403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1341989829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2785621700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2179723444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val="418960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Decimal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BCD Code</a:t>
                      </a:r>
                    </a:p>
                    <a:p>
                      <a:pPr algn="ctr"/>
                      <a:r>
                        <a:rPr lang="en-US" sz="2200" dirty="0"/>
                        <a:t>8 4 2 1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Excess-3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 4 -2 -1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2 4 2 1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452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FB08D7-98E4-47B1-8225-1591B7D8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5" y="3522567"/>
            <a:ext cx="9570483" cy="33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4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50D8-61B1-4C8E-8640-3EF04851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BCD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6604-42A2-4FA7-8AD2-414212C0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036056" cy="593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BCD</a:t>
            </a:r>
            <a:r>
              <a:rPr lang="en-US" sz="2000" dirty="0"/>
              <a:t> the binary number formed by four bit 0000-1001</a:t>
            </a:r>
          </a:p>
          <a:p>
            <a:pPr marL="0" indent="0">
              <a:buNone/>
            </a:pPr>
            <a:r>
              <a:rPr lang="en-US" sz="2000" dirty="0"/>
              <a:t>Each digit represented by separate 4 bit</a:t>
            </a:r>
          </a:p>
          <a:p>
            <a:pPr marL="0" indent="0">
              <a:buNone/>
            </a:pPr>
            <a:r>
              <a:rPr lang="en-US" sz="2000" dirty="0"/>
              <a:t>BCD addition similar to binary addition - addition of two binary number is greater than 9,not valid for BCD number</a:t>
            </a:r>
          </a:p>
          <a:p>
            <a:pPr marL="0" indent="0">
              <a:buNone/>
            </a:pPr>
            <a:r>
              <a:rPr lang="en-US" sz="2000" dirty="0"/>
              <a:t> Add 6 whose binary equivalent is (0110)</a:t>
            </a:r>
            <a:r>
              <a:rPr lang="en-US" sz="2000" baseline="-25000" dirty="0"/>
              <a:t>2</a:t>
            </a:r>
            <a:r>
              <a:rPr lang="en-US" sz="2000" dirty="0"/>
              <a:t> to the result of addition.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BC392B96-6BA7-49F7-A5CC-5B026FB1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6" y="2829754"/>
            <a:ext cx="4524003" cy="24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462694A8-197A-4EEF-9D25-839E836ED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74" y="3238080"/>
            <a:ext cx="5394160" cy="20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58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873B-7A79-4DC8-866A-62C30309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204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Error Detection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3D17-34DB-480F-9D29-8C0F7BB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5130"/>
            <a:ext cx="11049000" cy="538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Error in digital system is the corruption of data due to external noise</a:t>
            </a:r>
          </a:p>
          <a:p>
            <a:pPr marL="0" indent="0">
              <a:buNone/>
            </a:pPr>
            <a:r>
              <a:rPr lang="en-US" sz="2000" dirty="0"/>
              <a:t>Failure may be temporary or permanent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1 is changed to zero or 0 is changed to 1, it is called “Bit error”</a:t>
            </a:r>
          </a:p>
          <a:p>
            <a:pPr marL="0" indent="0">
              <a:buNone/>
            </a:pPr>
            <a:r>
              <a:rPr lang="en-US" sz="2000" dirty="0"/>
              <a:t>errors are transferred from one communication system to another, along with the data. </a:t>
            </a:r>
          </a:p>
          <a:p>
            <a:pPr marL="0" indent="0">
              <a:buNone/>
            </a:pPr>
            <a:r>
              <a:rPr lang="en-US" sz="2000" dirty="0"/>
              <a:t>If these errors are not detected and corrected, data will be lost 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Types of Error detection</a:t>
            </a:r>
          </a:p>
          <a:p>
            <a:r>
              <a:rPr lang="en-US" sz="2000" dirty="0"/>
              <a:t>Parity Checking</a:t>
            </a:r>
          </a:p>
          <a:p>
            <a:r>
              <a:rPr lang="en-US" sz="2000" dirty="0"/>
              <a:t>Cyclic Redundancy Check (CRC)</a:t>
            </a:r>
          </a:p>
          <a:p>
            <a:r>
              <a:rPr lang="en-US" sz="2000" dirty="0"/>
              <a:t> Longitudinal Redundancy Check (LRC)</a:t>
            </a:r>
          </a:p>
          <a:p>
            <a:r>
              <a:rPr lang="en-US" sz="2000" dirty="0"/>
              <a:t>Check Sum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6626" name="Picture 2" descr="e1">
            <a:extLst>
              <a:ext uri="{FF2B5EF4-FFF2-40B4-BE49-F238E27FC236}">
                <a16:creationId xmlns:a16="http://schemas.microsoft.com/office/drawing/2014/main" id="{9D93365C-780F-4D54-8530-5972EAAD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2" y="795130"/>
            <a:ext cx="4579088" cy="19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6CF44E1-F91A-4F04-98D1-1154B6E9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/>
              <a:t>Base-2 Placeholders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DF15C3BC-9D51-478A-9410-0B19FC0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DD2D16-94CA-443A-9E6C-DE62115B2AC7}" type="slidenum">
              <a:rPr lang="en-US" altLang="en-US" smtClean="0">
                <a:solidFill>
                  <a:schemeClr val="accent1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409603" name="Text Box 3">
            <a:extLst>
              <a:ext uri="{FF2B5EF4-FFF2-40B4-BE49-F238E27FC236}">
                <a16:creationId xmlns:a16="http://schemas.microsoft.com/office/drawing/2014/main" id="{07689665-D981-4E2D-8C03-095267A6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7620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09604" name="Text Box 4">
            <a:extLst>
              <a:ext uri="{FF2B5EF4-FFF2-40B4-BE49-F238E27FC236}">
                <a16:creationId xmlns:a16="http://schemas.microsoft.com/office/drawing/2014/main" id="{B457D4B3-C4CD-4A01-A1B1-D9D0819C556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61425" y="3444359"/>
            <a:ext cx="1143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“Ones”</a:t>
            </a:r>
          </a:p>
        </p:txBody>
      </p:sp>
      <p:sp>
        <p:nvSpPr>
          <p:cNvPr id="409605" name="Text Box 5">
            <a:extLst>
              <a:ext uri="{FF2B5EF4-FFF2-40B4-BE49-F238E27FC236}">
                <a16:creationId xmlns:a16="http://schemas.microsoft.com/office/drawing/2014/main" id="{737AF86C-3E6D-4165-8AD0-2AA3533E0CA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670675" y="3444359"/>
            <a:ext cx="1143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“Twos”</a:t>
            </a:r>
          </a:p>
        </p:txBody>
      </p:sp>
      <p:sp>
        <p:nvSpPr>
          <p:cNvPr id="409606" name="Text Box 6">
            <a:extLst>
              <a:ext uri="{FF2B5EF4-FFF2-40B4-BE49-F238E27FC236}">
                <a16:creationId xmlns:a16="http://schemas.microsoft.com/office/drawing/2014/main" id="{FFC307BB-CF36-44B1-9FA4-044CA97522B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72781" y="3495953"/>
            <a:ext cx="126523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“Fours”</a:t>
            </a:r>
          </a:p>
        </p:txBody>
      </p:sp>
      <p:sp>
        <p:nvSpPr>
          <p:cNvPr id="409607" name="Text Box 7">
            <a:extLst>
              <a:ext uri="{FF2B5EF4-FFF2-40B4-BE49-F238E27FC236}">
                <a16:creationId xmlns:a16="http://schemas.microsoft.com/office/drawing/2014/main" id="{81281373-3B1C-4604-9D0F-730038C8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4543425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4*1</a:t>
            </a:r>
          </a:p>
        </p:txBody>
      </p:sp>
      <p:sp>
        <p:nvSpPr>
          <p:cNvPr id="409608" name="Text Box 8">
            <a:extLst>
              <a:ext uri="{FF2B5EF4-FFF2-40B4-BE49-F238E27FC236}">
                <a16:creationId xmlns:a16="http://schemas.microsoft.com/office/drawing/2014/main" id="{77A3CF45-A800-4B75-B226-B6CA615F0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4543425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2*0</a:t>
            </a:r>
          </a:p>
        </p:txBody>
      </p:sp>
      <p:sp>
        <p:nvSpPr>
          <p:cNvPr id="409609" name="Text Box 9">
            <a:extLst>
              <a:ext uri="{FF2B5EF4-FFF2-40B4-BE49-F238E27FC236}">
                <a16:creationId xmlns:a16="http://schemas.microsoft.com/office/drawing/2014/main" id="{D788D871-1991-4E43-89CB-9225BAA01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4543425"/>
            <a:ext cx="762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1*1</a:t>
            </a:r>
          </a:p>
        </p:txBody>
      </p:sp>
      <p:sp>
        <p:nvSpPr>
          <p:cNvPr id="409610" name="Text Box 10">
            <a:extLst>
              <a:ext uri="{FF2B5EF4-FFF2-40B4-BE49-F238E27FC236}">
                <a16:creationId xmlns:a16="http://schemas.microsoft.com/office/drawing/2014/main" id="{EA524BF4-92E1-43DA-9657-39BB37778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5381625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*1</a:t>
            </a:r>
          </a:p>
        </p:txBody>
      </p:sp>
      <p:sp>
        <p:nvSpPr>
          <p:cNvPr id="409611" name="Text Box 11">
            <a:extLst>
              <a:ext uri="{FF2B5EF4-FFF2-40B4-BE49-F238E27FC236}">
                <a16:creationId xmlns:a16="http://schemas.microsoft.com/office/drawing/2014/main" id="{38085824-90C8-494D-8018-78DF3D37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5381625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*0</a:t>
            </a:r>
          </a:p>
        </p:txBody>
      </p:sp>
      <p:sp>
        <p:nvSpPr>
          <p:cNvPr id="409612" name="Text Box 12">
            <a:extLst>
              <a:ext uri="{FF2B5EF4-FFF2-40B4-BE49-F238E27FC236}">
                <a16:creationId xmlns:a16="http://schemas.microsoft.com/office/drawing/2014/main" id="{56EF7E3B-41A0-4BE3-8E91-06877800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0" y="4740275"/>
            <a:ext cx="1066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*1</a:t>
            </a:r>
          </a:p>
        </p:txBody>
      </p:sp>
      <p:grpSp>
        <p:nvGrpSpPr>
          <p:cNvPr id="55310" name="Group 13">
            <a:extLst>
              <a:ext uri="{FF2B5EF4-FFF2-40B4-BE49-F238E27FC236}">
                <a16:creationId xmlns:a16="http://schemas.microsoft.com/office/drawing/2014/main" id="{A7000270-BD81-45D0-8845-86CEAD6221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905001"/>
            <a:ext cx="7524750" cy="1006475"/>
            <a:chOff x="528" y="1344"/>
            <a:chExt cx="4740" cy="634"/>
          </a:xfrm>
        </p:grpSpPr>
        <p:sp>
          <p:nvSpPr>
            <p:cNvPr id="409614" name="Text Box 14">
              <a:extLst>
                <a:ext uri="{FF2B5EF4-FFF2-40B4-BE49-F238E27FC236}">
                  <a16:creationId xmlns:a16="http://schemas.microsoft.com/office/drawing/2014/main" id="{440369B2-D605-4A8A-8570-7CD134F13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09615" name="Text Box 15">
              <a:extLst>
                <a:ext uri="{FF2B5EF4-FFF2-40B4-BE49-F238E27FC236}">
                  <a16:creationId xmlns:a16="http://schemas.microsoft.com/office/drawing/2014/main" id="{1A31095E-AD8D-47B3-A918-43544E038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409616" name="Text Box 16">
              <a:extLst>
                <a:ext uri="{FF2B5EF4-FFF2-40B4-BE49-F238E27FC236}">
                  <a16:creationId xmlns:a16="http://schemas.microsoft.com/office/drawing/2014/main" id="{67F1373A-B776-4FE2-8931-9A84E2B2A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1344"/>
              <a:ext cx="624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09617" name="Text Box 17">
              <a:extLst>
                <a:ext uri="{FF2B5EF4-FFF2-40B4-BE49-F238E27FC236}">
                  <a16:creationId xmlns:a16="http://schemas.microsoft.com/office/drawing/2014/main" id="{4E96BACA-CA64-4140-8997-7D18D2201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36"/>
              <a:ext cx="1392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Number:</a:t>
              </a:r>
            </a:p>
          </p:txBody>
        </p:sp>
      </p:grpSp>
      <p:sp>
        <p:nvSpPr>
          <p:cNvPr id="409618" name="Text Box 18">
            <a:extLst>
              <a:ext uri="{FF2B5EF4-FFF2-40B4-BE49-F238E27FC236}">
                <a16:creationId xmlns:a16="http://schemas.microsoft.com/office/drawing/2014/main" id="{A111E63C-B16F-4D7A-95D9-B34D278ED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3400425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Placeholder Name:</a:t>
            </a:r>
          </a:p>
        </p:txBody>
      </p:sp>
      <p:sp>
        <p:nvSpPr>
          <p:cNvPr id="409619" name="Text Box 19">
            <a:extLst>
              <a:ext uri="{FF2B5EF4-FFF2-40B4-BE49-F238E27FC236}">
                <a16:creationId xmlns:a16="http://schemas.microsoft.com/office/drawing/2014/main" id="{A0D312F1-5674-45AC-A75C-20645E54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4543425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n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Value:</a:t>
            </a:r>
          </a:p>
        </p:txBody>
      </p:sp>
      <p:sp>
        <p:nvSpPr>
          <p:cNvPr id="409620" name="Text Box 20">
            <a:extLst>
              <a:ext uri="{FF2B5EF4-FFF2-40B4-BE49-F238E27FC236}">
                <a16:creationId xmlns:a16="http://schemas.microsoft.com/office/drawing/2014/main" id="{129B3B34-9DCA-4F01-A892-39201A72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5153026"/>
            <a:ext cx="23622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n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Exponential Expression:</a:t>
            </a:r>
          </a:p>
        </p:txBody>
      </p:sp>
      <p:sp>
        <p:nvSpPr>
          <p:cNvPr id="55314" name="Rectangle 21">
            <a:extLst>
              <a:ext uri="{FF2B5EF4-FFF2-40B4-BE49-F238E27FC236}">
                <a16:creationId xmlns:a16="http://schemas.microsoft.com/office/drawing/2014/main" id="{3182BE6E-ADD4-43CE-B4A4-E0F6927F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Tahoma" panose="020B0604030504040204" pitchFamily="34" charset="0"/>
              </a:rPr>
              <a:t>Number Systems</a:t>
            </a:r>
            <a:r>
              <a:rPr lang="en-US" altLang="en-US" sz="1400">
                <a:solidFill>
                  <a:schemeClr val="tx2"/>
                </a:solidFill>
                <a:latin typeface="Tahoma" panose="020B0604030504040204" pitchFamily="34" charset="0"/>
              </a:rPr>
              <a:t>(continued)</a:t>
            </a:r>
            <a:endParaRPr lang="en-US" altLang="en-US" sz="3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284D-F8D3-4380-A055-3FECD4C0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162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Parity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84FB-C8B2-4196-9739-12517BEE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4" y="613513"/>
            <a:ext cx="12170735" cy="6244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Parity bit (P) is an extra bit included in the message to make the total number of 1 either even or odd</a:t>
            </a:r>
          </a:p>
          <a:p>
            <a:pPr marL="0" indent="0">
              <a:buNone/>
            </a:pPr>
            <a:r>
              <a:rPr lang="en-US" sz="2000" dirty="0"/>
              <a:t>If ODD parity chosen P is such that total number of bit is odd</a:t>
            </a:r>
          </a:p>
          <a:p>
            <a:pPr marL="0" indent="0">
              <a:buNone/>
            </a:pPr>
            <a:r>
              <a:rPr lang="en-US" sz="2000" dirty="0"/>
              <a:t>If EVEN parity chosen  P is such that total number of bit is even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Parity bit generated during transmission end and send along with message</a:t>
            </a:r>
          </a:p>
          <a:p>
            <a:pPr marL="0" indent="0">
              <a:buNone/>
            </a:pPr>
            <a:r>
              <a:rPr lang="en-US" sz="2000" dirty="0"/>
              <a:t>At destination parity of received message is check </a:t>
            </a:r>
          </a:p>
          <a:p>
            <a:pPr marL="0" indent="0">
              <a:buNone/>
            </a:pPr>
            <a:r>
              <a:rPr lang="en-US" sz="2000" dirty="0"/>
              <a:t>If parity at received end is not same as transmission end implies at least one bit changed (bit error occurs)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7650" name="Picture 2" descr="5">
            <a:extLst>
              <a:ext uri="{FF2B5EF4-FFF2-40B4-BE49-F238E27FC236}">
                <a16:creationId xmlns:a16="http://schemas.microsoft.com/office/drawing/2014/main" id="{E91074CB-9883-4FFA-B4C9-E8F18EC4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51" y="3429001"/>
            <a:ext cx="90321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50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8D14-F517-45FA-B3E7-76093F76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Hamming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D32B-363C-4E10-A0A5-F74E70A7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602283"/>
            <a:ext cx="11926956" cy="605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Hamming code is a set of error-correction codes that can be used to </a:t>
            </a:r>
            <a:r>
              <a:rPr lang="en-US" sz="2000" b="1" dirty="0"/>
              <a:t>detect and correct the errors</a:t>
            </a:r>
          </a:p>
          <a:p>
            <a:pPr marL="0" indent="0">
              <a:buNone/>
            </a:pPr>
            <a:r>
              <a:rPr lang="en-US" sz="2000" dirty="0"/>
              <a:t>Redundant bits are extra binary bits that are generated and added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data bits is 7, then the number of redundant bits can be calculated using = 2^4 ≥ 7 + 4 + 1, redundant bits= 4</a:t>
            </a:r>
          </a:p>
          <a:p>
            <a:pPr marL="0" indent="0" fontAlgn="base">
              <a:buNone/>
            </a:pPr>
            <a:endParaRPr lang="en-US" sz="2000" b="1" u="sng" dirty="0"/>
          </a:p>
          <a:p>
            <a:pPr marL="0" indent="0" fontAlgn="base">
              <a:buNone/>
            </a:pPr>
            <a:r>
              <a:rPr lang="en-US" sz="2000" b="1" u="sng" dirty="0"/>
              <a:t>Hamming Code uses the extra parity bits to allow the identification of an error.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Write the bit positions starting from 1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All the bit positions that are a power of 2 are marked as parity bits (1, 2, 4, 8,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All the other bit positions are marked as data bits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Each data bit is included in a unique set of parity bits, as determined its bit position in binary form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FA378-AA7F-4AA2-95F2-5EB53370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90" y="1552988"/>
            <a:ext cx="4592090" cy="832403"/>
          </a:xfrm>
          <a:prstGeom prst="rect">
            <a:avLst/>
          </a:prstGeom>
        </p:spPr>
      </p:pic>
      <p:pic>
        <p:nvPicPr>
          <p:cNvPr id="28674" name="Picture 2">
            <a:extLst>
              <a:ext uri="{FF2B5EF4-FFF2-40B4-BE49-F238E27FC236}">
                <a16:creationId xmlns:a16="http://schemas.microsoft.com/office/drawing/2014/main" id="{199BFB70-3EAB-4359-BBEA-AFA38724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2" y="5300041"/>
            <a:ext cx="56673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17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9D3-86D7-4D39-A30A-5BAEF99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732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Hamming code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F8C1F-1BC4-4051-975C-EC645A357F77}"/>
              </a:ext>
            </a:extLst>
          </p:cNvPr>
          <p:cNvSpPr/>
          <p:nvPr/>
        </p:nvSpPr>
        <p:spPr>
          <a:xfrm>
            <a:off x="205297" y="646908"/>
            <a:ext cx="83155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Data to be transmitted is 1011001</a:t>
            </a:r>
          </a:p>
          <a:p>
            <a:endParaRPr lang="en-US" dirty="0">
              <a:latin typeface="Roboto"/>
            </a:endParaRPr>
          </a:p>
          <a:p>
            <a:pPr fontAlgn="base"/>
            <a:r>
              <a:rPr lang="en-US" dirty="0"/>
              <a:t>The number of data bits = 7</a:t>
            </a:r>
          </a:p>
          <a:p>
            <a:pPr fontAlgn="base"/>
            <a:r>
              <a:rPr lang="en-US" dirty="0"/>
              <a:t>The number of redundant bits = 4</a:t>
            </a:r>
          </a:p>
          <a:p>
            <a:pPr fontAlgn="base"/>
            <a:r>
              <a:rPr lang="en-US" dirty="0"/>
              <a:t>The total number of bits = 11</a:t>
            </a:r>
          </a:p>
          <a:p>
            <a:pPr fontAlgn="base"/>
            <a:r>
              <a:rPr lang="en-US" dirty="0"/>
              <a:t>The redundant bits are placed at positions corresponding to power of 2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1, 2, 4, and 8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C96F7DB6-EA52-4C17-BBDD-4D5F372A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9" y="752425"/>
            <a:ext cx="6040298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C0C8A-4DEA-4AD9-8674-B84005A2DF43}"/>
              </a:ext>
            </a:extLst>
          </p:cNvPr>
          <p:cNvSpPr/>
          <p:nvPr/>
        </p:nvSpPr>
        <p:spPr>
          <a:xfrm>
            <a:off x="205297" y="2518487"/>
            <a:ext cx="119867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Roboto"/>
              </a:rPr>
              <a:t>Determining the Parity bits for Even Parity </a:t>
            </a:r>
            <a:endParaRPr lang="en-US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C0D08-C6C4-4AB5-8D9C-1A3BF5ECDCF0}"/>
              </a:ext>
            </a:extLst>
          </p:cNvPr>
          <p:cNvSpPr/>
          <p:nvPr/>
        </p:nvSpPr>
        <p:spPr>
          <a:xfrm>
            <a:off x="55702" y="291331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bit is calculated using parity check at all the bits positions whose binary representation includes a 1 in the least significant position.R1: bits 1, 3, 5, 7, 9, 11</a:t>
            </a:r>
          </a:p>
          <a:p>
            <a:pPr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R1=0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EA29D-1DD0-487F-8E90-58428D54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1" y="3859644"/>
            <a:ext cx="4467225" cy="819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413EE4-E1FF-4846-A019-DC8EDBF77FD0}"/>
              </a:ext>
            </a:extLst>
          </p:cNvPr>
          <p:cNvSpPr/>
          <p:nvPr/>
        </p:nvSpPr>
        <p:spPr>
          <a:xfrm>
            <a:off x="0" y="5087707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R2 bit is calculated using parity check at all the bits positions whose binary representation includes a 1 in the second position from the least significant bit.R2: bits 2,3,6,7,10,11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R2=1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1DB42-2C71-43BD-8E8F-41EF683B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25" y="5946055"/>
            <a:ext cx="4429125" cy="80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7FA8FA-A49B-4710-B904-93989F32B89F}"/>
              </a:ext>
            </a:extLst>
          </p:cNvPr>
          <p:cNvSpPr/>
          <p:nvPr/>
        </p:nvSpPr>
        <p:spPr>
          <a:xfrm>
            <a:off x="6346549" y="28836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bit is calculated using parity check at all the bits positions whose binary representation includes a 1 in the third significant position.R4: bits 4, 5, 6, 7</a:t>
            </a:r>
          </a:p>
          <a:p>
            <a:pPr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R4=1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C7B04-2E59-4072-8AC4-A1805FA86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503" y="3975348"/>
            <a:ext cx="4752975" cy="781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751A15-35B7-4A36-92B4-338A8E8F83DC}"/>
              </a:ext>
            </a:extLst>
          </p:cNvPr>
          <p:cNvSpPr/>
          <p:nvPr/>
        </p:nvSpPr>
        <p:spPr>
          <a:xfrm>
            <a:off x="5863875" y="5133874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R5 bit is calculated using parity check at all the bits positions whose binary representation includes a 1 in the fourth position from the least significant bit.R2: bits 8, 9, 10, 11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R8=0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2BA975-08ED-47C7-91C1-8D0BC45D4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125" y="6105525"/>
            <a:ext cx="4743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0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D9D0-AFD5-4EA6-A1C3-C599538A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7" y="312047"/>
            <a:ext cx="5575353" cy="1291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1AD41-FE75-4DFE-98CC-5C3DF019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91" y="2155135"/>
            <a:ext cx="561022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F34FE-61DF-4CFF-BD21-535FCFBD7662}"/>
              </a:ext>
            </a:extLst>
          </p:cNvPr>
          <p:cNvSpPr/>
          <p:nvPr/>
        </p:nvSpPr>
        <p:spPr>
          <a:xfrm>
            <a:off x="119270" y="2828835"/>
            <a:ext cx="4837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Error detection and correction</a:t>
            </a:r>
          </a:p>
          <a:p>
            <a:endParaRPr lang="en-US" b="1" dirty="0">
              <a:latin typeface="Roboto"/>
            </a:endParaRPr>
          </a:p>
          <a:p>
            <a:r>
              <a:rPr lang="en-US" b="1" dirty="0">
                <a:latin typeface="Roboto"/>
              </a:rPr>
              <a:t>If</a:t>
            </a:r>
            <a:r>
              <a:rPr lang="en-US" dirty="0">
                <a:latin typeface="Roboto"/>
              </a:rPr>
              <a:t> 6th bit is changed from 0 to 1 during data transmission</a:t>
            </a:r>
          </a:p>
          <a:p>
            <a:r>
              <a:rPr lang="en-US" dirty="0">
                <a:latin typeface="Roboto"/>
              </a:rPr>
              <a:t>Find parity bit (R1,R2,R4 and R8) again (with their position </a:t>
            </a:r>
            <a:r>
              <a:rPr lang="en-US" dirty="0" err="1">
                <a:latin typeface="Roboto"/>
              </a:rPr>
              <a:t>dcussed</a:t>
            </a:r>
            <a:r>
              <a:rPr lang="en-US" dirty="0">
                <a:latin typeface="Roboto"/>
              </a:rPr>
              <a:t> in last slide)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Gives new parity values in the binary number 0110, implied error detected on 6</a:t>
            </a:r>
            <a:r>
              <a:rPr lang="en-US" baseline="30000" dirty="0">
                <a:latin typeface="Roboto"/>
              </a:rPr>
              <a:t>th</a:t>
            </a:r>
            <a:r>
              <a:rPr lang="en-US" dirty="0">
                <a:latin typeface="Roboto"/>
              </a:rPr>
              <a:t>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BE3D-DB39-41B1-9369-B6E1A9FB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94"/>
            <a:ext cx="12192000" cy="81475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Number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B543-A317-4E92-82FC-BFB257B4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838201"/>
            <a:ext cx="11476382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Methods or techniques used to convert numbers from one base to another</a:t>
            </a:r>
          </a:p>
          <a:p>
            <a:pPr marL="0" indent="0">
              <a:buNone/>
            </a:pPr>
            <a:r>
              <a:rPr lang="en-US" sz="2000" b="1" u="sng" dirty="0"/>
              <a:t>Decimal to Other</a:t>
            </a:r>
          </a:p>
          <a:p>
            <a:pPr marL="0" indent="0">
              <a:buNone/>
            </a:pPr>
            <a:r>
              <a:rPr lang="en-US" sz="2000" b="1" dirty="0"/>
              <a:t>Step 1</a:t>
            </a:r>
            <a:r>
              <a:rPr lang="en-US" sz="2000" dirty="0"/>
              <a:t> </a:t>
            </a:r>
            <a:r>
              <a:rPr lang="en-US" sz="1800" dirty="0"/>
              <a:t>− Divide the decimal number to be converted by the value of the other base.</a:t>
            </a:r>
          </a:p>
          <a:p>
            <a:pPr marL="0" indent="0">
              <a:buNone/>
            </a:pPr>
            <a:r>
              <a:rPr lang="en-US" sz="1800" b="1" dirty="0"/>
              <a:t>Step 2</a:t>
            </a:r>
            <a:r>
              <a:rPr lang="en-US" sz="1800" dirty="0"/>
              <a:t> − Get the remainder from Step 1 as (least significant digit) of new base number</a:t>
            </a:r>
          </a:p>
          <a:p>
            <a:pPr marL="0" indent="0">
              <a:buNone/>
            </a:pPr>
            <a:r>
              <a:rPr lang="en-US" sz="1800" b="1" dirty="0"/>
              <a:t>Step 3</a:t>
            </a:r>
            <a:r>
              <a:rPr lang="en-US" sz="1800" dirty="0"/>
              <a:t> − Divide the quotient of the previous divide by the new base.</a:t>
            </a:r>
          </a:p>
          <a:p>
            <a:pPr marL="0" indent="0">
              <a:buNone/>
            </a:pPr>
            <a:r>
              <a:rPr lang="en-US" sz="1800" b="1" dirty="0"/>
              <a:t>Step 4</a:t>
            </a:r>
            <a:r>
              <a:rPr lang="en-US" sz="1800" dirty="0"/>
              <a:t> − Record the remainder from Step 3 as the next digit </a:t>
            </a:r>
          </a:p>
          <a:p>
            <a:pPr marL="0" indent="0">
              <a:buNone/>
            </a:pPr>
            <a:r>
              <a:rPr lang="en-US" sz="1800" dirty="0"/>
              <a:t>Repeat Steps 3 and 4, getting remainders until the quotient becomes zero</a:t>
            </a:r>
          </a:p>
          <a:p>
            <a:pPr marL="0" indent="0">
              <a:buNone/>
            </a:pPr>
            <a:r>
              <a:rPr lang="en-US" sz="1800" dirty="0"/>
              <a:t>The last remainder thus obtained will be the Most Significant bit(MSB) of the new base number.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9938" name="Picture 2" descr="Number System and Base Conversions - GeeksforGeeks">
            <a:extLst>
              <a:ext uri="{FF2B5EF4-FFF2-40B4-BE49-F238E27FC236}">
                <a16:creationId xmlns:a16="http://schemas.microsoft.com/office/drawing/2014/main" id="{90A0BF8C-0FC1-4050-8551-A70AA2DA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2" y="3962399"/>
            <a:ext cx="6172200" cy="276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6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DADA2E-31BD-425E-9DB7-F76FF2ED8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89187"/>
              </p:ext>
            </p:extLst>
          </p:nvPr>
        </p:nvGraphicFramePr>
        <p:xfrm>
          <a:off x="8291512" y="411266"/>
          <a:ext cx="2895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549080" imgH="431640" progId="Equation.DSMT4">
                  <p:embed/>
                </p:oleObj>
              </mc:Choice>
              <mc:Fallback>
                <p:oleObj name="Equation" r:id="rId3" imgW="15490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2DADA2E-31BD-425E-9DB7-F76FF2ED8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1512" y="411266"/>
                        <a:ext cx="289560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4DE73B-990B-41A2-86AF-5F528EBFB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2" y="1680435"/>
            <a:ext cx="2781300" cy="199072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B2BD122-8207-46A0-BBDD-BA2A6F4B3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079011"/>
              </p:ext>
            </p:extLst>
          </p:nvPr>
        </p:nvGraphicFramePr>
        <p:xfrm>
          <a:off x="849503" y="311254"/>
          <a:ext cx="234670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6" imgW="1079280" imgH="431640" progId="Equation.DSMT4">
                  <p:embed/>
                </p:oleObj>
              </mc:Choice>
              <mc:Fallback>
                <p:oleObj name="Equation" r:id="rId6" imgW="107928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B2BD122-8207-46A0-BBDD-BA2A6F4B3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9503" y="311254"/>
                        <a:ext cx="234670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8CC918E-87E5-4380-9C21-1978FA410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466" y="1832835"/>
            <a:ext cx="4114800" cy="2094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A4593-00F8-4647-81B6-F7ACBCA761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266" y="5110890"/>
            <a:ext cx="4391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169D24B-75B1-41B6-8B0A-08760550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5" y="1224756"/>
            <a:ext cx="8153399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Converting Base-10 to Base-2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031E7F8D-5B2B-4F9D-A37B-C5C552D4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2135F-1787-4B75-B6D2-E446B376044A}" type="slidenum">
              <a:rPr lang="en-US" altLang="en-US" smtClean="0">
                <a:solidFill>
                  <a:schemeClr val="accent1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7FCCA97F-D316-4D3F-AEB4-8243C1C5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45556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</a:rPr>
              <a:t>STEP SIX:  The resulting 1s and 0s in the top row form the binary equivalent of the Base-10 number with which we started:</a:t>
            </a:r>
          </a:p>
        </p:txBody>
      </p:sp>
      <p:sp>
        <p:nvSpPr>
          <p:cNvPr id="416772" name="Text Box 4">
            <a:extLst>
              <a:ext uri="{FF2B5EF4-FFF2-40B4-BE49-F238E27FC236}">
                <a16:creationId xmlns:a16="http://schemas.microsoft.com/office/drawing/2014/main" id="{CC24AE62-C37A-4847-8BD6-AFC38435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524375"/>
            <a:ext cx="52578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21</a:t>
            </a:r>
            <a:r>
              <a:rPr lang="en-US" sz="5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 </a:t>
            </a:r>
            <a:r>
              <a:rPr 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= 10101</a:t>
            </a:r>
            <a:r>
              <a:rPr lang="en-US" sz="5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endParaRPr lang="en-US" sz="5400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F5A98B73-ECCD-42D6-96FB-BBAD9B20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Tahoma" panose="020B0604030504040204" pitchFamily="34" charset="0"/>
              </a:rPr>
              <a:t>Number Systems</a:t>
            </a:r>
            <a:r>
              <a:rPr lang="en-US" altLang="en-US" sz="1400">
                <a:solidFill>
                  <a:schemeClr val="tx2"/>
                </a:solidFill>
                <a:latin typeface="Tahoma" panose="020B0604030504040204" pitchFamily="34" charset="0"/>
              </a:rPr>
              <a:t>(continued)</a:t>
            </a:r>
            <a:endParaRPr lang="en-US" altLang="en-US" sz="3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3320</Words>
  <Application>Microsoft Office PowerPoint</Application>
  <PresentationFormat>Widescreen</PresentationFormat>
  <Paragraphs>495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Arial</vt:lpstr>
      <vt:lpstr>Arial</vt:lpstr>
      <vt:lpstr>Calibri</vt:lpstr>
      <vt:lpstr>Calibri Light</vt:lpstr>
      <vt:lpstr>Cambria Math</vt:lpstr>
      <vt:lpstr>Open Sans</vt:lpstr>
      <vt:lpstr>Roboto</vt:lpstr>
      <vt:lpstr>Tahoma</vt:lpstr>
      <vt:lpstr>Times</vt:lpstr>
      <vt:lpstr>Times New Roman</vt:lpstr>
      <vt:lpstr>Verdana</vt:lpstr>
      <vt:lpstr>Wingdings</vt:lpstr>
      <vt:lpstr>Office Theme</vt:lpstr>
      <vt:lpstr>Equation</vt:lpstr>
      <vt:lpstr>Unit-1</vt:lpstr>
      <vt:lpstr>Analog vs Digital</vt:lpstr>
      <vt:lpstr>Number System and Code</vt:lpstr>
      <vt:lpstr>Positional Number System</vt:lpstr>
      <vt:lpstr>Base-10 Placeholders</vt:lpstr>
      <vt:lpstr>Base-2 Placeholders</vt:lpstr>
      <vt:lpstr>Number conversion</vt:lpstr>
      <vt:lpstr>PowerPoint Presentation</vt:lpstr>
      <vt:lpstr>Converting Base-10 to Base-2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Base-2 to Base-10</vt:lpstr>
      <vt:lpstr>Converting Base-8 to Base-10</vt:lpstr>
      <vt:lpstr>Converting Base-8 to Base-10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</vt:lpstr>
      <vt:lpstr>Practice Question</vt:lpstr>
      <vt:lpstr>Practice Question</vt:lpstr>
      <vt:lpstr>Practice Question</vt:lpstr>
      <vt:lpstr>PowerPoint Presentation</vt:lpstr>
      <vt:lpstr>Binary Addition</vt:lpstr>
      <vt:lpstr> Binary Subtraction </vt:lpstr>
      <vt:lpstr>Octal Addition</vt:lpstr>
      <vt:lpstr> Octal Subtraction </vt:lpstr>
      <vt:lpstr>Hexadecimal Addition</vt:lpstr>
      <vt:lpstr> Hexadecimal Subtraction </vt:lpstr>
      <vt:lpstr>Negative Number Representation Sign Magnitude r’s Compliment (r-1)’s Compliment</vt:lpstr>
      <vt:lpstr>Compliment</vt:lpstr>
      <vt:lpstr>Radix (r) compliment</vt:lpstr>
      <vt:lpstr>Compliment Continue</vt:lpstr>
      <vt:lpstr>Practice Question</vt:lpstr>
      <vt:lpstr>Signed Number representation</vt:lpstr>
      <vt:lpstr>Signed Number representation</vt:lpstr>
      <vt:lpstr>PowerPoint Presentation</vt:lpstr>
      <vt:lpstr>Subtraction by Addition of r’s Compliment</vt:lpstr>
      <vt:lpstr>Subtraction by Addition of Compliment</vt:lpstr>
      <vt:lpstr>PowerPoint Presentation</vt:lpstr>
      <vt:lpstr>Subtraction by Addition of (r-1)’s Compliment</vt:lpstr>
      <vt:lpstr>Subtraction by Addition of Compliment</vt:lpstr>
      <vt:lpstr>Practice Question</vt:lpstr>
      <vt:lpstr>Practice Question</vt:lpstr>
      <vt:lpstr>Binary code for Decimal number</vt:lpstr>
      <vt:lpstr>PowerPoint Presentation</vt:lpstr>
      <vt:lpstr>BCD Addition</vt:lpstr>
      <vt:lpstr>Error Detection Code</vt:lpstr>
      <vt:lpstr>Parity Bit</vt:lpstr>
      <vt:lpstr>Hamming Code</vt:lpstr>
      <vt:lpstr>Hamming code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HP</dc:creator>
  <cp:lastModifiedBy>shanky.mems@gmail.com</cp:lastModifiedBy>
  <cp:revision>96</cp:revision>
  <dcterms:created xsi:type="dcterms:W3CDTF">2020-05-11T15:04:39Z</dcterms:created>
  <dcterms:modified xsi:type="dcterms:W3CDTF">2021-01-25T06:22:56Z</dcterms:modified>
</cp:coreProperties>
</file>