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handoutMasterIdLst>
    <p:handoutMasterId r:id="rId34"/>
  </p:handoutMasterIdLst>
  <p:sldIdLst>
    <p:sldId id="257" r:id="rId2"/>
    <p:sldId id="262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59" r:id="rId12"/>
    <p:sldId id="260" r:id="rId13"/>
    <p:sldId id="289" r:id="rId14"/>
    <p:sldId id="290" r:id="rId15"/>
    <p:sldId id="294" r:id="rId16"/>
    <p:sldId id="292" r:id="rId17"/>
    <p:sldId id="293" r:id="rId18"/>
    <p:sldId id="291" r:id="rId19"/>
    <p:sldId id="272" r:id="rId20"/>
    <p:sldId id="273" r:id="rId21"/>
    <p:sldId id="284" r:id="rId22"/>
    <p:sldId id="287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261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484" autoAdjust="0"/>
  </p:normalViewPr>
  <p:slideViewPr>
    <p:cSldViewPr>
      <p:cViewPr varScale="1">
        <p:scale>
          <a:sx n="72" d="100"/>
          <a:sy n="72" d="100"/>
        </p:scale>
        <p:origin x="132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2045B5-77FA-4509-B4AA-582E61E0FB90}" type="datetimeFigureOut">
              <a:rPr lang="en-US" smtClean="0"/>
              <a:pPr/>
              <a:t>3/16/2023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3A6424-4171-4E30-ABEF-56264FA03E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869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9D66D-2F8B-4871-B55B-B7EA05A57AC8}" type="datetimeFigureOut">
              <a:rPr lang="en-US" smtClean="0"/>
              <a:pPr/>
              <a:t>3/16/2023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5B8650-F9F4-4553-A38B-0A9602AA08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69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Explain</a:t>
            </a:r>
            <a:r>
              <a:rPr lang="en-US" baseline="0" dirty="0"/>
              <a:t> functions(SQRT, FABS,CEIL, FLOOR,POW) in detail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B8650-F9F4-4553-A38B-0A9602AA081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/>
              <a:t>CSE101-Lec#1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95400"/>
            <a:ext cx="7848600" cy="46482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BF2DF57-1AF5-4B29-992F-9EBEE5692EB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Rectangle 1031"/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400" b="1">
              <a:solidFill>
                <a:schemeClr val="tx1"/>
              </a:solidFill>
              <a:latin typeface="AvantGarde" pitchFamily="34" charset="0"/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553200"/>
            <a:ext cx="2743200" cy="381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lvl="0"/>
            <a:r>
              <a:rPr lang="en-US" dirty="0"/>
              <a:t>©LPU CSE101 C Programming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/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B5CDA50-F032-450F-B128-04A46FBDDB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7793038" cy="6778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95400"/>
            <a:ext cx="38481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295400"/>
            <a:ext cx="38481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27432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©LPU CSE101 C Programming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CSE101-Lec#13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/>
              <a:t>Math Library functions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 Standard Library</a:t>
            </a:r>
            <a:endParaRPr lang="en-US" b="0"/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467600" cy="4648200"/>
          </a:xfrm>
        </p:spPr>
        <p:txBody>
          <a:bodyPr/>
          <a:lstStyle/>
          <a:p>
            <a:pPr algn="just"/>
            <a:r>
              <a:rPr lang="en-US" dirty="0"/>
              <a:t>Every implementation of C comes with a standard </a:t>
            </a:r>
            <a:r>
              <a:rPr lang="en-US" b="1" i="1" u="sng" dirty="0"/>
              <a:t>library</a:t>
            </a:r>
            <a:r>
              <a:rPr lang="en-US" i="1" dirty="0"/>
              <a:t> </a:t>
            </a:r>
            <a:r>
              <a:rPr lang="en-US" dirty="0"/>
              <a:t>of predefined functions.</a:t>
            </a:r>
          </a:p>
          <a:p>
            <a:pPr algn="just"/>
            <a:r>
              <a:rPr lang="en-US" dirty="0"/>
              <a:t>Note that, in programming, a </a:t>
            </a:r>
            <a:r>
              <a:rPr lang="en-US" b="1" i="1" u="sng" dirty="0"/>
              <a:t>library</a:t>
            </a:r>
            <a:r>
              <a:rPr lang="en-US" dirty="0"/>
              <a:t> is a </a:t>
            </a:r>
            <a:r>
              <a:rPr lang="en-US" b="1" u="sng" dirty="0"/>
              <a:t>collection of functions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The functions that are common to all versions of C are known as the </a:t>
            </a:r>
            <a:r>
              <a:rPr lang="en-US" b="1" i="1" u="sng" dirty="0"/>
              <a:t>C Standard Library</a:t>
            </a:r>
            <a:r>
              <a:rPr lang="en-US" dirty="0"/>
              <a:t>.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Library Functions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Math library functions </a:t>
            </a:r>
          </a:p>
          <a:p>
            <a:pPr lvl="1"/>
            <a:r>
              <a:rPr lang="en-US" dirty="0"/>
              <a:t>perform common mathematical calculations</a:t>
            </a:r>
          </a:p>
          <a:p>
            <a:pPr lvl="1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/>
              <a:t>Format for calling </a:t>
            </a:r>
            <a:r>
              <a:rPr lang="en-US" dirty="0" err="1"/>
              <a:t>maths</a:t>
            </a:r>
            <a:r>
              <a:rPr lang="en-US" dirty="0"/>
              <a:t> functions</a:t>
            </a:r>
          </a:p>
          <a:p>
            <a:pPr lvl="1"/>
            <a:r>
              <a:rPr lang="en-U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functionName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i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argument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);</a:t>
            </a:r>
          </a:p>
          <a:p>
            <a:pPr lvl="2"/>
            <a:r>
              <a:rPr lang="en-US" dirty="0"/>
              <a:t>If multiple arguments, use comma-separated list</a:t>
            </a:r>
          </a:p>
          <a:p>
            <a:r>
              <a:rPr lang="en-US" dirty="0"/>
              <a:t>Example:</a:t>
            </a: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printf( "%.2f",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( 900.0 ) );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2"/>
            <a:r>
              <a:rPr lang="en-US" dirty="0"/>
              <a:t>Calls function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/>
              <a:t>, which returns the square root of its argument</a:t>
            </a:r>
          </a:p>
          <a:p>
            <a:pPr lvl="2"/>
            <a:r>
              <a:rPr lang="en-US" dirty="0"/>
              <a:t>All math functions return data type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double</a:t>
            </a:r>
          </a:p>
          <a:p>
            <a:pPr lvl="1"/>
            <a:r>
              <a:rPr lang="en-US" dirty="0"/>
              <a:t>Arguments may be constants, variables, or expressions</a:t>
            </a:r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Library Functions</a:t>
            </a:r>
          </a:p>
        </p:txBody>
      </p:sp>
      <p:graphicFrame>
        <p:nvGraphicFramePr>
          <p:cNvPr id="50181" name="Object 5"/>
          <p:cNvGraphicFramePr>
            <a:graphicFrameLocks/>
          </p:cNvGraphicFramePr>
          <p:nvPr/>
        </p:nvGraphicFramePr>
        <p:xfrm>
          <a:off x="0" y="1257300"/>
          <a:ext cx="9144000" cy="590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6150271" imgH="5654695" progId="Word.Document.8">
                  <p:embed/>
                </p:oleObj>
              </mc:Choice>
              <mc:Fallback>
                <p:oleObj name="Document" r:id="rId3" imgW="6150271" imgH="5654695" progId="Word.Document.8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257300"/>
                        <a:ext cx="9144000" cy="590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Library Functions: </a:t>
            </a:r>
            <a:r>
              <a:rPr lang="en-US" dirty="0" err="1"/>
              <a:t>pow</a:t>
            </a:r>
            <a:r>
              <a:rPr lang="en-US" dirty="0"/>
              <a:t>()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 marL="450850" indent="-225425">
              <a:spcAft>
                <a:spcPts val="600"/>
              </a:spcAft>
              <a:buFont typeface="Symbol" pitchFamily="18" charset="2"/>
              <a:buChar char="·"/>
            </a:pPr>
            <a:r>
              <a:rPr lang="en-US" sz="2400" dirty="0"/>
              <a:t>The </a:t>
            </a:r>
            <a:r>
              <a:rPr lang="en-US" sz="2400" b="1" i="1" dirty="0"/>
              <a:t>power</a:t>
            </a:r>
            <a:r>
              <a:rPr lang="en-US" sz="2400" dirty="0"/>
              <a:t> function, </a:t>
            </a:r>
            <a:r>
              <a:rPr lang="en-US" sz="2400" dirty="0" err="1">
                <a:latin typeface="Courier New" pitchFamily="49" charset="0"/>
              </a:rPr>
              <a:t>pow</a:t>
            </a:r>
            <a:r>
              <a:rPr lang="en-US" sz="2400" dirty="0">
                <a:latin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</a:rPr>
              <a:t>x,y</a:t>
            </a:r>
            <a:r>
              <a:rPr lang="en-US" sz="2400" dirty="0">
                <a:latin typeface="Courier New" pitchFamily="49" charset="0"/>
              </a:rPr>
              <a:t>)</a:t>
            </a:r>
            <a:r>
              <a:rPr lang="en-US" sz="2400" dirty="0"/>
              <a:t>, calculates </a:t>
            </a:r>
            <a:r>
              <a:rPr lang="en-US" sz="2400" dirty="0" err="1">
                <a:latin typeface="Courier New" pitchFamily="49" charset="0"/>
              </a:rPr>
              <a:t>x</a:t>
            </a:r>
            <a:r>
              <a:rPr lang="en-US" sz="2400" baseline="30000" dirty="0" err="1">
                <a:latin typeface="Courier New" pitchFamily="49" charset="0"/>
              </a:rPr>
              <a:t>y</a:t>
            </a:r>
            <a:r>
              <a:rPr lang="en-US" sz="2400" dirty="0"/>
              <a:t>; that is, the value of </a:t>
            </a:r>
          </a:p>
          <a:p>
            <a:pPr marL="450850" indent="-225425">
              <a:spcAft>
                <a:spcPts val="600"/>
              </a:spcAft>
              <a:buNone/>
            </a:pPr>
            <a:r>
              <a:rPr lang="en-US" sz="2400" b="1" dirty="0">
                <a:latin typeface="Courier New" pitchFamily="49" charset="0"/>
              </a:rPr>
              <a:t>				</a:t>
            </a:r>
            <a:r>
              <a:rPr lang="en-US" sz="2400" b="1" dirty="0" err="1">
                <a:latin typeface="Courier New" pitchFamily="49" charset="0"/>
              </a:rPr>
              <a:t>pow</a:t>
            </a:r>
            <a:r>
              <a:rPr lang="en-US" sz="2400" b="1" dirty="0">
                <a:latin typeface="Courier New" pitchFamily="49" charset="0"/>
              </a:rPr>
              <a:t>(</a:t>
            </a:r>
            <a:r>
              <a:rPr lang="en-US" sz="2400" b="1" dirty="0" err="1">
                <a:latin typeface="Courier New" pitchFamily="49" charset="0"/>
              </a:rPr>
              <a:t>x,y</a:t>
            </a:r>
            <a:r>
              <a:rPr lang="en-US" sz="2400" b="1" dirty="0">
                <a:latin typeface="Courier New" pitchFamily="49" charset="0"/>
              </a:rPr>
              <a:t>) = </a:t>
            </a:r>
            <a:r>
              <a:rPr lang="en-US" sz="2400" b="1" dirty="0" err="1">
                <a:latin typeface="Courier New" pitchFamily="49" charset="0"/>
              </a:rPr>
              <a:t>x</a:t>
            </a:r>
            <a:r>
              <a:rPr lang="en-US" sz="2400" b="1" baseline="30000" dirty="0" err="1">
                <a:latin typeface="Courier New" pitchFamily="49" charset="0"/>
              </a:rPr>
              <a:t>y</a:t>
            </a:r>
            <a:r>
              <a:rPr lang="en-US" sz="2400" b="1" dirty="0"/>
              <a:t>. </a:t>
            </a:r>
          </a:p>
          <a:p>
            <a:pPr marL="450850" indent="-225425">
              <a:spcAft>
                <a:spcPts val="600"/>
              </a:spcAft>
              <a:buFont typeface="Symbol" pitchFamily="18" charset="2"/>
              <a:buChar char="·"/>
            </a:pPr>
            <a:r>
              <a:rPr lang="en-US" sz="2400" dirty="0" err="1">
                <a:latin typeface="Courier New" pitchFamily="49" charset="0"/>
              </a:rPr>
              <a:t>pow</a:t>
            </a:r>
            <a:r>
              <a:rPr lang="en-US" sz="2400" dirty="0">
                <a:latin typeface="Courier New" pitchFamily="49" charset="0"/>
              </a:rPr>
              <a:t>(2,3)= 2³ = 8.0</a:t>
            </a:r>
            <a:r>
              <a:rPr lang="en-US" sz="2400" dirty="0"/>
              <a:t> and </a:t>
            </a:r>
            <a:r>
              <a:rPr lang="en-US" sz="2400" dirty="0" err="1">
                <a:latin typeface="Courier New" pitchFamily="49" charset="0"/>
              </a:rPr>
              <a:t>pow</a:t>
            </a:r>
            <a:r>
              <a:rPr lang="en-US" sz="2400" dirty="0">
                <a:latin typeface="Courier New" pitchFamily="49" charset="0"/>
              </a:rPr>
              <a:t>(2.5,3) = 15.625</a:t>
            </a:r>
            <a:r>
              <a:rPr lang="en-US" sz="2400" dirty="0"/>
              <a:t>. </a:t>
            </a:r>
          </a:p>
          <a:p>
            <a:pPr marL="450850" indent="-225425">
              <a:spcAft>
                <a:spcPts val="600"/>
              </a:spcAft>
              <a:buFont typeface="Symbol" pitchFamily="18" charset="2"/>
              <a:buChar char="·"/>
            </a:pPr>
            <a:r>
              <a:rPr lang="en-US" sz="2400" dirty="0"/>
              <a:t>The function </a:t>
            </a:r>
            <a:r>
              <a:rPr lang="en-US" sz="2400" dirty="0" err="1">
                <a:latin typeface="Courier New" pitchFamily="49" charset="0"/>
              </a:rPr>
              <a:t>pow</a:t>
            </a:r>
            <a:r>
              <a:rPr lang="en-US" sz="2400" dirty="0"/>
              <a:t> is of the type 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/>
              <a:t>or that the function </a:t>
            </a:r>
            <a:r>
              <a:rPr lang="en-US" sz="2400" dirty="0" err="1">
                <a:latin typeface="Courier New" pitchFamily="49" charset="0"/>
              </a:rPr>
              <a:t>pow</a:t>
            </a:r>
            <a:r>
              <a:rPr lang="en-US" sz="2400" dirty="0"/>
              <a:t> returns a value of the type 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sz="2400" dirty="0"/>
              <a:t>. </a:t>
            </a:r>
          </a:p>
          <a:p>
            <a:pPr marL="450850" indent="-225425">
              <a:spcAft>
                <a:spcPts val="600"/>
              </a:spcAft>
              <a:buFont typeface="Symbol" pitchFamily="18" charset="2"/>
              <a:buChar char="·"/>
            </a:pPr>
            <a:r>
              <a:rPr lang="en-US" sz="2400" dirty="0">
                <a:latin typeface="Courier New" pitchFamily="49" charset="0"/>
              </a:rPr>
              <a:t>x</a:t>
            </a:r>
            <a:r>
              <a:rPr lang="en-US" sz="2400" dirty="0"/>
              <a:t> and </a:t>
            </a:r>
            <a:r>
              <a:rPr lang="en-US" sz="2400" dirty="0">
                <a:latin typeface="Courier New" pitchFamily="49" charset="0"/>
              </a:rPr>
              <a:t>y</a:t>
            </a:r>
            <a:r>
              <a:rPr lang="en-US" sz="2400" dirty="0"/>
              <a:t> are called the </a:t>
            </a:r>
            <a:r>
              <a:rPr lang="en-US" sz="2400" b="1" dirty="0"/>
              <a:t>parameters</a:t>
            </a:r>
            <a:r>
              <a:rPr lang="en-US" sz="2400" dirty="0"/>
              <a:t> (or </a:t>
            </a:r>
            <a:r>
              <a:rPr lang="en-US" sz="2400" b="1" dirty="0"/>
              <a:t>arguments)</a:t>
            </a:r>
            <a:r>
              <a:rPr lang="en-US" sz="2400" dirty="0"/>
              <a:t> of the function </a:t>
            </a:r>
            <a:r>
              <a:rPr lang="en-US" sz="2400" dirty="0" err="1">
                <a:latin typeface="Courier New" pitchFamily="49" charset="0"/>
              </a:rPr>
              <a:t>pow</a:t>
            </a:r>
            <a:r>
              <a:rPr lang="en-US" sz="2400" dirty="0"/>
              <a:t>. </a:t>
            </a:r>
          </a:p>
          <a:p>
            <a:pPr marL="450850" indent="-225425">
              <a:spcAft>
                <a:spcPts val="600"/>
              </a:spcAft>
              <a:buFont typeface="Symbol" pitchFamily="18" charset="2"/>
              <a:buChar char="·"/>
            </a:pPr>
            <a:r>
              <a:rPr lang="en-US" sz="2400" dirty="0"/>
              <a:t>Function </a:t>
            </a:r>
            <a:r>
              <a:rPr lang="en-US" sz="2400" dirty="0" err="1">
                <a:latin typeface="Courier New" pitchFamily="49" charset="0"/>
              </a:rPr>
              <a:t>pow</a:t>
            </a:r>
            <a:r>
              <a:rPr lang="en-US" sz="2400" dirty="0"/>
              <a:t> has two parameters. </a:t>
            </a:r>
            <a:endParaRPr lang="en-US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sqrt</a:t>
            </a:r>
            <a:r>
              <a:rPr lang="en-US" dirty="0"/>
              <a:t>()</a:t>
            </a:r>
          </a:p>
        </p:txBody>
      </p:sp>
      <p:sp>
        <p:nvSpPr>
          <p:cNvPr id="66562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0850" indent="-225425">
              <a:buFont typeface="Symbol" pitchFamily="18" charset="2"/>
              <a:buChar char="·"/>
            </a:pPr>
            <a:r>
              <a:rPr lang="en-US" sz="2400" dirty="0"/>
              <a:t>The </a:t>
            </a:r>
            <a:r>
              <a:rPr lang="en-US" sz="2400" b="1" dirty="0"/>
              <a:t>s</a:t>
            </a:r>
            <a:r>
              <a:rPr lang="en-US" sz="2400" b="1" i="1" dirty="0"/>
              <a:t>quare root</a:t>
            </a:r>
            <a:r>
              <a:rPr lang="en-US" sz="2400" dirty="0"/>
              <a:t> function, </a:t>
            </a:r>
            <a:r>
              <a:rPr lang="en-US" sz="2400" dirty="0" err="1">
                <a:latin typeface="Courier New" pitchFamily="49" charset="0"/>
              </a:rPr>
              <a:t>sqrt</a:t>
            </a:r>
            <a:r>
              <a:rPr lang="en-US" sz="2400" dirty="0">
                <a:latin typeface="Courier New" pitchFamily="49" charset="0"/>
              </a:rPr>
              <a:t>(x)</a:t>
            </a:r>
            <a:r>
              <a:rPr lang="en-US" sz="2400" dirty="0"/>
              <a:t>,  </a:t>
            </a:r>
          </a:p>
          <a:p>
            <a:pPr marL="450850" indent="-225425">
              <a:buNone/>
            </a:pPr>
            <a:r>
              <a:rPr lang="en-US" sz="2400" dirty="0"/>
              <a:t>   calculates the non-negative square root of </a:t>
            </a:r>
            <a:r>
              <a:rPr lang="en-US" sz="2400" dirty="0">
                <a:latin typeface="Courier New" pitchFamily="49" charset="0"/>
              </a:rPr>
              <a:t>x</a:t>
            </a:r>
            <a:r>
              <a:rPr lang="en-US" sz="2400" dirty="0"/>
              <a:t> for </a:t>
            </a:r>
            <a:r>
              <a:rPr lang="en-US" sz="2400" dirty="0">
                <a:latin typeface="Courier New" pitchFamily="49" charset="0"/>
              </a:rPr>
              <a:t>x &gt;= 0.0</a:t>
            </a:r>
            <a:r>
              <a:rPr lang="en-US" sz="2400" dirty="0"/>
              <a:t> </a:t>
            </a:r>
          </a:p>
          <a:p>
            <a:pPr marL="450850" indent="-225425">
              <a:spcAft>
                <a:spcPts val="600"/>
              </a:spcAft>
              <a:buNone/>
            </a:pPr>
            <a:r>
              <a:rPr lang="en-US" sz="2400" dirty="0">
                <a:latin typeface="Courier New" pitchFamily="49" charset="0"/>
              </a:rPr>
              <a:t>			</a:t>
            </a:r>
            <a:r>
              <a:rPr lang="en-US" sz="2400" dirty="0" err="1">
                <a:latin typeface="Courier New" pitchFamily="49" charset="0"/>
              </a:rPr>
              <a:t>sqrt</a:t>
            </a:r>
            <a:r>
              <a:rPr lang="en-US" sz="2400" dirty="0">
                <a:latin typeface="Courier New" pitchFamily="49" charset="0"/>
              </a:rPr>
              <a:t>(2.25)</a:t>
            </a:r>
            <a:r>
              <a:rPr lang="en-US" sz="2400" dirty="0"/>
              <a:t> is </a:t>
            </a:r>
            <a:r>
              <a:rPr lang="en-US" sz="2400" dirty="0">
                <a:latin typeface="Courier New" pitchFamily="49" charset="0"/>
              </a:rPr>
              <a:t>1.5</a:t>
            </a:r>
            <a:r>
              <a:rPr lang="en-US" sz="2400" dirty="0"/>
              <a:t> </a:t>
            </a:r>
          </a:p>
          <a:p>
            <a:pPr marL="450850" indent="-225425">
              <a:spcAft>
                <a:spcPts val="600"/>
              </a:spcAft>
              <a:buNone/>
            </a:pPr>
            <a:r>
              <a:rPr lang="en-US" sz="2400" dirty="0"/>
              <a:t>			</a:t>
            </a:r>
            <a:r>
              <a:rPr lang="en-US" sz="2400" dirty="0" err="1">
                <a:latin typeface="Courier New" pitchFamily="49" charset="0"/>
              </a:rPr>
              <a:t>sqrt</a:t>
            </a:r>
            <a:r>
              <a:rPr lang="en-US" sz="2400" dirty="0">
                <a:latin typeface="Courier New" pitchFamily="49" charset="0"/>
              </a:rPr>
              <a:t>(25)</a:t>
            </a:r>
            <a:r>
              <a:rPr lang="en-US" sz="2400" dirty="0"/>
              <a:t> is  5.0</a:t>
            </a:r>
          </a:p>
          <a:p>
            <a:pPr marL="450850" indent="-225425">
              <a:spcAft>
                <a:spcPts val="600"/>
              </a:spcAft>
              <a:buFont typeface="Symbol" pitchFamily="18" charset="2"/>
              <a:buChar char="·"/>
            </a:pPr>
            <a:r>
              <a:rPr lang="en-US" sz="2400" dirty="0"/>
              <a:t>The function </a:t>
            </a:r>
            <a:r>
              <a:rPr lang="en-US" sz="2400" dirty="0" err="1">
                <a:latin typeface="Courier New" pitchFamily="49" charset="0"/>
              </a:rPr>
              <a:t>sqrt</a:t>
            </a:r>
            <a:r>
              <a:rPr lang="en-US" sz="2400" dirty="0"/>
              <a:t> is of the type 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sz="2400" dirty="0"/>
              <a:t> and has only one parameter.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fabs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fabs</a:t>
            </a:r>
            <a:r>
              <a:rPr lang="en-US" dirty="0"/>
              <a:t> calculates the absolute value of a float argument.</a:t>
            </a:r>
          </a:p>
          <a:p>
            <a:pPr marL="450850" indent="-225425">
              <a:buNone/>
            </a:pPr>
            <a:r>
              <a:rPr lang="en-US" dirty="0">
                <a:latin typeface="Courier New" pitchFamily="49" charset="0"/>
              </a:rPr>
              <a:t>  		</a:t>
            </a:r>
            <a:r>
              <a:rPr lang="en-US" dirty="0" err="1">
                <a:latin typeface="Courier New" pitchFamily="49" charset="0"/>
              </a:rPr>
              <a:t>fabs</a:t>
            </a:r>
            <a:r>
              <a:rPr lang="en-US" dirty="0">
                <a:latin typeface="Courier New" pitchFamily="49" charset="0"/>
              </a:rPr>
              <a:t>(2.25)</a:t>
            </a:r>
            <a:r>
              <a:rPr lang="en-US" dirty="0"/>
              <a:t> is 2.25 </a:t>
            </a:r>
          </a:p>
          <a:p>
            <a:pPr marL="450850" indent="-225425">
              <a:spcAft>
                <a:spcPts val="600"/>
              </a:spcAft>
              <a:buNone/>
            </a:pPr>
            <a:r>
              <a:rPr lang="en-US" dirty="0"/>
              <a:t>			</a:t>
            </a:r>
            <a:r>
              <a:rPr lang="en-US" dirty="0" err="1">
                <a:latin typeface="Courier New" pitchFamily="49" charset="0"/>
              </a:rPr>
              <a:t>fabs</a:t>
            </a:r>
            <a:r>
              <a:rPr lang="en-US" dirty="0">
                <a:latin typeface="Courier New" pitchFamily="49" charset="0"/>
              </a:rPr>
              <a:t>(-25.0)</a:t>
            </a:r>
            <a:r>
              <a:rPr lang="en-US" dirty="0"/>
              <a:t> is  25.0</a:t>
            </a:r>
          </a:p>
          <a:p>
            <a:pPr marL="450850" indent="-225425">
              <a:spcAft>
                <a:spcPts val="600"/>
              </a:spcAft>
              <a:buFont typeface="Symbol" pitchFamily="18" charset="2"/>
              <a:buChar char="·"/>
            </a:pPr>
            <a:r>
              <a:rPr lang="en-US" dirty="0"/>
              <a:t>The function </a:t>
            </a:r>
            <a:r>
              <a:rPr lang="en-US" dirty="0" err="1">
                <a:latin typeface="Courier New" pitchFamily="49" charset="0"/>
              </a:rPr>
              <a:t>fabs</a:t>
            </a:r>
            <a:r>
              <a:rPr lang="en-US" dirty="0"/>
              <a:t> is of the type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dirty="0"/>
              <a:t> and has only one parameter.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floor()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0850" indent="-225425">
              <a:spcAft>
                <a:spcPts val="600"/>
              </a:spcAft>
              <a:buFont typeface="Symbol" pitchFamily="18" charset="2"/>
              <a:buChar char="·"/>
            </a:pPr>
            <a:r>
              <a:rPr lang="en-US" sz="2800" dirty="0"/>
              <a:t>The </a:t>
            </a:r>
            <a:r>
              <a:rPr lang="en-US" sz="2800" b="1" i="1" dirty="0"/>
              <a:t>floor</a:t>
            </a:r>
            <a:r>
              <a:rPr lang="en-US" sz="2800" dirty="0"/>
              <a:t> function, </a:t>
            </a:r>
            <a:r>
              <a:rPr lang="en-US" sz="2800" dirty="0">
                <a:latin typeface="Courier New" pitchFamily="49" charset="0"/>
              </a:rPr>
              <a:t>floor</a:t>
            </a:r>
            <a:r>
              <a:rPr lang="en-US" sz="2800" dirty="0"/>
              <a:t>, calculates the largest whole number that is not greater than </a:t>
            </a:r>
            <a:r>
              <a:rPr lang="en-US" sz="2800" dirty="0">
                <a:latin typeface="Courier New" pitchFamily="49" charset="0"/>
              </a:rPr>
              <a:t>x.</a:t>
            </a:r>
            <a:r>
              <a:rPr lang="en-US" sz="2800" dirty="0"/>
              <a:t> </a:t>
            </a:r>
          </a:p>
          <a:p>
            <a:pPr marL="450850" indent="-225425">
              <a:spcAft>
                <a:spcPts val="600"/>
              </a:spcAft>
              <a:buNone/>
            </a:pPr>
            <a:r>
              <a:rPr lang="en-US" sz="2800" dirty="0">
                <a:latin typeface="Courier New" pitchFamily="49" charset="0"/>
              </a:rPr>
              <a:t>			</a:t>
            </a:r>
            <a:r>
              <a:rPr lang="en-US" sz="2600" dirty="0">
                <a:latin typeface="Courier New" pitchFamily="49" charset="0"/>
              </a:rPr>
              <a:t>floor(48.79)</a:t>
            </a:r>
            <a:r>
              <a:rPr lang="en-US" sz="2600" dirty="0"/>
              <a:t> is </a:t>
            </a:r>
            <a:r>
              <a:rPr lang="en-US" sz="2600" dirty="0">
                <a:latin typeface="Courier New" pitchFamily="49" charset="0"/>
              </a:rPr>
              <a:t>48.0</a:t>
            </a:r>
          </a:p>
          <a:p>
            <a:pPr marL="450850" indent="-225425">
              <a:spcAft>
                <a:spcPts val="600"/>
              </a:spcAft>
              <a:buNone/>
            </a:pPr>
            <a:r>
              <a:rPr lang="en-US" sz="2600" dirty="0">
                <a:latin typeface="Courier New" pitchFamily="49" charset="0"/>
              </a:rPr>
              <a:t>			floor(48.03)</a:t>
            </a:r>
            <a:r>
              <a:rPr lang="en-US" sz="2600" dirty="0"/>
              <a:t> is </a:t>
            </a:r>
            <a:r>
              <a:rPr lang="en-US" sz="2600" dirty="0">
                <a:latin typeface="Courier New" pitchFamily="49" charset="0"/>
              </a:rPr>
              <a:t>48.0</a:t>
            </a:r>
          </a:p>
          <a:p>
            <a:pPr marL="450850" indent="-225425">
              <a:spcAft>
                <a:spcPts val="600"/>
              </a:spcAft>
              <a:buNone/>
            </a:pPr>
            <a:r>
              <a:rPr lang="en-US" sz="2600" dirty="0">
                <a:latin typeface="Courier New" pitchFamily="49" charset="0"/>
              </a:rPr>
              <a:t>			floor(47.79)</a:t>
            </a:r>
            <a:r>
              <a:rPr lang="en-US" sz="2600" dirty="0"/>
              <a:t> is </a:t>
            </a:r>
            <a:r>
              <a:rPr lang="en-US" sz="2600" dirty="0">
                <a:latin typeface="Courier New" pitchFamily="49" charset="0"/>
              </a:rPr>
              <a:t>47.0</a:t>
            </a:r>
            <a:r>
              <a:rPr lang="en-US" sz="2600" dirty="0"/>
              <a:t> </a:t>
            </a:r>
          </a:p>
          <a:p>
            <a:pPr marL="450850" indent="-225425">
              <a:spcAft>
                <a:spcPts val="600"/>
              </a:spcAft>
              <a:buFont typeface="Symbol" pitchFamily="18" charset="2"/>
              <a:buChar char="·"/>
            </a:pPr>
            <a:r>
              <a:rPr lang="en-US" sz="2800" dirty="0"/>
              <a:t>The function </a:t>
            </a:r>
            <a:r>
              <a:rPr lang="en-US" sz="2800" dirty="0">
                <a:latin typeface="Courier New" pitchFamily="49" charset="0"/>
              </a:rPr>
              <a:t>floor</a:t>
            </a:r>
            <a:r>
              <a:rPr lang="en-US" sz="2800" dirty="0"/>
              <a:t> is of the type 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sz="2800" dirty="0"/>
              <a:t> and has only one parameter.</a:t>
            </a:r>
            <a:endParaRPr lang="en-US" sz="2800" b="1" dirty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ceil()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0850" indent="-225425">
              <a:spcAft>
                <a:spcPts val="600"/>
              </a:spcAft>
              <a:buFont typeface="Symbol" pitchFamily="18" charset="2"/>
              <a:buChar char="·"/>
            </a:pPr>
            <a:r>
              <a:rPr lang="en-US" sz="2800" dirty="0"/>
              <a:t>The </a:t>
            </a:r>
            <a:r>
              <a:rPr lang="en-US" sz="2800" b="1" i="1" dirty="0"/>
              <a:t>ceil </a:t>
            </a:r>
            <a:r>
              <a:rPr lang="en-US" sz="2800" dirty="0"/>
              <a:t>function, </a:t>
            </a:r>
            <a:r>
              <a:rPr lang="en-US" sz="2800" dirty="0">
                <a:latin typeface="Courier New" pitchFamily="49" charset="0"/>
              </a:rPr>
              <a:t>ceil</a:t>
            </a:r>
            <a:r>
              <a:rPr lang="en-US" sz="2800" dirty="0"/>
              <a:t>, calculates the smallest whole number that is not less than </a:t>
            </a:r>
            <a:r>
              <a:rPr lang="en-US" sz="2800" dirty="0">
                <a:latin typeface="Courier New" pitchFamily="49" charset="0"/>
              </a:rPr>
              <a:t>x.</a:t>
            </a:r>
            <a:r>
              <a:rPr lang="en-US" sz="2800" dirty="0"/>
              <a:t> </a:t>
            </a:r>
          </a:p>
          <a:p>
            <a:pPr marL="450850" indent="-225425">
              <a:spcAft>
                <a:spcPts val="600"/>
              </a:spcAft>
              <a:buNone/>
            </a:pPr>
            <a:r>
              <a:rPr lang="en-US" sz="2800" dirty="0">
                <a:latin typeface="Courier New" pitchFamily="49" charset="0"/>
              </a:rPr>
              <a:t>			</a:t>
            </a:r>
            <a:r>
              <a:rPr lang="en-US" sz="2400" dirty="0">
                <a:latin typeface="Courier New" pitchFamily="49" charset="0"/>
              </a:rPr>
              <a:t> ceil</a:t>
            </a:r>
            <a:r>
              <a:rPr lang="en-US" sz="2600" dirty="0">
                <a:latin typeface="Courier New" pitchFamily="49" charset="0"/>
              </a:rPr>
              <a:t>(48.79)</a:t>
            </a:r>
            <a:r>
              <a:rPr lang="en-US" sz="2600" dirty="0"/>
              <a:t> is </a:t>
            </a:r>
            <a:r>
              <a:rPr lang="en-US" sz="2600" dirty="0">
                <a:latin typeface="Courier New" pitchFamily="49" charset="0"/>
              </a:rPr>
              <a:t>49</a:t>
            </a:r>
          </a:p>
          <a:p>
            <a:pPr marL="450850" indent="-225425">
              <a:spcAft>
                <a:spcPts val="600"/>
              </a:spcAft>
              <a:buNone/>
            </a:pPr>
            <a:r>
              <a:rPr lang="en-US" sz="2600" dirty="0">
                <a:latin typeface="Courier New" pitchFamily="49" charset="0"/>
              </a:rPr>
              <a:t>			</a:t>
            </a:r>
            <a:r>
              <a:rPr lang="en-US" sz="2400" dirty="0">
                <a:latin typeface="Courier New" pitchFamily="49" charset="0"/>
              </a:rPr>
              <a:t> ceil</a:t>
            </a:r>
            <a:r>
              <a:rPr lang="en-US" sz="2600" dirty="0">
                <a:latin typeface="Courier New" pitchFamily="49" charset="0"/>
              </a:rPr>
              <a:t>(48.03)</a:t>
            </a:r>
            <a:r>
              <a:rPr lang="en-US" sz="2600" dirty="0"/>
              <a:t> is </a:t>
            </a:r>
            <a:r>
              <a:rPr lang="en-US" sz="2600" dirty="0">
                <a:latin typeface="Courier New" pitchFamily="49" charset="0"/>
              </a:rPr>
              <a:t>49</a:t>
            </a:r>
          </a:p>
          <a:p>
            <a:pPr marL="450850" indent="-225425">
              <a:spcAft>
                <a:spcPts val="600"/>
              </a:spcAft>
              <a:buNone/>
            </a:pPr>
            <a:r>
              <a:rPr lang="en-US" sz="2600" dirty="0">
                <a:latin typeface="Courier New" pitchFamily="49" charset="0"/>
              </a:rPr>
              <a:t>			</a:t>
            </a:r>
            <a:r>
              <a:rPr lang="en-US" sz="2400" dirty="0">
                <a:latin typeface="Courier New" pitchFamily="49" charset="0"/>
              </a:rPr>
              <a:t> ceil</a:t>
            </a:r>
            <a:r>
              <a:rPr lang="en-US" sz="2600" dirty="0">
                <a:latin typeface="Courier New" pitchFamily="49" charset="0"/>
              </a:rPr>
              <a:t>(47.79)</a:t>
            </a:r>
            <a:r>
              <a:rPr lang="en-US" sz="2600" dirty="0"/>
              <a:t> is </a:t>
            </a:r>
            <a:r>
              <a:rPr lang="en-US" sz="2600" dirty="0">
                <a:latin typeface="Courier New" pitchFamily="49" charset="0"/>
              </a:rPr>
              <a:t>48</a:t>
            </a:r>
            <a:r>
              <a:rPr lang="en-US" sz="2600" dirty="0"/>
              <a:t> </a:t>
            </a:r>
          </a:p>
          <a:p>
            <a:pPr marL="450850" indent="-225425">
              <a:spcAft>
                <a:spcPts val="600"/>
              </a:spcAft>
              <a:buFont typeface="Symbol" pitchFamily="18" charset="2"/>
              <a:buChar char="·"/>
            </a:pPr>
            <a:r>
              <a:rPr lang="en-US" sz="2800" dirty="0"/>
              <a:t>The function </a:t>
            </a:r>
            <a:r>
              <a:rPr lang="en-US" sz="2800" dirty="0">
                <a:latin typeface="Courier New" pitchFamily="49" charset="0"/>
              </a:rPr>
              <a:t>ceil </a:t>
            </a:r>
            <a:r>
              <a:rPr lang="en-US" sz="2800" dirty="0"/>
              <a:t>is of the type 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sz="2800" dirty="0"/>
              <a:t> and has only one parameter.</a:t>
            </a:r>
            <a:endParaRPr lang="en-US" sz="2800" b="1" dirty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11091" y="609600"/>
            <a:ext cx="8199509" cy="5638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Programming: Argument Type</a:t>
            </a:r>
          </a:p>
        </p:txBody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848600" cy="4800600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2600" dirty="0"/>
              <a:t>Programming has concepts that are analogous to the mathematical </a:t>
            </a:r>
            <a:r>
              <a:rPr lang="en-US" sz="2600" b="1" u="sng" dirty="0"/>
              <a:t>domain</a:t>
            </a:r>
            <a:r>
              <a:rPr lang="en-US" sz="2600" dirty="0"/>
              <a:t> and </a:t>
            </a:r>
            <a:r>
              <a:rPr lang="en-US" sz="2600" b="1" u="sng" dirty="0"/>
              <a:t>range</a:t>
            </a:r>
            <a:r>
              <a:rPr lang="en-US" sz="2600" dirty="0"/>
              <a:t>: </a:t>
            </a:r>
            <a:r>
              <a:rPr lang="en-US" sz="2600" b="1" i="1" u="sng" dirty="0"/>
              <a:t>argument type</a:t>
            </a:r>
            <a:r>
              <a:rPr lang="en-US" sz="2600" i="1" dirty="0"/>
              <a:t> </a:t>
            </a:r>
            <a:r>
              <a:rPr lang="en-US" sz="2600" dirty="0"/>
              <a:t>and </a:t>
            </a:r>
            <a:r>
              <a:rPr lang="en-US" sz="2600" b="1" i="1" u="sng" dirty="0"/>
              <a:t>return type</a:t>
            </a:r>
            <a:r>
              <a:rPr lang="en-US" sz="2600" dirty="0"/>
              <a:t>.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2600" dirty="0"/>
              <a:t>For a given function in C, the </a:t>
            </a:r>
            <a:r>
              <a:rPr lang="en-US" sz="2600" b="1" i="1" u="sng" dirty="0"/>
              <a:t>argument type</a:t>
            </a:r>
            <a:r>
              <a:rPr lang="en-US" sz="2600" dirty="0"/>
              <a:t> –  which corresponds to the </a:t>
            </a:r>
            <a:r>
              <a:rPr lang="en-US" sz="2600" b="1" u="sng" dirty="0"/>
              <a:t>domain</a:t>
            </a:r>
            <a:r>
              <a:rPr lang="en-US" sz="2600" dirty="0"/>
              <a:t> in mathematics – is the data type that C expects for an argument of that function.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2600" dirty="0"/>
              <a:t>For example: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2600" dirty="0"/>
              <a:t>the argument type of    </a:t>
            </a:r>
            <a:r>
              <a:rPr lang="en-US" sz="2600" dirty="0">
                <a:latin typeface="Courier New" pitchFamily="49" charset="0"/>
              </a:rPr>
              <a:t>abs</a:t>
            </a:r>
            <a:r>
              <a:rPr lang="en-US" sz="2600" dirty="0"/>
              <a:t> is </a:t>
            </a:r>
            <a:r>
              <a:rPr lang="en-US" sz="2600" dirty="0">
                <a:latin typeface="Courier New" pitchFamily="49" charset="0"/>
              </a:rPr>
              <a:t>int</a:t>
            </a:r>
            <a:r>
              <a:rPr lang="en-US" sz="2600" dirty="0"/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2600" dirty="0"/>
              <a:t>the argument type of </a:t>
            </a:r>
            <a:r>
              <a:rPr lang="en-US" sz="2600" dirty="0" err="1">
                <a:latin typeface="Courier New" pitchFamily="49" charset="0"/>
              </a:rPr>
              <a:t>fabs</a:t>
            </a:r>
            <a:r>
              <a:rPr lang="en-US" sz="2600" dirty="0"/>
              <a:t> is </a:t>
            </a:r>
            <a:r>
              <a:rPr lang="en-US" sz="2600" dirty="0">
                <a:latin typeface="Courier New" pitchFamily="49" charset="0"/>
              </a:rPr>
              <a:t>float</a:t>
            </a:r>
            <a:r>
              <a:rPr lang="en-US" sz="2600" dirty="0"/>
              <a:t>.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Functions in Mathematics</a:t>
            </a:r>
          </a:p>
        </p:txBody>
      </p:sp>
      <p:sp>
        <p:nvSpPr>
          <p:cNvPr id="529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95400"/>
            <a:ext cx="7772400" cy="2514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dirty="0"/>
              <a:t>“A relationship between two variables, typically </a:t>
            </a:r>
            <a:r>
              <a:rPr lang="en-US" sz="2400" i="1" dirty="0"/>
              <a:t>x</a:t>
            </a:r>
            <a:r>
              <a:rPr lang="en-US" sz="2400" dirty="0"/>
              <a:t> and </a:t>
            </a:r>
            <a:r>
              <a:rPr lang="en-US" sz="2400" i="1" dirty="0"/>
              <a:t>y</a:t>
            </a:r>
            <a:r>
              <a:rPr lang="en-US" sz="2400" dirty="0"/>
              <a:t>, is called a </a:t>
            </a:r>
            <a:r>
              <a:rPr lang="en-US" sz="2400" b="1" i="1" u="sng" dirty="0"/>
              <a:t>function</a:t>
            </a:r>
            <a:r>
              <a:rPr lang="en-US" sz="2400" dirty="0"/>
              <a:t>, if there is a </a:t>
            </a:r>
            <a:r>
              <a:rPr lang="en-US" sz="2400" b="1" u="sng" dirty="0"/>
              <a:t>rule</a:t>
            </a:r>
            <a:r>
              <a:rPr lang="en-US" sz="2400" dirty="0"/>
              <a:t> that assigns to each value of </a:t>
            </a:r>
            <a:r>
              <a:rPr lang="en-US" sz="2400" i="1" dirty="0"/>
              <a:t>x</a:t>
            </a:r>
            <a:r>
              <a:rPr lang="en-US" sz="2400" dirty="0"/>
              <a:t> one and only one value of </a:t>
            </a:r>
            <a:r>
              <a:rPr lang="en-US" sz="2400" i="1" dirty="0"/>
              <a:t>y</a:t>
            </a:r>
            <a:r>
              <a:rPr lang="en-US" sz="2400" dirty="0"/>
              <a:t>.”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So, for example, if we have a function</a:t>
            </a:r>
          </a:p>
          <a:p>
            <a:pPr algn="ctr">
              <a:lnSpc>
                <a:spcPct val="60000"/>
              </a:lnSpc>
              <a:buFont typeface="Wingdings" pitchFamily="2" charset="2"/>
              <a:buNone/>
            </a:pPr>
            <a:r>
              <a:rPr lang="en-US" sz="2400" i="1" dirty="0"/>
              <a:t>f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dirty="0"/>
              <a:t>) = </a:t>
            </a:r>
            <a:r>
              <a:rPr lang="en-US" sz="2400" i="1" dirty="0"/>
              <a:t>x</a:t>
            </a:r>
            <a:r>
              <a:rPr lang="en-US" sz="2400" dirty="0"/>
              <a:t> + 1</a:t>
            </a:r>
          </a:p>
          <a:p>
            <a:pPr>
              <a:lnSpc>
                <a:spcPct val="50000"/>
              </a:lnSpc>
              <a:buFont typeface="Wingdings" pitchFamily="2" charset="2"/>
              <a:buNone/>
            </a:pPr>
            <a:r>
              <a:rPr lang="en-US" sz="2400" dirty="0"/>
              <a:t>then we know that</a:t>
            </a:r>
          </a:p>
        </p:txBody>
      </p:sp>
      <p:graphicFrame>
        <p:nvGraphicFramePr>
          <p:cNvPr id="529752" name="Group 344"/>
          <p:cNvGraphicFramePr>
            <a:graphicFrameLocks noGrp="1"/>
          </p:cNvGraphicFramePr>
          <p:nvPr>
            <p:ph sz="half" idx="2"/>
          </p:nvPr>
        </p:nvGraphicFramePr>
        <p:xfrm>
          <a:off x="2743200" y="3424238"/>
          <a:ext cx="3848100" cy="2890393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00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(-2.5)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-2.5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-1.5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(-2)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-2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-1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(-1)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-1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(0)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(+1)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5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(+2)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+3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(+2.5)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+2.5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+3.5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5263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Argument Type Mismatch</a:t>
            </a:r>
          </a:p>
        </p:txBody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2600" dirty="0"/>
              <a:t>An </a:t>
            </a:r>
            <a:r>
              <a:rPr lang="en-US" sz="2600" b="1" i="1" u="sng" dirty="0"/>
              <a:t>argument type mismatch</a:t>
            </a:r>
            <a:r>
              <a:rPr lang="en-US" sz="2600" dirty="0"/>
              <a:t> is when you pass an argument of a particular data type to a function that expects a different data type.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2600" dirty="0"/>
              <a:t>Some implementations of C </a:t>
            </a:r>
            <a:r>
              <a:rPr lang="en-US" sz="2600" b="1" u="sng" dirty="0"/>
              <a:t>WON’T</a:t>
            </a:r>
            <a:r>
              <a:rPr lang="en-US" sz="2600" dirty="0"/>
              <a:t> check for you whether the data type of the argument you pass is correct. If you pass the wrong data type, you can get a bogus answer.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2600" dirty="0"/>
              <a:t>This problem is more likely to come up when you pass a </a:t>
            </a:r>
            <a:r>
              <a:rPr lang="en-US" sz="2600" dirty="0">
                <a:latin typeface="Courier New" pitchFamily="49" charset="0"/>
              </a:rPr>
              <a:t>float</a:t>
            </a:r>
            <a:r>
              <a:rPr lang="en-US" sz="2600" dirty="0"/>
              <a:t> where the function expects an </a:t>
            </a:r>
            <a:r>
              <a:rPr lang="en-US" sz="2600" dirty="0">
                <a:latin typeface="Courier New" pitchFamily="49" charset="0"/>
              </a:rPr>
              <a:t>int</a:t>
            </a:r>
            <a:r>
              <a:rPr lang="en-US" sz="2600" dirty="0"/>
              <a:t>. In the reverse case, typically C simply promotes the </a:t>
            </a:r>
            <a:r>
              <a:rPr lang="en-US" sz="2600" dirty="0">
                <a:latin typeface="Courier New" pitchFamily="49" charset="0"/>
              </a:rPr>
              <a:t>int</a:t>
            </a:r>
            <a:r>
              <a:rPr lang="en-US" sz="2600" dirty="0"/>
              <a:t> to a </a:t>
            </a:r>
            <a:r>
              <a:rPr lang="en-US" sz="2600" dirty="0">
                <a:latin typeface="Courier New" pitchFamily="49" charset="0"/>
              </a:rPr>
              <a:t>float</a:t>
            </a:r>
            <a:r>
              <a:rPr lang="en-US" sz="2600" dirty="0"/>
              <a:t>.</a:t>
            </a: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solidFill>
                  <a:schemeClr val="tx1"/>
                </a:solidFill>
                <a:latin typeface="Courier New" pitchFamily="49" charset="0"/>
              </a:rPr>
              <a:t>#include &lt;stdio.h&gt;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solidFill>
                  <a:schemeClr val="tx1"/>
                </a:solidFill>
                <a:latin typeface="Courier New" pitchFamily="49" charset="0"/>
              </a:rPr>
              <a:t>#include &lt;</a:t>
            </a:r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</a:rPr>
              <a:t>math.h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solidFill>
                  <a:schemeClr val="tx1"/>
                </a:solidFill>
                <a:latin typeface="Courier New" pitchFamily="49" charset="0"/>
              </a:rPr>
              <a:t>int main 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solidFill>
                  <a:schemeClr val="tx1"/>
                </a:solidFill>
                <a:latin typeface="Courier New" pitchFamily="49" charset="0"/>
              </a:rPr>
              <a:t>{ /* main */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solidFill>
                  <a:schemeClr val="tx1"/>
                </a:solidFill>
                <a:latin typeface="Courier New" pitchFamily="49" charset="0"/>
              </a:rPr>
              <a:t>		const float pi = 3.1415926;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solidFill>
                  <a:schemeClr val="tx1"/>
                </a:solidFill>
                <a:latin typeface="Courier New" pitchFamily="49" charset="0"/>
              </a:rPr>
              <a:t>		printf("2.0 = %f\n", 2.0);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solidFill>
                  <a:schemeClr val="tx1"/>
                </a:solidFill>
                <a:latin typeface="Courier New" pitchFamily="49" charset="0"/>
              </a:rPr>
              <a:t>		printf("pi = %f\n", pi);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solidFill>
                  <a:schemeClr val="tx1"/>
                </a:solidFill>
                <a:latin typeface="Courier New" pitchFamily="49" charset="0"/>
              </a:rPr>
              <a:t>		printf("</a:t>
            </a:r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</a:rPr>
              <a:t>cos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</a:rPr>
              <a:t>(pi) = %f\n", </a:t>
            </a:r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</a:rPr>
              <a:t>cos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</a:rPr>
              <a:t>(pi));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solidFill>
                  <a:schemeClr val="tx1"/>
                </a:solidFill>
                <a:latin typeface="Courier New" pitchFamily="49" charset="0"/>
              </a:rPr>
              <a:t>		printf("sin(pi) = %f\n", sin(pi));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solidFill>
                  <a:schemeClr val="tx1"/>
                </a:solidFill>
                <a:latin typeface="Courier New" pitchFamily="49" charset="0"/>
              </a:rPr>
              <a:t>		printf("</a:t>
            </a:r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</a:rPr>
              <a:t>sqrt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</a:rPr>
              <a:t>(2.0) = %f\n", </a:t>
            </a:r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</a:rPr>
              <a:t>sqrt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</a:rPr>
              <a:t>(2.0));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solidFill>
                  <a:schemeClr val="tx1"/>
                </a:solidFill>
                <a:latin typeface="Courier New" pitchFamily="49" charset="0"/>
              </a:rPr>
              <a:t>    	printf("</a:t>
            </a:r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</a:rPr>
              <a:t>sqrt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</a:rPr>
              <a:t>(2.0) / 2 = %f\n", </a:t>
            </a:r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</a:rPr>
              <a:t>sqrt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</a:rPr>
              <a:t>(2.0) / 2);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solidFill>
                  <a:schemeClr val="tx1"/>
                </a:solidFill>
                <a:latin typeface="Courier New" pitchFamily="49" charset="0"/>
              </a:rPr>
              <a:t>} /* main */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Use Example</a:t>
            </a:r>
          </a:p>
        </p:txBody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1905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60000"/>
              </a:lnSpc>
              <a:buFont typeface="Wingdings" pitchFamily="2" charset="2"/>
              <a:buNone/>
            </a:pPr>
            <a:r>
              <a:rPr lang="en-US" sz="2000" dirty="0">
                <a:solidFill>
                  <a:schemeClr val="tx1"/>
                </a:solidFill>
                <a:latin typeface="Courier New" pitchFamily="49" charset="0"/>
              </a:rPr>
              <a:t>2.0 = 2.000000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</a:pPr>
            <a:r>
              <a:rPr lang="en-US" sz="2000" dirty="0">
                <a:solidFill>
                  <a:schemeClr val="tx1"/>
                </a:solidFill>
                <a:latin typeface="Courier New" pitchFamily="49" charset="0"/>
              </a:rPr>
              <a:t>pi = 3.141593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</a:rPr>
              <a:t>cos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</a:rPr>
              <a:t>(pi) = -1.000000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</a:pPr>
            <a:r>
              <a:rPr lang="en-US" sz="2000" dirty="0">
                <a:solidFill>
                  <a:schemeClr val="tx1"/>
                </a:solidFill>
                <a:latin typeface="Courier New" pitchFamily="49" charset="0"/>
              </a:rPr>
              <a:t>sin(pi) = 0.000000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</a:rPr>
              <a:t>sqrt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</a:rPr>
              <a:t>(2.0) = 1.414214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</a:rPr>
              <a:t>sqrt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</a:rPr>
              <a:t>(2.0) / 2 = 0.707107</a:t>
            </a: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Which of the following header declares mathematical functions and macros?</a:t>
            </a:r>
            <a:br>
              <a:rPr lang="en-US" dirty="0"/>
            </a:br>
            <a:r>
              <a:rPr lang="en-US" dirty="0"/>
              <a:t>a) </a:t>
            </a:r>
            <a:r>
              <a:rPr lang="en-US" dirty="0" err="1"/>
              <a:t>math.h</a:t>
            </a:r>
            <a:br>
              <a:rPr lang="en-US" dirty="0"/>
            </a:br>
            <a:r>
              <a:rPr lang="en-US" dirty="0"/>
              <a:t>b) </a:t>
            </a:r>
            <a:r>
              <a:rPr lang="en-US" dirty="0" err="1"/>
              <a:t>assert.h</a:t>
            </a:r>
            <a:br>
              <a:rPr lang="en-US" dirty="0"/>
            </a:br>
            <a:r>
              <a:rPr lang="en-US" dirty="0"/>
              <a:t>c) </a:t>
            </a:r>
            <a:r>
              <a:rPr lang="en-US" dirty="0" err="1"/>
              <a:t>stdmat</a:t>
            </a:r>
            <a:r>
              <a:rPr lang="en-US" dirty="0"/>
              <a:t>. h</a:t>
            </a:r>
            <a:br>
              <a:rPr lang="en-US" dirty="0"/>
            </a:br>
            <a:r>
              <a:rPr lang="en-US" dirty="0"/>
              <a:t>d) </a:t>
            </a:r>
            <a:r>
              <a:rPr lang="en-US" dirty="0" err="1"/>
              <a:t>stdio</a:t>
            </a:r>
            <a:r>
              <a:rPr lang="en-US" dirty="0"/>
              <a:t>. h</a:t>
            </a:r>
          </a:p>
        </p:txBody>
      </p:sp>
    </p:spTree>
    <p:extLst>
      <p:ext uri="{BB962C8B-B14F-4D97-AF65-F5344CB8AC3E}">
        <p14:creationId xmlns:p14="http://schemas.microsoft.com/office/powerpoint/2010/main" val="28962180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Which of the following header declares mathematical functions and macros?</a:t>
            </a:r>
            <a:br>
              <a:rPr lang="en-US" dirty="0"/>
            </a:br>
            <a:r>
              <a:rPr lang="en-US" dirty="0"/>
              <a:t>a) </a:t>
            </a:r>
            <a:r>
              <a:rPr lang="en-US" b="1" dirty="0" err="1"/>
              <a:t>math.h</a:t>
            </a:r>
            <a:br>
              <a:rPr lang="en-US" dirty="0"/>
            </a:br>
            <a:r>
              <a:rPr lang="en-US" dirty="0"/>
              <a:t>b) </a:t>
            </a:r>
            <a:r>
              <a:rPr lang="en-US" dirty="0" err="1"/>
              <a:t>assert.h</a:t>
            </a:r>
            <a:br>
              <a:rPr lang="en-US" dirty="0"/>
            </a:br>
            <a:r>
              <a:rPr lang="en-US" dirty="0"/>
              <a:t>c) </a:t>
            </a:r>
            <a:r>
              <a:rPr lang="en-US" dirty="0" err="1"/>
              <a:t>stdmat</a:t>
            </a:r>
            <a:r>
              <a:rPr lang="en-US" dirty="0"/>
              <a:t>. h</a:t>
            </a:r>
            <a:br>
              <a:rPr lang="en-US" dirty="0"/>
            </a:br>
            <a:r>
              <a:rPr lang="en-US" dirty="0"/>
              <a:t>d) </a:t>
            </a:r>
            <a:r>
              <a:rPr lang="en-US" dirty="0" err="1"/>
              <a:t>stdio</a:t>
            </a:r>
            <a:r>
              <a:rPr lang="en-US" dirty="0"/>
              <a:t>. h</a:t>
            </a:r>
          </a:p>
        </p:txBody>
      </p:sp>
    </p:spTree>
    <p:extLst>
      <p:ext uri="{BB962C8B-B14F-4D97-AF65-F5344CB8AC3E}">
        <p14:creationId xmlns:p14="http://schemas.microsoft.com/office/powerpoint/2010/main" val="32163880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the value of x</a:t>
            </a:r>
          </a:p>
          <a:p>
            <a:pPr marL="0" indent="0">
              <a:buNone/>
            </a:pPr>
            <a:r>
              <a:rPr lang="en-US" dirty="0"/>
              <a:t>                   x=floor(-2.3)</a:t>
            </a:r>
            <a:br>
              <a:rPr lang="en-US" dirty="0"/>
            </a:br>
            <a:r>
              <a:rPr lang="en-US" dirty="0"/>
              <a:t>a) 2</a:t>
            </a:r>
            <a:br>
              <a:rPr lang="en-US" dirty="0"/>
            </a:br>
            <a:r>
              <a:rPr lang="en-US" dirty="0"/>
              <a:t>b) -2</a:t>
            </a:r>
            <a:br>
              <a:rPr lang="en-US" dirty="0"/>
            </a:br>
            <a:r>
              <a:rPr lang="en-US" dirty="0"/>
              <a:t>c) 3</a:t>
            </a:r>
            <a:br>
              <a:rPr lang="en-US" dirty="0"/>
            </a:br>
            <a:r>
              <a:rPr lang="en-US" dirty="0"/>
              <a:t>d) -3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0556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the value of x</a:t>
            </a:r>
          </a:p>
          <a:p>
            <a:pPr marL="0" indent="0">
              <a:buNone/>
            </a:pPr>
            <a:r>
              <a:rPr lang="en-US" dirty="0"/>
              <a:t>                   x=floor(-2.3)</a:t>
            </a:r>
            <a:br>
              <a:rPr lang="en-US" dirty="0"/>
            </a:br>
            <a:r>
              <a:rPr lang="en-US" dirty="0"/>
              <a:t>a) 2</a:t>
            </a:r>
            <a:br>
              <a:rPr lang="en-US" dirty="0"/>
            </a:br>
            <a:r>
              <a:rPr lang="en-US" dirty="0"/>
              <a:t>b) -2</a:t>
            </a:r>
            <a:br>
              <a:rPr lang="en-US" dirty="0"/>
            </a:br>
            <a:r>
              <a:rPr lang="en-US" dirty="0"/>
              <a:t>c) 3</a:t>
            </a:r>
            <a:br>
              <a:rPr lang="en-US" dirty="0"/>
            </a:br>
            <a:r>
              <a:rPr lang="en-US" dirty="0"/>
              <a:t>d)</a:t>
            </a:r>
            <a:r>
              <a:rPr lang="en-US" b="1" dirty="0"/>
              <a:t> -3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2017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Which of the given function is a library function under the header </a:t>
            </a:r>
            <a:r>
              <a:rPr lang="en-US" dirty="0" err="1"/>
              <a:t>math.h</a:t>
            </a:r>
            <a:r>
              <a:rPr lang="en-US" dirty="0"/>
              <a:t>?</a:t>
            </a:r>
            <a:br>
              <a:rPr lang="en-US" dirty="0"/>
            </a:br>
            <a:r>
              <a:rPr lang="en-US" dirty="0"/>
              <a:t>a) log10()</a:t>
            </a:r>
            <a:br>
              <a:rPr lang="en-US" dirty="0"/>
            </a:br>
            <a:r>
              <a:rPr lang="en-US" dirty="0"/>
              <a:t>b) log20()</a:t>
            </a:r>
            <a:br>
              <a:rPr lang="en-US" dirty="0"/>
            </a:br>
            <a:r>
              <a:rPr lang="en-US" dirty="0"/>
              <a:t>c) log30()</a:t>
            </a:r>
            <a:br>
              <a:rPr lang="en-US" dirty="0"/>
            </a:br>
            <a:r>
              <a:rPr lang="en-US" dirty="0"/>
              <a:t>d) log50()</a:t>
            </a:r>
          </a:p>
        </p:txBody>
      </p:sp>
    </p:spTree>
    <p:extLst>
      <p:ext uri="{BB962C8B-B14F-4D97-AF65-F5344CB8AC3E}">
        <p14:creationId xmlns:p14="http://schemas.microsoft.com/office/powerpoint/2010/main" val="41820617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Which of the given function is a library function under the header </a:t>
            </a:r>
            <a:r>
              <a:rPr lang="en-US" dirty="0" err="1"/>
              <a:t>math.h</a:t>
            </a:r>
            <a:r>
              <a:rPr lang="en-US" dirty="0"/>
              <a:t>?</a:t>
            </a:r>
            <a:br>
              <a:rPr lang="en-US" dirty="0"/>
            </a:br>
            <a:r>
              <a:rPr lang="en-US" dirty="0"/>
              <a:t>a) </a:t>
            </a:r>
            <a:r>
              <a:rPr lang="en-US" b="1" dirty="0"/>
              <a:t>log10()</a:t>
            </a:r>
            <a:br>
              <a:rPr lang="en-US" dirty="0"/>
            </a:br>
            <a:r>
              <a:rPr lang="en-US" dirty="0"/>
              <a:t>b) log20()</a:t>
            </a:r>
            <a:br>
              <a:rPr lang="en-US" dirty="0"/>
            </a:br>
            <a:r>
              <a:rPr lang="en-US" dirty="0"/>
              <a:t>c) log30()</a:t>
            </a:r>
            <a:br>
              <a:rPr lang="en-US" dirty="0"/>
            </a:br>
            <a:r>
              <a:rPr lang="en-US" dirty="0"/>
              <a:t>d) log50()</a:t>
            </a:r>
          </a:p>
        </p:txBody>
      </p:sp>
    </p:spTree>
    <p:extLst>
      <p:ext uri="{BB962C8B-B14F-4D97-AF65-F5344CB8AC3E}">
        <p14:creationId xmlns:p14="http://schemas.microsoft.com/office/powerpoint/2010/main" val="38521458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Which is used to calculates </a:t>
            </a:r>
            <a:r>
              <a:rPr lang="en-US" dirty="0" err="1">
                <a:latin typeface="Courier New" pitchFamily="49" charset="0"/>
              </a:rPr>
              <a:t>x</a:t>
            </a:r>
            <a:r>
              <a:rPr lang="en-US" baseline="30000" dirty="0" err="1">
                <a:latin typeface="Courier New" pitchFamily="49" charset="0"/>
              </a:rPr>
              <a:t>y</a:t>
            </a:r>
            <a:br>
              <a:rPr lang="en-US" dirty="0"/>
            </a:br>
            <a:r>
              <a:rPr lang="en-US" dirty="0"/>
              <a:t>a) pow()</a:t>
            </a:r>
            <a:br>
              <a:rPr lang="en-US" dirty="0"/>
            </a:br>
            <a:r>
              <a:rPr lang="en-US" dirty="0"/>
              <a:t>b) </a:t>
            </a:r>
            <a:r>
              <a:rPr lang="en-US" dirty="0" err="1"/>
              <a:t>exp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c) power()</a:t>
            </a:r>
            <a:br>
              <a:rPr lang="en-US" dirty="0"/>
            </a:br>
            <a:r>
              <a:rPr lang="en-US" dirty="0"/>
              <a:t>d) log10()</a:t>
            </a:r>
          </a:p>
        </p:txBody>
      </p:sp>
    </p:spTree>
    <p:extLst>
      <p:ext uri="{BB962C8B-B14F-4D97-AF65-F5344CB8AC3E}">
        <p14:creationId xmlns:p14="http://schemas.microsoft.com/office/powerpoint/2010/main" val="407581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Functions in Mathematics</a:t>
            </a:r>
          </a:p>
        </p:txBody>
      </p:sp>
      <p:sp>
        <p:nvSpPr>
          <p:cNvPr id="531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95400"/>
            <a:ext cx="7848600" cy="12192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/>
              <a:t>Likewise, if we have a function</a:t>
            </a:r>
          </a:p>
          <a:p>
            <a:pPr algn="ctr">
              <a:lnSpc>
                <a:spcPct val="80000"/>
              </a:lnSpc>
              <a:buFont typeface="Wingdings" pitchFamily="2" charset="2"/>
              <a:buNone/>
            </a:pPr>
            <a:r>
              <a:rPr lang="en-US" i="1"/>
              <a:t>a</a:t>
            </a:r>
            <a:r>
              <a:rPr lang="en-US"/>
              <a:t>(</a:t>
            </a:r>
            <a:r>
              <a:rPr lang="en-US" i="1"/>
              <a:t>y</a:t>
            </a:r>
            <a:r>
              <a:rPr lang="en-US"/>
              <a:t>) = | </a:t>
            </a:r>
            <a:r>
              <a:rPr lang="en-US" i="1"/>
              <a:t>y</a:t>
            </a:r>
            <a:r>
              <a:rPr lang="en-US"/>
              <a:t> |</a:t>
            </a:r>
          </a:p>
          <a:p>
            <a:pPr>
              <a:lnSpc>
                <a:spcPct val="50000"/>
              </a:lnSpc>
              <a:buFont typeface="Wingdings" pitchFamily="2" charset="2"/>
              <a:buNone/>
            </a:pPr>
            <a:r>
              <a:rPr lang="en-US"/>
              <a:t>then we know that</a:t>
            </a:r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en-US" sz="2400"/>
          </a:p>
          <a:p>
            <a:pPr>
              <a:buFont typeface="Wingdings" pitchFamily="2" charset="2"/>
              <a:buNone/>
            </a:pPr>
            <a:endParaRPr lang="en-US" sz="2400"/>
          </a:p>
          <a:p>
            <a:pPr>
              <a:buFont typeface="Wingdings" pitchFamily="2" charset="2"/>
              <a:buNone/>
            </a:pPr>
            <a:endParaRPr lang="en-US" sz="2400"/>
          </a:p>
          <a:p>
            <a:pPr>
              <a:buFont typeface="Wingdings" pitchFamily="2" charset="2"/>
              <a:buNone/>
            </a:pPr>
            <a:endParaRPr lang="en-US" sz="2400"/>
          </a:p>
          <a:p>
            <a:pPr>
              <a:buFont typeface="Wingdings" pitchFamily="2" charset="2"/>
              <a:buNone/>
            </a:pPr>
            <a:endParaRPr lang="en-US" sz="2400"/>
          </a:p>
        </p:txBody>
      </p:sp>
      <p:graphicFrame>
        <p:nvGraphicFramePr>
          <p:cNvPr id="531852" name="Group 396"/>
          <p:cNvGraphicFramePr>
            <a:graphicFrameLocks noGrp="1"/>
          </p:cNvGraphicFramePr>
          <p:nvPr>
            <p:ph sz="half" idx="2"/>
          </p:nvPr>
        </p:nvGraphicFramePr>
        <p:xfrm>
          <a:off x="2057400" y="2171700"/>
          <a:ext cx="5410200" cy="4105656"/>
        </p:xfrm>
        <a:graphic>
          <a:graphicData uri="http://schemas.openxmlformats.org/drawingml/2006/table">
            <a:tbl>
              <a:tblPr/>
              <a:tblGrid>
                <a:gridCol w="1258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3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3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00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(-2.5)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-2.5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+2.5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(-2)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(-1)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(0)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(+1)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5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(+2)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(+2.5)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+2.5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+2.5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5263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Which is used to calculates </a:t>
            </a:r>
            <a:r>
              <a:rPr lang="en-US" dirty="0" err="1">
                <a:latin typeface="Courier New" pitchFamily="49" charset="0"/>
              </a:rPr>
              <a:t>x</a:t>
            </a:r>
            <a:r>
              <a:rPr lang="en-US" baseline="30000" dirty="0" err="1">
                <a:latin typeface="Courier New" pitchFamily="49" charset="0"/>
              </a:rPr>
              <a:t>y</a:t>
            </a:r>
            <a:br>
              <a:rPr lang="en-US" dirty="0"/>
            </a:br>
            <a:r>
              <a:rPr lang="en-US" dirty="0"/>
              <a:t>a) </a:t>
            </a:r>
            <a:r>
              <a:rPr lang="en-US" b="1" dirty="0"/>
              <a:t>pow()</a:t>
            </a:r>
            <a:br>
              <a:rPr lang="en-US" dirty="0"/>
            </a:br>
            <a:r>
              <a:rPr lang="en-US" dirty="0"/>
              <a:t>b) </a:t>
            </a:r>
            <a:r>
              <a:rPr lang="en-US" dirty="0" err="1"/>
              <a:t>exp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c) power()</a:t>
            </a:r>
            <a:br>
              <a:rPr lang="en-US" dirty="0"/>
            </a:br>
            <a:r>
              <a:rPr lang="en-US" dirty="0"/>
              <a:t>d) log10()</a:t>
            </a:r>
          </a:p>
        </p:txBody>
      </p:sp>
    </p:spTree>
    <p:extLst>
      <p:ext uri="{BB962C8B-B14F-4D97-AF65-F5344CB8AC3E}">
        <p14:creationId xmlns:p14="http://schemas.microsoft.com/office/powerpoint/2010/main" val="1119213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Next Class: Recursive Function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Argument</a:t>
            </a:r>
          </a:p>
        </p:txBody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ctr">
              <a:lnSpc>
                <a:spcPct val="80000"/>
              </a:lnSpc>
              <a:buFont typeface="Wingdings" pitchFamily="2" charset="2"/>
              <a:buNone/>
            </a:pP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x</a:t>
            </a:r>
            <a:r>
              <a:rPr lang="en-US"/>
              <a:t>) = </a:t>
            </a:r>
            <a:r>
              <a:rPr lang="en-US" i="1"/>
              <a:t>x</a:t>
            </a:r>
            <a:r>
              <a:rPr lang="en-US"/>
              <a:t> + 1</a:t>
            </a:r>
          </a:p>
          <a:p>
            <a:pPr algn="ctr">
              <a:lnSpc>
                <a:spcPct val="80000"/>
              </a:lnSpc>
              <a:buFont typeface="Wingdings" pitchFamily="2" charset="2"/>
              <a:buNone/>
            </a:pPr>
            <a:r>
              <a:rPr lang="en-US" i="1"/>
              <a:t>a</a:t>
            </a:r>
            <a:r>
              <a:rPr lang="en-US"/>
              <a:t>(</a:t>
            </a:r>
            <a:r>
              <a:rPr lang="en-US" i="1"/>
              <a:t>y</a:t>
            </a:r>
            <a:r>
              <a:rPr lang="en-US"/>
              <a:t>) = | </a:t>
            </a:r>
            <a:r>
              <a:rPr lang="en-US" i="1"/>
              <a:t>y</a:t>
            </a:r>
            <a:r>
              <a:rPr lang="en-US"/>
              <a:t> |</a:t>
            </a:r>
          </a:p>
          <a:p>
            <a:pPr>
              <a:buFont typeface="Wingdings" pitchFamily="2" charset="2"/>
              <a:buNone/>
            </a:pPr>
            <a:r>
              <a:rPr lang="en-US"/>
              <a:t>We refer to the thing inside the parentheses immediately after the name of the function as the </a:t>
            </a:r>
            <a:r>
              <a:rPr lang="en-US" b="1" i="1" u="sng"/>
              <a:t>argument</a:t>
            </a:r>
            <a:r>
              <a:rPr lang="en-US" i="1"/>
              <a:t> </a:t>
            </a:r>
            <a:r>
              <a:rPr lang="en-US"/>
              <a:t>(also known as the </a:t>
            </a:r>
            <a:r>
              <a:rPr lang="en-US" b="1" i="1" u="sng"/>
              <a:t>parameter</a:t>
            </a:r>
            <a:r>
              <a:rPr lang="en-US"/>
              <a:t>) of the function.</a:t>
            </a:r>
          </a:p>
          <a:p>
            <a:pPr>
              <a:buFont typeface="Wingdings" pitchFamily="2" charset="2"/>
              <a:buNone/>
            </a:pPr>
            <a:r>
              <a:rPr lang="en-US"/>
              <a:t>In the examples above:</a:t>
            </a:r>
          </a:p>
          <a:p>
            <a:r>
              <a:rPr lang="en-US"/>
              <a:t>the argument of the function named </a:t>
            </a:r>
            <a:r>
              <a:rPr lang="en-US" i="1"/>
              <a:t>f</a:t>
            </a:r>
            <a:r>
              <a:rPr lang="en-US"/>
              <a:t> is </a:t>
            </a:r>
            <a:r>
              <a:rPr lang="en-US" i="1"/>
              <a:t>x</a:t>
            </a:r>
            <a:r>
              <a:rPr lang="en-US"/>
              <a:t>;</a:t>
            </a:r>
          </a:p>
          <a:p>
            <a:r>
              <a:rPr lang="en-US"/>
              <a:t>the argument of the function named </a:t>
            </a:r>
            <a:r>
              <a:rPr lang="en-US" i="1"/>
              <a:t>a</a:t>
            </a:r>
            <a:r>
              <a:rPr lang="en-US"/>
              <a:t> is </a:t>
            </a:r>
            <a:r>
              <a:rPr lang="en-US" i="1"/>
              <a:t>y</a:t>
            </a:r>
            <a:r>
              <a:rPr lang="en-US"/>
              <a:t>. </a:t>
            </a:r>
          </a:p>
          <a:p>
            <a:pPr>
              <a:buFont typeface="Wingdings" pitchFamily="2" charset="2"/>
              <a:buNone/>
            </a:pPr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Value Function in C</a:t>
            </a:r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848600" cy="5334000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abs</a:t>
            </a:r>
            <a:r>
              <a:rPr lang="en-US" dirty="0"/>
              <a:t> function calculates the </a:t>
            </a:r>
            <a:r>
              <a:rPr lang="en-US" b="1" i="1" u="sng" dirty="0"/>
              <a:t>absolute value</a:t>
            </a:r>
            <a:r>
              <a:rPr lang="en-US" i="1" dirty="0"/>
              <a:t> </a:t>
            </a:r>
            <a:r>
              <a:rPr lang="en-US" dirty="0"/>
              <a:t>of its argument. It’s the C analogue of the mathematical function</a:t>
            </a:r>
          </a:p>
          <a:p>
            <a:pPr algn="just">
              <a:lnSpc>
                <a:spcPct val="60000"/>
              </a:lnSpc>
              <a:buFont typeface="Wingdings" pitchFamily="2" charset="2"/>
              <a:buNone/>
            </a:pPr>
            <a:r>
              <a:rPr lang="en-US" dirty="0"/>
              <a:t>				a(</a:t>
            </a:r>
            <a:r>
              <a:rPr lang="en-US" i="1" dirty="0"/>
              <a:t>y</a:t>
            </a:r>
            <a:r>
              <a:rPr lang="en-US" dirty="0"/>
              <a:t>) = | </a:t>
            </a:r>
            <a:r>
              <a:rPr lang="en-US" i="1" dirty="0"/>
              <a:t>y</a:t>
            </a:r>
            <a:r>
              <a:rPr lang="en-US" dirty="0"/>
              <a:t> |</a:t>
            </a:r>
          </a:p>
          <a:p>
            <a:pPr algn="just">
              <a:lnSpc>
                <a:spcPct val="70000"/>
              </a:lnSpc>
              <a:buFont typeface="Wingdings" pitchFamily="2" charset="2"/>
              <a:buNone/>
            </a:pPr>
            <a:r>
              <a:rPr lang="en-US" dirty="0"/>
              <a:t>    (the absolute value function)</a:t>
            </a:r>
          </a:p>
          <a:p>
            <a:pPr algn="just">
              <a:lnSpc>
                <a:spcPct val="70000"/>
              </a:lnSpc>
              <a:buFont typeface="Wingdings" pitchFamily="2" charset="2"/>
              <a:buNone/>
            </a:pPr>
            <a:r>
              <a:rPr lang="en-US" dirty="0"/>
              <a:t>				 a= abs(y);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57200"/>
            <a:ext cx="7793038" cy="990600"/>
          </a:xfrm>
        </p:spPr>
        <p:txBody>
          <a:bodyPr>
            <a:normAutofit/>
          </a:bodyPr>
          <a:lstStyle/>
          <a:p>
            <a:r>
              <a:rPr lang="en-US" dirty="0"/>
              <a:t>Absolute Value Function in C </a:t>
            </a:r>
          </a:p>
        </p:txBody>
      </p:sp>
      <p:graphicFrame>
        <p:nvGraphicFramePr>
          <p:cNvPr id="535724" name="Group 172"/>
          <p:cNvGraphicFramePr>
            <a:graphicFrameLocks noGrp="1"/>
          </p:cNvGraphicFramePr>
          <p:nvPr>
            <p:ph idx="1"/>
          </p:nvPr>
        </p:nvGraphicFramePr>
        <p:xfrm>
          <a:off x="2286000" y="1295400"/>
          <a:ext cx="4724400" cy="4500246"/>
        </p:xfrm>
        <a:graphic>
          <a:graphicData uri="http://schemas.openxmlformats.org/drawingml/2006/table">
            <a:tbl>
              <a:tblPr/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656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…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  <a:t>fabs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  <a:t>(-2.5)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returns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  <a:t>2.5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  <a:t> abs(-2)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returns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  <a:t> abs(-1)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returns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  <a:t> abs(0)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returns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5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  <a:t> abs(1) 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returns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5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  <a:t> abs(2)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returns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5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  <a:t>fabs(2.5)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returns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  <a:t>2.5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656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…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457200"/>
            <a:ext cx="7793038" cy="677863"/>
          </a:xfrm>
        </p:spPr>
        <p:txBody>
          <a:bodyPr>
            <a:normAutofit fontScale="90000"/>
          </a:bodyPr>
          <a:lstStyle/>
          <a:p>
            <a:r>
              <a:rPr lang="en-US"/>
              <a:t>Absolute Value Function in C #3</a:t>
            </a:r>
          </a:p>
        </p:txBody>
      </p:sp>
      <p:sp>
        <p:nvSpPr>
          <p:cNvPr id="551983" name="Text Box 47"/>
          <p:cNvSpPr txBox="1">
            <a:spLocks noChangeArrowheads="1"/>
          </p:cNvSpPr>
          <p:nvPr/>
        </p:nvSpPr>
        <p:spPr bwMode="auto">
          <a:xfrm>
            <a:off x="685800" y="1447800"/>
            <a:ext cx="7772400" cy="2311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800" dirty="0">
                <a:solidFill>
                  <a:schemeClr val="accent1"/>
                </a:solidFill>
              </a:rPr>
              <a:t>We say “</a:t>
            </a:r>
            <a:r>
              <a:rPr lang="en-US" sz="2800" dirty="0">
                <a:solidFill>
                  <a:schemeClr val="accent1"/>
                </a:solidFill>
                <a:latin typeface="Courier New" pitchFamily="49" charset="0"/>
              </a:rPr>
              <a:t>abs</a:t>
            </a:r>
            <a:r>
              <a:rPr lang="en-US" sz="2800" dirty="0">
                <a:solidFill>
                  <a:schemeClr val="accent1"/>
                </a:solidFill>
              </a:rPr>
              <a:t> of -2 </a:t>
            </a:r>
            <a:r>
              <a:rPr lang="en-US" sz="2800" b="1" i="1" u="sng" dirty="0">
                <a:solidFill>
                  <a:schemeClr val="accent1"/>
                </a:solidFill>
              </a:rPr>
              <a:t>evaluates to</a:t>
            </a:r>
            <a:r>
              <a:rPr lang="en-US" sz="2800" dirty="0">
                <a:solidFill>
                  <a:schemeClr val="accent1"/>
                </a:solidFill>
              </a:rPr>
              <a:t> 2” or “</a:t>
            </a:r>
            <a:r>
              <a:rPr lang="en-US" sz="2800" dirty="0">
                <a:solidFill>
                  <a:schemeClr val="accent1"/>
                </a:solidFill>
                <a:latin typeface="Courier New" pitchFamily="49" charset="0"/>
              </a:rPr>
              <a:t>abs</a:t>
            </a:r>
            <a:r>
              <a:rPr lang="en-US" sz="2800" dirty="0">
                <a:solidFill>
                  <a:schemeClr val="accent1"/>
                </a:solidFill>
              </a:rPr>
              <a:t> of -2 </a:t>
            </a:r>
            <a:r>
              <a:rPr lang="en-US" sz="2800" b="1" i="1" u="sng" dirty="0">
                <a:solidFill>
                  <a:schemeClr val="accent1"/>
                </a:solidFill>
              </a:rPr>
              <a:t>returns</a:t>
            </a:r>
            <a:r>
              <a:rPr lang="en-US" sz="2800" dirty="0">
                <a:solidFill>
                  <a:schemeClr val="accent1"/>
                </a:solidFill>
              </a:rPr>
              <a:t> 2.”</a:t>
            </a:r>
          </a:p>
          <a:p>
            <a:pPr algn="l">
              <a:lnSpc>
                <a:spcPct val="90000"/>
              </a:lnSpc>
            </a:pPr>
            <a:endParaRPr lang="en-US" sz="2800" dirty="0">
              <a:solidFill>
                <a:schemeClr val="accent1"/>
              </a:solidFill>
            </a:endParaRPr>
          </a:p>
          <a:p>
            <a:pPr algn="l">
              <a:lnSpc>
                <a:spcPct val="80000"/>
              </a:lnSpc>
            </a:pPr>
            <a:r>
              <a:rPr lang="en-US" sz="2800" dirty="0">
                <a:solidFill>
                  <a:schemeClr val="accent1"/>
                </a:solidFill>
              </a:rPr>
              <a:t>Note that the function named </a:t>
            </a:r>
            <a:r>
              <a:rPr lang="en-US" sz="2800" b="1" u="sng" dirty="0">
                <a:solidFill>
                  <a:schemeClr val="accent1"/>
                </a:solidFill>
                <a:latin typeface="Courier New" pitchFamily="49" charset="0"/>
              </a:rPr>
              <a:t>abs</a:t>
            </a:r>
            <a:r>
              <a:rPr lang="en-US" sz="2800" dirty="0">
                <a:solidFill>
                  <a:schemeClr val="accent1"/>
                </a:solidFill>
              </a:rPr>
              <a:t> calculates the absolute value of an </a:t>
            </a:r>
            <a:r>
              <a:rPr lang="en-US" sz="2800" b="1" u="sng" dirty="0">
                <a:solidFill>
                  <a:schemeClr val="accent1"/>
                </a:solidFill>
                <a:latin typeface="Courier New" pitchFamily="49" charset="0"/>
              </a:rPr>
              <a:t>int</a:t>
            </a:r>
            <a:r>
              <a:rPr lang="en-US" sz="2800" dirty="0">
                <a:solidFill>
                  <a:schemeClr val="accent1"/>
                </a:solidFill>
              </a:rPr>
              <a:t> argument, and </a:t>
            </a:r>
            <a:r>
              <a:rPr lang="en-US" sz="2800" b="1" u="sng" dirty="0" err="1">
                <a:solidFill>
                  <a:schemeClr val="accent1"/>
                </a:solidFill>
                <a:latin typeface="Courier New" pitchFamily="49" charset="0"/>
              </a:rPr>
              <a:t>fabs</a:t>
            </a:r>
            <a:r>
              <a:rPr lang="en-US" sz="2800" dirty="0">
                <a:solidFill>
                  <a:schemeClr val="accent1"/>
                </a:solidFill>
              </a:rPr>
              <a:t> calculates the absolute value of a </a:t>
            </a:r>
            <a:r>
              <a:rPr lang="en-US" sz="2800" b="1" u="sng" dirty="0">
                <a:solidFill>
                  <a:schemeClr val="accent1"/>
                </a:solidFill>
                <a:latin typeface="Courier New" pitchFamily="49" charset="0"/>
              </a:rPr>
              <a:t>float</a:t>
            </a:r>
            <a:r>
              <a:rPr lang="en-US" sz="2800" dirty="0">
                <a:solidFill>
                  <a:schemeClr val="accent1"/>
                </a:solidFill>
              </a:rPr>
              <a:t> argument.</a:t>
            </a: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Call in Programming</a:t>
            </a:r>
          </a:p>
        </p:txBody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09675"/>
            <a:ext cx="7848600" cy="5257800"/>
          </a:xfrm>
        </p:spPr>
        <p:txBody>
          <a:bodyPr/>
          <a:lstStyle/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In programming, the use of a function in an expression is referred to as a </a:t>
            </a:r>
            <a:r>
              <a:rPr lang="en-US" b="1" i="1" u="sng" dirty="0"/>
              <a:t>call</a:t>
            </a:r>
            <a:r>
              <a:rPr lang="en-US" dirty="0"/>
              <a:t>.</a:t>
            </a:r>
          </a:p>
          <a:p>
            <a:pPr algn="just">
              <a:lnSpc>
                <a:spcPct val="70000"/>
              </a:lnSpc>
              <a:buFont typeface="Wingdings" pitchFamily="2" charset="2"/>
              <a:buNone/>
            </a:pPr>
            <a:r>
              <a:rPr lang="en-US" dirty="0"/>
              <a:t>We say that the statement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printf("%d\n", abs(-2));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b="1" i="1" u="sng" dirty="0"/>
              <a:t>invokes</a:t>
            </a:r>
            <a:r>
              <a:rPr lang="en-US" i="1" dirty="0"/>
              <a:t> </a:t>
            </a:r>
            <a:r>
              <a:rPr lang="en-US" dirty="0"/>
              <a:t>or </a:t>
            </a:r>
            <a:r>
              <a:rPr lang="en-US" b="1" i="1" u="sng" dirty="0"/>
              <a:t>calls</a:t>
            </a:r>
            <a:r>
              <a:rPr lang="en-US" i="1" dirty="0"/>
              <a:t> </a:t>
            </a:r>
            <a:r>
              <a:rPr lang="en-US" dirty="0"/>
              <a:t>the function </a:t>
            </a:r>
            <a:r>
              <a:rPr lang="en-US" dirty="0">
                <a:latin typeface="Courier New" pitchFamily="49" charset="0"/>
              </a:rPr>
              <a:t>abs</a:t>
            </a:r>
            <a:r>
              <a:rPr lang="en-US" dirty="0"/>
              <a:t>; 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the statement </a:t>
            </a:r>
            <a:r>
              <a:rPr lang="en-US" b="1" i="1" u="sng" dirty="0"/>
              <a:t>passes</a:t>
            </a:r>
            <a:r>
              <a:rPr lang="en-US" i="1" dirty="0"/>
              <a:t> </a:t>
            </a:r>
            <a:r>
              <a:rPr lang="en-US" dirty="0"/>
              <a:t>an argument of -2 to the function; the function </a:t>
            </a:r>
            <a:r>
              <a:rPr lang="en-US" dirty="0">
                <a:latin typeface="Courier New" pitchFamily="49" charset="0"/>
              </a:rPr>
              <a:t>abs</a:t>
            </a:r>
            <a:r>
              <a:rPr lang="en-US" dirty="0"/>
              <a:t> </a:t>
            </a:r>
            <a:r>
              <a:rPr lang="en-US" b="1" i="1" u="sng" dirty="0"/>
              <a:t>returns</a:t>
            </a:r>
            <a:r>
              <a:rPr lang="en-US" i="1" dirty="0"/>
              <a:t> </a:t>
            </a:r>
            <a:r>
              <a:rPr lang="en-US" dirty="0"/>
              <a:t>a value of 2.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Math Function vs Programming Function</a:t>
            </a:r>
          </a:p>
        </p:txBody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/>
              <a:t>An important distinction between a function in mathematics and a function in programming: a </a:t>
            </a:r>
            <a:r>
              <a:rPr lang="en-US" b="1" u="sng" dirty="0"/>
              <a:t>function in mathematics</a:t>
            </a:r>
            <a:r>
              <a:rPr lang="en-US" dirty="0"/>
              <a:t> is simply a </a:t>
            </a:r>
            <a:r>
              <a:rPr lang="en-US" b="1" u="sng" dirty="0"/>
              <a:t>definition</a:t>
            </a:r>
            <a:r>
              <a:rPr lang="en-US" dirty="0"/>
              <a:t> (“this name </a:t>
            </a:r>
            <a:r>
              <a:rPr lang="en-US" b="1" u="sng" dirty="0"/>
              <a:t>means</a:t>
            </a:r>
            <a:r>
              <a:rPr lang="en-US" dirty="0"/>
              <a:t> that expression”), while a </a:t>
            </a:r>
            <a:r>
              <a:rPr lang="en-US" b="1" u="sng" dirty="0"/>
              <a:t>function in programming</a:t>
            </a:r>
            <a:r>
              <a:rPr lang="en-US" dirty="0"/>
              <a:t> is an </a:t>
            </a:r>
            <a:r>
              <a:rPr lang="en-US" b="1" u="sng" dirty="0"/>
              <a:t>action</a:t>
            </a:r>
            <a:r>
              <a:rPr lang="en-US" dirty="0"/>
              <a:t> (“this name </a:t>
            </a:r>
            <a:r>
              <a:rPr lang="en-US" b="1" u="sng" dirty="0"/>
              <a:t>means</a:t>
            </a:r>
            <a:r>
              <a:rPr lang="en-US" dirty="0"/>
              <a:t> execute that sequence of statements”). 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171"/>
  <p:tag name="BSN" val="171"/>
  <p:tag name="SVT" val="FALSE"/>
  <p:tag name="NBP" val="1"/>
  <p:tag name="CVB" val="171"/>
  <p:tag name="SPT" val="FALSE"/>
  <p:tag name="CII" val="17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186"/>
  <p:tag name="CVB" val="186"/>
  <p:tag name="BSN" val="186"/>
  <p:tag name="SVT" val="FALSE"/>
  <p:tag name="NBP" val="1"/>
  <p:tag name="SPT" val="FALSE"/>
  <p:tag name="CII" val="18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187"/>
  <p:tag name="CVB" val="187"/>
  <p:tag name="BSN" val="187"/>
  <p:tag name="SVT" val="FALSE"/>
  <p:tag name="NBP" val="1"/>
  <p:tag name="SPT" val="FALSE"/>
  <p:tag name="CII" val="18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200"/>
  <p:tag name="CVB" val="200"/>
  <p:tag name="BSN" val="200"/>
  <p:tag name="SVT" val="FALSE"/>
  <p:tag name="NBP" val="1"/>
  <p:tag name="SPT" val="FALSE"/>
  <p:tag name="CII" val="20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203"/>
  <p:tag name="CVB" val="203"/>
  <p:tag name="BSN" val="203"/>
  <p:tag name="SVT" val="FALSE"/>
  <p:tag name="NBP" val="1"/>
  <p:tag name="SPT" val="FALSE"/>
  <p:tag name="CII" val="20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172"/>
  <p:tag name="BSN" val="172"/>
  <p:tag name="SVT" val="FALSE"/>
  <p:tag name="NBP" val="1"/>
  <p:tag name="CVB" val="172"/>
  <p:tag name="SPT" val="FALSE"/>
  <p:tag name="CII" val="17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174"/>
  <p:tag name="CVB" val="174"/>
  <p:tag name="BSN" val="174"/>
  <p:tag name="SVT" val="FALSE"/>
  <p:tag name="NBP" val="1"/>
  <p:tag name="SPT" val="FALSE"/>
  <p:tag name="CII" val="17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173"/>
  <p:tag name="BSN" val="173"/>
  <p:tag name="SVT" val="FALSE"/>
  <p:tag name="NBP" val="1"/>
  <p:tag name="CVB" val="173"/>
  <p:tag name="SPT" val="FALSE"/>
  <p:tag name="CII" val="17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175"/>
  <p:tag name="CVB" val="175"/>
  <p:tag name="BSN" val="175"/>
  <p:tag name="SVT" val="FALSE"/>
  <p:tag name="NBP" val="1"/>
  <p:tag name="SPT" val="FALSE"/>
  <p:tag name="CII" val="17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176"/>
  <p:tag name="CVB" val="176"/>
  <p:tag name="BSN" val="176"/>
  <p:tag name="SVT" val="FALSE"/>
  <p:tag name="NBP" val="1"/>
  <p:tag name="SPT" val="FALSE"/>
  <p:tag name="CII" val="17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178"/>
  <p:tag name="CVB" val="178"/>
  <p:tag name="BSN" val="178"/>
  <p:tag name="SVT" val="FALSE"/>
  <p:tag name="NBP" val="1"/>
  <p:tag name="SPT" val="FALSE"/>
  <p:tag name="CII" val="17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179"/>
  <p:tag name="CVB" val="179"/>
  <p:tag name="BSN" val="179"/>
  <p:tag name="SVT" val="FALSE"/>
  <p:tag name="NBP" val="1"/>
  <p:tag name="SPT" val="FALSE"/>
  <p:tag name="CII" val="17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180"/>
  <p:tag name="CVB" val="180"/>
  <p:tag name="BSN" val="180"/>
  <p:tag name="SVT" val="FALSE"/>
  <p:tag name="NBP" val="1"/>
  <p:tag name="SPT" val="FALSE"/>
  <p:tag name="CII" val="180"/>
</p:tagLst>
</file>

<file path=ppt/theme/theme1.xml><?xml version="1.0" encoding="utf-8"?>
<a:theme xmlns:a="http://schemas.openxmlformats.org/drawingml/2006/main" name="Lpu theme final with copyright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1689</Words>
  <Application>Microsoft Office PowerPoint</Application>
  <PresentationFormat>On-screen Show (4:3)</PresentationFormat>
  <Paragraphs>264</Paragraphs>
  <Slides>31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Arial</vt:lpstr>
      <vt:lpstr>Arial Black</vt:lpstr>
      <vt:lpstr>Arial Rounded MT Bold</vt:lpstr>
      <vt:lpstr>AvantGarde</vt:lpstr>
      <vt:lpstr>Calibri</vt:lpstr>
      <vt:lpstr>Courier New</vt:lpstr>
      <vt:lpstr>Symbol</vt:lpstr>
      <vt:lpstr>Times New Roman</vt:lpstr>
      <vt:lpstr>Wingdings</vt:lpstr>
      <vt:lpstr>Lpu theme final with copyright</vt:lpstr>
      <vt:lpstr>Document</vt:lpstr>
      <vt:lpstr>CSE101-Lec#13</vt:lpstr>
      <vt:lpstr>Functions in Mathematics</vt:lpstr>
      <vt:lpstr>Functions in Mathematics</vt:lpstr>
      <vt:lpstr>Function Argument</vt:lpstr>
      <vt:lpstr>Absolute Value Function in C</vt:lpstr>
      <vt:lpstr>Absolute Value Function in C </vt:lpstr>
      <vt:lpstr>Absolute Value Function in C #3</vt:lpstr>
      <vt:lpstr>Function Call in Programming</vt:lpstr>
      <vt:lpstr>Math Function vs Programming Function</vt:lpstr>
      <vt:lpstr>C Standard Library</vt:lpstr>
      <vt:lpstr>Math Library Functions</vt:lpstr>
      <vt:lpstr>Math Library Functions</vt:lpstr>
      <vt:lpstr>Math Library Functions: pow()</vt:lpstr>
      <vt:lpstr>sqrt()</vt:lpstr>
      <vt:lpstr>fabs()</vt:lpstr>
      <vt:lpstr>floor()</vt:lpstr>
      <vt:lpstr>ceil()</vt:lpstr>
      <vt:lpstr>PowerPoint Presentation</vt:lpstr>
      <vt:lpstr>Programming: Argument Type</vt:lpstr>
      <vt:lpstr>Argument Type Mismatch</vt:lpstr>
      <vt:lpstr>PowerPoint Presentation</vt:lpstr>
      <vt:lpstr>Function Use Example</vt:lpstr>
      <vt:lpstr>Q1</vt:lpstr>
      <vt:lpstr>Q1</vt:lpstr>
      <vt:lpstr>Q2</vt:lpstr>
      <vt:lpstr>Q2</vt:lpstr>
      <vt:lpstr>Q3</vt:lpstr>
      <vt:lpstr>Q3</vt:lpstr>
      <vt:lpstr>Q4</vt:lpstr>
      <vt:lpstr>Q4</vt:lpstr>
      <vt:lpstr>Next Class: Recursive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CSE101-Lec#13</dc:title>
  <dc:creator>Aman</dc:creator>
  <cp:lastModifiedBy>SHREY GARG</cp:lastModifiedBy>
  <cp:revision>9</cp:revision>
  <dcterms:created xsi:type="dcterms:W3CDTF">2014-08-26T04:20:32Z</dcterms:created>
  <dcterms:modified xsi:type="dcterms:W3CDTF">2023-03-16T11:00:43Z</dcterms:modified>
</cp:coreProperties>
</file>