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6802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76803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8850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78851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0898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80899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82947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84995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577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Prototyping Model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idx="1"/>
          </p:nvPr>
        </p:nvSpPr>
        <p:spPr>
          <a:xfrm>
            <a:off x="704850" y="1447800"/>
            <a:ext cx="10648950" cy="5077460"/>
          </a:xfrm>
        </p:spPr>
        <p:txBody>
          <a:bodyPr vert="horz" wrap="square" lIns="18000" tIns="46800" rIns="18000" bIns="46800" anchor="t" anchorCtr="0"/>
          <a:p>
            <a:pPr>
              <a:spcBef>
                <a:spcPts val="1000"/>
              </a:spcBef>
            </a:pPr>
            <a:r>
              <a:rPr lang="en-GB" altLang="en-US" sz="3200" b="1" dirty="0"/>
              <a:t>Before  starting actual development, </a:t>
            </a:r>
            <a:endParaRPr lang="en-GB" altLang="en-US" sz="3200" b="1" dirty="0"/>
          </a:p>
          <a:p>
            <a:pPr lvl="1">
              <a:spcBef>
                <a:spcPts val="725"/>
              </a:spcBef>
            </a:pPr>
            <a:r>
              <a:rPr lang="en-GB" altLang="en-US" sz="3200" b="1" dirty="0">
                <a:solidFill>
                  <a:srgbClr val="800000"/>
                </a:solidFill>
              </a:rPr>
              <a:t>a working prototype of the system should first be built.</a:t>
            </a:r>
            <a:endParaRPr lang="en-GB" altLang="en-US" sz="3200" b="1" dirty="0">
              <a:solidFill>
                <a:srgbClr val="800000"/>
              </a:solidFill>
            </a:endParaRPr>
          </a:p>
          <a:p>
            <a:pPr>
              <a:spcBef>
                <a:spcPts val="1000"/>
              </a:spcBef>
            </a:pPr>
            <a:r>
              <a:rPr lang="en-GB" altLang="en-US" sz="3200" b="1" dirty="0">
                <a:solidFill>
                  <a:srgbClr val="000099"/>
                </a:solidFill>
              </a:rPr>
              <a:t>A prototype is a toy implementation of a system</a:t>
            </a:r>
            <a:r>
              <a:rPr lang="en-GB" altLang="en-US" sz="3200" b="1" dirty="0"/>
              <a:t>:</a:t>
            </a:r>
            <a:endParaRPr lang="en-GB" altLang="en-US" sz="3200" b="1" dirty="0"/>
          </a:p>
          <a:p>
            <a:pPr lvl="1">
              <a:spcBef>
                <a:spcPts val="725"/>
              </a:spcBef>
            </a:pPr>
            <a:r>
              <a:rPr lang="en-GB" altLang="en-US" sz="3200" b="1" dirty="0"/>
              <a:t>limited functional capabilities, </a:t>
            </a:r>
            <a:endParaRPr lang="en-GB" altLang="en-US" sz="3200" b="1" dirty="0"/>
          </a:p>
          <a:p>
            <a:pPr lvl="1">
              <a:spcBef>
                <a:spcPts val="725"/>
              </a:spcBef>
            </a:pPr>
            <a:r>
              <a:rPr lang="en-GB" altLang="en-US" sz="3200" b="1" dirty="0"/>
              <a:t>low reliability,  </a:t>
            </a:r>
            <a:endParaRPr lang="en-GB" altLang="en-US" sz="3200" b="1" dirty="0"/>
          </a:p>
          <a:p>
            <a:pPr lvl="1">
              <a:spcBef>
                <a:spcPts val="725"/>
              </a:spcBef>
            </a:pPr>
            <a:r>
              <a:rPr lang="en-GB" altLang="en-US" sz="3200" b="1" dirty="0"/>
              <a:t>inefficient performance.</a:t>
            </a:r>
            <a:endParaRPr lang="en-GB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782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sz="3600" dirty="0">
                <a:solidFill>
                  <a:srgbClr val="0033CC"/>
                </a:solidFill>
              </a:rPr>
              <a:t>Prototyping Model </a:t>
            </a:r>
            <a:r>
              <a:rPr lang="en-GB" altLang="en-US" sz="3600" dirty="0">
                <a:solidFill>
                  <a:srgbClr val="0033CC"/>
                </a:solidFill>
              </a:rPr>
              <a:t>(CONT.)</a:t>
            </a:r>
            <a:endParaRPr lang="en-GB" altLang="en-US" sz="3600" dirty="0">
              <a:solidFill>
                <a:srgbClr val="0033CC"/>
              </a:solidFill>
            </a:endParaRPr>
          </a:p>
        </p:txBody>
      </p:sp>
      <p:sp>
        <p:nvSpPr>
          <p:cNvPr id="77828" name="Rectangle 2"/>
          <p:cNvSpPr>
            <a:spLocks noGrp="1"/>
          </p:cNvSpPr>
          <p:nvPr>
            <p:ph idx="1"/>
          </p:nvPr>
        </p:nvSpPr>
        <p:spPr/>
        <p:txBody>
          <a:bodyPr vert="horz" wrap="square" lIns="18000" tIns="46800" rIns="18000" bIns="46800" anchor="t" anchorCtr="0"/>
          <a:p>
            <a:pPr>
              <a:spcBef>
                <a:spcPts val="825"/>
              </a:spcBef>
            </a:pPr>
            <a:r>
              <a:rPr lang="en-GB" altLang="en-US" sz="3600" b="1" dirty="0"/>
              <a:t>The reason for developing a prototype is:</a:t>
            </a:r>
            <a:endParaRPr lang="en-GB" altLang="en-US" sz="3600" b="1" dirty="0"/>
          </a:p>
          <a:p>
            <a:pPr lvl="1">
              <a:spcBef>
                <a:spcPts val="725"/>
              </a:spcBef>
            </a:pPr>
            <a:r>
              <a:rPr lang="en-GB" altLang="en-US" sz="3200" b="1" dirty="0">
                <a:solidFill>
                  <a:srgbClr val="000099"/>
                </a:solidFill>
              </a:rPr>
              <a:t>it is impossible to ``get it right'' the first time, </a:t>
            </a:r>
            <a:endParaRPr lang="en-GB" altLang="en-US" sz="3200" b="1" dirty="0">
              <a:solidFill>
                <a:srgbClr val="000099"/>
              </a:solidFill>
            </a:endParaRPr>
          </a:p>
          <a:p>
            <a:pPr lvl="1">
              <a:spcBef>
                <a:spcPts val="725"/>
              </a:spcBef>
            </a:pPr>
            <a:r>
              <a:rPr lang="en-GB" altLang="en-US" sz="3200" b="1" dirty="0"/>
              <a:t>we must plan to throw away  the first product 	</a:t>
            </a:r>
            <a:endParaRPr lang="en-GB" altLang="en-US" sz="3200" b="1" dirty="0"/>
          </a:p>
          <a:p>
            <a:pPr lvl="2">
              <a:spcBef>
                <a:spcPts val="640"/>
              </a:spcBef>
            </a:pPr>
            <a:r>
              <a:rPr lang="en-GB" altLang="en-US" sz="2800" b="1" dirty="0"/>
              <a:t>if we want to develop a good product.</a:t>
            </a:r>
            <a:endParaRPr lang="en-GB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987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9875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Prototyping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79876" name="Rectangle 2"/>
          <p:cNvSpPr>
            <a:spLocks noGrp="1"/>
          </p:cNvSpPr>
          <p:nvPr>
            <p:ph idx="1"/>
          </p:nvPr>
        </p:nvSpPr>
        <p:spPr>
          <a:xfrm>
            <a:off x="2209800" y="1447800"/>
            <a:ext cx="7770813" cy="4113213"/>
          </a:xfrm>
        </p:spPr>
        <p:txBody>
          <a:bodyPr vert="horz" wrap="square" lIns="18000" tIns="46800" rIns="18000" bIns="46800" anchor="t" anchorCtr="0"/>
          <a:p>
            <a:pPr>
              <a:spcBef>
                <a:spcPts val="640"/>
              </a:spcBef>
            </a:pPr>
            <a:r>
              <a:rPr lang="en-GB" altLang="en-US" b="1" dirty="0"/>
              <a:t>The developed prototype is submitted to the customer for his evaluation:</a:t>
            </a:r>
            <a:endParaRPr lang="en-GB" altLang="en-US" b="1" dirty="0"/>
          </a:p>
          <a:p>
            <a:pPr lvl="1">
              <a:spcBef>
                <a:spcPts val="550"/>
              </a:spcBef>
            </a:pPr>
            <a:r>
              <a:rPr lang="en-GB" altLang="en-US" dirty="0"/>
              <a:t>Based on the user feedback,  requirements are refined.</a:t>
            </a:r>
            <a:endParaRPr lang="en-GB" altLang="en-US" dirty="0"/>
          </a:p>
          <a:p>
            <a:pPr lvl="1">
              <a:spcBef>
                <a:spcPts val="550"/>
              </a:spcBef>
            </a:pPr>
            <a:r>
              <a:rPr lang="en-GB" altLang="en-US" dirty="0"/>
              <a:t>This cycle continues until the user approves the prototype.</a:t>
            </a:r>
            <a:endParaRPr lang="en-GB" altLang="en-US" dirty="0"/>
          </a:p>
          <a:p>
            <a:pPr>
              <a:spcBef>
                <a:spcPts val="640"/>
              </a:spcBef>
            </a:pPr>
            <a:r>
              <a:rPr lang="en-GB" altLang="en-US" b="1" dirty="0"/>
              <a:t>The actual system is developed using the classical waterfall approach.</a:t>
            </a:r>
            <a:endParaRPr lang="en-GB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Prototyping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81924" name="Text Box 2"/>
          <p:cNvSpPr txBox="1"/>
          <p:nvPr/>
        </p:nvSpPr>
        <p:spPr>
          <a:xfrm>
            <a:off x="1524000" y="2057400"/>
            <a:ext cx="1403350" cy="850900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365"/>
              </a:spcBef>
              <a:buClrTx/>
              <a:buFontTx/>
              <a:buNone/>
              <a:tabLst>
                <a:tab pos="8636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Requirements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  <a:p>
            <a:pPr marL="0" lvl="0" indent="0" defTabSz="914400">
              <a:lnSpc>
                <a:spcPct val="85000"/>
              </a:lnSpc>
              <a:spcBef>
                <a:spcPts val="365"/>
              </a:spcBef>
              <a:buClrTx/>
              <a:buFontTx/>
              <a:buNone/>
              <a:tabLst>
                <a:tab pos="8636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Gathering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81925" name="Text Box 3"/>
          <p:cNvSpPr txBox="1"/>
          <p:nvPr/>
        </p:nvSpPr>
        <p:spPr>
          <a:xfrm>
            <a:off x="3505200" y="2286000"/>
            <a:ext cx="1370013" cy="334963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925"/>
              </a:spcBef>
              <a:buClrTx/>
              <a:buFontTx/>
              <a:buNone/>
              <a:tabLst>
                <a:tab pos="8636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Quick Design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81926" name="Text Box 4"/>
          <p:cNvSpPr txBox="1"/>
          <p:nvPr/>
        </p:nvSpPr>
        <p:spPr>
          <a:xfrm>
            <a:off x="4648200" y="3429000"/>
            <a:ext cx="1598613" cy="57943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925"/>
              </a:spcBef>
              <a:buClrTx/>
              <a:buFontTx/>
              <a:buNone/>
              <a:tabLst>
                <a:tab pos="863600" algn="l"/>
                <a:tab pos="14478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Refine Requirements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81927" name="Text Box 5"/>
          <p:cNvSpPr txBox="1"/>
          <p:nvPr/>
        </p:nvSpPr>
        <p:spPr>
          <a:xfrm>
            <a:off x="4876800" y="1371600"/>
            <a:ext cx="1522413" cy="57943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925"/>
              </a:spcBef>
              <a:buClrTx/>
              <a:buFontTx/>
              <a:buNone/>
              <a:tabLst>
                <a:tab pos="863600" algn="l"/>
                <a:tab pos="14478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Build Prototype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81928" name="Text Box 6"/>
          <p:cNvSpPr txBox="1"/>
          <p:nvPr/>
        </p:nvSpPr>
        <p:spPr>
          <a:xfrm>
            <a:off x="5562600" y="2209800"/>
            <a:ext cx="1600200" cy="838200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63000"/>
              </a:lnSpc>
              <a:spcBef>
                <a:spcPts val="365"/>
              </a:spcBef>
              <a:buClrTx/>
              <a:buFontTx/>
              <a:buNone/>
              <a:tabLst>
                <a:tab pos="863600" algn="l"/>
                <a:tab pos="14478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Customer 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  <a:p>
            <a:pPr marL="0" lvl="0" indent="0" defTabSz="914400">
              <a:lnSpc>
                <a:spcPct val="63000"/>
              </a:lnSpc>
              <a:spcBef>
                <a:spcPts val="365"/>
              </a:spcBef>
              <a:buClrTx/>
              <a:buFontTx/>
              <a:buNone/>
              <a:tabLst>
                <a:tab pos="863600" algn="l"/>
                <a:tab pos="14478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Evaluation of 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  <a:p>
            <a:pPr marL="0" lvl="0" indent="0" defTabSz="914400">
              <a:lnSpc>
                <a:spcPct val="63000"/>
              </a:lnSpc>
              <a:spcBef>
                <a:spcPts val="365"/>
              </a:spcBef>
              <a:buClrTx/>
              <a:buFontTx/>
              <a:buNone/>
              <a:tabLst>
                <a:tab pos="863600" algn="l"/>
                <a:tab pos="14478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Prototype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81929" name="Line 7"/>
          <p:cNvSpPr/>
          <p:nvPr/>
        </p:nvSpPr>
        <p:spPr>
          <a:xfrm>
            <a:off x="2971800" y="2438400"/>
            <a:ext cx="457200" cy="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1930" name="Freeform 8"/>
          <p:cNvSpPr/>
          <p:nvPr/>
        </p:nvSpPr>
        <p:spPr>
          <a:xfrm>
            <a:off x="4191000" y="1676400"/>
            <a:ext cx="533400" cy="455613"/>
          </a:xfrm>
          <a:custGeom>
            <a:avLst/>
            <a:gdLst>
              <a:gd name="txL" fmla="*/ 0 w 636"/>
              <a:gd name="txT" fmla="*/ 0 h 1481"/>
              <a:gd name="txR" fmla="*/ 636 w 636"/>
              <a:gd name="txB" fmla="*/ 1481 h 1481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636" h="1481">
                <a:moveTo>
                  <a:pt x="0" y="1480"/>
                </a:moveTo>
                <a:cubicBezTo>
                  <a:pt x="53" y="1233"/>
                  <a:pt x="106" y="987"/>
                  <a:pt x="212" y="740"/>
                </a:cubicBezTo>
                <a:cubicBezTo>
                  <a:pt x="318" y="493"/>
                  <a:pt x="476" y="247"/>
                  <a:pt x="635" y="0"/>
                </a:cubicBezTo>
              </a:path>
            </a:pathLst>
          </a:custGeom>
          <a:noFill/>
          <a:ln w="38160" cap="flat" cmpd="sng">
            <a:solidFill>
              <a:srgbClr val="003300">
                <a:alpha val="100000"/>
              </a:srgbClr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81931" name="Freeform 9"/>
          <p:cNvSpPr/>
          <p:nvPr/>
        </p:nvSpPr>
        <p:spPr>
          <a:xfrm>
            <a:off x="5715000" y="1828800"/>
            <a:ext cx="455613" cy="379413"/>
          </a:xfrm>
          <a:custGeom>
            <a:avLst/>
            <a:gdLst>
              <a:gd name="txL" fmla="*/ 0 w 1270"/>
              <a:gd name="txT" fmla="*/ 0 h 1059"/>
              <a:gd name="txR" fmla="*/ 1270 w 1270"/>
              <a:gd name="txB" fmla="*/ 1059 h 1059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270" h="1059">
                <a:moveTo>
                  <a:pt x="0" y="0"/>
                </a:moveTo>
                <a:cubicBezTo>
                  <a:pt x="370" y="123"/>
                  <a:pt x="740" y="247"/>
                  <a:pt x="951" y="423"/>
                </a:cubicBezTo>
                <a:cubicBezTo>
                  <a:pt x="1163" y="600"/>
                  <a:pt x="1215" y="829"/>
                  <a:pt x="1269" y="1058"/>
                </a:cubicBezTo>
              </a:path>
            </a:pathLst>
          </a:custGeom>
          <a:noFill/>
          <a:ln w="38160" cap="flat" cmpd="sng">
            <a:solidFill>
              <a:srgbClr val="003300">
                <a:alpha val="100000"/>
              </a:srgbClr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81932" name="Freeform 10"/>
          <p:cNvSpPr/>
          <p:nvPr/>
        </p:nvSpPr>
        <p:spPr>
          <a:xfrm>
            <a:off x="5562600" y="2895600"/>
            <a:ext cx="381000" cy="609600"/>
          </a:xfrm>
          <a:custGeom>
            <a:avLst/>
            <a:gdLst>
              <a:gd name="txL" fmla="*/ 0 w 1059"/>
              <a:gd name="txT" fmla="*/ 0 h 847"/>
              <a:gd name="txR" fmla="*/ 1059 w 1059"/>
              <a:gd name="txB" fmla="*/ 847 h 847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1059" h="847">
                <a:moveTo>
                  <a:pt x="1058" y="0"/>
                </a:moveTo>
                <a:cubicBezTo>
                  <a:pt x="994" y="171"/>
                  <a:pt x="931" y="342"/>
                  <a:pt x="755" y="483"/>
                </a:cubicBezTo>
                <a:cubicBezTo>
                  <a:pt x="579" y="624"/>
                  <a:pt x="289" y="735"/>
                  <a:pt x="0" y="846"/>
                </a:cubicBezTo>
              </a:path>
            </a:pathLst>
          </a:custGeom>
          <a:noFill/>
          <a:ln w="38160" cap="flat" cmpd="sng">
            <a:solidFill>
              <a:srgbClr val="003300">
                <a:alpha val="100000"/>
              </a:srgbClr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81933" name="Freeform 11"/>
          <p:cNvSpPr/>
          <p:nvPr/>
        </p:nvSpPr>
        <p:spPr>
          <a:xfrm>
            <a:off x="4038600" y="3048000"/>
            <a:ext cx="531813" cy="455613"/>
          </a:xfrm>
          <a:custGeom>
            <a:avLst/>
            <a:gdLst>
              <a:gd name="txL" fmla="*/ 0 w 1482"/>
              <a:gd name="txT" fmla="*/ 0 h 1271"/>
              <a:gd name="txR" fmla="*/ 1482 w 1482"/>
              <a:gd name="txB" fmla="*/ 1271 h 1271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482" h="1271">
                <a:moveTo>
                  <a:pt x="1481" y="1270"/>
                </a:moveTo>
                <a:cubicBezTo>
                  <a:pt x="1111" y="1193"/>
                  <a:pt x="740" y="1118"/>
                  <a:pt x="493" y="906"/>
                </a:cubicBezTo>
                <a:cubicBezTo>
                  <a:pt x="247" y="695"/>
                  <a:pt x="123" y="347"/>
                  <a:pt x="0" y="0"/>
                </a:cubicBezTo>
              </a:path>
            </a:pathLst>
          </a:custGeom>
          <a:noFill/>
          <a:ln w="38160" cap="flat" cmpd="sng">
            <a:solidFill>
              <a:srgbClr val="003300">
                <a:alpha val="100000"/>
              </a:srgbClr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p>
            <a:endParaRPr lang="en-US"/>
          </a:p>
        </p:txBody>
      </p:sp>
      <p:sp>
        <p:nvSpPr>
          <p:cNvPr id="81934" name="Line 12"/>
          <p:cNvSpPr/>
          <p:nvPr/>
        </p:nvSpPr>
        <p:spPr>
          <a:xfrm>
            <a:off x="7010400" y="2438400"/>
            <a:ext cx="1524000" cy="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1935" name="Text Box 13"/>
          <p:cNvSpPr txBox="1"/>
          <p:nvPr/>
        </p:nvSpPr>
        <p:spPr>
          <a:xfrm>
            <a:off x="8534400" y="2286000"/>
            <a:ext cx="1141413" cy="334963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925"/>
              </a:spcBef>
              <a:buClrTx/>
              <a:buFontTx/>
              <a:buNone/>
              <a:tabLst>
                <a:tab pos="8636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Design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81936" name="Text Box 14"/>
          <p:cNvSpPr txBox="1"/>
          <p:nvPr/>
        </p:nvSpPr>
        <p:spPr>
          <a:xfrm>
            <a:off x="8305800" y="3048000"/>
            <a:ext cx="1141413" cy="334963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925"/>
              </a:spcBef>
              <a:buClrTx/>
              <a:buFontTx/>
              <a:buNone/>
              <a:tabLst>
                <a:tab pos="8636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Implement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81937" name="Text Box 15"/>
          <p:cNvSpPr txBox="1"/>
          <p:nvPr/>
        </p:nvSpPr>
        <p:spPr>
          <a:xfrm>
            <a:off x="8458200" y="3733800"/>
            <a:ext cx="1141413" cy="334963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925"/>
              </a:spcBef>
              <a:buClrTx/>
              <a:buFontTx/>
              <a:buNone/>
              <a:tabLst>
                <a:tab pos="8636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Test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81938" name="Text Box 16"/>
          <p:cNvSpPr txBox="1"/>
          <p:nvPr/>
        </p:nvSpPr>
        <p:spPr>
          <a:xfrm>
            <a:off x="8305800" y="4419600"/>
            <a:ext cx="1371600" cy="334963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925"/>
              </a:spcBef>
              <a:buClrTx/>
              <a:buFontTx/>
              <a:buNone/>
              <a:tabLst>
                <a:tab pos="8636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Maintenance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</p:txBody>
      </p:sp>
      <p:sp>
        <p:nvSpPr>
          <p:cNvPr id="81939" name="Line 17"/>
          <p:cNvSpPr/>
          <p:nvPr/>
        </p:nvSpPr>
        <p:spPr>
          <a:xfrm>
            <a:off x="8839200" y="2667000"/>
            <a:ext cx="0" cy="4572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1940" name="Line 18"/>
          <p:cNvSpPr/>
          <p:nvPr/>
        </p:nvSpPr>
        <p:spPr>
          <a:xfrm>
            <a:off x="8839200" y="3352800"/>
            <a:ext cx="0" cy="4572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1941" name="Line 19"/>
          <p:cNvSpPr/>
          <p:nvPr/>
        </p:nvSpPr>
        <p:spPr>
          <a:xfrm>
            <a:off x="8763000" y="3962400"/>
            <a:ext cx="0" cy="4572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1942" name="Text Box 20"/>
          <p:cNvSpPr txBox="1"/>
          <p:nvPr/>
        </p:nvSpPr>
        <p:spPr>
          <a:xfrm>
            <a:off x="7086600" y="1905000"/>
            <a:ext cx="1522413" cy="579438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925"/>
              </a:spcBef>
              <a:buClrTx/>
              <a:buFontTx/>
              <a:buNone/>
              <a:tabLst>
                <a:tab pos="863600" algn="l"/>
                <a:tab pos="1447800" algn="l"/>
              </a:tabLst>
            </a:pPr>
            <a:r>
              <a:rPr lang="en-GB" altLang="en-US" sz="1600" b="1" dirty="0">
                <a:solidFill>
                  <a:srgbClr val="0033CC"/>
                </a:solidFill>
                <a:latin typeface="times" charset="0"/>
              </a:rPr>
              <a:t>Customer satisfied</a:t>
            </a:r>
            <a:endParaRPr lang="en-GB" altLang="en-US" sz="1600" b="1" dirty="0">
              <a:solidFill>
                <a:srgbClr val="0033CC"/>
              </a:solidFill>
              <a:latin typeface="time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397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971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Prototyping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83972" name="Rectangle 2"/>
          <p:cNvSpPr>
            <a:spLocks noGrp="1"/>
          </p:cNvSpPr>
          <p:nvPr>
            <p:ph idx="1"/>
          </p:nvPr>
        </p:nvSpPr>
        <p:spPr/>
        <p:txBody>
          <a:bodyPr vert="horz" wrap="square" lIns="18000" tIns="46800" rIns="18000" bIns="46800" anchor="t" anchorCtr="0"/>
          <a:p>
            <a:pPr>
              <a:spcBef>
                <a:spcPts val="550"/>
              </a:spcBef>
            </a:pPr>
            <a:r>
              <a:rPr lang="en-GB" altLang="en-US" sz="2800" b="1" dirty="0">
                <a:solidFill>
                  <a:srgbClr val="800000"/>
                </a:solidFill>
              </a:rPr>
              <a:t>Even though construction of a working prototype model involves additional cost</a:t>
            </a:r>
            <a:r>
              <a:rPr lang="en-GB" altLang="en-US" sz="2800" b="1" dirty="0"/>
              <a:t> --- </a:t>
            </a:r>
            <a:r>
              <a:rPr lang="en-GB" altLang="en-US" sz="2800" b="1" dirty="0">
                <a:solidFill>
                  <a:srgbClr val="000099"/>
                </a:solidFill>
              </a:rPr>
              <a:t> overall development cost might be lower for</a:t>
            </a:r>
            <a:r>
              <a:rPr lang="en-GB" altLang="en-US" sz="2800" b="1" dirty="0"/>
              <a:t>: </a:t>
            </a:r>
            <a:endParaRPr lang="en-GB" altLang="en-US" sz="2800" b="1" dirty="0"/>
          </a:p>
          <a:p>
            <a:pPr lvl="1">
              <a:spcBef>
                <a:spcPts val="465"/>
              </a:spcBef>
            </a:pPr>
            <a:r>
              <a:rPr lang="en-GB" altLang="en-US" sz="2400" b="1" dirty="0"/>
              <a:t>systems with unclear user requirements, </a:t>
            </a:r>
            <a:endParaRPr lang="en-GB" altLang="en-US" sz="2400" b="1" dirty="0"/>
          </a:p>
          <a:p>
            <a:pPr lvl="1">
              <a:spcBef>
                <a:spcPts val="465"/>
              </a:spcBef>
            </a:pPr>
            <a:endParaRPr lang="en-GB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35"/>
            <a:ext cx="10515600" cy="1325563"/>
          </a:xfrm>
        </p:spPr>
        <p:txBody>
          <a:bodyPr/>
          <a:p>
            <a:r>
              <a:rPr lang="en-US">
                <a:solidFill>
                  <a:schemeClr val="accent5"/>
                </a:solidFill>
              </a:rPr>
              <a:t>Advantages</a:t>
            </a:r>
            <a:r>
              <a:rPr lang="en-US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480"/>
          </a:xfrm>
        </p:spPr>
        <p:txBody>
          <a:bodyPr>
            <a:normAutofit fontScale="90000"/>
          </a:bodyPr>
          <a:p>
            <a:endParaRPr lang="en-US"/>
          </a:p>
          <a:p>
            <a:r>
              <a:rPr lang="en-US"/>
              <a:t>The customers get to see the partial product early in the life cycle. This ensures a greater level of customer satisfaction and comfort.</a:t>
            </a:r>
            <a:endParaRPr lang="en-US"/>
          </a:p>
          <a:p>
            <a:r>
              <a:rPr lang="en-US"/>
              <a:t>New requirements can be easily accommodated as there is scope for refinement.</a:t>
            </a:r>
            <a:endParaRPr lang="en-US"/>
          </a:p>
          <a:p>
            <a:r>
              <a:rPr lang="en-US"/>
              <a:t>Missing functionalities can be easily figured out.</a:t>
            </a:r>
            <a:endParaRPr lang="en-US"/>
          </a:p>
          <a:p>
            <a:r>
              <a:rPr lang="en-US"/>
              <a:t>Errors can be detected much earlier thereby saving a lot of effort and cost, besides enhancing the quality of the software.</a:t>
            </a:r>
            <a:endParaRPr lang="en-US"/>
          </a:p>
          <a:p>
            <a:r>
              <a:rPr lang="en-US"/>
              <a:t>The developed prototype can be reused by the developer for more complicated projects in the future. </a:t>
            </a:r>
            <a:endParaRPr lang="en-US"/>
          </a:p>
          <a:p>
            <a:r>
              <a:rPr lang="en-US"/>
              <a:t>Flexibility in design.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r>
              <a:rPr lang="en-US"/>
              <a:t>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255"/>
            <a:ext cx="10515600" cy="5419090"/>
          </a:xfrm>
        </p:spPr>
        <p:txBody>
          <a:bodyPr>
            <a:normAutofit fontScale="80000"/>
          </a:bodyPr>
          <a:p>
            <a:endParaRPr lang="en-US"/>
          </a:p>
          <a:p>
            <a:r>
              <a:rPr lang="en-US"/>
              <a:t>Costly w.r.t time as well as money.</a:t>
            </a:r>
            <a:endParaRPr lang="en-US"/>
          </a:p>
          <a:p>
            <a:r>
              <a:rPr lang="en-US"/>
              <a:t>There may be too much variation in requirements each time the prototype is evaluated by the customer.</a:t>
            </a:r>
            <a:endParaRPr lang="en-US"/>
          </a:p>
          <a:p>
            <a:r>
              <a:rPr lang="en-US"/>
              <a:t>Poor Documentation due to continuously changing customer requirements.</a:t>
            </a:r>
            <a:endParaRPr lang="en-US"/>
          </a:p>
          <a:p>
            <a:r>
              <a:rPr lang="en-US"/>
              <a:t>It is very difficult for developers to accommodate all the changes demanded by the customer.</a:t>
            </a:r>
            <a:endParaRPr lang="en-US"/>
          </a:p>
          <a:p>
            <a:r>
              <a:rPr lang="en-US"/>
              <a:t>There is uncertainty in determining the number of iterations that would be required before the prototype is finally accepted by the customer.</a:t>
            </a:r>
            <a:endParaRPr lang="en-US"/>
          </a:p>
          <a:p>
            <a:r>
              <a:rPr lang="en-US"/>
              <a:t>After seeing an early prototype, the customers sometimes demand the actual product to be delivered soon.</a:t>
            </a:r>
            <a:endParaRPr lang="en-US"/>
          </a:p>
          <a:p>
            <a:r>
              <a:rPr lang="en-US"/>
              <a:t>Developers in a hurry to build prototypes may end up with sub-optimal solutions.</a:t>
            </a:r>
            <a:endParaRPr lang="en-US"/>
          </a:p>
          <a:p>
            <a:r>
              <a:rPr lang="en-US"/>
              <a:t>The customer might lose interest in the product if he/she is not satisfied with the initial prototype.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2347</Words>
  <Application>WPS Presentation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Symbol</vt:lpstr>
      <vt:lpstr>Kingsoft Sign</vt:lpstr>
      <vt:lpstr>times</vt:lpstr>
      <vt:lpstr>苹方-简</vt:lpstr>
      <vt:lpstr>宋体-简</vt:lpstr>
      <vt:lpstr>Office Theme</vt:lpstr>
      <vt:lpstr>Prototyping Model</vt:lpstr>
      <vt:lpstr>Prototyping Model (CONT.)</vt:lpstr>
      <vt:lpstr>Prototyping Model (CONT.)</vt:lpstr>
      <vt:lpstr>Prototyping Model (CONT.)</vt:lpstr>
      <vt:lpstr>Prototyping Model (CONT.)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 Model</dc:title>
  <dc:creator>ranvirsingh</dc:creator>
  <cp:lastModifiedBy>ranvirsingh</cp:lastModifiedBy>
  <cp:revision>1</cp:revision>
  <dcterms:created xsi:type="dcterms:W3CDTF">2023-02-03T00:42:29Z</dcterms:created>
  <dcterms:modified xsi:type="dcterms:W3CDTF">2023-02-03T00:42:29Z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