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lumMod val="40000"/>
                <a:lumOff val="60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p:txBody>
          <a:bodyPr>
            <a:normAutofit fontScale="90000"/>
          </a:bodyPr>
          <a:p>
            <a:r>
              <a:rPr lang="en-US"/>
              <a:t>FUNCTIONAL AND NON-FUNCTIONAL REQUIREMENTS</a:t>
            </a:r>
            <a:endParaRPr lang="en-US"/>
          </a:p>
        </p:txBody>
      </p:sp>
      <p:sp>
        <p:nvSpPr>
          <p:cNvPr id="3" name="Subtitle 2"/>
          <p:cNvSpPr>
            <a:spLocks noGrp="1"/>
          </p:cNvSpPr>
          <p:nvPr>
            <p:ph type="subTitle" idx="1"/>
          </p:nvPr>
        </p:nvSpPr>
        <p:spPr/>
        <p:txBody>
          <a:bodyPr/>
          <a:p>
            <a:r>
              <a:rPr lang="en-US"/>
              <a:t>Lecture-6</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lumMod val="40000"/>
                <a:lumOff val="60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REQUIREMENTS ANALYSIS	</a:t>
            </a:r>
            <a:endParaRPr lang="en-US"/>
          </a:p>
        </p:txBody>
      </p:sp>
      <p:sp>
        <p:nvSpPr>
          <p:cNvPr id="3" name="Content Placeholder 2"/>
          <p:cNvSpPr>
            <a:spLocks noGrp="1"/>
          </p:cNvSpPr>
          <p:nvPr>
            <p:ph idx="1"/>
          </p:nvPr>
        </p:nvSpPr>
        <p:spPr/>
        <p:txBody>
          <a:bodyPr/>
          <a:p>
            <a:r>
              <a:rPr lang="en-US"/>
              <a:t>Requirements analysis is very critical process that enables the success of a system or software project to be assessed. </a:t>
            </a:r>
            <a:endParaRPr lang="en-US"/>
          </a:p>
          <a:p>
            <a:endParaRPr lang="en-US"/>
          </a:p>
          <a:p>
            <a:r>
              <a:rPr lang="en-US"/>
              <a:t>Requirements are generally split into two types: </a:t>
            </a:r>
            <a:endParaRPr lang="en-US"/>
          </a:p>
          <a:p>
            <a:endParaRPr lang="en-US"/>
          </a:p>
          <a:p>
            <a:r>
              <a:rPr lang="en-US"/>
              <a:t>Functional and Non-functional requirements.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lumMod val="40000"/>
                <a:lumOff val="60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FUNCTIONAL REQUIREMENTS	</a:t>
            </a:r>
            <a:endParaRPr lang="en-US"/>
          </a:p>
        </p:txBody>
      </p:sp>
      <p:sp>
        <p:nvSpPr>
          <p:cNvPr id="3" name="Content Placeholder 2"/>
          <p:cNvSpPr>
            <a:spLocks noGrp="1"/>
          </p:cNvSpPr>
          <p:nvPr>
            <p:ph idx="1"/>
          </p:nvPr>
        </p:nvSpPr>
        <p:spPr/>
        <p:txBody>
          <a:bodyPr/>
          <a:p>
            <a:r>
              <a:rPr lang="en-US"/>
              <a:t>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lumMod val="40000"/>
                <a:lumOff val="60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NON FUNCTIONAL REQUIREMENTS	</a:t>
            </a:r>
            <a:endParaRPr lang="en-US"/>
          </a:p>
        </p:txBody>
      </p:sp>
      <p:sp>
        <p:nvSpPr>
          <p:cNvPr id="3" name="Content Placeholder 2"/>
          <p:cNvSpPr>
            <a:spLocks noGrp="1"/>
          </p:cNvSpPr>
          <p:nvPr>
            <p:ph idx="1"/>
          </p:nvPr>
        </p:nvSpPr>
        <p:spPr/>
        <p:txBody>
          <a:bodyPr>
            <a:noAutofit/>
          </a:bodyPr>
          <a:p>
            <a:r>
              <a:rPr lang="en-US" sz="2000"/>
              <a:t>These are basically the quality constraints that the system must satisfy according to the project contract. The priority or extent to which these factors are implemented varies from one project to other. They are also called non-behavioral requirements.</a:t>
            </a:r>
            <a:endParaRPr lang="en-US" sz="2000"/>
          </a:p>
          <a:p>
            <a:r>
              <a:rPr lang="en-US" sz="2000"/>
              <a:t>They basically deal with issues like:</a:t>
            </a:r>
            <a:endParaRPr lang="en-US" sz="2000"/>
          </a:p>
          <a:p>
            <a:r>
              <a:rPr lang="en-US" sz="2000"/>
              <a:t>Security (This includes requirements related to the protection of the system and its data from unauthorized access, as well as the ability to detect and recover from security breaches)</a:t>
            </a:r>
            <a:endParaRPr lang="en-US" sz="2000"/>
          </a:p>
          <a:p>
            <a:r>
              <a:rPr lang="en-US" sz="2000"/>
              <a:t>Scalability</a:t>
            </a:r>
            <a:endParaRPr lang="en-US" sz="2000"/>
          </a:p>
          <a:p>
            <a:r>
              <a:rPr lang="en-US" sz="2000"/>
              <a:t>Performance(This includes requirements related to the speed, scalability, and responsiveness of the system. For example, a requirement that the system should be able to handle a certain number of concurrent users or process a certain amount of data within a specific time frame)</a:t>
            </a:r>
            <a:endParaRPr lang="en-US" sz="2000"/>
          </a:p>
          <a:p>
            <a:r>
              <a:rPr lang="en-US" sz="2000"/>
              <a:t>Usability (This includes requirements related to the ease of use and understandability of the system for the end-users)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lumMod val="40000"/>
                <a:lumOff val="60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graphicFrame>
        <p:nvGraphicFramePr>
          <p:cNvPr id="4" name="Content Placeholder 3"/>
          <p:cNvGraphicFramePr/>
          <p:nvPr>
            <p:ph idx="1"/>
          </p:nvPr>
        </p:nvGraphicFramePr>
        <p:xfrm>
          <a:off x="849630" y="186690"/>
          <a:ext cx="10492740" cy="6949440"/>
        </p:xfrm>
        <a:graphic>
          <a:graphicData uri="http://schemas.openxmlformats.org/drawingml/2006/table">
            <a:tbl>
              <a:tblPr firstRow="1" bandRow="1">
                <a:tableStyleId>{5C22544A-7EE6-4342-B048-85BDC9FD1C3A}</a:tableStyleId>
              </a:tblPr>
              <a:tblGrid>
                <a:gridCol w="5246370"/>
                <a:gridCol w="5246370"/>
              </a:tblGrid>
              <a:tr h="365760">
                <a:tc>
                  <a:txBody>
                    <a:bodyPr/>
                    <a:p>
                      <a:pPr>
                        <a:buNone/>
                      </a:pPr>
                      <a:r>
                        <a:rPr lang="en-US"/>
                        <a:t>FUNCTIONAL REQ</a:t>
                      </a:r>
                      <a:endParaRPr lang="en-US"/>
                    </a:p>
                  </a:txBody>
                  <a:tcPr/>
                </a:tc>
                <a:tc>
                  <a:txBody>
                    <a:bodyPr/>
                    <a:p>
                      <a:pPr>
                        <a:buNone/>
                      </a:pPr>
                      <a:r>
                        <a:rPr lang="en-US"/>
                        <a:t>NON FUNCTIONAL REQ</a:t>
                      </a:r>
                      <a:endParaRPr lang="en-US"/>
                    </a:p>
                  </a:txBody>
                  <a:tcPr/>
                </a:tc>
              </a:tr>
              <a:tr h="640080">
                <a:tc>
                  <a:txBody>
                    <a:bodyPr/>
                    <a:p>
                      <a:pPr>
                        <a:buNone/>
                      </a:pPr>
                      <a:r>
                        <a:rPr lang="en-US"/>
                        <a:t>A functional requirement defines a system or its component.</a:t>
                      </a:r>
                      <a:endParaRPr lang="en-US"/>
                    </a:p>
                  </a:txBody>
                  <a:tcPr/>
                </a:tc>
                <a:tc>
                  <a:txBody>
                    <a:bodyPr/>
                    <a:p>
                      <a:pPr>
                        <a:buNone/>
                      </a:pPr>
                      <a:r>
                        <a:rPr lang="en-US"/>
                        <a:t>A non-functional requirement defines the quality attribute of a software system.</a:t>
                      </a:r>
                      <a:endParaRPr lang="en-US"/>
                    </a:p>
                  </a:txBody>
                  <a:tcPr/>
                </a:tc>
              </a:tr>
              <a:tr h="914400">
                <a:tc>
                  <a:txBody>
                    <a:bodyPr/>
                    <a:p>
                      <a:pPr>
                        <a:buNone/>
                      </a:pPr>
                      <a:r>
                        <a:rPr lang="en-US"/>
                        <a:t>It specifies “What should the software system do?”</a:t>
                      </a:r>
                      <a:endParaRPr lang="en-US"/>
                    </a:p>
                  </a:txBody>
                  <a:tcPr/>
                </a:tc>
                <a:tc>
                  <a:txBody>
                    <a:bodyPr/>
                    <a:p>
                      <a:pPr>
                        <a:buNone/>
                      </a:pPr>
                      <a:r>
                        <a:rPr lang="en-US"/>
                        <a:t>It places constraints on “How should the software system fulfill the functional requirements?”</a:t>
                      </a:r>
                      <a:endParaRPr lang="en-US"/>
                    </a:p>
                  </a:txBody>
                  <a:tcPr/>
                </a:tc>
              </a:tr>
              <a:tr h="914400">
                <a:tc>
                  <a:txBody>
                    <a:bodyPr/>
                    <a:p>
                      <a:pPr>
                        <a:buNone/>
                      </a:pPr>
                      <a:r>
                        <a:rPr lang="en-US"/>
                        <a:t>Functional requirement is specified by User.</a:t>
                      </a:r>
                      <a:endParaRPr lang="en-US"/>
                    </a:p>
                  </a:txBody>
                  <a:tcPr/>
                </a:tc>
                <a:tc>
                  <a:txBody>
                    <a:bodyPr/>
                    <a:p>
                      <a:pPr>
                        <a:buNone/>
                      </a:pPr>
                      <a:r>
                        <a:rPr lang="en-US"/>
                        <a:t>Non-functional requirement is specified by technical peoples e.g. Architect, Technical leaders and software developers.</a:t>
                      </a:r>
                      <a:endParaRPr lang="en-US"/>
                    </a:p>
                  </a:txBody>
                  <a:tcPr/>
                </a:tc>
              </a:tr>
              <a:tr h="365760">
                <a:tc>
                  <a:txBody>
                    <a:bodyPr/>
                    <a:p>
                      <a:pPr>
                        <a:buNone/>
                      </a:pPr>
                      <a:r>
                        <a:rPr lang="en-US"/>
                        <a:t>It is mandatory.</a:t>
                      </a:r>
                      <a:endParaRPr lang="en-US"/>
                    </a:p>
                  </a:txBody>
                  <a:tcPr/>
                </a:tc>
                <a:tc>
                  <a:txBody>
                    <a:bodyPr/>
                    <a:p>
                      <a:pPr>
                        <a:buNone/>
                      </a:pPr>
                      <a:r>
                        <a:rPr lang="en-US"/>
                        <a:t>It is not mandatory.</a:t>
                      </a:r>
                      <a:endParaRPr lang="en-US"/>
                    </a:p>
                  </a:txBody>
                  <a:tcPr/>
                </a:tc>
              </a:tr>
              <a:tr h="640080">
                <a:tc>
                  <a:txBody>
                    <a:bodyPr/>
                    <a:p>
                      <a:pPr>
                        <a:buNone/>
                      </a:pPr>
                      <a:r>
                        <a:rPr lang="en-US"/>
                        <a:t>Helps you verify the functionality of the software.</a:t>
                      </a:r>
                      <a:endParaRPr lang="en-US"/>
                    </a:p>
                  </a:txBody>
                  <a:tcPr/>
                </a:tc>
                <a:tc>
                  <a:txBody>
                    <a:bodyPr/>
                    <a:p>
                      <a:pPr>
                        <a:buNone/>
                      </a:pPr>
                      <a:r>
                        <a:rPr lang="en-US"/>
                        <a:t>Helps you to verify the performance of the software.</a:t>
                      </a:r>
                      <a:endParaRPr lang="en-US"/>
                    </a:p>
                  </a:txBody>
                  <a:tcPr/>
                </a:tc>
              </a:tr>
              <a:tr h="365760">
                <a:tc>
                  <a:txBody>
                    <a:bodyPr/>
                    <a:p>
                      <a:pPr>
                        <a:buNone/>
                      </a:pPr>
                      <a:r>
                        <a:rPr lang="en-US"/>
                        <a:t>Usually easy to define.</a:t>
                      </a:r>
                      <a:endParaRPr lang="en-US"/>
                    </a:p>
                  </a:txBody>
                  <a:tcPr/>
                </a:tc>
                <a:tc>
                  <a:txBody>
                    <a:bodyPr/>
                    <a:p>
                      <a:pPr>
                        <a:buNone/>
                      </a:pPr>
                      <a:r>
                        <a:rPr lang="en-US"/>
                        <a:t>Usually more difficult to define.</a:t>
                      </a:r>
                      <a:endParaRPr lang="en-US"/>
                    </a:p>
                  </a:txBody>
                  <a:tcPr/>
                </a:tc>
              </a:tr>
              <a:tr h="2011680">
                <a:tc>
                  <a:txBody>
                    <a:bodyPr/>
                    <a:p>
                      <a:pPr>
                        <a:buNone/>
                      </a:pPr>
                      <a:r>
                        <a:rPr lang="en-US"/>
                        <a:t>Example</a:t>
                      </a:r>
                      <a:endParaRPr lang="en-US"/>
                    </a:p>
                    <a:p>
                      <a:pPr>
                        <a:buNone/>
                      </a:pPr>
                      <a:r>
                        <a:rPr lang="en-US"/>
                        <a:t>1) Authentication of user whenever he/she logs into the system.</a:t>
                      </a:r>
                      <a:endParaRPr lang="en-US"/>
                    </a:p>
                    <a:p>
                      <a:pPr>
                        <a:buNone/>
                      </a:pPr>
                      <a:r>
                        <a:rPr lang="en-US"/>
                        <a:t>2) System shutdown in case of a cyber attack.</a:t>
                      </a:r>
                      <a:endParaRPr lang="en-US"/>
                    </a:p>
                    <a:p>
                      <a:pPr>
                        <a:buNone/>
                      </a:pPr>
                      <a:r>
                        <a:rPr lang="en-US"/>
                        <a:t>3) A Verification email is sent to user whenever he/she registers for the first time on some software system.</a:t>
                      </a:r>
                      <a:endParaRPr lang="en-US"/>
                    </a:p>
                  </a:txBody>
                  <a:tcPr/>
                </a:tc>
                <a:tc>
                  <a:txBody>
                    <a:bodyPr/>
                    <a:p>
                      <a:pPr>
                        <a:buNone/>
                      </a:pPr>
                      <a:r>
                        <a:rPr lang="en-US"/>
                        <a:t>Example</a:t>
                      </a:r>
                      <a:endParaRPr lang="en-US"/>
                    </a:p>
                    <a:p>
                      <a:pPr>
                        <a:buNone/>
                      </a:pPr>
                      <a:r>
                        <a:rPr lang="en-US"/>
                        <a:t>1) Emails should be sent with a latency of no greater than 12 hours from such an activity.</a:t>
                      </a:r>
                      <a:endParaRPr lang="en-US"/>
                    </a:p>
                    <a:p>
                      <a:pPr>
                        <a:buNone/>
                      </a:pPr>
                      <a:r>
                        <a:rPr lang="en-US"/>
                        <a:t>2) The processing of each request should be done within 10 seconds</a:t>
                      </a:r>
                      <a:endParaRPr lang="en-US"/>
                    </a:p>
                    <a:p>
                      <a:pPr>
                        <a:buNone/>
                      </a:pPr>
                      <a:r>
                        <a:rPr lang="en-US"/>
                        <a:t>3) The site should load in 3 seconds when the number of simultaneous users are &gt; 10000</a:t>
                      </a:r>
                      <a:endParaRPr lang="en-US"/>
                    </a:p>
                  </a:txBody>
                  <a:tcPr/>
                </a:tc>
              </a:tr>
              <a:tr h="36576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2858</Words>
  <Application>WPS Presentation</Application>
  <PresentationFormat>Widescreen</PresentationFormat>
  <Paragraphs>63</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Arial Unicode MS</vt:lpstr>
      <vt:lpstr>Calibri Light</vt:lpstr>
      <vt:lpstr>Helvetica Neue</vt:lpstr>
      <vt:lpstr>Calibri</vt:lpstr>
      <vt:lpstr>Microsoft YaHei</vt:lpstr>
      <vt:lpstr>汉仪旗黑</vt:lpstr>
      <vt:lpstr>宋体-简</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AND NON-FUNCTIONAL REQUIREMENTS</dc:title>
  <dc:creator>ranvirsingh</dc:creator>
  <cp:lastModifiedBy>ranvirsingh</cp:lastModifiedBy>
  <cp:revision>1</cp:revision>
  <dcterms:created xsi:type="dcterms:W3CDTF">2023-02-09T04:14:28Z</dcterms:created>
  <dcterms:modified xsi:type="dcterms:W3CDTF">2023-02-09T04:14:28Z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