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10439400" cy="6858000"/>
  <p:notesSz cx="10439400" cy="6858000"/>
  <p:embeddedFontLst>
    <p:embeddedFont>
      <p:font typeface="Calibri" panose="020F0502020204030204" pitchFamily="34" charset="0"/>
      <p:regular r:id="rId80"/>
      <p:bold r:id="rId81"/>
      <p:italic r:id="rId82"/>
      <p:boldItalic r:id="rId83"/>
    </p:embeddedFont>
    <p:embeddedFont>
      <p:font typeface="Consolas" panose="020B0609020204030204" pitchFamily="49" charset="0"/>
      <p:regular r:id="rId84"/>
      <p:bold r:id="rId85"/>
      <p:italic r:id="rId86"/>
      <p:boldItalic r:id="rId87"/>
    </p:embeddedFont>
    <p:embeddedFont>
      <p:font typeface="Constantia" panose="02030602050306030303" pitchFamily="18" charset="0"/>
      <p:regular r:id="rId88"/>
      <p:bold r:id="rId89"/>
      <p:italic r:id="rId90"/>
      <p:boldItalic r:id="rId91"/>
    </p:embeddedFont>
    <p:embeddedFont>
      <p:font typeface="Inter" panose="020B0604020202020204" charset="0"/>
      <p:regular r:id="rId92"/>
      <p:bold r:id="rId93"/>
    </p:embeddedFont>
    <p:embeddedFont>
      <p:font typeface="Nunito" pitchFamily="2" charset="0"/>
      <p:regular r:id="rId94"/>
      <p:bold r:id="rId95"/>
      <p:italic r:id="rId96"/>
      <p:boldItalic r:id="rId97"/>
    </p:embeddedFont>
    <p:embeddedFont>
      <p:font typeface="Raleway" pitchFamily="2" charset="0"/>
      <p:regular r:id="rId98"/>
      <p:bold r:id="rId99"/>
      <p:italic r:id="rId100"/>
      <p:boldItalic r:id="rId101"/>
    </p:embeddedFont>
    <p:embeddedFont>
      <p:font typeface="Roboto" panose="02000000000000000000" pitchFamily="2" charset="0"/>
      <p:regular r:id="rId102"/>
      <p:bold r:id="rId103"/>
      <p:italic r:id="rId104"/>
      <p:boldItalic r:id="rId10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6" roundtripDataSignature="AMtx7mhZP1Hm26zACLh3BRO2XWAiBTRf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804D02-ECBE-4168-ADE9-FA66E3786774}">
  <a:tblStyle styleId="{EE804D02-ECBE-4168-ADE9-FA66E378677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2BF02C-7D3C-41DF-80AA-203F28A3030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92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5.fntdata"/><Relationship Id="rId89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87" Type="http://schemas.openxmlformats.org/officeDocument/2006/relationships/font" Target="fonts/font8.fntdata"/><Relationship Id="rId102" Type="http://schemas.openxmlformats.org/officeDocument/2006/relationships/font" Target="fonts/font23.fntdata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3.fntdata"/><Relationship Id="rId90" Type="http://schemas.openxmlformats.org/officeDocument/2006/relationships/font" Target="fonts/font11.fntdata"/><Relationship Id="rId95" Type="http://schemas.openxmlformats.org/officeDocument/2006/relationships/font" Target="fonts/font1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font" Target="fonts/font21.fntdata"/><Relationship Id="rId105" Type="http://schemas.openxmlformats.org/officeDocument/2006/relationships/font" Target="fonts/font2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93" Type="http://schemas.openxmlformats.org/officeDocument/2006/relationships/font" Target="fonts/font14.fntdata"/><Relationship Id="rId98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font" Target="fonts/font24.fntdata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4.fntdata"/><Relationship Id="rId88" Type="http://schemas.openxmlformats.org/officeDocument/2006/relationships/font" Target="fonts/font9.fntdata"/><Relationship Id="rId91" Type="http://schemas.openxmlformats.org/officeDocument/2006/relationships/font" Target="fonts/font12.fntdata"/><Relationship Id="rId96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94" Type="http://schemas.openxmlformats.org/officeDocument/2006/relationships/font" Target="fonts/font15.fntdata"/><Relationship Id="rId99" Type="http://schemas.openxmlformats.org/officeDocument/2006/relationships/font" Target="fonts/font20.fntdata"/><Relationship Id="rId10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8.fntdata"/><Relationship Id="rId104" Type="http://schemas.openxmlformats.org/officeDocument/2006/relationships/font" Target="fonts/font2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5243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913438" y="0"/>
            <a:ext cx="452278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45243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913438" y="6513513"/>
            <a:ext cx="452278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5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The child-parents relationship between tables. Primary key of parent table will be foreign key of child table and it must not be NULL. </a:t>
            </a:r>
            <a:endParaRPr/>
          </a:p>
        </p:txBody>
      </p:sp>
      <p:sp>
        <p:nvSpPr>
          <p:cNvPr id="141" name="Google Shape;141;p15:notes"/>
          <p:cNvSpPr txBox="1">
            <a:spLocks noGrp="1"/>
          </p:cNvSpPr>
          <p:nvPr>
            <p:ph type="sldNum" idx="12"/>
          </p:nvPr>
        </p:nvSpPr>
        <p:spPr>
          <a:xfrm>
            <a:off x="5913438" y="6513513"/>
            <a:ext cx="452278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4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5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6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0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1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3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4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5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6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8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9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0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1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2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3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4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5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6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7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>
            <a:spLocks noGrp="1"/>
          </p:cNvSpPr>
          <p:nvPr>
            <p:ph type="body" idx="1"/>
          </p:nvPr>
        </p:nvSpPr>
        <p:spPr>
          <a:xfrm>
            <a:off x="1044575" y="3257550"/>
            <a:ext cx="835025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4350"/>
            <a:ext cx="3914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9"/>
          <p:cNvSpPr txBox="1">
            <a:spLocks noGrp="1"/>
          </p:cNvSpPr>
          <p:nvPr>
            <p:ph type="title"/>
          </p:nvPr>
        </p:nvSpPr>
        <p:spPr>
          <a:xfrm>
            <a:off x="4365752" y="192150"/>
            <a:ext cx="171424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9"/>
          <p:cNvSpPr txBox="1">
            <a:spLocks noGrp="1"/>
          </p:cNvSpPr>
          <p:nvPr>
            <p:ph type="ftr" idx="11"/>
          </p:nvPr>
        </p:nvSpPr>
        <p:spPr>
          <a:xfrm>
            <a:off x="3551555" y="6377940"/>
            <a:ext cx="33426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9"/>
          <p:cNvSpPr txBox="1">
            <a:spLocks noGrp="1"/>
          </p:cNvSpPr>
          <p:nvPr>
            <p:ph type="dt" idx="10"/>
          </p:nvPr>
        </p:nvSpPr>
        <p:spPr>
          <a:xfrm>
            <a:off x="522287" y="6377940"/>
            <a:ext cx="240252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9"/>
          <p:cNvSpPr txBox="1">
            <a:spLocks noGrp="1"/>
          </p:cNvSpPr>
          <p:nvPr>
            <p:ph type="sldNum" idx="12"/>
          </p:nvPr>
        </p:nvSpPr>
        <p:spPr>
          <a:xfrm>
            <a:off x="7520940" y="6377940"/>
            <a:ext cx="240252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0"/>
          <p:cNvSpPr txBox="1">
            <a:spLocks noGrp="1"/>
          </p:cNvSpPr>
          <p:nvPr>
            <p:ph type="title"/>
          </p:nvPr>
        </p:nvSpPr>
        <p:spPr>
          <a:xfrm>
            <a:off x="4365752" y="192150"/>
            <a:ext cx="171424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0"/>
          <p:cNvSpPr txBox="1">
            <a:spLocks noGrp="1"/>
          </p:cNvSpPr>
          <p:nvPr>
            <p:ph type="body" idx="1"/>
          </p:nvPr>
        </p:nvSpPr>
        <p:spPr>
          <a:xfrm>
            <a:off x="600862" y="1607946"/>
            <a:ext cx="9244025" cy="148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0"/>
          <p:cNvSpPr txBox="1">
            <a:spLocks noGrp="1"/>
          </p:cNvSpPr>
          <p:nvPr>
            <p:ph type="ftr" idx="11"/>
          </p:nvPr>
        </p:nvSpPr>
        <p:spPr>
          <a:xfrm>
            <a:off x="3551555" y="6377940"/>
            <a:ext cx="33426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0"/>
          <p:cNvSpPr txBox="1">
            <a:spLocks noGrp="1"/>
          </p:cNvSpPr>
          <p:nvPr>
            <p:ph type="dt" idx="10"/>
          </p:nvPr>
        </p:nvSpPr>
        <p:spPr>
          <a:xfrm>
            <a:off x="522287" y="6377940"/>
            <a:ext cx="240252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0"/>
          <p:cNvSpPr txBox="1">
            <a:spLocks noGrp="1"/>
          </p:cNvSpPr>
          <p:nvPr>
            <p:ph type="sldNum" idx="12"/>
          </p:nvPr>
        </p:nvSpPr>
        <p:spPr>
          <a:xfrm>
            <a:off x="7520940" y="6377940"/>
            <a:ext cx="240252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1"/>
          <p:cNvSpPr txBox="1">
            <a:spLocks noGrp="1"/>
          </p:cNvSpPr>
          <p:nvPr>
            <p:ph type="ftr" idx="11"/>
          </p:nvPr>
        </p:nvSpPr>
        <p:spPr>
          <a:xfrm>
            <a:off x="3551555" y="6377940"/>
            <a:ext cx="33426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1"/>
          <p:cNvSpPr txBox="1">
            <a:spLocks noGrp="1"/>
          </p:cNvSpPr>
          <p:nvPr>
            <p:ph type="dt" idx="10"/>
          </p:nvPr>
        </p:nvSpPr>
        <p:spPr>
          <a:xfrm>
            <a:off x="522287" y="6377940"/>
            <a:ext cx="240252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1"/>
          <p:cNvSpPr txBox="1">
            <a:spLocks noGrp="1"/>
          </p:cNvSpPr>
          <p:nvPr>
            <p:ph type="sldNum" idx="12"/>
          </p:nvPr>
        </p:nvSpPr>
        <p:spPr>
          <a:xfrm>
            <a:off x="7520940" y="6377940"/>
            <a:ext cx="240252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2"/>
          <p:cNvSpPr txBox="1">
            <a:spLocks noGrp="1"/>
          </p:cNvSpPr>
          <p:nvPr>
            <p:ph type="ctrTitle"/>
          </p:nvPr>
        </p:nvSpPr>
        <p:spPr>
          <a:xfrm>
            <a:off x="783431" y="2125980"/>
            <a:ext cx="8878888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2"/>
          <p:cNvSpPr txBox="1">
            <a:spLocks noGrp="1"/>
          </p:cNvSpPr>
          <p:nvPr>
            <p:ph type="subTitle" idx="1"/>
          </p:nvPr>
        </p:nvSpPr>
        <p:spPr>
          <a:xfrm>
            <a:off x="1566862" y="3840480"/>
            <a:ext cx="7312025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2"/>
          <p:cNvSpPr txBox="1">
            <a:spLocks noGrp="1"/>
          </p:cNvSpPr>
          <p:nvPr>
            <p:ph type="ftr" idx="11"/>
          </p:nvPr>
        </p:nvSpPr>
        <p:spPr>
          <a:xfrm>
            <a:off x="3551555" y="6377940"/>
            <a:ext cx="33426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2"/>
          <p:cNvSpPr txBox="1">
            <a:spLocks noGrp="1"/>
          </p:cNvSpPr>
          <p:nvPr>
            <p:ph type="dt" idx="10"/>
          </p:nvPr>
        </p:nvSpPr>
        <p:spPr>
          <a:xfrm>
            <a:off x="522287" y="6377940"/>
            <a:ext cx="240252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2"/>
          <p:cNvSpPr txBox="1">
            <a:spLocks noGrp="1"/>
          </p:cNvSpPr>
          <p:nvPr>
            <p:ph type="sldNum" idx="12"/>
          </p:nvPr>
        </p:nvSpPr>
        <p:spPr>
          <a:xfrm>
            <a:off x="7520940" y="6377940"/>
            <a:ext cx="240252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3"/>
          <p:cNvSpPr txBox="1">
            <a:spLocks noGrp="1"/>
          </p:cNvSpPr>
          <p:nvPr>
            <p:ph type="title"/>
          </p:nvPr>
        </p:nvSpPr>
        <p:spPr>
          <a:xfrm>
            <a:off x="4365752" y="192150"/>
            <a:ext cx="171424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3"/>
          <p:cNvSpPr txBox="1">
            <a:spLocks noGrp="1"/>
          </p:cNvSpPr>
          <p:nvPr>
            <p:ph type="body" idx="1"/>
          </p:nvPr>
        </p:nvSpPr>
        <p:spPr>
          <a:xfrm>
            <a:off x="522287" y="1577340"/>
            <a:ext cx="4543901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3"/>
          <p:cNvSpPr txBox="1">
            <a:spLocks noGrp="1"/>
          </p:cNvSpPr>
          <p:nvPr>
            <p:ph type="body" idx="2"/>
          </p:nvPr>
        </p:nvSpPr>
        <p:spPr>
          <a:xfrm>
            <a:off x="5379561" y="1577340"/>
            <a:ext cx="4543901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3"/>
          <p:cNvSpPr txBox="1">
            <a:spLocks noGrp="1"/>
          </p:cNvSpPr>
          <p:nvPr>
            <p:ph type="ftr" idx="11"/>
          </p:nvPr>
        </p:nvSpPr>
        <p:spPr>
          <a:xfrm>
            <a:off x="3551555" y="6377940"/>
            <a:ext cx="33426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3"/>
          <p:cNvSpPr txBox="1">
            <a:spLocks noGrp="1"/>
          </p:cNvSpPr>
          <p:nvPr>
            <p:ph type="dt" idx="10"/>
          </p:nvPr>
        </p:nvSpPr>
        <p:spPr>
          <a:xfrm>
            <a:off x="522287" y="6377940"/>
            <a:ext cx="240252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3"/>
          <p:cNvSpPr txBox="1">
            <a:spLocks noGrp="1"/>
          </p:cNvSpPr>
          <p:nvPr>
            <p:ph type="sldNum" idx="12"/>
          </p:nvPr>
        </p:nvSpPr>
        <p:spPr>
          <a:xfrm>
            <a:off x="7520940" y="6377940"/>
            <a:ext cx="240252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8"/>
          <p:cNvSpPr txBox="1">
            <a:spLocks noGrp="1"/>
          </p:cNvSpPr>
          <p:nvPr>
            <p:ph type="title"/>
          </p:nvPr>
        </p:nvSpPr>
        <p:spPr>
          <a:xfrm>
            <a:off x="4365752" y="192150"/>
            <a:ext cx="171424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8"/>
          <p:cNvSpPr txBox="1">
            <a:spLocks noGrp="1"/>
          </p:cNvSpPr>
          <p:nvPr>
            <p:ph type="body" idx="1"/>
          </p:nvPr>
        </p:nvSpPr>
        <p:spPr>
          <a:xfrm>
            <a:off x="600862" y="1607946"/>
            <a:ext cx="9244025" cy="148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8"/>
          <p:cNvSpPr txBox="1">
            <a:spLocks noGrp="1"/>
          </p:cNvSpPr>
          <p:nvPr>
            <p:ph type="ftr" idx="11"/>
          </p:nvPr>
        </p:nvSpPr>
        <p:spPr>
          <a:xfrm>
            <a:off x="3551555" y="6377940"/>
            <a:ext cx="33426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8"/>
          <p:cNvSpPr txBox="1">
            <a:spLocks noGrp="1"/>
          </p:cNvSpPr>
          <p:nvPr>
            <p:ph type="dt" idx="10"/>
          </p:nvPr>
        </p:nvSpPr>
        <p:spPr>
          <a:xfrm>
            <a:off x="522287" y="6377940"/>
            <a:ext cx="240252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8"/>
          <p:cNvSpPr txBox="1">
            <a:spLocks noGrp="1"/>
          </p:cNvSpPr>
          <p:nvPr>
            <p:ph type="sldNum" idx="12"/>
          </p:nvPr>
        </p:nvSpPr>
        <p:spPr>
          <a:xfrm>
            <a:off x="7520940" y="6377940"/>
            <a:ext cx="240252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9782628" y="6033598"/>
            <a:ext cx="190427" cy="16755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9782628" y="6318627"/>
            <a:ext cx="190427" cy="16904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9782628" y="5471242"/>
            <a:ext cx="190427" cy="16755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9782628" y="5747127"/>
            <a:ext cx="190427" cy="16904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1"/>
          <p:cNvGrpSpPr/>
          <p:nvPr/>
        </p:nvGrpSpPr>
        <p:grpSpPr>
          <a:xfrm>
            <a:off x="9738359" y="6012179"/>
            <a:ext cx="274320" cy="537971"/>
            <a:chOff x="9738359" y="6012179"/>
            <a:chExt cx="274320" cy="537971"/>
          </a:xfrm>
        </p:grpSpPr>
        <p:sp>
          <p:nvSpPr>
            <p:cNvPr id="52" name="Google Shape;52;p1"/>
            <p:cNvSpPr/>
            <p:nvPr/>
          </p:nvSpPr>
          <p:spPr>
            <a:xfrm>
              <a:off x="9738359" y="6012179"/>
              <a:ext cx="274320" cy="25298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9738359" y="6297167"/>
              <a:ext cx="274320" cy="252983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1"/>
          <p:cNvGrpSpPr/>
          <p:nvPr/>
        </p:nvGrpSpPr>
        <p:grpSpPr>
          <a:xfrm>
            <a:off x="9738359" y="5449823"/>
            <a:ext cx="274320" cy="528828"/>
            <a:chOff x="9738359" y="5449823"/>
            <a:chExt cx="274320" cy="528828"/>
          </a:xfrm>
        </p:grpSpPr>
        <p:sp>
          <p:nvSpPr>
            <p:cNvPr id="55" name="Google Shape;55;p1"/>
            <p:cNvSpPr/>
            <p:nvPr/>
          </p:nvSpPr>
          <p:spPr>
            <a:xfrm>
              <a:off x="9738359" y="5449823"/>
              <a:ext cx="274320" cy="25298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9738359" y="5725667"/>
              <a:ext cx="274320" cy="25298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1"/>
          <p:cNvSpPr txBox="1">
            <a:spLocks noGrp="1"/>
          </p:cNvSpPr>
          <p:nvPr>
            <p:ph type="title"/>
          </p:nvPr>
        </p:nvSpPr>
        <p:spPr>
          <a:xfrm>
            <a:off x="3143757" y="2481148"/>
            <a:ext cx="4153535" cy="136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latin typeface="Arial"/>
                <a:ea typeface="Arial"/>
                <a:cs typeface="Arial"/>
                <a:sym typeface="Arial"/>
              </a:rPr>
              <a:t>Relational </a:t>
            </a:r>
            <a:r>
              <a:rPr lang="en-IN" sz="4400"/>
              <a:t>Model</a:t>
            </a:r>
            <a:br>
              <a:rPr lang="en-IN" sz="4400"/>
            </a:b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xfrm>
            <a:off x="952500" y="192150"/>
            <a:ext cx="87630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Integrity Constraints over Relation</a:t>
            </a:r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body" idx="1"/>
          </p:nvPr>
        </p:nvSpPr>
        <p:spPr>
          <a:xfrm>
            <a:off x="597687" y="1318022"/>
            <a:ext cx="9244025" cy="553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1"/>
              <a:t>Integrity Constraints</a:t>
            </a:r>
            <a:r>
              <a:rPr lang="en-IN" sz="2400"/>
              <a:t> are used to ensure accuracy and consistency of the data in a relational database.</a:t>
            </a:r>
            <a:endParaRPr/>
          </a:p>
          <a:p>
            <a:pPr marL="2857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1"/>
              <a:t>Integrity constraints</a:t>
            </a:r>
            <a:r>
              <a:rPr lang="en-IN" sz="2400"/>
              <a:t> are set of rules that the database is not permitted to violate.</a:t>
            </a:r>
            <a:endParaRPr/>
          </a:p>
          <a:p>
            <a:pPr marL="2857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1"/>
              <a:t>Constraints </a:t>
            </a:r>
            <a:r>
              <a:rPr lang="en-IN" sz="2400"/>
              <a:t>may apply to each attribute or they may apply to relationships between tables.</a:t>
            </a:r>
            <a:endParaRPr/>
          </a:p>
          <a:p>
            <a:pPr marL="2857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/>
              <a:t>Integrity constraints ensure that changes made to the database by authorized users do not results in a loss of data consistency. Thus, integrity constraints guard against accidental damage to the database.</a:t>
            </a:r>
            <a:endParaRPr/>
          </a:p>
          <a:p>
            <a:pPr marL="2857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/>
              <a:t>Example: A blood group must be ‘A or ‘B’ or ‘AB’ or ‘o’ only (Can not any other value else).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>
            <a:spLocks noGrp="1"/>
          </p:cNvSpPr>
          <p:nvPr>
            <p:ph type="title"/>
          </p:nvPr>
        </p:nvSpPr>
        <p:spPr>
          <a:xfrm>
            <a:off x="1028700" y="192151"/>
            <a:ext cx="8610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/>
              <a:t>Types of Integrity Constraints</a:t>
            </a:r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1"/>
          </p:nvPr>
        </p:nvSpPr>
        <p:spPr>
          <a:xfrm>
            <a:off x="597687" y="2329841"/>
            <a:ext cx="9244025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IN" sz="4000" dirty="0"/>
              <a:t>Domain Constraints</a:t>
            </a: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IN" sz="4000" dirty="0"/>
              <a:t>Entity Integrity Constraints</a:t>
            </a: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IN" sz="4000" dirty="0"/>
              <a:t>Referential Integrity Constraints</a:t>
            </a: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IN" sz="4000" dirty="0"/>
              <a:t>Key Constraints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2019300" y="192151"/>
            <a:ext cx="62484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Domain Constraints</a:t>
            </a: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600862" y="1607946"/>
            <a:ext cx="9244025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/>
              <a:t>Domain Constraints defines the domain or the valid set of values for an attribute.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/>
              <a:t>The data type of domain includes string, character, integer, time, date, currency, etc. The value of the attribute must be available in the corresponding domain.</a:t>
            </a:r>
            <a:endParaRPr/>
          </a:p>
          <a:p>
            <a:pPr marL="2857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</p:txBody>
      </p:sp>
      <p:graphicFrame>
        <p:nvGraphicFramePr>
          <p:cNvPr id="124" name="Google Shape;124;p12"/>
          <p:cNvGraphicFramePr/>
          <p:nvPr/>
        </p:nvGraphicFramePr>
        <p:xfrm>
          <a:off x="1562100" y="3962400"/>
          <a:ext cx="6959600" cy="1854250"/>
        </p:xfrm>
        <a:graphic>
          <a:graphicData uri="http://schemas.openxmlformats.org/drawingml/2006/table">
            <a:tbl>
              <a:tblPr firstRow="1" bandRow="1">
                <a:noFill/>
                <a:tableStyleId>{EE804D02-ECBE-4168-ADE9-FA66E3786774}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Student_ID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Semester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Age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Manish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r>
                        <a:rPr lang="en-IN" sz="1800" baseline="30000"/>
                        <a:t>st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Rohit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r>
                        <a:rPr lang="en-IN" sz="1800" baseline="30000"/>
                        <a:t>rd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Amrit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r>
                        <a:rPr lang="en-IN" sz="1800" baseline="30000"/>
                        <a:t>th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Aman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C00000"/>
                          </a:solidFill>
                        </a:rPr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562100" y="192150"/>
            <a:ext cx="73152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Entity Integrity Constraints</a:t>
            </a:r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1"/>
          </p:nvPr>
        </p:nvSpPr>
        <p:spPr>
          <a:xfrm>
            <a:off x="600862" y="1607946"/>
            <a:ext cx="9244025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IN" sz="2000"/>
              <a:t>The entity integrity constraint states that primary key value can’t be null.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IN" sz="2000"/>
              <a:t>This is because the primary key value is used to identified individual rows in relation and if the primary key has a null value, then we can’t identify those rows.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IN" sz="2000"/>
              <a:t>A table can contain a null value other than the primary key field.</a:t>
            </a:r>
            <a:endParaRPr/>
          </a:p>
          <a:p>
            <a:pPr marL="28575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/>
          </a:p>
        </p:txBody>
      </p:sp>
      <p:graphicFrame>
        <p:nvGraphicFramePr>
          <p:cNvPr id="131" name="Google Shape;131;p13"/>
          <p:cNvGraphicFramePr/>
          <p:nvPr/>
        </p:nvGraphicFramePr>
        <p:xfrm>
          <a:off x="1638300" y="3352800"/>
          <a:ext cx="6959625" cy="1854250"/>
        </p:xfrm>
        <a:graphic>
          <a:graphicData uri="http://schemas.openxmlformats.org/drawingml/2006/table">
            <a:tbl>
              <a:tblPr firstRow="1" bandRow="1">
                <a:noFill/>
                <a:tableStyleId>{EE804D02-ECBE-4168-ADE9-FA66E3786774}</a:tableStyleId>
              </a:tblPr>
              <a:tblGrid>
                <a:gridCol w="23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Emp_ID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Emp_Name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Salary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Mohan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20000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Rohan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30000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113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Sohan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35000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20000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1104900" y="192151"/>
            <a:ext cx="80772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/>
              <a:t>Referential </a:t>
            </a:r>
            <a:r>
              <a:rPr lang="en-IN" b="0">
                <a:latin typeface="Arial"/>
                <a:ea typeface="Arial"/>
                <a:cs typeface="Arial"/>
                <a:sym typeface="Arial"/>
              </a:rPr>
              <a:t>Integrity </a:t>
            </a:r>
            <a:r>
              <a:rPr lang="en-IN" b="0"/>
              <a:t>Constraints</a:t>
            </a:r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342900" y="1600200"/>
            <a:ext cx="9244025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IN" sz="2000"/>
              <a:t>A referential integrity constraint is specified between two tables.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IN" sz="2000"/>
              <a:t>It is enforced when a foreign key references the primary key of a table.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IN" sz="2000"/>
              <a:t>In the Referential integrity constraints, if a foreign key in Table 1 refers to the primary key of table 2, then either every value of the foreign key in table 1 must be available in primary key value of table 2 or it must be null.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IN" sz="2000"/>
              <a:t>The rules are:</a:t>
            </a:r>
            <a:endParaRPr/>
          </a:p>
          <a:p>
            <a:pPr marL="1657350" lvl="3" indent="-28575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You cannot delete a record from a primary table if matching records exist in a related table.</a:t>
            </a:r>
            <a:endParaRPr/>
          </a:p>
          <a:p>
            <a:pPr marL="1657350" lvl="3" indent="-28575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You cannot change a primary key value in the primary table if that record has related records.</a:t>
            </a:r>
            <a:endParaRPr/>
          </a:p>
          <a:p>
            <a:pPr marL="1657350" lvl="3" indent="-28575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You cannot insert a value in the foreign key field of the related table that does not exist In the primary key of the primary table.</a:t>
            </a:r>
            <a:endParaRPr/>
          </a:p>
          <a:p>
            <a:pPr marL="1657350" lvl="3" indent="-28575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However, you can enter a Null value in the foreign key, specifying that the records are unrelated.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" y="685800"/>
            <a:ext cx="10058400" cy="567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2933700" y="192151"/>
            <a:ext cx="4495800" cy="8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Key Constraints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600862" y="1607946"/>
            <a:ext cx="924402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IN"/>
              <a:t>An entity set can have multiple keys or candidate keys(minimal super key), but  out of which one key will be the primary key.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IN"/>
              <a:t>Key constraints specifies that in any relation-</a:t>
            </a:r>
            <a:endParaRPr/>
          </a:p>
          <a:p>
            <a:pPr marL="1200150" lvl="2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/>
              <a:t>All the values of primary key must be unique.</a:t>
            </a:r>
            <a:endParaRPr/>
          </a:p>
          <a:p>
            <a:pPr marL="1200150" lvl="2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/>
              <a:t>The value of primary key must not be Null.</a:t>
            </a:r>
            <a:endParaRPr/>
          </a:p>
        </p:txBody>
      </p:sp>
      <p:graphicFrame>
        <p:nvGraphicFramePr>
          <p:cNvPr id="150" name="Google Shape;150;p16"/>
          <p:cNvGraphicFramePr/>
          <p:nvPr/>
        </p:nvGraphicFramePr>
        <p:xfrm>
          <a:off x="1739900" y="3534086"/>
          <a:ext cx="6959600" cy="1854250"/>
        </p:xfrm>
        <a:graphic>
          <a:graphicData uri="http://schemas.openxmlformats.org/drawingml/2006/table">
            <a:tbl>
              <a:tblPr firstRow="1" bandRow="1">
                <a:noFill/>
                <a:tableStyleId>{EE804D02-ECBE-4168-ADE9-FA66E3786774}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Student_ID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Semester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Age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Manish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r>
                        <a:rPr lang="en-IN" sz="1800" baseline="30000"/>
                        <a:t>st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Rohit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r>
                        <a:rPr lang="en-IN" sz="1800" baseline="30000"/>
                        <a:t>rd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Parkash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r>
                        <a:rPr lang="en-IN" sz="1800" baseline="30000"/>
                        <a:t>th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Amrit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3364484" y="461899"/>
            <a:ext cx="4522216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>
                <a:latin typeface="Arial"/>
                <a:ea typeface="Arial"/>
                <a:cs typeface="Arial"/>
                <a:sym typeface="Arial"/>
              </a:rPr>
              <a:t>Query Language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600862" y="1511020"/>
            <a:ext cx="8966200" cy="228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8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between the user and the data base.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query is a statement written in query language for  retrieval of data from database. Eg. SQL</a:t>
            </a:r>
            <a:endParaRPr/>
          </a:p>
          <a:p>
            <a:pPr marL="355600" marR="5080" lvl="0" indent="-34290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Query= “Retrieval Program”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7" descr="Introduction to Relational algebra &amp; Relational calculu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8450" y="4476750"/>
            <a:ext cx="4762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1094157" y="432782"/>
            <a:ext cx="842883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Procedural vs. Non- Procedural</a:t>
            </a:r>
            <a:endParaRPr dirty="0"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600862" y="1607946"/>
            <a:ext cx="9244025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800"/>
              <a:buFont typeface="Calibri"/>
              <a:buAutoNum type="arabicPeriod"/>
            </a:pPr>
            <a:r>
              <a:rPr lang="en-IN" b="1">
                <a:solidFill>
                  <a:srgbClr val="222426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IN" b="1" i="0">
                <a:solidFill>
                  <a:srgbClr val="222426"/>
                </a:solidFill>
                <a:latin typeface="Roboto"/>
                <a:ea typeface="Roboto"/>
                <a:cs typeface="Roboto"/>
                <a:sym typeface="Roboto"/>
              </a:rPr>
              <a:t>rocedural query language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800"/>
              <a:buFont typeface="Arial"/>
              <a:buChar char="•"/>
            </a:pPr>
            <a:r>
              <a:rPr lang="en-IN" b="1" i="0">
                <a:solidFill>
                  <a:srgbClr val="222426"/>
                </a:solidFill>
                <a:latin typeface="Roboto"/>
                <a:ea typeface="Roboto"/>
                <a:cs typeface="Roboto"/>
                <a:sym typeface="Roboto"/>
              </a:rPr>
              <a:t>In procedural query language</a:t>
            </a:r>
            <a:r>
              <a:rPr lang="en-IN" b="1">
                <a:solidFill>
                  <a:srgbClr val="2224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b="0" i="0">
                <a:solidFill>
                  <a:srgbClr val="222426"/>
                </a:solidFill>
                <a:latin typeface="Roboto"/>
                <a:ea typeface="Roboto"/>
                <a:cs typeface="Roboto"/>
                <a:sym typeface="Roboto"/>
              </a:rPr>
              <a:t>user instructs the system to perform a series of operations to produce the desired results.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800"/>
              <a:buFont typeface="Arial"/>
              <a:buChar char="•"/>
            </a:pPr>
            <a:r>
              <a:rPr lang="en-IN" b="0" i="0">
                <a:solidFill>
                  <a:srgbClr val="222426"/>
                </a:solidFill>
                <a:latin typeface="Roboto"/>
                <a:ea typeface="Roboto"/>
                <a:cs typeface="Roboto"/>
                <a:sym typeface="Roboto"/>
              </a:rPr>
              <a:t>Here users tells what data to be retrieved from database and how to retrieve it.</a:t>
            </a:r>
            <a:endParaRPr/>
          </a:p>
          <a:p>
            <a:pPr marL="1257300" lvl="2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>
              <a:solidFill>
                <a:srgbClr val="2224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57300" lvl="2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b="0" i="0">
              <a:solidFill>
                <a:srgbClr val="2224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800"/>
              <a:buFont typeface="Calibri"/>
              <a:buAutoNum type="arabicPeriod"/>
            </a:pPr>
            <a:r>
              <a:rPr lang="en-IN" b="1" i="0">
                <a:solidFill>
                  <a:srgbClr val="222426"/>
                </a:solidFill>
                <a:latin typeface="Roboto"/>
                <a:ea typeface="Roboto"/>
                <a:cs typeface="Roboto"/>
                <a:sym typeface="Roboto"/>
              </a:rPr>
              <a:t>Non-Procedural query language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800"/>
              <a:buFont typeface="Arial"/>
              <a:buChar char="•"/>
            </a:pPr>
            <a:r>
              <a:rPr lang="en-IN" b="1" i="0">
                <a:solidFill>
                  <a:srgbClr val="222426"/>
                </a:solidFill>
                <a:latin typeface="Roboto"/>
                <a:ea typeface="Roboto"/>
                <a:cs typeface="Roboto"/>
                <a:sym typeface="Roboto"/>
              </a:rPr>
              <a:t>In Non-procedural query language</a:t>
            </a:r>
            <a:r>
              <a:rPr lang="en-IN" b="0" i="0">
                <a:solidFill>
                  <a:srgbClr val="222426"/>
                </a:solidFill>
                <a:latin typeface="Roboto"/>
                <a:ea typeface="Roboto"/>
                <a:cs typeface="Roboto"/>
                <a:sym typeface="Roboto"/>
              </a:rPr>
              <a:t>, user instructs the system to produce the desired result without telling the step by step process.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800"/>
              <a:buFont typeface="Arial"/>
              <a:buChar char="•"/>
            </a:pPr>
            <a:r>
              <a:rPr lang="en-IN" b="0" i="0">
                <a:solidFill>
                  <a:srgbClr val="222426"/>
                </a:solidFill>
                <a:latin typeface="Roboto"/>
                <a:ea typeface="Roboto"/>
                <a:cs typeface="Roboto"/>
                <a:sym typeface="Roboto"/>
              </a:rPr>
              <a:t> Here users tells what data to be retrieved from database but doesn’t tell how to retrieve it.</a:t>
            </a:r>
            <a:endParaRPr b="1" i="0">
              <a:solidFill>
                <a:srgbClr val="2224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600862" y="396687"/>
            <a:ext cx="90384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/>
              <a:t>Two “Pure” Query Language</a:t>
            </a:r>
            <a:endParaRPr dirty="0"/>
          </a:p>
        </p:txBody>
      </p:sp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600862" y="1607946"/>
            <a:ext cx="9244025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dirty="0"/>
              <a:t>Two “Pure” Query Language or Two Mathematical Query Language:</a:t>
            </a:r>
            <a:endParaRPr dirty="0"/>
          </a:p>
          <a:p>
            <a:pPr marL="1657350" lvl="3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IN" sz="3200" dirty="0"/>
              <a:t>Relational Algebra</a:t>
            </a:r>
            <a:endParaRPr dirty="0"/>
          </a:p>
          <a:p>
            <a:pPr marL="1657350" lvl="3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IN" sz="3200" dirty="0"/>
              <a:t>Relational Calculus</a:t>
            </a:r>
            <a:endParaRPr dirty="0"/>
          </a:p>
          <a:p>
            <a:pPr marL="2571750" lvl="5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Courier New"/>
              <a:buChar char="o"/>
            </a:pPr>
            <a:r>
              <a:rPr lang="en-IN" sz="3200" dirty="0"/>
              <a:t>Tuple Relational Calculus</a:t>
            </a:r>
            <a:endParaRPr dirty="0"/>
          </a:p>
          <a:p>
            <a:pPr marL="2571750" lvl="5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Courier New"/>
              <a:buChar char="o"/>
            </a:pPr>
            <a:r>
              <a:rPr lang="en-IN" sz="3200" dirty="0"/>
              <a:t>Domain Relational Calculus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1714500" y="192150"/>
            <a:ext cx="7467600" cy="7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Introduction to Relational Model</a:t>
            </a:r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600862" y="1607946"/>
            <a:ext cx="9244025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/>
              <a:t>Relational Model is the theoretical basis of relational databases.</a:t>
            </a:r>
            <a:endParaRPr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/>
              <a:t>Relational Model of data is based on the concept of relations.</a:t>
            </a:r>
            <a:endParaRPr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/>
              <a:t>A “Relation” is a mathematical concept based on the ideas of sets</a:t>
            </a:r>
            <a:endParaRPr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/>
              <a:t>The Relational Model was proposed by </a:t>
            </a:r>
            <a:r>
              <a:rPr lang="en-IN" sz="2800" b="1"/>
              <a:t>E.F. Codd </a:t>
            </a:r>
            <a:r>
              <a:rPr lang="en-IN" sz="2800"/>
              <a:t>from IBM in 1970 to model data in the form of relations or tables.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597687" y="1066800"/>
            <a:ext cx="9244025" cy="533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>
                <a:solidFill>
                  <a:srgbClr val="444542"/>
                </a:solidFill>
                <a:latin typeface="Raleway"/>
                <a:ea typeface="Raleway"/>
                <a:cs typeface="Raleway"/>
                <a:sym typeface="Raleway"/>
              </a:rPr>
              <a:t>Relational Algebra: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2400"/>
              <a:buFont typeface="Arial"/>
              <a:buChar char="•"/>
            </a:pPr>
            <a:r>
              <a:rPr lang="en-IN" sz="2400" b="0" i="0">
                <a:solidFill>
                  <a:srgbClr val="222426"/>
                </a:solidFill>
                <a:latin typeface="Roboto"/>
                <a:ea typeface="Roboto"/>
                <a:cs typeface="Roboto"/>
                <a:sym typeface="Roboto"/>
              </a:rPr>
              <a:t>Relational algebra is a conceptual procedural query language.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222426"/>
                </a:solidFill>
                <a:latin typeface="Roboto"/>
                <a:ea typeface="Roboto"/>
                <a:cs typeface="Roboto"/>
                <a:sym typeface="Roboto"/>
              </a:rPr>
              <a:t>It is more operational, very useful for representing execution plans.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2400"/>
              <a:buFont typeface="Arial"/>
              <a:buChar char="•"/>
            </a:pPr>
            <a:r>
              <a:rPr lang="en-IN" sz="2400" b="0" i="0">
                <a:solidFill>
                  <a:srgbClr val="222426"/>
                </a:solidFill>
                <a:latin typeface="Roboto"/>
                <a:ea typeface="Roboto"/>
                <a:cs typeface="Roboto"/>
                <a:sym typeface="Roboto"/>
              </a:rPr>
              <a:t>Procedural</a:t>
            </a:r>
            <a:r>
              <a:rPr lang="en-IN" sz="2400">
                <a:solidFill>
                  <a:srgbClr val="222426"/>
                </a:solidFill>
                <a:latin typeface="Roboto"/>
                <a:ea typeface="Roboto"/>
                <a:cs typeface="Roboto"/>
                <a:sym typeface="Roboto"/>
              </a:rPr>
              <a:t>: What data is required and how to get those data. </a:t>
            </a:r>
            <a:endParaRPr/>
          </a:p>
          <a:p>
            <a:pPr marL="2857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>
              <a:solidFill>
                <a:srgbClr val="2224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>
                <a:solidFill>
                  <a:srgbClr val="444542"/>
                </a:solidFill>
                <a:latin typeface="Raleway"/>
                <a:ea typeface="Raleway"/>
                <a:cs typeface="Raleway"/>
                <a:sym typeface="Raleway"/>
              </a:rPr>
              <a:t>Relational Calculus: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2400"/>
              <a:buFont typeface="Arial"/>
              <a:buChar char="•"/>
            </a:pPr>
            <a:r>
              <a:rPr lang="en-IN" sz="2400" b="0" i="0">
                <a:solidFill>
                  <a:srgbClr val="222426"/>
                </a:solidFill>
                <a:latin typeface="Roboto"/>
                <a:ea typeface="Roboto"/>
                <a:cs typeface="Roboto"/>
                <a:sym typeface="Roboto"/>
              </a:rPr>
              <a:t>Relational calculus is a conceptual non-procedural query language.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222426"/>
                </a:solidFill>
                <a:latin typeface="Roboto"/>
                <a:ea typeface="Roboto"/>
                <a:cs typeface="Roboto"/>
                <a:sym typeface="Roboto"/>
              </a:rPr>
              <a:t>It is non-operational or declarative.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2400"/>
              <a:buFont typeface="Arial"/>
              <a:buChar char="•"/>
            </a:pPr>
            <a:r>
              <a:rPr lang="en-IN" sz="2400" b="0" i="0">
                <a:solidFill>
                  <a:srgbClr val="222426"/>
                </a:solidFill>
                <a:latin typeface="Roboto"/>
                <a:ea typeface="Roboto"/>
                <a:cs typeface="Roboto"/>
                <a:sym typeface="Roboto"/>
              </a:rPr>
              <a:t>Non-Procedural: What data they want without specifying how to get those data.</a:t>
            </a:r>
            <a:endParaRPr/>
          </a:p>
          <a:p>
            <a:pPr marL="2857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>
              <a:solidFill>
                <a:srgbClr val="2224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1500542" y="705761"/>
            <a:ext cx="6953751" cy="518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2552700" y="457200"/>
            <a:ext cx="64008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Relational Algebra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1"/>
          </p:nvPr>
        </p:nvSpPr>
        <p:spPr>
          <a:xfrm>
            <a:off x="600862" y="1607946"/>
            <a:ext cx="9244025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Procedural Language(formal Query language)</a:t>
            </a:r>
            <a:endParaRPr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It is the base of SQL. It is used to make SQL.</a:t>
            </a:r>
            <a:endParaRPr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b="0" i="0">
                <a:latin typeface="Calibri"/>
                <a:ea typeface="Calibri"/>
                <a:cs typeface="Calibri"/>
                <a:sym typeface="Calibri"/>
              </a:rPr>
              <a:t>Relational Algebra is a system used to model data stored in relational databases. </a:t>
            </a:r>
            <a:endParaRPr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b="0" i="0">
                <a:latin typeface="Calibri"/>
                <a:ea typeface="Calibri"/>
                <a:cs typeface="Calibri"/>
                <a:sym typeface="Calibri"/>
              </a:rPr>
              <a:t>It’s largely used as the theoretical basis for which query languages like SQL are built around.</a:t>
            </a:r>
            <a:endParaRPr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It is a language to express relational queries.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82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82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3542790" y="192150"/>
            <a:ext cx="4724910" cy="62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1392384" y="1559541"/>
            <a:ext cx="8049313" cy="371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4524247" y="461899"/>
            <a:ext cx="2219453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>
                <a:latin typeface="Arial"/>
                <a:ea typeface="Arial"/>
                <a:cs typeface="Arial"/>
                <a:sym typeface="Arial"/>
              </a:rPr>
              <a:t>Select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600862" y="1511020"/>
            <a:ext cx="8973820" cy="33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8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operation selects the rows that satisfy a given  predicate (condition).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116204" lvl="0" indent="-34290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Greek letter </a:t>
            </a:r>
            <a:r>
              <a:rPr lang="en-IN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sigma	</a:t>
            </a: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used to denote the select  operation.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2991990" y="5376080"/>
            <a:ext cx="3952414" cy="5834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/>
        </p:nvSpPr>
        <p:spPr>
          <a:xfrm>
            <a:off x="600862" y="3741801"/>
            <a:ext cx="9538335" cy="10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students from the student relation who belong  to qadian CITY.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1350619" y="233782"/>
            <a:ext cx="7720943" cy="17986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/>
          <p:nvPr/>
        </p:nvSpPr>
        <p:spPr>
          <a:xfrm>
            <a:off x="317997" y="1947862"/>
            <a:ext cx="9433931" cy="26360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/>
          <p:nvPr/>
        </p:nvSpPr>
        <p:spPr>
          <a:xfrm>
            <a:off x="703882" y="973476"/>
            <a:ext cx="8610829" cy="33201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28"/>
          <p:cNvGraphicFramePr/>
          <p:nvPr/>
        </p:nvGraphicFramePr>
        <p:xfrm>
          <a:off x="800100" y="457200"/>
          <a:ext cx="8991600" cy="3810075"/>
        </p:xfrm>
        <a:graphic>
          <a:graphicData uri="http://schemas.openxmlformats.org/drawingml/2006/table">
            <a:tbl>
              <a:tblPr>
                <a:noFill/>
                <a:tableStyleId>{4C2BF02C-7D3C-41DF-80AA-203F28A30300}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BRANCH_NAME</a:t>
                      </a:r>
                      <a:endParaRPr/>
                    </a:p>
                  </a:txBody>
                  <a:tcPr marL="42150" marR="42150" marT="42150" marB="42150">
                    <a:lnL w="9525" cap="flat" cmpd="sng">
                      <a:solidFill>
                        <a:srgbClr val="70735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735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735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LOAN_NO</a:t>
                      </a:r>
                      <a:endParaRPr/>
                    </a:p>
                  </a:txBody>
                  <a:tcPr marL="42150" marR="42150" marT="42150" marB="42150">
                    <a:lnL w="9525" cap="flat" cmpd="sng">
                      <a:solidFill>
                        <a:srgbClr val="70735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735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735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AMOUNT</a:t>
                      </a:r>
                      <a:endParaRPr/>
                    </a:p>
                  </a:txBody>
                  <a:tcPr marL="42150" marR="42150" marT="42150" marB="42150">
                    <a:lnL w="9525" cap="flat" cmpd="sng">
                      <a:solidFill>
                        <a:srgbClr val="70735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735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735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Downtown</a:t>
                      </a:r>
                      <a:endParaRPr/>
                    </a:p>
                  </a:txBody>
                  <a:tcPr marL="28100" marR="28100" marT="28100" marB="281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L-17</a:t>
                      </a:r>
                      <a:endParaRPr/>
                    </a:p>
                  </a:txBody>
                  <a:tcPr marL="28100" marR="28100" marT="28100" marB="281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1000</a:t>
                      </a:r>
                      <a:endParaRPr/>
                    </a:p>
                  </a:txBody>
                  <a:tcPr marL="28100" marR="28100" marT="28100" marB="281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2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Redwood</a:t>
                      </a:r>
                      <a:endParaRPr/>
                    </a:p>
                  </a:txBody>
                  <a:tcPr marL="28100" marR="28100" marT="28100" marB="281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L-23</a:t>
                      </a:r>
                      <a:endParaRPr/>
                    </a:p>
                  </a:txBody>
                  <a:tcPr marL="28100" marR="28100" marT="28100" marB="281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2000</a:t>
                      </a:r>
                      <a:endParaRPr/>
                    </a:p>
                  </a:txBody>
                  <a:tcPr marL="28100" marR="28100" marT="28100" marB="281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2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Perryride</a:t>
                      </a:r>
                      <a:endParaRPr/>
                    </a:p>
                  </a:txBody>
                  <a:tcPr marL="28100" marR="28100" marT="28100" marB="281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L-15</a:t>
                      </a:r>
                      <a:endParaRPr/>
                    </a:p>
                  </a:txBody>
                  <a:tcPr marL="28100" marR="28100" marT="28100" marB="281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1500</a:t>
                      </a:r>
                      <a:endParaRPr/>
                    </a:p>
                  </a:txBody>
                  <a:tcPr marL="28100" marR="28100" marT="28100" marB="281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2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Downtown</a:t>
                      </a:r>
                      <a:endParaRPr/>
                    </a:p>
                  </a:txBody>
                  <a:tcPr marL="28100" marR="28100" marT="28100" marB="281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L-14</a:t>
                      </a:r>
                      <a:endParaRPr/>
                    </a:p>
                  </a:txBody>
                  <a:tcPr marL="28100" marR="28100" marT="28100" marB="281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1500</a:t>
                      </a:r>
                      <a:endParaRPr/>
                    </a:p>
                  </a:txBody>
                  <a:tcPr marL="28100" marR="28100" marT="28100" marB="281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2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Mianus</a:t>
                      </a:r>
                      <a:endParaRPr/>
                    </a:p>
                  </a:txBody>
                  <a:tcPr marL="28100" marR="28100" marT="28100" marB="281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L-13</a:t>
                      </a:r>
                      <a:endParaRPr/>
                    </a:p>
                  </a:txBody>
                  <a:tcPr marL="28100" marR="28100" marT="28100" marB="281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500</a:t>
                      </a:r>
                      <a:endParaRPr/>
                    </a:p>
                  </a:txBody>
                  <a:tcPr marL="28100" marR="28100" marT="28100" marB="281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2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Roundhill</a:t>
                      </a:r>
                      <a:endParaRPr/>
                    </a:p>
                  </a:txBody>
                  <a:tcPr marL="28100" marR="28100" marT="28100" marB="281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L-11</a:t>
                      </a:r>
                      <a:endParaRPr/>
                    </a:p>
                  </a:txBody>
                  <a:tcPr marL="28100" marR="28100" marT="28100" marB="281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900</a:t>
                      </a:r>
                      <a:endParaRPr/>
                    </a:p>
                  </a:txBody>
                  <a:tcPr marL="28100" marR="28100" marT="28100" marB="281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2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Perryride</a:t>
                      </a:r>
                      <a:endParaRPr/>
                    </a:p>
                  </a:txBody>
                  <a:tcPr marL="28100" marR="28100" marT="28100" marB="281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L-16</a:t>
                      </a:r>
                      <a:endParaRPr/>
                    </a:p>
                  </a:txBody>
                  <a:tcPr marL="28100" marR="28100" marT="28100" marB="281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1300</a:t>
                      </a:r>
                      <a:endParaRPr/>
                    </a:p>
                  </a:txBody>
                  <a:tcPr marL="28100" marR="28100" marT="28100" marB="281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0" name="Google Shape;220;p28"/>
          <p:cNvSpPr/>
          <p:nvPr/>
        </p:nvSpPr>
        <p:spPr>
          <a:xfrm>
            <a:off x="-4669593" y="1146473"/>
            <a:ext cx="1884120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1181100" y="5357435"/>
            <a:ext cx="942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σ BRANCH_NAME=</a:t>
            </a:r>
            <a:r>
              <a:rPr lang="en-IN" sz="1800" b="0" i="0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"perryride"</a:t>
            </a:r>
            <a:r>
              <a:rPr lang="en-IN" sz="1800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(LOAN)  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Google Shape;226;p29"/>
          <p:cNvGraphicFramePr/>
          <p:nvPr/>
        </p:nvGraphicFramePr>
        <p:xfrm>
          <a:off x="723901" y="1371600"/>
          <a:ext cx="8763000" cy="1605925"/>
        </p:xfrm>
        <a:graphic>
          <a:graphicData uri="http://schemas.openxmlformats.org/drawingml/2006/table">
            <a:tbl>
              <a:tblPr>
                <a:noFill/>
                <a:tableStyleId>{4C2BF02C-7D3C-41DF-80AA-203F28A30300}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BRANCH_NAME</a:t>
                      </a:r>
                      <a:endParaRPr/>
                    </a:p>
                  </a:txBody>
                  <a:tcPr marL="91450" marR="91450" marT="91450" marB="91450">
                    <a:lnL w="9525" cap="flat" cmpd="sng">
                      <a:solidFill>
                        <a:srgbClr val="E0BB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BB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BB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LOAN_NO</a:t>
                      </a:r>
                      <a:endParaRPr/>
                    </a:p>
                  </a:txBody>
                  <a:tcPr marL="91450" marR="91450" marT="91450" marB="91450">
                    <a:lnL w="9525" cap="flat" cmpd="sng">
                      <a:solidFill>
                        <a:srgbClr val="E0BB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BB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BB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AMOUNT</a:t>
                      </a:r>
                      <a:endParaRPr/>
                    </a:p>
                  </a:txBody>
                  <a:tcPr marL="91450" marR="91450" marT="91450" marB="91450">
                    <a:lnL w="9525" cap="flat" cmpd="sng">
                      <a:solidFill>
                        <a:srgbClr val="E0BB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BB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BB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Perryride</a:t>
                      </a:r>
                      <a:endParaRPr/>
                    </a:p>
                  </a:txBody>
                  <a:tcPr marL="60950" marR="60950" marT="60950" marB="6095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L-15</a:t>
                      </a:r>
                      <a:endParaRPr/>
                    </a:p>
                  </a:txBody>
                  <a:tcPr marL="60950" marR="60950" marT="60950" marB="6095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1500</a:t>
                      </a:r>
                      <a:endParaRPr/>
                    </a:p>
                  </a:txBody>
                  <a:tcPr marL="60950" marR="60950" marT="60950" marB="6095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Perryride</a:t>
                      </a:r>
                      <a:endParaRPr/>
                    </a:p>
                  </a:txBody>
                  <a:tcPr marL="60950" marR="60950" marT="60950" marB="6095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L-16</a:t>
                      </a:r>
                      <a:endParaRPr/>
                    </a:p>
                  </a:txBody>
                  <a:tcPr marL="60950" marR="60950" marT="60950" marB="6095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1300</a:t>
                      </a:r>
                      <a:endParaRPr/>
                    </a:p>
                  </a:txBody>
                  <a:tcPr marL="60950" marR="60950" marT="60950" marB="6095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1866900" y="192151"/>
            <a:ext cx="7162800" cy="6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What is Relational Model?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600862" y="1607946"/>
            <a:ext cx="9244025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1"/>
              <a:t>Relational Model represents how data is stored in Relational Databases. A relational database stores data in the form of relations(tables).</a:t>
            </a:r>
            <a:endParaRPr/>
          </a:p>
          <a:p>
            <a:pPr marL="1657350" lvl="3" indent="-285750" algn="just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 </a:t>
            </a:r>
            <a:r>
              <a:rPr lang="en-IN" sz="2400"/>
              <a:t>After designing the conceptual model of database using E-R diagram, we need to convert the conceptual model in the relational model which can be implemented using any RDBMS.</a:t>
            </a:r>
            <a:endParaRPr/>
          </a:p>
          <a:p>
            <a:pPr marL="1657350" lvl="3" indent="-285750" algn="just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/>
              <a:t>RDBMS : Oracle, SQL, MySQL etc.         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4463288" y="192150"/>
            <a:ext cx="2280412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Project</a:t>
            </a:r>
            <a:endParaRPr/>
          </a:p>
        </p:txBody>
      </p:sp>
      <p:sp>
        <p:nvSpPr>
          <p:cNvPr id="232" name="Google Shape;232;p30"/>
          <p:cNvSpPr txBox="1"/>
          <p:nvPr/>
        </p:nvSpPr>
        <p:spPr>
          <a:xfrm>
            <a:off x="600862" y="1607946"/>
            <a:ext cx="7098665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to select attributes from the relation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610368" y="3094652"/>
            <a:ext cx="5426694" cy="7215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>
            <a:off x="1288659" y="896167"/>
            <a:ext cx="6346253" cy="38141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/>
          <p:nvPr/>
        </p:nvSpPr>
        <p:spPr>
          <a:xfrm>
            <a:off x="700733" y="1306688"/>
            <a:ext cx="7497844" cy="38876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Google Shape;248;p33"/>
          <p:cNvGraphicFramePr/>
          <p:nvPr/>
        </p:nvGraphicFramePr>
        <p:xfrm>
          <a:off x="495300" y="685801"/>
          <a:ext cx="8991600" cy="3886150"/>
        </p:xfrm>
        <a:graphic>
          <a:graphicData uri="http://schemas.openxmlformats.org/drawingml/2006/table">
            <a:tbl>
              <a:tblPr>
                <a:noFill/>
                <a:tableStyleId>{4C2BF02C-7D3C-41DF-80AA-203F28A30300}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6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/>
                    </a:p>
                  </a:txBody>
                  <a:tcPr marL="48025" marR="48025" marT="48025" marB="48025">
                    <a:lnL w="9525" cap="flat" cmpd="sng">
                      <a:solidFill>
                        <a:srgbClr val="D01C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01C4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01C4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STREET</a:t>
                      </a:r>
                      <a:endParaRPr/>
                    </a:p>
                  </a:txBody>
                  <a:tcPr marL="48025" marR="48025" marT="48025" marB="48025">
                    <a:lnL w="9525" cap="flat" cmpd="sng">
                      <a:solidFill>
                        <a:srgbClr val="D01C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01C4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01C4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CITY</a:t>
                      </a:r>
                      <a:endParaRPr/>
                    </a:p>
                  </a:txBody>
                  <a:tcPr marL="48025" marR="48025" marT="48025" marB="48025">
                    <a:lnL w="9525" cap="flat" cmpd="sng">
                      <a:solidFill>
                        <a:srgbClr val="D01C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01C4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01C4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2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Jones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Main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Harrison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2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Smith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North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Rye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2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Hays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Main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Harrison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2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Curry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North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Rye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2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Johnson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Alma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Brooklyn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2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Brooks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Senator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Brooklyn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9" name="Google Shape;249;p33"/>
          <p:cNvSpPr txBox="1"/>
          <p:nvPr/>
        </p:nvSpPr>
        <p:spPr>
          <a:xfrm>
            <a:off x="1104900" y="5562600"/>
            <a:ext cx="52180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∏ NAME, CITY (CUSTOMER)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p34"/>
          <p:cNvGraphicFramePr/>
          <p:nvPr/>
        </p:nvGraphicFramePr>
        <p:xfrm>
          <a:off x="1485900" y="533401"/>
          <a:ext cx="8001000" cy="5334075"/>
        </p:xfrm>
        <a:graphic>
          <a:graphicData uri="http://schemas.openxmlformats.org/drawingml/2006/table">
            <a:tbl>
              <a:tblPr>
                <a:noFill/>
                <a:tableStyleId>{4C2BF02C-7D3C-41DF-80AA-203F28A30300}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0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/>
                    </a:p>
                  </a:txBody>
                  <a:tcPr marL="48025" marR="48025" marT="48025" marB="48025">
                    <a:lnL w="9525" cap="flat" cmpd="sng">
                      <a:solidFill>
                        <a:srgbClr val="80B3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3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3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CITY</a:t>
                      </a:r>
                      <a:endParaRPr/>
                    </a:p>
                  </a:txBody>
                  <a:tcPr marL="48025" marR="48025" marT="48025" marB="48025">
                    <a:lnL w="9525" cap="flat" cmpd="sng">
                      <a:solidFill>
                        <a:srgbClr val="80B3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3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3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6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Jones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Harrison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6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Smith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Rye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6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Hays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Harrison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56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Curry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Rye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56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Johnson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Brooklyn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56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Brooks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Brooklyn</a:t>
                      </a:r>
                      <a:endParaRPr/>
                    </a:p>
                  </a:txBody>
                  <a:tcPr marL="32025" marR="32025" marT="32025" marB="32025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title"/>
          </p:nvPr>
        </p:nvSpPr>
        <p:spPr>
          <a:xfrm>
            <a:off x="4345940" y="192150"/>
            <a:ext cx="216916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Rename</a:t>
            </a:r>
            <a:endParaRPr/>
          </a:p>
        </p:txBody>
      </p:sp>
      <p:sp>
        <p:nvSpPr>
          <p:cNvPr id="260" name="Google Shape;260;p35"/>
          <p:cNvSpPr txBox="1"/>
          <p:nvPr/>
        </p:nvSpPr>
        <p:spPr>
          <a:xfrm>
            <a:off x="600862" y="1511020"/>
            <a:ext cx="9119235" cy="324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8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for following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12700" lvl="0" indent="-34290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When we want to change the name of any existing  relation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When we want to give a name to a new relation  which is obtained as a result of any relational algebra  expression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5"/>
          <p:cNvSpPr txBox="1"/>
          <p:nvPr/>
        </p:nvSpPr>
        <p:spPr>
          <a:xfrm>
            <a:off x="3467100" y="4648200"/>
            <a:ext cx="52222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lang="en-IN" sz="1800" b="1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ρ </a:t>
            </a:r>
            <a:r>
              <a:rPr lang="en-IN" sz="1800" b="1" i="0" u="none" strike="noStrike" cap="none" baseline="-250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(new relaion)</a:t>
            </a:r>
            <a:r>
              <a:rPr lang="en-IN" sz="1800" b="1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IN" sz="1800" b="1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Relation</a:t>
            </a:r>
            <a:r>
              <a:rPr lang="en-IN" sz="1800" b="1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>
            <a:spLocks noGrp="1"/>
          </p:cNvSpPr>
          <p:nvPr>
            <p:ph type="body" idx="1"/>
          </p:nvPr>
        </p:nvSpPr>
        <p:spPr>
          <a:xfrm>
            <a:off x="600862" y="1491027"/>
            <a:ext cx="8886037" cy="17235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lang="en-IN" sz="28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Query to rename the first attribute of the table Student with attributes A, B, C to P.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Consolas"/>
              <a:buNone/>
            </a:pPr>
            <a:r>
              <a:rPr lang="en-IN" sz="2800" b="1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ρ </a:t>
            </a:r>
            <a:r>
              <a:rPr lang="en-IN" sz="2800" b="1" i="0" u="none" strike="noStrike" cap="none" baseline="-250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(P, B, C)</a:t>
            </a:r>
            <a:r>
              <a:rPr lang="en-IN" sz="2800" b="1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(Student)</a:t>
            </a:r>
            <a:r>
              <a:rPr lang="en-IN" sz="2800" b="0" i="0" u="none" strike="noStrike" cap="none">
                <a:solidFill>
                  <a:schemeClr val="dk1"/>
                </a:solidFill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0" y="-246219"/>
            <a:ext cx="65" cy="492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800100" y="3462130"/>
            <a:ext cx="83820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lang="en-IN" sz="28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Query to rename the table name Project to Pro and its attributes to P, Q, R.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Consolas"/>
              <a:buNone/>
            </a:pPr>
            <a:r>
              <a:rPr lang="en-IN" sz="2800" b="1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ρ </a:t>
            </a:r>
            <a:r>
              <a:rPr lang="en-IN" sz="2800" b="1" i="0" u="none" strike="noStrike" cap="none" baseline="-250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Pro(P, Q, R)</a:t>
            </a:r>
            <a:r>
              <a:rPr lang="en-IN" sz="2800" b="1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(Project)</a:t>
            </a:r>
            <a:r>
              <a:rPr lang="en-I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/>
          <p:nvPr/>
        </p:nvSpPr>
        <p:spPr>
          <a:xfrm>
            <a:off x="571500" y="375791"/>
            <a:ext cx="9601200" cy="17235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lang="en-IN" sz="28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Query to rename the attributes Name, Age of table Department to A,B.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Consolas"/>
              <a:buNone/>
            </a:pPr>
            <a:r>
              <a:rPr lang="en-IN" sz="2800" b="1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ρ </a:t>
            </a:r>
            <a:r>
              <a:rPr lang="en-IN" sz="2800" b="1" i="0" u="none" strike="noStrike" cap="none" baseline="-250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(A, B)</a:t>
            </a:r>
            <a:r>
              <a:rPr lang="en-IN" sz="2800" b="1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(Department)</a:t>
            </a:r>
            <a:r>
              <a:rPr lang="en-I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647700" y="2967335"/>
            <a:ext cx="9220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lang="en-IN" sz="28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Query to rename the </a:t>
            </a:r>
            <a:r>
              <a:rPr lang="en-IN" sz="28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IN" sz="28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able name Loan to 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Consolas"/>
              <a:buNone/>
            </a:pPr>
            <a:r>
              <a:rPr lang="en-IN" sz="2800" b="1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ρ </a:t>
            </a:r>
            <a:r>
              <a:rPr lang="en-IN" sz="2800" b="1" baseline="-250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IN" sz="2800" b="1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IN" sz="2800" b="1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LOAN</a:t>
            </a:r>
            <a:r>
              <a:rPr lang="en-IN" sz="2800" b="1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I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3337052" y="192150"/>
            <a:ext cx="4625848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Cartesian Product</a:t>
            </a:r>
            <a:endParaRPr/>
          </a:p>
        </p:txBody>
      </p:sp>
      <p:sp>
        <p:nvSpPr>
          <p:cNvPr id="280" name="Google Shape;280;p38"/>
          <p:cNvSpPr txBox="1"/>
          <p:nvPr/>
        </p:nvSpPr>
        <p:spPr>
          <a:xfrm>
            <a:off x="600862" y="1607946"/>
            <a:ext cx="9215120" cy="256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marR="640715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Cartesian product is denoted by cross (</a:t>
            </a:r>
            <a:r>
              <a:rPr lang="en-IN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it  combines the information from any two relations.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Cartesian product of two relations </a:t>
            </a:r>
            <a:r>
              <a:rPr lang="en-IN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IN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denoted  as </a:t>
            </a:r>
            <a:r>
              <a:rPr lang="en-IN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R×S</a:t>
            </a: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result in a new relation that contains all  the possible combinations of tuples in </a:t>
            </a:r>
            <a:r>
              <a:rPr lang="en-IN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IN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/>
        </p:nvSpPr>
        <p:spPr>
          <a:xfrm>
            <a:off x="600862" y="1607946"/>
            <a:ext cx="6660515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47040" marR="0" lvl="0" indent="-434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Degree or arity (</a:t>
            </a:r>
            <a:r>
              <a:rPr lang="en-IN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arity(</a:t>
            </a:r>
            <a:r>
              <a:rPr lang="en-IN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arity(</a:t>
            </a:r>
            <a:r>
              <a:rPr lang="en-IN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600862" y="3363848"/>
            <a:ext cx="799719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539750" marR="0" lvl="0" indent="-5276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Cardinality (</a:t>
            </a:r>
            <a:r>
              <a:rPr lang="en-IN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cardinality(</a:t>
            </a:r>
            <a:r>
              <a:rPr lang="en-IN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* cardinality(</a:t>
            </a:r>
            <a:r>
              <a:rPr lang="en-IN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2095500" y="192150"/>
            <a:ext cx="64008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What is  RDBMS?</a:t>
            </a:r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body" idx="1"/>
          </p:nvPr>
        </p:nvSpPr>
        <p:spPr>
          <a:xfrm>
            <a:off x="600862" y="1607946"/>
            <a:ext cx="9244025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IN" sz="2400" b="1"/>
              <a:t>RDBMS</a:t>
            </a:r>
            <a:r>
              <a:rPr lang="en-IN" sz="2400"/>
              <a:t> stands for: </a:t>
            </a:r>
            <a:r>
              <a:rPr lang="en-IN" sz="2400" b="1"/>
              <a:t>Relational Database Management System</a:t>
            </a:r>
            <a:r>
              <a:rPr lang="en-IN" sz="2400"/>
              <a:t>. RDBMS is the basis for SQL, and for all modern  database systems like MS SQL Server, IBM DB2, Oracle, MySQL and Microsoft Access.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IN" sz="2400"/>
              <a:t>An </a:t>
            </a:r>
            <a:r>
              <a:rPr lang="en-IN" sz="2400" b="1"/>
              <a:t>RDBMS </a:t>
            </a:r>
            <a:r>
              <a:rPr lang="en-IN" sz="2400"/>
              <a:t>is a database management system (DBMS) that is based on the relational model as introduced by E.F. Codd.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IN" sz="2400"/>
              <a:t>Current popular RDBMS include:</a:t>
            </a:r>
            <a:endParaRPr/>
          </a:p>
          <a:p>
            <a:pPr marL="1200150" lvl="2" indent="-285750" algn="l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IN" sz="2400"/>
              <a:t> DB2 &amp; Informix Dynamic Server – from IBM</a:t>
            </a:r>
            <a:endParaRPr/>
          </a:p>
          <a:p>
            <a:pPr marL="1200150" lvl="2" indent="-285750" algn="l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IN" sz="2400"/>
              <a:t>Oracle &amp; Rdb – from Oracle</a:t>
            </a:r>
            <a:endParaRPr/>
          </a:p>
          <a:p>
            <a:pPr marL="1200150" lvl="2" indent="-285750" algn="l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IN" sz="2400"/>
              <a:t>SQL Server &amp; MS Access – from Microsoft    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/>
          <p:nvPr/>
        </p:nvSpPr>
        <p:spPr>
          <a:xfrm>
            <a:off x="1019322" y="1284111"/>
            <a:ext cx="7760519" cy="44845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/>
          <p:nvPr/>
        </p:nvSpPr>
        <p:spPr>
          <a:xfrm>
            <a:off x="947313" y="1231446"/>
            <a:ext cx="8311914" cy="40408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0" y="1447800"/>
            <a:ext cx="5095875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2700" y="1447799"/>
            <a:ext cx="2895600" cy="335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3013" y="852488"/>
            <a:ext cx="7953375" cy="51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>
            <a:spLocks noGrp="1"/>
          </p:cNvSpPr>
          <p:nvPr>
            <p:ph type="title"/>
          </p:nvPr>
        </p:nvSpPr>
        <p:spPr>
          <a:xfrm>
            <a:off x="4571491" y="192150"/>
            <a:ext cx="186740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Union</a:t>
            </a:r>
            <a:endParaRPr/>
          </a:p>
        </p:txBody>
      </p:sp>
      <p:sp>
        <p:nvSpPr>
          <p:cNvPr id="313" name="Google Shape;313;p44"/>
          <p:cNvSpPr txBox="1"/>
          <p:nvPr/>
        </p:nvSpPr>
        <p:spPr>
          <a:xfrm>
            <a:off x="600862" y="1607946"/>
            <a:ext cx="8916670" cy="148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union of two sets results in a new set that  contains all the elements belonging to both the sets  but does not include the duplicate elements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4"/>
          <p:cNvSpPr/>
          <p:nvPr/>
        </p:nvSpPr>
        <p:spPr>
          <a:xfrm>
            <a:off x="547947" y="3966541"/>
            <a:ext cx="7559409" cy="14759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/>
          <p:nvPr/>
        </p:nvSpPr>
        <p:spPr>
          <a:xfrm>
            <a:off x="1118240" y="593445"/>
            <a:ext cx="3179310" cy="28803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5"/>
          <p:cNvSpPr/>
          <p:nvPr/>
        </p:nvSpPr>
        <p:spPr>
          <a:xfrm>
            <a:off x="928559" y="4653491"/>
            <a:ext cx="8485111" cy="73765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/>
          <p:nvPr/>
        </p:nvSpPr>
        <p:spPr>
          <a:xfrm>
            <a:off x="1368935" y="1494143"/>
            <a:ext cx="7381951" cy="32672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Google Shape;330;p47"/>
          <p:cNvGraphicFramePr/>
          <p:nvPr/>
        </p:nvGraphicFramePr>
        <p:xfrm>
          <a:off x="1028700" y="1143000"/>
          <a:ext cx="7543800" cy="1676400"/>
        </p:xfrm>
        <a:graphic>
          <a:graphicData uri="http://schemas.openxmlformats.org/drawingml/2006/table">
            <a:tbl>
              <a:tblPr>
                <a:noFill/>
                <a:tableStyleId>{4C2BF02C-7D3C-41DF-80AA-203F28A30300}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Regno</a:t>
                      </a:r>
                      <a:endParaRPr/>
                    </a:p>
                  </a:txBody>
                  <a:tcPr marL="38175" marR="38175" marT="38175" marB="381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Branch</a:t>
                      </a:r>
                      <a:endParaRPr/>
                    </a:p>
                  </a:txBody>
                  <a:tcPr marL="38175" marR="38175" marT="38175" marB="381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Section</a:t>
                      </a:r>
                      <a:endParaRPr/>
                    </a:p>
                  </a:txBody>
                  <a:tcPr marL="38175" marR="38175" marT="38175" marB="381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1</a:t>
                      </a:r>
                      <a:endParaRPr/>
                    </a:p>
                  </a:txBody>
                  <a:tcPr marL="38175" marR="38175" marT="38175" marB="381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CSE</a:t>
                      </a:r>
                      <a:endParaRPr/>
                    </a:p>
                  </a:txBody>
                  <a:tcPr marL="38175" marR="38175" marT="38175" marB="381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A</a:t>
                      </a:r>
                      <a:endParaRPr/>
                    </a:p>
                  </a:txBody>
                  <a:tcPr marL="38175" marR="38175" marT="38175" marB="381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2</a:t>
                      </a:r>
                      <a:endParaRPr/>
                    </a:p>
                  </a:txBody>
                  <a:tcPr marL="38175" marR="38175" marT="38175" marB="381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ECE</a:t>
                      </a:r>
                      <a:endParaRPr/>
                    </a:p>
                  </a:txBody>
                  <a:tcPr marL="38175" marR="38175" marT="38175" marB="381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B</a:t>
                      </a:r>
                      <a:endParaRPr/>
                    </a:p>
                  </a:txBody>
                  <a:tcPr marL="38175" marR="38175" marT="38175" marB="381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3</a:t>
                      </a:r>
                      <a:endParaRPr/>
                    </a:p>
                  </a:txBody>
                  <a:tcPr marL="38175" marR="38175" marT="38175" marB="381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MECH</a:t>
                      </a:r>
                      <a:endParaRPr/>
                    </a:p>
                  </a:txBody>
                  <a:tcPr marL="38175" marR="38175" marT="38175" marB="381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B</a:t>
                      </a:r>
                      <a:endParaRPr/>
                    </a:p>
                  </a:txBody>
                  <a:tcPr marL="38175" marR="38175" marT="38175" marB="381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4</a:t>
                      </a:r>
                      <a:endParaRPr/>
                    </a:p>
                  </a:txBody>
                  <a:tcPr marL="38175" marR="38175" marT="38175" marB="381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CIVIL</a:t>
                      </a:r>
                      <a:endParaRPr/>
                    </a:p>
                  </a:txBody>
                  <a:tcPr marL="38175" marR="38175" marT="38175" marB="381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A</a:t>
                      </a:r>
                      <a:endParaRPr/>
                    </a:p>
                  </a:txBody>
                  <a:tcPr marL="38175" marR="38175" marT="38175" marB="381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5</a:t>
                      </a:r>
                      <a:endParaRPr/>
                    </a:p>
                  </a:txBody>
                  <a:tcPr marL="38175" marR="38175" marT="38175" marB="381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CSE</a:t>
                      </a:r>
                      <a:endParaRPr/>
                    </a:p>
                  </a:txBody>
                  <a:tcPr marL="38175" marR="38175" marT="38175" marB="381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B</a:t>
                      </a:r>
                      <a:endParaRPr/>
                    </a:p>
                  </a:txBody>
                  <a:tcPr marL="38175" marR="38175" marT="38175" marB="381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31" name="Google Shape;331;p47"/>
          <p:cNvGraphicFramePr/>
          <p:nvPr/>
        </p:nvGraphicFramePr>
        <p:xfrm>
          <a:off x="1104900" y="3429000"/>
          <a:ext cx="7543800" cy="1899800"/>
        </p:xfrm>
        <a:graphic>
          <a:graphicData uri="http://schemas.openxmlformats.org/drawingml/2006/table">
            <a:tbl>
              <a:tblPr>
                <a:noFill/>
                <a:tableStyleId>{4C2BF02C-7D3C-41DF-80AA-203F28A30300}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Regno</a:t>
                      </a:r>
                      <a:endParaRPr/>
                    </a:p>
                  </a:txBody>
                  <a:tcPr marL="57275" marR="57275" marT="57275" marB="572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Branch</a:t>
                      </a:r>
                      <a:endParaRPr/>
                    </a:p>
                  </a:txBody>
                  <a:tcPr marL="57275" marR="57275" marT="57275" marB="572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Section</a:t>
                      </a:r>
                      <a:endParaRPr/>
                    </a:p>
                  </a:txBody>
                  <a:tcPr marL="57275" marR="57275" marT="57275" marB="572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57275" marR="57275" marT="57275" marB="572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CIVIL</a:t>
                      </a:r>
                      <a:endParaRPr/>
                    </a:p>
                  </a:txBody>
                  <a:tcPr marL="57275" marR="57275" marT="57275" marB="572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</a:t>
                      </a:r>
                      <a:endParaRPr/>
                    </a:p>
                  </a:txBody>
                  <a:tcPr marL="57275" marR="57275" marT="57275" marB="572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2</a:t>
                      </a:r>
                      <a:endParaRPr/>
                    </a:p>
                  </a:txBody>
                  <a:tcPr marL="57275" marR="57275" marT="57275" marB="572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CSE</a:t>
                      </a:r>
                      <a:endParaRPr/>
                    </a:p>
                  </a:txBody>
                  <a:tcPr marL="57275" marR="57275" marT="57275" marB="572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</a:t>
                      </a:r>
                      <a:endParaRPr/>
                    </a:p>
                  </a:txBody>
                  <a:tcPr marL="57275" marR="57275" marT="57275" marB="572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3</a:t>
                      </a:r>
                      <a:endParaRPr/>
                    </a:p>
                  </a:txBody>
                  <a:tcPr marL="57275" marR="57275" marT="57275" marB="572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ECE</a:t>
                      </a:r>
                      <a:endParaRPr/>
                    </a:p>
                  </a:txBody>
                  <a:tcPr marL="57275" marR="57275" marT="57275" marB="572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B</a:t>
                      </a:r>
                      <a:endParaRPr/>
                    </a:p>
                  </a:txBody>
                  <a:tcPr marL="57275" marR="57275" marT="57275" marB="572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2" name="Google Shape;332;p47"/>
          <p:cNvSpPr/>
          <p:nvPr/>
        </p:nvSpPr>
        <p:spPr>
          <a:xfrm>
            <a:off x="498613" y="5857740"/>
            <a:ext cx="8454887" cy="51419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79350" rIns="0" bIns="793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 display all the regno of R1 and R2, use the following command −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∏regno(R1) ∪ ∏regno(R2)</a:t>
            </a:r>
            <a:r>
              <a:rPr lang="en-IN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Google Shape;337;p48"/>
          <p:cNvGraphicFramePr/>
          <p:nvPr/>
        </p:nvGraphicFramePr>
        <p:xfrm>
          <a:off x="1104900" y="1608137"/>
          <a:ext cx="7162800" cy="3184500"/>
        </p:xfrm>
        <a:graphic>
          <a:graphicData uri="http://schemas.openxmlformats.org/drawingml/2006/table">
            <a:tbl>
              <a:tblPr>
                <a:noFill/>
                <a:tableStyleId>{4C2BF02C-7D3C-41DF-80AA-203F28A30300}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Regno</a:t>
                      </a:r>
                      <a:endParaRPr/>
                    </a:p>
                  </a:txBody>
                  <a:tcPr marL="38175" marR="38175" marT="38175" marB="381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1</a:t>
                      </a:r>
                      <a:endParaRPr/>
                    </a:p>
                  </a:txBody>
                  <a:tcPr marL="38175" marR="38175" marT="38175" marB="381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2</a:t>
                      </a:r>
                      <a:endParaRPr/>
                    </a:p>
                  </a:txBody>
                  <a:tcPr marL="38175" marR="38175" marT="38175" marB="381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3</a:t>
                      </a:r>
                      <a:endParaRPr/>
                    </a:p>
                  </a:txBody>
                  <a:tcPr marL="38175" marR="38175" marT="38175" marB="381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4</a:t>
                      </a:r>
                      <a:endParaRPr/>
                    </a:p>
                  </a:txBody>
                  <a:tcPr marL="38175" marR="38175" marT="38175" marB="381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5</a:t>
                      </a:r>
                      <a:endParaRPr/>
                    </a:p>
                  </a:txBody>
                  <a:tcPr marL="38175" marR="38175" marT="38175" marB="3817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8" name="Google Shape;338;p48"/>
          <p:cNvSpPr/>
          <p:nvPr/>
        </p:nvSpPr>
        <p:spPr>
          <a:xfrm>
            <a:off x="3490913" y="1608138"/>
            <a:ext cx="10439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 retriev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>
            <a:spLocks noGrp="1"/>
          </p:cNvSpPr>
          <p:nvPr>
            <p:ph type="title"/>
          </p:nvPr>
        </p:nvSpPr>
        <p:spPr>
          <a:xfrm>
            <a:off x="2996529" y="694881"/>
            <a:ext cx="4103128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Set Difference</a:t>
            </a:r>
            <a:endParaRPr dirty="0"/>
          </a:p>
        </p:txBody>
      </p:sp>
      <p:sp>
        <p:nvSpPr>
          <p:cNvPr id="344" name="Google Shape;344;p49"/>
          <p:cNvSpPr txBox="1"/>
          <p:nvPr/>
        </p:nvSpPr>
        <p:spPr>
          <a:xfrm>
            <a:off x="600862" y="1607946"/>
            <a:ext cx="8618855" cy="148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marR="508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difference of two sets results in a new set that  contains all the elements of first set which are not  present in the second set.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9"/>
          <p:cNvSpPr/>
          <p:nvPr/>
        </p:nvSpPr>
        <p:spPr>
          <a:xfrm>
            <a:off x="1686538" y="4010721"/>
            <a:ext cx="6723111" cy="14050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1866900" y="192150"/>
            <a:ext cx="6096000" cy="6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Relational Model Concept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1"/>
          </p:nvPr>
        </p:nvSpPr>
        <p:spPr>
          <a:xfrm>
            <a:off x="600862" y="1607946"/>
            <a:ext cx="924402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IN"/>
              <a:t>Relational model can be represented as a </a:t>
            </a:r>
            <a:r>
              <a:rPr lang="en-IN">
                <a:solidFill>
                  <a:schemeClr val="dk2"/>
                </a:solidFill>
              </a:rPr>
              <a:t>table</a:t>
            </a:r>
            <a:r>
              <a:rPr lang="en-IN"/>
              <a:t> with </a:t>
            </a:r>
            <a:r>
              <a:rPr lang="en-IN">
                <a:solidFill>
                  <a:schemeClr val="dk2"/>
                </a:solidFill>
              </a:rPr>
              <a:t>columns</a:t>
            </a:r>
            <a:r>
              <a:rPr lang="en-IN"/>
              <a:t> and </a:t>
            </a:r>
            <a:r>
              <a:rPr lang="en-IN">
                <a:solidFill>
                  <a:schemeClr val="dk2"/>
                </a:solidFill>
              </a:rPr>
              <a:t>rows.</a:t>
            </a:r>
            <a:endParaRPr/>
          </a:p>
          <a:p>
            <a:pPr marL="1200150" lvl="2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IN"/>
              <a:t>  Each row is known as a tuple.</a:t>
            </a:r>
            <a:endParaRPr/>
          </a:p>
          <a:p>
            <a:pPr marL="1200150" lvl="2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IN"/>
              <a:t>Each table of the column has a name or attribute.</a:t>
            </a:r>
            <a:endParaRPr/>
          </a:p>
        </p:txBody>
      </p:sp>
      <p:graphicFrame>
        <p:nvGraphicFramePr>
          <p:cNvPr id="82" name="Google Shape;82;p5"/>
          <p:cNvGraphicFramePr/>
          <p:nvPr/>
        </p:nvGraphicFramePr>
        <p:xfrm>
          <a:off x="1638300" y="3228567"/>
          <a:ext cx="6959625" cy="1854250"/>
        </p:xfrm>
        <a:graphic>
          <a:graphicData uri="http://schemas.openxmlformats.org/drawingml/2006/table">
            <a:tbl>
              <a:tblPr firstRow="1" bandRow="1">
                <a:noFill/>
                <a:tableStyleId>{EE804D02-ECBE-4168-ADE9-FA66E3786774}</a:tableStyleId>
              </a:tblPr>
              <a:tblGrid>
                <a:gridCol w="23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Roll No.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Phone_No.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Ajay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9955668756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Raj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8874895645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Vijay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8874568925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Aman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9587456523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/>
          <p:nvPr/>
        </p:nvSpPr>
        <p:spPr>
          <a:xfrm>
            <a:off x="349286" y="1996965"/>
            <a:ext cx="9209638" cy="29428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0" y="1447800"/>
            <a:ext cx="5095875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1"/>
          <p:cNvSpPr/>
          <p:nvPr/>
        </p:nvSpPr>
        <p:spPr>
          <a:xfrm>
            <a:off x="1333500" y="4953000"/>
            <a:ext cx="104394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PERSON relation with attributes Name, Age, and FavoriteFood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9700" y="1371600"/>
            <a:ext cx="666750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2"/>
          <p:cNvSpPr/>
          <p:nvPr/>
        </p:nvSpPr>
        <p:spPr>
          <a:xfrm>
            <a:off x="800100" y="4329499"/>
            <a:ext cx="81534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have another table, Person3, we can take the difference of the Person relation to Person3, to result in a single row table with Stacy.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3"/>
          <p:cNvSpPr txBox="1">
            <a:spLocks noGrp="1"/>
          </p:cNvSpPr>
          <p:nvPr>
            <p:ph type="title"/>
          </p:nvPr>
        </p:nvSpPr>
        <p:spPr>
          <a:xfrm>
            <a:off x="2839454" y="486002"/>
            <a:ext cx="3942561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Intersection</a:t>
            </a:r>
            <a:endParaRPr dirty="0"/>
          </a:p>
        </p:txBody>
      </p:sp>
      <p:sp>
        <p:nvSpPr>
          <p:cNvPr id="368" name="Google Shape;368;p53"/>
          <p:cNvSpPr txBox="1"/>
          <p:nvPr/>
        </p:nvSpPr>
        <p:spPr>
          <a:xfrm>
            <a:off x="600862" y="1607946"/>
            <a:ext cx="8831580" cy="100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Intersection of two sets results in a new set which  contains the common elements from both the sets.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3"/>
          <p:cNvSpPr/>
          <p:nvPr/>
        </p:nvSpPr>
        <p:spPr>
          <a:xfrm>
            <a:off x="2179228" y="3941924"/>
            <a:ext cx="6445485" cy="17950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/>
          <p:nvPr/>
        </p:nvSpPr>
        <p:spPr>
          <a:xfrm>
            <a:off x="482264" y="663106"/>
            <a:ext cx="9571717" cy="26574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5"/>
          <p:cNvSpPr txBox="1">
            <a:spLocks noGrp="1"/>
          </p:cNvSpPr>
          <p:nvPr>
            <p:ph type="title"/>
          </p:nvPr>
        </p:nvSpPr>
        <p:spPr>
          <a:xfrm>
            <a:off x="3943603" y="192150"/>
            <a:ext cx="255333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Natural Join</a:t>
            </a:r>
            <a:endParaRPr/>
          </a:p>
        </p:txBody>
      </p:sp>
      <p:sp>
        <p:nvSpPr>
          <p:cNvPr id="380" name="Google Shape;380;p55"/>
          <p:cNvSpPr txBox="1"/>
          <p:nvPr/>
        </p:nvSpPr>
        <p:spPr>
          <a:xfrm>
            <a:off x="600862" y="1607946"/>
            <a:ext cx="8984615" cy="100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 </a:t>
            </a: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 allows us to combine certain  selections and cartesian product into one operation.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5"/>
          <p:cNvSpPr/>
          <p:nvPr/>
        </p:nvSpPr>
        <p:spPr>
          <a:xfrm>
            <a:off x="4988661" y="3556772"/>
            <a:ext cx="1971446" cy="4580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56"/>
          <p:cNvGrpSpPr/>
          <p:nvPr/>
        </p:nvGrpSpPr>
        <p:grpSpPr>
          <a:xfrm>
            <a:off x="873146" y="381000"/>
            <a:ext cx="9567777" cy="2209800"/>
            <a:chOff x="873146" y="381000"/>
            <a:chExt cx="9567777" cy="2209800"/>
          </a:xfrm>
        </p:grpSpPr>
        <p:sp>
          <p:nvSpPr>
            <p:cNvPr id="387" name="Google Shape;387;p56"/>
            <p:cNvSpPr/>
            <p:nvPr/>
          </p:nvSpPr>
          <p:spPr>
            <a:xfrm>
              <a:off x="873146" y="511401"/>
              <a:ext cx="4436528" cy="196271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6"/>
            <p:cNvSpPr/>
            <p:nvPr/>
          </p:nvSpPr>
          <p:spPr>
            <a:xfrm>
              <a:off x="5186172" y="381000"/>
              <a:ext cx="5254751" cy="2209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56"/>
          <p:cNvSpPr/>
          <p:nvPr/>
        </p:nvSpPr>
        <p:spPr>
          <a:xfrm>
            <a:off x="3080778" y="3359209"/>
            <a:ext cx="4561966" cy="204458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7"/>
          <p:cNvSpPr txBox="1"/>
          <p:nvPr/>
        </p:nvSpPr>
        <p:spPr>
          <a:xfrm>
            <a:off x="600862" y="312165"/>
            <a:ext cx="8015605" cy="100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all the customers who have an  account and also have taken a loan.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7"/>
          <p:cNvSpPr/>
          <p:nvPr/>
        </p:nvSpPr>
        <p:spPr>
          <a:xfrm>
            <a:off x="1178042" y="1924594"/>
            <a:ext cx="7513002" cy="6879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8"/>
          <p:cNvSpPr/>
          <p:nvPr/>
        </p:nvSpPr>
        <p:spPr>
          <a:xfrm>
            <a:off x="935713" y="952500"/>
            <a:ext cx="7155619" cy="17716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58"/>
          <p:cNvSpPr/>
          <p:nvPr/>
        </p:nvSpPr>
        <p:spPr>
          <a:xfrm>
            <a:off x="4001244" y="3935348"/>
            <a:ext cx="3678014" cy="147350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9"/>
          <p:cNvSpPr txBox="1">
            <a:spLocks noGrp="1"/>
          </p:cNvSpPr>
          <p:nvPr>
            <p:ph type="title"/>
          </p:nvPr>
        </p:nvSpPr>
        <p:spPr>
          <a:xfrm>
            <a:off x="3582985" y="396687"/>
            <a:ext cx="2733347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Outer Join</a:t>
            </a:r>
            <a:endParaRPr dirty="0"/>
          </a:p>
        </p:txBody>
      </p:sp>
      <p:sp>
        <p:nvSpPr>
          <p:cNvPr id="407" name="Google Shape;407;p59"/>
          <p:cNvSpPr txBox="1"/>
          <p:nvPr/>
        </p:nvSpPr>
        <p:spPr>
          <a:xfrm>
            <a:off x="600862" y="1607946"/>
            <a:ext cx="8697595" cy="100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Outer-join </a:t>
            </a:r>
            <a:r>
              <a:rPr lang="en-IN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 is an extension of natural join  which deals with missing information.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3548888" y="461899"/>
            <a:ext cx="4185412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>
                <a:latin typeface="Arial"/>
                <a:ea typeface="Arial"/>
                <a:cs typeface="Arial"/>
                <a:sym typeface="Arial"/>
              </a:rPr>
              <a:t>Basic concepts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600862" y="1607946"/>
            <a:ext cx="8901430" cy="51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marR="508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Relation: </a:t>
            </a: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Relation is a table with columns and rows. Collection of homogeneous tuples.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Attribute:</a:t>
            </a: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 attribute is a named column of a relation.</a:t>
            </a:r>
            <a:endParaRPr/>
          </a:p>
          <a:p>
            <a:pPr marL="355600" marR="5080" lvl="0" indent="-342900" algn="l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Domain: </a:t>
            </a: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set of allowable values for every  attribute, called its domain.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Exp- Domain of roll number{10,11,23,56,78}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 of branch{CSE,IT,ME,ECE}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Tuple:</a:t>
            </a: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Each row in a relation is called tuple.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Schema: </a:t>
            </a: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relational schema represents the name of the relation with is attributes.</a:t>
            </a:r>
            <a:endParaRPr/>
          </a:p>
          <a:p>
            <a:pPr marL="355600" marR="0" lvl="0" indent="-165100" algn="l" rtl="0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0"/>
          <p:cNvSpPr/>
          <p:nvPr/>
        </p:nvSpPr>
        <p:spPr>
          <a:xfrm>
            <a:off x="2369390" y="1126871"/>
            <a:ext cx="5440014" cy="37345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60"/>
          <p:cNvSpPr/>
          <p:nvPr/>
        </p:nvSpPr>
        <p:spPr>
          <a:xfrm>
            <a:off x="5445064" y="5858539"/>
            <a:ext cx="3824770" cy="24809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/>
          <p:nvPr/>
        </p:nvSpPr>
        <p:spPr>
          <a:xfrm>
            <a:off x="362548" y="2007475"/>
            <a:ext cx="8317286" cy="251065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2"/>
          <p:cNvSpPr/>
          <p:nvPr/>
        </p:nvSpPr>
        <p:spPr>
          <a:xfrm>
            <a:off x="1219979" y="2286000"/>
            <a:ext cx="7743532" cy="14607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3"/>
          <p:cNvSpPr/>
          <p:nvPr/>
        </p:nvSpPr>
        <p:spPr>
          <a:xfrm>
            <a:off x="492496" y="2033953"/>
            <a:ext cx="9332807" cy="24852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4"/>
          <p:cNvSpPr/>
          <p:nvPr/>
        </p:nvSpPr>
        <p:spPr>
          <a:xfrm>
            <a:off x="697813" y="2395303"/>
            <a:ext cx="8967416" cy="20611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5"/>
          <p:cNvSpPr/>
          <p:nvPr/>
        </p:nvSpPr>
        <p:spPr>
          <a:xfrm>
            <a:off x="549458" y="1898163"/>
            <a:ext cx="8772020" cy="23385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6"/>
          <p:cNvSpPr txBox="1">
            <a:spLocks noGrp="1"/>
          </p:cNvSpPr>
          <p:nvPr>
            <p:ph type="title"/>
          </p:nvPr>
        </p:nvSpPr>
        <p:spPr>
          <a:xfrm>
            <a:off x="1864895" y="325629"/>
            <a:ext cx="635868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Division Operator (</a:t>
            </a:r>
            <a:r>
              <a:rPr lang="en-IN" dirty="0">
                <a:latin typeface="Constantia"/>
                <a:ea typeface="Constantia"/>
                <a:cs typeface="Constantia"/>
                <a:sym typeface="Constantia"/>
              </a:rPr>
              <a:t>÷ or /</a:t>
            </a:r>
            <a:r>
              <a:rPr lang="en-IN" dirty="0"/>
              <a:t>)</a:t>
            </a:r>
            <a:endParaRPr dirty="0"/>
          </a:p>
        </p:txBody>
      </p:sp>
      <p:sp>
        <p:nvSpPr>
          <p:cNvPr id="444" name="Google Shape;444;p66"/>
          <p:cNvSpPr txBox="1">
            <a:spLocks noGrp="1"/>
          </p:cNvSpPr>
          <p:nvPr>
            <p:ph type="body" idx="1"/>
          </p:nvPr>
        </p:nvSpPr>
        <p:spPr>
          <a:xfrm>
            <a:off x="600862" y="1607946"/>
            <a:ext cx="9244025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/>
              <a:t>Division operator is a Derived Operator, not supported as a primitive operator.</a:t>
            </a:r>
            <a:endParaRPr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/>
              <a:t>Suited to queries  that include the keyword “all” or “every” like “at all” , “for all” or “in all”, “at every”, “for every” or “in every”. Eg:</a:t>
            </a:r>
            <a:endParaRPr/>
          </a:p>
          <a:p>
            <a:pPr marL="1257300" lvl="2" indent="-342900" algn="just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IN" sz="2000"/>
              <a:t>Find the person that has account in all the banks of  a particular city.</a:t>
            </a:r>
            <a:endParaRPr/>
          </a:p>
          <a:p>
            <a:pPr marL="1257300" lvl="2" indent="-342900" algn="just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IN" sz="2000"/>
              <a:t>Find sailors who have reserved all boats.</a:t>
            </a:r>
            <a:endParaRPr/>
          </a:p>
          <a:p>
            <a:pPr marL="1257300" lvl="2" indent="-342900" algn="just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IN" sz="2000"/>
              <a:t>Find employees who works on all project of company.</a:t>
            </a:r>
            <a:endParaRPr/>
          </a:p>
          <a:p>
            <a:pPr marL="1257300" lvl="2" indent="-342900" algn="just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IN" sz="2000"/>
              <a:t>Find student who have registered for every course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/>
              <a:t>In all these queries, the description after the keyword “all” or “every” defines a set which contains some elements and the result contains those records who satisfy these requirements.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/>
              <a:t>Notation: A</a:t>
            </a:r>
            <a:r>
              <a:rPr lang="en-IN" sz="2000">
                <a:latin typeface="Constantia"/>
                <a:ea typeface="Constantia"/>
                <a:cs typeface="Constantia"/>
                <a:sym typeface="Constantia"/>
              </a:rPr>
              <a:t>÷</a:t>
            </a:r>
            <a:r>
              <a:rPr lang="en-IN" sz="2000"/>
              <a:t>B   or A</a:t>
            </a:r>
            <a:r>
              <a:rPr lang="en-IN" sz="2000">
                <a:latin typeface="Constantia"/>
                <a:ea typeface="Constantia"/>
                <a:cs typeface="Constantia"/>
                <a:sym typeface="Constantia"/>
              </a:rPr>
              <a:t>/</a:t>
            </a:r>
            <a:r>
              <a:rPr lang="en-IN" sz="2000"/>
              <a:t>B</a:t>
            </a:r>
            <a:endParaRPr/>
          </a:p>
          <a:p>
            <a:pPr marL="285750" lvl="0" indent="-133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7"/>
          <p:cNvSpPr txBox="1">
            <a:spLocks noGrp="1"/>
          </p:cNvSpPr>
          <p:nvPr>
            <p:ph type="title"/>
          </p:nvPr>
        </p:nvSpPr>
        <p:spPr>
          <a:xfrm>
            <a:off x="1973179" y="192151"/>
            <a:ext cx="6370721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Division Operator (</a:t>
            </a:r>
            <a:r>
              <a:rPr lang="en-IN" dirty="0">
                <a:latin typeface="Constantia"/>
                <a:ea typeface="Constantia"/>
                <a:cs typeface="Constantia"/>
                <a:sym typeface="Constantia"/>
              </a:rPr>
              <a:t>÷ or /</a:t>
            </a:r>
            <a:r>
              <a:rPr lang="en-IN" dirty="0"/>
              <a:t>)</a:t>
            </a:r>
            <a:endParaRPr dirty="0"/>
          </a:p>
        </p:txBody>
      </p:sp>
      <p:sp>
        <p:nvSpPr>
          <p:cNvPr id="450" name="Google Shape;450;p67"/>
          <p:cNvSpPr txBox="1">
            <a:spLocks noGrp="1"/>
          </p:cNvSpPr>
          <p:nvPr>
            <p:ph type="body" idx="1"/>
          </p:nvPr>
        </p:nvSpPr>
        <p:spPr>
          <a:xfrm>
            <a:off x="600862" y="1607946"/>
            <a:ext cx="9244025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Division Operator can be applied if and only if :</a:t>
            </a:r>
            <a:endParaRPr/>
          </a:p>
          <a:p>
            <a:pPr marL="1200150" lvl="2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IN"/>
              <a:t>Attributes of B is proper subset of Attributes of A.</a:t>
            </a:r>
            <a:endParaRPr/>
          </a:p>
          <a:p>
            <a:pPr marL="1200150" lvl="2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IN"/>
              <a:t>The relation returned by division operator will have attributes =(All attributes of A – All attributes of B).</a:t>
            </a:r>
            <a:endParaRPr/>
          </a:p>
          <a:p>
            <a:pPr marL="1200150" lvl="2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IN"/>
              <a:t>The relation returned by division operator will return those tuple from relation A which are associated to every B’s tuple.</a:t>
            </a:r>
            <a:endParaRPr/>
          </a:p>
        </p:txBody>
      </p:sp>
      <p:graphicFrame>
        <p:nvGraphicFramePr>
          <p:cNvPr id="451" name="Google Shape;451;p67"/>
          <p:cNvGraphicFramePr/>
          <p:nvPr/>
        </p:nvGraphicFramePr>
        <p:xfrm>
          <a:off x="952500" y="4137534"/>
          <a:ext cx="1955800" cy="1854250"/>
        </p:xfrm>
        <a:graphic>
          <a:graphicData uri="http://schemas.openxmlformats.org/drawingml/2006/table">
            <a:tbl>
              <a:tblPr firstRow="1" bandRow="1">
                <a:noFill/>
                <a:tableStyleId>{EE804D02-ECBE-4168-ADE9-FA66E3786774}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x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2" name="Google Shape;452;p67"/>
          <p:cNvGraphicFramePr/>
          <p:nvPr/>
        </p:nvGraphicFramePr>
        <p:xfrm>
          <a:off x="3924300" y="4098235"/>
          <a:ext cx="762000" cy="1151850"/>
        </p:xfrm>
        <a:graphic>
          <a:graphicData uri="http://schemas.openxmlformats.org/drawingml/2006/table">
            <a:tbl>
              <a:tblPr firstRow="1" bandRow="1">
                <a:noFill/>
                <a:tableStyleId>{EE804D02-ECBE-4168-ADE9-FA66E3786774}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3" name="Google Shape;453;p67"/>
          <p:cNvGraphicFramePr/>
          <p:nvPr/>
        </p:nvGraphicFramePr>
        <p:xfrm>
          <a:off x="7214704" y="4187231"/>
          <a:ext cx="1117600" cy="741700"/>
        </p:xfrm>
        <a:graphic>
          <a:graphicData uri="http://schemas.openxmlformats.org/drawingml/2006/table">
            <a:tbl>
              <a:tblPr firstRow="1" bandRow="1">
                <a:noFill/>
                <a:tableStyleId>{EE804D02-ECBE-4168-ADE9-FA66E3786774}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x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4" name="Google Shape;454;p67"/>
          <p:cNvSpPr/>
          <p:nvPr/>
        </p:nvSpPr>
        <p:spPr>
          <a:xfrm>
            <a:off x="5524500" y="4572000"/>
            <a:ext cx="762000" cy="3569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67"/>
          <p:cNvSpPr txBox="1"/>
          <p:nvPr/>
        </p:nvSpPr>
        <p:spPr>
          <a:xfrm>
            <a:off x="3924300" y="3765662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56" name="Google Shape;456;p67"/>
          <p:cNvSpPr txBox="1"/>
          <p:nvPr/>
        </p:nvSpPr>
        <p:spPr>
          <a:xfrm>
            <a:off x="952500" y="3765662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8"/>
          <p:cNvSpPr/>
          <p:nvPr/>
        </p:nvSpPr>
        <p:spPr>
          <a:xfrm>
            <a:off x="2065871" y="686958"/>
            <a:ext cx="4470772" cy="33270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68"/>
          <p:cNvSpPr/>
          <p:nvPr/>
        </p:nvSpPr>
        <p:spPr>
          <a:xfrm>
            <a:off x="6401877" y="4685695"/>
            <a:ext cx="2612931" cy="11175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9"/>
          <p:cNvSpPr/>
          <p:nvPr/>
        </p:nvSpPr>
        <p:spPr>
          <a:xfrm>
            <a:off x="1610516" y="1556657"/>
            <a:ext cx="3206027" cy="28411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>
            <a:spLocks noGrp="1"/>
          </p:cNvSpPr>
          <p:nvPr>
            <p:ph type="body" idx="1"/>
          </p:nvPr>
        </p:nvSpPr>
        <p:spPr>
          <a:xfrm>
            <a:off x="600862" y="1607946"/>
            <a:ext cx="9244025" cy="336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>
                <a:latin typeface="Arial"/>
                <a:ea typeface="Arial"/>
                <a:cs typeface="Arial"/>
                <a:sym typeface="Arial"/>
              </a:rPr>
              <a:t>Relation Instance:</a:t>
            </a:r>
            <a:r>
              <a:rPr lang="en-IN" sz="2400">
                <a:latin typeface="Arial"/>
                <a:ea typeface="Arial"/>
                <a:cs typeface="Arial"/>
                <a:sym typeface="Arial"/>
              </a:rPr>
              <a:t> Relation instance is a finite set of tuples. Relation instances never have duplicate tuples.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>
                <a:latin typeface="Arial"/>
                <a:ea typeface="Arial"/>
                <a:cs typeface="Arial"/>
                <a:sym typeface="Arial"/>
              </a:rPr>
              <a:t>Degree or Arity: </a:t>
            </a:r>
            <a:r>
              <a:rPr lang="en-IN" sz="2400">
                <a:latin typeface="Arial"/>
                <a:ea typeface="Arial"/>
                <a:cs typeface="Arial"/>
                <a:sym typeface="Arial"/>
              </a:rPr>
              <a:t>Number of column or attributes in relation R.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>
                <a:latin typeface="Arial"/>
                <a:ea typeface="Arial"/>
                <a:cs typeface="Arial"/>
                <a:sym typeface="Arial"/>
              </a:rPr>
              <a:t>Cardinality:</a:t>
            </a:r>
            <a:r>
              <a:rPr lang="en-IN" sz="2400">
                <a:latin typeface="Arial"/>
                <a:ea typeface="Arial"/>
                <a:cs typeface="Arial"/>
                <a:sym typeface="Arial"/>
              </a:rPr>
              <a:t> Number of rows or tuples in relation R.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>
                <a:latin typeface="Arial"/>
                <a:ea typeface="Arial"/>
                <a:cs typeface="Arial"/>
                <a:sym typeface="Arial"/>
              </a:rPr>
              <a:t>Relation Key: </a:t>
            </a:r>
            <a:r>
              <a:rPr lang="en-IN" sz="2400">
                <a:latin typeface="Arial"/>
                <a:ea typeface="Arial"/>
                <a:cs typeface="Arial"/>
                <a:sym typeface="Arial"/>
              </a:rPr>
              <a:t>Every row has one or multiple attributes, that can uniquely identify the row in the relation, which is called relation(Primary Key).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>
                <a:latin typeface="Arial"/>
                <a:ea typeface="Arial"/>
                <a:cs typeface="Arial"/>
                <a:sym typeface="Arial"/>
              </a:rPr>
              <a:t>Tuple Variable: </a:t>
            </a:r>
            <a:r>
              <a:rPr lang="en-IN" sz="2400">
                <a:latin typeface="Arial"/>
                <a:ea typeface="Arial"/>
                <a:cs typeface="Arial"/>
                <a:sym typeface="Arial"/>
              </a:rPr>
              <a:t>It is the data stored in a record of the table. </a:t>
            </a:r>
            <a:endParaRPr sz="2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0"/>
          <p:cNvSpPr/>
          <p:nvPr/>
        </p:nvSpPr>
        <p:spPr>
          <a:xfrm>
            <a:off x="1403267" y="1314450"/>
            <a:ext cx="6395079" cy="3886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19150"/>
            <a:ext cx="10439400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2"/>
          <p:cNvSpPr txBox="1">
            <a:spLocks noGrp="1"/>
          </p:cNvSpPr>
          <p:nvPr>
            <p:ph type="title"/>
          </p:nvPr>
        </p:nvSpPr>
        <p:spPr>
          <a:xfrm>
            <a:off x="876300" y="457200"/>
            <a:ext cx="888603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Find the Sid of that students who enrolled in every courses</a:t>
            </a:r>
            <a:endParaRPr/>
          </a:p>
        </p:txBody>
      </p:sp>
      <p:graphicFrame>
        <p:nvGraphicFramePr>
          <p:cNvPr id="483" name="Google Shape;483;p72"/>
          <p:cNvGraphicFramePr/>
          <p:nvPr/>
        </p:nvGraphicFramePr>
        <p:xfrm>
          <a:off x="1714500" y="1676400"/>
          <a:ext cx="2184400" cy="2472250"/>
        </p:xfrm>
        <a:graphic>
          <a:graphicData uri="http://schemas.openxmlformats.org/drawingml/2006/table">
            <a:tbl>
              <a:tblPr firstRow="1" bandRow="1">
                <a:noFill/>
                <a:tableStyleId>{EE804D02-ECBE-4168-ADE9-FA66E3786774}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Sid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Cid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4" name="Google Shape;484;p72"/>
          <p:cNvSpPr txBox="1"/>
          <p:nvPr/>
        </p:nvSpPr>
        <p:spPr>
          <a:xfrm>
            <a:off x="1692965" y="1307068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Enrolled</a:t>
            </a:r>
            <a:endParaRPr/>
          </a:p>
        </p:txBody>
      </p:sp>
      <p:graphicFrame>
        <p:nvGraphicFramePr>
          <p:cNvPr id="485" name="Google Shape;485;p72"/>
          <p:cNvGraphicFramePr/>
          <p:nvPr/>
        </p:nvGraphicFramePr>
        <p:xfrm>
          <a:off x="4914898" y="1676400"/>
          <a:ext cx="1295400" cy="1112550"/>
        </p:xfrm>
        <a:graphic>
          <a:graphicData uri="http://schemas.openxmlformats.org/drawingml/2006/table">
            <a:tbl>
              <a:tblPr firstRow="1" bandRow="1">
                <a:noFill/>
                <a:tableStyleId>{EE804D02-ECBE-4168-ADE9-FA66E3786774}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Cid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6" name="Google Shape;486;p72"/>
          <p:cNvSpPr txBox="1"/>
          <p:nvPr/>
        </p:nvSpPr>
        <p:spPr>
          <a:xfrm>
            <a:off x="4883424" y="1307068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" name="Google Shape;491;p73"/>
          <p:cNvGraphicFramePr/>
          <p:nvPr/>
        </p:nvGraphicFramePr>
        <p:xfrm>
          <a:off x="800100" y="762000"/>
          <a:ext cx="1498600" cy="3708500"/>
        </p:xfrm>
        <a:graphic>
          <a:graphicData uri="http://schemas.openxmlformats.org/drawingml/2006/table">
            <a:tbl>
              <a:tblPr firstRow="1" bandRow="1">
                <a:noFill/>
                <a:tableStyleId>{EE804D02-ECBE-4168-ADE9-FA66E3786774}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Pno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S1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S1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S1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92" name="Google Shape;492;p73"/>
          <p:cNvGraphicFramePr/>
          <p:nvPr/>
        </p:nvGraphicFramePr>
        <p:xfrm>
          <a:off x="4381500" y="1109133"/>
          <a:ext cx="838200" cy="741700"/>
        </p:xfrm>
        <a:graphic>
          <a:graphicData uri="http://schemas.openxmlformats.org/drawingml/2006/table">
            <a:tbl>
              <a:tblPr firstRow="1" bandRow="1">
                <a:noFill/>
                <a:tableStyleId>{EE804D02-ECBE-4168-ADE9-FA66E3786774}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Pno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3" name="Google Shape;493;p73"/>
          <p:cNvGraphicFramePr/>
          <p:nvPr/>
        </p:nvGraphicFramePr>
        <p:xfrm>
          <a:off x="5963478" y="1109133"/>
          <a:ext cx="838200" cy="1112550"/>
        </p:xfrm>
        <a:graphic>
          <a:graphicData uri="http://schemas.openxmlformats.org/drawingml/2006/table">
            <a:tbl>
              <a:tblPr firstRow="1" bandRow="1">
                <a:noFill/>
                <a:tableStyleId>{EE804D02-ECBE-4168-ADE9-FA66E3786774}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Pno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4" name="Google Shape;494;p73"/>
          <p:cNvGraphicFramePr/>
          <p:nvPr/>
        </p:nvGraphicFramePr>
        <p:xfrm>
          <a:off x="7523921" y="1109133"/>
          <a:ext cx="838200" cy="1483400"/>
        </p:xfrm>
        <a:graphic>
          <a:graphicData uri="http://schemas.openxmlformats.org/drawingml/2006/table">
            <a:tbl>
              <a:tblPr firstRow="1" bandRow="1">
                <a:noFill/>
                <a:tableStyleId>{EE804D02-ECBE-4168-ADE9-FA66E3786774}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Pno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5" name="Google Shape;495;p73"/>
          <p:cNvSpPr txBox="1"/>
          <p:nvPr/>
        </p:nvSpPr>
        <p:spPr>
          <a:xfrm>
            <a:off x="800100" y="392668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96" name="Google Shape;496;p73"/>
          <p:cNvSpPr txBox="1"/>
          <p:nvPr/>
        </p:nvSpPr>
        <p:spPr>
          <a:xfrm>
            <a:off x="4381500" y="762000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/>
          </a:p>
        </p:txBody>
      </p:sp>
      <p:sp>
        <p:nvSpPr>
          <p:cNvPr id="497" name="Google Shape;497;p73"/>
          <p:cNvSpPr txBox="1"/>
          <p:nvPr/>
        </p:nvSpPr>
        <p:spPr>
          <a:xfrm>
            <a:off x="5829300" y="7620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/>
          </a:p>
        </p:txBody>
      </p:sp>
      <p:sp>
        <p:nvSpPr>
          <p:cNvPr id="498" name="Google Shape;498;p73"/>
          <p:cNvSpPr txBox="1"/>
          <p:nvPr/>
        </p:nvSpPr>
        <p:spPr>
          <a:xfrm>
            <a:off x="7861300" y="7620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B3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" name="Google Shape;503;p74"/>
          <p:cNvGraphicFramePr/>
          <p:nvPr/>
        </p:nvGraphicFramePr>
        <p:xfrm>
          <a:off x="1739900" y="1109133"/>
          <a:ext cx="889000" cy="1854250"/>
        </p:xfrm>
        <a:graphic>
          <a:graphicData uri="http://schemas.openxmlformats.org/drawingml/2006/table">
            <a:tbl>
              <a:tblPr firstRow="1" bandRow="1">
                <a:noFill/>
                <a:tableStyleId>{EE804D02-ECBE-4168-ADE9-FA66E3786774}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Sno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04" name="Google Shape;504;p74"/>
          <p:cNvGraphicFramePr/>
          <p:nvPr/>
        </p:nvGraphicFramePr>
        <p:xfrm>
          <a:off x="4152900" y="1109133"/>
          <a:ext cx="965200" cy="1112550"/>
        </p:xfrm>
        <a:graphic>
          <a:graphicData uri="http://schemas.openxmlformats.org/drawingml/2006/table">
            <a:tbl>
              <a:tblPr firstRow="1" bandRow="1">
                <a:noFill/>
                <a:tableStyleId>{EE804D02-ECBE-4168-ADE9-FA66E3786774}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Sno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5" name="Google Shape;505;p74"/>
          <p:cNvGraphicFramePr/>
          <p:nvPr/>
        </p:nvGraphicFramePr>
        <p:xfrm>
          <a:off x="6515100" y="1109133"/>
          <a:ext cx="685800" cy="741700"/>
        </p:xfrm>
        <a:graphic>
          <a:graphicData uri="http://schemas.openxmlformats.org/drawingml/2006/table">
            <a:tbl>
              <a:tblPr firstRow="1" bandRow="1">
                <a:noFill/>
                <a:tableStyleId>{EE804D02-ECBE-4168-ADE9-FA66E3786774}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Sno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6" name="Google Shape;506;p74"/>
          <p:cNvSpPr txBox="1"/>
          <p:nvPr/>
        </p:nvSpPr>
        <p:spPr>
          <a:xfrm>
            <a:off x="1638300" y="60960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A/B1</a:t>
            </a:r>
            <a:endParaRPr/>
          </a:p>
        </p:txBody>
      </p:sp>
      <p:sp>
        <p:nvSpPr>
          <p:cNvPr id="507" name="Google Shape;507;p74"/>
          <p:cNvSpPr txBox="1"/>
          <p:nvPr/>
        </p:nvSpPr>
        <p:spPr>
          <a:xfrm>
            <a:off x="4152900" y="642730"/>
            <a:ext cx="96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A/B2</a:t>
            </a:r>
            <a:endParaRPr/>
          </a:p>
        </p:txBody>
      </p:sp>
      <p:sp>
        <p:nvSpPr>
          <p:cNvPr id="508" name="Google Shape;508;p74"/>
          <p:cNvSpPr txBox="1"/>
          <p:nvPr/>
        </p:nvSpPr>
        <p:spPr>
          <a:xfrm>
            <a:off x="6438900" y="723236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A/B3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5"/>
          <p:cNvSpPr txBox="1">
            <a:spLocks noGrp="1"/>
          </p:cNvSpPr>
          <p:nvPr>
            <p:ph type="title"/>
          </p:nvPr>
        </p:nvSpPr>
        <p:spPr>
          <a:xfrm>
            <a:off x="1612231" y="451247"/>
            <a:ext cx="677979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Assignment Operator (   )</a:t>
            </a:r>
            <a:endParaRPr dirty="0"/>
          </a:p>
        </p:txBody>
      </p:sp>
      <p:sp>
        <p:nvSpPr>
          <p:cNvPr id="514" name="Google Shape;514;p75"/>
          <p:cNvSpPr txBox="1">
            <a:spLocks noGrp="1"/>
          </p:cNvSpPr>
          <p:nvPr>
            <p:ph type="body" idx="1"/>
          </p:nvPr>
        </p:nvSpPr>
        <p:spPr>
          <a:xfrm>
            <a:off x="788187" y="1600200"/>
            <a:ext cx="9244025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The assignment operator  provides a convenient way to express complex queries.</a:t>
            </a:r>
            <a:endParaRPr/>
          </a:p>
          <a:p>
            <a:pPr marL="1657350" lvl="3" indent="-28575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/>
              <a:t>It writes query as a sequential program consisting of:</a:t>
            </a:r>
            <a:endParaRPr/>
          </a:p>
          <a:p>
            <a:pPr marL="2114550" lvl="4" indent="-28575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IN" sz="2800"/>
              <a:t>A series of assignments</a:t>
            </a:r>
            <a:endParaRPr/>
          </a:p>
          <a:p>
            <a:pPr marL="2114550" lvl="4" indent="-28575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IN" sz="2800"/>
              <a:t>Followed by an expression whose value is displayed as a result of the query.</a:t>
            </a:r>
            <a:endParaRPr/>
          </a:p>
          <a:p>
            <a:pPr marL="1657350" lvl="3" indent="-28575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/>
              <a:t>Assignment must always be made to a temporary relation variable.</a:t>
            </a:r>
            <a:endParaRPr/>
          </a:p>
        </p:txBody>
      </p:sp>
      <p:cxnSp>
        <p:nvCxnSpPr>
          <p:cNvPr id="515" name="Google Shape;515;p75"/>
          <p:cNvCxnSpPr/>
          <p:nvPr/>
        </p:nvCxnSpPr>
        <p:spPr>
          <a:xfrm>
            <a:off x="7214704" y="533400"/>
            <a:ext cx="290996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6"/>
          <p:cNvSpPr txBox="1">
            <a:spLocks noGrp="1"/>
          </p:cNvSpPr>
          <p:nvPr>
            <p:ph type="body" idx="1"/>
          </p:nvPr>
        </p:nvSpPr>
        <p:spPr>
          <a:xfrm>
            <a:off x="600862" y="1607946"/>
            <a:ext cx="9244025" cy="148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1" name="Google Shape;521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400"/>
            <a:ext cx="10439400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7"/>
          <p:cNvSpPr/>
          <p:nvPr/>
        </p:nvSpPr>
        <p:spPr>
          <a:xfrm>
            <a:off x="848178" y="537567"/>
            <a:ext cx="8625548" cy="17359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77"/>
          <p:cNvSpPr/>
          <p:nvPr/>
        </p:nvSpPr>
        <p:spPr>
          <a:xfrm>
            <a:off x="695556" y="3383600"/>
            <a:ext cx="9464058" cy="3670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1790700" y="192150"/>
            <a:ext cx="7467600" cy="7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Properties of Relational Model</a:t>
            </a:r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body" idx="1"/>
          </p:nvPr>
        </p:nvSpPr>
        <p:spPr>
          <a:xfrm>
            <a:off x="600862" y="1607946"/>
            <a:ext cx="9244025" cy="393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IN" sz="3200"/>
              <a:t>Each relation has unique name.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IN" sz="3200"/>
              <a:t>Each row/tuple is unique. No duplicate row.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IN" sz="3200"/>
              <a:t>Entries in any column have the same domain.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IN" sz="3200"/>
              <a:t>Each attribute/column has a unique name.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IN" sz="3200"/>
              <a:t>Order of the column or rows is irrelevant i.e. relations are unordered.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IN" sz="3200"/>
              <a:t>Each cell of relation contains exactly one value i.e. attribute values are required to be atomic.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1714500" y="192150"/>
            <a:ext cx="75438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Alternative Terminology of Relational Model</a:t>
            </a:r>
            <a:endParaRPr/>
          </a:p>
        </p:txBody>
      </p:sp>
      <p:graphicFrame>
        <p:nvGraphicFramePr>
          <p:cNvPr id="105" name="Google Shape;105;p9"/>
          <p:cNvGraphicFramePr/>
          <p:nvPr/>
        </p:nvGraphicFramePr>
        <p:xfrm>
          <a:off x="1714500" y="2286000"/>
          <a:ext cx="6959625" cy="1483400"/>
        </p:xfrm>
        <a:graphic>
          <a:graphicData uri="http://schemas.openxmlformats.org/drawingml/2006/table">
            <a:tbl>
              <a:tblPr firstRow="1" bandRow="1">
                <a:noFill/>
                <a:tableStyleId>{EE804D02-ECBE-4168-ADE9-FA66E3786774}</a:tableStyleId>
              </a:tblPr>
              <a:tblGrid>
                <a:gridCol w="23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Formal Terms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Alternative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Alternative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Relation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Table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File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Tuple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Row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Record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Attribute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Column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Field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2377</Words>
  <Application>Microsoft Office PowerPoint</Application>
  <PresentationFormat>Custom</PresentationFormat>
  <Paragraphs>449</Paragraphs>
  <Slides>77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9" baseType="lpstr">
      <vt:lpstr>Nunito</vt:lpstr>
      <vt:lpstr>Noto Sans Symbols</vt:lpstr>
      <vt:lpstr>Roboto</vt:lpstr>
      <vt:lpstr>Courier New</vt:lpstr>
      <vt:lpstr>Consolas</vt:lpstr>
      <vt:lpstr>Calibri</vt:lpstr>
      <vt:lpstr>Raleway</vt:lpstr>
      <vt:lpstr>times new roman</vt:lpstr>
      <vt:lpstr>Inter</vt:lpstr>
      <vt:lpstr>Constantia</vt:lpstr>
      <vt:lpstr>Arial</vt:lpstr>
      <vt:lpstr>Office Theme</vt:lpstr>
      <vt:lpstr>Relational Model </vt:lpstr>
      <vt:lpstr>Introduction to Relational Model</vt:lpstr>
      <vt:lpstr>What is Relational Model?</vt:lpstr>
      <vt:lpstr>What is  RDBMS?</vt:lpstr>
      <vt:lpstr>Relational Model Concept</vt:lpstr>
      <vt:lpstr>Basic concepts</vt:lpstr>
      <vt:lpstr>PowerPoint Presentation</vt:lpstr>
      <vt:lpstr>Properties of Relational Model</vt:lpstr>
      <vt:lpstr>Alternative Terminology of Relational Model</vt:lpstr>
      <vt:lpstr>Integrity Constraints over Relation</vt:lpstr>
      <vt:lpstr>Types of Integrity Constraints</vt:lpstr>
      <vt:lpstr>Domain Constraints</vt:lpstr>
      <vt:lpstr>Entity Integrity Constraints</vt:lpstr>
      <vt:lpstr>Referential Integrity Constraints</vt:lpstr>
      <vt:lpstr>PowerPoint Presentation</vt:lpstr>
      <vt:lpstr>Key Constraints</vt:lpstr>
      <vt:lpstr>Query Language</vt:lpstr>
      <vt:lpstr>Procedural vs. Non- Procedural</vt:lpstr>
      <vt:lpstr>Two “Pure” Query Language</vt:lpstr>
      <vt:lpstr>PowerPoint Presentation</vt:lpstr>
      <vt:lpstr>PowerPoint Presentation</vt:lpstr>
      <vt:lpstr>Relational Algebra</vt:lpstr>
      <vt:lpstr>INTRODUCTION</vt:lpstr>
      <vt:lpstr>Select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</vt:lpstr>
      <vt:lpstr>PowerPoint Presentation</vt:lpstr>
      <vt:lpstr>PowerPoint Presentation</vt:lpstr>
      <vt:lpstr>PowerPoint Presentation</vt:lpstr>
      <vt:lpstr>PowerPoint Presentation</vt:lpstr>
      <vt:lpstr>Rename</vt:lpstr>
      <vt:lpstr>PowerPoint Presentation</vt:lpstr>
      <vt:lpstr>PowerPoint Presentation</vt:lpstr>
      <vt:lpstr>Cartesian 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</vt:lpstr>
      <vt:lpstr>PowerPoint Presentation</vt:lpstr>
      <vt:lpstr>PowerPoint Presentation</vt:lpstr>
      <vt:lpstr>PowerPoint Presentation</vt:lpstr>
      <vt:lpstr>PowerPoint Presentation</vt:lpstr>
      <vt:lpstr>Set Difference</vt:lpstr>
      <vt:lpstr>PowerPoint Presentation</vt:lpstr>
      <vt:lpstr>PowerPoint Presentation</vt:lpstr>
      <vt:lpstr>PowerPoint Presentation</vt:lpstr>
      <vt:lpstr>Intersection</vt:lpstr>
      <vt:lpstr>PowerPoint Presentation</vt:lpstr>
      <vt:lpstr>Natural Join</vt:lpstr>
      <vt:lpstr>PowerPoint Presentation</vt:lpstr>
      <vt:lpstr>PowerPoint Presentation</vt:lpstr>
      <vt:lpstr>PowerPoint Presentation</vt:lpstr>
      <vt:lpstr>Outer 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Division Operator (÷ or /)</vt:lpstr>
      <vt:lpstr>Division Operator (÷ or /)</vt:lpstr>
      <vt:lpstr>PowerPoint Presentation</vt:lpstr>
      <vt:lpstr>PowerPoint Presentation</vt:lpstr>
      <vt:lpstr>PowerPoint Presentation</vt:lpstr>
      <vt:lpstr>PowerPoint Presentation</vt:lpstr>
      <vt:lpstr>Find the Sid of that students who enrolled in every courses</vt:lpstr>
      <vt:lpstr>PowerPoint Presentation</vt:lpstr>
      <vt:lpstr>PowerPoint Presentation</vt:lpstr>
      <vt:lpstr>Assignment Operator (   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 </dc:title>
  <dc:creator>Web Buddy</dc:creator>
  <cp:lastModifiedBy>SHREY GARG</cp:lastModifiedBy>
  <cp:revision>2</cp:revision>
  <dcterms:created xsi:type="dcterms:W3CDTF">2020-08-02T15:54:08Z</dcterms:created>
  <dcterms:modified xsi:type="dcterms:W3CDTF">2023-05-25T16:43:24Z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2020-08-02T00:00:00Z</vt:filetime>
  </property>
</Properties>
</file>