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3FC10E-4C68-4CAB-9712-EB8C43643BDB}"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412675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3FC10E-4C68-4CAB-9712-EB8C43643BDB}"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379783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3FC10E-4C68-4CAB-9712-EB8C43643BDB}"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9163D-55B0-4626-929B-C2DDDDAB89C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5531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3FC10E-4C68-4CAB-9712-EB8C43643BDB}"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3677173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3FC10E-4C68-4CAB-9712-EB8C43643BDB}"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9163D-55B0-4626-929B-C2DDDDAB89C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0161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3FC10E-4C68-4CAB-9712-EB8C43643BDB}"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3144878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FC10E-4C68-4CAB-9712-EB8C43643BDB}"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3927736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FC10E-4C68-4CAB-9712-EB8C43643BDB}"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276519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FC10E-4C68-4CAB-9712-EB8C43643BDB}"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251598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3FC10E-4C68-4CAB-9712-EB8C43643BDB}"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39170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3FC10E-4C68-4CAB-9712-EB8C43643BDB}"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263646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3FC10E-4C68-4CAB-9712-EB8C43643BDB}"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3226302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3FC10E-4C68-4CAB-9712-EB8C43643BDB}"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50377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FC10E-4C68-4CAB-9712-EB8C43643BDB}" type="datetimeFigureOut">
              <a:rPr lang="en-IN" smtClean="0"/>
              <a:t>11-03-2023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155024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3FC10E-4C68-4CAB-9712-EB8C43643BDB}"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2960505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3FC10E-4C68-4CAB-9712-EB8C43643BDB}"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9163D-55B0-4626-929B-C2DDDDAB89C6}" type="slidenum">
              <a:rPr lang="en-IN" smtClean="0"/>
              <a:t>‹#›</a:t>
            </a:fld>
            <a:endParaRPr lang="en-IN"/>
          </a:p>
        </p:txBody>
      </p:sp>
    </p:spTree>
    <p:extLst>
      <p:ext uri="{BB962C8B-B14F-4D97-AF65-F5344CB8AC3E}">
        <p14:creationId xmlns:p14="http://schemas.microsoft.com/office/powerpoint/2010/main" val="404274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3FC10E-4C68-4CAB-9712-EB8C43643BDB}" type="datetimeFigureOut">
              <a:rPr lang="en-IN" smtClean="0"/>
              <a:t>11-03-2023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A9163D-55B0-4626-929B-C2DDDDAB89C6}" type="slidenum">
              <a:rPr lang="en-IN" smtClean="0"/>
              <a:t>‹#›</a:t>
            </a:fld>
            <a:endParaRPr lang="en-IN"/>
          </a:p>
        </p:txBody>
      </p:sp>
    </p:spTree>
    <p:extLst>
      <p:ext uri="{BB962C8B-B14F-4D97-AF65-F5344CB8AC3E}">
        <p14:creationId xmlns:p14="http://schemas.microsoft.com/office/powerpoint/2010/main" val="20577021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51104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Views</a:t>
            </a:r>
            <a:endParaRPr lang="en-IN" sz="3600" b="1" dirty="0"/>
          </a:p>
        </p:txBody>
      </p:sp>
      <p:sp>
        <p:nvSpPr>
          <p:cNvPr id="3" name="Subtitle 2"/>
          <p:cNvSpPr>
            <a:spLocks noGrp="1"/>
          </p:cNvSpPr>
          <p:nvPr>
            <p:ph type="subTitle" idx="1"/>
          </p:nvPr>
        </p:nvSpPr>
        <p:spPr>
          <a:xfrm>
            <a:off x="1100051" y="1270000"/>
            <a:ext cx="10058400" cy="4328620"/>
          </a:xfrm>
        </p:spPr>
        <p:txBody>
          <a:bodyPr>
            <a:noAutofit/>
          </a:bodyPr>
          <a:lstStyle/>
          <a:p>
            <a:pPr marL="285750" indent="-28575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In SQL, a view is a virtual table based on the result-set of an SQL statement.</a:t>
            </a:r>
          </a:p>
          <a:p>
            <a:pPr marL="285750" indent="-28575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 view contains rows and columns, just like a real table. The fields in a view are fields from one or more real tables in the database.</a:t>
            </a:r>
          </a:p>
          <a:p>
            <a:pPr marL="285750" indent="-28575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Views does not exist physically.</a:t>
            </a:r>
          </a:p>
          <a:p>
            <a:pPr marL="285750" indent="-28575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Views (definition) are stored in data dictionary in the table called </a:t>
            </a:r>
            <a:r>
              <a:rPr lang="en-US" sz="2800" dirty="0" err="1">
                <a:solidFill>
                  <a:schemeClr val="tx1"/>
                </a:solidFill>
                <a:latin typeface="Times New Roman" panose="02020603050405020304" pitchFamily="18" charset="0"/>
                <a:cs typeface="Times New Roman" panose="02020603050405020304" pitchFamily="18" charset="0"/>
              </a:rPr>
              <a:t>user_views</a:t>
            </a:r>
            <a:r>
              <a:rPr lang="en-US" sz="2800" dirty="0">
                <a:solidFill>
                  <a:schemeClr val="tx1"/>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80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A</a:t>
            </a:r>
            <a:r>
              <a:rPr lang="en-US" sz="280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view does not contain data of its own.</a:t>
            </a:r>
          </a:p>
          <a:p>
            <a:pPr marL="285750" indent="-28575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This reduces redundant data on the HDD to a very large extent</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72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When can a view be updated?</a:t>
            </a:r>
            <a:br>
              <a:rPr lang="en-IN" dirty="0"/>
            </a:br>
            <a:endParaRPr lang="en-IN" dirty="0"/>
          </a:p>
        </p:txBody>
      </p:sp>
      <p:sp>
        <p:nvSpPr>
          <p:cNvPr id="3" name="Content Placeholder 2"/>
          <p:cNvSpPr>
            <a:spLocks noGrp="1"/>
          </p:cNvSpPr>
          <p:nvPr>
            <p:ph idx="1"/>
          </p:nvPr>
        </p:nvSpPr>
        <p:spPr>
          <a:xfrm>
            <a:off x="677334" y="1346200"/>
            <a:ext cx="10231966" cy="5283199"/>
          </a:xfrm>
        </p:spPr>
        <p:txBody>
          <a:bodyPr>
            <a:normAutofit/>
          </a:bodyPr>
          <a:lstStyle/>
          <a:p>
            <a:pPr algn="just" fontAlgn="base">
              <a:buFont typeface="+mj-lt"/>
              <a:buAutoNum type="arabicPeriod"/>
            </a:pPr>
            <a:r>
              <a:rPr lang="en-IN" sz="2800" dirty="0">
                <a:latin typeface="Times New Roman" panose="02020603050405020304" pitchFamily="18" charset="0"/>
                <a:cs typeface="Times New Roman" panose="02020603050405020304" pitchFamily="18" charset="0"/>
              </a:rPr>
              <a:t> </a:t>
            </a:r>
            <a:r>
              <a:rPr lang="en-US" sz="2800" b="0" i="0" dirty="0">
                <a:solidFill>
                  <a:srgbClr val="273239"/>
                </a:solidFill>
                <a:effectLst/>
                <a:latin typeface="Times New Roman" panose="02020603050405020304" pitchFamily="18" charset="0"/>
                <a:cs typeface="Times New Roman" panose="02020603050405020304" pitchFamily="18" charset="0"/>
              </a:rPr>
              <a:t>The SELECT statement which is used to create the view should not include GROUP BY clause or ORDER BY clause.</a:t>
            </a:r>
          </a:p>
          <a:p>
            <a:pPr algn="just" fontAlgn="base">
              <a:buFont typeface="+mj-lt"/>
              <a:buAutoNum type="arabicPeriod"/>
            </a:pPr>
            <a:r>
              <a:rPr lang="en-US" sz="2800" b="0" i="0" dirty="0">
                <a:solidFill>
                  <a:srgbClr val="273239"/>
                </a:solidFill>
                <a:effectLst/>
                <a:latin typeface="Times New Roman" panose="02020603050405020304" pitchFamily="18" charset="0"/>
                <a:cs typeface="Times New Roman" panose="02020603050405020304" pitchFamily="18" charset="0"/>
              </a:rPr>
              <a:t>The SELECT statement should not have the DISTINCT keyword.</a:t>
            </a:r>
          </a:p>
          <a:p>
            <a:pPr algn="just" fontAlgn="base">
              <a:buFont typeface="+mj-lt"/>
              <a:buAutoNum type="arabicPeriod"/>
            </a:pPr>
            <a:r>
              <a:rPr lang="en-US" sz="2800" b="0" i="0" dirty="0">
                <a:solidFill>
                  <a:srgbClr val="273239"/>
                </a:solidFill>
                <a:effectLst/>
                <a:latin typeface="Times New Roman" panose="02020603050405020304" pitchFamily="18" charset="0"/>
                <a:cs typeface="Times New Roman" panose="02020603050405020304" pitchFamily="18" charset="0"/>
              </a:rPr>
              <a:t>The View should have all NOT NULL values.</a:t>
            </a:r>
          </a:p>
          <a:p>
            <a:pPr algn="just" fontAlgn="base">
              <a:buFont typeface="+mj-lt"/>
              <a:buAutoNum type="arabicPeriod"/>
            </a:pPr>
            <a:r>
              <a:rPr lang="en-US" sz="2800" b="0" i="0" dirty="0">
                <a:solidFill>
                  <a:srgbClr val="273239"/>
                </a:solidFill>
                <a:effectLst/>
                <a:latin typeface="Times New Roman" panose="02020603050405020304" pitchFamily="18" charset="0"/>
                <a:cs typeface="Times New Roman" panose="02020603050405020304" pitchFamily="18" charset="0"/>
              </a:rPr>
              <a:t>The view should not be created using nested queries or complex queries.</a:t>
            </a:r>
          </a:p>
          <a:p>
            <a:pPr algn="just" fontAlgn="base">
              <a:buFont typeface="+mj-lt"/>
              <a:buAutoNum type="arabicPeriod"/>
            </a:pPr>
            <a:r>
              <a:rPr lang="en-US" sz="2800" b="0" i="0" dirty="0">
                <a:solidFill>
                  <a:srgbClr val="273239"/>
                </a:solidFill>
                <a:effectLst/>
                <a:latin typeface="Times New Roman" panose="02020603050405020304" pitchFamily="18" charset="0"/>
                <a:cs typeface="Times New Roman" panose="02020603050405020304" pitchFamily="18" charset="0"/>
              </a:rPr>
              <a:t>The view should be created from a single table. If the view is created using multiple tables then we will not be allowed to update the view.</a:t>
            </a:r>
          </a:p>
          <a:p>
            <a:pPr algn="just">
              <a:buAutoNum type="arabicPeriod"/>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93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10701866" cy="3880773"/>
          </a:xfrm>
        </p:spPr>
        <p:txBody>
          <a:bodyPr>
            <a:normAutofit/>
          </a:bodyPr>
          <a:lstStyle/>
          <a:p>
            <a:pPr marL="0" indent="0">
              <a:buNone/>
            </a:pPr>
            <a:r>
              <a:rPr lang="en-IN" sz="3200" b="1" dirty="0">
                <a:solidFill>
                  <a:schemeClr val="tx1"/>
                </a:solidFill>
                <a:latin typeface="Times New Roman" panose="02020603050405020304" pitchFamily="18" charset="0"/>
                <a:cs typeface="Times New Roman" panose="02020603050405020304" pitchFamily="18" charset="0"/>
              </a:rPr>
              <a:t>Syntax:</a:t>
            </a:r>
          </a:p>
          <a:p>
            <a:pPr marL="0" indent="0">
              <a:buNone/>
            </a:pPr>
            <a:endParaRPr lang="en-IN" sz="32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3200" b="1" dirty="0">
                <a:solidFill>
                  <a:schemeClr val="tx1"/>
                </a:solidFill>
                <a:latin typeface="Times New Roman" panose="02020603050405020304" pitchFamily="18" charset="0"/>
                <a:cs typeface="Times New Roman" panose="02020603050405020304" pitchFamily="18" charset="0"/>
              </a:rPr>
              <a:t>UPDATE &lt; </a:t>
            </a:r>
            <a:r>
              <a:rPr lang="en-IN" sz="3200" b="1" dirty="0" err="1">
                <a:solidFill>
                  <a:schemeClr val="tx1"/>
                </a:solidFill>
                <a:latin typeface="Times New Roman" panose="02020603050405020304" pitchFamily="18" charset="0"/>
                <a:cs typeface="Times New Roman" panose="02020603050405020304" pitchFamily="18" charset="0"/>
              </a:rPr>
              <a:t>view_name</a:t>
            </a:r>
            <a:r>
              <a:rPr lang="en-IN" sz="3200" b="1" dirty="0">
                <a:solidFill>
                  <a:schemeClr val="tx1"/>
                </a:solidFill>
                <a:latin typeface="Times New Roman" panose="02020603050405020304" pitchFamily="18" charset="0"/>
                <a:cs typeface="Times New Roman" panose="02020603050405020304" pitchFamily="18" charset="0"/>
              </a:rPr>
              <a:t> &gt; SET&lt;column1&gt;=&lt;value1&gt;,&lt;column2&gt;=&lt;value2&gt;,.....</a:t>
            </a:r>
          </a:p>
          <a:p>
            <a:pPr marL="0" indent="0">
              <a:buNone/>
            </a:pPr>
            <a:r>
              <a:rPr lang="en-IN" sz="3200" b="1" dirty="0">
                <a:solidFill>
                  <a:schemeClr val="tx1"/>
                </a:solidFill>
                <a:latin typeface="Times New Roman" panose="02020603050405020304" pitchFamily="18" charset="0"/>
                <a:cs typeface="Times New Roman" panose="02020603050405020304" pitchFamily="18" charset="0"/>
              </a:rPr>
              <a:t>WHERE &lt;condition&gt;;</a:t>
            </a:r>
          </a:p>
        </p:txBody>
      </p:sp>
    </p:spTree>
    <p:extLst>
      <p:ext uri="{BB962C8B-B14F-4D97-AF65-F5344CB8AC3E}">
        <p14:creationId xmlns:p14="http://schemas.microsoft.com/office/powerpoint/2010/main" val="336733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3200" dirty="0">
                <a:solidFill>
                  <a:schemeClr val="tx1"/>
                </a:solidFill>
                <a:latin typeface="Times New Roman" panose="02020603050405020304" pitchFamily="18" charset="0"/>
                <a:cs typeface="Times New Roman" panose="02020603050405020304" pitchFamily="18" charset="0"/>
              </a:rPr>
              <a:t>create view </a:t>
            </a:r>
            <a:r>
              <a:rPr lang="en-IN" sz="3200" dirty="0" err="1">
                <a:solidFill>
                  <a:schemeClr val="tx1"/>
                </a:solidFill>
                <a:latin typeface="Times New Roman" panose="02020603050405020304" pitchFamily="18" charset="0"/>
                <a:cs typeface="Times New Roman" panose="02020603050405020304" pitchFamily="18" charset="0"/>
              </a:rPr>
              <a:t>odd_view</a:t>
            </a:r>
            <a:r>
              <a:rPr lang="en-IN" sz="3200" dirty="0">
                <a:solidFill>
                  <a:schemeClr val="tx1"/>
                </a:solidFill>
                <a:latin typeface="Times New Roman" panose="02020603050405020304" pitchFamily="18" charset="0"/>
                <a:cs typeface="Times New Roman" panose="02020603050405020304" pitchFamily="18" charset="0"/>
              </a:rPr>
              <a:t> as select </a:t>
            </a:r>
            <a:r>
              <a:rPr lang="en-IN" sz="3200" dirty="0" err="1">
                <a:solidFill>
                  <a:schemeClr val="tx1"/>
                </a:solidFill>
                <a:latin typeface="Times New Roman" panose="02020603050405020304" pitchFamily="18" charset="0"/>
                <a:cs typeface="Times New Roman" panose="02020603050405020304" pitchFamily="18" charset="0"/>
              </a:rPr>
              <a:t>c_id,ordername</a:t>
            </a:r>
            <a:r>
              <a:rPr lang="en-IN" sz="3200" dirty="0">
                <a:solidFill>
                  <a:schemeClr val="tx1"/>
                </a:solidFill>
                <a:latin typeface="Times New Roman" panose="02020603050405020304" pitchFamily="18" charset="0"/>
                <a:cs typeface="Times New Roman" panose="02020603050405020304" pitchFamily="18" charset="0"/>
              </a:rPr>
              <a:t> from odd;</a:t>
            </a:r>
          </a:p>
          <a:p>
            <a:pPr marL="0" indent="0">
              <a:buNone/>
            </a:pPr>
            <a:endParaRPr lang="en-IN" sz="3200" dirty="0">
              <a:solidFill>
                <a:schemeClr val="tx1"/>
              </a:solidFill>
              <a:latin typeface="Times New Roman" panose="02020603050405020304" pitchFamily="18" charset="0"/>
              <a:cs typeface="Times New Roman" panose="02020603050405020304" pitchFamily="18" charset="0"/>
            </a:endParaRPr>
          </a:p>
          <a:p>
            <a:pPr marL="0" indent="0">
              <a:buNone/>
            </a:pPr>
            <a:r>
              <a:rPr lang="en-IN" sz="3200" dirty="0">
                <a:solidFill>
                  <a:schemeClr val="tx1"/>
                </a:solidFill>
                <a:latin typeface="Times New Roman" panose="02020603050405020304" pitchFamily="18" charset="0"/>
                <a:cs typeface="Times New Roman" panose="02020603050405020304" pitchFamily="18" charset="0"/>
              </a:rPr>
              <a:t>UPDATE </a:t>
            </a:r>
            <a:r>
              <a:rPr lang="en-IN" sz="3200" dirty="0" err="1">
                <a:solidFill>
                  <a:schemeClr val="tx1"/>
                </a:solidFill>
                <a:latin typeface="Times New Roman" panose="02020603050405020304" pitchFamily="18" charset="0"/>
                <a:cs typeface="Times New Roman" panose="02020603050405020304" pitchFamily="18" charset="0"/>
              </a:rPr>
              <a:t>odd_view</a:t>
            </a:r>
            <a:r>
              <a:rPr lang="en-IN" sz="3200" dirty="0">
                <a:solidFill>
                  <a:schemeClr val="tx1"/>
                </a:solidFill>
                <a:latin typeface="Times New Roman" panose="02020603050405020304" pitchFamily="18" charset="0"/>
                <a:cs typeface="Times New Roman" panose="02020603050405020304" pitchFamily="18" charset="0"/>
              </a:rPr>
              <a:t> SET </a:t>
            </a:r>
            <a:r>
              <a:rPr lang="en-IN" sz="3200" dirty="0" err="1">
                <a:solidFill>
                  <a:schemeClr val="tx1"/>
                </a:solidFill>
                <a:latin typeface="Times New Roman" panose="02020603050405020304" pitchFamily="18" charset="0"/>
                <a:cs typeface="Times New Roman" panose="02020603050405020304" pitchFamily="18" charset="0"/>
              </a:rPr>
              <a:t>ordername</a:t>
            </a:r>
            <a:r>
              <a:rPr lang="en-IN" sz="3200" dirty="0">
                <a:solidFill>
                  <a:schemeClr val="tx1"/>
                </a:solidFill>
                <a:latin typeface="Times New Roman" panose="02020603050405020304" pitchFamily="18" charset="0"/>
                <a:cs typeface="Times New Roman" panose="02020603050405020304" pitchFamily="18" charset="0"/>
              </a:rPr>
              <a:t>='hi';  </a:t>
            </a:r>
          </a:p>
          <a:p>
            <a:pPr marL="0" indent="0">
              <a:buNone/>
            </a:pPr>
            <a:endParaRPr lang="en-IN" sz="3200">
              <a:solidFill>
                <a:schemeClr val="tx1"/>
              </a:solidFill>
              <a:latin typeface="Times New Roman" panose="02020603050405020304" pitchFamily="18" charset="0"/>
              <a:cs typeface="Times New Roman" panose="02020603050405020304" pitchFamily="18" charset="0"/>
            </a:endParaRPr>
          </a:p>
          <a:p>
            <a:pPr marL="0" indent="0">
              <a:buNone/>
            </a:pPr>
            <a:r>
              <a:rPr lang="en-IN" sz="3200">
                <a:solidFill>
                  <a:schemeClr val="tx1"/>
                </a:solidFill>
                <a:latin typeface="Times New Roman" panose="02020603050405020304" pitchFamily="18" charset="0"/>
                <a:cs typeface="Times New Roman" panose="02020603050405020304" pitchFamily="18" charset="0"/>
              </a:rPr>
              <a:t>select </a:t>
            </a:r>
            <a:r>
              <a:rPr lang="en-IN" sz="3200" dirty="0">
                <a:solidFill>
                  <a:schemeClr val="tx1"/>
                </a:solidFill>
                <a:latin typeface="Times New Roman" panose="02020603050405020304" pitchFamily="18" charset="0"/>
                <a:cs typeface="Times New Roman" panose="02020603050405020304" pitchFamily="18" charset="0"/>
              </a:rPr>
              <a:t>* from </a:t>
            </a:r>
            <a:r>
              <a:rPr lang="en-IN" sz="3200" dirty="0" err="1">
                <a:solidFill>
                  <a:schemeClr val="tx1"/>
                </a:solidFill>
                <a:latin typeface="Times New Roman" panose="02020603050405020304" pitchFamily="18" charset="0"/>
                <a:cs typeface="Times New Roman" panose="02020603050405020304" pitchFamily="18" charset="0"/>
              </a:rPr>
              <a:t>odd_view</a:t>
            </a:r>
            <a:r>
              <a:rPr lang="en-IN" sz="32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816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The reasons why views are created</a:t>
            </a:r>
            <a:endParaRPr lang="en-IN" b="1" dirty="0">
              <a:solidFill>
                <a:schemeClr val="tx1"/>
              </a:solidFill>
            </a:endParaRPr>
          </a:p>
        </p:txBody>
      </p:sp>
      <p:sp>
        <p:nvSpPr>
          <p:cNvPr id="3" name="Content Placeholder 2"/>
          <p:cNvSpPr>
            <a:spLocks noGrp="1"/>
          </p:cNvSpPr>
          <p:nvPr>
            <p:ph idx="1"/>
          </p:nvPr>
        </p:nvSpPr>
        <p:spPr>
          <a:xfrm>
            <a:off x="677334" y="2160589"/>
            <a:ext cx="10803466" cy="3880773"/>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When data security is required</a:t>
            </a:r>
          </a:p>
          <a:p>
            <a:r>
              <a:rPr lang="en-IN" sz="2800" dirty="0">
                <a:solidFill>
                  <a:schemeClr val="tx1"/>
                </a:solidFill>
                <a:latin typeface="Times New Roman" panose="02020603050405020304" pitchFamily="18" charset="0"/>
                <a:cs typeface="Times New Roman" panose="02020603050405020304" pitchFamily="18" charset="0"/>
              </a:rPr>
              <a:t>It helps in query processing like simplify commands for user, store complex queries, etc.</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When data redundancy is to be kept to the minimum while maintaining data security</a:t>
            </a:r>
          </a:p>
          <a:p>
            <a:r>
              <a:rPr lang="en-US" sz="2800" dirty="0">
                <a:solidFill>
                  <a:schemeClr val="tx1"/>
                </a:solidFill>
                <a:latin typeface="Times New Roman" panose="02020603050405020304" pitchFamily="18" charset="0"/>
                <a:cs typeface="Times New Roman" panose="02020603050405020304" pitchFamily="18" charset="0"/>
              </a:rPr>
              <a:t>Hides data complexity.</a:t>
            </a: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13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8F91-5C3F-D190-4C98-18D27EAC66C6}"/>
              </a:ext>
            </a:extLst>
          </p:cNvPr>
          <p:cNvSpPr>
            <a:spLocks noGrp="1"/>
          </p:cNvSpPr>
          <p:nvPr>
            <p:ph type="title"/>
          </p:nvPr>
        </p:nvSpPr>
        <p:spPr/>
        <p:txBody>
          <a:bodyPr/>
          <a:lstStyle/>
          <a:p>
            <a:r>
              <a:rPr lang="en-IN" dirty="0"/>
              <a:t>Types of Views</a:t>
            </a:r>
          </a:p>
        </p:txBody>
      </p:sp>
      <p:sp>
        <p:nvSpPr>
          <p:cNvPr id="3" name="Content Placeholder 2">
            <a:extLst>
              <a:ext uri="{FF2B5EF4-FFF2-40B4-BE49-F238E27FC236}">
                <a16:creationId xmlns:a16="http://schemas.microsoft.com/office/drawing/2014/main" id="{6F896AD5-92D5-21DA-F5D4-74C0C29C4991}"/>
              </a:ext>
            </a:extLst>
          </p:cNvPr>
          <p:cNvSpPr>
            <a:spLocks noGrp="1"/>
          </p:cNvSpPr>
          <p:nvPr>
            <p:ph idx="1"/>
          </p:nvPr>
        </p:nvSpPr>
        <p:spPr/>
        <p:txBody>
          <a:bodyPr/>
          <a:lstStyle/>
          <a:p>
            <a:r>
              <a:rPr lang="en-IN" dirty="0"/>
              <a:t>Read-only View:</a:t>
            </a:r>
          </a:p>
          <a:p>
            <a:pPr lvl="1">
              <a:buFont typeface="Arial" panose="020B0604020202020204" pitchFamily="34" charset="0"/>
              <a:buChar char="•"/>
            </a:pPr>
            <a:r>
              <a:rPr lang="en-IN" dirty="0"/>
              <a:t>Used only to read data</a:t>
            </a:r>
          </a:p>
          <a:p>
            <a:pPr lvl="1">
              <a:buFont typeface="Arial" panose="020B0604020202020204" pitchFamily="34" charset="0"/>
              <a:buChar char="•"/>
            </a:pPr>
            <a:r>
              <a:rPr lang="en-IN" dirty="0"/>
              <a:t>In SQL , it allows only select operations.</a:t>
            </a:r>
          </a:p>
          <a:p>
            <a:pPr marL="457200" lvl="1" indent="0">
              <a:buNone/>
            </a:pPr>
            <a:endParaRPr lang="en-IN" dirty="0"/>
          </a:p>
          <a:p>
            <a:pPr>
              <a:buFont typeface="Wingdings" panose="05000000000000000000" pitchFamily="2" charset="2"/>
              <a:buChar char="Ø"/>
            </a:pPr>
            <a:r>
              <a:rPr lang="en-IN" dirty="0"/>
              <a:t>Updatable View:</a:t>
            </a:r>
          </a:p>
          <a:p>
            <a:pPr lvl="1">
              <a:buFont typeface="Wingdings" panose="05000000000000000000" pitchFamily="2" charset="2"/>
              <a:buChar char="§"/>
            </a:pPr>
            <a:r>
              <a:rPr lang="en-IN" dirty="0"/>
              <a:t>Used to read and update the data</a:t>
            </a:r>
          </a:p>
          <a:p>
            <a:pPr lvl="1">
              <a:buFont typeface="Wingdings" panose="05000000000000000000" pitchFamily="2" charset="2"/>
              <a:buChar char="§"/>
            </a:pPr>
            <a:r>
              <a:rPr lang="en-IN" dirty="0"/>
              <a:t>In SQL, it allows select as well as insert, update and delete operations.</a:t>
            </a:r>
          </a:p>
          <a:p>
            <a:pPr marL="0" indent="0">
              <a:buNone/>
            </a:pPr>
            <a:endParaRPr lang="en-IN" dirty="0"/>
          </a:p>
        </p:txBody>
      </p:sp>
    </p:spTree>
    <p:extLst>
      <p:ext uri="{BB962C8B-B14F-4D97-AF65-F5344CB8AC3E}">
        <p14:creationId xmlns:p14="http://schemas.microsoft.com/office/powerpoint/2010/main" val="9682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4590-3A04-B0E9-9B0C-6CDD41D4A6D4}"/>
              </a:ext>
            </a:extLst>
          </p:cNvPr>
          <p:cNvSpPr>
            <a:spLocks noGrp="1"/>
          </p:cNvSpPr>
          <p:nvPr>
            <p:ph type="title"/>
          </p:nvPr>
        </p:nvSpPr>
        <p:spPr/>
        <p:txBody>
          <a:bodyPr/>
          <a:lstStyle/>
          <a:p>
            <a:r>
              <a:rPr lang="en-IN" dirty="0"/>
              <a:t>Materialized View</a:t>
            </a:r>
          </a:p>
        </p:txBody>
      </p:sp>
      <p:sp>
        <p:nvSpPr>
          <p:cNvPr id="3" name="Content Placeholder 2">
            <a:extLst>
              <a:ext uri="{FF2B5EF4-FFF2-40B4-BE49-F238E27FC236}">
                <a16:creationId xmlns:a16="http://schemas.microsoft.com/office/drawing/2014/main" id="{27F118A2-C2DD-F5C3-A9F3-35B6898196EF}"/>
              </a:ext>
            </a:extLst>
          </p:cNvPr>
          <p:cNvSpPr>
            <a:spLocks noGrp="1"/>
          </p:cNvSpPr>
          <p:nvPr>
            <p:ph idx="1"/>
          </p:nvPr>
        </p:nvSpPr>
        <p:spPr>
          <a:xfrm>
            <a:off x="677333" y="2160589"/>
            <a:ext cx="10034209" cy="3880773"/>
          </a:xfrm>
        </p:spPr>
        <p:txBody>
          <a:bodyPr/>
          <a:lstStyle/>
          <a:p>
            <a:pPr algn="just"/>
            <a:r>
              <a:rPr lang="en-IN" dirty="0"/>
              <a:t>For some views, there is a term called materialized view. Some views are materialized.</a:t>
            </a:r>
          </a:p>
          <a:p>
            <a:pPr algn="just"/>
            <a:r>
              <a:rPr lang="en-IN" dirty="0"/>
              <a:t>Certain database systems allows view relations to be stored, but they make sure that if the actual relations used in the view definition change, the view is kept up to date. Such views are called materialized view.</a:t>
            </a:r>
          </a:p>
          <a:p>
            <a:pPr algn="just"/>
            <a:r>
              <a:rPr lang="en-IN" dirty="0"/>
              <a:t>The process of keeping the views up to date is called view maintenance.</a:t>
            </a:r>
          </a:p>
          <a:p>
            <a:pPr algn="just"/>
            <a:r>
              <a:rPr lang="en-IN" dirty="0"/>
              <a:t>It take some space to store.</a:t>
            </a:r>
          </a:p>
          <a:p>
            <a:pPr algn="just"/>
            <a:r>
              <a:rPr lang="en-IN" dirty="0"/>
              <a:t>Less runtime</a:t>
            </a:r>
          </a:p>
          <a:p>
            <a:pPr marL="0" indent="0" algn="just">
              <a:buNone/>
            </a:pPr>
            <a:endParaRPr lang="en-IN" dirty="0"/>
          </a:p>
        </p:txBody>
      </p:sp>
    </p:spTree>
    <p:extLst>
      <p:ext uri="{BB962C8B-B14F-4D97-AF65-F5344CB8AC3E}">
        <p14:creationId xmlns:p14="http://schemas.microsoft.com/office/powerpoint/2010/main" val="391834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600"/>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CREATE VIEW Syntax</a:t>
            </a:r>
            <a:endParaRPr lang="en-IN" sz="3200" b="1" dirty="0">
              <a:solidFill>
                <a:schemeClr val="tx1"/>
              </a:solidFill>
            </a:endParaRPr>
          </a:p>
        </p:txBody>
      </p:sp>
      <p:sp>
        <p:nvSpPr>
          <p:cNvPr id="3" name="Content Placeholder 2"/>
          <p:cNvSpPr>
            <a:spLocks noGrp="1"/>
          </p:cNvSpPr>
          <p:nvPr>
            <p:ph idx="1"/>
          </p:nvPr>
        </p:nvSpPr>
        <p:spPr>
          <a:xfrm>
            <a:off x="677334" y="1346201"/>
            <a:ext cx="10447866" cy="4695162"/>
          </a:xfrm>
        </p:spPr>
        <p:txBody>
          <a:bodyPr>
            <a:normAutofit/>
          </a:bodyPr>
          <a:lstStyle/>
          <a:p>
            <a:pPr marL="0" indent="0">
              <a:buNone/>
            </a:pPr>
            <a:r>
              <a:rPr lang="en-IN" sz="2800" dirty="0">
                <a:solidFill>
                  <a:schemeClr val="tx1"/>
                </a:solidFill>
                <a:latin typeface="Times New Roman" panose="02020603050405020304" pitchFamily="18" charset="0"/>
                <a:cs typeface="Times New Roman" panose="02020603050405020304" pitchFamily="18" charset="0"/>
              </a:rPr>
              <a:t>CREATE VIEW </a:t>
            </a:r>
            <a:r>
              <a:rPr lang="en-IN" sz="2800" i="1" dirty="0" err="1">
                <a:solidFill>
                  <a:schemeClr val="tx1"/>
                </a:solidFill>
                <a:latin typeface="Times New Roman" panose="02020603050405020304" pitchFamily="18" charset="0"/>
                <a:cs typeface="Times New Roman" panose="02020603050405020304" pitchFamily="18" charset="0"/>
              </a:rPr>
              <a:t>view_name</a:t>
            </a:r>
            <a:r>
              <a:rPr lang="en-IN" sz="2800" dirty="0">
                <a:solidFill>
                  <a:schemeClr val="tx1"/>
                </a:solidFill>
                <a:latin typeface="Times New Roman" panose="02020603050405020304" pitchFamily="18" charset="0"/>
                <a:cs typeface="Times New Roman" panose="02020603050405020304" pitchFamily="18" charset="0"/>
              </a:rPr>
              <a:t> AS SELECT </a:t>
            </a:r>
            <a:r>
              <a:rPr lang="en-IN" sz="2800" i="1" dirty="0">
                <a:solidFill>
                  <a:schemeClr val="tx1"/>
                </a:solidFill>
                <a:latin typeface="Times New Roman" panose="02020603050405020304" pitchFamily="18" charset="0"/>
                <a:cs typeface="Times New Roman" panose="02020603050405020304" pitchFamily="18" charset="0"/>
              </a:rPr>
              <a:t>column1</a:t>
            </a:r>
            <a:r>
              <a:rPr lang="en-IN" sz="2800" dirty="0">
                <a:solidFill>
                  <a:schemeClr val="tx1"/>
                </a:solidFill>
                <a:latin typeface="Times New Roman" panose="02020603050405020304" pitchFamily="18" charset="0"/>
                <a:cs typeface="Times New Roman" panose="02020603050405020304" pitchFamily="18" charset="0"/>
              </a:rPr>
              <a:t>, </a:t>
            </a:r>
            <a:r>
              <a:rPr lang="en-IN" sz="2800" i="1" dirty="0">
                <a:solidFill>
                  <a:schemeClr val="tx1"/>
                </a:solidFill>
                <a:latin typeface="Times New Roman" panose="02020603050405020304" pitchFamily="18" charset="0"/>
                <a:cs typeface="Times New Roman" panose="02020603050405020304" pitchFamily="18" charset="0"/>
              </a:rPr>
              <a:t>column2</a:t>
            </a:r>
            <a:r>
              <a:rPr lang="en-IN" sz="2800" dirty="0">
                <a:solidFill>
                  <a:schemeClr val="tx1"/>
                </a:solidFill>
                <a:latin typeface="Times New Roman" panose="02020603050405020304" pitchFamily="18" charset="0"/>
                <a:cs typeface="Times New Roman" panose="02020603050405020304" pitchFamily="18" charset="0"/>
              </a:rPr>
              <a:t>, ...FROM </a:t>
            </a:r>
            <a:r>
              <a:rPr lang="en-IN" sz="2800" i="1" dirty="0" err="1">
                <a:solidFill>
                  <a:schemeClr val="tx1"/>
                </a:solidFill>
                <a:latin typeface="Times New Roman" panose="02020603050405020304" pitchFamily="18" charset="0"/>
                <a:cs typeface="Times New Roman" panose="02020603050405020304" pitchFamily="18" charset="0"/>
              </a:rPr>
              <a:t>table_name</a:t>
            </a:r>
            <a:r>
              <a:rPr lang="en-IN" sz="2800" dirty="0">
                <a:solidFill>
                  <a:schemeClr val="tx1"/>
                </a:solidFill>
                <a:latin typeface="Times New Roman" panose="02020603050405020304" pitchFamily="18" charset="0"/>
                <a:cs typeface="Times New Roman" panose="02020603050405020304" pitchFamily="18" charset="0"/>
              </a:rPr>
              <a:t> WHERE </a:t>
            </a:r>
            <a:r>
              <a:rPr lang="en-IN" sz="2800" i="1" dirty="0">
                <a:solidFill>
                  <a:schemeClr val="tx1"/>
                </a:solidFill>
                <a:latin typeface="Times New Roman" panose="02020603050405020304" pitchFamily="18" charset="0"/>
                <a:cs typeface="Times New Roman" panose="02020603050405020304" pitchFamily="18" charset="0"/>
              </a:rPr>
              <a:t>condition</a:t>
            </a:r>
            <a:r>
              <a:rPr lang="en-IN" sz="28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latin typeface="Times New Roman" panose="02020603050405020304" pitchFamily="18" charset="0"/>
                <a:cs typeface="Times New Roman" panose="02020603050405020304" pitchFamily="18" charset="0"/>
              </a:rPr>
              <a:t>Select * from </a:t>
            </a:r>
            <a:r>
              <a:rPr lang="en-US" sz="2800" dirty="0" err="1">
                <a:solidFill>
                  <a:schemeClr val="tx1"/>
                </a:solidFill>
                <a:latin typeface="Times New Roman" panose="02020603050405020304" pitchFamily="18" charset="0"/>
                <a:cs typeface="Times New Roman" panose="02020603050405020304" pitchFamily="18" charset="0"/>
              </a:rPr>
              <a:t>view_name</a:t>
            </a:r>
            <a:r>
              <a:rPr lang="en-US" sz="28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800" dirty="0">
                <a:solidFill>
                  <a:schemeClr val="tx1"/>
                </a:solidFill>
                <a:latin typeface="Times New Roman" panose="02020603050405020304" pitchFamily="18" charset="0"/>
                <a:cs typeface="Times New Roman" panose="02020603050405020304" pitchFamily="18" charset="0"/>
              </a:rPr>
              <a:t>Example:</a:t>
            </a:r>
          </a:p>
          <a:p>
            <a:pPr marL="0" indent="0">
              <a:buNone/>
            </a:pPr>
            <a:r>
              <a:rPr lang="en-IN" sz="2800" dirty="0">
                <a:solidFill>
                  <a:schemeClr val="tx1"/>
                </a:solidFill>
                <a:latin typeface="Times New Roman" panose="02020603050405020304" pitchFamily="18" charset="0"/>
                <a:cs typeface="Times New Roman" panose="02020603050405020304" pitchFamily="18" charset="0"/>
              </a:rPr>
              <a:t>CREATE VIEW stu1 AS SELECT </a:t>
            </a:r>
            <a:r>
              <a:rPr lang="en-IN" sz="2800" dirty="0" err="1">
                <a:solidFill>
                  <a:schemeClr val="tx1"/>
                </a:solidFill>
                <a:latin typeface="Times New Roman" panose="02020603050405020304" pitchFamily="18" charset="0"/>
                <a:cs typeface="Times New Roman" panose="02020603050405020304" pitchFamily="18" charset="0"/>
              </a:rPr>
              <a:t>roll_no,stu_name</a:t>
            </a:r>
            <a:r>
              <a:rPr lang="en-IN" sz="2800" dirty="0">
                <a:solidFill>
                  <a:schemeClr val="tx1"/>
                </a:solidFill>
                <a:latin typeface="Times New Roman" panose="02020603050405020304" pitchFamily="18" charset="0"/>
                <a:cs typeface="Times New Roman" panose="02020603050405020304" pitchFamily="18" charset="0"/>
              </a:rPr>
              <a:t> FROM </a:t>
            </a:r>
            <a:r>
              <a:rPr lang="en-IN" sz="2800" dirty="0" err="1">
                <a:solidFill>
                  <a:schemeClr val="tx1"/>
                </a:solidFill>
                <a:latin typeface="Times New Roman" panose="02020603050405020304" pitchFamily="18" charset="0"/>
                <a:cs typeface="Times New Roman" panose="02020603050405020304" pitchFamily="18" charset="0"/>
              </a:rPr>
              <a:t>stu</a:t>
            </a:r>
            <a:r>
              <a:rPr lang="en-IN" sz="2800" dirty="0">
                <a:solidFill>
                  <a:schemeClr val="tx1"/>
                </a:solidFill>
                <a:latin typeface="Times New Roman" panose="02020603050405020304" pitchFamily="18" charset="0"/>
                <a:cs typeface="Times New Roman" panose="02020603050405020304" pitchFamily="18" charset="0"/>
              </a:rPr>
              <a:t> WHERE city = '</a:t>
            </a:r>
            <a:r>
              <a:rPr lang="en-IN" sz="2800" dirty="0" err="1">
                <a:solidFill>
                  <a:schemeClr val="tx1"/>
                </a:solidFill>
                <a:latin typeface="Times New Roman" panose="02020603050405020304" pitchFamily="18" charset="0"/>
                <a:cs typeface="Times New Roman" panose="02020603050405020304" pitchFamily="18" charset="0"/>
              </a:rPr>
              <a:t>noida</a:t>
            </a:r>
            <a:r>
              <a:rPr lang="en-IN" sz="28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261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ASHU\Desktop\Untitled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8301" y="662473"/>
            <a:ext cx="11229650" cy="5903427"/>
          </a:xfrm>
        </p:spPr>
      </p:pic>
    </p:spTree>
    <p:extLst>
      <p:ext uri="{BB962C8B-B14F-4D97-AF65-F5344CB8AC3E}">
        <p14:creationId xmlns:p14="http://schemas.microsoft.com/office/powerpoint/2010/main" val="286281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altLang="en-US" sz="2800" dirty="0">
                <a:latin typeface="Times New Roman" panose="02020603050405020304" pitchFamily="18" charset="0"/>
                <a:cs typeface="Times New Roman" panose="02020603050405020304" pitchFamily="18" charset="0"/>
              </a:rPr>
              <a:t>Following is an example to create a view from the CUSTOMERS table. This view would be used to have customer name and age from the CUSTOMERS table.</a:t>
            </a:r>
          </a:p>
          <a:p>
            <a:pPr algn="just"/>
            <a:r>
              <a:rPr lang="en-US" altLang="en-US" sz="2800" dirty="0">
                <a:latin typeface="Times New Roman" panose="02020603050405020304" pitchFamily="18" charset="0"/>
                <a:cs typeface="Times New Roman" panose="02020603050405020304" pitchFamily="18" charset="0"/>
              </a:rPr>
              <a:t>CREATE VIEW CUSTOMERS_VIEW AS SELECT name, age FROM CUSTOMERS;</a:t>
            </a:r>
          </a:p>
          <a:p>
            <a:pPr algn="just"/>
            <a:r>
              <a:rPr lang="en-US" altLang="en-US" sz="2800" dirty="0">
                <a:latin typeface="Times New Roman" panose="02020603050405020304" pitchFamily="18" charset="0"/>
                <a:cs typeface="Times New Roman" panose="02020603050405020304" pitchFamily="18" charset="0"/>
              </a:rPr>
              <a:t>SELECT * FROM CUSTOMERS_VIEW;</a:t>
            </a:r>
          </a:p>
          <a:p>
            <a:pPr marL="0" indent="0" algn="just">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77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Dropping/Deleting Views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altLang="en-US" sz="2800" dirty="0">
                <a:latin typeface="Times New Roman" panose="02020603050405020304" pitchFamily="18" charset="0"/>
                <a:cs typeface="Times New Roman" panose="02020603050405020304" pitchFamily="18" charset="0"/>
              </a:rPr>
              <a:t>DROP VIEW </a:t>
            </a:r>
            <a:r>
              <a:rPr lang="en-US" altLang="en-US" sz="2800" dirty="0" err="1">
                <a:latin typeface="Times New Roman" panose="02020603050405020304" pitchFamily="18" charset="0"/>
                <a:cs typeface="Times New Roman" panose="02020603050405020304" pitchFamily="18" charset="0"/>
              </a:rPr>
              <a:t>view_name</a:t>
            </a:r>
            <a:r>
              <a:rPr lang="en-US" altLang="en-US" sz="2800" dirty="0">
                <a:latin typeface="Times New Roman" panose="02020603050405020304" pitchFamily="18" charset="0"/>
                <a:cs typeface="Times New Roman" panose="02020603050405020304" pitchFamily="18" charset="0"/>
              </a:rPr>
              <a:t>;</a:t>
            </a:r>
          </a:p>
          <a:p>
            <a:pPr marL="0" indent="0">
              <a:buNone/>
            </a:pPr>
            <a:r>
              <a:rPr lang="en-US" altLang="en-US" sz="2800" dirty="0">
                <a:latin typeface="Times New Roman" panose="02020603050405020304" pitchFamily="18" charset="0"/>
                <a:cs typeface="Times New Roman" panose="02020603050405020304" pitchFamily="18" charset="0"/>
              </a:rPr>
              <a:t>DROP VIEW CUSTOMERS_VIEW;</a:t>
            </a:r>
          </a:p>
        </p:txBody>
      </p:sp>
    </p:spTree>
    <p:extLst>
      <p:ext uri="{BB962C8B-B14F-4D97-AF65-F5344CB8AC3E}">
        <p14:creationId xmlns:p14="http://schemas.microsoft.com/office/powerpoint/2010/main" val="246057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SQL update views</a:t>
            </a:r>
            <a:br>
              <a:rPr lang="en-IN" b="1" dirty="0"/>
            </a:br>
            <a:endParaRPr lang="en-IN" dirty="0"/>
          </a:p>
        </p:txBody>
      </p:sp>
      <p:sp>
        <p:nvSpPr>
          <p:cNvPr id="3" name="Content Placeholder 2"/>
          <p:cNvSpPr>
            <a:spLocks noGrp="1"/>
          </p:cNvSpPr>
          <p:nvPr>
            <p:ph idx="1"/>
          </p:nvPr>
        </p:nvSpPr>
        <p:spPr/>
        <p:txBody>
          <a:bodyPr>
            <a:normAutofit/>
          </a:bodyPr>
          <a:lstStyle/>
          <a:p>
            <a:pPr algn="just"/>
            <a:r>
              <a:rPr lang="en-IN" sz="3200" dirty="0">
                <a:latin typeface="Times New Roman" panose="02020603050405020304" pitchFamily="18" charset="0"/>
                <a:cs typeface="Times New Roman" panose="02020603050405020304" pitchFamily="18" charset="0"/>
              </a:rPr>
              <a:t>The SQL UPDATE VIEW command can be used to modify the data of a view.</a:t>
            </a:r>
          </a:p>
          <a:p>
            <a:pPr algn="just"/>
            <a:r>
              <a:rPr lang="en-IN" sz="3200" dirty="0">
                <a:latin typeface="Times New Roman" panose="02020603050405020304" pitchFamily="18" charset="0"/>
                <a:cs typeface="Times New Roman" panose="02020603050405020304" pitchFamily="18" charset="0"/>
              </a:rPr>
              <a:t>All views are not updatable. So, UPDATE command is not applicable to all views. An updatable view is one which allows performing a UPDATE command on itself without affecting any other table.</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1464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585</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Views</vt:lpstr>
      <vt:lpstr>The reasons why views are created</vt:lpstr>
      <vt:lpstr>Types of Views</vt:lpstr>
      <vt:lpstr>Materialized View</vt:lpstr>
      <vt:lpstr>CREATE VIEW Syntax</vt:lpstr>
      <vt:lpstr>PowerPoint Presentation</vt:lpstr>
      <vt:lpstr>PowerPoint Presentation</vt:lpstr>
      <vt:lpstr>Dropping/Deleting Views</vt:lpstr>
      <vt:lpstr>SQL update views </vt:lpstr>
      <vt:lpstr>When can a view be updated?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sameera</dc:creator>
  <cp:lastModifiedBy>SHREY GARG</cp:lastModifiedBy>
  <cp:revision>25</cp:revision>
  <dcterms:created xsi:type="dcterms:W3CDTF">2023-02-28T16:36:08Z</dcterms:created>
  <dcterms:modified xsi:type="dcterms:W3CDTF">2023-03-11T13:01:58Z</dcterms:modified>
</cp:coreProperties>
</file>