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3" r:id="rId17"/>
    <p:sldId id="274" r:id="rId18"/>
    <p:sldId id="289" r:id="rId19"/>
    <p:sldId id="269" r:id="rId20"/>
    <p:sldId id="267" r:id="rId21"/>
    <p:sldId id="302" r:id="rId22"/>
    <p:sldId id="303" r:id="rId23"/>
    <p:sldId id="268" r:id="rId24"/>
    <p:sldId id="272" r:id="rId25"/>
    <p:sldId id="275" r:id="rId26"/>
    <p:sldId id="276" r:id="rId27"/>
    <p:sldId id="277" r:id="rId28"/>
    <p:sldId id="278" r:id="rId29"/>
    <p:sldId id="285" r:id="rId30"/>
    <p:sldId id="281" r:id="rId31"/>
    <p:sldId id="292" r:id="rId32"/>
    <p:sldId id="291" r:id="rId33"/>
    <p:sldId id="282" r:id="rId34"/>
    <p:sldId id="305" r:id="rId35"/>
    <p:sldId id="293" r:id="rId36"/>
    <p:sldId id="294" r:id="rId37"/>
    <p:sldId id="290" r:id="rId38"/>
    <p:sldId id="283" r:id="rId39"/>
    <p:sldId id="286" r:id="rId40"/>
    <p:sldId id="287" r:id="rId41"/>
    <p:sldId id="288" r:id="rId42"/>
    <p:sldId id="280" r:id="rId43"/>
    <p:sldId id="306" r:id="rId44"/>
    <p:sldId id="308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56" d="100"/>
          <a:sy n="56" d="100"/>
        </p:scale>
        <p:origin x="72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D71C722-9E42-3693-82C7-B87B8DA06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CC062E-FD06-47E6-9383-2BDC286DF877}" type="slidenum">
              <a:rPr lang="en-CA" altLang="en-US">
                <a:latin typeface="Tahoma" panose="020B0604030504040204" pitchFamily="34" charset="0"/>
              </a:rPr>
              <a:pPr/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D05BB03-398B-7F56-436F-2BAE509F6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66AD656-E624-5D0A-01DF-02DE4F07B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5645707-A7F9-1A10-C7B6-208E9E009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C2D21B-ADBF-4F2A-AAF0-47DF910EB4A6}" type="slidenum">
              <a:rPr lang="en-CA" altLang="en-US">
                <a:latin typeface="Tahoma" panose="020B0604030504040204" pitchFamily="34" charset="0"/>
              </a:rPr>
              <a:pPr/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596D89-87EF-A49E-71AF-0CCE93426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7C9AAA-9C7C-C4BC-E4D1-A24C3D294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C5DB706-EC6B-F48F-938B-731C51930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3F715A-091B-4E58-AC1A-035D904E4466}" type="slidenum">
              <a:rPr lang="en-CA" altLang="en-US">
                <a:latin typeface="Tahoma" panose="020B0604030504040204" pitchFamily="34" charset="0"/>
              </a:rPr>
              <a:pPr/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C3499D4-7ECE-1ADE-A29F-6F8B1E318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138FF91-863D-9C20-731C-B02992772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arrived a state where neither of the transactions can ever proceed with normal</a:t>
            </a:r>
            <a:r>
              <a:rPr lang="en-US" baseline="0" dirty="0"/>
              <a:t> execution. This situation is called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pPr/>
              <a:t>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Inconsistency occurs when two transactions attempt to modify the same data item at the same time. </a:t>
            </a:r>
          </a:p>
          <a:p>
            <a:pPr algn="just"/>
            <a:r>
              <a:rPr lang="en-US" dirty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/>
              <a:t>Locks are used to implement this general solution.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Lock-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locks</a:t>
            </a:r>
            <a:endParaRPr lang="en-US" dirty="0"/>
          </a:p>
          <a:p>
            <a:pPr algn="just"/>
            <a:r>
              <a:rPr lang="en-US" dirty="0"/>
              <a:t>A binary lock can have two states</a:t>
            </a:r>
            <a:r>
              <a:rPr lang="en-US" i="1" dirty="0"/>
              <a:t>-locked and unlocked. </a:t>
            </a:r>
          </a:p>
          <a:p>
            <a:pPr algn="just"/>
            <a:r>
              <a:rPr lang="en-US" dirty="0"/>
              <a:t>The function lock(X) tells that whether data item X is locked or not at a given time. </a:t>
            </a:r>
          </a:p>
          <a:p>
            <a:pPr algn="just"/>
            <a:r>
              <a:rPr lang="en-US" dirty="0"/>
              <a:t>If lock(X)=1 then, X is locked and if lock(X)=0 then, X is not locked.</a:t>
            </a:r>
          </a:p>
          <a:p>
            <a:pPr algn="just"/>
            <a:r>
              <a:rPr lang="en-US" dirty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/>
              <a:t>Lock_item</a:t>
            </a:r>
            <a:r>
              <a:rPr lang="en-US" dirty="0"/>
              <a:t>(X)</a:t>
            </a:r>
          </a:p>
          <a:p>
            <a:pPr lvl="1" algn="just"/>
            <a:r>
              <a:rPr lang="en-US" dirty="0" err="1"/>
              <a:t>unlock_item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/>
              <a:t>To overcome this problem, we use shared/exclusive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Compatibility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Compatibility function can be defined as:</a:t>
            </a:r>
          </a:p>
          <a:p>
            <a:pPr lvl="1" algn="just"/>
            <a:r>
              <a:rPr lang="en-US" sz="2600" dirty="0"/>
              <a:t>Let M and N be two lock modes. Now suppose that a transaction Ti requests a lock of mode M on data item A on which transaction </a:t>
            </a:r>
            <a:r>
              <a:rPr lang="en-US" sz="2600" dirty="0" err="1"/>
              <a:t>Tj</a:t>
            </a:r>
            <a:r>
              <a:rPr lang="en-US" sz="2600" dirty="0"/>
              <a:t> currently holds a lock of mode N. If transaction Ti can be granted a lock on A immediately </a:t>
            </a:r>
            <a:r>
              <a:rPr lang="en-US" sz="2600" dirty="0" err="1"/>
              <a:t>inspite</a:t>
            </a:r>
            <a:r>
              <a:rPr lang="en-US" sz="2600" dirty="0"/>
              <a:t> of presence of lock of mode N, then mode M is said to be compatible with mode N.</a:t>
            </a:r>
          </a:p>
          <a:p>
            <a:pPr lvl="1" algn="just"/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3" t="27430" r="34993" b="54688"/>
          <a:stretch/>
        </p:blipFill>
        <p:spPr bwMode="auto">
          <a:xfrm>
            <a:off x="2895600" y="4724400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9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3091" r="21328" b="13714"/>
          <a:stretch/>
        </p:blipFill>
        <p:spPr bwMode="auto">
          <a:xfrm>
            <a:off x="838200" y="1524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sz="3000" dirty="0"/>
          </a:p>
          <a:p>
            <a:pPr algn="just"/>
            <a:r>
              <a:rPr lang="en-US" sz="3100" b="1" dirty="0"/>
              <a:t>Starvation </a:t>
            </a:r>
            <a:r>
              <a:rPr lang="en-US" sz="3100" dirty="0"/>
              <a:t>is the situation when a transaction has to wait for a indefinite period of time to acquire a lock.</a:t>
            </a:r>
            <a:endParaRPr lang="en-US" sz="3100" b="1" dirty="0"/>
          </a:p>
          <a:p>
            <a:pPr algn="just"/>
            <a:r>
              <a:rPr lang="en-US" sz="3000" b="1" dirty="0"/>
              <a:t>Starvation </a:t>
            </a:r>
            <a:r>
              <a:rPr lang="en-US" sz="3000" dirty="0"/>
              <a:t>is also possible if concurrency control manager is badly designed. For example: A transaction may be waiting for an X-lock on an item, while a sequence of other transactions request and are granted an S-lock on the same item. </a:t>
            </a:r>
          </a:p>
          <a:p>
            <a:pPr algn="just"/>
            <a:r>
              <a:rPr lang="en-US" sz="3000" dirty="0"/>
              <a:t>The same transaction is repeatedly rolled back due to deadlocks. </a:t>
            </a:r>
          </a:p>
          <a:p>
            <a:pPr algn="just"/>
            <a:r>
              <a:rPr lang="en-US" sz="3000" dirty="0"/>
              <a:t>Concurrency control manager can be designed to prevent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Starvation can be best explained with the help of an example – </a:t>
            </a:r>
          </a:p>
          <a:p>
            <a:r>
              <a:rPr lang="en-US" dirty="0"/>
              <a:t>Suppose there are 3 transactions namely T1, T2, and T3 in a database that are trying to acquire a lock on data item ‘ I ‘ . </a:t>
            </a:r>
          </a:p>
          <a:p>
            <a:r>
              <a:rPr lang="en-US" dirty="0"/>
              <a:t>Now, suppose the scheduler grants the lock to T1(may be due to some priority), and the other two transactions are waiting for the lock. </a:t>
            </a:r>
          </a:p>
          <a:p>
            <a:r>
              <a:rPr lang="en-US" dirty="0"/>
              <a:t>As soon as the execution of T1 is over, another transaction T4 also come over and request lock on data item I. </a:t>
            </a:r>
          </a:p>
          <a:p>
            <a:r>
              <a:rPr lang="en-US" dirty="0"/>
              <a:t>Now, this time the scheduler grants lock to T4, and T2, T3 has to wait again . </a:t>
            </a:r>
          </a:p>
          <a:p>
            <a:r>
              <a:rPr lang="en-US" dirty="0"/>
              <a:t>In this way if new transactions keep on requesting the lock, T2 and T3 may have to wait for an indefinite period of time, that leads to </a:t>
            </a:r>
            <a:r>
              <a:rPr lang="en-US" b="1" dirty="0"/>
              <a:t>Starvation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/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locking protocol </a:t>
            </a:r>
            <a:r>
              <a:rPr lang="en-US" sz="2800" dirty="0"/>
              <a:t>is a set of rules followed by all transactions while requesting and releasing locks. Locking protocols restrict the set of possible schedules.</a:t>
            </a:r>
          </a:p>
          <a:p>
            <a:pPr algn="just"/>
            <a:r>
              <a:rPr lang="en-US" sz="2800" dirty="0"/>
              <a:t>Two types of lock based protocol is: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Two-phase locking protocol</a:t>
            </a:r>
          </a:p>
          <a:p>
            <a:pPr algn="just"/>
            <a:r>
              <a:rPr lang="en-US" sz="2800" dirty="0"/>
              <a:t>Protocol which is not two phase: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Graph based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45B-95D3-525E-B552-B7682939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Concurrent Executions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13C2-A57B-B397-240E-149C8788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Multiple transactions are allowed to run concurrently in the system.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Advantages are: 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increased processor and disk utilization</a:t>
            </a:r>
            <a:r>
              <a:rPr lang="en-US" dirty="0"/>
              <a:t>, leading to better transaction </a:t>
            </a:r>
            <a:r>
              <a:rPr lang="en-US" i="1" dirty="0"/>
              <a:t>throughput (Speed of database)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E.g. one transaction can be using the CPU while another is reading from or writing to the disk 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reduced average response time </a:t>
            </a:r>
            <a:r>
              <a:rPr lang="en-US" dirty="0"/>
              <a:t>for transactions: short transactions need not wait behind long ones.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Concurrency control schemes </a:t>
            </a:r>
            <a:r>
              <a:rPr lang="en-US" dirty="0"/>
              <a:t>– mechanisms to achieve isolation that is, to control the interaction among the concurrent transactions in order to prevent them from destroying the consistency of the database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8845-9827-34FB-3AA5-4D1A2CC1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 of 2PL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4FDB-97E4-E497-6A9E-00A71B95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Ensures </a:t>
            </a:r>
            <a:r>
              <a:rPr lang="en-IN" dirty="0" err="1"/>
              <a:t>serailizability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4CFD-8C20-EABA-6BF7-C6CE7C90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5EE0-0EC9-5D60-CEE5-9975102A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not free from </a:t>
            </a:r>
            <a:r>
              <a:rPr lang="en-IN" dirty="0" err="1"/>
              <a:t>irrecoverability</a:t>
            </a:r>
            <a:endParaRPr lang="en-IN" dirty="0"/>
          </a:p>
          <a:p>
            <a:r>
              <a:rPr lang="en-IN" dirty="0"/>
              <a:t>Not Free from deadlocks</a:t>
            </a:r>
          </a:p>
          <a:p>
            <a:r>
              <a:rPr lang="en-IN" dirty="0"/>
              <a:t>Not free from starvation</a:t>
            </a:r>
          </a:p>
          <a:p>
            <a:r>
              <a:rPr lang="en-IN" dirty="0"/>
              <a:t>Not free from cascading rollback</a:t>
            </a:r>
          </a:p>
        </p:txBody>
      </p:sp>
    </p:spTree>
    <p:extLst>
      <p:ext uri="{BB962C8B-B14F-4D97-AF65-F5344CB8AC3E}">
        <p14:creationId xmlns:p14="http://schemas.microsoft.com/office/powerpoint/2010/main" val="427945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Strict two-phase locking 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Here a transaction must hold all its exclusive locks till it commits/aborts.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Rigorous two-phase locking : </a:t>
            </a:r>
            <a:r>
              <a:rPr lang="en-US" dirty="0"/>
              <a:t>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Two phase locking with Lock Conversion:</a:t>
            </a:r>
            <a:r>
              <a:rPr lang="en-US" b="1" dirty="0"/>
              <a:t> </a:t>
            </a:r>
            <a:r>
              <a:rPr lang="en-US" dirty="0"/>
              <a:t>This protocol adds the ability of lock conversion to the basic two phase locking. </a:t>
            </a:r>
            <a:r>
              <a:rPr lang="en-US" dirty="0" err="1"/>
              <a:t>i.e</a:t>
            </a:r>
            <a:r>
              <a:rPr lang="en-US" dirty="0"/>
              <a:t> we can convert a shared lock to an exclusive lock and vice versa. The Upgrade(A) instruction is used to convert a shared lock to an exclusive lock. The Downgrade(A) instruction is used to convert an exclusive lock shared lock.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9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Graph-based protocols are an alternative to two-phase locking </a:t>
            </a:r>
          </a:p>
          <a:p>
            <a:pPr algn="just"/>
            <a:r>
              <a:rPr lang="en-US" sz="2800" dirty="0"/>
              <a:t>If we wish to develop lock based protocol that is not based on 2Phase need additional information that how each transaction will access the data.</a:t>
            </a:r>
          </a:p>
          <a:p>
            <a:pPr algn="just"/>
            <a:r>
              <a:rPr lang="en-US" sz="2800" dirty="0"/>
              <a:t>This protocol requires prior knowledge about the order in which database items will be accessed</a:t>
            </a:r>
          </a:p>
          <a:p>
            <a:pPr algn="just"/>
            <a:r>
              <a:rPr lang="en-US" sz="2800" dirty="0"/>
              <a:t>To acquire such prior knowledge, we impose a partial ordering→ on the set </a:t>
            </a:r>
            <a:r>
              <a:rPr lang="en-US" sz="2800" b="1" dirty="0"/>
              <a:t>D </a:t>
            </a:r>
            <a:r>
              <a:rPr lang="en-US" sz="2800" dirty="0"/>
              <a:t>= {</a:t>
            </a:r>
            <a:r>
              <a:rPr lang="en-US" sz="2800" i="1" dirty="0"/>
              <a:t>d</a:t>
            </a:r>
            <a:r>
              <a:rPr lang="en-US" sz="2000" i="1" dirty="0"/>
              <a:t>1</a:t>
            </a:r>
            <a:r>
              <a:rPr lang="en-US" sz="2800" i="1" dirty="0"/>
              <a:t>, d</a:t>
            </a:r>
            <a:r>
              <a:rPr lang="en-US" sz="2000" i="1" dirty="0"/>
              <a:t>2</a:t>
            </a:r>
            <a:r>
              <a:rPr lang="en-US" sz="2800" i="1" dirty="0"/>
              <a:t> ,..., d</a:t>
            </a:r>
            <a:r>
              <a:rPr lang="en-US" sz="2000" i="1" dirty="0"/>
              <a:t>h</a:t>
            </a:r>
            <a:r>
              <a:rPr lang="en-US" sz="2800" dirty="0"/>
              <a:t>} of all data items. </a:t>
            </a:r>
          </a:p>
          <a:p>
            <a:pPr lvl="1" algn="just"/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→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then any transaction accessing both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, </a:t>
            </a:r>
            <a:r>
              <a:rPr lang="en-US" dirty="0"/>
              <a:t>d</a:t>
            </a:r>
            <a:r>
              <a:rPr lang="en-US" sz="2800" dirty="0"/>
              <a:t>i </a:t>
            </a:r>
            <a:r>
              <a:rPr lang="en-US" dirty="0"/>
              <a:t>must access before accessing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tree or a graph protocol only exclusive locks are allowed. Each transaction Ti can lock data item only once, and must observe the following rules:</a:t>
            </a:r>
          </a:p>
          <a:p>
            <a:pPr marL="514350" indent="-514350" algn="just">
              <a:buAutoNum type="arabicPeriod"/>
            </a:pPr>
            <a:r>
              <a:rPr lang="en-US" dirty="0"/>
              <a:t>The first lock by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can be acquired on any data item.</a:t>
            </a:r>
          </a:p>
          <a:p>
            <a:pPr marL="514350" indent="-514350" algn="just">
              <a:buAutoNum type="arabicPeriod"/>
            </a:pPr>
            <a:r>
              <a:rPr lang="en-US" dirty="0"/>
              <a:t>Subsequently, a data </a:t>
            </a:r>
            <a:r>
              <a:rPr lang="en-US" i="1" dirty="0"/>
              <a:t>Q </a:t>
            </a:r>
            <a:r>
              <a:rPr lang="en-US" dirty="0"/>
              <a:t>can be locked by </a:t>
            </a:r>
            <a:r>
              <a:rPr lang="en-US" i="1" dirty="0"/>
              <a:t>Ti </a:t>
            </a:r>
            <a:r>
              <a:rPr lang="en-US" dirty="0"/>
              <a:t>only if the parent of </a:t>
            </a:r>
            <a:r>
              <a:rPr lang="en-US" i="1" dirty="0"/>
              <a:t>Q </a:t>
            </a:r>
            <a:r>
              <a:rPr lang="en-US" dirty="0"/>
              <a:t>is currently locked by </a:t>
            </a:r>
            <a:r>
              <a:rPr lang="en-US" i="1" dirty="0"/>
              <a:t>Ti</a:t>
            </a:r>
            <a:r>
              <a:rPr lang="en-US" dirty="0"/>
              <a:t>. 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items may be unlocked at any time. </a:t>
            </a:r>
          </a:p>
          <a:p>
            <a:pPr marL="514350" indent="-514350" algn="just">
              <a:buAutoNum type="arabicPeriod"/>
            </a:pPr>
            <a:r>
              <a:rPr lang="en-US" dirty="0"/>
              <a:t>A data item that has been locked and unlocked by </a:t>
            </a:r>
            <a:r>
              <a:rPr lang="en-US" i="1" dirty="0"/>
              <a:t>Ti </a:t>
            </a:r>
            <a:r>
              <a:rPr lang="en-US" dirty="0"/>
              <a:t>cannot subsequently be relocked by </a:t>
            </a:r>
            <a:r>
              <a:rPr lang="en-US" i="1" dirty="0"/>
              <a:t>Ti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Protocol: Example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23785" r="21425" b="11459"/>
          <a:stretch/>
        </p:blipFill>
        <p:spPr bwMode="auto">
          <a:xfrm>
            <a:off x="914400" y="16002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4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Advantages:</a:t>
            </a:r>
            <a:endParaRPr lang="en-US" dirty="0"/>
          </a:p>
          <a:p>
            <a:pPr lvl="1"/>
            <a:r>
              <a:rPr lang="en-US" dirty="0"/>
              <a:t>The tree protocol ensures conflict </a:t>
            </a:r>
            <a:r>
              <a:rPr lang="en-US" dirty="0" err="1"/>
              <a:t>serializability</a:t>
            </a:r>
            <a:r>
              <a:rPr lang="en-US" dirty="0"/>
              <a:t> as well as freedom from deadlock. </a:t>
            </a:r>
          </a:p>
          <a:p>
            <a:pPr lvl="1"/>
            <a:r>
              <a:rPr lang="en-US" dirty="0"/>
              <a:t>Unlocking may occur earlier in the tree-locking protocol than in the two-phase locking protocol. </a:t>
            </a:r>
          </a:p>
          <a:p>
            <a:pPr lvl="2"/>
            <a:r>
              <a:rPr lang="en-US" dirty="0"/>
              <a:t>shorter waiting times, and increase in concurrency </a:t>
            </a:r>
          </a:p>
          <a:p>
            <a:pPr lvl="2"/>
            <a:r>
              <a:rPr lang="en-US" dirty="0"/>
              <a:t>protocol is deadlock-free, no rollbacks are required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Disadvantages:</a:t>
            </a:r>
            <a:endParaRPr lang="en-US" dirty="0"/>
          </a:p>
          <a:p>
            <a:pPr lvl="1"/>
            <a:r>
              <a:rPr lang="en-US" dirty="0"/>
              <a:t>Prior Knowledge of data</a:t>
            </a:r>
          </a:p>
          <a:p>
            <a:pPr lvl="1"/>
            <a:r>
              <a:rPr lang="en-US" dirty="0"/>
              <a:t>Unnecessary locks</a:t>
            </a: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8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</a:p>
          <a:p>
            <a:pPr lvl="1" algn="just"/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b="0" i="0" dirty="0">
                <a:effectLst/>
                <a:latin typeface="urw-din"/>
              </a:rPr>
              <a:t>is the largest timestamp of any transaction that executed </a:t>
            </a:r>
            <a:r>
              <a:rPr lang="en-US" b="1" i="0" dirty="0">
                <a:effectLst/>
                <a:latin typeface="urw-din"/>
              </a:rPr>
              <a:t>write(X)</a:t>
            </a:r>
            <a:r>
              <a:rPr lang="en-US" b="0" i="0" dirty="0">
                <a:effectLst/>
                <a:latin typeface="urw-din"/>
              </a:rPr>
              <a:t> successfully.</a:t>
            </a:r>
            <a:r>
              <a:rPr lang="en-US" dirty="0"/>
              <a:t>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b="0" i="0" dirty="0">
                <a:effectLst/>
                <a:latin typeface="urw-din"/>
              </a:rPr>
              <a:t>is the largest timestamp of any transaction that executed </a:t>
            </a:r>
            <a:r>
              <a:rPr lang="en-US" b="1" i="0" dirty="0">
                <a:effectLst/>
                <a:latin typeface="urw-din"/>
              </a:rPr>
              <a:t>read(X)</a:t>
            </a:r>
            <a:r>
              <a:rPr lang="en-US" b="0" i="0" dirty="0">
                <a:effectLst/>
                <a:latin typeface="urw-din"/>
              </a:rPr>
              <a:t> 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FF97-6799-41C4-C176-E37DE94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08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Potential Problems of Concurrency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F47D6C0-9B34-861B-5459-5D22293D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/>
              <a:t>The Lost Update 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/>
              <a:t>This occurs when two transactions that access the same database items have their operations interleaved in a way that makes the value of some database item incorrect.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/>
              <a:t>The Temporary Update (or Dirty Read) Problem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/>
              <a:t>This occurs when one transaction updates a database item and then the transaction fails for some reason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/>
              <a:t>The updated item is accessed by another transaction before it is changed back to its original value.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/>
              <a:t>The Incorrect Summary 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/>
              <a:t>If one transaction is calculating an aggregate summary function on a number of records while other transactions are updating some of these records, the aggregate function may calculate some values before they are updated and others after they are updated.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9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</a:p>
          <a:p>
            <a:pPr algn="just"/>
            <a:r>
              <a:rPr lang="en-US" dirty="0"/>
              <a:t>Suppose 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 err="1"/>
              <a:t>T</a:t>
            </a:r>
            <a:r>
              <a:rPr lang="en-US" sz="1400" i="1" dirty="0" err="1"/>
              <a:t>i</a:t>
            </a:r>
            <a:r>
              <a:rPr lang="en-US" dirty="0"/>
              <a:t>)&gt;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Ti=Read Q</a:t>
            </a:r>
          </a:p>
          <a:p>
            <a:r>
              <a:rPr lang="en-US" dirty="0"/>
              <a:t>TS(T1)&lt;= W-timestamp(Q)</a:t>
            </a:r>
          </a:p>
          <a:p>
            <a:r>
              <a:rPr lang="en-US" dirty="0"/>
              <a:t>Eg: TS(T1)=9:00:00   data item Q=1000</a:t>
            </a:r>
          </a:p>
          <a:p>
            <a:pPr marL="0" indent="0">
              <a:buNone/>
            </a:pPr>
            <a:r>
              <a:rPr lang="en-US" dirty="0"/>
              <a:t>     W-timestamp=9:00:01  data item Q=1100 by T2</a:t>
            </a:r>
          </a:p>
          <a:p>
            <a:pPr marL="0" indent="0">
              <a:buNone/>
            </a:pPr>
            <a:r>
              <a:rPr lang="en-US" dirty="0"/>
              <a:t>When T1 issues read operation, the value of Q at 9:00:00 will be read, which is already updated by T2 to 1100 at 9:00:01. The value which T1 is going to read will be incorrect. . Hence, read operation of T1 will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Ti=Read Q</a:t>
            </a:r>
          </a:p>
          <a:p>
            <a:r>
              <a:rPr lang="en-US" dirty="0"/>
              <a:t>TS(T1)&gt;= W-timestamp(Q)</a:t>
            </a:r>
          </a:p>
          <a:p>
            <a:r>
              <a:rPr lang="en-US" dirty="0"/>
              <a:t>Eg:  W-timestamp=9:00  data item Q=1100</a:t>
            </a:r>
          </a:p>
          <a:p>
            <a:pPr marL="0" indent="0">
              <a:buNone/>
            </a:pPr>
            <a:r>
              <a:rPr lang="en-US" dirty="0"/>
              <a:t>	  TS(T1)=9:05</a:t>
            </a:r>
          </a:p>
          <a:p>
            <a:pPr marL="0" indent="0">
              <a:buNone/>
            </a:pPr>
            <a:r>
              <a:rPr lang="en-US" dirty="0"/>
              <a:t>When T1 issues read operation, the value of Q updated recently will be read, which will be the correct value. Hence, read operation of T1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897508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9537F9-2D6A-043E-4125-53861D6409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9436629"/>
              </p:ext>
            </p:extLst>
          </p:nvPr>
        </p:nvGraphicFramePr>
        <p:xfrm>
          <a:off x="496529" y="1945640"/>
          <a:ext cx="23990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690">
                  <a:extLst>
                    <a:ext uri="{9D8B030D-6E8A-4147-A177-3AD203B41FA5}">
                      <a16:colId xmlns:a16="http://schemas.microsoft.com/office/drawing/2014/main" val="3420349614"/>
                    </a:ext>
                  </a:extLst>
                </a:gridCol>
                <a:gridCol w="799690">
                  <a:extLst>
                    <a:ext uri="{9D8B030D-6E8A-4147-A177-3AD203B41FA5}">
                      <a16:colId xmlns:a16="http://schemas.microsoft.com/office/drawing/2014/main" val="38283834"/>
                    </a:ext>
                  </a:extLst>
                </a:gridCol>
                <a:gridCol w="799690">
                  <a:extLst>
                    <a:ext uri="{9D8B030D-6E8A-4147-A177-3AD203B41FA5}">
                      <a16:colId xmlns:a16="http://schemas.microsoft.com/office/drawing/2014/main" val="351502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8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7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7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4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0429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F7584-9933-4C94-C598-DAE15AA1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42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Rules:</a:t>
            </a:r>
          </a:p>
          <a:p>
            <a:pPr marL="514350" indent="-514350">
              <a:buAutoNum type="arabicPeriod"/>
            </a:pPr>
            <a:r>
              <a:rPr lang="en-IN" sz="2000" dirty="0"/>
              <a:t>Transaction </a:t>
            </a:r>
            <a:r>
              <a:rPr lang="en-IN" sz="2000" dirty="0" err="1"/>
              <a:t>Ti</a:t>
            </a:r>
            <a:r>
              <a:rPr lang="en-IN" sz="2000" dirty="0"/>
              <a:t> issues a Read(Q) operation </a:t>
            </a:r>
          </a:p>
          <a:p>
            <a:pPr marL="514350" indent="-514350">
              <a:buAutoNum type="alphaLcPeriod"/>
            </a:pPr>
            <a:r>
              <a:rPr lang="en-IN" sz="2000" dirty="0"/>
              <a:t>If WTS(Q)&gt;TS(</a:t>
            </a:r>
            <a:r>
              <a:rPr lang="en-IN" sz="2000" dirty="0" err="1"/>
              <a:t>Ti</a:t>
            </a:r>
            <a:r>
              <a:rPr lang="en-IN" sz="2000" dirty="0"/>
              <a:t>), Rollback </a:t>
            </a:r>
            <a:r>
              <a:rPr lang="en-IN" sz="2000" dirty="0" err="1"/>
              <a:t>Ti</a:t>
            </a:r>
            <a:r>
              <a:rPr lang="en-IN" sz="2000" dirty="0"/>
              <a:t>.</a:t>
            </a:r>
          </a:p>
          <a:p>
            <a:pPr marL="514350" indent="-514350">
              <a:buAutoNum type="alphaLcPeriod"/>
            </a:pPr>
            <a:r>
              <a:rPr lang="en-IN" sz="2000" dirty="0"/>
              <a:t>Otherwise execute R(Q) operation </a:t>
            </a:r>
          </a:p>
          <a:p>
            <a:pPr marL="0" indent="0">
              <a:buNone/>
            </a:pPr>
            <a:r>
              <a:rPr lang="en-IN" sz="2000" dirty="0"/>
              <a:t>         Set RTS(Q) =Max{RTS(Q), TS(</a:t>
            </a:r>
            <a:r>
              <a:rPr lang="en-IN" sz="2000" dirty="0" err="1"/>
              <a:t>Ti</a:t>
            </a:r>
            <a:r>
              <a:rPr lang="en-IN" sz="2000" dirty="0"/>
              <a:t>)}</a:t>
            </a:r>
          </a:p>
          <a:p>
            <a:pPr marL="0" indent="0">
              <a:buNone/>
            </a:pPr>
            <a:r>
              <a:rPr lang="en-IN" sz="2000" dirty="0"/>
              <a:t>2. Transaction </a:t>
            </a:r>
            <a:r>
              <a:rPr lang="en-IN" sz="2000" dirty="0" err="1"/>
              <a:t>Ti</a:t>
            </a:r>
            <a:r>
              <a:rPr lang="en-IN" sz="2000" dirty="0"/>
              <a:t> issues Write(Q) operation</a:t>
            </a:r>
          </a:p>
          <a:p>
            <a:pPr marL="457200" indent="-457200">
              <a:buAutoNum type="alphaLcPeriod"/>
            </a:pPr>
            <a:r>
              <a:rPr lang="en-IN" sz="2000" dirty="0"/>
              <a:t>If RTS(Q)&gt;TS(</a:t>
            </a:r>
            <a:r>
              <a:rPr lang="en-IN" sz="2000" dirty="0" err="1"/>
              <a:t>Ti</a:t>
            </a:r>
            <a:r>
              <a:rPr lang="en-IN" sz="2000" dirty="0"/>
              <a:t>) then Roll Back </a:t>
            </a:r>
            <a:r>
              <a:rPr lang="en-IN" sz="2000" dirty="0" err="1"/>
              <a:t>Ti</a:t>
            </a:r>
            <a:r>
              <a:rPr lang="en-IN" sz="2000" dirty="0"/>
              <a:t>.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IN" sz="2000" dirty="0"/>
              <a:t>If WTS(Q)&gt;TS(</a:t>
            </a:r>
            <a:r>
              <a:rPr lang="en-IN" sz="2000" dirty="0" err="1"/>
              <a:t>Ti</a:t>
            </a:r>
            <a:r>
              <a:rPr lang="en-IN" sz="2000" dirty="0"/>
              <a:t>) then Roll Back </a:t>
            </a:r>
            <a:r>
              <a:rPr lang="en-IN" sz="2000" dirty="0" err="1"/>
              <a:t>Ti</a:t>
            </a:r>
            <a:r>
              <a:rPr lang="en-IN" sz="2000" dirty="0"/>
              <a:t>.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IN" sz="2000" dirty="0"/>
              <a:t>Otherwise execute Write(Q) operation</a:t>
            </a:r>
          </a:p>
          <a:p>
            <a:pPr marL="0" indent="0">
              <a:buNone/>
            </a:pPr>
            <a:r>
              <a:rPr lang="en-IN" sz="2000" dirty="0"/>
              <a:t>        Set WTS(Q)=TS(</a:t>
            </a:r>
            <a:r>
              <a:rPr lang="en-IN" sz="2000" dirty="0" err="1"/>
              <a:t>Ti</a:t>
            </a:r>
            <a:r>
              <a:rPr lang="en-IN" sz="2000" dirty="0"/>
              <a:t>).</a:t>
            </a:r>
          </a:p>
          <a:p>
            <a:pPr marL="457200" indent="-457200">
              <a:buFont typeface="Arial" pitchFamily="34" charset="0"/>
              <a:buAutoNum type="alphaLcPeriod"/>
            </a:pPr>
            <a:endParaRPr lang="en-IN" sz="2000" dirty="0"/>
          </a:p>
          <a:p>
            <a:pPr marL="457200" indent="-457200">
              <a:buAutoNum type="alphaLcPeriod"/>
            </a:pPr>
            <a:endParaRPr lang="en-IN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7F009E-7E64-70EB-357F-29098C9E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58079"/>
              </p:ext>
            </p:extLst>
          </p:nvPr>
        </p:nvGraphicFramePr>
        <p:xfrm>
          <a:off x="609600" y="5422490"/>
          <a:ext cx="167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999698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542064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8737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736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7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9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Ti=Write Q</a:t>
            </a:r>
          </a:p>
          <a:p>
            <a:r>
              <a:rPr lang="en-US" dirty="0"/>
              <a:t>TS(T1)&lt;=R-timestamp(Q)</a:t>
            </a:r>
          </a:p>
          <a:p>
            <a:r>
              <a:rPr lang="en-US" dirty="0"/>
              <a:t>Eg: TS(T1)=9:00:00  </a:t>
            </a:r>
          </a:p>
          <a:p>
            <a:pPr marL="0" indent="0">
              <a:buNone/>
            </a:pPr>
            <a:r>
              <a:rPr lang="en-US" dirty="0"/>
              <a:t>	R-timestamp=9:00:01 			by T2</a:t>
            </a:r>
          </a:p>
          <a:p>
            <a:pPr marL="0" indent="0">
              <a:buNone/>
            </a:pPr>
            <a:r>
              <a:rPr lang="en-US" dirty="0"/>
              <a:t>When T1 issues write operation, the value of Q  which is going to be written by T1 will not be used now, because T2 has already read the previous value of Q at 9:00:01 before it was updated by T1. Hence, write operation of T1 will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Ti=Write Q</a:t>
            </a:r>
          </a:p>
          <a:p>
            <a:r>
              <a:rPr lang="en-US" dirty="0"/>
              <a:t>TS(T1)&lt;= W-timestamp(Q)</a:t>
            </a:r>
          </a:p>
          <a:p>
            <a:r>
              <a:rPr lang="en-US" dirty="0"/>
              <a:t>Eg: TS(T1)=9:00:00   </a:t>
            </a:r>
          </a:p>
          <a:p>
            <a:pPr marL="0" indent="0">
              <a:buNone/>
            </a:pPr>
            <a:r>
              <a:rPr lang="en-US" dirty="0"/>
              <a:t>	W-timestamp=9:00:01			by T2</a:t>
            </a:r>
          </a:p>
          <a:p>
            <a:pPr marL="0" indent="0">
              <a:buNone/>
            </a:pPr>
            <a:r>
              <a:rPr lang="en-US" dirty="0"/>
              <a:t>When T1 issues write operation, the value of Q  which is going to be written by T1 will not be used now, because T2 has already written a new value of Q at 9:00:01 before it was written by T1. Hence, write operation of T1 will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97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268" y="1600200"/>
            <a:ext cx="75634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 Transaction T</a:t>
            </a:r>
            <a:r>
              <a:rPr lang="en-US" baseline="-25000" dirty="0"/>
              <a:t>1</a:t>
            </a:r>
            <a:r>
              <a:rPr lang="en-US" dirty="0"/>
              <a:t> 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1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2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), and the schedule is possible under the timestamp protocol.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>
            <a:extLst>
              <a:ext uri="{FF2B5EF4-FFF2-40B4-BE49-F238E27FC236}">
                <a16:creationId xmlns:a16="http://schemas.microsoft.com/office/drawing/2014/main" id="{295A4FCC-C109-46F1-FD80-8C887347C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Concurrent execution is uncontrolled: (a) The lost update problem. </a:t>
            </a:r>
          </a:p>
        </p:txBody>
      </p:sp>
      <p:pic>
        <p:nvPicPr>
          <p:cNvPr id="21507" name="Picture 9" descr="fig17_03a">
            <a:extLst>
              <a:ext uri="{FF2B5EF4-FFF2-40B4-BE49-F238E27FC236}">
                <a16:creationId xmlns:a16="http://schemas.microsoft.com/office/drawing/2014/main" id="{DBB1E888-6450-79C4-A35A-E10C8FF5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4"/>
          <a:stretch>
            <a:fillRect/>
          </a:stretch>
        </p:blipFill>
        <p:spPr bwMode="auto">
          <a:xfrm>
            <a:off x="457200" y="2590800"/>
            <a:ext cx="85344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phase(Execution Phase)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temporary variables (local variable of </a:t>
            </a:r>
            <a:r>
              <a:rPr lang="en-US" dirty="0" err="1"/>
              <a:t>T</a:t>
            </a:r>
            <a:r>
              <a:rPr lang="en-US" sz="3200" baseline="-25000" dirty="0" err="1"/>
              <a:t>i</a:t>
            </a:r>
            <a:r>
              <a:rPr lang="en-US" sz="3200" baseline="-25000" dirty="0"/>
              <a:t>)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be copied to the database from the temporary local variables that hold the results of write operations without causing any violation of serializability.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</a:p>
          <a:p>
            <a:pPr lvl="1"/>
            <a:r>
              <a:rPr lang="en-US" dirty="0"/>
              <a:t>Start(Ti) : the time when Ti started its execution </a:t>
            </a:r>
          </a:p>
          <a:p>
            <a:pPr lvl="1"/>
            <a:r>
              <a:rPr lang="en-US" dirty="0"/>
              <a:t>Validation(Ti): the time when </a:t>
            </a:r>
            <a:r>
              <a:rPr lang="en-US" dirty="0" err="1"/>
              <a:t>Ti</a:t>
            </a:r>
            <a:r>
              <a:rPr lang="en-US" dirty="0"/>
              <a:t> finishes its start phase and entered into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</a:p>
          <a:p>
            <a:pPr lvl="1"/>
            <a:endParaRPr lang="en-US" dirty="0"/>
          </a:p>
          <a:p>
            <a:r>
              <a:rPr lang="en-US" dirty="0"/>
              <a:t>We determine the serializability only by time stamp ordering technique using the values of timestamp validation(</a:t>
            </a:r>
            <a:r>
              <a:rPr lang="en-US" dirty="0" err="1"/>
              <a:t>Ti</a:t>
            </a:r>
            <a:r>
              <a:rPr lang="en-US" dirty="0"/>
              <a:t>). Thus value TS(</a:t>
            </a:r>
            <a:r>
              <a:rPr lang="en-US" dirty="0" err="1"/>
              <a:t>Ti</a:t>
            </a:r>
            <a:r>
              <a:rPr lang="en-US" dirty="0"/>
              <a:t>)=validation(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29A2-8265-415B-E6E9-BC967ECA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clear all the validation test by </a:t>
            </a:r>
            <a:r>
              <a:rPr lang="en-IN" dirty="0" err="1"/>
              <a:t>Ti</a:t>
            </a:r>
            <a:r>
              <a:rPr lang="en-IN" dirty="0"/>
              <a:t>, then </a:t>
            </a:r>
            <a:r>
              <a:rPr lang="en-IN" dirty="0" err="1"/>
              <a:t>Ti</a:t>
            </a:r>
            <a:r>
              <a:rPr lang="en-IN" dirty="0"/>
              <a:t> must satisfy one of the following condition:</a:t>
            </a:r>
          </a:p>
          <a:p>
            <a:r>
              <a:rPr lang="en-IN" dirty="0"/>
              <a:t>1. Finish(</a:t>
            </a:r>
            <a:r>
              <a:rPr lang="en-IN" dirty="0" err="1"/>
              <a:t>Ti</a:t>
            </a:r>
            <a:r>
              <a:rPr lang="en-IN" dirty="0"/>
              <a:t>)&lt;Start(</a:t>
            </a:r>
            <a:r>
              <a:rPr lang="en-IN" dirty="0" err="1"/>
              <a:t>Tj</a:t>
            </a:r>
            <a:r>
              <a:rPr lang="en-IN" dirty="0"/>
              <a:t>)- It means </a:t>
            </a:r>
            <a:r>
              <a:rPr lang="en-IN" dirty="0" err="1"/>
              <a:t>Ti</a:t>
            </a:r>
            <a:r>
              <a:rPr lang="en-IN" dirty="0"/>
              <a:t> is older transaction &amp; it gets finished before </a:t>
            </a:r>
            <a:r>
              <a:rPr lang="en-IN" dirty="0" err="1"/>
              <a:t>Tj</a:t>
            </a:r>
            <a:r>
              <a:rPr lang="en-IN" dirty="0"/>
              <a:t> starts.(No Overlap). Serializability maintains. Validation test pass.</a:t>
            </a:r>
          </a:p>
          <a:p>
            <a:r>
              <a:rPr lang="en-IN" dirty="0"/>
              <a:t>2. Finish(</a:t>
            </a:r>
            <a:r>
              <a:rPr lang="en-IN" dirty="0" err="1"/>
              <a:t>Ti</a:t>
            </a:r>
            <a:r>
              <a:rPr lang="en-IN" dirty="0"/>
              <a:t>)&lt;Validate(</a:t>
            </a:r>
            <a:r>
              <a:rPr lang="en-IN" dirty="0" err="1"/>
              <a:t>Tj</a:t>
            </a:r>
            <a:r>
              <a:rPr lang="en-IN" dirty="0"/>
              <a:t>)- This ensures actual write by </a:t>
            </a:r>
            <a:r>
              <a:rPr lang="en-IN" dirty="0" err="1"/>
              <a:t>Ti</a:t>
            </a:r>
            <a:r>
              <a:rPr lang="en-IN" dirty="0"/>
              <a:t> and </a:t>
            </a:r>
            <a:r>
              <a:rPr lang="en-IN" dirty="0" err="1"/>
              <a:t>Tj</a:t>
            </a:r>
            <a:r>
              <a:rPr lang="en-IN" dirty="0"/>
              <a:t> will not overlap.</a:t>
            </a:r>
          </a:p>
          <a:p>
            <a:r>
              <a:rPr lang="en-IN" dirty="0"/>
              <a:t>3. Validate(</a:t>
            </a:r>
            <a:r>
              <a:rPr lang="en-IN" dirty="0" err="1"/>
              <a:t>Ti</a:t>
            </a:r>
            <a:r>
              <a:rPr lang="en-IN" dirty="0"/>
              <a:t>) &lt; Validate(</a:t>
            </a:r>
            <a:r>
              <a:rPr lang="en-IN" dirty="0" err="1"/>
              <a:t>Tj</a:t>
            </a:r>
            <a:r>
              <a:rPr lang="en-IN" dirty="0"/>
              <a:t>) It ensures  that </a:t>
            </a:r>
            <a:r>
              <a:rPr lang="en-IN" dirty="0" err="1"/>
              <a:t>Ti</a:t>
            </a:r>
            <a:r>
              <a:rPr lang="en-IN" dirty="0"/>
              <a:t> has confirmed Read phase before </a:t>
            </a:r>
            <a:r>
              <a:rPr lang="en-IN" dirty="0" err="1"/>
              <a:t>Tj</a:t>
            </a:r>
            <a:r>
              <a:rPr lang="en-IN" dirty="0"/>
              <a:t> completes Read phase.</a:t>
            </a:r>
          </a:p>
        </p:txBody>
      </p:sp>
    </p:spTree>
    <p:extLst>
      <p:ext uri="{BB962C8B-B14F-4D97-AF65-F5344CB8AC3E}">
        <p14:creationId xmlns:p14="http://schemas.microsoft.com/office/powerpoint/2010/main" val="2017917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BFD42-54E7-3BA2-82A5-E80D0FDA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9431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7C5683-A1A4-6FA0-2B50-42792D45A299}"/>
              </a:ext>
            </a:extLst>
          </p:cNvPr>
          <p:cNvCxnSpPr/>
          <p:nvPr/>
        </p:nvCxnSpPr>
        <p:spPr>
          <a:xfrm>
            <a:off x="5638800" y="28956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8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3B35-5FAC-020E-1877-0666B64E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Maintains Serializability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Avoid cascading Rollback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Avoid Deadlocks</a:t>
            </a:r>
          </a:p>
          <a:p>
            <a:r>
              <a:rPr lang="en-IN" dirty="0"/>
              <a:t>Disadvantages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Starvation of long transactions due to </a:t>
            </a:r>
            <a:r>
              <a:rPr lang="en-IN"/>
              <a:t>conflicting transactions</a:t>
            </a:r>
            <a:endParaRPr lang="en-IN" dirty="0"/>
          </a:p>
          <a:p>
            <a:pPr marL="85725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33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>
            <a:extLst>
              <a:ext uri="{FF2B5EF4-FFF2-40B4-BE49-F238E27FC236}">
                <a16:creationId xmlns:a16="http://schemas.microsoft.com/office/drawing/2014/main" id="{A6F9FEFA-99DD-AB20-3843-C053BE08C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Concurrent execution is uncontrolled: (b) The temporary update problem.</a:t>
            </a:r>
          </a:p>
        </p:txBody>
      </p:sp>
      <p:pic>
        <p:nvPicPr>
          <p:cNvPr id="23555" name="Picture 10" descr="fig17_03b">
            <a:extLst>
              <a:ext uri="{FF2B5EF4-FFF2-40B4-BE49-F238E27FC236}">
                <a16:creationId xmlns:a16="http://schemas.microsoft.com/office/drawing/2014/main" id="{0DC0A8E0-7990-2BA2-BB5F-450EF804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8" b="5383"/>
          <a:stretch>
            <a:fillRect/>
          </a:stretch>
        </p:blipFill>
        <p:spPr bwMode="auto">
          <a:xfrm>
            <a:off x="381000" y="2514600"/>
            <a:ext cx="85344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62F93AFF-F38C-EB9C-38EA-D47FCF07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6858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Concurrent execution is uncontrolled: (c) The incorrect summary problem.</a:t>
            </a:r>
          </a:p>
        </p:txBody>
      </p:sp>
      <p:pic>
        <p:nvPicPr>
          <p:cNvPr id="25603" name="Picture 9" descr="fig17_03c">
            <a:extLst>
              <a:ext uri="{FF2B5EF4-FFF2-40B4-BE49-F238E27FC236}">
                <a16:creationId xmlns:a16="http://schemas.microsoft.com/office/drawing/2014/main" id="{263C4AB4-A5FB-8317-B00D-41D9E506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7"/>
          <a:stretch>
            <a:fillRect/>
          </a:stretch>
        </p:blipFill>
        <p:spPr bwMode="auto">
          <a:xfrm>
            <a:off x="457200" y="2552700"/>
            <a:ext cx="8382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55D7-B4E9-774A-9A74-3DC450F0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Concurrency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006F-5CF0-6575-3161-70ADCA6F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apply Isolation through mutual exclusion between conflicting transactions</a:t>
            </a:r>
          </a:p>
          <a:p>
            <a:r>
              <a:rPr lang="en-US" dirty="0"/>
              <a:t>To resolve read-write and write-write conflict issues</a:t>
            </a:r>
          </a:p>
          <a:p>
            <a:r>
              <a:rPr lang="en-US" dirty="0"/>
              <a:t>To preserve database consistency through constantly preserving execution obstructions</a:t>
            </a:r>
          </a:p>
          <a:p>
            <a:r>
              <a:rPr lang="en-US" dirty="0"/>
              <a:t>The system needs to control the interaction among the concurrent transactions. This control is achieved using concurrent-control schemes.</a:t>
            </a:r>
          </a:p>
          <a:p>
            <a:r>
              <a:rPr lang="en-US" dirty="0"/>
              <a:t>Concurrency control helps to ensure serializability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0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5B15-7639-05FA-D2E4-B0461B3C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Assume that two people who go to electronic kiosks at the same time to buy a movie ticket for the same movie and the same show time.</a:t>
            </a:r>
          </a:p>
          <a:p>
            <a:r>
              <a:rPr lang="en-US" dirty="0"/>
              <a:t>However, there is only one seat left in for the movie show in that particular theatre. Without concurrency control, it is possible that both moviegoers will end up purchasing a ticket.</a:t>
            </a:r>
          </a:p>
          <a:p>
            <a:r>
              <a:rPr lang="en-US" dirty="0"/>
              <a:t>However, concurrency control method does not allow this to happen. Both moviegoers can still access information written in the movie seating database. </a:t>
            </a:r>
          </a:p>
          <a:p>
            <a:r>
              <a:rPr lang="en-US" dirty="0"/>
              <a:t>But concurrency control only provides a ticket to the buyer who has completed the transaction process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8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/>
              <a:t>Following are the most common concurrency control protocols: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Lock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Graph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Time stamp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Validation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11788</TotalTime>
  <Words>2919</Words>
  <Application>Microsoft Office PowerPoint</Application>
  <PresentationFormat>On-screen Show (4:3)</PresentationFormat>
  <Paragraphs>246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Tahoma</vt:lpstr>
      <vt:lpstr>urw-din</vt:lpstr>
      <vt:lpstr>Wingdings</vt:lpstr>
      <vt:lpstr>Office Theme</vt:lpstr>
      <vt:lpstr>Concurrency Control</vt:lpstr>
      <vt:lpstr>Concurrent Executions </vt:lpstr>
      <vt:lpstr>Potential Problems of Concurrency </vt:lpstr>
      <vt:lpstr>Concurrent execution is uncontrolled: (a) The lost update problem. </vt:lpstr>
      <vt:lpstr>Concurrent execution is uncontrolled: (b) The temporary update problem.</vt:lpstr>
      <vt:lpstr>Concurrent execution is uncontrolled: (c) The incorrect summary problem.</vt:lpstr>
      <vt:lpstr>Why use Concurrency method?</vt:lpstr>
      <vt:lpstr>PowerPoint Presentation</vt:lpstr>
      <vt:lpstr>Concurrency Control</vt:lpstr>
      <vt:lpstr>Lock-Based Protocols </vt:lpstr>
      <vt:lpstr>Locks</vt:lpstr>
      <vt:lpstr>Locks</vt:lpstr>
      <vt:lpstr>Locks</vt:lpstr>
      <vt:lpstr>Locks</vt:lpstr>
      <vt:lpstr>Compatibility Function</vt:lpstr>
      <vt:lpstr>Pitfalls of Lock-Based Protocols </vt:lpstr>
      <vt:lpstr>Pitfalls of Lock-Based Protocols </vt:lpstr>
      <vt:lpstr>Starvation-  Example</vt:lpstr>
      <vt:lpstr>Lock-Based Protocols </vt:lpstr>
      <vt:lpstr>The Two-Phase Locking Protocol </vt:lpstr>
      <vt:lpstr>Advantage  of 2PL</vt:lpstr>
      <vt:lpstr>Disadvantages</vt:lpstr>
      <vt:lpstr>The Two-Phase Locking Protocol </vt:lpstr>
      <vt:lpstr>Graph Based Protocol</vt:lpstr>
      <vt:lpstr>Graph Based Protocol</vt:lpstr>
      <vt:lpstr>Graph Based Protocol: Example</vt:lpstr>
      <vt:lpstr>Graph Based Protocol</vt:lpstr>
      <vt:lpstr>Time Stamp Based Protocol</vt:lpstr>
      <vt:lpstr>Time Stamp Based Protocol</vt:lpstr>
      <vt:lpstr>Time Stamp Based Protocol</vt:lpstr>
      <vt:lpstr>PowerPoint Presentation</vt:lpstr>
      <vt:lpstr>PowerPoint Presentation</vt:lpstr>
      <vt:lpstr>Time Stamp Based Protocol</vt:lpstr>
      <vt:lpstr>PowerPoint Presentation</vt:lpstr>
      <vt:lpstr>PowerPoint Presentation</vt:lpstr>
      <vt:lpstr>PowerPoint Presentation</vt:lpstr>
      <vt:lpstr>PowerPoint Presentation</vt:lpstr>
      <vt:lpstr>Time Stamp Based Protocol: Example</vt:lpstr>
      <vt:lpstr>Time Stamp Based Protocol</vt:lpstr>
      <vt:lpstr>Validation Based Protocol</vt:lpstr>
      <vt:lpstr>Validation Based Protocol</vt:lpstr>
      <vt:lpstr>Validation Based Protocol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1057</cp:revision>
  <dcterms:created xsi:type="dcterms:W3CDTF">2013-08-21T06:36:47Z</dcterms:created>
  <dcterms:modified xsi:type="dcterms:W3CDTF">2023-04-03T06:05:14Z</dcterms:modified>
</cp:coreProperties>
</file>