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81" r:id="rId5"/>
    <p:sldId id="315" r:id="rId6"/>
    <p:sldId id="316" r:id="rId7"/>
    <p:sldId id="282" r:id="rId8"/>
    <p:sldId id="285" r:id="rId9"/>
    <p:sldId id="286" r:id="rId10"/>
    <p:sldId id="287" r:id="rId11"/>
    <p:sldId id="288" r:id="rId12"/>
    <p:sldId id="259" r:id="rId13"/>
    <p:sldId id="260" r:id="rId14"/>
    <p:sldId id="261" r:id="rId15"/>
    <p:sldId id="262" r:id="rId16"/>
    <p:sldId id="317" r:id="rId17"/>
    <p:sldId id="263" r:id="rId18"/>
    <p:sldId id="264" r:id="rId19"/>
    <p:sldId id="265" r:id="rId20"/>
    <p:sldId id="266" r:id="rId21"/>
    <p:sldId id="267" r:id="rId22"/>
    <p:sldId id="269" r:id="rId23"/>
    <p:sldId id="270" r:id="rId24"/>
    <p:sldId id="272" r:id="rId25"/>
    <p:sldId id="273" r:id="rId26"/>
    <p:sldId id="274" r:id="rId27"/>
    <p:sldId id="275" r:id="rId28"/>
    <p:sldId id="276" r:id="rId29"/>
    <p:sldId id="277" r:id="rId30"/>
    <p:sldId id="278" r:id="rId31"/>
    <p:sldId id="279" r:id="rId32"/>
    <p:sldId id="280" r:id="rId33"/>
    <p:sldId id="283" r:id="rId34"/>
    <p:sldId id="290" r:id="rId35"/>
    <p:sldId id="291" r:id="rId36"/>
    <p:sldId id="289"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8" r:id="rId61"/>
    <p:sldId id="324" r:id="rId62"/>
    <p:sldId id="319" r:id="rId63"/>
    <p:sldId id="320" r:id="rId64"/>
    <p:sldId id="321" r:id="rId65"/>
    <p:sldId id="323" r:id="rId66"/>
    <p:sldId id="32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varScale="1">
        <p:scale>
          <a:sx n="56" d="100"/>
          <a:sy n="56" d="100"/>
        </p:scale>
        <p:origin x="72" y="6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4/26/2023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090851-B151-4F4F-BE85-CB17FB61F32D}" type="datetime5">
              <a:rPr lang="en-US" smtClean="0"/>
              <a:pPr/>
              <a:t>26-Apr-23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907A5-2A99-40FB-8A5F-39DE52C9B937}" type="datetime5">
              <a:rPr lang="en-US" smtClean="0"/>
              <a:pPr/>
              <a:t>26-Apr-23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42061-523D-4EC1-8BFC-8A0031F95F30}" type="datetime5">
              <a:rPr lang="en-US" smtClean="0"/>
              <a:pPr/>
              <a:t>26-Apr-23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CE48A-26F1-4D64-82B3-F738D3AC74BC}" type="datetime5">
              <a:rPr lang="en-US" smtClean="0"/>
              <a:pPr/>
              <a:t>26-Apr-23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FFCB5-C741-4870-AB93-CFAADDCF8CA3}" type="datetime5">
              <a:rPr lang="en-US" smtClean="0"/>
              <a:pPr/>
              <a:t>26-Apr-23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F1217F-5A20-419F-8EB3-E48637A1875A}" type="datetime5">
              <a:rPr lang="en-US" smtClean="0"/>
              <a:pPr/>
              <a:t>26-Apr-23</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07EE80-9E1D-4C1C-B2AE-B65038E4EB60}" type="datetime5">
              <a:rPr lang="en-US" smtClean="0"/>
              <a:pPr/>
              <a:t>26-Apr-23</a:t>
            </a:fld>
            <a:endParaRPr lang="en-US" dirty="0"/>
          </a:p>
        </p:txBody>
      </p:sp>
      <p:sp>
        <p:nvSpPr>
          <p:cNvPr id="8" name="Footer Placeholder 7"/>
          <p:cNvSpPr>
            <a:spLocks noGrp="1"/>
          </p:cNvSpPr>
          <p:nvPr>
            <p:ph type="ftr" sz="quarter" idx="11"/>
          </p:nvPr>
        </p:nvSpPr>
        <p:spPr/>
        <p:txBody>
          <a:bodyPr/>
          <a:lstStyle/>
          <a:p>
            <a:r>
              <a:rPr lang="en-US"/>
              <a:t>Database Management System (DBMS)</a:t>
            </a:r>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B31ACC-9A4E-4CAD-BF1E-24D09570B25F}" type="datetime5">
              <a:rPr lang="en-US" smtClean="0"/>
              <a:pPr/>
              <a:t>26-Apr-23</a:t>
            </a:fld>
            <a:endParaRPr lang="en-US" dirty="0"/>
          </a:p>
        </p:txBody>
      </p:sp>
      <p:sp>
        <p:nvSpPr>
          <p:cNvPr id="4" name="Footer Placeholder 3"/>
          <p:cNvSpPr>
            <a:spLocks noGrp="1"/>
          </p:cNvSpPr>
          <p:nvPr>
            <p:ph type="ftr" sz="quarter" idx="11"/>
          </p:nvPr>
        </p:nvSpPr>
        <p:spPr/>
        <p:txBody>
          <a:bodyPr/>
          <a:lstStyle/>
          <a:p>
            <a:r>
              <a:rPr lang="en-US"/>
              <a:t>Database Management System (DBMS)</a:t>
            </a:r>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76179-AC0F-4952-AAD7-E6A767393D70}" type="datetime5">
              <a:rPr lang="en-US" smtClean="0"/>
              <a:pPr/>
              <a:t>26-Apr-23</a:t>
            </a:fld>
            <a:endParaRPr lang="en-US" dirty="0"/>
          </a:p>
        </p:txBody>
      </p:sp>
      <p:sp>
        <p:nvSpPr>
          <p:cNvPr id="3" name="Footer Placeholder 2"/>
          <p:cNvSpPr>
            <a:spLocks noGrp="1"/>
          </p:cNvSpPr>
          <p:nvPr>
            <p:ph type="ftr" sz="quarter" idx="11"/>
          </p:nvPr>
        </p:nvSpPr>
        <p:spPr/>
        <p:txBody>
          <a:bodyPr/>
          <a:lstStyle/>
          <a:p>
            <a:r>
              <a:rPr lang="en-US"/>
              <a:t>Database Management System (DBMS)</a:t>
            </a:r>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841680-F821-4EE8-8750-1515DD5E7B59}" type="datetime5">
              <a:rPr lang="en-US" smtClean="0"/>
              <a:pPr/>
              <a:t>26-Apr-23</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18FF3-C2A3-43D8-B3E9-18F8F518AC98}" type="datetime5">
              <a:rPr lang="en-US" smtClean="0"/>
              <a:pPr/>
              <a:t>26-Apr-23</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39524-1D49-4388-BCC1-7EF8C5CB55DE}" type="datetime5">
              <a:rPr lang="en-US" smtClean="0"/>
              <a:pPr/>
              <a:t>26-Apr-23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 (DBMS)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solidFill>
                  <a:srgbClr val="FF0000"/>
                </a:solidFill>
              </a:rPr>
              <a:t>RECOVERY SYSTEM</a:t>
            </a:r>
          </a:p>
        </p:txBody>
      </p:sp>
      <p:sp>
        <p:nvSpPr>
          <p:cNvPr id="3" name="Subtitle 2"/>
          <p:cNvSpPr>
            <a:spLocks noGrp="1"/>
          </p:cNvSpPr>
          <p:nvPr>
            <p:ph type="subTitle" idx="1"/>
          </p:nvPr>
        </p:nvSpPr>
        <p:spPr>
          <a:xfrm>
            <a:off x="1371600" y="4343400"/>
            <a:ext cx="6400800" cy="1752600"/>
          </a:xfrm>
        </p:spPr>
        <p:txBody>
          <a:bodyPr>
            <a:normAutofit/>
          </a:bodyPr>
          <a:lstStyle/>
          <a:p>
            <a:r>
              <a:rPr lang="en-US" sz="3600" b="1" dirty="0">
                <a:solidFill>
                  <a:schemeClr val="tx2"/>
                </a:solidFill>
              </a:rPr>
              <a:t> </a:t>
            </a: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17551"/>
            <a:ext cx="8229600" cy="65404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normAutofit fontScale="85000" lnSpcReduction="10000"/>
          </a:bodyPr>
          <a:lstStyle/>
          <a:p>
            <a:pPr algn="just">
              <a:lnSpc>
                <a:spcPct val="90000"/>
              </a:lnSpc>
            </a:pPr>
            <a:r>
              <a:rPr lang="en-US" sz="2800" i="1">
                <a:cs typeface="Times New Roman" pitchFamily="18" charset="0"/>
              </a:rPr>
              <a:t>Write (A, a):</a:t>
            </a:r>
            <a:r>
              <a:rPr lang="en-US" sz="2800">
                <a:cs typeface="Times New Roman" pitchFamily="18" charset="0"/>
              </a:rPr>
              <a:t> In order to perform this operation, first system check that to which block data item </a:t>
            </a:r>
            <a:r>
              <a:rPr lang="en-US" sz="2800" i="1">
                <a:cs typeface="Times New Roman" pitchFamily="18" charset="0"/>
              </a:rPr>
              <a:t>A</a:t>
            </a:r>
            <a:r>
              <a:rPr lang="en-US" sz="2800">
                <a:cs typeface="Times New Roman" pitchFamily="18" charset="0"/>
              </a:rPr>
              <a:t> belongs. It is found that </a:t>
            </a:r>
            <a:r>
              <a:rPr lang="en-US" sz="2800" i="1">
                <a:cs typeface="Times New Roman" pitchFamily="18" charset="0"/>
              </a:rPr>
              <a:t>A</a:t>
            </a:r>
            <a:r>
              <a:rPr lang="en-US" sz="2800">
                <a:cs typeface="Times New Roman" pitchFamily="18" charset="0"/>
              </a:rPr>
              <a:t> belongs to block </a:t>
            </a:r>
            <a:r>
              <a:rPr lang="en-US" sz="2800" i="1">
                <a:cs typeface="Times New Roman" pitchFamily="18" charset="0"/>
              </a:rPr>
              <a:t>X</a:t>
            </a:r>
            <a:r>
              <a:rPr lang="en-US" sz="2800">
                <a:cs typeface="Times New Roman" pitchFamily="18" charset="0"/>
              </a:rPr>
              <a:t> then content of temporary local variable </a:t>
            </a:r>
            <a:r>
              <a:rPr lang="en-US" sz="2800" i="1">
                <a:cs typeface="Times New Roman" pitchFamily="18" charset="0"/>
              </a:rPr>
              <a:t>“a”</a:t>
            </a:r>
            <a:r>
              <a:rPr lang="en-US" sz="2800">
                <a:cs typeface="Times New Roman" pitchFamily="18" charset="0"/>
              </a:rPr>
              <a:t> i.e. </a:t>
            </a:r>
            <a:r>
              <a:rPr lang="en-US" sz="2800" i="1">
                <a:cs typeface="Times New Roman" pitchFamily="18" charset="0"/>
              </a:rPr>
              <a:t>950</a:t>
            </a:r>
            <a:r>
              <a:rPr lang="en-US" sz="2800">
                <a:cs typeface="Times New Roman" pitchFamily="18" charset="0"/>
              </a:rPr>
              <a:t> is copied to database variable </a:t>
            </a:r>
            <a:r>
              <a:rPr lang="en-US" sz="2800" i="1">
                <a:cs typeface="Times New Roman" pitchFamily="18" charset="0"/>
              </a:rPr>
              <a:t>A</a:t>
            </a:r>
            <a:r>
              <a:rPr lang="en-US" sz="2800">
                <a:cs typeface="Times New Roman" pitchFamily="18" charset="0"/>
              </a:rPr>
              <a:t>. Now, database item </a:t>
            </a:r>
            <a:r>
              <a:rPr lang="en-US" sz="2800" i="1">
                <a:cs typeface="Times New Roman" pitchFamily="18" charset="0"/>
              </a:rPr>
              <a:t>A</a:t>
            </a:r>
            <a:r>
              <a:rPr lang="en-US" sz="2800">
                <a:cs typeface="Times New Roman" pitchFamily="18" charset="0"/>
              </a:rPr>
              <a:t> has value </a:t>
            </a:r>
            <a:r>
              <a:rPr lang="en-US" sz="2800" i="1">
                <a:cs typeface="Times New Roman" pitchFamily="18" charset="0"/>
              </a:rPr>
              <a:t>950</a:t>
            </a:r>
            <a:r>
              <a:rPr lang="en-US" sz="2800">
                <a:cs typeface="Times New Roman" pitchFamily="18" charset="0"/>
              </a:rPr>
              <a:t> stored in main memory. </a:t>
            </a:r>
          </a:p>
        </p:txBody>
      </p:sp>
      <p:grpSp>
        <p:nvGrpSpPr>
          <p:cNvPr id="2" name="Group 38"/>
          <p:cNvGrpSpPr>
            <a:grpSpLocks/>
          </p:cNvGrpSpPr>
          <p:nvPr/>
        </p:nvGrpSpPr>
        <p:grpSpPr bwMode="auto">
          <a:xfrm>
            <a:off x="760413" y="3962400"/>
            <a:ext cx="7773987" cy="2590800"/>
            <a:chOff x="759843" y="3962400"/>
            <a:chExt cx="7774557" cy="2590800"/>
          </a:xfrm>
        </p:grpSpPr>
        <p:grpSp>
          <p:nvGrpSpPr>
            <p:cNvPr id="17417" name="Group 35"/>
            <p:cNvGrpSpPr>
              <a:grpSpLocks/>
            </p:cNvGrpSpPr>
            <p:nvPr/>
          </p:nvGrpSpPr>
          <p:grpSpPr bwMode="auto">
            <a:xfrm>
              <a:off x="759843" y="3962400"/>
              <a:ext cx="7774557" cy="2590800"/>
              <a:chOff x="685800" y="3886200"/>
              <a:chExt cx="7848600" cy="2895600"/>
            </a:xfrm>
          </p:grpSpPr>
          <p:sp>
            <p:nvSpPr>
              <p:cNvPr id="8" name="Rectangle 7"/>
              <p:cNvSpPr/>
              <p:nvPr/>
            </p:nvSpPr>
            <p:spPr>
              <a:xfrm>
                <a:off x="1980811" y="3886200"/>
                <a:ext cx="1371942" cy="2208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980811" y="4343960"/>
                <a:ext cx="1371942" cy="379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980811" y="5181413"/>
                <a:ext cx="1371942" cy="3814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147496" y="4343960"/>
                <a:ext cx="1067422" cy="379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1828551" y="6135968"/>
                <a:ext cx="1676462" cy="64583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4952284" y="3886200"/>
                <a:ext cx="1828722" cy="220896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952284" y="4799947"/>
                <a:ext cx="1828722" cy="5340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181475" y="4876240"/>
                <a:ext cx="1371942" cy="369047"/>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314718" y="5041247"/>
                <a:ext cx="1219682" cy="64583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6781006" y="5067860"/>
                <a:ext cx="685971" cy="1135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352753" y="4533807"/>
                <a:ext cx="1828722" cy="5340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36906" y="4324444"/>
                <a:ext cx="1307833" cy="413403"/>
              </a:xfrm>
              <a:prstGeom prst="rect">
                <a:avLst/>
              </a:prstGeom>
              <a:noFill/>
              <a:ln w="19050">
                <a:noFill/>
              </a:ln>
            </p:spPr>
            <p:txBody>
              <a:bodyPr anchor="ctr">
                <a:spAutoFit/>
              </a:bodyPr>
              <a:lstStyle/>
              <a:p>
                <a:pPr algn="ctr">
                  <a:defRPr/>
                </a:pPr>
                <a:r>
                  <a:rPr lang="en-US" b="1" dirty="0">
                    <a:latin typeface="+mn-lt"/>
                    <a:cs typeface="+mn-cs"/>
                  </a:rPr>
                  <a:t>1000 to 950</a:t>
                </a:r>
              </a:p>
            </p:txBody>
          </p:sp>
          <p:sp>
            <p:nvSpPr>
              <p:cNvPr id="25" name="TextBox 24"/>
              <p:cNvSpPr txBox="1"/>
              <p:nvPr/>
            </p:nvSpPr>
            <p:spPr>
              <a:xfrm>
                <a:off x="3429685" y="4876240"/>
                <a:ext cx="1447271" cy="369047"/>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429685" y="4191374"/>
                <a:ext cx="379848" cy="369047"/>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410667" y="6183873"/>
                <a:ext cx="990491" cy="36904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429685" y="5165445"/>
                <a:ext cx="379848" cy="461309"/>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352753" y="5410294"/>
                <a:ext cx="609040" cy="3814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944" y="5715467"/>
                <a:ext cx="1218080" cy="645832"/>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685800" y="4056529"/>
                <a:ext cx="1371942" cy="413404"/>
              </a:xfrm>
              <a:prstGeom prst="rect">
                <a:avLst/>
              </a:prstGeom>
              <a:noFill/>
              <a:ln w="19050">
                <a:noFill/>
              </a:ln>
            </p:spPr>
            <p:txBody>
              <a:bodyPr anchor="ctr">
                <a:spAutoFit/>
              </a:bodyPr>
              <a:lstStyle/>
              <a:p>
                <a:pPr algn="ctr">
                  <a:defRPr/>
                </a:pPr>
                <a:r>
                  <a:rPr lang="en-US" b="1" dirty="0">
                    <a:latin typeface="+mn-lt"/>
                    <a:cs typeface="+mn-cs"/>
                  </a:rPr>
                  <a:t>Write (A, a)</a:t>
                </a:r>
              </a:p>
            </p:txBody>
          </p:sp>
          <p:sp>
            <p:nvSpPr>
              <p:cNvPr id="32" name="TextBox 31"/>
              <p:cNvSpPr txBox="1"/>
              <p:nvPr/>
            </p:nvSpPr>
            <p:spPr>
              <a:xfrm>
                <a:off x="2195578" y="5181413"/>
                <a:ext cx="990491" cy="369047"/>
              </a:xfrm>
              <a:prstGeom prst="rect">
                <a:avLst/>
              </a:prstGeom>
              <a:noFill/>
              <a:ln w="19050">
                <a:noFill/>
              </a:ln>
            </p:spPr>
            <p:txBody>
              <a:bodyPr anchor="ctr">
                <a:spAutoFit/>
              </a:bodyPr>
              <a:lstStyle/>
              <a:p>
                <a:pPr algn="ctr">
                  <a:defRPr/>
                </a:pPr>
                <a:r>
                  <a:rPr lang="en-US" b="1" dirty="0">
                    <a:latin typeface="+mn-lt"/>
                    <a:cs typeface="+mn-cs"/>
                  </a:rPr>
                  <a:t>950</a:t>
                </a:r>
              </a:p>
            </p:txBody>
          </p:sp>
          <p:cxnSp>
            <p:nvCxnSpPr>
              <p:cNvPr id="44" name="Straight Connector 43"/>
              <p:cNvCxnSpPr/>
              <p:nvPr/>
            </p:nvCxnSpPr>
            <p:spPr>
              <a:xfrm>
                <a:off x="1600962" y="5417391"/>
                <a:ext cx="379849" cy="1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157482" y="4966814"/>
                <a:ext cx="885359" cy="1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00962" y="4519613"/>
                <a:ext cx="379849" cy="17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209336" y="5132388"/>
              <a:ext cx="1057353" cy="3397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81655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85800"/>
            <a:ext cx="8229600" cy="60959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normAutofit fontScale="92500"/>
          </a:bodyPr>
          <a:lstStyle/>
          <a:p>
            <a:pPr algn="just">
              <a:lnSpc>
                <a:spcPct val="90000"/>
              </a:lnSpc>
            </a:pPr>
            <a:r>
              <a:rPr lang="en-US" sz="2800" i="1">
                <a:cs typeface="Times New Roman" pitchFamily="18" charset="0"/>
              </a:rPr>
              <a:t>OUTPUT (X):</a:t>
            </a:r>
            <a:r>
              <a:rPr lang="en-US" sz="2800">
                <a:cs typeface="Times New Roman" pitchFamily="18" charset="0"/>
              </a:rPr>
              <a:t> In case of </a:t>
            </a:r>
            <a:r>
              <a:rPr lang="en-US" sz="2800" i="1">
                <a:cs typeface="Times New Roman" pitchFamily="18" charset="0"/>
              </a:rPr>
              <a:t>OUTPUT (X)</a:t>
            </a:r>
            <a:r>
              <a:rPr lang="en-US" sz="2800">
                <a:cs typeface="Times New Roman" pitchFamily="18" charset="0"/>
              </a:rPr>
              <a:t> block </a:t>
            </a:r>
            <a:r>
              <a:rPr lang="en-US" sz="2800" i="1">
                <a:cs typeface="Times New Roman" pitchFamily="18" charset="0"/>
              </a:rPr>
              <a:t>X</a:t>
            </a:r>
            <a:r>
              <a:rPr lang="en-US" sz="2800">
                <a:cs typeface="Times New Roman" pitchFamily="18" charset="0"/>
              </a:rPr>
              <a:t> residing in RAM overwritten in the disk. It mean that now the value of data item </a:t>
            </a:r>
            <a:r>
              <a:rPr lang="en-US" sz="2800" i="1">
                <a:cs typeface="Times New Roman" pitchFamily="18" charset="0"/>
              </a:rPr>
              <a:t>A = 950</a:t>
            </a:r>
            <a:r>
              <a:rPr lang="en-US" sz="2800">
                <a:cs typeface="Times New Roman" pitchFamily="18" charset="0"/>
              </a:rPr>
              <a:t> is copied to disk permanently and the result of transaction is stored safely. </a:t>
            </a:r>
          </a:p>
        </p:txBody>
      </p:sp>
      <p:grpSp>
        <p:nvGrpSpPr>
          <p:cNvPr id="2" name="Group 39"/>
          <p:cNvGrpSpPr>
            <a:grpSpLocks/>
          </p:cNvGrpSpPr>
          <p:nvPr/>
        </p:nvGrpSpPr>
        <p:grpSpPr bwMode="auto">
          <a:xfrm>
            <a:off x="838200" y="3657600"/>
            <a:ext cx="7848600" cy="2895600"/>
            <a:chOff x="685800" y="3657600"/>
            <a:chExt cx="7848600" cy="2895600"/>
          </a:xfrm>
        </p:grpSpPr>
        <p:sp>
          <p:nvSpPr>
            <p:cNvPr id="8" name="Rectangle 7"/>
            <p:cNvSpPr/>
            <p:nvPr/>
          </p:nvSpPr>
          <p:spPr>
            <a:xfrm>
              <a:off x="1981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981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981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057400" y="4114800"/>
              <a:ext cx="12192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1828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4953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953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029200" y="4648200"/>
              <a:ext cx="16764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to 950   A</a:t>
              </a:r>
            </a:p>
          </p:txBody>
        </p:sp>
        <p:sp>
          <p:nvSpPr>
            <p:cNvPr id="17" name="TextBox 16"/>
            <p:cNvSpPr txBox="1"/>
            <p:nvPr/>
          </p:nvSpPr>
          <p:spPr>
            <a:xfrm>
              <a:off x="7315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6781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57400" y="4114800"/>
              <a:ext cx="1233488" cy="369888"/>
            </a:xfrm>
            <a:prstGeom prst="rect">
              <a:avLst/>
            </a:prstGeom>
            <a:noFill/>
            <a:ln w="19050">
              <a:noFill/>
            </a:ln>
          </p:spPr>
          <p:txBody>
            <a:bodyPr anchor="ctr">
              <a:spAutoFit/>
            </a:bodyPr>
            <a:lstStyle/>
            <a:p>
              <a:pPr algn="ctr">
                <a:defRPr/>
              </a:pPr>
              <a:r>
                <a:rPr lang="en-US" b="1" dirty="0">
                  <a:latin typeface="+mn-lt"/>
                  <a:cs typeface="+mn-cs"/>
                </a:rPr>
                <a:t>1000 to 950</a:t>
              </a:r>
            </a:p>
          </p:txBody>
        </p:sp>
        <p:sp>
          <p:nvSpPr>
            <p:cNvPr id="25" name="TextBox 24"/>
            <p:cNvSpPr txBox="1"/>
            <p:nvPr/>
          </p:nvSpPr>
          <p:spPr>
            <a:xfrm>
              <a:off x="3346450" y="4648200"/>
              <a:ext cx="1447800" cy="646113"/>
            </a:xfrm>
            <a:prstGeom prst="rect">
              <a:avLst/>
            </a:prstGeom>
            <a:noFill/>
            <a:ln w="19050">
              <a:noFill/>
            </a:ln>
          </p:spPr>
          <p:txBody>
            <a:bodyPr anchor="ctr">
              <a:spAutoFit/>
            </a:bodyPr>
            <a:lstStyle/>
            <a:p>
              <a:pPr algn="ctr">
                <a:defRPr/>
              </a:pPr>
              <a:r>
                <a:rPr lang="en-US" b="1" dirty="0">
                  <a:latin typeface="+mn-lt"/>
                  <a:cs typeface="+mn-cs"/>
                </a:rPr>
                <a:t>OUTPUT   (X)</a:t>
              </a:r>
            </a:p>
          </p:txBody>
        </p:sp>
        <p:sp>
          <p:nvSpPr>
            <p:cNvPr id="26" name="TextBox 25"/>
            <p:cNvSpPr txBox="1"/>
            <p:nvPr/>
          </p:nvSpPr>
          <p:spPr>
            <a:xfrm>
              <a:off x="3429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410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429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352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685800" y="3897313"/>
              <a:ext cx="1371600" cy="369887"/>
            </a:xfrm>
            <a:prstGeom prst="rect">
              <a:avLst/>
            </a:prstGeom>
            <a:noFill/>
            <a:ln w="19050">
              <a:noFill/>
            </a:ln>
          </p:spPr>
          <p:txBody>
            <a:bodyPr anchor="ctr">
              <a:spAutoFit/>
            </a:bodyPr>
            <a:lstStyle/>
            <a:p>
              <a:pPr algn="ctr">
                <a:defRPr/>
              </a:pPr>
              <a:r>
                <a:rPr lang="en-US" b="1" dirty="0">
                  <a:latin typeface="+mn-lt"/>
                  <a:cs typeface="+mn-cs"/>
                </a:rPr>
                <a:t>Write (A, a)</a:t>
              </a:r>
            </a:p>
          </p:txBody>
        </p:sp>
        <p:sp>
          <p:nvSpPr>
            <p:cNvPr id="32" name="TextBox 31"/>
            <p:cNvSpPr txBox="1"/>
            <p:nvPr/>
          </p:nvSpPr>
          <p:spPr>
            <a:xfrm>
              <a:off x="2195513" y="4953000"/>
              <a:ext cx="990600" cy="369888"/>
            </a:xfrm>
            <a:prstGeom prst="rect">
              <a:avLst/>
            </a:prstGeom>
            <a:noFill/>
            <a:ln w="19050">
              <a:noFill/>
            </a:ln>
          </p:spPr>
          <p:txBody>
            <a:bodyPr anchor="ctr">
              <a:spAutoFit/>
            </a:bodyPr>
            <a:lstStyle/>
            <a:p>
              <a:pPr algn="ctr">
                <a:defRPr/>
              </a:pPr>
              <a:r>
                <a:rPr lang="en-US" b="1" dirty="0">
                  <a:latin typeface="+mn-lt"/>
                  <a:cs typeface="+mn-cs"/>
                </a:rPr>
                <a:t>950</a:t>
              </a:r>
            </a:p>
          </p:txBody>
        </p:sp>
        <p:cxnSp>
          <p:nvCxnSpPr>
            <p:cNvPr id="44" name="Straight Connector 43"/>
            <p:cNvCxnSpPr/>
            <p:nvPr/>
          </p:nvCxnSpPr>
          <p:spPr>
            <a:xfrm>
              <a:off x="1600200" y="5165725"/>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156494" y="4723607"/>
              <a:ext cx="88582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00200" y="4287838"/>
              <a:ext cx="381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057400" y="4953000"/>
              <a:ext cx="12192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Arrow Connector 37"/>
            <p:cNvCxnSpPr>
              <a:stCxn id="9" idx="3"/>
            </p:cNvCxnSpPr>
            <p:nvPr/>
          </p:nvCxnSpPr>
          <p:spPr>
            <a:xfrm>
              <a:off x="3352800" y="4305300"/>
              <a:ext cx="1676400" cy="571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7797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Algorithms</a:t>
            </a:r>
          </a:p>
        </p:txBody>
      </p:sp>
      <p:sp>
        <p:nvSpPr>
          <p:cNvPr id="3" name="Content Placeholder 2"/>
          <p:cNvSpPr>
            <a:spLocks noGrp="1"/>
          </p:cNvSpPr>
          <p:nvPr>
            <p:ph idx="1"/>
          </p:nvPr>
        </p:nvSpPr>
        <p:spPr/>
        <p:txBody>
          <a:bodyPr/>
          <a:lstStyle/>
          <a:p>
            <a:r>
              <a:rPr lang="en-US" dirty="0"/>
              <a:t>There are two types of recovery techniques . These are:</a:t>
            </a:r>
          </a:p>
          <a:p>
            <a:pPr lvl="1"/>
            <a:r>
              <a:rPr lang="en-US" sz="3600" dirty="0">
                <a:solidFill>
                  <a:srgbClr val="FF0000"/>
                </a:solidFill>
              </a:rPr>
              <a:t>Log Based Recovery</a:t>
            </a:r>
          </a:p>
          <a:p>
            <a:pPr lvl="2"/>
            <a:r>
              <a:rPr lang="en-US" sz="3200" dirty="0">
                <a:solidFill>
                  <a:srgbClr val="FF0000"/>
                </a:solidFill>
              </a:rPr>
              <a:t>Deferred database modification</a:t>
            </a:r>
          </a:p>
          <a:p>
            <a:pPr lvl="2"/>
            <a:r>
              <a:rPr lang="en-US" sz="3200" dirty="0">
                <a:solidFill>
                  <a:srgbClr val="FF0000"/>
                </a:solidFill>
              </a:rPr>
              <a:t>Immediate database modification</a:t>
            </a:r>
          </a:p>
          <a:p>
            <a:pPr lvl="1"/>
            <a:r>
              <a:rPr lang="en-US" sz="3600" dirty="0">
                <a:solidFill>
                  <a:srgbClr val="FF0000"/>
                </a:solidFill>
              </a:rPr>
              <a:t>Shadow Paging</a:t>
            </a:r>
          </a:p>
        </p:txBody>
      </p:sp>
    </p:spTree>
    <p:extLst>
      <p:ext uri="{BB962C8B-B14F-4D97-AF65-F5344CB8AC3E}">
        <p14:creationId xmlns:p14="http://schemas.microsoft.com/office/powerpoint/2010/main" val="218523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Log-Based Recovery </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20000"/>
          </a:bodyPr>
          <a:lstStyle/>
          <a:p>
            <a:pPr algn="just"/>
            <a:r>
              <a:rPr lang="en-US" dirty="0"/>
              <a:t>This technique uses the concept of log for recovery and it assumes that transactions are executed serially.</a:t>
            </a:r>
          </a:p>
          <a:p>
            <a:pPr algn="just"/>
            <a:r>
              <a:rPr lang="en-US" dirty="0"/>
              <a:t>Log is a structure that is used to store the database modifications.</a:t>
            </a:r>
          </a:p>
          <a:p>
            <a:pPr algn="just"/>
            <a:r>
              <a:rPr lang="en-US" dirty="0">
                <a:cs typeface="Times New Roman" pitchFamily="18" charset="0"/>
              </a:rPr>
              <a:t>Log file is a sequence of log records. Log Record maintain a record of all the operations (update) of the database.</a:t>
            </a:r>
          </a:p>
          <a:p>
            <a:pPr algn="just"/>
            <a:r>
              <a:rPr lang="en-US" dirty="0">
                <a:cs typeface="Times New Roman" pitchFamily="18" charset="0"/>
              </a:rPr>
              <a:t>Logs are useful for recovery from system and disk failure.</a:t>
            </a:r>
          </a:p>
          <a:p>
            <a:pPr algn="just"/>
            <a:r>
              <a:rPr lang="en-US" dirty="0">
                <a:cs typeface="Times New Roman" pitchFamily="18" charset="0"/>
              </a:rPr>
              <a:t>Log must reside in stable storage.</a:t>
            </a:r>
          </a:p>
          <a:p>
            <a:pPr algn="just"/>
            <a:r>
              <a:rPr lang="en-US" dirty="0">
                <a:cs typeface="Times New Roman" pitchFamily="18" charset="0"/>
              </a:rPr>
              <a:t>Log contains complete record of </a:t>
            </a:r>
            <a:r>
              <a:rPr lang="en-US">
                <a:cs typeface="Times New Roman" pitchFamily="18" charset="0"/>
              </a:rPr>
              <a:t>database activity.</a:t>
            </a:r>
            <a:endParaRPr lang="en-US" dirty="0"/>
          </a:p>
        </p:txBody>
      </p:sp>
    </p:spTree>
    <p:extLst>
      <p:ext uri="{BB962C8B-B14F-4D97-AF65-F5344CB8AC3E}">
        <p14:creationId xmlns:p14="http://schemas.microsoft.com/office/powerpoint/2010/main" val="366808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b="1" dirty="0">
              <a:solidFill>
                <a:schemeClr val="accent1">
                  <a:lumMod val="75000"/>
                </a:schemeClr>
              </a:solidFill>
            </a:endParaRPr>
          </a:p>
        </p:txBody>
      </p:sp>
      <p:sp>
        <p:nvSpPr>
          <p:cNvPr id="3" name="Content Placeholder 2"/>
          <p:cNvSpPr>
            <a:spLocks noGrp="1"/>
          </p:cNvSpPr>
          <p:nvPr>
            <p:ph idx="1"/>
          </p:nvPr>
        </p:nvSpPr>
        <p:spPr>
          <a:xfrm>
            <a:off x="457200" y="1295400"/>
            <a:ext cx="8229600" cy="5410200"/>
          </a:xfrm>
        </p:spPr>
        <p:txBody>
          <a:bodyPr>
            <a:normAutofit fontScale="77500" lnSpcReduction="20000"/>
          </a:bodyPr>
          <a:lstStyle/>
          <a:p>
            <a:r>
              <a:rPr lang="en-US" dirty="0">
                <a:cs typeface="Times New Roman" pitchFamily="18" charset="0"/>
              </a:rPr>
              <a:t>There are several types of log record:</a:t>
            </a:r>
          </a:p>
          <a:p>
            <a:pPr algn="just">
              <a:spcBef>
                <a:spcPct val="50000"/>
              </a:spcBef>
            </a:pPr>
            <a:r>
              <a:rPr lang="en-US" b="1" dirty="0">
                <a:cs typeface="Times New Roman" pitchFamily="18" charset="0"/>
              </a:rPr>
              <a:t>&lt;Start&gt; Log Record</a:t>
            </a:r>
          </a:p>
          <a:p>
            <a:pPr lvl="1" algn="just">
              <a:spcBef>
                <a:spcPct val="50000"/>
              </a:spcBef>
            </a:pPr>
            <a:r>
              <a:rPr lang="en-US" dirty="0">
                <a:cs typeface="Times New Roman" pitchFamily="18" charset="0"/>
              </a:rPr>
              <a:t>Contain information about the start of each transaction. It has transaction identification. Transaction identifier is the unique identification of the transaction that starts. </a:t>
            </a:r>
          </a:p>
          <a:p>
            <a:pPr marL="457200" lvl="1" indent="0" algn="just">
              <a:spcBef>
                <a:spcPct val="50000"/>
              </a:spcBef>
              <a:buNone/>
            </a:pPr>
            <a:r>
              <a:rPr lang="en-US" dirty="0">
                <a:cs typeface="Times New Roman" pitchFamily="18" charset="0"/>
              </a:rPr>
              <a:t>    </a:t>
            </a:r>
            <a:r>
              <a:rPr lang="en-US" dirty="0">
                <a:solidFill>
                  <a:srgbClr val="FF0000"/>
                </a:solidFill>
                <a:cs typeface="Times New Roman" pitchFamily="18" charset="0"/>
              </a:rPr>
              <a:t>Representation: 	&lt;Ti , start&gt;</a:t>
            </a:r>
          </a:p>
          <a:p>
            <a:pPr algn="just">
              <a:spcBef>
                <a:spcPct val="50000"/>
              </a:spcBef>
            </a:pPr>
            <a:r>
              <a:rPr lang="en-US" b="1" dirty="0">
                <a:cs typeface="Times New Roman" pitchFamily="18" charset="0"/>
              </a:rPr>
              <a:t>&lt;Update&gt; Log Record</a:t>
            </a:r>
          </a:p>
          <a:p>
            <a:pPr lvl="1" algn="just">
              <a:spcBef>
                <a:spcPct val="50000"/>
              </a:spcBef>
            </a:pPr>
            <a:r>
              <a:rPr lang="en-US" dirty="0">
                <a:cs typeface="Times New Roman" pitchFamily="18" charset="0"/>
              </a:rPr>
              <a:t>It describes a single database write and has the following 	</a:t>
            </a:r>
          </a:p>
          <a:p>
            <a:pPr marL="457200" lvl="1" indent="0" algn="just">
              <a:spcBef>
                <a:spcPct val="50000"/>
              </a:spcBef>
              <a:buNone/>
            </a:pPr>
            <a:r>
              <a:rPr lang="fr-FR" dirty="0">
                <a:solidFill>
                  <a:srgbClr val="FF0000"/>
                </a:solidFill>
                <a:cs typeface="Times New Roman" pitchFamily="18" charset="0"/>
              </a:rPr>
              <a:t>&lt; Ti, </a:t>
            </a:r>
            <a:r>
              <a:rPr lang="fr-FR" dirty="0" err="1">
                <a:solidFill>
                  <a:srgbClr val="FF0000"/>
                </a:solidFill>
                <a:cs typeface="Times New Roman" pitchFamily="18" charset="0"/>
              </a:rPr>
              <a:t>Xj</a:t>
            </a:r>
            <a:r>
              <a:rPr lang="fr-FR" dirty="0">
                <a:solidFill>
                  <a:srgbClr val="FF0000"/>
                </a:solidFill>
                <a:cs typeface="Times New Roman" pitchFamily="18" charset="0"/>
              </a:rPr>
              <a:t>, V1,V2 &gt;</a:t>
            </a:r>
          </a:p>
          <a:p>
            <a:pPr marL="457200" lvl="1" indent="0" algn="just">
              <a:spcBef>
                <a:spcPct val="50000"/>
              </a:spcBef>
              <a:buNone/>
            </a:pPr>
            <a:r>
              <a:rPr lang="en-US" dirty="0">
                <a:cs typeface="Times New Roman" pitchFamily="18" charset="0"/>
              </a:rPr>
              <a:t>Here, Ti is transaction identifier, Xj is the data item, V1 is the old value of data item and V2 is the modified or new value of the data item Xj.</a:t>
            </a:r>
          </a:p>
          <a:p>
            <a:pPr algn="just">
              <a:spcBef>
                <a:spcPct val="50000"/>
              </a:spcBef>
              <a:buFont typeface="Wingdings" pitchFamily="2" charset="2"/>
              <a:buNone/>
            </a:pPr>
            <a:r>
              <a:rPr lang="en-US" dirty="0">
                <a:cs typeface="Times New Roman" pitchFamily="18" charset="0"/>
              </a:rPr>
              <a:t>	  </a:t>
            </a:r>
            <a:r>
              <a:rPr lang="en-US" i="1" dirty="0">
                <a:cs typeface="Times New Roman" pitchFamily="18" charset="0"/>
              </a:rPr>
              <a:t>For example &lt; T0, A, 1000, 1100 &gt;</a:t>
            </a:r>
          </a:p>
          <a:p>
            <a:pPr lvl="1" algn="just">
              <a:spcBef>
                <a:spcPct val="50000"/>
              </a:spcBef>
            </a:pPr>
            <a:endParaRPr lang="en-US" dirty="0">
              <a:cs typeface="Times New Roman" pitchFamily="18" charset="0"/>
            </a:endParaRPr>
          </a:p>
          <a:p>
            <a:pPr marL="457200" lvl="1" indent="0" algn="just">
              <a:spcBef>
                <a:spcPct val="50000"/>
              </a:spcBef>
              <a:buNone/>
            </a:pPr>
            <a:endParaRPr lang="en-US" dirty="0">
              <a:cs typeface="Times New Roman" pitchFamily="18" charset="0"/>
            </a:endParaRPr>
          </a:p>
          <a:p>
            <a:pPr lvl="1"/>
            <a:endParaRPr lang="en-US" dirty="0"/>
          </a:p>
        </p:txBody>
      </p:sp>
    </p:spTree>
    <p:extLst>
      <p:ext uri="{BB962C8B-B14F-4D97-AF65-F5344CB8AC3E}">
        <p14:creationId xmlns:p14="http://schemas.microsoft.com/office/powerpoint/2010/main" val="181328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dirty="0"/>
          </a:p>
        </p:txBody>
      </p:sp>
      <p:sp>
        <p:nvSpPr>
          <p:cNvPr id="3" name="Content Placeholder 2"/>
          <p:cNvSpPr>
            <a:spLocks noGrp="1"/>
          </p:cNvSpPr>
          <p:nvPr>
            <p:ph idx="1"/>
          </p:nvPr>
        </p:nvSpPr>
        <p:spPr/>
        <p:txBody>
          <a:bodyPr/>
          <a:lstStyle/>
          <a:p>
            <a:pPr algn="just">
              <a:spcBef>
                <a:spcPct val="50000"/>
              </a:spcBef>
            </a:pPr>
            <a:r>
              <a:rPr lang="en-US" b="1" dirty="0">
                <a:cs typeface="Times New Roman" pitchFamily="18" charset="0"/>
              </a:rPr>
              <a:t>&lt;Commit&gt; Log Record</a:t>
            </a:r>
          </a:p>
          <a:p>
            <a:pPr lvl="1" algn="just">
              <a:spcBef>
                <a:spcPct val="50000"/>
              </a:spcBef>
            </a:pPr>
            <a:r>
              <a:rPr lang="en-US" dirty="0">
                <a:cs typeface="Times New Roman" pitchFamily="18" charset="0"/>
              </a:rPr>
              <a:t>When a transaction Ti is successfully committed or completed a </a:t>
            </a:r>
            <a:r>
              <a:rPr lang="en-US" dirty="0">
                <a:solidFill>
                  <a:srgbClr val="FF0000"/>
                </a:solidFill>
                <a:cs typeface="Times New Roman" pitchFamily="18" charset="0"/>
              </a:rPr>
              <a:t>&lt;Ti, commit&gt; </a:t>
            </a:r>
            <a:r>
              <a:rPr lang="en-US" dirty="0">
                <a:cs typeface="Times New Roman" pitchFamily="18" charset="0"/>
              </a:rPr>
              <a:t>log record is stored in the log file. </a:t>
            </a:r>
          </a:p>
          <a:p>
            <a:pPr algn="just">
              <a:spcBef>
                <a:spcPct val="50000"/>
              </a:spcBef>
            </a:pPr>
            <a:r>
              <a:rPr lang="en-US" b="1" dirty="0">
                <a:cs typeface="Times New Roman" pitchFamily="18" charset="0"/>
              </a:rPr>
              <a:t>&lt;Abort&gt; Log Record</a:t>
            </a:r>
          </a:p>
          <a:p>
            <a:pPr lvl="1" algn="just">
              <a:spcBef>
                <a:spcPct val="50000"/>
              </a:spcBef>
            </a:pPr>
            <a:r>
              <a:rPr lang="en-US" dirty="0">
                <a:cs typeface="Times New Roman" pitchFamily="18" charset="0"/>
              </a:rPr>
              <a:t>When a transaction Ti is aborted due to any reason, a </a:t>
            </a:r>
            <a:r>
              <a:rPr lang="en-US" dirty="0">
                <a:solidFill>
                  <a:srgbClr val="FF0000"/>
                </a:solidFill>
                <a:cs typeface="Times New Roman" pitchFamily="18" charset="0"/>
              </a:rPr>
              <a:t>&lt;Ti, abort&gt; </a:t>
            </a:r>
            <a:r>
              <a:rPr lang="en-US" dirty="0">
                <a:cs typeface="Times New Roman" pitchFamily="18" charset="0"/>
              </a:rPr>
              <a:t>log record is stored in the log file.</a:t>
            </a:r>
          </a:p>
          <a:p>
            <a:endParaRPr lang="en-US" dirty="0"/>
          </a:p>
        </p:txBody>
      </p:sp>
    </p:spTree>
    <p:extLst>
      <p:ext uri="{BB962C8B-B14F-4D97-AF65-F5344CB8AC3E}">
        <p14:creationId xmlns:p14="http://schemas.microsoft.com/office/powerpoint/2010/main" val="282222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DA58-A098-9154-10CD-9241D5680F43}"/>
              </a:ext>
            </a:extLst>
          </p:cNvPr>
          <p:cNvSpPr>
            <a:spLocks noGrp="1"/>
          </p:cNvSpPr>
          <p:nvPr>
            <p:ph type="title"/>
          </p:nvPr>
        </p:nvSpPr>
        <p:spPr/>
        <p:txBody>
          <a:bodyPr>
            <a:normAutofit fontScale="90000"/>
          </a:bodyPr>
          <a:lstStyle/>
          <a:p>
            <a:r>
              <a:rPr lang="en-IN" dirty="0"/>
              <a:t>Log contains complete record of database activities</a:t>
            </a:r>
          </a:p>
        </p:txBody>
      </p:sp>
      <p:graphicFrame>
        <p:nvGraphicFramePr>
          <p:cNvPr id="4" name="Table 4">
            <a:extLst>
              <a:ext uri="{FF2B5EF4-FFF2-40B4-BE49-F238E27FC236}">
                <a16:creationId xmlns:a16="http://schemas.microsoft.com/office/drawing/2014/main" id="{506EB9C8-CC1D-0890-05DF-661B793AD55D}"/>
              </a:ext>
            </a:extLst>
          </p:cNvPr>
          <p:cNvGraphicFramePr>
            <a:graphicFrameLocks noGrp="1"/>
          </p:cNvGraphicFramePr>
          <p:nvPr>
            <p:ph idx="1"/>
            <p:extLst>
              <p:ext uri="{D42A27DB-BD31-4B8C-83A1-F6EECF244321}">
                <p14:modId xmlns:p14="http://schemas.microsoft.com/office/powerpoint/2010/main" val="3634274036"/>
              </p:ext>
            </p:extLst>
          </p:nvPr>
        </p:nvGraphicFramePr>
        <p:xfrm>
          <a:off x="457200" y="1600200"/>
          <a:ext cx="838200" cy="2743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65521870"/>
                    </a:ext>
                  </a:extLst>
                </a:gridCol>
              </a:tblGrid>
              <a:tr h="548640">
                <a:tc>
                  <a:txBody>
                    <a:bodyPr/>
                    <a:lstStyle/>
                    <a:p>
                      <a:r>
                        <a:rPr lang="en-IN" dirty="0"/>
                        <a:t>T1</a:t>
                      </a:r>
                    </a:p>
                  </a:txBody>
                  <a:tcPr/>
                </a:tc>
                <a:extLst>
                  <a:ext uri="{0D108BD9-81ED-4DB2-BD59-A6C34878D82A}">
                    <a16:rowId xmlns:a16="http://schemas.microsoft.com/office/drawing/2014/main" val="3113493403"/>
                  </a:ext>
                </a:extLst>
              </a:tr>
              <a:tr h="548640">
                <a:tc>
                  <a:txBody>
                    <a:bodyPr/>
                    <a:lstStyle/>
                    <a:p>
                      <a:r>
                        <a:rPr lang="en-IN" dirty="0"/>
                        <a:t>R(A)</a:t>
                      </a:r>
                    </a:p>
                  </a:txBody>
                  <a:tcPr/>
                </a:tc>
                <a:extLst>
                  <a:ext uri="{0D108BD9-81ED-4DB2-BD59-A6C34878D82A}">
                    <a16:rowId xmlns:a16="http://schemas.microsoft.com/office/drawing/2014/main" val="3221402441"/>
                  </a:ext>
                </a:extLst>
              </a:tr>
              <a:tr h="548640">
                <a:tc>
                  <a:txBody>
                    <a:bodyPr/>
                    <a:lstStyle/>
                    <a:p>
                      <a:r>
                        <a:rPr lang="en-IN" dirty="0"/>
                        <a:t>R(B)</a:t>
                      </a:r>
                    </a:p>
                  </a:txBody>
                  <a:tcPr/>
                </a:tc>
                <a:extLst>
                  <a:ext uri="{0D108BD9-81ED-4DB2-BD59-A6C34878D82A}">
                    <a16:rowId xmlns:a16="http://schemas.microsoft.com/office/drawing/2014/main" val="2579514442"/>
                  </a:ext>
                </a:extLst>
              </a:tr>
              <a:tr h="548640">
                <a:tc>
                  <a:txBody>
                    <a:bodyPr/>
                    <a:lstStyle/>
                    <a:p>
                      <a:r>
                        <a:rPr lang="en-IN" dirty="0"/>
                        <a:t>A=A+B</a:t>
                      </a:r>
                    </a:p>
                  </a:txBody>
                  <a:tcPr/>
                </a:tc>
                <a:extLst>
                  <a:ext uri="{0D108BD9-81ED-4DB2-BD59-A6C34878D82A}">
                    <a16:rowId xmlns:a16="http://schemas.microsoft.com/office/drawing/2014/main" val="606567934"/>
                  </a:ext>
                </a:extLst>
              </a:tr>
              <a:tr h="548640">
                <a:tc>
                  <a:txBody>
                    <a:bodyPr/>
                    <a:lstStyle/>
                    <a:p>
                      <a:r>
                        <a:rPr lang="en-IN" dirty="0"/>
                        <a:t>W(A)</a:t>
                      </a:r>
                    </a:p>
                  </a:txBody>
                  <a:tcPr/>
                </a:tc>
                <a:extLst>
                  <a:ext uri="{0D108BD9-81ED-4DB2-BD59-A6C34878D82A}">
                    <a16:rowId xmlns:a16="http://schemas.microsoft.com/office/drawing/2014/main" val="1680626300"/>
                  </a:ext>
                </a:extLst>
              </a:tr>
            </a:tbl>
          </a:graphicData>
        </a:graphic>
      </p:graphicFrame>
    </p:spTree>
    <p:extLst>
      <p:ext uri="{BB962C8B-B14F-4D97-AF65-F5344CB8AC3E}">
        <p14:creationId xmlns:p14="http://schemas.microsoft.com/office/powerpoint/2010/main" val="3502523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dirty="0"/>
          </a:p>
        </p:txBody>
      </p:sp>
      <p:sp>
        <p:nvSpPr>
          <p:cNvPr id="3" name="Content Placeholder 2"/>
          <p:cNvSpPr>
            <a:spLocks noGrp="1"/>
          </p:cNvSpPr>
          <p:nvPr>
            <p:ph idx="1"/>
          </p:nvPr>
        </p:nvSpPr>
        <p:spPr/>
        <p:txBody>
          <a:bodyPr/>
          <a:lstStyle/>
          <a:p>
            <a:pPr algn="just">
              <a:spcBef>
                <a:spcPct val="50000"/>
              </a:spcBef>
            </a:pPr>
            <a:r>
              <a:rPr lang="en-US" dirty="0">
                <a:cs typeface="Times New Roman" pitchFamily="18" charset="0"/>
              </a:rPr>
              <a:t>There are two techniques for log-based recovery:</a:t>
            </a:r>
          </a:p>
          <a:p>
            <a:pPr lvl="1" algn="just">
              <a:spcBef>
                <a:spcPct val="50000"/>
              </a:spcBef>
            </a:pPr>
            <a:r>
              <a:rPr lang="en-US" b="1" dirty="0">
                <a:solidFill>
                  <a:srgbClr val="FF0000"/>
                </a:solidFill>
                <a:cs typeface="Times New Roman" pitchFamily="18" charset="0"/>
              </a:rPr>
              <a:t>Deferred Database Modification</a:t>
            </a:r>
          </a:p>
          <a:p>
            <a:pPr lvl="1" algn="just">
              <a:spcBef>
                <a:spcPct val="50000"/>
              </a:spcBef>
            </a:pPr>
            <a:r>
              <a:rPr lang="en-US" b="1" dirty="0">
                <a:solidFill>
                  <a:srgbClr val="FF0000"/>
                </a:solidFill>
                <a:cs typeface="Times New Roman" pitchFamily="18" charset="0"/>
              </a:rPr>
              <a:t>Immediate Database Modification</a:t>
            </a:r>
            <a:endParaRPr lang="en-US" dirty="0">
              <a:solidFill>
                <a:srgbClr val="FF0000"/>
              </a:solidFill>
            </a:endParaRPr>
          </a:p>
        </p:txBody>
      </p:sp>
    </p:spTree>
    <p:extLst>
      <p:ext uri="{BB962C8B-B14F-4D97-AF65-F5344CB8AC3E}">
        <p14:creationId xmlns:p14="http://schemas.microsoft.com/office/powerpoint/2010/main" val="608529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p>
        </p:txBody>
      </p:sp>
      <p:sp>
        <p:nvSpPr>
          <p:cNvPr id="3" name="Content Placeholder 2"/>
          <p:cNvSpPr>
            <a:spLocks noGrp="1"/>
          </p:cNvSpPr>
          <p:nvPr>
            <p:ph idx="1"/>
          </p:nvPr>
        </p:nvSpPr>
        <p:spPr/>
        <p:txBody>
          <a:bodyPr>
            <a:normAutofit fontScale="92500" lnSpcReduction="10000"/>
          </a:bodyPr>
          <a:lstStyle/>
          <a:p>
            <a:pPr algn="just"/>
            <a:r>
              <a:rPr lang="en-US" dirty="0"/>
              <a:t>This scheme records all the database modifications in the log , </a:t>
            </a:r>
            <a:r>
              <a:rPr lang="en-US" dirty="0">
                <a:cs typeface="Times New Roman" pitchFamily="18" charset="0"/>
              </a:rPr>
              <a:t>but deferring the execution of all write operations of a transaction in actual database until the transaction partially commits.</a:t>
            </a:r>
          </a:p>
          <a:p>
            <a:pPr algn="just"/>
            <a:r>
              <a:rPr lang="en-US" dirty="0">
                <a:cs typeface="Times New Roman" pitchFamily="18" charset="0"/>
              </a:rPr>
              <a:t>A transaction is said to be partially committed once the final action of the transaction has been executed.</a:t>
            </a:r>
          </a:p>
          <a:p>
            <a:pPr algn="just"/>
            <a:r>
              <a:rPr lang="en-US" dirty="0">
                <a:cs typeface="Times New Roman" pitchFamily="18" charset="0"/>
              </a:rPr>
              <a:t>At partial commits time logged updates are “replayed” into database item.</a:t>
            </a:r>
          </a:p>
          <a:p>
            <a:endParaRPr lang="en-US" dirty="0"/>
          </a:p>
        </p:txBody>
      </p:sp>
    </p:spTree>
    <p:extLst>
      <p:ext uri="{BB962C8B-B14F-4D97-AF65-F5344CB8AC3E}">
        <p14:creationId xmlns:p14="http://schemas.microsoft.com/office/powerpoint/2010/main" val="2707451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cs typeface="Times New Roman" pitchFamily="18" charset="0"/>
              </a:rPr>
              <a:t>In this ,during write operation the modified values of local variable are not copied into database items, but the corresponding new and old values is stored in the log record.</a:t>
            </a:r>
          </a:p>
          <a:p>
            <a:pPr algn="just"/>
            <a:r>
              <a:rPr lang="en-US" dirty="0">
                <a:cs typeface="Times New Roman" pitchFamily="18" charset="0"/>
              </a:rPr>
              <a:t>When the transaction successfully performs all the operations, then the information stored at log record is used to set the value of data items in actual database.</a:t>
            </a:r>
          </a:p>
          <a:p>
            <a:pPr algn="just"/>
            <a:r>
              <a:rPr lang="en-US" dirty="0">
                <a:cs typeface="Times New Roman" pitchFamily="18" charset="0"/>
              </a:rPr>
              <a:t>If the transaction fail to complete, then the value of data item retain their old values</a:t>
            </a:r>
            <a:endParaRPr lang="en-US" dirty="0"/>
          </a:p>
        </p:txBody>
      </p:sp>
    </p:spTree>
    <p:extLst>
      <p:ext uri="{BB962C8B-B14F-4D97-AF65-F5344CB8AC3E}">
        <p14:creationId xmlns:p14="http://schemas.microsoft.com/office/powerpoint/2010/main" val="153780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Recovery</a:t>
            </a:r>
          </a:p>
        </p:txBody>
      </p:sp>
      <p:sp>
        <p:nvSpPr>
          <p:cNvPr id="3" name="Content Placeholder 2"/>
          <p:cNvSpPr>
            <a:spLocks noGrp="1"/>
          </p:cNvSpPr>
          <p:nvPr>
            <p:ph idx="1"/>
          </p:nvPr>
        </p:nvSpPr>
        <p:spPr/>
        <p:txBody>
          <a:bodyPr/>
          <a:lstStyle/>
          <a:p>
            <a:pPr algn="just"/>
            <a:r>
              <a:rPr lang="en-US" dirty="0">
                <a:cs typeface="Times New Roman" charset="0"/>
              </a:rPr>
              <a:t>Database recovery is the process of restoring the database to a correct state following a failure.</a:t>
            </a:r>
          </a:p>
          <a:p>
            <a:pPr algn="just"/>
            <a:r>
              <a:rPr lang="en-US" dirty="0"/>
              <a:t>Recovery system is responsible for restoring the database to a consistent state that existed prior to the occurrence of the failure </a:t>
            </a:r>
          </a:p>
        </p:txBody>
      </p:sp>
    </p:spTree>
    <p:extLst>
      <p:ext uri="{BB962C8B-B14F-4D97-AF65-F5344CB8AC3E}">
        <p14:creationId xmlns:p14="http://schemas.microsoft.com/office/powerpoint/2010/main" val="301469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p:txBody>
          <a:bodyPr>
            <a:normAutofit lnSpcReduction="10000"/>
          </a:bodyPr>
          <a:lstStyle/>
          <a:p>
            <a:pPr algn="just">
              <a:spcBef>
                <a:spcPct val="50000"/>
              </a:spcBef>
            </a:pPr>
            <a:r>
              <a:rPr lang="en-US" dirty="0">
                <a:cs typeface="Times New Roman" pitchFamily="18" charset="0"/>
              </a:rPr>
              <a:t>The execution of transaction Ti proceeds as:</a:t>
            </a:r>
          </a:p>
          <a:p>
            <a:pPr lvl="1" algn="just">
              <a:spcBef>
                <a:spcPct val="50000"/>
              </a:spcBef>
            </a:pPr>
            <a:r>
              <a:rPr lang="en-US" dirty="0">
                <a:cs typeface="Times New Roman" pitchFamily="18" charset="0"/>
              </a:rPr>
              <a:t>&lt; Ti, Start &gt; Before Ti starts its execution, a log record is written to the log file.</a:t>
            </a:r>
          </a:p>
          <a:p>
            <a:pPr lvl="1" algn="just">
              <a:spcBef>
                <a:spcPct val="50000"/>
              </a:spcBef>
            </a:pPr>
            <a:r>
              <a:rPr lang="en-US" dirty="0">
                <a:cs typeface="Times New Roman" pitchFamily="18" charset="0"/>
              </a:rPr>
              <a:t>&lt; Ti, A, V2&gt; The write operation by Ti results in the writing of new records to the log. This record indicates the new value of A i.e. V2 after the write operation performed by Ti.</a:t>
            </a:r>
          </a:p>
          <a:p>
            <a:pPr lvl="1" algn="just">
              <a:spcBef>
                <a:spcPct val="50000"/>
              </a:spcBef>
            </a:pPr>
            <a:r>
              <a:rPr lang="en-US" dirty="0">
                <a:cs typeface="Times New Roman" pitchFamily="18" charset="0"/>
              </a:rPr>
              <a:t>&lt; Ti, Commit &gt; When Ti partially commits this record is written to the log. </a:t>
            </a:r>
          </a:p>
          <a:p>
            <a:endParaRPr lang="en-US" dirty="0"/>
          </a:p>
        </p:txBody>
      </p:sp>
    </p:spTree>
    <p:extLst>
      <p:ext uri="{BB962C8B-B14F-4D97-AF65-F5344CB8AC3E}">
        <p14:creationId xmlns:p14="http://schemas.microsoft.com/office/powerpoint/2010/main" val="163493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pPr algn="just">
              <a:spcBef>
                <a:spcPct val="50000"/>
              </a:spcBef>
            </a:pPr>
            <a:r>
              <a:rPr lang="en-US" b="1" dirty="0">
                <a:solidFill>
                  <a:srgbClr val="FF0000"/>
                </a:solidFill>
                <a:cs typeface="Times New Roman" pitchFamily="18" charset="0"/>
              </a:rPr>
              <a:t>Example: </a:t>
            </a:r>
            <a:r>
              <a:rPr lang="en-US" dirty="0">
                <a:cs typeface="Times New Roman" pitchFamily="18" charset="0"/>
              </a:rPr>
              <a:t>Let T1 be a transaction that transfers Rs100 from account A to account B. </a:t>
            </a:r>
          </a:p>
          <a:p>
            <a:pPr lvl="1" algn="just">
              <a:spcBef>
                <a:spcPct val="50000"/>
              </a:spcBef>
            </a:pPr>
            <a:r>
              <a:rPr lang="en-US" b="1" dirty="0">
                <a:cs typeface="Times New Roman" pitchFamily="18" charset="0"/>
              </a:rPr>
              <a:t>T1</a:t>
            </a:r>
          </a:p>
          <a:p>
            <a:pPr lvl="1" algn="just">
              <a:spcBef>
                <a:spcPct val="50000"/>
              </a:spcBef>
              <a:buFont typeface="Wingdings" pitchFamily="2" charset="2"/>
              <a:buNone/>
            </a:pPr>
            <a:r>
              <a:rPr lang="en-US" sz="2400" b="1" dirty="0">
                <a:cs typeface="Times New Roman" pitchFamily="18" charset="0"/>
              </a:rPr>
              <a:t>			Read (A, a)		Read(B, b)</a:t>
            </a:r>
          </a:p>
          <a:p>
            <a:pPr lvl="1" algn="just">
              <a:spcBef>
                <a:spcPct val="50000"/>
              </a:spcBef>
              <a:buFont typeface="Wingdings" pitchFamily="2" charset="2"/>
              <a:buNone/>
            </a:pPr>
            <a:r>
              <a:rPr lang="en-US" sz="2400" b="1" dirty="0">
                <a:cs typeface="Times New Roman" pitchFamily="18" charset="0"/>
              </a:rPr>
              <a:t>			a=a-100		                   b=b+100</a:t>
            </a:r>
          </a:p>
          <a:p>
            <a:pPr lvl="1" algn="just">
              <a:spcBef>
                <a:spcPct val="50000"/>
              </a:spcBef>
              <a:buFont typeface="Wingdings" pitchFamily="2" charset="2"/>
              <a:buNone/>
            </a:pPr>
            <a:r>
              <a:rPr lang="en-US" sz="2400" b="1" dirty="0">
                <a:cs typeface="Times New Roman" pitchFamily="18" charset="0"/>
              </a:rPr>
              <a:t>			write(A, a)		Write(B, b)</a:t>
            </a:r>
          </a:p>
          <a:p>
            <a:pPr algn="just">
              <a:spcBef>
                <a:spcPct val="50000"/>
              </a:spcBef>
            </a:pPr>
            <a:r>
              <a:rPr lang="en-US" dirty="0">
                <a:cs typeface="Times New Roman" pitchFamily="18" charset="0"/>
              </a:rPr>
              <a:t>Let T2 be a transaction that withdraws Rs200 from account C. </a:t>
            </a:r>
          </a:p>
          <a:p>
            <a:pPr lvl="1" algn="just">
              <a:spcBef>
                <a:spcPct val="50000"/>
              </a:spcBef>
            </a:pPr>
            <a:r>
              <a:rPr lang="en-US" b="1" dirty="0">
                <a:cs typeface="Times New Roman" pitchFamily="18" charset="0"/>
              </a:rPr>
              <a:t>T2</a:t>
            </a:r>
          </a:p>
          <a:p>
            <a:pPr lvl="2" algn="just">
              <a:spcBef>
                <a:spcPct val="50000"/>
              </a:spcBef>
            </a:pPr>
            <a:r>
              <a:rPr lang="en-US" b="1" dirty="0">
                <a:cs typeface="Times New Roman" pitchFamily="18" charset="0"/>
              </a:rPr>
              <a:t>Read (C, c)</a:t>
            </a:r>
          </a:p>
          <a:p>
            <a:pPr lvl="2" algn="just">
              <a:spcBef>
                <a:spcPct val="50000"/>
              </a:spcBef>
            </a:pPr>
            <a:r>
              <a:rPr lang="en-US" b="1" dirty="0">
                <a:cs typeface="Times New Roman" pitchFamily="18" charset="0"/>
              </a:rPr>
              <a:t>c=c-200</a:t>
            </a:r>
          </a:p>
          <a:p>
            <a:pPr lvl="2" algn="just">
              <a:spcBef>
                <a:spcPct val="50000"/>
              </a:spcBef>
            </a:pPr>
            <a:r>
              <a:rPr lang="en-US" b="1" dirty="0">
                <a:cs typeface="Times New Roman" pitchFamily="18" charset="0"/>
              </a:rPr>
              <a:t>Write(C, c)</a:t>
            </a:r>
          </a:p>
          <a:p>
            <a:endParaRPr lang="en-US" dirty="0"/>
          </a:p>
        </p:txBody>
      </p:sp>
      <p:cxnSp>
        <p:nvCxnSpPr>
          <p:cNvPr id="4" name="Straight Arrow Connector 3"/>
          <p:cNvCxnSpPr/>
          <p:nvPr/>
        </p:nvCxnSpPr>
        <p:spPr>
          <a:xfrm>
            <a:off x="4267200" y="2590800"/>
            <a:ext cx="1" cy="11429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Deferred Database Modification</a:t>
            </a:r>
            <a:endParaRPr lang="en-US" dirty="0"/>
          </a:p>
        </p:txBody>
      </p:sp>
      <p:sp>
        <p:nvSpPr>
          <p:cNvPr id="35847" name="Content Placeholder 15"/>
          <p:cNvSpPr>
            <a:spLocks noGrp="1"/>
          </p:cNvSpPr>
          <p:nvPr>
            <p:ph idx="1"/>
          </p:nvPr>
        </p:nvSpPr>
        <p:spPr>
          <a:xfrm>
            <a:off x="457200" y="1219200"/>
            <a:ext cx="8229600" cy="5334000"/>
          </a:xfrm>
        </p:spPr>
        <p:txBody>
          <a:bodyPr>
            <a:normAutofit fontScale="85000" lnSpcReduction="20000"/>
          </a:bodyPr>
          <a:lstStyle/>
          <a:p>
            <a:pPr algn="just">
              <a:spcBef>
                <a:spcPct val="50000"/>
              </a:spcBef>
            </a:pPr>
            <a:r>
              <a:rPr lang="en-US" dirty="0">
                <a:cs typeface="Times New Roman" pitchFamily="18" charset="0"/>
              </a:rPr>
              <a:t>Let transactions be executed serially, in the order T1 followed by T2 and the value of account A, B and C before the execution were Rs1000,  Rs2000 and Rs3000 respectively.</a:t>
            </a:r>
          </a:p>
          <a:p>
            <a:pPr algn="just">
              <a:spcBef>
                <a:spcPct val="50000"/>
              </a:spcBef>
            </a:pPr>
            <a:r>
              <a:rPr lang="en-US" dirty="0">
                <a:cs typeface="Times New Roman" pitchFamily="18" charset="0"/>
              </a:rPr>
              <a:t>State of Log Record &amp; Database</a:t>
            </a:r>
          </a:p>
          <a:p>
            <a:pPr lvl="1" algn="just">
              <a:spcBef>
                <a:spcPct val="50000"/>
              </a:spcBef>
              <a:buFont typeface="Wingdings" pitchFamily="2" charset="2"/>
              <a:buNone/>
            </a:pPr>
            <a:r>
              <a:rPr lang="en-US" b="1" u="sng" dirty="0">
                <a:cs typeface="Times New Roman" pitchFamily="18" charset="0"/>
              </a:rPr>
              <a:t>Log		Database		Seq. of Time</a:t>
            </a:r>
            <a:endParaRPr lang="en-US" sz="1000" b="1" u="sng" dirty="0">
              <a:cs typeface="Times New Roman" pitchFamily="18" charset="0"/>
            </a:endParaRPr>
          </a:p>
          <a:p>
            <a:pPr algn="just">
              <a:spcBef>
                <a:spcPct val="50000"/>
              </a:spcBef>
              <a:buFont typeface="Wingdings" pitchFamily="2" charset="2"/>
              <a:buNone/>
            </a:pPr>
            <a:r>
              <a:rPr lang="en-US" sz="1400" dirty="0">
                <a:cs typeface="Times New Roman" pitchFamily="18" charset="0"/>
              </a:rPr>
              <a:t>	</a:t>
            </a:r>
            <a:r>
              <a:rPr lang="en-US" sz="1600" b="1" dirty="0">
                <a:cs typeface="Times New Roman" pitchFamily="18" charset="0"/>
              </a:rPr>
              <a:t>&lt;T1, Start&gt;		(Buffer)</a:t>
            </a:r>
          </a:p>
          <a:p>
            <a:pPr algn="just">
              <a:spcBef>
                <a:spcPct val="50000"/>
              </a:spcBef>
              <a:buFont typeface="Wingdings" pitchFamily="2" charset="2"/>
              <a:buNone/>
            </a:pPr>
            <a:r>
              <a:rPr lang="en-US" sz="1600" b="1" dirty="0">
                <a:cs typeface="Times New Roman" pitchFamily="18" charset="0"/>
              </a:rPr>
              <a:t>	&lt;T1, A, 900&gt;</a:t>
            </a:r>
          </a:p>
          <a:p>
            <a:pPr algn="just">
              <a:spcBef>
                <a:spcPct val="50000"/>
              </a:spcBef>
              <a:buFont typeface="Wingdings" pitchFamily="2" charset="2"/>
              <a:buNone/>
            </a:pPr>
            <a:r>
              <a:rPr lang="en-US" sz="1600" b="1" dirty="0">
                <a:cs typeface="Times New Roman" pitchFamily="18" charset="0"/>
              </a:rPr>
              <a:t>	&lt;T1, B, 2100&gt;</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A = 900</a:t>
            </a:r>
          </a:p>
          <a:p>
            <a:pPr algn="just">
              <a:spcBef>
                <a:spcPct val="50000"/>
              </a:spcBef>
              <a:buFont typeface="Wingdings" pitchFamily="2" charset="2"/>
              <a:buNone/>
            </a:pPr>
            <a:r>
              <a:rPr lang="en-US" sz="1600" b="1" dirty="0">
                <a:cs typeface="Times New Roman" pitchFamily="18" charset="0"/>
              </a:rPr>
              <a:t>				B = 2100</a:t>
            </a:r>
          </a:p>
          <a:p>
            <a:pPr algn="just">
              <a:spcBef>
                <a:spcPct val="50000"/>
              </a:spcBef>
              <a:buFont typeface="Wingdings" pitchFamily="2" charset="2"/>
              <a:buNone/>
            </a:pPr>
            <a:r>
              <a:rPr lang="en-US" sz="1600" b="1" dirty="0">
                <a:cs typeface="Times New Roman" pitchFamily="18" charset="0"/>
              </a:rPr>
              <a:t>	&lt;T2, Start&gt;</a:t>
            </a:r>
          </a:p>
          <a:p>
            <a:pPr algn="just">
              <a:spcBef>
                <a:spcPct val="50000"/>
              </a:spcBef>
              <a:buFont typeface="Wingdings" pitchFamily="2" charset="2"/>
              <a:buNone/>
            </a:pPr>
            <a:r>
              <a:rPr lang="en-US" sz="1600" b="1" dirty="0">
                <a:cs typeface="Times New Roman" pitchFamily="18" charset="0"/>
              </a:rPr>
              <a:t>	&lt;T2, C, 2800&gt;</a:t>
            </a:r>
          </a:p>
          <a:p>
            <a:pPr algn="just">
              <a:spcBef>
                <a:spcPct val="50000"/>
              </a:spcBef>
              <a:buFont typeface="Wingdings" pitchFamily="2" charset="2"/>
              <a:buNone/>
            </a:pPr>
            <a:r>
              <a:rPr lang="en-US" sz="1600" b="1" dirty="0">
                <a:cs typeface="Times New Roman" pitchFamily="18" charset="0"/>
              </a:rPr>
              <a:t>	&lt;T2, Commit&gt;</a:t>
            </a:r>
          </a:p>
          <a:p>
            <a:pPr algn="just">
              <a:spcBef>
                <a:spcPct val="50000"/>
              </a:spcBef>
              <a:buFont typeface="Wingdings" pitchFamily="2" charset="2"/>
              <a:buNone/>
            </a:pPr>
            <a:r>
              <a:rPr lang="en-US" sz="1600" b="1" dirty="0">
                <a:cs typeface="Times New Roman" pitchFamily="18" charset="0"/>
              </a:rPr>
              <a:t>				C = 2800</a:t>
            </a:r>
          </a:p>
        </p:txBody>
      </p:sp>
      <p:cxnSp>
        <p:nvCxnSpPr>
          <p:cNvPr id="9" name="Straight Arrow Connector 8"/>
          <p:cNvCxnSpPr/>
          <p:nvPr/>
        </p:nvCxnSpPr>
        <p:spPr>
          <a:xfrm>
            <a:off x="7620000" y="3581402"/>
            <a:ext cx="1" cy="3195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981450" y="4948451"/>
            <a:ext cx="266699"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14800" y="4972050"/>
            <a:ext cx="3505200" cy="1200150"/>
          </a:xfrm>
          <a:prstGeom prst="rect">
            <a:avLst/>
          </a:prstGeom>
          <a:noFill/>
        </p:spPr>
        <p:txBody>
          <a:bodyPr>
            <a:spAutoFit/>
          </a:bodyPr>
          <a:lstStyle/>
          <a:p>
            <a:pPr algn="just">
              <a:defRPr/>
            </a:pPr>
            <a:r>
              <a:rPr lang="en-US" b="1" dirty="0">
                <a:latin typeface="+mn-lt"/>
                <a:cs typeface="Times New Roman" charset="0"/>
              </a:rPr>
              <a:t>We do not know the value of A and B are stored In disk physically or not, because the system decides output operation.</a:t>
            </a:r>
          </a:p>
        </p:txBody>
      </p:sp>
    </p:spTree>
    <p:extLst>
      <p:ext uri="{BB962C8B-B14F-4D97-AF65-F5344CB8AC3E}">
        <p14:creationId xmlns:p14="http://schemas.microsoft.com/office/powerpoint/2010/main" val="185908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847">
                                            <p:txEl>
                                              <p:pRg st="0" end="0"/>
                                            </p:txEl>
                                          </p:spTgt>
                                        </p:tgtEl>
                                        <p:attrNameLst>
                                          <p:attrName>style.visibility</p:attrName>
                                        </p:attrNameLst>
                                      </p:cBhvr>
                                      <p:to>
                                        <p:strVal val="visible"/>
                                      </p:to>
                                    </p:set>
                                    <p:animEffect transition="in" filter="randombar(horizontal)">
                                      <p:cBhvr>
                                        <p:cTn id="7" dur="500"/>
                                        <p:tgtEl>
                                          <p:spTgt spid="358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847">
                                            <p:txEl>
                                              <p:pRg st="1" end="1"/>
                                            </p:txEl>
                                          </p:spTgt>
                                        </p:tgtEl>
                                        <p:attrNameLst>
                                          <p:attrName>style.visibility</p:attrName>
                                        </p:attrNameLst>
                                      </p:cBhvr>
                                      <p:to>
                                        <p:strVal val="visible"/>
                                      </p:to>
                                    </p:set>
                                    <p:animEffect transition="in" filter="randombar(horizontal)">
                                      <p:cBhvr>
                                        <p:cTn id="12" dur="500"/>
                                        <p:tgtEl>
                                          <p:spTgt spid="35847">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5847">
                                            <p:txEl>
                                              <p:pRg st="2" end="2"/>
                                            </p:txEl>
                                          </p:spTgt>
                                        </p:tgtEl>
                                        <p:attrNameLst>
                                          <p:attrName>style.visibility</p:attrName>
                                        </p:attrNameLst>
                                      </p:cBhvr>
                                      <p:to>
                                        <p:strVal val="visible"/>
                                      </p:to>
                                    </p:set>
                                    <p:animEffect transition="in" filter="randombar(horizontal)">
                                      <p:cBhvr>
                                        <p:cTn id="15" dur="500"/>
                                        <p:tgtEl>
                                          <p:spTgt spid="358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5847">
                                            <p:txEl>
                                              <p:pRg st="3" end="3"/>
                                            </p:txEl>
                                          </p:spTgt>
                                        </p:tgtEl>
                                        <p:attrNameLst>
                                          <p:attrName>style.visibility</p:attrName>
                                        </p:attrNameLst>
                                      </p:cBhvr>
                                      <p:to>
                                        <p:strVal val="visible"/>
                                      </p:to>
                                    </p:set>
                                    <p:animEffect transition="in" filter="randombar(horizontal)">
                                      <p:cBhvr>
                                        <p:cTn id="20" dur="500"/>
                                        <p:tgtEl>
                                          <p:spTgt spid="358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5847">
                                            <p:txEl>
                                              <p:pRg st="4" end="4"/>
                                            </p:txEl>
                                          </p:spTgt>
                                        </p:tgtEl>
                                        <p:attrNameLst>
                                          <p:attrName>style.visibility</p:attrName>
                                        </p:attrNameLst>
                                      </p:cBhvr>
                                      <p:to>
                                        <p:strVal val="visible"/>
                                      </p:to>
                                    </p:set>
                                    <p:animEffect transition="in" filter="randombar(horizontal)">
                                      <p:cBhvr>
                                        <p:cTn id="25" dur="500"/>
                                        <p:tgtEl>
                                          <p:spTgt spid="358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5847">
                                            <p:txEl>
                                              <p:pRg st="5" end="5"/>
                                            </p:txEl>
                                          </p:spTgt>
                                        </p:tgtEl>
                                        <p:attrNameLst>
                                          <p:attrName>style.visibility</p:attrName>
                                        </p:attrNameLst>
                                      </p:cBhvr>
                                      <p:to>
                                        <p:strVal val="visible"/>
                                      </p:to>
                                    </p:set>
                                    <p:animEffect transition="in" filter="randombar(horizontal)">
                                      <p:cBhvr>
                                        <p:cTn id="30" dur="500"/>
                                        <p:tgtEl>
                                          <p:spTgt spid="3584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5847">
                                            <p:txEl>
                                              <p:pRg st="6" end="6"/>
                                            </p:txEl>
                                          </p:spTgt>
                                        </p:tgtEl>
                                        <p:attrNameLst>
                                          <p:attrName>style.visibility</p:attrName>
                                        </p:attrNameLst>
                                      </p:cBhvr>
                                      <p:to>
                                        <p:strVal val="visible"/>
                                      </p:to>
                                    </p:set>
                                    <p:animEffect transition="in" filter="randombar(horizontal)">
                                      <p:cBhvr>
                                        <p:cTn id="35" dur="500"/>
                                        <p:tgtEl>
                                          <p:spTgt spid="35847">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5847">
                                            <p:txEl>
                                              <p:pRg st="7" end="7"/>
                                            </p:txEl>
                                          </p:spTgt>
                                        </p:tgtEl>
                                        <p:attrNameLst>
                                          <p:attrName>style.visibility</p:attrName>
                                        </p:attrNameLst>
                                      </p:cBhvr>
                                      <p:to>
                                        <p:strVal val="visible"/>
                                      </p:to>
                                    </p:set>
                                    <p:animEffect transition="in" filter="randombar(horizontal)">
                                      <p:cBhvr>
                                        <p:cTn id="40" dur="500"/>
                                        <p:tgtEl>
                                          <p:spTgt spid="35847">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5847">
                                            <p:txEl>
                                              <p:pRg st="8" end="8"/>
                                            </p:txEl>
                                          </p:spTgt>
                                        </p:tgtEl>
                                        <p:attrNameLst>
                                          <p:attrName>style.visibility</p:attrName>
                                        </p:attrNameLst>
                                      </p:cBhvr>
                                      <p:to>
                                        <p:strVal val="visible"/>
                                      </p:to>
                                    </p:set>
                                    <p:animEffect transition="in" filter="randombar(horizontal)">
                                      <p:cBhvr>
                                        <p:cTn id="45" dur="500"/>
                                        <p:tgtEl>
                                          <p:spTgt spid="35847">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5847">
                                            <p:txEl>
                                              <p:pRg st="9" end="9"/>
                                            </p:txEl>
                                          </p:spTgt>
                                        </p:tgtEl>
                                        <p:attrNameLst>
                                          <p:attrName>style.visibility</p:attrName>
                                        </p:attrNameLst>
                                      </p:cBhvr>
                                      <p:to>
                                        <p:strVal val="visible"/>
                                      </p:to>
                                    </p:set>
                                    <p:animEffect transition="in" filter="randombar(horizontal)">
                                      <p:cBhvr>
                                        <p:cTn id="50" dur="500"/>
                                        <p:tgtEl>
                                          <p:spTgt spid="35847">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5847">
                                            <p:txEl>
                                              <p:pRg st="10" end="10"/>
                                            </p:txEl>
                                          </p:spTgt>
                                        </p:tgtEl>
                                        <p:attrNameLst>
                                          <p:attrName>style.visibility</p:attrName>
                                        </p:attrNameLst>
                                      </p:cBhvr>
                                      <p:to>
                                        <p:strVal val="visible"/>
                                      </p:to>
                                    </p:set>
                                    <p:animEffect transition="in" filter="randombar(horizontal)">
                                      <p:cBhvr>
                                        <p:cTn id="55" dur="500"/>
                                        <p:tgtEl>
                                          <p:spTgt spid="35847">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5847">
                                            <p:txEl>
                                              <p:pRg st="11" end="11"/>
                                            </p:txEl>
                                          </p:spTgt>
                                        </p:tgtEl>
                                        <p:attrNameLst>
                                          <p:attrName>style.visibility</p:attrName>
                                        </p:attrNameLst>
                                      </p:cBhvr>
                                      <p:to>
                                        <p:strVal val="visible"/>
                                      </p:to>
                                    </p:set>
                                    <p:animEffect transition="in" filter="randombar(horizontal)">
                                      <p:cBhvr>
                                        <p:cTn id="60" dur="500"/>
                                        <p:tgtEl>
                                          <p:spTgt spid="35847">
                                            <p:txEl>
                                              <p:pRg st="11" end="1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35847">
                                            <p:txEl>
                                              <p:pRg st="12" end="12"/>
                                            </p:txEl>
                                          </p:spTgt>
                                        </p:tgtEl>
                                        <p:attrNameLst>
                                          <p:attrName>style.visibility</p:attrName>
                                        </p:attrNameLst>
                                      </p:cBhvr>
                                      <p:to>
                                        <p:strVal val="visible"/>
                                      </p:to>
                                    </p:set>
                                    <p:animEffect transition="in" filter="randombar(horizontal)">
                                      <p:cBhvr>
                                        <p:cTn id="65" dur="500"/>
                                        <p:tgtEl>
                                          <p:spTgt spid="35847">
                                            <p:txEl>
                                              <p:pRg st="12" end="12"/>
                                            </p:txEl>
                                          </p:spTgt>
                                        </p:tgtEl>
                                      </p:cBhvr>
                                    </p:animEffect>
                                  </p:childTnLst>
                                </p:cTn>
                              </p:par>
                              <p:par>
                                <p:cTn id="66" presetID="14" presetClass="entr" presetSubtype="10" fill="hold"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randombar(horizontal)">
                                      <p:cBhvr>
                                        <p:cTn id="68" dur="500"/>
                                        <p:tgtEl>
                                          <p:spTgt spid="9"/>
                                        </p:tgtEl>
                                      </p:cBhvr>
                                    </p:animEffect>
                                  </p:childTnLst>
                                </p:cTn>
                              </p:par>
                              <p:par>
                                <p:cTn id="69" presetID="14" presetClass="entr" presetSubtype="1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randombar(horizontal)">
                                      <p:cBhvr>
                                        <p:cTn id="71" dur="500"/>
                                        <p:tgtEl>
                                          <p:spTgt spid="11"/>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randombar(horizontal)">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uild="p"/>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Recovery Procedure</a:t>
            </a:r>
            <a:endParaRPr lang="en-US" b="1" dirty="0">
              <a:solidFill>
                <a:schemeClr val="accent1">
                  <a:lumMod val="75000"/>
                </a:schemeClr>
              </a:solidFill>
            </a:endParaRP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pPr algn="just">
              <a:spcBef>
                <a:spcPct val="50000"/>
              </a:spcBef>
            </a:pPr>
            <a:r>
              <a:rPr lang="en-US" sz="2800" dirty="0">
                <a:cs typeface="Times New Roman" pitchFamily="18" charset="0"/>
              </a:rPr>
              <a:t>The recovery procedure of deferred database modification is based on </a:t>
            </a:r>
            <a:r>
              <a:rPr lang="en-US" sz="2800" dirty="0">
                <a:solidFill>
                  <a:srgbClr val="FF0000"/>
                </a:solidFill>
                <a:cs typeface="Times New Roman" pitchFamily="18" charset="0"/>
              </a:rPr>
              <a:t>Redo</a:t>
            </a:r>
            <a:r>
              <a:rPr lang="en-US" sz="2800" dirty="0">
                <a:cs typeface="Times New Roman" pitchFamily="18" charset="0"/>
              </a:rPr>
              <a:t> operation:</a:t>
            </a:r>
          </a:p>
          <a:p>
            <a:pPr lvl="1" algn="just">
              <a:spcBef>
                <a:spcPct val="50000"/>
              </a:spcBef>
            </a:pPr>
            <a:r>
              <a:rPr lang="en-US" sz="2400" b="1" dirty="0">
                <a:cs typeface="Times New Roman" pitchFamily="18" charset="0"/>
              </a:rPr>
              <a:t>Redo(Ti)</a:t>
            </a:r>
          </a:p>
          <a:p>
            <a:pPr lvl="2" algn="just">
              <a:spcBef>
                <a:spcPct val="50000"/>
              </a:spcBef>
            </a:pPr>
            <a:r>
              <a:rPr lang="en-US" sz="2600" b="1" dirty="0">
                <a:cs typeface="Times New Roman" pitchFamily="18" charset="0"/>
              </a:rPr>
              <a:t>It sets the value of all data items updated by transaction Ti to the new values from the log of records.</a:t>
            </a:r>
          </a:p>
          <a:p>
            <a:pPr lvl="2" algn="just">
              <a:spcBef>
                <a:spcPct val="50000"/>
              </a:spcBef>
            </a:pPr>
            <a:r>
              <a:rPr lang="en-US" sz="2600" dirty="0">
                <a:cs typeface="Times New Roman" pitchFamily="18" charset="0"/>
              </a:rPr>
              <a:t>After a failure has occurred the recovery subsystem consults the log to determine which transaction need to be redone.</a:t>
            </a:r>
          </a:p>
          <a:p>
            <a:pPr lvl="2" algn="just">
              <a:spcBef>
                <a:spcPct val="50000"/>
              </a:spcBef>
            </a:pPr>
            <a:r>
              <a:rPr lang="en-US" sz="2600" dirty="0">
                <a:cs typeface="Times New Roman" pitchFamily="18" charset="0"/>
              </a:rPr>
              <a:t>Transaction Ti needs to be redone if an only if the log contain both the record &lt;Ti, start&gt; and the record &lt;Ti, commit&gt;. Thus, if the system crashes after the transaction completes its execution, then the information in the log is used in restoring the system to a previous consistence state.</a:t>
            </a:r>
          </a:p>
          <a:p>
            <a:pPr lvl="2" algn="just">
              <a:spcBef>
                <a:spcPct val="50000"/>
              </a:spcBef>
            </a:pPr>
            <a:endParaRPr lang="en-US" dirty="0"/>
          </a:p>
        </p:txBody>
      </p:sp>
    </p:spTree>
    <p:extLst>
      <p:ext uri="{BB962C8B-B14F-4D97-AF65-F5344CB8AC3E}">
        <p14:creationId xmlns:p14="http://schemas.microsoft.com/office/powerpoint/2010/main" val="3650072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Recovery Procedure</a:t>
            </a:r>
            <a:endParaRPr lang="en-US" dirty="0"/>
          </a:p>
        </p:txBody>
      </p:sp>
      <p:sp>
        <p:nvSpPr>
          <p:cNvPr id="38919" name="Content Placeholder 15"/>
          <p:cNvSpPr>
            <a:spLocks noGrp="1"/>
          </p:cNvSpPr>
          <p:nvPr>
            <p:ph idx="1"/>
          </p:nvPr>
        </p:nvSpPr>
        <p:spPr>
          <a:xfrm>
            <a:off x="457200" y="1371600"/>
            <a:ext cx="8229600" cy="5181600"/>
          </a:xfrm>
        </p:spPr>
        <p:txBody>
          <a:bodyPr/>
          <a:lstStyle/>
          <a:p>
            <a:pPr algn="just">
              <a:spcBef>
                <a:spcPct val="50000"/>
              </a:spcBef>
            </a:pPr>
            <a:r>
              <a:rPr lang="en-US" dirty="0">
                <a:cs typeface="Times New Roman" pitchFamily="18" charset="0"/>
              </a:rPr>
              <a:t>Examples of the system crash before the completion of the transaction:</a:t>
            </a:r>
          </a:p>
          <a:p>
            <a:pPr lvl="1" algn="just">
              <a:spcBef>
                <a:spcPct val="50000"/>
              </a:spcBef>
              <a:buFont typeface="Wingdings" pitchFamily="2" charset="2"/>
              <a:buNone/>
            </a:pPr>
            <a:r>
              <a:rPr lang="en-US" sz="2200" b="1" dirty="0">
                <a:cs typeface="Times New Roman" pitchFamily="18" charset="0"/>
              </a:rPr>
              <a:t>	&lt;T1, Start&gt;	      &lt;T1, Start&gt;		  &lt;T1, Start&gt;</a:t>
            </a:r>
          </a:p>
          <a:p>
            <a:pPr lvl="1" algn="just">
              <a:spcBef>
                <a:spcPct val="50000"/>
              </a:spcBef>
              <a:buFont typeface="Wingdings" pitchFamily="2" charset="2"/>
              <a:buNone/>
            </a:pPr>
            <a:r>
              <a:rPr lang="en-US" sz="2200" b="1" dirty="0">
                <a:cs typeface="Times New Roman" pitchFamily="18" charset="0"/>
              </a:rPr>
              <a:t>	&lt;T1, A, 1100&gt;	      &lt;T1, A, 1100&gt;	  &lt;T1, A, 1100&gt;</a:t>
            </a:r>
          </a:p>
          <a:p>
            <a:pPr lvl="1" algn="just">
              <a:spcBef>
                <a:spcPct val="50000"/>
              </a:spcBef>
              <a:buFont typeface="Wingdings" pitchFamily="2" charset="2"/>
              <a:buNone/>
            </a:pPr>
            <a:r>
              <a:rPr lang="en-US" sz="2200" b="1" dirty="0">
                <a:cs typeface="Times New Roman" pitchFamily="18" charset="0"/>
              </a:rPr>
              <a:t>	&lt;T1, B, 2100&gt;	      &lt;T1, B, 2100&gt;	  &lt;T1, B, 2100&gt;</a:t>
            </a:r>
          </a:p>
          <a:p>
            <a:pPr lvl="1" algn="just">
              <a:spcBef>
                <a:spcPct val="50000"/>
              </a:spcBef>
              <a:buFont typeface="Wingdings" pitchFamily="2" charset="2"/>
              <a:buNone/>
            </a:pPr>
            <a:r>
              <a:rPr lang="en-US" sz="2200" b="1" dirty="0">
                <a:cs typeface="Times New Roman" pitchFamily="18" charset="0"/>
              </a:rPr>
              <a:t>				      &lt;T1, Commit&gt;	  &lt;T1, Commit&gt;</a:t>
            </a:r>
          </a:p>
          <a:p>
            <a:pPr lvl="1" algn="just">
              <a:spcBef>
                <a:spcPct val="50000"/>
              </a:spcBef>
              <a:buFont typeface="Wingdings" pitchFamily="2" charset="2"/>
              <a:buNone/>
            </a:pPr>
            <a:r>
              <a:rPr lang="en-US" sz="2200" b="1" dirty="0">
                <a:cs typeface="Times New Roman" pitchFamily="18" charset="0"/>
              </a:rPr>
              <a:t>				      &lt;T2, Start&gt;		  &lt;T2, Start&gt;</a:t>
            </a:r>
          </a:p>
          <a:p>
            <a:pPr lvl="1" algn="just">
              <a:spcBef>
                <a:spcPct val="50000"/>
              </a:spcBef>
              <a:buFont typeface="Wingdings" pitchFamily="2" charset="2"/>
              <a:buNone/>
            </a:pPr>
            <a:r>
              <a:rPr lang="en-US" sz="2200" b="1" dirty="0">
                <a:cs typeface="Times New Roman" pitchFamily="18" charset="0"/>
              </a:rPr>
              <a:t>				      &lt;T2, C, 2800&gt;	  &lt;T2, C, 2800&gt;</a:t>
            </a:r>
          </a:p>
          <a:p>
            <a:pPr lvl="1" algn="just">
              <a:spcBef>
                <a:spcPct val="50000"/>
              </a:spcBef>
              <a:buFont typeface="Wingdings" pitchFamily="2" charset="2"/>
              <a:buNone/>
            </a:pPr>
            <a:r>
              <a:rPr lang="en-US" sz="2200" b="1" dirty="0">
                <a:cs typeface="Times New Roman" pitchFamily="18" charset="0"/>
              </a:rPr>
              <a:t>							  &lt;T2, Commit&gt;</a:t>
            </a:r>
          </a:p>
        </p:txBody>
      </p:sp>
      <p:sp>
        <p:nvSpPr>
          <p:cNvPr id="9" name="Content Placeholder 15"/>
          <p:cNvSpPr txBox="1">
            <a:spLocks/>
          </p:cNvSpPr>
          <p:nvPr/>
        </p:nvSpPr>
        <p:spPr bwMode="auto">
          <a:xfrm>
            <a:off x="609600" y="6054725"/>
            <a:ext cx="8229600" cy="457200"/>
          </a:xfrm>
          <a:prstGeom prst="rect">
            <a:avLst/>
          </a:prstGeom>
          <a:noFill/>
          <a:ln w="9525">
            <a:noFill/>
            <a:miter lim="800000"/>
            <a:headEnd/>
            <a:tailEnd/>
          </a:ln>
        </p:spPr>
        <p:txBody>
          <a:bodyPr/>
          <a:lstStyle/>
          <a:p>
            <a:pPr marL="742950" lvl="1" indent="-285750" algn="just" eaLnBrk="0" hangingPunct="0">
              <a:spcBef>
                <a:spcPct val="50000"/>
              </a:spcBef>
              <a:buClr>
                <a:schemeClr val="hlink"/>
              </a:buClr>
              <a:buFont typeface="Wingdings" pitchFamily="2" charset="2"/>
              <a:buNone/>
              <a:defRPr/>
            </a:pPr>
            <a:r>
              <a:rPr lang="en-US" sz="2200" b="1" kern="0" dirty="0">
                <a:latin typeface="+mn-lt"/>
                <a:cs typeface="Times New Roman" charset="0"/>
              </a:rPr>
              <a:t>		     (a)		           (b)		           (c)</a:t>
            </a:r>
          </a:p>
        </p:txBody>
      </p:sp>
      <p:sp>
        <p:nvSpPr>
          <p:cNvPr id="10" name="Rectangle 9"/>
          <p:cNvSpPr/>
          <p:nvPr/>
        </p:nvSpPr>
        <p:spPr>
          <a:xfrm>
            <a:off x="1143000" y="2514600"/>
            <a:ext cx="7010400" cy="3962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61417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919">
                                            <p:txEl>
                                              <p:pRg st="0" end="0"/>
                                            </p:txEl>
                                          </p:spTgt>
                                        </p:tgtEl>
                                        <p:attrNameLst>
                                          <p:attrName>style.visibility</p:attrName>
                                        </p:attrNameLst>
                                      </p:cBhvr>
                                      <p:to>
                                        <p:strVal val="visible"/>
                                      </p:to>
                                    </p:set>
                                    <p:animEffect transition="in" filter="randombar(horizontal)">
                                      <p:cBhvr>
                                        <p:cTn id="7" dur="500"/>
                                        <p:tgtEl>
                                          <p:spTgt spid="3891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8919">
                                            <p:txEl>
                                              <p:pRg st="1" end="1"/>
                                            </p:txEl>
                                          </p:spTgt>
                                        </p:tgtEl>
                                        <p:attrNameLst>
                                          <p:attrName>style.visibility</p:attrName>
                                        </p:attrNameLst>
                                      </p:cBhvr>
                                      <p:to>
                                        <p:strVal val="visible"/>
                                      </p:to>
                                    </p:set>
                                    <p:animEffect transition="in" filter="randombar(horizontal)">
                                      <p:cBhvr>
                                        <p:cTn id="10" dur="500"/>
                                        <p:tgtEl>
                                          <p:spTgt spid="3891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8919">
                                            <p:txEl>
                                              <p:pRg st="2" end="2"/>
                                            </p:txEl>
                                          </p:spTgt>
                                        </p:tgtEl>
                                        <p:attrNameLst>
                                          <p:attrName>style.visibility</p:attrName>
                                        </p:attrNameLst>
                                      </p:cBhvr>
                                      <p:to>
                                        <p:strVal val="visible"/>
                                      </p:to>
                                    </p:set>
                                    <p:animEffect transition="in" filter="randombar(horizontal)">
                                      <p:cBhvr>
                                        <p:cTn id="13" dur="500"/>
                                        <p:tgtEl>
                                          <p:spTgt spid="3891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8919">
                                            <p:txEl>
                                              <p:pRg st="3" end="3"/>
                                            </p:txEl>
                                          </p:spTgt>
                                        </p:tgtEl>
                                        <p:attrNameLst>
                                          <p:attrName>style.visibility</p:attrName>
                                        </p:attrNameLst>
                                      </p:cBhvr>
                                      <p:to>
                                        <p:strVal val="visible"/>
                                      </p:to>
                                    </p:set>
                                    <p:animEffect transition="in" filter="randombar(horizontal)">
                                      <p:cBhvr>
                                        <p:cTn id="16" dur="500"/>
                                        <p:tgtEl>
                                          <p:spTgt spid="3891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8919">
                                            <p:txEl>
                                              <p:pRg st="4" end="4"/>
                                            </p:txEl>
                                          </p:spTgt>
                                        </p:tgtEl>
                                        <p:attrNameLst>
                                          <p:attrName>style.visibility</p:attrName>
                                        </p:attrNameLst>
                                      </p:cBhvr>
                                      <p:to>
                                        <p:strVal val="visible"/>
                                      </p:to>
                                    </p:set>
                                    <p:animEffect transition="in" filter="randombar(horizontal)">
                                      <p:cBhvr>
                                        <p:cTn id="19" dur="500"/>
                                        <p:tgtEl>
                                          <p:spTgt spid="38919">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8919">
                                            <p:txEl>
                                              <p:pRg st="5" end="5"/>
                                            </p:txEl>
                                          </p:spTgt>
                                        </p:tgtEl>
                                        <p:attrNameLst>
                                          <p:attrName>style.visibility</p:attrName>
                                        </p:attrNameLst>
                                      </p:cBhvr>
                                      <p:to>
                                        <p:strVal val="visible"/>
                                      </p:to>
                                    </p:set>
                                    <p:animEffect transition="in" filter="randombar(horizontal)">
                                      <p:cBhvr>
                                        <p:cTn id="22" dur="500"/>
                                        <p:tgtEl>
                                          <p:spTgt spid="38919">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8919">
                                            <p:txEl>
                                              <p:pRg st="6" end="6"/>
                                            </p:txEl>
                                          </p:spTgt>
                                        </p:tgtEl>
                                        <p:attrNameLst>
                                          <p:attrName>style.visibility</p:attrName>
                                        </p:attrNameLst>
                                      </p:cBhvr>
                                      <p:to>
                                        <p:strVal val="visible"/>
                                      </p:to>
                                    </p:set>
                                    <p:animEffect transition="in" filter="randombar(horizontal)">
                                      <p:cBhvr>
                                        <p:cTn id="25" dur="500"/>
                                        <p:tgtEl>
                                          <p:spTgt spid="38919">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8919">
                                            <p:txEl>
                                              <p:pRg st="7" end="7"/>
                                            </p:txEl>
                                          </p:spTgt>
                                        </p:tgtEl>
                                        <p:attrNameLst>
                                          <p:attrName>style.visibility</p:attrName>
                                        </p:attrNameLst>
                                      </p:cBhvr>
                                      <p:to>
                                        <p:strVal val="visible"/>
                                      </p:to>
                                    </p:set>
                                    <p:animEffect transition="in" filter="randombar(horizontal)">
                                      <p:cBhvr>
                                        <p:cTn id="28" dur="500"/>
                                        <p:tgtEl>
                                          <p:spTgt spid="38919">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build="p"/>
      <p:bldP spid="9" grpId="0"/>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a:t>The modifications made in the log are immediately applied to the database without waiting the transaction to be partially committed.</a:t>
            </a:r>
          </a:p>
          <a:p>
            <a:pPr algn="just"/>
            <a:r>
              <a:rPr lang="en-US" dirty="0">
                <a:cs typeface="Times New Roman" pitchFamily="18" charset="0"/>
              </a:rPr>
              <a:t>The data modification written by active transactions are called “uncommitted modification”.</a:t>
            </a:r>
            <a:endParaRPr lang="en-US" dirty="0"/>
          </a:p>
          <a:p>
            <a:pPr algn="just"/>
            <a:endParaRPr lang="en-US" dirty="0"/>
          </a:p>
        </p:txBody>
      </p:sp>
    </p:spTree>
    <p:extLst>
      <p:ext uri="{BB962C8B-B14F-4D97-AF65-F5344CB8AC3E}">
        <p14:creationId xmlns:p14="http://schemas.microsoft.com/office/powerpoint/2010/main" val="377014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US" dirty="0">
                <a:cs typeface="Times New Roman" pitchFamily="18" charset="0"/>
              </a:rPr>
              <a:t>If the system crash or transaction aborts, then the old value field of the log records is used to restore the modified data items to the value they had prior to the start of the transaction. This restoration is accomplished through the </a:t>
            </a:r>
            <a:r>
              <a:rPr lang="en-US" b="1" dirty="0">
                <a:solidFill>
                  <a:srgbClr val="FF0000"/>
                </a:solidFill>
                <a:cs typeface="Times New Roman" pitchFamily="18" charset="0"/>
              </a:rPr>
              <a:t>undo operation</a:t>
            </a:r>
            <a:r>
              <a:rPr lang="en-US" dirty="0">
                <a:cs typeface="Times New Roman" pitchFamily="18" charset="0"/>
              </a:rPr>
              <a:t>.</a:t>
            </a:r>
          </a:p>
          <a:p>
            <a:pPr algn="just">
              <a:spcBef>
                <a:spcPct val="50000"/>
              </a:spcBef>
            </a:pPr>
            <a:r>
              <a:rPr lang="en-US" b="1" i="1" dirty="0">
                <a:cs typeface="Times New Roman" pitchFamily="18" charset="0"/>
              </a:rPr>
              <a:t>Undo (Ti):</a:t>
            </a:r>
            <a:r>
              <a:rPr lang="en-US" b="1" dirty="0">
                <a:cs typeface="Times New Roman" pitchFamily="18" charset="0"/>
              </a:rPr>
              <a:t> It restores the value of all data items updated by transaction T1 to the old values.</a:t>
            </a:r>
          </a:p>
          <a:p>
            <a:pPr algn="just">
              <a:spcBef>
                <a:spcPct val="50000"/>
              </a:spcBef>
            </a:pPr>
            <a:r>
              <a:rPr lang="en-US" dirty="0">
                <a:cs typeface="Times New Roman" pitchFamily="18" charset="0"/>
              </a:rPr>
              <a:t>Before a transaction T1 starts its execution the record &lt;T1, start&gt; is written to the log. During its execution, any write (x) operation by T1 is performed by writing of the appropriate new update record to the log. When T1 partially commits the record &lt;T1, commit&gt;is written to the log.</a:t>
            </a:r>
            <a:endParaRPr lang="en-US" dirty="0"/>
          </a:p>
          <a:p>
            <a:pPr algn="just"/>
            <a:endParaRPr lang="en-US" dirty="0"/>
          </a:p>
        </p:txBody>
      </p:sp>
    </p:spTree>
    <p:extLst>
      <p:ext uri="{BB962C8B-B14F-4D97-AF65-F5344CB8AC3E}">
        <p14:creationId xmlns:p14="http://schemas.microsoft.com/office/powerpoint/2010/main" val="3161398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dirty="0"/>
          </a:p>
        </p:txBody>
      </p:sp>
      <p:sp>
        <p:nvSpPr>
          <p:cNvPr id="3" name="Content Placeholder 2"/>
          <p:cNvSpPr>
            <a:spLocks noGrp="1"/>
          </p:cNvSpPr>
          <p:nvPr>
            <p:ph idx="1"/>
          </p:nvPr>
        </p:nvSpPr>
        <p:spPr/>
        <p:txBody>
          <a:bodyPr/>
          <a:lstStyle/>
          <a:p>
            <a:pPr algn="just"/>
            <a:r>
              <a:rPr lang="en-US" i="1" dirty="0">
                <a:solidFill>
                  <a:srgbClr val="FF0000"/>
                </a:solidFill>
                <a:cs typeface="Times New Roman" pitchFamily="18" charset="0"/>
              </a:rPr>
              <a:t>Example:</a:t>
            </a:r>
            <a:r>
              <a:rPr lang="en-US" dirty="0">
                <a:solidFill>
                  <a:srgbClr val="FF0000"/>
                </a:solidFill>
                <a:cs typeface="Times New Roman" pitchFamily="18" charset="0"/>
              </a:rPr>
              <a:t> </a:t>
            </a:r>
            <a:r>
              <a:rPr lang="en-US" dirty="0">
                <a:cs typeface="Times New Roman" pitchFamily="18" charset="0"/>
              </a:rPr>
              <a:t>Let T1 be a transaction that transfers Rs100 from account A to account B and T2 be a transaction that withdraws Rs200 from account C. </a:t>
            </a:r>
          </a:p>
          <a:p>
            <a:pPr algn="just"/>
            <a:r>
              <a:rPr lang="en-US" dirty="0">
                <a:cs typeface="Times New Roman" pitchFamily="18" charset="0"/>
              </a:rPr>
              <a:t>Suppose these transactions are executed serially as in previous example with initial values of A, B and C as Rs1000, Rs2000 and </a:t>
            </a:r>
            <a:r>
              <a:rPr lang="en-US" dirty="0" err="1">
                <a:cs typeface="Times New Roman" pitchFamily="18" charset="0"/>
              </a:rPr>
              <a:t>Rs</a:t>
            </a:r>
            <a:r>
              <a:rPr lang="en-US" dirty="0">
                <a:cs typeface="Times New Roman" pitchFamily="18" charset="0"/>
              </a:rPr>
              <a:t> 3000 respectively.</a:t>
            </a:r>
            <a:endParaRPr lang="en-US" dirty="0"/>
          </a:p>
          <a:p>
            <a:endParaRPr lang="en-US" dirty="0"/>
          </a:p>
        </p:txBody>
      </p:sp>
    </p:spTree>
    <p:extLst>
      <p:ext uri="{BB962C8B-B14F-4D97-AF65-F5344CB8AC3E}">
        <p14:creationId xmlns:p14="http://schemas.microsoft.com/office/powerpoint/2010/main" val="2881225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1143000"/>
          </a:xfrm>
        </p:spPr>
        <p:txBody>
          <a:bodyPr/>
          <a:lstStyle/>
          <a:p>
            <a:r>
              <a:rPr lang="en-US" b="1" dirty="0">
                <a:solidFill>
                  <a:schemeClr val="accent1">
                    <a:lumMod val="75000"/>
                  </a:schemeClr>
                </a:solidFill>
                <a:cs typeface="Times New Roman" pitchFamily="18" charset="0"/>
              </a:rPr>
              <a:t>Immediate Database Modification</a:t>
            </a:r>
            <a:endParaRPr lang="en-US" b="1" dirty="0">
              <a:solidFill>
                <a:schemeClr val="accent1">
                  <a:lumMod val="75000"/>
                </a:schemeClr>
              </a:solidFill>
            </a:endParaRPr>
          </a:p>
        </p:txBody>
      </p:sp>
      <p:sp>
        <p:nvSpPr>
          <p:cNvPr id="48135" name="Content Placeholder 15"/>
          <p:cNvSpPr>
            <a:spLocks noGrp="1"/>
          </p:cNvSpPr>
          <p:nvPr>
            <p:ph idx="1"/>
          </p:nvPr>
        </p:nvSpPr>
        <p:spPr>
          <a:xfrm>
            <a:off x="457200" y="1600200"/>
            <a:ext cx="8229600" cy="4953000"/>
          </a:xfrm>
        </p:spPr>
        <p:txBody>
          <a:bodyPr/>
          <a:lstStyle/>
          <a:p>
            <a:pPr algn="just">
              <a:spcBef>
                <a:spcPct val="50000"/>
              </a:spcBef>
            </a:pPr>
            <a:r>
              <a:rPr lang="en-US" dirty="0">
                <a:cs typeface="Times New Roman" pitchFamily="18" charset="0"/>
              </a:rPr>
              <a:t>State of Log Record &amp; Database</a:t>
            </a:r>
          </a:p>
          <a:p>
            <a:pPr lvl="1" algn="just">
              <a:spcBef>
                <a:spcPct val="50000"/>
              </a:spcBef>
              <a:buFont typeface="Wingdings" pitchFamily="2" charset="2"/>
              <a:buNone/>
            </a:pPr>
            <a:r>
              <a:rPr lang="en-US" b="1" u="sng" dirty="0">
                <a:cs typeface="Times New Roman" pitchFamily="18" charset="0"/>
              </a:rPr>
              <a:t>Log		Database		Seq. of Time</a:t>
            </a:r>
            <a:endParaRPr lang="en-US" sz="1000" b="1" u="sng" dirty="0">
              <a:cs typeface="Times New Roman" pitchFamily="18" charset="0"/>
            </a:endParaRPr>
          </a:p>
          <a:p>
            <a:pPr algn="just">
              <a:spcBef>
                <a:spcPct val="50000"/>
              </a:spcBef>
              <a:buFont typeface="Wingdings" pitchFamily="2" charset="2"/>
              <a:buNone/>
            </a:pPr>
            <a:r>
              <a:rPr lang="en-US" sz="1400" dirty="0">
                <a:cs typeface="Times New Roman" pitchFamily="18" charset="0"/>
              </a:rPr>
              <a:t>	</a:t>
            </a:r>
            <a:r>
              <a:rPr lang="en-US" sz="1600" b="1" dirty="0">
                <a:cs typeface="Times New Roman" pitchFamily="18" charset="0"/>
              </a:rPr>
              <a:t>&lt;T1, Start&gt;		</a:t>
            </a:r>
          </a:p>
          <a:p>
            <a:pPr algn="just">
              <a:spcBef>
                <a:spcPct val="50000"/>
              </a:spcBef>
              <a:buFont typeface="Wingdings" pitchFamily="2" charset="2"/>
              <a:buNone/>
            </a:pPr>
            <a:r>
              <a:rPr lang="en-US" sz="1600" b="1" dirty="0">
                <a:cs typeface="Times New Roman" pitchFamily="18" charset="0"/>
              </a:rPr>
              <a:t>	&lt;T1, A, 1000, 900&gt;</a:t>
            </a:r>
          </a:p>
          <a:p>
            <a:pPr algn="just">
              <a:spcBef>
                <a:spcPct val="50000"/>
              </a:spcBef>
              <a:buFont typeface="Wingdings" pitchFamily="2" charset="2"/>
              <a:buNone/>
            </a:pPr>
            <a:r>
              <a:rPr lang="en-US" sz="1600" b="1" dirty="0">
                <a:cs typeface="Times New Roman" pitchFamily="18" charset="0"/>
              </a:rPr>
              <a:t>	&lt;T1, B, 2000, 2100&gt;</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&lt;T2, Start&gt;</a:t>
            </a:r>
          </a:p>
          <a:p>
            <a:pPr algn="just">
              <a:spcBef>
                <a:spcPct val="50000"/>
              </a:spcBef>
              <a:buFont typeface="Wingdings" pitchFamily="2" charset="2"/>
              <a:buNone/>
            </a:pPr>
            <a:r>
              <a:rPr lang="en-US" sz="1600" b="1" dirty="0">
                <a:cs typeface="Times New Roman" pitchFamily="18" charset="0"/>
              </a:rPr>
              <a:t>	&lt;T2, C, 3000, 2800&gt;</a:t>
            </a:r>
          </a:p>
          <a:p>
            <a:pPr algn="just">
              <a:spcBef>
                <a:spcPct val="50000"/>
              </a:spcBef>
              <a:buFont typeface="Wingdings" pitchFamily="2" charset="2"/>
              <a:buNone/>
            </a:pPr>
            <a:endParaRPr lang="en-US" sz="1600" b="1" dirty="0">
              <a:cs typeface="Times New Roman" pitchFamily="18" charset="0"/>
            </a:endParaRPr>
          </a:p>
          <a:p>
            <a:pPr algn="just">
              <a:spcBef>
                <a:spcPct val="50000"/>
              </a:spcBef>
              <a:buFont typeface="Wingdings" pitchFamily="2" charset="2"/>
              <a:buNone/>
            </a:pPr>
            <a:r>
              <a:rPr lang="en-US" sz="1600" b="1" dirty="0">
                <a:cs typeface="Times New Roman" pitchFamily="18" charset="0"/>
              </a:rPr>
              <a:t>	&lt;T2, Commit&gt;</a:t>
            </a:r>
          </a:p>
        </p:txBody>
      </p:sp>
      <p:cxnSp>
        <p:nvCxnSpPr>
          <p:cNvPr id="9" name="Straight Arrow Connector 8"/>
          <p:cNvCxnSpPr/>
          <p:nvPr/>
        </p:nvCxnSpPr>
        <p:spPr>
          <a:xfrm rot="5400000">
            <a:off x="5907088" y="4684712"/>
            <a:ext cx="34290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4114800" y="3733800"/>
            <a:ext cx="5334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14800" y="3886200"/>
            <a:ext cx="3505200" cy="923925"/>
          </a:xfrm>
          <a:prstGeom prst="rect">
            <a:avLst/>
          </a:prstGeom>
          <a:noFill/>
        </p:spPr>
        <p:txBody>
          <a:bodyPr>
            <a:spAutoFit/>
          </a:bodyPr>
          <a:lstStyle/>
          <a:p>
            <a:pPr algn="just">
              <a:defRPr/>
            </a:pPr>
            <a:r>
              <a:rPr lang="en-US" b="1" dirty="0">
                <a:latin typeface="+mn-lt"/>
                <a:cs typeface="Times New Roman" charset="0"/>
              </a:rPr>
              <a:t>Uncommited update, if transaction is aborted, new values must be replaced by old values.</a:t>
            </a:r>
          </a:p>
        </p:txBody>
      </p:sp>
      <p:sp>
        <p:nvSpPr>
          <p:cNvPr id="13" name="TextBox 12"/>
          <p:cNvSpPr txBox="1"/>
          <p:nvPr/>
        </p:nvSpPr>
        <p:spPr>
          <a:xfrm>
            <a:off x="3200400" y="3363913"/>
            <a:ext cx="1066800" cy="369887"/>
          </a:xfrm>
          <a:prstGeom prst="rect">
            <a:avLst/>
          </a:prstGeom>
          <a:noFill/>
        </p:spPr>
        <p:txBody>
          <a:bodyPr>
            <a:spAutoFit/>
          </a:bodyPr>
          <a:lstStyle/>
          <a:p>
            <a:pPr algn="just">
              <a:defRPr/>
            </a:pPr>
            <a:r>
              <a:rPr lang="en-US" b="1" dirty="0">
                <a:latin typeface="+mn-lt"/>
                <a:cs typeface="Times New Roman" charset="0"/>
              </a:rPr>
              <a:t>A = </a:t>
            </a:r>
            <a:r>
              <a:rPr lang="en-US" b="1" dirty="0">
                <a:cs typeface="Times New Roman" charset="0"/>
              </a:rPr>
              <a:t>9</a:t>
            </a:r>
            <a:r>
              <a:rPr lang="en-US" b="1" dirty="0">
                <a:latin typeface="+mn-lt"/>
                <a:cs typeface="Times New Roman" charset="0"/>
              </a:rPr>
              <a:t>00</a:t>
            </a:r>
          </a:p>
        </p:txBody>
      </p:sp>
      <p:sp>
        <p:nvSpPr>
          <p:cNvPr id="15" name="TextBox 14"/>
          <p:cNvSpPr txBox="1"/>
          <p:nvPr/>
        </p:nvSpPr>
        <p:spPr>
          <a:xfrm>
            <a:off x="3200400" y="3744913"/>
            <a:ext cx="1066800" cy="369887"/>
          </a:xfrm>
          <a:prstGeom prst="rect">
            <a:avLst/>
          </a:prstGeom>
          <a:noFill/>
        </p:spPr>
        <p:txBody>
          <a:bodyPr>
            <a:spAutoFit/>
          </a:bodyPr>
          <a:lstStyle/>
          <a:p>
            <a:pPr algn="just">
              <a:defRPr/>
            </a:pPr>
            <a:r>
              <a:rPr lang="en-US" b="1" dirty="0">
                <a:latin typeface="+mn-lt"/>
                <a:cs typeface="Times New Roman" charset="0"/>
              </a:rPr>
              <a:t>B = 2100</a:t>
            </a:r>
          </a:p>
        </p:txBody>
      </p:sp>
      <p:sp>
        <p:nvSpPr>
          <p:cNvPr id="16" name="TextBox 15"/>
          <p:cNvSpPr txBox="1"/>
          <p:nvPr/>
        </p:nvSpPr>
        <p:spPr>
          <a:xfrm>
            <a:off x="3200400" y="5649913"/>
            <a:ext cx="1066800" cy="369887"/>
          </a:xfrm>
          <a:prstGeom prst="rect">
            <a:avLst/>
          </a:prstGeom>
          <a:noFill/>
        </p:spPr>
        <p:txBody>
          <a:bodyPr>
            <a:spAutoFit/>
          </a:bodyPr>
          <a:lstStyle/>
          <a:p>
            <a:pPr algn="just">
              <a:defRPr/>
            </a:pPr>
            <a:r>
              <a:rPr lang="en-US" b="1" dirty="0">
                <a:latin typeface="+mn-lt"/>
                <a:cs typeface="Times New Roman" charset="0"/>
              </a:rPr>
              <a:t>C = 2800</a:t>
            </a:r>
          </a:p>
        </p:txBody>
      </p:sp>
    </p:spTree>
    <p:extLst>
      <p:ext uri="{BB962C8B-B14F-4D97-AF65-F5344CB8AC3E}">
        <p14:creationId xmlns:p14="http://schemas.microsoft.com/office/powerpoint/2010/main" val="3083725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35">
                                            <p:txEl>
                                              <p:pRg st="0" end="0"/>
                                            </p:txEl>
                                          </p:spTgt>
                                        </p:tgtEl>
                                        <p:attrNameLst>
                                          <p:attrName>style.visibility</p:attrName>
                                        </p:attrNameLst>
                                      </p:cBhvr>
                                      <p:to>
                                        <p:strVal val="visible"/>
                                      </p:to>
                                    </p:set>
                                    <p:animEffect transition="in" filter="randombar(horizontal)">
                                      <p:cBhvr>
                                        <p:cTn id="7" dur="500"/>
                                        <p:tgtEl>
                                          <p:spTgt spid="4813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8135">
                                            <p:txEl>
                                              <p:pRg st="1" end="1"/>
                                            </p:txEl>
                                          </p:spTgt>
                                        </p:tgtEl>
                                        <p:attrNameLst>
                                          <p:attrName>style.visibility</p:attrName>
                                        </p:attrNameLst>
                                      </p:cBhvr>
                                      <p:to>
                                        <p:strVal val="visible"/>
                                      </p:to>
                                    </p:set>
                                    <p:animEffect transition="in" filter="randombar(horizontal)">
                                      <p:cBhvr>
                                        <p:cTn id="10" dur="500"/>
                                        <p:tgtEl>
                                          <p:spTgt spid="481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8135">
                                            <p:txEl>
                                              <p:pRg st="2" end="2"/>
                                            </p:txEl>
                                          </p:spTgt>
                                        </p:tgtEl>
                                        <p:attrNameLst>
                                          <p:attrName>style.visibility</p:attrName>
                                        </p:attrNameLst>
                                      </p:cBhvr>
                                      <p:to>
                                        <p:strVal val="visible"/>
                                      </p:to>
                                    </p:set>
                                    <p:animEffect transition="in" filter="randombar(horizontal)">
                                      <p:cBhvr>
                                        <p:cTn id="15" dur="500"/>
                                        <p:tgtEl>
                                          <p:spTgt spid="481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8135">
                                            <p:txEl>
                                              <p:pRg st="3" end="3"/>
                                            </p:txEl>
                                          </p:spTgt>
                                        </p:tgtEl>
                                        <p:attrNameLst>
                                          <p:attrName>style.visibility</p:attrName>
                                        </p:attrNameLst>
                                      </p:cBhvr>
                                      <p:to>
                                        <p:strVal val="visible"/>
                                      </p:to>
                                    </p:set>
                                    <p:animEffect transition="in" filter="randombar(horizontal)">
                                      <p:cBhvr>
                                        <p:cTn id="20" dur="500"/>
                                        <p:tgtEl>
                                          <p:spTgt spid="481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8135">
                                            <p:txEl>
                                              <p:pRg st="4" end="4"/>
                                            </p:txEl>
                                          </p:spTgt>
                                        </p:tgtEl>
                                        <p:attrNameLst>
                                          <p:attrName>style.visibility</p:attrName>
                                        </p:attrNameLst>
                                      </p:cBhvr>
                                      <p:to>
                                        <p:strVal val="visible"/>
                                      </p:to>
                                    </p:set>
                                    <p:animEffect transition="in" filter="randombar(horizontal)">
                                      <p:cBhvr>
                                        <p:cTn id="25" dur="500"/>
                                        <p:tgtEl>
                                          <p:spTgt spid="4813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8135">
                                            <p:txEl>
                                              <p:pRg st="5" end="5"/>
                                            </p:txEl>
                                          </p:spTgt>
                                        </p:tgtEl>
                                        <p:attrNameLst>
                                          <p:attrName>style.visibility</p:attrName>
                                        </p:attrNameLst>
                                      </p:cBhvr>
                                      <p:to>
                                        <p:strVal val="visible"/>
                                      </p:to>
                                    </p:set>
                                    <p:animEffect transition="in" filter="randombar(horizontal)">
                                      <p:cBhvr>
                                        <p:cTn id="30" dur="500"/>
                                        <p:tgtEl>
                                          <p:spTgt spid="4813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8135">
                                            <p:txEl>
                                              <p:pRg st="6" end="6"/>
                                            </p:txEl>
                                          </p:spTgt>
                                        </p:tgtEl>
                                        <p:attrNameLst>
                                          <p:attrName>style.visibility</p:attrName>
                                        </p:attrNameLst>
                                      </p:cBhvr>
                                      <p:to>
                                        <p:strVal val="visible"/>
                                      </p:to>
                                    </p:set>
                                    <p:animEffect transition="in" filter="randombar(horizontal)">
                                      <p:cBhvr>
                                        <p:cTn id="35" dur="500"/>
                                        <p:tgtEl>
                                          <p:spTgt spid="481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8135">
                                            <p:txEl>
                                              <p:pRg st="7" end="7"/>
                                            </p:txEl>
                                          </p:spTgt>
                                        </p:tgtEl>
                                        <p:attrNameLst>
                                          <p:attrName>style.visibility</p:attrName>
                                        </p:attrNameLst>
                                      </p:cBhvr>
                                      <p:to>
                                        <p:strVal val="visible"/>
                                      </p:to>
                                    </p:set>
                                    <p:animEffect transition="in" filter="randombar(horizontal)">
                                      <p:cBhvr>
                                        <p:cTn id="40" dur="500"/>
                                        <p:tgtEl>
                                          <p:spTgt spid="48135">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8135">
                                            <p:txEl>
                                              <p:pRg st="8" end="8"/>
                                            </p:txEl>
                                          </p:spTgt>
                                        </p:tgtEl>
                                        <p:attrNameLst>
                                          <p:attrName>style.visibility</p:attrName>
                                        </p:attrNameLst>
                                      </p:cBhvr>
                                      <p:to>
                                        <p:strVal val="visible"/>
                                      </p:to>
                                    </p:set>
                                    <p:animEffect transition="in" filter="randombar(horizontal)">
                                      <p:cBhvr>
                                        <p:cTn id="45" dur="500"/>
                                        <p:tgtEl>
                                          <p:spTgt spid="48135">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8135">
                                            <p:txEl>
                                              <p:pRg st="9" end="9"/>
                                            </p:txEl>
                                          </p:spTgt>
                                        </p:tgtEl>
                                        <p:attrNameLst>
                                          <p:attrName>style.visibility</p:attrName>
                                        </p:attrNameLst>
                                      </p:cBhvr>
                                      <p:to>
                                        <p:strVal val="visible"/>
                                      </p:to>
                                    </p:set>
                                    <p:animEffect transition="in" filter="randombar(horizontal)">
                                      <p:cBhvr>
                                        <p:cTn id="50" dur="500"/>
                                        <p:tgtEl>
                                          <p:spTgt spid="48135">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48135">
                                            <p:txEl>
                                              <p:pRg st="11" end="11"/>
                                            </p:txEl>
                                          </p:spTgt>
                                        </p:tgtEl>
                                        <p:attrNameLst>
                                          <p:attrName>style.visibility</p:attrName>
                                        </p:attrNameLst>
                                      </p:cBhvr>
                                      <p:to>
                                        <p:strVal val="visible"/>
                                      </p:to>
                                    </p:set>
                                    <p:animEffect transition="in" filter="randombar(horizontal)">
                                      <p:cBhvr>
                                        <p:cTn id="55" dur="500"/>
                                        <p:tgtEl>
                                          <p:spTgt spid="48135">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randombar(horizontal)">
                                      <p:cBhvr>
                                        <p:cTn id="58" dur="500"/>
                                        <p:tgtEl>
                                          <p:spTgt spid="1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randombar(horizontal)">
                                      <p:cBhvr>
                                        <p:cTn id="61" dur="500"/>
                                        <p:tgtEl>
                                          <p:spTgt spid="1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randombar(horizontal)">
                                      <p:cBhvr>
                                        <p:cTn id="64" dur="500"/>
                                        <p:tgtEl>
                                          <p:spTgt spid="16"/>
                                        </p:tgtEl>
                                      </p:cBhvr>
                                    </p:animEffect>
                                  </p:childTnLst>
                                </p:cTn>
                              </p:par>
                              <p:par>
                                <p:cTn id="65" presetID="14" presetClass="entr" presetSubtype="1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randombar(horizontal)">
                                      <p:cBhvr>
                                        <p:cTn id="67" dur="500"/>
                                        <p:tgtEl>
                                          <p:spTgt spid="1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randombar(horizontal)">
                                      <p:cBhvr>
                                        <p:cTn id="70" dur="500"/>
                                        <p:tgtEl>
                                          <p:spTgt spid="14"/>
                                        </p:tgtEl>
                                      </p:cBhvr>
                                    </p:animEffect>
                                  </p:childTnLst>
                                </p:cTn>
                              </p:par>
                              <p:par>
                                <p:cTn id="71" presetID="14" presetClass="entr" presetSubtype="1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randombar(horizontal)">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build="p"/>
      <p:bldP spid="14" grpId="0"/>
      <p:bldP spid="13"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Procedure</a:t>
            </a:r>
          </a:p>
        </p:txBody>
      </p:sp>
      <p:sp>
        <p:nvSpPr>
          <p:cNvPr id="3" name="Content Placeholder 2"/>
          <p:cNvSpPr>
            <a:spLocks noGrp="1"/>
          </p:cNvSpPr>
          <p:nvPr>
            <p:ph idx="1"/>
          </p:nvPr>
        </p:nvSpPr>
        <p:spPr>
          <a:xfrm>
            <a:off x="381000" y="1600200"/>
            <a:ext cx="8382000" cy="5029200"/>
          </a:xfrm>
        </p:spPr>
        <p:txBody>
          <a:bodyPr>
            <a:normAutofit fontScale="92500" lnSpcReduction="20000"/>
          </a:bodyPr>
          <a:lstStyle/>
          <a:p>
            <a:pPr algn="just">
              <a:spcBef>
                <a:spcPct val="50000"/>
              </a:spcBef>
            </a:pPr>
            <a:r>
              <a:rPr lang="en-US" dirty="0">
                <a:cs typeface="Times New Roman" pitchFamily="18" charset="0"/>
              </a:rPr>
              <a:t>The recovery scheme uses two-recovery procedures:</a:t>
            </a:r>
          </a:p>
          <a:p>
            <a:pPr algn="just">
              <a:spcBef>
                <a:spcPct val="50000"/>
              </a:spcBef>
            </a:pPr>
            <a:r>
              <a:rPr lang="en-US" i="1" dirty="0">
                <a:solidFill>
                  <a:srgbClr val="FF0000"/>
                </a:solidFill>
                <a:cs typeface="Times New Roman" pitchFamily="18" charset="0"/>
              </a:rPr>
              <a:t>Undo (Ti):</a:t>
            </a:r>
            <a:r>
              <a:rPr lang="en-US" dirty="0">
                <a:solidFill>
                  <a:srgbClr val="FF0000"/>
                </a:solidFill>
                <a:cs typeface="Times New Roman" pitchFamily="18" charset="0"/>
              </a:rPr>
              <a:t> </a:t>
            </a:r>
            <a:r>
              <a:rPr lang="en-US" dirty="0">
                <a:cs typeface="Times New Roman" pitchFamily="18" charset="0"/>
              </a:rPr>
              <a:t>Restores the value of all data items updated by transaction Ti to the old values. The set of data items updated by Ti and their respective old values can be found in the log.</a:t>
            </a:r>
          </a:p>
          <a:p>
            <a:pPr algn="just"/>
            <a:r>
              <a:rPr lang="en-US" dirty="0">
                <a:cs typeface="Times New Roman" pitchFamily="18" charset="0"/>
              </a:rPr>
              <a:t>After a failure has occurred, the recovery scheme consults the log record to determine which transaction needs to be undone. Transaction Ti needs to be undone if the log contains the record &lt;Ti, start&gt; but does not contain the record &lt;Ti, commit&gt;.</a:t>
            </a:r>
            <a:endParaRPr lang="en-US" dirty="0"/>
          </a:p>
        </p:txBody>
      </p:sp>
    </p:spTree>
    <p:extLst>
      <p:ext uri="{BB962C8B-B14F-4D97-AF65-F5344CB8AC3E}">
        <p14:creationId xmlns:p14="http://schemas.microsoft.com/office/powerpoint/2010/main" val="360291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Failure Classification </a:t>
            </a:r>
            <a:endParaRPr lang="en-US" dirty="0">
              <a:solidFill>
                <a:schemeClr val="accent1">
                  <a:lumMod val="75000"/>
                </a:schemeClr>
              </a:solidFill>
            </a:endParaRPr>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marL="0" indent="0">
              <a:buNone/>
            </a:pPr>
            <a:endParaRPr lang="en-US" dirty="0"/>
          </a:p>
          <a:p>
            <a:r>
              <a:rPr lang="en-US" b="1" dirty="0"/>
              <a:t>Transaction failure </a:t>
            </a:r>
            <a:r>
              <a:rPr lang="en-US" dirty="0"/>
              <a:t>: Due to some reasons transaction get fail. So these reasons are:</a:t>
            </a:r>
          </a:p>
          <a:p>
            <a:pPr lvl="1"/>
            <a:r>
              <a:rPr lang="en-US" b="1" dirty="0"/>
              <a:t>Logical errors</a:t>
            </a:r>
            <a:r>
              <a:rPr lang="en-US" dirty="0"/>
              <a:t>: transaction cannot complete due to some internal error condition </a:t>
            </a:r>
            <a:r>
              <a:rPr lang="en-US" b="1" dirty="0"/>
              <a:t>(bad input(2/0), data not found, overflow, resource limit exceeds)</a:t>
            </a:r>
          </a:p>
          <a:p>
            <a:pPr lvl="1"/>
            <a:r>
              <a:rPr lang="en-US" b="1" dirty="0"/>
              <a:t>System errors</a:t>
            </a:r>
            <a:r>
              <a:rPr lang="en-US" dirty="0"/>
              <a:t>: the database system must terminate an active transaction due to an error condition (e.g., deadlock) </a:t>
            </a:r>
          </a:p>
          <a:p>
            <a:r>
              <a:rPr lang="en-US" b="1" dirty="0"/>
              <a:t>System crash</a:t>
            </a:r>
            <a:r>
              <a:rPr lang="en-US" dirty="0"/>
              <a:t>: a power failure or other hardware or software failure causes the system to crash. </a:t>
            </a:r>
          </a:p>
          <a:p>
            <a:pPr lvl="1"/>
            <a:r>
              <a:rPr lang="en-US" b="1" dirty="0">
                <a:solidFill>
                  <a:schemeClr val="accent1">
                    <a:lumMod val="75000"/>
                  </a:schemeClr>
                </a:solidFill>
              </a:rPr>
              <a:t>Fail-stop assumption</a:t>
            </a:r>
            <a:r>
              <a:rPr lang="en-US" dirty="0">
                <a:solidFill>
                  <a:schemeClr val="accent1">
                    <a:lumMod val="75000"/>
                  </a:schemeClr>
                </a:solidFill>
              </a:rPr>
              <a:t>: </a:t>
            </a:r>
            <a:r>
              <a:rPr lang="en-US" dirty="0"/>
              <a:t>non-volatile storage contents are assumed to not be corrupted by system crash </a:t>
            </a:r>
          </a:p>
          <a:p>
            <a:r>
              <a:rPr lang="en-US" b="1" dirty="0"/>
              <a:t>Disk failure</a:t>
            </a:r>
            <a:r>
              <a:rPr lang="en-US" dirty="0"/>
              <a:t>: A disk block losses its content  during data transfer. A head crash or similar disk failure destroys all or part of disk storage .</a:t>
            </a:r>
          </a:p>
          <a:p>
            <a:r>
              <a:rPr lang="en-US" dirty="0"/>
              <a:t>So copies of data are stored/backup.</a:t>
            </a:r>
          </a:p>
          <a:p>
            <a:pPr marL="457200" lvl="1" indent="0">
              <a:buNone/>
            </a:pPr>
            <a:endParaRPr lang="en-US" dirty="0"/>
          </a:p>
          <a:p>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302049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Procedure</a:t>
            </a:r>
            <a:endParaRPr lang="en-US" dirty="0"/>
          </a:p>
        </p:txBody>
      </p:sp>
      <p:sp>
        <p:nvSpPr>
          <p:cNvPr id="3" name="Content Placeholder 2"/>
          <p:cNvSpPr>
            <a:spLocks noGrp="1"/>
          </p:cNvSpPr>
          <p:nvPr>
            <p:ph idx="1"/>
          </p:nvPr>
        </p:nvSpPr>
        <p:spPr/>
        <p:txBody>
          <a:bodyPr/>
          <a:lstStyle/>
          <a:p>
            <a:pPr algn="just"/>
            <a:r>
              <a:rPr lang="en-US" i="1" dirty="0">
                <a:solidFill>
                  <a:srgbClr val="FF0000"/>
                </a:solidFill>
                <a:cs typeface="Times New Roman" pitchFamily="18" charset="0"/>
              </a:rPr>
              <a:t>Redo (Ti):</a:t>
            </a:r>
            <a:r>
              <a:rPr lang="en-US" dirty="0">
                <a:solidFill>
                  <a:srgbClr val="FF0000"/>
                </a:solidFill>
                <a:cs typeface="Times New Roman" pitchFamily="18" charset="0"/>
              </a:rPr>
              <a:t> </a:t>
            </a:r>
            <a:r>
              <a:rPr lang="en-US" dirty="0">
                <a:cs typeface="Times New Roman" pitchFamily="18" charset="0"/>
              </a:rPr>
              <a:t>Sets the values of all data items updated by transaction Ti to the new values. These new values can be found in log record.</a:t>
            </a:r>
          </a:p>
          <a:p>
            <a:pPr algn="just"/>
            <a:r>
              <a:rPr lang="en-US" dirty="0">
                <a:cs typeface="Times New Roman" pitchFamily="18" charset="0"/>
              </a:rPr>
              <a:t>Transaction Ti needs to be redone if the log contains both the record &lt;Ti, start&gt; and the record &lt;Ti, commit&gt;. This transaction is crashed just after partially committed. Thus transaction Ti needs to be redone.</a:t>
            </a:r>
          </a:p>
          <a:p>
            <a:endParaRPr lang="en-US" dirty="0"/>
          </a:p>
        </p:txBody>
      </p:sp>
    </p:spTree>
    <p:extLst>
      <p:ext uri="{BB962C8B-B14F-4D97-AF65-F5344CB8AC3E}">
        <p14:creationId xmlns:p14="http://schemas.microsoft.com/office/powerpoint/2010/main" val="268098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Recovery Procedure</a:t>
            </a:r>
            <a:endParaRPr lang="en-US" b="1" dirty="0">
              <a:solidFill>
                <a:schemeClr val="accent1">
                  <a:lumMod val="75000"/>
                </a:schemeClr>
              </a:solidFill>
            </a:endParaRPr>
          </a:p>
        </p:txBody>
      </p:sp>
      <p:sp>
        <p:nvSpPr>
          <p:cNvPr id="52231" name="Content Placeholder 15"/>
          <p:cNvSpPr>
            <a:spLocks noGrp="1"/>
          </p:cNvSpPr>
          <p:nvPr>
            <p:ph idx="1"/>
          </p:nvPr>
        </p:nvSpPr>
        <p:spPr>
          <a:xfrm>
            <a:off x="457200" y="1600200"/>
            <a:ext cx="8229600" cy="4953000"/>
          </a:xfrm>
        </p:spPr>
        <p:txBody>
          <a:bodyPr/>
          <a:lstStyle/>
          <a:p>
            <a:pPr algn="just">
              <a:spcBef>
                <a:spcPct val="50000"/>
              </a:spcBef>
            </a:pPr>
            <a:r>
              <a:rPr lang="en-US">
                <a:cs typeface="Times New Roman" pitchFamily="18" charset="0"/>
              </a:rPr>
              <a:t>Examples of the system crash before the completion of the transaction:</a:t>
            </a:r>
          </a:p>
          <a:p>
            <a:pPr lvl="1" algn="just">
              <a:spcBef>
                <a:spcPct val="50000"/>
              </a:spcBef>
              <a:buFont typeface="Wingdings" pitchFamily="2" charset="2"/>
              <a:buNone/>
            </a:pPr>
            <a:r>
              <a:rPr lang="en-US" sz="2200" b="1">
                <a:cs typeface="Times New Roman" pitchFamily="18" charset="0"/>
              </a:rPr>
              <a:t>&lt;T1, Start&gt;	      	    &lt;T1, Start&gt;		  &lt;T1, Start&gt;</a:t>
            </a:r>
          </a:p>
          <a:p>
            <a:pPr lvl="1" algn="just">
              <a:spcBef>
                <a:spcPct val="50000"/>
              </a:spcBef>
              <a:buFont typeface="Wingdings" pitchFamily="2" charset="2"/>
              <a:buNone/>
            </a:pPr>
            <a:r>
              <a:rPr lang="en-US" sz="2200" b="1">
                <a:cs typeface="Times New Roman" pitchFamily="18" charset="0"/>
              </a:rPr>
              <a:t>&lt;T1, A, 1000, 1100&gt;    &lt;T1, A, 1000, 1100&gt;     &lt;T1, A, 1000, 1100&gt;</a:t>
            </a:r>
          </a:p>
          <a:p>
            <a:pPr lvl="1" algn="just">
              <a:spcBef>
                <a:spcPct val="50000"/>
              </a:spcBef>
              <a:buFont typeface="Wingdings" pitchFamily="2" charset="2"/>
              <a:buNone/>
            </a:pPr>
            <a:r>
              <a:rPr lang="en-US" sz="2200" b="1">
                <a:cs typeface="Times New Roman" pitchFamily="18" charset="0"/>
              </a:rPr>
              <a:t>&lt;T1, B, 2000, 2100&gt;    &lt;T1, B, 2000, 2100&gt;	  &lt;T1, B, 2000, 2100&gt;</a:t>
            </a:r>
          </a:p>
          <a:p>
            <a:pPr lvl="1" algn="just">
              <a:spcBef>
                <a:spcPct val="50000"/>
              </a:spcBef>
              <a:buFont typeface="Wingdings" pitchFamily="2" charset="2"/>
              <a:buNone/>
            </a:pPr>
            <a:r>
              <a:rPr lang="en-US" sz="2200" b="1">
                <a:cs typeface="Times New Roman" pitchFamily="18" charset="0"/>
              </a:rPr>
              <a:t>				    &lt;T1, Commit&gt;	  &lt;T1, Commit&gt;</a:t>
            </a:r>
          </a:p>
          <a:p>
            <a:pPr lvl="1" algn="just">
              <a:spcBef>
                <a:spcPct val="50000"/>
              </a:spcBef>
              <a:buFont typeface="Wingdings" pitchFamily="2" charset="2"/>
              <a:buNone/>
            </a:pPr>
            <a:r>
              <a:rPr lang="en-US" sz="2200" b="1">
                <a:cs typeface="Times New Roman" pitchFamily="18" charset="0"/>
              </a:rPr>
              <a:t>				    &lt;T2, Start&gt;		  &lt;T2, Start&gt;</a:t>
            </a:r>
          </a:p>
          <a:p>
            <a:pPr lvl="1" algn="just">
              <a:spcBef>
                <a:spcPct val="50000"/>
              </a:spcBef>
              <a:buFont typeface="Wingdings" pitchFamily="2" charset="2"/>
              <a:buNone/>
            </a:pPr>
            <a:r>
              <a:rPr lang="en-US" sz="2200" b="1">
                <a:cs typeface="Times New Roman" pitchFamily="18" charset="0"/>
              </a:rPr>
              <a:t>				    &lt;T2, C, 3000, 2800&gt;	  &lt;T2, C, 3000, 2800&gt;</a:t>
            </a:r>
          </a:p>
          <a:p>
            <a:pPr lvl="1" algn="just">
              <a:spcBef>
                <a:spcPct val="50000"/>
              </a:spcBef>
              <a:buFont typeface="Wingdings" pitchFamily="2" charset="2"/>
              <a:buNone/>
            </a:pPr>
            <a:r>
              <a:rPr lang="en-US" sz="2200" b="1">
                <a:cs typeface="Times New Roman" pitchFamily="18" charset="0"/>
              </a:rPr>
              <a:t>							  &lt;T2, Commit&gt;</a:t>
            </a:r>
          </a:p>
        </p:txBody>
      </p:sp>
      <p:sp>
        <p:nvSpPr>
          <p:cNvPr id="9" name="Content Placeholder 15"/>
          <p:cNvSpPr txBox="1">
            <a:spLocks/>
          </p:cNvSpPr>
          <p:nvPr/>
        </p:nvSpPr>
        <p:spPr bwMode="auto">
          <a:xfrm>
            <a:off x="609600" y="6054725"/>
            <a:ext cx="8229600" cy="457200"/>
          </a:xfrm>
          <a:prstGeom prst="rect">
            <a:avLst/>
          </a:prstGeom>
          <a:noFill/>
          <a:ln w="9525">
            <a:noFill/>
            <a:miter lim="800000"/>
            <a:headEnd/>
            <a:tailEnd/>
          </a:ln>
        </p:spPr>
        <p:txBody>
          <a:bodyPr/>
          <a:lstStyle/>
          <a:p>
            <a:pPr marL="742950" lvl="1" indent="-285750" algn="just" eaLnBrk="0" hangingPunct="0">
              <a:spcBef>
                <a:spcPct val="50000"/>
              </a:spcBef>
              <a:buClr>
                <a:schemeClr val="hlink"/>
              </a:buClr>
              <a:buFont typeface="Wingdings" pitchFamily="2" charset="2"/>
              <a:buNone/>
              <a:defRPr/>
            </a:pPr>
            <a:r>
              <a:rPr lang="en-US" sz="2200" b="1" kern="0" dirty="0">
                <a:latin typeface="+mn-lt"/>
                <a:cs typeface="Times New Roman" charset="0"/>
              </a:rPr>
              <a:t>		     (a)		           (b)		           (c)</a:t>
            </a:r>
          </a:p>
        </p:txBody>
      </p:sp>
      <p:sp>
        <p:nvSpPr>
          <p:cNvPr id="10" name="Rectangle 9"/>
          <p:cNvSpPr/>
          <p:nvPr/>
        </p:nvSpPr>
        <p:spPr>
          <a:xfrm>
            <a:off x="914400" y="2667000"/>
            <a:ext cx="7620000" cy="381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428477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animEffect transition="in" filter="randombar(horizontal)">
                                      <p:cBhvr>
                                        <p:cTn id="7" dur="500"/>
                                        <p:tgtEl>
                                          <p:spTgt spid="5223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2231">
                                            <p:txEl>
                                              <p:pRg st="1" end="1"/>
                                            </p:txEl>
                                          </p:spTgt>
                                        </p:tgtEl>
                                        <p:attrNameLst>
                                          <p:attrName>style.visibility</p:attrName>
                                        </p:attrNameLst>
                                      </p:cBhvr>
                                      <p:to>
                                        <p:strVal val="visible"/>
                                      </p:to>
                                    </p:set>
                                    <p:animEffect transition="in" filter="randombar(horizontal)">
                                      <p:cBhvr>
                                        <p:cTn id="10" dur="500"/>
                                        <p:tgtEl>
                                          <p:spTgt spid="5223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2231">
                                            <p:txEl>
                                              <p:pRg st="2" end="2"/>
                                            </p:txEl>
                                          </p:spTgt>
                                        </p:tgtEl>
                                        <p:attrNameLst>
                                          <p:attrName>style.visibility</p:attrName>
                                        </p:attrNameLst>
                                      </p:cBhvr>
                                      <p:to>
                                        <p:strVal val="visible"/>
                                      </p:to>
                                    </p:set>
                                    <p:animEffect transition="in" filter="randombar(horizontal)">
                                      <p:cBhvr>
                                        <p:cTn id="13" dur="500"/>
                                        <p:tgtEl>
                                          <p:spTgt spid="5223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2231">
                                            <p:txEl>
                                              <p:pRg st="3" end="3"/>
                                            </p:txEl>
                                          </p:spTgt>
                                        </p:tgtEl>
                                        <p:attrNameLst>
                                          <p:attrName>style.visibility</p:attrName>
                                        </p:attrNameLst>
                                      </p:cBhvr>
                                      <p:to>
                                        <p:strVal val="visible"/>
                                      </p:to>
                                    </p:set>
                                    <p:animEffect transition="in" filter="randombar(horizontal)">
                                      <p:cBhvr>
                                        <p:cTn id="16" dur="500"/>
                                        <p:tgtEl>
                                          <p:spTgt spid="52231">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2231">
                                            <p:txEl>
                                              <p:pRg st="4" end="4"/>
                                            </p:txEl>
                                          </p:spTgt>
                                        </p:tgtEl>
                                        <p:attrNameLst>
                                          <p:attrName>style.visibility</p:attrName>
                                        </p:attrNameLst>
                                      </p:cBhvr>
                                      <p:to>
                                        <p:strVal val="visible"/>
                                      </p:to>
                                    </p:set>
                                    <p:animEffect transition="in" filter="randombar(horizontal)">
                                      <p:cBhvr>
                                        <p:cTn id="19" dur="500"/>
                                        <p:tgtEl>
                                          <p:spTgt spid="52231">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2231">
                                            <p:txEl>
                                              <p:pRg st="5" end="5"/>
                                            </p:txEl>
                                          </p:spTgt>
                                        </p:tgtEl>
                                        <p:attrNameLst>
                                          <p:attrName>style.visibility</p:attrName>
                                        </p:attrNameLst>
                                      </p:cBhvr>
                                      <p:to>
                                        <p:strVal val="visible"/>
                                      </p:to>
                                    </p:set>
                                    <p:animEffect transition="in" filter="randombar(horizontal)">
                                      <p:cBhvr>
                                        <p:cTn id="22" dur="500"/>
                                        <p:tgtEl>
                                          <p:spTgt spid="52231">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2231">
                                            <p:txEl>
                                              <p:pRg st="6" end="6"/>
                                            </p:txEl>
                                          </p:spTgt>
                                        </p:tgtEl>
                                        <p:attrNameLst>
                                          <p:attrName>style.visibility</p:attrName>
                                        </p:attrNameLst>
                                      </p:cBhvr>
                                      <p:to>
                                        <p:strVal val="visible"/>
                                      </p:to>
                                    </p:set>
                                    <p:animEffect transition="in" filter="randombar(horizontal)">
                                      <p:cBhvr>
                                        <p:cTn id="25" dur="500"/>
                                        <p:tgtEl>
                                          <p:spTgt spid="52231">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2231">
                                            <p:txEl>
                                              <p:pRg st="7" end="7"/>
                                            </p:txEl>
                                          </p:spTgt>
                                        </p:tgtEl>
                                        <p:attrNameLst>
                                          <p:attrName>style.visibility</p:attrName>
                                        </p:attrNameLst>
                                      </p:cBhvr>
                                      <p:to>
                                        <p:strVal val="visible"/>
                                      </p:to>
                                    </p:set>
                                    <p:animEffect transition="in" filter="randombar(horizontal)">
                                      <p:cBhvr>
                                        <p:cTn id="28" dur="500"/>
                                        <p:tgtEl>
                                          <p:spTgt spid="52231">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p:bldP spid="9"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p>
        </p:txBody>
      </p:sp>
      <p:sp>
        <p:nvSpPr>
          <p:cNvPr id="3" name="Content Placeholder 2"/>
          <p:cNvSpPr>
            <a:spLocks noGrp="1"/>
          </p:cNvSpPr>
          <p:nvPr>
            <p:ph idx="1"/>
          </p:nvPr>
        </p:nvSpPr>
        <p:spPr>
          <a:xfrm>
            <a:off x="457200" y="1371600"/>
            <a:ext cx="8229600" cy="5181600"/>
          </a:xfrm>
        </p:spPr>
        <p:txBody>
          <a:bodyPr>
            <a:normAutofit lnSpcReduction="10000"/>
          </a:bodyPr>
          <a:lstStyle/>
          <a:p>
            <a:pPr algn="just">
              <a:spcBef>
                <a:spcPct val="50000"/>
              </a:spcBef>
            </a:pPr>
            <a:r>
              <a:rPr lang="en-US" sz="2800" dirty="0">
                <a:cs typeface="Times New Roman" pitchFamily="18" charset="0"/>
              </a:rPr>
              <a:t>To recover the database after some failure we must consult the log record to determine which transaction needs to be undone and redone. For this we need to search the entire log. There are two major problems with this approach. These are:</a:t>
            </a:r>
          </a:p>
          <a:p>
            <a:pPr lvl="1" algn="just">
              <a:spcBef>
                <a:spcPct val="50000"/>
              </a:spcBef>
            </a:pPr>
            <a:r>
              <a:rPr lang="en-US" sz="2400" b="1" dirty="0">
                <a:cs typeface="Times New Roman" pitchFamily="18" charset="0"/>
              </a:rPr>
              <a:t>The search process is time-consuming.</a:t>
            </a:r>
          </a:p>
          <a:p>
            <a:pPr lvl="1" algn="just">
              <a:spcBef>
                <a:spcPct val="50000"/>
              </a:spcBef>
            </a:pPr>
            <a:r>
              <a:rPr lang="en-US" sz="2400" b="1" dirty="0">
                <a:cs typeface="Times New Roman" pitchFamily="18" charset="0"/>
              </a:rPr>
              <a:t>Most of the transactions need to redone have already written their updates into the database. Although redoing them will cause no harm, but it will make recovery process more time consuming.</a:t>
            </a:r>
            <a:endParaRPr lang="en-US" sz="2400" dirty="0">
              <a:cs typeface="Times New Roman" pitchFamily="18" charset="0"/>
            </a:endParaRPr>
          </a:p>
          <a:p>
            <a:pPr marL="342900" lvl="1" indent="-342900" algn="just">
              <a:spcBef>
                <a:spcPct val="50000"/>
              </a:spcBef>
              <a:buFont typeface="Arial" pitchFamily="34" charset="0"/>
              <a:buChar char="•"/>
            </a:pPr>
            <a:r>
              <a:rPr lang="en-US" sz="2400" dirty="0">
                <a:cs typeface="Times New Roman" pitchFamily="18" charset="0"/>
              </a:rPr>
              <a:t>To reduce these types of overhead, checkpoints were introduced.</a:t>
            </a:r>
          </a:p>
          <a:p>
            <a:pPr algn="just">
              <a:spcBef>
                <a:spcPct val="50000"/>
              </a:spcBef>
            </a:pPr>
            <a:endParaRPr lang="en-US" sz="2800" dirty="0">
              <a:cs typeface="Times New Roman" pitchFamily="18" charset="0"/>
            </a:endParaRPr>
          </a:p>
          <a:p>
            <a:endParaRPr lang="en-US" dirty="0"/>
          </a:p>
        </p:txBody>
      </p:sp>
    </p:spTree>
    <p:extLst>
      <p:ext uri="{BB962C8B-B14F-4D97-AF65-F5344CB8AC3E}">
        <p14:creationId xmlns:p14="http://schemas.microsoft.com/office/powerpoint/2010/main" val="1952328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a:xfrm>
            <a:off x="457200" y="1295400"/>
            <a:ext cx="8229600" cy="5410200"/>
          </a:xfrm>
        </p:spPr>
        <p:txBody>
          <a:bodyPr>
            <a:normAutofit fontScale="85000" lnSpcReduction="20000"/>
          </a:bodyPr>
          <a:lstStyle/>
          <a:p>
            <a:pPr algn="just"/>
            <a:r>
              <a:rPr lang="en-US" dirty="0">
                <a:cs typeface="Times New Roman" pitchFamily="18" charset="0"/>
              </a:rPr>
              <a:t>The presence of a &lt;checkpoint&gt; record makes recovery process more streamline. </a:t>
            </a:r>
          </a:p>
          <a:p>
            <a:pPr algn="just"/>
            <a:r>
              <a:rPr lang="en-US" dirty="0">
                <a:cs typeface="Times New Roman" pitchFamily="18" charset="0"/>
              </a:rPr>
              <a:t>If a transaction Ti is committed prior to the Checkpoint, means that &lt;Ti, Commit&gt; must appear in the log before the &lt;checkpoint&gt; record. Any database modifications made by Ti must have been written to the database either prior to the checkpoint or as part of checkpoint itself. Thus, at recovery time, there is no need to perform a redo operation on Ti.</a:t>
            </a:r>
          </a:p>
          <a:p>
            <a:pPr algn="just"/>
            <a:r>
              <a:rPr lang="en-US" dirty="0">
                <a:cs typeface="Times New Roman" pitchFamily="18" charset="0"/>
              </a:rPr>
              <a:t>The checkpoint record gives a list of all transactions that were in progress at the time the checkpoint was taken.</a:t>
            </a:r>
          </a:p>
          <a:p>
            <a:pPr algn="just"/>
            <a:r>
              <a:rPr lang="en-US" dirty="0">
                <a:cs typeface="Times New Roman" pitchFamily="18" charset="0"/>
              </a:rPr>
              <a:t> Thus, the checkpoints help the system to provide information at restart time which transaction to undo and which to redo.</a:t>
            </a:r>
            <a:endParaRPr lang="en-US" dirty="0"/>
          </a:p>
          <a:p>
            <a:pPr algn="just"/>
            <a:endParaRPr lang="en-US" dirty="0">
              <a:cs typeface="Times New Roman" pitchFamily="18" charset="0"/>
            </a:endParaRPr>
          </a:p>
          <a:p>
            <a:endParaRPr lang="en-US" dirty="0"/>
          </a:p>
        </p:txBody>
      </p:sp>
    </p:spTree>
    <p:extLst>
      <p:ext uri="{BB962C8B-B14F-4D97-AF65-F5344CB8AC3E}">
        <p14:creationId xmlns:p14="http://schemas.microsoft.com/office/powerpoint/2010/main" val="1870591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cs typeface="Times New Roman" pitchFamily="18" charset="0"/>
              </a:rPr>
              <a:t>Checkpoints</a:t>
            </a:r>
            <a:endParaRPr lang="en-US" b="1" dirty="0">
              <a:solidFill>
                <a:schemeClr val="accent1">
                  <a:lumMod val="75000"/>
                </a:schemeClr>
              </a:solidFill>
            </a:endParaRPr>
          </a:p>
        </p:txBody>
      </p:sp>
      <p:sp>
        <p:nvSpPr>
          <p:cNvPr id="59400" name="Content Placeholder 15"/>
          <p:cNvSpPr>
            <a:spLocks noGrp="1"/>
          </p:cNvSpPr>
          <p:nvPr>
            <p:ph idx="1"/>
          </p:nvPr>
        </p:nvSpPr>
        <p:spPr>
          <a:xfrm>
            <a:off x="457200" y="1600200"/>
            <a:ext cx="8229600" cy="1828800"/>
          </a:xfrm>
        </p:spPr>
        <p:txBody>
          <a:bodyPr/>
          <a:lstStyle/>
          <a:p>
            <a:pPr algn="just">
              <a:spcBef>
                <a:spcPct val="50000"/>
              </a:spcBef>
            </a:pPr>
            <a:r>
              <a:rPr lang="en-US">
                <a:cs typeface="Times New Roman" pitchFamily="18" charset="0"/>
              </a:rPr>
              <a:t>A system failure has occurred at time t</a:t>
            </a:r>
            <a:r>
              <a:rPr lang="en-US" baseline="-30000">
                <a:cs typeface="Times New Roman" pitchFamily="18" charset="0"/>
              </a:rPr>
              <a:t>f</a:t>
            </a:r>
            <a:r>
              <a:rPr lang="en-US">
                <a:cs typeface="Times New Roman" pitchFamily="18" charset="0"/>
              </a:rPr>
              <a:t>.</a:t>
            </a:r>
          </a:p>
          <a:p>
            <a:pPr algn="just">
              <a:spcBef>
                <a:spcPct val="50000"/>
              </a:spcBef>
            </a:pPr>
            <a:r>
              <a:rPr lang="en-US">
                <a:cs typeface="Times New Roman" pitchFamily="18" charset="0"/>
              </a:rPr>
              <a:t>The most recent checkpoint prior to time t</a:t>
            </a:r>
            <a:r>
              <a:rPr lang="en-US" baseline="-30000">
                <a:cs typeface="Times New Roman" pitchFamily="18" charset="0"/>
              </a:rPr>
              <a:t>f</a:t>
            </a:r>
            <a:r>
              <a:rPr lang="en-US">
                <a:cs typeface="Times New Roman" pitchFamily="18" charset="0"/>
              </a:rPr>
              <a:t> was taken at time t</a:t>
            </a:r>
            <a:r>
              <a:rPr lang="en-US" baseline="-30000">
                <a:cs typeface="Times New Roman" pitchFamily="18" charset="0"/>
              </a:rPr>
              <a:t>c</a:t>
            </a:r>
            <a:r>
              <a:rPr lang="en-US">
                <a:cs typeface="Times New Roman" pitchFamily="18" charset="0"/>
              </a:rPr>
              <a:t>.</a:t>
            </a:r>
          </a:p>
        </p:txBody>
      </p:sp>
      <p:grpSp>
        <p:nvGrpSpPr>
          <p:cNvPr id="2" name="Group 46"/>
          <p:cNvGrpSpPr>
            <a:grpSpLocks/>
          </p:cNvGrpSpPr>
          <p:nvPr/>
        </p:nvGrpSpPr>
        <p:grpSpPr bwMode="auto">
          <a:xfrm>
            <a:off x="1066800" y="3427413"/>
            <a:ext cx="7086600" cy="3049587"/>
            <a:chOff x="1066800" y="2895600"/>
            <a:chExt cx="7086600" cy="3505994"/>
          </a:xfrm>
        </p:grpSpPr>
        <p:sp>
          <p:nvSpPr>
            <p:cNvPr id="9" name="TextBox 8"/>
            <p:cNvSpPr txBox="1"/>
            <p:nvPr/>
          </p:nvSpPr>
          <p:spPr>
            <a:xfrm>
              <a:off x="1066800" y="2895600"/>
              <a:ext cx="7010400" cy="368668"/>
            </a:xfrm>
            <a:prstGeom prst="rect">
              <a:avLst/>
            </a:prstGeom>
            <a:noFill/>
          </p:spPr>
          <p:txBody>
            <a:bodyPr>
              <a:spAutoFit/>
            </a:bodyPr>
            <a:lstStyle/>
            <a:p>
              <a:pPr>
                <a:defRPr/>
              </a:pPr>
              <a:r>
                <a:rPr lang="en-US" b="1" dirty="0">
                  <a:latin typeface="+mn-lt"/>
                  <a:cs typeface="+mn-cs"/>
                </a:rPr>
                <a:t>Transactions	      Time		</a:t>
              </a:r>
              <a:r>
                <a:rPr lang="en-US" b="1" dirty="0" err="1">
                  <a:latin typeface="+mn-lt"/>
                  <a:cs typeface="+mn-cs"/>
                </a:rPr>
                <a:t>t</a:t>
              </a:r>
              <a:r>
                <a:rPr lang="en-US" sz="1100" b="1" dirty="0" err="1">
                  <a:latin typeface="+mn-lt"/>
                  <a:cs typeface="+mn-cs"/>
                </a:rPr>
                <a:t>c</a:t>
              </a:r>
              <a:r>
                <a:rPr lang="en-US" b="1" dirty="0">
                  <a:latin typeface="+mn-lt"/>
                  <a:cs typeface="+mn-cs"/>
                </a:rPr>
                <a:t>			 </a:t>
              </a:r>
              <a:r>
                <a:rPr lang="en-US" b="1" dirty="0" err="1">
                  <a:latin typeface="+mn-lt"/>
                  <a:cs typeface="+mn-cs"/>
                </a:rPr>
                <a:t>t</a:t>
              </a:r>
              <a:r>
                <a:rPr lang="en-US" sz="1100" b="1" dirty="0" err="1">
                  <a:latin typeface="+mn-lt"/>
                  <a:cs typeface="+mn-cs"/>
                </a:rPr>
                <a:t>f</a:t>
              </a:r>
              <a:endParaRPr lang="en-US" b="1" dirty="0">
                <a:latin typeface="+mn-lt"/>
                <a:cs typeface="+mn-cs"/>
              </a:endParaRPr>
            </a:p>
          </p:txBody>
        </p:sp>
        <p:cxnSp>
          <p:nvCxnSpPr>
            <p:cNvPr id="11" name="Straight Arrow Connector 10"/>
            <p:cNvCxnSpPr/>
            <p:nvPr/>
          </p:nvCxnSpPr>
          <p:spPr>
            <a:xfrm>
              <a:off x="1143000" y="3275218"/>
              <a:ext cx="7010400"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95400" y="3364647"/>
              <a:ext cx="838200" cy="2584325"/>
            </a:xfrm>
            <a:prstGeom prst="rect">
              <a:avLst/>
            </a:prstGeom>
            <a:noFill/>
          </p:spPr>
          <p:txBody>
            <a:bodyPr>
              <a:spAutoFit/>
            </a:bodyPr>
            <a:lstStyle/>
            <a:p>
              <a:pPr>
                <a:defRPr/>
              </a:pPr>
              <a:r>
                <a:rPr lang="en-US" b="1" dirty="0">
                  <a:latin typeface="+mn-lt"/>
                  <a:cs typeface="+mn-cs"/>
                </a:rPr>
                <a:t>T1</a:t>
              </a:r>
            </a:p>
            <a:p>
              <a:pPr>
                <a:defRPr/>
              </a:pPr>
              <a:endParaRPr lang="en-US" b="1" dirty="0">
                <a:latin typeface="+mn-lt"/>
                <a:cs typeface="+mn-cs"/>
              </a:endParaRPr>
            </a:p>
            <a:p>
              <a:pPr>
                <a:defRPr/>
              </a:pPr>
              <a:r>
                <a:rPr lang="en-US" b="1" dirty="0">
                  <a:latin typeface="+mn-lt"/>
                  <a:cs typeface="+mn-cs"/>
                </a:rPr>
                <a:t>T2</a:t>
              </a:r>
            </a:p>
            <a:p>
              <a:pPr>
                <a:defRPr/>
              </a:pPr>
              <a:endParaRPr lang="en-US" b="1" dirty="0">
                <a:latin typeface="+mn-lt"/>
                <a:cs typeface="+mn-cs"/>
              </a:endParaRPr>
            </a:p>
            <a:p>
              <a:pPr>
                <a:defRPr/>
              </a:pPr>
              <a:r>
                <a:rPr lang="en-US" b="1" dirty="0">
                  <a:latin typeface="+mn-lt"/>
                  <a:cs typeface="+mn-cs"/>
                </a:rPr>
                <a:t>T3</a:t>
              </a:r>
            </a:p>
            <a:p>
              <a:pPr>
                <a:defRPr/>
              </a:pPr>
              <a:endParaRPr lang="en-US" b="1" dirty="0">
                <a:latin typeface="+mn-lt"/>
                <a:cs typeface="+mn-cs"/>
              </a:endParaRPr>
            </a:p>
            <a:p>
              <a:pPr>
                <a:defRPr/>
              </a:pPr>
              <a:r>
                <a:rPr lang="en-US" b="1" dirty="0">
                  <a:latin typeface="+mn-lt"/>
                  <a:cs typeface="+mn-cs"/>
                </a:rPr>
                <a:t>T4</a:t>
              </a:r>
            </a:p>
            <a:p>
              <a:pPr>
                <a:defRPr/>
              </a:pPr>
              <a:endParaRPr lang="en-US" b="1" dirty="0">
                <a:latin typeface="+mn-lt"/>
                <a:cs typeface="+mn-cs"/>
              </a:endParaRPr>
            </a:p>
            <a:p>
              <a:pPr>
                <a:defRPr/>
              </a:pPr>
              <a:r>
                <a:rPr lang="en-US" b="1" dirty="0">
                  <a:latin typeface="+mn-lt"/>
                  <a:cs typeface="+mn-cs"/>
                </a:rPr>
                <a:t>T5</a:t>
              </a:r>
            </a:p>
          </p:txBody>
        </p:sp>
        <p:cxnSp>
          <p:nvCxnSpPr>
            <p:cNvPr id="16" name="Straight Arrow Connector 15"/>
            <p:cNvCxnSpPr/>
            <p:nvPr/>
          </p:nvCxnSpPr>
          <p:spPr>
            <a:xfrm>
              <a:off x="3913188" y="4647685"/>
              <a:ext cx="3783012"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5790190"/>
              <a:ext cx="1828800"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581400" y="3554456"/>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Straight Connector 27"/>
            <p:cNvCxnSpPr/>
            <p:nvPr/>
          </p:nvCxnSpPr>
          <p:spPr>
            <a:xfrm>
              <a:off x="1905000" y="3581833"/>
              <a:ext cx="1676400" cy="1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828800" y="3554456"/>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5638800" y="4087382"/>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 name="Straight Connector 31"/>
            <p:cNvCxnSpPr/>
            <p:nvPr/>
          </p:nvCxnSpPr>
          <p:spPr>
            <a:xfrm flipV="1">
              <a:off x="2667000" y="4114759"/>
              <a:ext cx="2971800" cy="27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590800" y="4114759"/>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3886200" y="4613007"/>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5791200" y="5762813"/>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7010400" y="5182435"/>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Connector 37"/>
            <p:cNvCxnSpPr/>
            <p:nvPr/>
          </p:nvCxnSpPr>
          <p:spPr>
            <a:xfrm>
              <a:off x="5334000" y="5209812"/>
              <a:ext cx="1676400" cy="1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7800" y="5182435"/>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p:cNvCxnSpPr/>
            <p:nvPr/>
          </p:nvCxnSpPr>
          <p:spPr>
            <a:xfrm rot="16200000" flipH="1">
              <a:off x="-571670" y="4686924"/>
              <a:ext cx="3429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315318" y="4838524"/>
              <a:ext cx="312455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133131" y="4838524"/>
              <a:ext cx="312455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3649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400">
                                            <p:txEl>
                                              <p:pRg st="0" end="0"/>
                                            </p:txEl>
                                          </p:spTgt>
                                        </p:tgtEl>
                                        <p:attrNameLst>
                                          <p:attrName>style.visibility</p:attrName>
                                        </p:attrNameLst>
                                      </p:cBhvr>
                                      <p:to>
                                        <p:strVal val="visible"/>
                                      </p:to>
                                    </p:set>
                                    <p:animEffect transition="in" filter="randombar(horizontal)">
                                      <p:cBhvr>
                                        <p:cTn id="7" dur="500"/>
                                        <p:tgtEl>
                                          <p:spTgt spid="594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9400">
                                            <p:txEl>
                                              <p:pRg st="1" end="1"/>
                                            </p:txEl>
                                          </p:spTgt>
                                        </p:tgtEl>
                                        <p:attrNameLst>
                                          <p:attrName>style.visibility</p:attrName>
                                        </p:attrNameLst>
                                      </p:cBhvr>
                                      <p:to>
                                        <p:strVal val="visible"/>
                                      </p:to>
                                    </p:set>
                                    <p:animEffect transition="in" filter="randombar(horizontal)">
                                      <p:cBhvr>
                                        <p:cTn id="12" dur="500"/>
                                        <p:tgtEl>
                                          <p:spTgt spid="594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spcBef>
                <a:spcPct val="50000"/>
              </a:spcBef>
            </a:pPr>
            <a:r>
              <a:rPr lang="en-US" dirty="0">
                <a:cs typeface="Times New Roman" pitchFamily="18" charset="0"/>
              </a:rPr>
              <a:t>Transactions of type T1 completed (successfully)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a:t>
            </a:r>
          </a:p>
          <a:p>
            <a:pPr algn="just">
              <a:spcBef>
                <a:spcPct val="50000"/>
              </a:spcBef>
            </a:pPr>
            <a:r>
              <a:rPr lang="en-US" dirty="0">
                <a:cs typeface="Times New Roman" pitchFamily="18" charset="0"/>
              </a:rPr>
              <a:t>Transactions of type T2 started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completed (successfully)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before time </a:t>
            </a:r>
            <a:r>
              <a:rPr lang="en-US" dirty="0" err="1">
                <a:cs typeface="Times New Roman" pitchFamily="18" charset="0"/>
              </a:rPr>
              <a:t>t</a:t>
            </a:r>
            <a:r>
              <a:rPr lang="en-US" baseline="-30000" dirty="0" err="1">
                <a:cs typeface="Times New Roman" pitchFamily="18" charset="0"/>
              </a:rPr>
              <a:t>f</a:t>
            </a:r>
            <a:endParaRPr lang="en-US" dirty="0">
              <a:cs typeface="Times New Roman" pitchFamily="18" charset="0"/>
            </a:endParaRPr>
          </a:p>
          <a:p>
            <a:pPr algn="just">
              <a:spcBef>
                <a:spcPct val="50000"/>
              </a:spcBef>
            </a:pPr>
            <a:r>
              <a:rPr lang="en-US" dirty="0">
                <a:cs typeface="Times New Roman" pitchFamily="18" charset="0"/>
              </a:rPr>
              <a:t>Transactions of type T3 also started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but did not complete by time </a:t>
            </a:r>
            <a:r>
              <a:rPr lang="en-US" dirty="0" err="1">
                <a:cs typeface="Times New Roman" pitchFamily="18" charset="0"/>
              </a:rPr>
              <a:t>t</a:t>
            </a:r>
            <a:r>
              <a:rPr lang="en-US" baseline="-30000" dirty="0" err="1">
                <a:cs typeface="Times New Roman" pitchFamily="18" charset="0"/>
              </a:rPr>
              <a:t>f</a:t>
            </a:r>
            <a:r>
              <a:rPr lang="en-US" dirty="0">
                <a:cs typeface="Times New Roman" pitchFamily="18" charset="0"/>
              </a:rPr>
              <a:t>.</a:t>
            </a:r>
          </a:p>
          <a:p>
            <a:pPr algn="just">
              <a:spcBef>
                <a:spcPct val="50000"/>
              </a:spcBef>
            </a:pPr>
            <a:r>
              <a:rPr lang="en-US" dirty="0">
                <a:cs typeface="Times New Roman" pitchFamily="18" charset="0"/>
              </a:rPr>
              <a:t>Transactions of type T4 started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completed (successfully) before time </a:t>
            </a:r>
            <a:r>
              <a:rPr lang="en-US" dirty="0" err="1">
                <a:cs typeface="Times New Roman" pitchFamily="18" charset="0"/>
              </a:rPr>
              <a:t>t</a:t>
            </a:r>
            <a:r>
              <a:rPr lang="en-US" baseline="-30000" dirty="0" err="1">
                <a:cs typeface="Times New Roman" pitchFamily="18" charset="0"/>
              </a:rPr>
              <a:t>f</a:t>
            </a:r>
            <a:r>
              <a:rPr lang="en-US" baseline="-30000" dirty="0">
                <a:cs typeface="Times New Roman" pitchFamily="18" charset="0"/>
              </a:rPr>
              <a:t>.</a:t>
            </a:r>
            <a:endParaRPr lang="en-US" dirty="0">
              <a:cs typeface="Times New Roman" pitchFamily="18" charset="0"/>
            </a:endParaRPr>
          </a:p>
          <a:p>
            <a:pPr algn="just">
              <a:spcBef>
                <a:spcPct val="50000"/>
              </a:spcBef>
            </a:pPr>
            <a:r>
              <a:rPr lang="en-US" dirty="0">
                <a:cs typeface="Times New Roman" pitchFamily="18" charset="0"/>
              </a:rPr>
              <a:t>Finally, transactions of type T5 also started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but did not complete by time </a:t>
            </a:r>
            <a:r>
              <a:rPr lang="en-US" dirty="0" err="1">
                <a:cs typeface="Times New Roman" pitchFamily="18" charset="0"/>
              </a:rPr>
              <a:t>t</a:t>
            </a:r>
            <a:r>
              <a:rPr lang="en-US" baseline="-30000" dirty="0" err="1">
                <a:cs typeface="Times New Roman" pitchFamily="18" charset="0"/>
              </a:rPr>
              <a:t>f</a:t>
            </a:r>
            <a:r>
              <a:rPr lang="en-US" dirty="0">
                <a:cs typeface="Times New Roman" pitchFamily="18" charset="0"/>
              </a:rPr>
              <a:t>.</a:t>
            </a:r>
            <a:endParaRPr lang="en-US" dirty="0"/>
          </a:p>
          <a:p>
            <a:endParaRPr lang="en-US" dirty="0"/>
          </a:p>
        </p:txBody>
      </p:sp>
    </p:spTree>
    <p:extLst>
      <p:ext uri="{BB962C8B-B14F-4D97-AF65-F5344CB8AC3E}">
        <p14:creationId xmlns:p14="http://schemas.microsoft.com/office/powerpoint/2010/main" val="3815309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p:txBody>
          <a:bodyPr>
            <a:normAutofit fontScale="85000" lnSpcReduction="20000"/>
          </a:bodyPr>
          <a:lstStyle/>
          <a:p>
            <a:pPr algn="just">
              <a:spcBef>
                <a:spcPct val="50000"/>
              </a:spcBef>
            </a:pPr>
            <a:r>
              <a:rPr lang="en-US" dirty="0">
                <a:cs typeface="Times New Roman" pitchFamily="18" charset="0"/>
              </a:rPr>
              <a:t>It should be clear that, in case of immediate modification technique those transactions that have &lt;Ti, Start&gt; and &lt;Ti, Commit&gt; must be redo and those transactions that have only &lt;Ti, Start&gt; and no &lt;Ti, Commit&gt; must be undo.</a:t>
            </a:r>
          </a:p>
          <a:p>
            <a:pPr algn="just">
              <a:spcBef>
                <a:spcPct val="50000"/>
              </a:spcBef>
            </a:pPr>
            <a:r>
              <a:rPr lang="en-US" dirty="0">
                <a:cs typeface="Times New Roman" pitchFamily="18" charset="0"/>
              </a:rPr>
              <a:t>Thus, when the system is restarted in case of immediate database modification, transactions of types T3 and T5 must be undone, and transactions of types T2 and T4 must be redone. Note, however that transactions of type T1 do not enter in the restart process at all, because their updates were forced to the database at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as part of the checkpoint process. </a:t>
            </a:r>
          </a:p>
          <a:p>
            <a:endParaRPr lang="en-US" dirty="0"/>
          </a:p>
        </p:txBody>
      </p:sp>
    </p:spTree>
    <p:extLst>
      <p:ext uri="{BB962C8B-B14F-4D97-AF65-F5344CB8AC3E}">
        <p14:creationId xmlns:p14="http://schemas.microsoft.com/office/powerpoint/2010/main" val="1937278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20000"/>
          </a:bodyPr>
          <a:lstStyle/>
          <a:p>
            <a:pPr algn="just">
              <a:spcBef>
                <a:spcPct val="50000"/>
              </a:spcBef>
            </a:pPr>
            <a:r>
              <a:rPr lang="en-US" sz="2800" dirty="0">
                <a:cs typeface="Times New Roman" pitchFamily="18" charset="0"/>
              </a:rPr>
              <a:t>At restart time, the system first goes through the following procedure in order to identify all transactions of type T2-T5:</a:t>
            </a:r>
          </a:p>
          <a:p>
            <a:pPr lvl="1" algn="just">
              <a:spcBef>
                <a:spcPct val="50000"/>
              </a:spcBef>
            </a:pPr>
            <a:r>
              <a:rPr lang="en-US" sz="2400" b="1" dirty="0">
                <a:cs typeface="Times New Roman" pitchFamily="18" charset="0"/>
              </a:rPr>
              <a:t>Start with two lists of transactions, the UNDO list and the REDO list. Set the UNDO list equal to the list of all transactions executing at the time of most recent checkpoint record; set the REDO list to empty as shown below.		</a:t>
            </a:r>
          </a:p>
          <a:p>
            <a:pPr lvl="1" algn="just">
              <a:spcBef>
                <a:spcPct val="50000"/>
              </a:spcBef>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pPr>
            <a:r>
              <a:rPr lang="en-US" sz="2400" b="1" dirty="0">
                <a:cs typeface="Times New Roman" pitchFamily="18" charset="0"/>
              </a:rPr>
              <a:t>Search forward through the log, starting from the checkpoint record.</a:t>
            </a:r>
          </a:p>
          <a:p>
            <a:endParaRPr lang="en-US" dirty="0"/>
          </a:p>
        </p:txBody>
      </p:sp>
    </p:spTree>
    <p:extLst>
      <p:ext uri="{BB962C8B-B14F-4D97-AF65-F5344CB8AC3E}">
        <p14:creationId xmlns:p14="http://schemas.microsoft.com/office/powerpoint/2010/main" val="16871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fontScale="92500"/>
          </a:bodyPr>
          <a:lstStyle/>
          <a:p>
            <a:pPr algn="just">
              <a:spcBef>
                <a:spcPct val="50000"/>
              </a:spcBef>
            </a:pPr>
            <a:r>
              <a:rPr lang="en-US" sz="2800" dirty="0">
                <a:cs typeface="Times New Roman" pitchFamily="18" charset="0"/>
              </a:rPr>
              <a:t>If a BEGIN TRANSACTION log entry is found for transaction T, add T to the UNDO list as shown below:</a:t>
            </a:r>
          </a:p>
          <a:p>
            <a:pPr lvl="1" algn="just">
              <a:spcBef>
                <a:spcPct val="50000"/>
              </a:spcBef>
              <a:buFont typeface="Wingdings" pitchFamily="2" charset="2"/>
              <a:buNone/>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buFont typeface="Wingdings" pitchFamily="2" charset="2"/>
              <a:buNone/>
            </a:pPr>
            <a:r>
              <a:rPr lang="en-US" sz="2400" b="1" dirty="0">
                <a:cs typeface="Times New Roman" pitchFamily="18" charset="0"/>
              </a:rPr>
              <a:t>			T4</a:t>
            </a:r>
          </a:p>
          <a:p>
            <a:pPr lvl="1" algn="just">
              <a:spcBef>
                <a:spcPct val="50000"/>
              </a:spcBef>
              <a:buFont typeface="Wingdings" pitchFamily="2" charset="2"/>
              <a:buNone/>
            </a:pPr>
            <a:r>
              <a:rPr lang="en-US" sz="2400" b="1" dirty="0">
                <a:cs typeface="Times New Roman" pitchFamily="18" charset="0"/>
              </a:rPr>
              <a:t>			T5</a:t>
            </a:r>
          </a:p>
          <a:p>
            <a:pPr lvl="1" algn="just">
              <a:spcBef>
                <a:spcPct val="50000"/>
              </a:spcBef>
              <a:buFont typeface="Wingdings" pitchFamily="2" charset="2"/>
              <a:buNone/>
            </a:pPr>
            <a:r>
              <a:rPr lang="en-US" sz="2400" b="1" dirty="0">
                <a:cs typeface="Times New Roman" pitchFamily="18" charset="0"/>
              </a:rPr>
              <a:t>	The transactions T4 and T5 begins its operation after checkpoint.</a:t>
            </a:r>
          </a:p>
          <a:p>
            <a:endParaRPr lang="en-US" dirty="0"/>
          </a:p>
        </p:txBody>
      </p:sp>
    </p:spTree>
    <p:extLst>
      <p:ext uri="{BB962C8B-B14F-4D97-AF65-F5344CB8AC3E}">
        <p14:creationId xmlns:p14="http://schemas.microsoft.com/office/powerpoint/2010/main" val="3292167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lnSpcReduction="10000"/>
          </a:bodyPr>
          <a:lstStyle/>
          <a:p>
            <a:pPr algn="just">
              <a:spcBef>
                <a:spcPct val="50000"/>
              </a:spcBef>
            </a:pPr>
            <a:r>
              <a:rPr lang="en-US" sz="2800" dirty="0">
                <a:cs typeface="Times New Roman" pitchFamily="18" charset="0"/>
              </a:rPr>
              <a:t>If a COMMIT log entry found for transaction T, move T from the UNDO list to the REDO list as shown below:</a:t>
            </a:r>
          </a:p>
          <a:p>
            <a:pPr lvl="1" algn="just">
              <a:spcBef>
                <a:spcPct val="50000"/>
              </a:spcBef>
              <a:buFont typeface="Wingdings" pitchFamily="2" charset="2"/>
              <a:buNone/>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buFont typeface="Wingdings" pitchFamily="2" charset="2"/>
              <a:buNone/>
            </a:pPr>
            <a:r>
              <a:rPr lang="en-US" sz="2400" b="1" dirty="0">
                <a:cs typeface="Times New Roman" pitchFamily="18" charset="0"/>
              </a:rPr>
              <a:t>						    T4</a:t>
            </a:r>
          </a:p>
          <a:p>
            <a:pPr lvl="1" algn="just">
              <a:spcBef>
                <a:spcPct val="50000"/>
              </a:spcBef>
              <a:buFont typeface="Wingdings" pitchFamily="2" charset="2"/>
              <a:buNone/>
            </a:pPr>
            <a:r>
              <a:rPr lang="en-US" sz="2400" b="1" dirty="0">
                <a:cs typeface="Times New Roman" pitchFamily="18" charset="0"/>
              </a:rPr>
              <a:t>			T5</a:t>
            </a:r>
          </a:p>
          <a:p>
            <a:pPr lvl="1" algn="just">
              <a:spcBef>
                <a:spcPct val="50000"/>
              </a:spcBef>
              <a:buFont typeface="Wingdings" pitchFamily="2" charset="2"/>
              <a:buNone/>
            </a:pPr>
            <a:r>
              <a:rPr lang="en-US" sz="2400" b="1" dirty="0">
                <a:cs typeface="Times New Roman" pitchFamily="18" charset="0"/>
              </a:rPr>
              <a:t>	The transactions T2 and T4 are committed before failure.</a:t>
            </a:r>
          </a:p>
          <a:p>
            <a:endParaRPr lang="en-US" dirty="0"/>
          </a:p>
        </p:txBody>
      </p:sp>
    </p:spTree>
    <p:extLst>
      <p:ext uri="{BB962C8B-B14F-4D97-AF65-F5344CB8AC3E}">
        <p14:creationId xmlns:p14="http://schemas.microsoft.com/office/powerpoint/2010/main" val="279597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 Storage</a:t>
            </a:r>
          </a:p>
        </p:txBody>
      </p:sp>
      <p:sp>
        <p:nvSpPr>
          <p:cNvPr id="3" name="Content Placeholder 2"/>
          <p:cNvSpPr>
            <a:spLocks noGrp="1"/>
          </p:cNvSpPr>
          <p:nvPr>
            <p:ph idx="1"/>
          </p:nvPr>
        </p:nvSpPr>
        <p:spPr/>
        <p:txBody>
          <a:bodyPr/>
          <a:lstStyle/>
          <a:p>
            <a:pPr algn="just">
              <a:spcBef>
                <a:spcPct val="50000"/>
              </a:spcBef>
            </a:pPr>
            <a:r>
              <a:rPr lang="en-US" dirty="0">
                <a:cs typeface="Times New Roman" pitchFamily="18" charset="0"/>
              </a:rPr>
              <a:t>The storage of data generally includes four different types of media with an increasing degree of reliability. These are:</a:t>
            </a:r>
          </a:p>
          <a:p>
            <a:pPr lvl="1" algn="just">
              <a:spcBef>
                <a:spcPct val="50000"/>
              </a:spcBef>
            </a:pPr>
            <a:r>
              <a:rPr lang="en-US" b="1" dirty="0">
                <a:cs typeface="Times New Roman" pitchFamily="18" charset="0"/>
              </a:rPr>
              <a:t>Main memory</a:t>
            </a:r>
          </a:p>
          <a:p>
            <a:pPr lvl="1" algn="just">
              <a:spcBef>
                <a:spcPct val="50000"/>
              </a:spcBef>
            </a:pPr>
            <a:r>
              <a:rPr lang="en-US" b="1" dirty="0">
                <a:cs typeface="Times New Roman" pitchFamily="18" charset="0"/>
              </a:rPr>
              <a:t>Magnetic disk</a:t>
            </a:r>
          </a:p>
          <a:p>
            <a:pPr lvl="1" algn="just">
              <a:spcBef>
                <a:spcPct val="50000"/>
              </a:spcBef>
            </a:pPr>
            <a:r>
              <a:rPr lang="en-US" b="1" dirty="0">
                <a:cs typeface="Times New Roman" pitchFamily="18" charset="0"/>
              </a:rPr>
              <a:t>Magnetic tape</a:t>
            </a:r>
          </a:p>
          <a:p>
            <a:pPr lvl="1" algn="just">
              <a:spcBef>
                <a:spcPct val="50000"/>
              </a:spcBef>
            </a:pPr>
            <a:r>
              <a:rPr lang="en-US" b="1" dirty="0">
                <a:cs typeface="Times New Roman" pitchFamily="18" charset="0"/>
              </a:rPr>
              <a:t>Optical disk</a:t>
            </a:r>
          </a:p>
          <a:p>
            <a:endParaRPr lang="en-US" dirty="0"/>
          </a:p>
        </p:txBody>
      </p:sp>
    </p:spTree>
    <p:extLst>
      <p:ext uri="{BB962C8B-B14F-4D97-AF65-F5344CB8AC3E}">
        <p14:creationId xmlns:p14="http://schemas.microsoft.com/office/powerpoint/2010/main" val="2275338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fontScale="92500" lnSpcReduction="20000"/>
          </a:bodyPr>
          <a:lstStyle/>
          <a:p>
            <a:pPr algn="just">
              <a:spcBef>
                <a:spcPct val="50000"/>
              </a:spcBef>
            </a:pPr>
            <a:r>
              <a:rPr lang="en-US" dirty="0">
                <a:cs typeface="Times New Roman" pitchFamily="18" charset="0"/>
              </a:rPr>
              <a:t>When end of the log is reached, the UNDO and REDO lists identify, respectively, transactions of types T3 and T5 and transactions of types T2 and T4.</a:t>
            </a:r>
          </a:p>
          <a:p>
            <a:pPr algn="just">
              <a:spcBef>
                <a:spcPct val="50000"/>
              </a:spcBef>
            </a:pPr>
            <a:r>
              <a:rPr lang="en-US" dirty="0">
                <a:cs typeface="Times New Roman" pitchFamily="18" charset="0"/>
              </a:rPr>
              <a:t>The system now works backward through the log, undoing the transactions in the UNDO list; then it works forward again, redoing the transactions in the REDO list.</a:t>
            </a:r>
          </a:p>
          <a:p>
            <a:pPr algn="just">
              <a:spcBef>
                <a:spcPct val="50000"/>
              </a:spcBef>
            </a:pPr>
            <a:r>
              <a:rPr lang="en-US" dirty="0">
                <a:cs typeface="Times New Roman" pitchFamily="18" charset="0"/>
              </a:rPr>
              <a:t>Recovery using UNDO is called </a:t>
            </a:r>
            <a:r>
              <a:rPr lang="en-US" i="1" dirty="0">
                <a:solidFill>
                  <a:srgbClr val="FF0000"/>
                </a:solidFill>
                <a:cs typeface="Times New Roman" pitchFamily="18" charset="0"/>
              </a:rPr>
              <a:t>Backward Recovery</a:t>
            </a:r>
            <a:r>
              <a:rPr lang="en-US" i="1" dirty="0">
                <a:cs typeface="Times New Roman" pitchFamily="18" charset="0"/>
              </a:rPr>
              <a:t>; </a:t>
            </a:r>
            <a:r>
              <a:rPr lang="en-US" dirty="0">
                <a:cs typeface="Times New Roman" pitchFamily="18" charset="0"/>
              </a:rPr>
              <a:t>for REDO is called </a:t>
            </a:r>
            <a:r>
              <a:rPr lang="en-US" i="1" dirty="0">
                <a:solidFill>
                  <a:srgbClr val="FF0000"/>
                </a:solidFill>
                <a:cs typeface="Times New Roman" pitchFamily="18" charset="0"/>
              </a:rPr>
              <a:t>Forward Recovery</a:t>
            </a:r>
            <a:r>
              <a:rPr lang="en-US" dirty="0">
                <a:cs typeface="Times New Roman" pitchFamily="18" charset="0"/>
              </a:rPr>
              <a:t>.</a:t>
            </a:r>
            <a:endParaRPr lang="en-US" sz="2800" dirty="0">
              <a:cs typeface="Times New Roman" pitchFamily="18" charset="0"/>
            </a:endParaRPr>
          </a:p>
          <a:p>
            <a:endParaRPr lang="en-US" dirty="0"/>
          </a:p>
        </p:txBody>
      </p:sp>
    </p:spTree>
    <p:extLst>
      <p:ext uri="{BB962C8B-B14F-4D97-AF65-F5344CB8AC3E}">
        <p14:creationId xmlns:p14="http://schemas.microsoft.com/office/powerpoint/2010/main" val="2904155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Shadow Paging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b="1" dirty="0">
                <a:solidFill>
                  <a:schemeClr val="tx2"/>
                </a:solidFill>
              </a:rPr>
              <a:t>Shadow paging</a:t>
            </a:r>
            <a:r>
              <a:rPr lang="en-US" dirty="0"/>
              <a:t> is an alternative to log-based recovery; this scheme is useful if  transactions execute serially</a:t>
            </a:r>
          </a:p>
          <a:p>
            <a:pPr algn="just"/>
            <a:r>
              <a:rPr lang="en-US" dirty="0">
                <a:cs typeface="Times New Roman" pitchFamily="18" charset="0"/>
              </a:rPr>
              <a:t>In shadow paging, system writes a new data item at a different disk location. Thus, there are multiple copies of a data item can be maintained on disk.</a:t>
            </a:r>
          </a:p>
          <a:p>
            <a:pPr algn="just"/>
            <a:r>
              <a:rPr lang="en-US" dirty="0">
                <a:cs typeface="Times New Roman" pitchFamily="18" charset="0"/>
              </a:rPr>
              <a:t>The database is partitioned into some number of fixed-length blocks, which are referred to as pages. We use a page table for identifying the </a:t>
            </a:r>
            <a:r>
              <a:rPr lang="en-US" dirty="0" err="1"/>
              <a:t>i</a:t>
            </a:r>
            <a:r>
              <a:rPr lang="en-US" baseline="30000" dirty="0" err="1"/>
              <a:t>th</a:t>
            </a:r>
            <a:r>
              <a:rPr lang="en-US" dirty="0">
                <a:cs typeface="Times New Roman" pitchFamily="18" charset="0"/>
              </a:rPr>
              <a:t> page of the database for any given i. </a:t>
            </a:r>
            <a:endParaRPr lang="en-US" dirty="0"/>
          </a:p>
          <a:p>
            <a:pPr algn="just"/>
            <a:endParaRPr lang="en-US" dirty="0">
              <a:cs typeface="Times New Roman" pitchFamily="18" charset="0"/>
            </a:endParaRPr>
          </a:p>
          <a:p>
            <a:endParaRPr lang="en-US" dirty="0"/>
          </a:p>
        </p:txBody>
      </p:sp>
    </p:spTree>
    <p:extLst>
      <p:ext uri="{BB962C8B-B14F-4D97-AF65-F5344CB8AC3E}">
        <p14:creationId xmlns:p14="http://schemas.microsoft.com/office/powerpoint/2010/main" val="1370877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67591" name="Content Placeholder 15"/>
          <p:cNvSpPr>
            <a:spLocks noGrp="1"/>
          </p:cNvSpPr>
          <p:nvPr>
            <p:ph idx="1"/>
          </p:nvPr>
        </p:nvSpPr>
        <p:spPr>
          <a:xfrm>
            <a:off x="457200" y="1600200"/>
            <a:ext cx="4876800" cy="4953000"/>
          </a:xfrm>
        </p:spPr>
        <p:txBody>
          <a:bodyPr/>
          <a:lstStyle/>
          <a:p>
            <a:pPr marL="457200" indent="-457200" algn="just">
              <a:spcBef>
                <a:spcPct val="50000"/>
              </a:spcBef>
            </a:pPr>
            <a:r>
              <a:rPr lang="en-US" dirty="0"/>
              <a:t>The page table has n entries one for each database page.</a:t>
            </a:r>
          </a:p>
          <a:p>
            <a:pPr marL="457200" indent="-457200" algn="just">
              <a:spcBef>
                <a:spcPct val="50000"/>
              </a:spcBef>
            </a:pPr>
            <a:r>
              <a:rPr lang="en-US" dirty="0"/>
              <a:t>Each entry contains a pointer to a page on disk.</a:t>
            </a:r>
          </a:p>
          <a:p>
            <a:pPr marL="457200" indent="-457200" algn="just">
              <a:spcBef>
                <a:spcPct val="50000"/>
              </a:spcBef>
            </a:pPr>
            <a:r>
              <a:rPr lang="en-US" dirty="0"/>
              <a:t>The first entry contains pointer to the first page of the database &amp; so on.</a:t>
            </a:r>
          </a:p>
        </p:txBody>
      </p:sp>
      <p:grpSp>
        <p:nvGrpSpPr>
          <p:cNvPr id="2" name="Group 60"/>
          <p:cNvGrpSpPr>
            <a:grpSpLocks/>
          </p:cNvGrpSpPr>
          <p:nvPr/>
        </p:nvGrpSpPr>
        <p:grpSpPr bwMode="auto">
          <a:xfrm>
            <a:off x="5334000" y="1611313"/>
            <a:ext cx="3886200" cy="4713287"/>
            <a:chOff x="5257800" y="1447800"/>
            <a:chExt cx="3886200" cy="4712732"/>
          </a:xfrm>
        </p:grpSpPr>
        <p:sp>
          <p:nvSpPr>
            <p:cNvPr id="8" name="Rectangle 7"/>
            <p:cNvSpPr/>
            <p:nvPr/>
          </p:nvSpPr>
          <p:spPr>
            <a:xfrm>
              <a:off x="5562600" y="1904946"/>
              <a:ext cx="1219200" cy="33524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696200" y="1447800"/>
              <a:ext cx="1219200" cy="426669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5562600" y="495258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464782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62600" y="4343059"/>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4038295"/>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2600" y="373353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342876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62600" y="312400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62600" y="2819238"/>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62600" y="2514474"/>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62600" y="2209710"/>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96200" y="540973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96200" y="5104969"/>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96200" y="4800205"/>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96200" y="449544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419067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96200" y="297162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96200" y="2666856"/>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96200" y="2362092"/>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96200" y="2057328"/>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96200" y="1752564"/>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57800" y="1909708"/>
              <a:ext cx="304800" cy="369844"/>
            </a:xfrm>
            <a:prstGeom prst="rect">
              <a:avLst/>
            </a:prstGeom>
            <a:noFill/>
          </p:spPr>
          <p:txBody>
            <a:bodyPr>
              <a:spAutoFit/>
            </a:bodyPr>
            <a:lstStyle/>
            <a:p>
              <a:pPr>
                <a:defRPr/>
              </a:pPr>
              <a:r>
                <a:rPr lang="en-US" b="1" dirty="0">
                  <a:latin typeface="+mn-lt"/>
                  <a:cs typeface="+mn-cs"/>
                </a:rPr>
                <a:t>1</a:t>
              </a:r>
            </a:p>
          </p:txBody>
        </p:sp>
        <p:sp>
          <p:nvSpPr>
            <p:cNvPr id="36" name="TextBox 35"/>
            <p:cNvSpPr txBox="1"/>
            <p:nvPr/>
          </p:nvSpPr>
          <p:spPr>
            <a:xfrm>
              <a:off x="5257800" y="2203361"/>
              <a:ext cx="304800" cy="368257"/>
            </a:xfrm>
            <a:prstGeom prst="rect">
              <a:avLst/>
            </a:prstGeom>
            <a:noFill/>
          </p:spPr>
          <p:txBody>
            <a:bodyPr>
              <a:spAutoFit/>
            </a:bodyPr>
            <a:lstStyle/>
            <a:p>
              <a:pPr>
                <a:defRPr/>
              </a:pPr>
              <a:r>
                <a:rPr lang="en-US" b="1" dirty="0">
                  <a:latin typeface="+mn-lt"/>
                  <a:cs typeface="+mn-cs"/>
                </a:rPr>
                <a:t>2</a:t>
              </a:r>
            </a:p>
          </p:txBody>
        </p:sp>
        <p:sp>
          <p:nvSpPr>
            <p:cNvPr id="37" name="TextBox 36"/>
            <p:cNvSpPr txBox="1"/>
            <p:nvPr/>
          </p:nvSpPr>
          <p:spPr>
            <a:xfrm>
              <a:off x="5257800" y="2471616"/>
              <a:ext cx="304800" cy="368257"/>
            </a:xfrm>
            <a:prstGeom prst="rect">
              <a:avLst/>
            </a:prstGeom>
            <a:noFill/>
          </p:spPr>
          <p:txBody>
            <a:bodyPr>
              <a:spAutoFit/>
            </a:bodyPr>
            <a:lstStyle/>
            <a:p>
              <a:pPr>
                <a:defRPr/>
              </a:pPr>
              <a:r>
                <a:rPr lang="en-US" b="1" dirty="0">
                  <a:latin typeface="+mn-lt"/>
                  <a:cs typeface="+mn-cs"/>
                </a:rPr>
                <a:t>3</a:t>
              </a:r>
            </a:p>
          </p:txBody>
        </p:sp>
        <p:sp>
          <p:nvSpPr>
            <p:cNvPr id="38" name="TextBox 37"/>
            <p:cNvSpPr txBox="1"/>
            <p:nvPr/>
          </p:nvSpPr>
          <p:spPr>
            <a:xfrm>
              <a:off x="5257800" y="2789079"/>
              <a:ext cx="304800" cy="369844"/>
            </a:xfrm>
            <a:prstGeom prst="rect">
              <a:avLst/>
            </a:prstGeom>
            <a:noFill/>
          </p:spPr>
          <p:txBody>
            <a:bodyPr>
              <a:spAutoFit/>
            </a:bodyPr>
            <a:lstStyle/>
            <a:p>
              <a:pPr>
                <a:defRPr/>
              </a:pPr>
              <a:r>
                <a:rPr lang="en-US" b="1" dirty="0">
                  <a:latin typeface="+mn-lt"/>
                  <a:cs typeface="+mn-cs"/>
                </a:rPr>
                <a:t>4</a:t>
              </a:r>
            </a:p>
          </p:txBody>
        </p:sp>
        <p:sp>
          <p:nvSpPr>
            <p:cNvPr id="39" name="TextBox 38"/>
            <p:cNvSpPr txBox="1"/>
            <p:nvPr/>
          </p:nvSpPr>
          <p:spPr>
            <a:xfrm>
              <a:off x="5257800" y="3093843"/>
              <a:ext cx="304800" cy="369844"/>
            </a:xfrm>
            <a:prstGeom prst="rect">
              <a:avLst/>
            </a:prstGeom>
            <a:noFill/>
          </p:spPr>
          <p:txBody>
            <a:bodyPr>
              <a:spAutoFit/>
            </a:bodyPr>
            <a:lstStyle/>
            <a:p>
              <a:pPr>
                <a:defRPr/>
              </a:pPr>
              <a:r>
                <a:rPr lang="en-US" b="1" dirty="0">
                  <a:latin typeface="+mn-lt"/>
                  <a:cs typeface="+mn-cs"/>
                </a:rPr>
                <a:t>5</a:t>
              </a:r>
            </a:p>
          </p:txBody>
        </p:sp>
        <p:sp>
          <p:nvSpPr>
            <p:cNvPr id="40" name="TextBox 39"/>
            <p:cNvSpPr txBox="1"/>
            <p:nvPr/>
          </p:nvSpPr>
          <p:spPr>
            <a:xfrm>
              <a:off x="5257800" y="3398607"/>
              <a:ext cx="304800" cy="369844"/>
            </a:xfrm>
            <a:prstGeom prst="rect">
              <a:avLst/>
            </a:prstGeom>
            <a:noFill/>
          </p:spPr>
          <p:txBody>
            <a:bodyPr>
              <a:spAutoFit/>
            </a:bodyPr>
            <a:lstStyle/>
            <a:p>
              <a:pPr>
                <a:defRPr/>
              </a:pPr>
              <a:r>
                <a:rPr lang="en-US" b="1" dirty="0">
                  <a:latin typeface="+mn-lt"/>
                  <a:cs typeface="+mn-cs"/>
                </a:rPr>
                <a:t>6</a:t>
              </a:r>
            </a:p>
          </p:txBody>
        </p:sp>
        <p:sp>
          <p:nvSpPr>
            <p:cNvPr id="41" name="TextBox 40"/>
            <p:cNvSpPr txBox="1"/>
            <p:nvPr/>
          </p:nvSpPr>
          <p:spPr>
            <a:xfrm>
              <a:off x="5257800" y="3717658"/>
              <a:ext cx="304800" cy="369843"/>
            </a:xfrm>
            <a:prstGeom prst="rect">
              <a:avLst/>
            </a:prstGeom>
            <a:noFill/>
          </p:spPr>
          <p:txBody>
            <a:bodyPr>
              <a:spAutoFit/>
            </a:bodyPr>
            <a:lstStyle/>
            <a:p>
              <a:pPr>
                <a:defRPr/>
              </a:pPr>
              <a:r>
                <a:rPr lang="en-US" b="1" dirty="0">
                  <a:latin typeface="+mn-lt"/>
                  <a:cs typeface="+mn-cs"/>
                </a:rPr>
                <a:t>7</a:t>
              </a:r>
            </a:p>
          </p:txBody>
        </p:sp>
        <p:sp>
          <p:nvSpPr>
            <p:cNvPr id="42" name="TextBox 41"/>
            <p:cNvSpPr txBox="1"/>
            <p:nvPr/>
          </p:nvSpPr>
          <p:spPr>
            <a:xfrm>
              <a:off x="5257800" y="4922428"/>
              <a:ext cx="304800" cy="369844"/>
            </a:xfrm>
            <a:prstGeom prst="rect">
              <a:avLst/>
            </a:prstGeom>
            <a:noFill/>
          </p:spPr>
          <p:txBody>
            <a:bodyPr>
              <a:spAutoFit/>
            </a:bodyPr>
            <a:lstStyle/>
            <a:p>
              <a:pPr>
                <a:defRPr/>
              </a:pPr>
              <a:r>
                <a:rPr lang="en-US" b="1" dirty="0">
                  <a:latin typeface="+mn-lt"/>
                  <a:cs typeface="+mn-cs"/>
                </a:rPr>
                <a:t>n</a:t>
              </a:r>
            </a:p>
          </p:txBody>
        </p:sp>
        <p:cxnSp>
          <p:nvCxnSpPr>
            <p:cNvPr id="44" name="Straight Arrow Connector 43"/>
            <p:cNvCxnSpPr/>
            <p:nvPr/>
          </p:nvCxnSpPr>
          <p:spPr>
            <a:xfrm rot="5400000" flipH="1" flipV="1">
              <a:off x="6705663" y="1676319"/>
              <a:ext cx="1066674"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81800" y="2438283"/>
              <a:ext cx="914400" cy="3809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781800" y="2057328"/>
              <a:ext cx="914400" cy="15238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6553281" y="2133465"/>
              <a:ext cx="1371438"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6553281" y="3200140"/>
              <a:ext cx="1371438"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p:cNvCxnSpPr>
            <p:nvPr/>
          </p:nvCxnSpPr>
          <p:spPr>
            <a:xfrm>
              <a:off x="6781800" y="3581149"/>
              <a:ext cx="914400" cy="167620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781800" y="4647823"/>
              <a:ext cx="914400" cy="4571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67688" y="3047812"/>
              <a:ext cx="304800" cy="1200009"/>
            </a:xfrm>
            <a:prstGeom prst="rect">
              <a:avLst/>
            </a:prstGeom>
            <a:noFill/>
          </p:spPr>
          <p:txBody>
            <a:bodyPr>
              <a:spAutoFit/>
            </a:bodyPr>
            <a:lstStyle/>
            <a:p>
              <a:pPr>
                <a:defRPr/>
              </a:pPr>
              <a:r>
                <a:rPr lang="en-US" b="1" dirty="0">
                  <a:latin typeface="+mn-lt"/>
                  <a:cs typeface="+mn-cs"/>
                </a:rPr>
                <a:t>*</a:t>
              </a:r>
            </a:p>
            <a:p>
              <a:pPr>
                <a:defRPr/>
              </a:pPr>
              <a:r>
                <a:rPr lang="en-US" b="1" dirty="0">
                  <a:latin typeface="+mn-lt"/>
                  <a:cs typeface="+mn-cs"/>
                </a:rPr>
                <a:t>*</a:t>
              </a:r>
            </a:p>
            <a:p>
              <a:pPr>
                <a:defRPr/>
              </a:pPr>
              <a:r>
                <a:rPr lang="en-US" b="1" dirty="0">
                  <a:latin typeface="+mn-lt"/>
                  <a:cs typeface="+mn-cs"/>
                </a:rPr>
                <a:t>*</a:t>
              </a:r>
            </a:p>
            <a:p>
              <a:pPr>
                <a:defRPr/>
              </a:pPr>
              <a:r>
                <a:rPr lang="en-US" b="1" dirty="0">
                  <a:latin typeface="+mn-lt"/>
                  <a:cs typeface="+mn-cs"/>
                </a:rPr>
                <a:t>*</a:t>
              </a:r>
            </a:p>
          </p:txBody>
        </p:sp>
        <p:sp>
          <p:nvSpPr>
            <p:cNvPr id="58" name="TextBox 57"/>
            <p:cNvSpPr txBox="1"/>
            <p:nvPr/>
          </p:nvSpPr>
          <p:spPr>
            <a:xfrm>
              <a:off x="5500688" y="5333542"/>
              <a:ext cx="1371600" cy="369843"/>
            </a:xfrm>
            <a:prstGeom prst="rect">
              <a:avLst/>
            </a:prstGeom>
            <a:noFill/>
          </p:spPr>
          <p:txBody>
            <a:bodyPr>
              <a:spAutoFit/>
            </a:bodyPr>
            <a:lstStyle/>
            <a:p>
              <a:pPr algn="ctr">
                <a:defRPr/>
              </a:pPr>
              <a:r>
                <a:rPr lang="en-US" b="1" dirty="0">
                  <a:latin typeface="+mn-lt"/>
                  <a:cs typeface="+mn-cs"/>
                </a:rPr>
                <a:t>Page Table</a:t>
              </a:r>
            </a:p>
          </p:txBody>
        </p:sp>
        <p:sp>
          <p:nvSpPr>
            <p:cNvPr id="59" name="TextBox 58"/>
            <p:cNvSpPr txBox="1"/>
            <p:nvPr/>
          </p:nvSpPr>
          <p:spPr>
            <a:xfrm>
              <a:off x="7467600" y="5790689"/>
              <a:ext cx="1676400" cy="369843"/>
            </a:xfrm>
            <a:prstGeom prst="rect">
              <a:avLst/>
            </a:prstGeom>
            <a:noFill/>
          </p:spPr>
          <p:txBody>
            <a:bodyPr>
              <a:spAutoFit/>
            </a:bodyPr>
            <a:lstStyle/>
            <a:p>
              <a:pPr algn="ctr">
                <a:defRPr/>
              </a:pPr>
              <a:r>
                <a:rPr lang="en-US" b="1" dirty="0">
                  <a:latin typeface="+mn-lt"/>
                  <a:cs typeface="+mn-cs"/>
                </a:rPr>
                <a:t>Pages on Disk</a:t>
              </a:r>
            </a:p>
          </p:txBody>
        </p:sp>
      </p:grpSp>
    </p:spTree>
    <p:extLst>
      <p:ext uri="{BB962C8B-B14F-4D97-AF65-F5344CB8AC3E}">
        <p14:creationId xmlns:p14="http://schemas.microsoft.com/office/powerpoint/2010/main" val="381362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591">
                                            <p:txEl>
                                              <p:pRg st="0" end="0"/>
                                            </p:txEl>
                                          </p:spTgt>
                                        </p:tgtEl>
                                        <p:attrNameLst>
                                          <p:attrName>style.visibility</p:attrName>
                                        </p:attrNameLst>
                                      </p:cBhvr>
                                      <p:to>
                                        <p:strVal val="visible"/>
                                      </p:to>
                                    </p:set>
                                    <p:animEffect transition="in" filter="randombar(horizontal)">
                                      <p:cBhvr>
                                        <p:cTn id="7" dur="500"/>
                                        <p:tgtEl>
                                          <p:spTgt spid="675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7591">
                                            <p:txEl>
                                              <p:pRg st="1" end="1"/>
                                            </p:txEl>
                                          </p:spTgt>
                                        </p:tgtEl>
                                        <p:attrNameLst>
                                          <p:attrName>style.visibility</p:attrName>
                                        </p:attrNameLst>
                                      </p:cBhvr>
                                      <p:to>
                                        <p:strVal val="visible"/>
                                      </p:to>
                                    </p:set>
                                    <p:animEffect transition="in" filter="randombar(horizontal)">
                                      <p:cBhvr>
                                        <p:cTn id="12" dur="500"/>
                                        <p:tgtEl>
                                          <p:spTgt spid="675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7591">
                                            <p:txEl>
                                              <p:pRg st="2" end="2"/>
                                            </p:txEl>
                                          </p:spTgt>
                                        </p:tgtEl>
                                        <p:attrNameLst>
                                          <p:attrName>style.visibility</p:attrName>
                                        </p:attrNameLst>
                                      </p:cBhvr>
                                      <p:to>
                                        <p:strVal val="visible"/>
                                      </p:to>
                                    </p:set>
                                    <p:animEffect transition="in" filter="randombar(horizontal)">
                                      <p:cBhvr>
                                        <p:cTn id="17" dur="500"/>
                                        <p:tgtEl>
                                          <p:spTgt spid="675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Shadow Paging</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gn="just">
              <a:spcBef>
                <a:spcPct val="50000"/>
              </a:spcBef>
            </a:pPr>
            <a:r>
              <a:rPr lang="en-US" sz="3000" dirty="0"/>
              <a:t>The key idea behind the shadow-paging technique is to maintain two page tables during the life of a transaction: </a:t>
            </a:r>
          </a:p>
          <a:p>
            <a:pPr marL="857250" lvl="1" indent="-457200" algn="just">
              <a:spcBef>
                <a:spcPct val="50000"/>
              </a:spcBef>
            </a:pPr>
            <a:r>
              <a:rPr lang="en-US" sz="3000" b="1" dirty="0">
                <a:solidFill>
                  <a:schemeClr val="accent1">
                    <a:lumMod val="75000"/>
                  </a:schemeClr>
                </a:solidFill>
              </a:rPr>
              <a:t>The Shadow Page Table </a:t>
            </a:r>
          </a:p>
          <a:p>
            <a:pPr marL="857250" lvl="1" indent="-457200" algn="just">
              <a:spcBef>
                <a:spcPct val="50000"/>
              </a:spcBef>
            </a:pPr>
            <a:r>
              <a:rPr lang="en-US" sz="3000" b="1" dirty="0">
                <a:solidFill>
                  <a:schemeClr val="accent1">
                    <a:lumMod val="75000"/>
                  </a:schemeClr>
                </a:solidFill>
              </a:rPr>
              <a:t>The Current Page Table</a:t>
            </a:r>
          </a:p>
          <a:p>
            <a:pPr algn="just"/>
            <a:r>
              <a:rPr lang="en-US" sz="3000" dirty="0"/>
              <a:t>When transaction starts, both page tables are identical. The shadow page table is never changed over the duration of the transaction. The current page table may be changed when a transaction performs a write operation.</a:t>
            </a:r>
          </a:p>
          <a:p>
            <a:endParaRPr lang="en-US" dirty="0"/>
          </a:p>
        </p:txBody>
      </p:sp>
    </p:spTree>
    <p:extLst>
      <p:ext uri="{BB962C8B-B14F-4D97-AF65-F5344CB8AC3E}">
        <p14:creationId xmlns:p14="http://schemas.microsoft.com/office/powerpoint/2010/main" val="53942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grpSp>
        <p:nvGrpSpPr>
          <p:cNvPr id="2" name="Group 116"/>
          <p:cNvGrpSpPr>
            <a:grpSpLocks/>
          </p:cNvGrpSpPr>
          <p:nvPr/>
        </p:nvGrpSpPr>
        <p:grpSpPr bwMode="auto">
          <a:xfrm>
            <a:off x="1752600" y="1600200"/>
            <a:ext cx="5624513" cy="4724400"/>
            <a:chOff x="3366655" y="1600200"/>
            <a:chExt cx="5624945" cy="4724400"/>
          </a:xfrm>
        </p:grpSpPr>
        <p:sp>
          <p:nvSpPr>
            <p:cNvPr id="8" name="Rectangle 7"/>
            <p:cNvSpPr/>
            <p:nvPr/>
          </p:nvSpPr>
          <p:spPr>
            <a:xfrm>
              <a:off x="3428573" y="2068513"/>
              <a:ext cx="1219294"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2337" y="1611313"/>
              <a:ext cx="1219294"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573" y="5116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573" y="4811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573" y="4506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573" y="4202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573" y="3897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573" y="3592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573" y="3287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573" y="2982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573" y="2678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573" y="2373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2337" y="5573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2337" y="5268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2337" y="4964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2337" y="4659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2337" y="4354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2337" y="3135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2337" y="2830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2337" y="2525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2337" y="2220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2337" y="1916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4571702" y="1839878"/>
              <a:ext cx="10668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866" y="2601913"/>
              <a:ext cx="91447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47866" y="2220913"/>
              <a:ext cx="91447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4419302" y="3363878"/>
              <a:ext cx="1371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655" y="5497513"/>
              <a:ext cx="1371705" cy="646112"/>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3719" y="5954713"/>
              <a:ext cx="1676529" cy="369887"/>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101" y="2057400"/>
              <a:ext cx="1219294"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101" y="51054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101" y="4800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101" y="4495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101" y="4191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101" y="38862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101" y="35814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101" y="3276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101" y="2971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101" y="2667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101" y="23622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336" y="2062163"/>
              <a:ext cx="304823" cy="369887"/>
            </a:xfrm>
            <a:prstGeom prst="rect">
              <a:avLst/>
            </a:prstGeom>
            <a:noFill/>
          </p:spPr>
          <p:txBody>
            <a:bodyPr>
              <a:spAutoFit/>
            </a:bodyPr>
            <a:lstStyle/>
            <a:p>
              <a:pPr>
                <a:defRPr/>
              </a:pPr>
              <a:r>
                <a:rPr lang="en-US" b="1" dirty="0">
                  <a:latin typeface="+mn-lt"/>
                  <a:cs typeface="+mn-cs"/>
                </a:rPr>
                <a:t>1</a:t>
              </a:r>
            </a:p>
          </p:txBody>
        </p:sp>
        <p:sp>
          <p:nvSpPr>
            <p:cNvPr id="68" name="TextBox 67"/>
            <p:cNvSpPr txBox="1"/>
            <p:nvPr/>
          </p:nvSpPr>
          <p:spPr>
            <a:xfrm>
              <a:off x="8153336" y="2355850"/>
              <a:ext cx="304823" cy="368300"/>
            </a:xfrm>
            <a:prstGeom prst="rect">
              <a:avLst/>
            </a:prstGeom>
            <a:noFill/>
          </p:spPr>
          <p:txBody>
            <a:bodyPr>
              <a:spAutoFit/>
            </a:bodyPr>
            <a:lstStyle/>
            <a:p>
              <a:pPr>
                <a:defRPr/>
              </a:pPr>
              <a:r>
                <a:rPr lang="en-US" b="1" dirty="0">
                  <a:latin typeface="+mn-lt"/>
                  <a:cs typeface="+mn-cs"/>
                </a:rPr>
                <a:t>2</a:t>
              </a:r>
            </a:p>
          </p:txBody>
        </p:sp>
        <p:sp>
          <p:nvSpPr>
            <p:cNvPr id="69" name="TextBox 68"/>
            <p:cNvSpPr txBox="1"/>
            <p:nvPr/>
          </p:nvSpPr>
          <p:spPr>
            <a:xfrm>
              <a:off x="8153336" y="2622550"/>
              <a:ext cx="304823" cy="369888"/>
            </a:xfrm>
            <a:prstGeom prst="rect">
              <a:avLst/>
            </a:prstGeom>
            <a:noFill/>
          </p:spPr>
          <p:txBody>
            <a:bodyPr>
              <a:spAutoFit/>
            </a:bodyPr>
            <a:lstStyle/>
            <a:p>
              <a:pPr>
                <a:defRPr/>
              </a:pPr>
              <a:r>
                <a:rPr lang="en-US" b="1" dirty="0">
                  <a:latin typeface="+mn-lt"/>
                  <a:cs typeface="+mn-cs"/>
                </a:rPr>
                <a:t>3</a:t>
              </a:r>
            </a:p>
          </p:txBody>
        </p:sp>
        <p:sp>
          <p:nvSpPr>
            <p:cNvPr id="70" name="TextBox 69"/>
            <p:cNvSpPr txBox="1"/>
            <p:nvPr/>
          </p:nvSpPr>
          <p:spPr>
            <a:xfrm>
              <a:off x="8153336" y="2941638"/>
              <a:ext cx="304823" cy="369887"/>
            </a:xfrm>
            <a:prstGeom prst="rect">
              <a:avLst/>
            </a:prstGeom>
            <a:noFill/>
          </p:spPr>
          <p:txBody>
            <a:bodyPr>
              <a:spAutoFit/>
            </a:bodyPr>
            <a:lstStyle/>
            <a:p>
              <a:pPr>
                <a:defRPr/>
              </a:pPr>
              <a:r>
                <a:rPr lang="en-US" b="1" dirty="0">
                  <a:latin typeface="+mn-lt"/>
                  <a:cs typeface="+mn-cs"/>
                </a:rPr>
                <a:t>4</a:t>
              </a:r>
            </a:p>
          </p:txBody>
        </p:sp>
        <p:sp>
          <p:nvSpPr>
            <p:cNvPr id="71" name="TextBox 70"/>
            <p:cNvSpPr txBox="1"/>
            <p:nvPr/>
          </p:nvSpPr>
          <p:spPr>
            <a:xfrm>
              <a:off x="8153336" y="3246438"/>
              <a:ext cx="304823" cy="369887"/>
            </a:xfrm>
            <a:prstGeom prst="rect">
              <a:avLst/>
            </a:prstGeom>
            <a:noFill/>
          </p:spPr>
          <p:txBody>
            <a:bodyPr>
              <a:spAutoFit/>
            </a:bodyPr>
            <a:lstStyle/>
            <a:p>
              <a:pPr>
                <a:defRPr/>
              </a:pPr>
              <a:r>
                <a:rPr lang="en-US" b="1" dirty="0">
                  <a:latin typeface="+mn-lt"/>
                  <a:cs typeface="+mn-cs"/>
                </a:rPr>
                <a:t>5</a:t>
              </a:r>
            </a:p>
          </p:txBody>
        </p:sp>
        <p:sp>
          <p:nvSpPr>
            <p:cNvPr id="72" name="TextBox 71"/>
            <p:cNvSpPr txBox="1"/>
            <p:nvPr/>
          </p:nvSpPr>
          <p:spPr>
            <a:xfrm>
              <a:off x="8153336" y="3551238"/>
              <a:ext cx="304823" cy="369887"/>
            </a:xfrm>
            <a:prstGeom prst="rect">
              <a:avLst/>
            </a:prstGeom>
            <a:noFill/>
          </p:spPr>
          <p:txBody>
            <a:bodyPr>
              <a:spAutoFit/>
            </a:bodyPr>
            <a:lstStyle/>
            <a:p>
              <a:pPr>
                <a:defRPr/>
              </a:pPr>
              <a:r>
                <a:rPr lang="en-US" b="1" dirty="0">
                  <a:latin typeface="+mn-lt"/>
                  <a:cs typeface="+mn-cs"/>
                </a:rPr>
                <a:t>6</a:t>
              </a:r>
            </a:p>
          </p:txBody>
        </p:sp>
        <p:sp>
          <p:nvSpPr>
            <p:cNvPr id="73" name="TextBox 72"/>
            <p:cNvSpPr txBox="1"/>
            <p:nvPr/>
          </p:nvSpPr>
          <p:spPr>
            <a:xfrm>
              <a:off x="8153336" y="3870325"/>
              <a:ext cx="304823" cy="369888"/>
            </a:xfrm>
            <a:prstGeom prst="rect">
              <a:avLst/>
            </a:prstGeom>
            <a:noFill/>
          </p:spPr>
          <p:txBody>
            <a:bodyPr>
              <a:spAutoFit/>
            </a:bodyPr>
            <a:lstStyle/>
            <a:p>
              <a:pPr>
                <a:defRPr/>
              </a:pPr>
              <a:r>
                <a:rPr lang="en-US" b="1" dirty="0">
                  <a:latin typeface="+mn-lt"/>
                  <a:cs typeface="+mn-cs"/>
                </a:rPr>
                <a:t>7</a:t>
              </a:r>
            </a:p>
          </p:txBody>
        </p:sp>
        <p:sp>
          <p:nvSpPr>
            <p:cNvPr id="74" name="TextBox 73"/>
            <p:cNvSpPr txBox="1"/>
            <p:nvPr/>
          </p:nvSpPr>
          <p:spPr>
            <a:xfrm>
              <a:off x="8091418" y="5075238"/>
              <a:ext cx="442947" cy="369887"/>
            </a:xfrm>
            <a:prstGeom prst="rect">
              <a:avLst/>
            </a:prstGeom>
            <a:noFill/>
          </p:spPr>
          <p:txBody>
            <a:bodyPr>
              <a:spAutoFit/>
            </a:bodyPr>
            <a:lstStyle/>
            <a:p>
              <a:pPr>
                <a:defRPr/>
              </a:pPr>
              <a:r>
                <a:rPr lang="en-US" b="1" dirty="0">
                  <a:latin typeface="+mn-lt"/>
                  <a:cs typeface="+mn-cs"/>
                </a:rPr>
                <a:t>11</a:t>
              </a:r>
            </a:p>
          </p:txBody>
        </p:sp>
        <p:sp>
          <p:nvSpPr>
            <p:cNvPr id="75" name="TextBox 74"/>
            <p:cNvSpPr txBox="1"/>
            <p:nvPr/>
          </p:nvSpPr>
          <p:spPr>
            <a:xfrm>
              <a:off x="7619895" y="5486400"/>
              <a:ext cx="1371705" cy="646113"/>
            </a:xfrm>
            <a:prstGeom prst="rect">
              <a:avLst/>
            </a:prstGeom>
            <a:noFill/>
          </p:spPr>
          <p:txBody>
            <a:bodyPr>
              <a:spAutoFit/>
            </a:bodyPr>
            <a:lstStyle/>
            <a:p>
              <a:pPr algn="ctr">
                <a:defRPr/>
              </a:pPr>
              <a:r>
                <a:rPr lang="en-US" b="1" dirty="0">
                  <a:latin typeface="+mn-lt"/>
                  <a:cs typeface="+mn-cs"/>
                </a:rPr>
                <a:t>Current Page Table</a:t>
              </a:r>
            </a:p>
          </p:txBody>
        </p:sp>
        <p:sp>
          <p:nvSpPr>
            <p:cNvPr id="76" name="TextBox 75"/>
            <p:cNvSpPr txBox="1"/>
            <p:nvPr/>
          </p:nvSpPr>
          <p:spPr>
            <a:xfrm>
              <a:off x="8167624" y="4189413"/>
              <a:ext cx="304823" cy="368300"/>
            </a:xfrm>
            <a:prstGeom prst="rect">
              <a:avLst/>
            </a:prstGeom>
            <a:noFill/>
          </p:spPr>
          <p:txBody>
            <a:bodyPr>
              <a:spAutoFit/>
            </a:bodyPr>
            <a:lstStyle/>
            <a:p>
              <a:pPr>
                <a:defRPr/>
              </a:pPr>
              <a:r>
                <a:rPr lang="en-US" b="1" dirty="0">
                  <a:latin typeface="+mn-lt"/>
                  <a:cs typeface="+mn-cs"/>
                </a:rPr>
                <a:t>8</a:t>
              </a:r>
            </a:p>
          </p:txBody>
        </p:sp>
        <p:sp>
          <p:nvSpPr>
            <p:cNvPr id="77" name="TextBox 76"/>
            <p:cNvSpPr txBox="1"/>
            <p:nvPr/>
          </p:nvSpPr>
          <p:spPr>
            <a:xfrm>
              <a:off x="8167624" y="4479925"/>
              <a:ext cx="304823" cy="369888"/>
            </a:xfrm>
            <a:prstGeom prst="rect">
              <a:avLst/>
            </a:prstGeom>
            <a:noFill/>
          </p:spPr>
          <p:txBody>
            <a:bodyPr>
              <a:spAutoFit/>
            </a:bodyPr>
            <a:lstStyle/>
            <a:p>
              <a:pPr>
                <a:defRPr/>
              </a:pPr>
              <a:r>
                <a:rPr lang="en-US" b="1" dirty="0">
                  <a:latin typeface="+mn-lt"/>
                  <a:cs typeface="+mn-cs"/>
                </a:rPr>
                <a:t>9</a:t>
              </a:r>
            </a:p>
          </p:txBody>
        </p:sp>
        <p:sp>
          <p:nvSpPr>
            <p:cNvPr id="78" name="TextBox 77"/>
            <p:cNvSpPr txBox="1"/>
            <p:nvPr/>
          </p:nvSpPr>
          <p:spPr>
            <a:xfrm>
              <a:off x="8091418" y="4784725"/>
              <a:ext cx="457235" cy="369888"/>
            </a:xfrm>
            <a:prstGeom prst="rect">
              <a:avLst/>
            </a:prstGeom>
            <a:noFill/>
          </p:spPr>
          <p:txBody>
            <a:bodyPr>
              <a:spAutoFit/>
            </a:bodyPr>
            <a:lstStyle/>
            <a:p>
              <a:pPr>
                <a:defRPr/>
              </a:pPr>
              <a:r>
                <a:rPr lang="en-US" b="1" dirty="0">
                  <a:latin typeface="+mn-lt"/>
                  <a:cs typeface="+mn-cs"/>
                </a:rPr>
                <a:t>10</a:t>
              </a:r>
            </a:p>
          </p:txBody>
        </p:sp>
        <p:sp>
          <p:nvSpPr>
            <p:cNvPr id="79" name="TextBox 78"/>
            <p:cNvSpPr txBox="1"/>
            <p:nvPr/>
          </p:nvSpPr>
          <p:spPr>
            <a:xfrm>
              <a:off x="3873107" y="2057400"/>
              <a:ext cx="304823" cy="369888"/>
            </a:xfrm>
            <a:prstGeom prst="rect">
              <a:avLst/>
            </a:prstGeom>
            <a:noFill/>
          </p:spPr>
          <p:txBody>
            <a:bodyPr>
              <a:spAutoFit/>
            </a:bodyPr>
            <a:lstStyle/>
            <a:p>
              <a:pPr>
                <a:defRPr/>
              </a:pPr>
              <a:r>
                <a:rPr lang="en-US" b="1" dirty="0">
                  <a:latin typeface="+mn-lt"/>
                  <a:cs typeface="+mn-cs"/>
                </a:rPr>
                <a:t>1</a:t>
              </a:r>
            </a:p>
          </p:txBody>
        </p:sp>
        <p:sp>
          <p:nvSpPr>
            <p:cNvPr id="80" name="TextBox 79"/>
            <p:cNvSpPr txBox="1"/>
            <p:nvPr/>
          </p:nvSpPr>
          <p:spPr>
            <a:xfrm>
              <a:off x="3873107" y="2349500"/>
              <a:ext cx="304823" cy="369888"/>
            </a:xfrm>
            <a:prstGeom prst="rect">
              <a:avLst/>
            </a:prstGeom>
            <a:noFill/>
          </p:spPr>
          <p:txBody>
            <a:bodyPr>
              <a:spAutoFit/>
            </a:bodyPr>
            <a:lstStyle/>
            <a:p>
              <a:pPr>
                <a:defRPr/>
              </a:pPr>
              <a:r>
                <a:rPr lang="en-US" b="1" dirty="0">
                  <a:latin typeface="+mn-lt"/>
                  <a:cs typeface="+mn-cs"/>
                </a:rPr>
                <a:t>2</a:t>
              </a:r>
            </a:p>
          </p:txBody>
        </p:sp>
        <p:sp>
          <p:nvSpPr>
            <p:cNvPr id="81" name="TextBox 80"/>
            <p:cNvSpPr txBox="1"/>
            <p:nvPr/>
          </p:nvSpPr>
          <p:spPr>
            <a:xfrm>
              <a:off x="3873107" y="2617788"/>
              <a:ext cx="304823" cy="369887"/>
            </a:xfrm>
            <a:prstGeom prst="rect">
              <a:avLst/>
            </a:prstGeom>
            <a:noFill/>
          </p:spPr>
          <p:txBody>
            <a:bodyPr>
              <a:spAutoFit/>
            </a:bodyPr>
            <a:lstStyle/>
            <a:p>
              <a:pPr>
                <a:defRPr/>
              </a:pPr>
              <a:r>
                <a:rPr lang="en-US" b="1" dirty="0">
                  <a:latin typeface="+mn-lt"/>
                  <a:cs typeface="+mn-cs"/>
                </a:rPr>
                <a:t>3</a:t>
              </a:r>
            </a:p>
          </p:txBody>
        </p:sp>
        <p:sp>
          <p:nvSpPr>
            <p:cNvPr id="82" name="TextBox 81"/>
            <p:cNvSpPr txBox="1"/>
            <p:nvPr/>
          </p:nvSpPr>
          <p:spPr>
            <a:xfrm>
              <a:off x="3873107" y="2936875"/>
              <a:ext cx="304823" cy="368300"/>
            </a:xfrm>
            <a:prstGeom prst="rect">
              <a:avLst/>
            </a:prstGeom>
            <a:noFill/>
          </p:spPr>
          <p:txBody>
            <a:bodyPr>
              <a:spAutoFit/>
            </a:bodyPr>
            <a:lstStyle/>
            <a:p>
              <a:pPr>
                <a:defRPr/>
              </a:pPr>
              <a:r>
                <a:rPr lang="en-US" b="1" dirty="0">
                  <a:latin typeface="+mn-lt"/>
                  <a:cs typeface="+mn-cs"/>
                </a:rPr>
                <a:t>4</a:t>
              </a:r>
            </a:p>
          </p:txBody>
        </p:sp>
        <p:sp>
          <p:nvSpPr>
            <p:cNvPr id="83" name="TextBox 82"/>
            <p:cNvSpPr txBox="1"/>
            <p:nvPr/>
          </p:nvSpPr>
          <p:spPr>
            <a:xfrm>
              <a:off x="3873107" y="3241675"/>
              <a:ext cx="304823" cy="368300"/>
            </a:xfrm>
            <a:prstGeom prst="rect">
              <a:avLst/>
            </a:prstGeom>
            <a:noFill/>
          </p:spPr>
          <p:txBody>
            <a:bodyPr>
              <a:spAutoFit/>
            </a:bodyPr>
            <a:lstStyle/>
            <a:p>
              <a:pPr>
                <a:defRPr/>
              </a:pPr>
              <a:r>
                <a:rPr lang="en-US" b="1" dirty="0">
                  <a:latin typeface="+mn-lt"/>
                  <a:cs typeface="+mn-cs"/>
                </a:rPr>
                <a:t>5</a:t>
              </a:r>
            </a:p>
          </p:txBody>
        </p:sp>
        <p:sp>
          <p:nvSpPr>
            <p:cNvPr id="84" name="TextBox 83"/>
            <p:cNvSpPr txBox="1"/>
            <p:nvPr/>
          </p:nvSpPr>
          <p:spPr>
            <a:xfrm>
              <a:off x="3873107" y="3546475"/>
              <a:ext cx="304823" cy="368300"/>
            </a:xfrm>
            <a:prstGeom prst="rect">
              <a:avLst/>
            </a:prstGeom>
            <a:noFill/>
          </p:spPr>
          <p:txBody>
            <a:bodyPr>
              <a:spAutoFit/>
            </a:bodyPr>
            <a:lstStyle/>
            <a:p>
              <a:pPr>
                <a:defRPr/>
              </a:pPr>
              <a:r>
                <a:rPr lang="en-US" b="1" dirty="0">
                  <a:latin typeface="+mn-lt"/>
                  <a:cs typeface="+mn-cs"/>
                </a:rPr>
                <a:t>6</a:t>
              </a:r>
            </a:p>
          </p:txBody>
        </p:sp>
        <p:sp>
          <p:nvSpPr>
            <p:cNvPr id="85" name="TextBox 84"/>
            <p:cNvSpPr txBox="1"/>
            <p:nvPr/>
          </p:nvSpPr>
          <p:spPr>
            <a:xfrm>
              <a:off x="3873107" y="3863975"/>
              <a:ext cx="304823" cy="369888"/>
            </a:xfrm>
            <a:prstGeom prst="rect">
              <a:avLst/>
            </a:prstGeom>
            <a:noFill/>
          </p:spPr>
          <p:txBody>
            <a:bodyPr>
              <a:spAutoFit/>
            </a:bodyPr>
            <a:lstStyle/>
            <a:p>
              <a:pPr>
                <a:defRPr/>
              </a:pPr>
              <a:r>
                <a:rPr lang="en-US" b="1" dirty="0">
                  <a:latin typeface="+mn-lt"/>
                  <a:cs typeface="+mn-cs"/>
                </a:rPr>
                <a:t>7</a:t>
              </a:r>
            </a:p>
          </p:txBody>
        </p:sp>
        <p:sp>
          <p:nvSpPr>
            <p:cNvPr id="86" name="TextBox 85"/>
            <p:cNvSpPr txBox="1"/>
            <p:nvPr/>
          </p:nvSpPr>
          <p:spPr>
            <a:xfrm>
              <a:off x="3809602" y="5070475"/>
              <a:ext cx="444534" cy="368300"/>
            </a:xfrm>
            <a:prstGeom prst="rect">
              <a:avLst/>
            </a:prstGeom>
            <a:noFill/>
          </p:spPr>
          <p:txBody>
            <a:bodyPr>
              <a:spAutoFit/>
            </a:bodyPr>
            <a:lstStyle/>
            <a:p>
              <a:pPr>
                <a:defRPr/>
              </a:pPr>
              <a:r>
                <a:rPr lang="en-US" b="1" dirty="0">
                  <a:latin typeface="+mn-lt"/>
                  <a:cs typeface="+mn-cs"/>
                </a:rPr>
                <a:t>11</a:t>
              </a:r>
            </a:p>
          </p:txBody>
        </p:sp>
        <p:sp>
          <p:nvSpPr>
            <p:cNvPr id="87" name="TextBox 86"/>
            <p:cNvSpPr txBox="1"/>
            <p:nvPr/>
          </p:nvSpPr>
          <p:spPr>
            <a:xfrm>
              <a:off x="3885808" y="4183063"/>
              <a:ext cx="304823" cy="369887"/>
            </a:xfrm>
            <a:prstGeom prst="rect">
              <a:avLst/>
            </a:prstGeom>
            <a:noFill/>
          </p:spPr>
          <p:txBody>
            <a:bodyPr>
              <a:spAutoFit/>
            </a:bodyPr>
            <a:lstStyle/>
            <a:p>
              <a:pPr>
                <a:defRPr/>
              </a:pPr>
              <a:r>
                <a:rPr lang="en-US" b="1" dirty="0">
                  <a:latin typeface="+mn-lt"/>
                  <a:cs typeface="+mn-cs"/>
                </a:rPr>
                <a:t>8</a:t>
              </a:r>
            </a:p>
          </p:txBody>
        </p:sp>
        <p:sp>
          <p:nvSpPr>
            <p:cNvPr id="88" name="TextBox 87"/>
            <p:cNvSpPr txBox="1"/>
            <p:nvPr/>
          </p:nvSpPr>
          <p:spPr>
            <a:xfrm>
              <a:off x="3885808" y="4473575"/>
              <a:ext cx="304823" cy="369888"/>
            </a:xfrm>
            <a:prstGeom prst="rect">
              <a:avLst/>
            </a:prstGeom>
            <a:noFill/>
          </p:spPr>
          <p:txBody>
            <a:bodyPr>
              <a:spAutoFit/>
            </a:bodyPr>
            <a:lstStyle/>
            <a:p>
              <a:pPr>
                <a:defRPr/>
              </a:pPr>
              <a:r>
                <a:rPr lang="en-US" b="1" dirty="0">
                  <a:latin typeface="+mn-lt"/>
                  <a:cs typeface="+mn-cs"/>
                </a:rPr>
                <a:t>9</a:t>
              </a:r>
            </a:p>
          </p:txBody>
        </p:sp>
        <p:sp>
          <p:nvSpPr>
            <p:cNvPr id="89" name="TextBox 88"/>
            <p:cNvSpPr txBox="1"/>
            <p:nvPr/>
          </p:nvSpPr>
          <p:spPr>
            <a:xfrm>
              <a:off x="3809602" y="4778375"/>
              <a:ext cx="457235" cy="369888"/>
            </a:xfrm>
            <a:prstGeom prst="rect">
              <a:avLst/>
            </a:prstGeom>
            <a:noFill/>
          </p:spPr>
          <p:txBody>
            <a:bodyPr>
              <a:spAutoFit/>
            </a:bodyPr>
            <a:lstStyle/>
            <a:p>
              <a:pPr>
                <a:defRPr/>
              </a:pPr>
              <a:r>
                <a:rPr lang="en-US" b="1" dirty="0">
                  <a:latin typeface="+mn-lt"/>
                  <a:cs typeface="+mn-cs"/>
                </a:rPr>
                <a:t>10</a:t>
              </a:r>
            </a:p>
          </p:txBody>
        </p:sp>
        <p:cxnSp>
          <p:nvCxnSpPr>
            <p:cNvPr id="90" name="Straight Connector 89"/>
            <p:cNvCxnSpPr/>
            <p:nvPr/>
          </p:nvCxnSpPr>
          <p:spPr>
            <a:xfrm>
              <a:off x="5562337" y="4038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2337" y="3733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2337" y="3429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005283" y="1600200"/>
              <a:ext cx="304823" cy="369888"/>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005283" y="1892300"/>
              <a:ext cx="304823" cy="369888"/>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005283" y="2160588"/>
              <a:ext cx="304823" cy="369887"/>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005283" y="2479675"/>
              <a:ext cx="304823" cy="368300"/>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005283" y="2784475"/>
              <a:ext cx="304823" cy="368300"/>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005283" y="3089275"/>
              <a:ext cx="304823" cy="368300"/>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005283" y="3406775"/>
              <a:ext cx="304823" cy="369888"/>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5943366" y="4613275"/>
              <a:ext cx="442946" cy="368300"/>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019572" y="3725863"/>
              <a:ext cx="304823" cy="369887"/>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019572" y="4016375"/>
              <a:ext cx="304823" cy="369888"/>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5943366" y="4321175"/>
              <a:ext cx="457235" cy="369888"/>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5943366" y="4943475"/>
              <a:ext cx="442946" cy="369888"/>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5943366" y="5241925"/>
              <a:ext cx="442946" cy="369888"/>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5943366" y="5532438"/>
              <a:ext cx="442946" cy="369887"/>
            </a:xfrm>
            <a:prstGeom prst="rect">
              <a:avLst/>
            </a:prstGeom>
            <a:noFill/>
          </p:spPr>
          <p:txBody>
            <a:bodyPr>
              <a:spAutoFit/>
            </a:bodyPr>
            <a:lstStyle/>
            <a:p>
              <a:pPr>
                <a:defRPr/>
              </a:pPr>
              <a:r>
                <a:rPr lang="en-US" b="1" dirty="0">
                  <a:latin typeface="+mn-lt"/>
                  <a:cs typeface="+mn-cs"/>
                </a:rPr>
                <a:t>14</a:t>
              </a:r>
            </a:p>
          </p:txBody>
        </p:sp>
        <p:cxnSp>
          <p:nvCxnSpPr>
            <p:cNvPr id="107" name="Straight Arrow Connector 106"/>
            <p:cNvCxnSpPr/>
            <p:nvPr/>
          </p:nvCxnSpPr>
          <p:spPr>
            <a:xfrm rot="5400000">
              <a:off x="6553065" y="3352765"/>
              <a:ext cx="1371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10800000">
              <a:off x="6781630" y="2057400"/>
              <a:ext cx="91447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6200000" flipV="1">
              <a:off x="6743565" y="1866865"/>
              <a:ext cx="990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0800000" flipV="1">
              <a:off x="6781630" y="2209800"/>
              <a:ext cx="91447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420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371600"/>
            <a:ext cx="8229600" cy="5334000"/>
          </a:xfrm>
        </p:spPr>
        <p:txBody>
          <a:bodyPr>
            <a:normAutofit fontScale="85000" lnSpcReduction="20000"/>
          </a:bodyPr>
          <a:lstStyle/>
          <a:p>
            <a:pPr marL="457200" indent="-457200" algn="just">
              <a:spcBef>
                <a:spcPct val="50000"/>
              </a:spcBef>
            </a:pPr>
            <a:r>
              <a:rPr lang="en-US" sz="2900" i="1" dirty="0"/>
              <a:t>Write Operation:</a:t>
            </a:r>
            <a:r>
              <a:rPr lang="en-US" sz="2900" dirty="0"/>
              <a:t> Suppose that the transaction performs a write (X) operation and that X resides on the </a:t>
            </a:r>
            <a:r>
              <a:rPr lang="en-US" sz="2900" dirty="0" err="1"/>
              <a:t>i</a:t>
            </a:r>
            <a:r>
              <a:rPr lang="en-US" sz="2900" baseline="30000" dirty="0" err="1"/>
              <a:t>th</a:t>
            </a:r>
            <a:r>
              <a:rPr lang="en-US" sz="2900" baseline="30000" dirty="0"/>
              <a:t> </a:t>
            </a:r>
            <a:r>
              <a:rPr lang="en-US" sz="2900" dirty="0"/>
              <a:t>page. The write operation is executed as follows:</a:t>
            </a:r>
          </a:p>
          <a:p>
            <a:pPr marL="857250" lvl="1" indent="-457200" algn="just">
              <a:spcBef>
                <a:spcPct val="50000"/>
              </a:spcBef>
              <a:buFont typeface="Garamond" pitchFamily="18" charset="0"/>
              <a:buAutoNum type="arabicPeriod"/>
            </a:pPr>
            <a:r>
              <a:rPr lang="en-US" b="1" dirty="0"/>
              <a:t>If the </a:t>
            </a:r>
            <a:r>
              <a:rPr lang="en-US" b="1" dirty="0" err="1"/>
              <a:t>i</a:t>
            </a:r>
            <a:r>
              <a:rPr lang="en-US" b="1" baseline="30000" dirty="0" err="1"/>
              <a:t>th</a:t>
            </a:r>
            <a:r>
              <a:rPr lang="en-US" b="1" dirty="0"/>
              <a:t> page is not already in main memory, then issue input (I).</a:t>
            </a:r>
          </a:p>
          <a:p>
            <a:pPr marL="857250" lvl="1" indent="-457200" algn="just">
              <a:spcBef>
                <a:spcPct val="50000"/>
              </a:spcBef>
              <a:buFont typeface="Garamond" pitchFamily="18" charset="0"/>
              <a:buAutoNum type="arabicPeriod"/>
            </a:pPr>
            <a:r>
              <a:rPr lang="en-US" b="1" dirty="0"/>
              <a:t>If it is the first write performed on the </a:t>
            </a:r>
            <a:r>
              <a:rPr lang="en-US" b="1" dirty="0" err="1"/>
              <a:t>i</a:t>
            </a:r>
            <a:r>
              <a:rPr lang="en-US" b="1" baseline="30000" dirty="0" err="1"/>
              <a:t>th</a:t>
            </a:r>
            <a:r>
              <a:rPr lang="en-US" b="1" dirty="0"/>
              <a:t> page by this transaction, then modify the current page table as follows:</a:t>
            </a:r>
            <a:endParaRPr lang="en-US" sz="3200" b="1" dirty="0"/>
          </a:p>
          <a:p>
            <a:pPr marL="1257300" lvl="2" indent="-457200" algn="just">
              <a:spcBef>
                <a:spcPct val="50000"/>
              </a:spcBef>
              <a:buFont typeface="Garamond" pitchFamily="18" charset="0"/>
              <a:buAutoNum type="alphaLcPeriod"/>
            </a:pPr>
            <a:r>
              <a:rPr lang="en-US" b="1" dirty="0"/>
              <a:t>Find an unused page on disk. Typically, the database system has access to a list of unused pages.</a:t>
            </a:r>
          </a:p>
          <a:p>
            <a:pPr marL="1257300" lvl="2" indent="-457200" algn="just">
              <a:spcBef>
                <a:spcPct val="50000"/>
              </a:spcBef>
              <a:buFont typeface="Garamond" pitchFamily="18" charset="0"/>
              <a:buAutoNum type="alphaLcPeriod"/>
            </a:pPr>
            <a:r>
              <a:rPr lang="en-US" b="1" dirty="0"/>
              <a:t>Delete the page found in step 2a from the list of free page frames.</a:t>
            </a:r>
          </a:p>
          <a:p>
            <a:pPr marL="1257300" lvl="2" indent="-457200" algn="just">
              <a:spcBef>
                <a:spcPct val="50000"/>
              </a:spcBef>
              <a:buFont typeface="Garamond" pitchFamily="18" charset="0"/>
              <a:buAutoNum type="alphaLcPeriod"/>
            </a:pPr>
            <a:r>
              <a:rPr lang="en-US" b="1" dirty="0"/>
              <a:t>Modify the current page table such that the </a:t>
            </a:r>
            <a:r>
              <a:rPr lang="en-US" b="1" dirty="0" err="1"/>
              <a:t>i</a:t>
            </a:r>
            <a:r>
              <a:rPr lang="en-US" b="1" baseline="30000" dirty="0" err="1"/>
              <a:t>th</a:t>
            </a:r>
            <a:r>
              <a:rPr lang="en-US" b="1" dirty="0"/>
              <a:t> entry points to the page found in step 2a.</a:t>
            </a:r>
          </a:p>
          <a:p>
            <a:pPr marL="914400" lvl="1" indent="-514350" algn="just">
              <a:spcBef>
                <a:spcPct val="50000"/>
              </a:spcBef>
              <a:buFont typeface="Garamond" pitchFamily="18" charset="0"/>
              <a:buAutoNum type="arabicPeriod" startAt="3"/>
            </a:pPr>
            <a:r>
              <a:rPr lang="en-US" sz="3200" b="1" dirty="0"/>
              <a:t>Assign the value of </a:t>
            </a:r>
            <a:r>
              <a:rPr lang="en-US" sz="3200" b="1" dirty="0" err="1"/>
              <a:t>xj</a:t>
            </a:r>
            <a:r>
              <a:rPr lang="en-US" sz="3200" b="1" dirty="0"/>
              <a:t> to X in the buffer page.</a:t>
            </a:r>
          </a:p>
          <a:p>
            <a:endParaRPr lang="en-US" dirty="0"/>
          </a:p>
        </p:txBody>
      </p:sp>
    </p:spTree>
    <p:extLst>
      <p:ext uri="{BB962C8B-B14F-4D97-AF65-F5344CB8AC3E}">
        <p14:creationId xmlns:p14="http://schemas.microsoft.com/office/powerpoint/2010/main" val="2819077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295400"/>
            <a:ext cx="8229600" cy="5410200"/>
          </a:xfrm>
        </p:spPr>
        <p:txBody>
          <a:bodyPr>
            <a:normAutofit fontScale="62500" lnSpcReduction="20000"/>
          </a:bodyPr>
          <a:lstStyle/>
          <a:p>
            <a:pPr marL="457200" indent="-457200" algn="just">
              <a:spcBef>
                <a:spcPct val="50000"/>
              </a:spcBef>
            </a:pPr>
            <a:r>
              <a:rPr lang="en-US" sz="3800" dirty="0"/>
              <a:t>The shadow-page approach to recovery is to store the shadow page table in non-volatile storage, so that the state of the database prior to the execution of the transaction can be recovered in the event of a crash or transaction abort.</a:t>
            </a:r>
          </a:p>
          <a:p>
            <a:pPr marL="457200" indent="-457200" algn="just">
              <a:spcBef>
                <a:spcPct val="50000"/>
              </a:spcBef>
            </a:pPr>
            <a:r>
              <a:rPr lang="en-US" sz="3800" dirty="0"/>
              <a:t>When the transaction commits, the current page table is written to non-volatile storage, since it provides the only means of locating database pages.</a:t>
            </a:r>
          </a:p>
          <a:p>
            <a:pPr marL="457200" indent="-457200" algn="just">
              <a:spcBef>
                <a:spcPct val="50000"/>
              </a:spcBef>
            </a:pPr>
            <a:r>
              <a:rPr lang="en-US" sz="3800" dirty="0"/>
              <a:t>Successful recovery requires that we find the shadow page table on disk after a crash.</a:t>
            </a:r>
          </a:p>
          <a:p>
            <a:pPr marL="457200" indent="-457200" algn="just">
              <a:spcBef>
                <a:spcPct val="50000"/>
              </a:spcBef>
            </a:pPr>
            <a:r>
              <a:rPr lang="en-US" sz="3800" dirty="0"/>
              <a:t>For this, we can choose a fixed location in stable storage that contains the disk address of the shadow page table.</a:t>
            </a:r>
          </a:p>
          <a:p>
            <a:pPr marL="457200" indent="-457200" algn="just">
              <a:spcBef>
                <a:spcPct val="50000"/>
              </a:spcBef>
            </a:pPr>
            <a:r>
              <a:rPr lang="en-US" sz="3800" dirty="0"/>
              <a:t>When the system comes back up after a crash, we copy the shadow page table into main memory and use it for subsequent transaction processing.</a:t>
            </a:r>
          </a:p>
          <a:p>
            <a:endParaRPr lang="en-US" dirty="0"/>
          </a:p>
        </p:txBody>
      </p:sp>
    </p:spTree>
    <p:extLst>
      <p:ext uri="{BB962C8B-B14F-4D97-AF65-F5344CB8AC3E}">
        <p14:creationId xmlns:p14="http://schemas.microsoft.com/office/powerpoint/2010/main" val="1808969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marL="457200" indent="-457200" algn="just">
              <a:spcBef>
                <a:spcPct val="50000"/>
              </a:spcBef>
            </a:pPr>
            <a:r>
              <a:rPr lang="en-US" sz="3000" b="1" i="1" dirty="0">
                <a:solidFill>
                  <a:schemeClr val="accent1">
                    <a:lumMod val="75000"/>
                  </a:schemeClr>
                </a:solidFill>
              </a:rPr>
              <a:t>Commit Operation:</a:t>
            </a:r>
            <a:r>
              <a:rPr lang="en-US" sz="3000" b="1" dirty="0">
                <a:solidFill>
                  <a:schemeClr val="accent1">
                    <a:lumMod val="75000"/>
                  </a:schemeClr>
                </a:solidFill>
              </a:rPr>
              <a:t> </a:t>
            </a:r>
            <a:r>
              <a:rPr lang="en-US" sz="3000" dirty="0"/>
              <a:t>To commit a transaction, we must do the following:</a:t>
            </a:r>
          </a:p>
          <a:p>
            <a:pPr marL="914400" lvl="1" indent="-514350" algn="just">
              <a:spcBef>
                <a:spcPct val="50000"/>
              </a:spcBef>
              <a:buFont typeface="Garamond" pitchFamily="18" charset="0"/>
              <a:buAutoNum type="arabicPeriod"/>
            </a:pPr>
            <a:r>
              <a:rPr lang="en-US" b="1" dirty="0"/>
              <a:t>Ensure that all buffer pages in main memory that have been changed by the transaction are output to disk.</a:t>
            </a:r>
          </a:p>
          <a:p>
            <a:pPr marL="914400" lvl="1" indent="-514350" algn="just">
              <a:spcBef>
                <a:spcPct val="50000"/>
              </a:spcBef>
              <a:buFont typeface="Garamond" pitchFamily="18" charset="0"/>
              <a:buAutoNum type="arabicPeriod"/>
            </a:pPr>
            <a:r>
              <a:rPr lang="en-US" b="1" dirty="0"/>
              <a:t>Output the current page table to disk. </a:t>
            </a:r>
          </a:p>
          <a:p>
            <a:pPr marL="914400" lvl="1" indent="-514350" algn="just">
              <a:spcBef>
                <a:spcPct val="50000"/>
              </a:spcBef>
              <a:buFont typeface="Garamond" pitchFamily="18" charset="0"/>
              <a:buAutoNum type="arabicPeriod"/>
            </a:pPr>
            <a:r>
              <a:rPr lang="en-US" b="1" dirty="0"/>
              <a:t>Output the disk address of the current page table to the fixed location in stable storage containing the address of the shadow page table. This action overwrites the address of the old shadow page table. Therefore, the current page table has become the shadow page table and the transaction is committed.</a:t>
            </a:r>
          </a:p>
          <a:p>
            <a:pPr marL="914400" lvl="1" indent="-514350" algn="just" fontAlgn="auto">
              <a:spcBef>
                <a:spcPct val="50000"/>
              </a:spcBef>
              <a:spcAft>
                <a:spcPts val="0"/>
              </a:spcAft>
              <a:buFont typeface="+mj-lt"/>
              <a:buAutoNum type="arabicPeriod" startAt="4"/>
              <a:defRPr/>
            </a:pPr>
            <a:r>
              <a:rPr lang="en-US" b="1" dirty="0"/>
              <a:t>If a crash occurs prior to the completion of step 3, we revert to the state just prior to the execution of the transaction. If the crash occurs after the completion of step 3, the effects of the transaction will be preserved; no redo operation needed to be invoked. </a:t>
            </a:r>
          </a:p>
          <a:p>
            <a:pPr marL="914400" lvl="1" indent="-514350" algn="just">
              <a:spcBef>
                <a:spcPct val="50000"/>
              </a:spcBef>
              <a:buFont typeface="Garamond" pitchFamily="18" charset="0"/>
              <a:buAutoNum type="arabicPeriod"/>
            </a:pPr>
            <a:endParaRPr lang="en-US" b="1" dirty="0"/>
          </a:p>
          <a:p>
            <a:endParaRPr lang="en-US" dirty="0"/>
          </a:p>
        </p:txBody>
      </p:sp>
    </p:spTree>
    <p:extLst>
      <p:ext uri="{BB962C8B-B14F-4D97-AF65-F5344CB8AC3E}">
        <p14:creationId xmlns:p14="http://schemas.microsoft.com/office/powerpoint/2010/main" val="3539932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p:txBody>
          <a:bodyPr/>
          <a:lstStyle/>
          <a:p>
            <a:pPr algn="just"/>
            <a:r>
              <a:rPr lang="en-US" b="1" i="1" dirty="0">
                <a:solidFill>
                  <a:schemeClr val="accent1">
                    <a:lumMod val="75000"/>
                  </a:schemeClr>
                </a:solidFill>
              </a:rPr>
              <a:t>Example:</a:t>
            </a:r>
            <a:r>
              <a:rPr lang="en-US" b="1" dirty="0">
                <a:solidFill>
                  <a:schemeClr val="accent1">
                    <a:lumMod val="75000"/>
                  </a:schemeClr>
                </a:solidFill>
              </a:rPr>
              <a:t> </a:t>
            </a:r>
            <a:r>
              <a:rPr lang="en-US" dirty="0"/>
              <a:t>Let us consider an example of banking system. Let T1 be a transaction that transfers </a:t>
            </a:r>
            <a:r>
              <a:rPr lang="en-US" dirty="0" err="1"/>
              <a:t>Rs</a:t>
            </a:r>
            <a:r>
              <a:rPr lang="en-US" dirty="0"/>
              <a:t>. 100 from account A to account B and T2 be transaction that withdraws </a:t>
            </a:r>
            <a:r>
              <a:rPr lang="en-US" dirty="0" err="1"/>
              <a:t>Rs</a:t>
            </a:r>
            <a:r>
              <a:rPr lang="en-US" dirty="0"/>
              <a:t>. 200 from account C. the initial values of A, B and C are </a:t>
            </a:r>
            <a:r>
              <a:rPr lang="en-US" dirty="0" err="1"/>
              <a:t>Rs</a:t>
            </a:r>
            <a:r>
              <a:rPr lang="en-US" dirty="0"/>
              <a:t>. 1000, </a:t>
            </a:r>
            <a:r>
              <a:rPr lang="en-US" dirty="0" err="1"/>
              <a:t>Rs</a:t>
            </a:r>
            <a:r>
              <a:rPr lang="en-US" dirty="0"/>
              <a:t>. 2000 and </a:t>
            </a:r>
            <a:r>
              <a:rPr lang="en-US" dirty="0" err="1"/>
              <a:t>Rs</a:t>
            </a:r>
            <a:r>
              <a:rPr lang="en-US" dirty="0"/>
              <a:t>. 3000 respectively. The sequence of operations is as follows:</a:t>
            </a:r>
            <a:endParaRPr lang="en-US" sz="2800" dirty="0"/>
          </a:p>
          <a:p>
            <a:endParaRPr lang="en-US" dirty="0"/>
          </a:p>
        </p:txBody>
      </p:sp>
    </p:spTree>
    <p:extLst>
      <p:ext uri="{BB962C8B-B14F-4D97-AF65-F5344CB8AC3E}">
        <p14:creationId xmlns:p14="http://schemas.microsoft.com/office/powerpoint/2010/main" val="1687764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7832" name="Content Placeholder 15"/>
          <p:cNvSpPr>
            <a:spLocks noGrp="1"/>
          </p:cNvSpPr>
          <p:nvPr>
            <p:ph idx="1"/>
          </p:nvPr>
        </p:nvSpPr>
        <p:spPr>
          <a:xfrm>
            <a:off x="533400" y="1447800"/>
            <a:ext cx="2667000" cy="4953000"/>
          </a:xfrm>
        </p:spPr>
        <p:txBody>
          <a:bodyPr>
            <a:normAutofit lnSpcReduction="10000"/>
          </a:bodyPr>
          <a:lstStyle/>
          <a:p>
            <a:pPr marL="457200" indent="-457200" algn="just">
              <a:spcBef>
                <a:spcPct val="50000"/>
              </a:spcBef>
            </a:pPr>
            <a:r>
              <a:rPr lang="en-US" sz="2400"/>
              <a:t>T1</a:t>
            </a:r>
          </a:p>
          <a:p>
            <a:pPr marL="857250" lvl="1" indent="-457200" algn="just">
              <a:spcBef>
                <a:spcPct val="50000"/>
              </a:spcBef>
              <a:buFont typeface="Wingdings" pitchFamily="2" charset="2"/>
              <a:buNone/>
            </a:pPr>
            <a:r>
              <a:rPr lang="en-US" sz="2000" b="1"/>
              <a:t>Read (A, a)</a:t>
            </a:r>
          </a:p>
          <a:p>
            <a:pPr marL="857250" lvl="1" indent="-457200" algn="just">
              <a:spcBef>
                <a:spcPct val="50000"/>
              </a:spcBef>
              <a:buFont typeface="Wingdings" pitchFamily="2" charset="2"/>
              <a:buNone/>
            </a:pPr>
            <a:r>
              <a:rPr lang="en-US" sz="2000" b="1"/>
              <a:t>A = a – 100</a:t>
            </a:r>
          </a:p>
          <a:p>
            <a:pPr marL="857250" lvl="1" indent="-457200" algn="just">
              <a:spcBef>
                <a:spcPct val="50000"/>
              </a:spcBef>
              <a:buFont typeface="Wingdings" pitchFamily="2" charset="2"/>
              <a:buNone/>
            </a:pPr>
            <a:r>
              <a:rPr lang="en-US" sz="2000" b="1"/>
              <a:t>Write (A, a)</a:t>
            </a:r>
          </a:p>
          <a:p>
            <a:pPr marL="857250" lvl="1" indent="-457200" algn="just">
              <a:spcBef>
                <a:spcPct val="50000"/>
              </a:spcBef>
              <a:buFont typeface="Wingdings" pitchFamily="2" charset="2"/>
              <a:buNone/>
            </a:pPr>
            <a:r>
              <a:rPr lang="en-US" sz="2000" b="1"/>
              <a:t>Read (B, b)</a:t>
            </a:r>
          </a:p>
          <a:p>
            <a:pPr marL="857250" lvl="1" indent="-457200" algn="just">
              <a:spcBef>
                <a:spcPct val="50000"/>
              </a:spcBef>
              <a:buFont typeface="Wingdings" pitchFamily="2" charset="2"/>
              <a:buNone/>
            </a:pPr>
            <a:r>
              <a:rPr lang="en-US" sz="2000" b="1"/>
              <a:t>B = b + 100</a:t>
            </a:r>
          </a:p>
          <a:p>
            <a:pPr marL="857250" lvl="1" indent="-457200" algn="just">
              <a:spcBef>
                <a:spcPct val="50000"/>
              </a:spcBef>
              <a:buFont typeface="Wingdings" pitchFamily="2" charset="2"/>
              <a:buNone/>
            </a:pPr>
            <a:r>
              <a:rPr lang="en-US" sz="2000" b="1"/>
              <a:t>Write (B, b)</a:t>
            </a:r>
          </a:p>
          <a:p>
            <a:pPr marL="457200" indent="-457200" algn="just">
              <a:spcBef>
                <a:spcPct val="50000"/>
              </a:spcBef>
            </a:pPr>
            <a:r>
              <a:rPr lang="en-US" sz="2400"/>
              <a:t>T2</a:t>
            </a:r>
          </a:p>
          <a:p>
            <a:pPr marL="857250" lvl="1" indent="-457200" algn="just">
              <a:spcBef>
                <a:spcPct val="50000"/>
              </a:spcBef>
              <a:buFont typeface="Wingdings" pitchFamily="2" charset="2"/>
              <a:buNone/>
            </a:pPr>
            <a:r>
              <a:rPr lang="en-US" sz="2000" b="1"/>
              <a:t>Read (C, c)</a:t>
            </a:r>
          </a:p>
          <a:p>
            <a:pPr marL="857250" lvl="1" indent="-457200" algn="just">
              <a:spcBef>
                <a:spcPct val="50000"/>
              </a:spcBef>
              <a:buFont typeface="Wingdings" pitchFamily="2" charset="2"/>
              <a:buNone/>
            </a:pPr>
            <a:r>
              <a:rPr lang="en-US" sz="2000" b="1"/>
              <a:t>C = c – 200</a:t>
            </a:r>
          </a:p>
          <a:p>
            <a:pPr marL="857250" lvl="1" indent="-457200" algn="just">
              <a:spcBef>
                <a:spcPct val="50000"/>
              </a:spcBef>
              <a:buFont typeface="Wingdings" pitchFamily="2" charset="2"/>
              <a:buNone/>
            </a:pPr>
            <a:r>
              <a:rPr lang="en-US" sz="2000" b="1"/>
              <a:t>Write (C, c)</a:t>
            </a:r>
          </a:p>
        </p:txBody>
      </p:sp>
      <p:grpSp>
        <p:nvGrpSpPr>
          <p:cNvPr id="2" name="Group 129"/>
          <p:cNvGrpSpPr>
            <a:grpSpLocks/>
          </p:cNvGrpSpPr>
          <p:nvPr/>
        </p:nvGrpSpPr>
        <p:grpSpPr bwMode="auto">
          <a:xfrm>
            <a:off x="3048000" y="1524000"/>
            <a:ext cx="5840413" cy="5035550"/>
            <a:chOff x="3290455" y="1524000"/>
            <a:chExt cx="5839694" cy="5036125"/>
          </a:xfrm>
        </p:grpSpPr>
        <p:grpSp>
          <p:nvGrpSpPr>
            <p:cNvPr id="15369" name="Group 116"/>
            <p:cNvGrpSpPr>
              <a:grpSpLocks/>
            </p:cNvGrpSpPr>
            <p:nvPr/>
          </p:nvGrpSpPr>
          <p:grpSpPr bwMode="auto">
            <a:xfrm>
              <a:off x="3290455" y="1524000"/>
              <a:ext cx="5624945" cy="4724400"/>
              <a:chOff x="3366655" y="1600200"/>
              <a:chExt cx="5624945" cy="4724400"/>
            </a:xfrm>
          </p:grpSpPr>
          <p:sp>
            <p:nvSpPr>
              <p:cNvPr id="8" name="Rectangle 7"/>
              <p:cNvSpPr/>
              <p:nvPr/>
            </p:nvSpPr>
            <p:spPr>
              <a:xfrm>
                <a:off x="3428560" y="2068566"/>
                <a:ext cx="1219050" cy="33531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3484" y="1611314"/>
                <a:ext cx="1219050" cy="42676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560" y="5116914"/>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560" y="481207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560" y="4507245"/>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560" y="4202410"/>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560" y="3897575"/>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560" y="3592740"/>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560" y="328790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560" y="2983071"/>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560" y="267823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560" y="2373401"/>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3484" y="557416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3484" y="5269332"/>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3484" y="4964497"/>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3484" y="4659662"/>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3484" y="4354827"/>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3484" y="3135488"/>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3484" y="2830653"/>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3484" y="252581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3484" y="2220984"/>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3484" y="191614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610" y="2514704"/>
                <a:ext cx="915874" cy="762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647610" y="2057452"/>
                <a:ext cx="915874" cy="1635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647610" y="2362287"/>
                <a:ext cx="915874" cy="4572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655" y="5497958"/>
                <a:ext cx="1371431" cy="646186"/>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4913" y="5955210"/>
                <a:ext cx="1676193" cy="369929"/>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822" y="2057452"/>
                <a:ext cx="1219050" cy="33531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822" y="5105800"/>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822" y="4800965"/>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822" y="4496130"/>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822" y="4191296"/>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822" y="3886461"/>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822" y="3581626"/>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822" y="3276791"/>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822" y="2971957"/>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822" y="2667122"/>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822" y="2362287"/>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965" y="2035225"/>
                <a:ext cx="304762" cy="369930"/>
              </a:xfrm>
              <a:prstGeom prst="rect">
                <a:avLst/>
              </a:prstGeom>
              <a:noFill/>
            </p:spPr>
            <p:txBody>
              <a:bodyPr>
                <a:spAutoFit/>
              </a:bodyPr>
              <a:lstStyle/>
              <a:p>
                <a:pPr>
                  <a:defRPr/>
                </a:pPr>
                <a:r>
                  <a:rPr lang="en-US" b="1" dirty="0">
                    <a:latin typeface="+mn-lt"/>
                    <a:cs typeface="+mn-cs"/>
                  </a:rPr>
                  <a:t>A</a:t>
                </a:r>
              </a:p>
            </p:txBody>
          </p:sp>
          <p:sp>
            <p:nvSpPr>
              <p:cNvPr id="68" name="TextBox 67"/>
              <p:cNvSpPr txBox="1"/>
              <p:nvPr/>
            </p:nvSpPr>
            <p:spPr>
              <a:xfrm>
                <a:off x="8153965" y="2355936"/>
                <a:ext cx="304762" cy="368342"/>
              </a:xfrm>
              <a:prstGeom prst="rect">
                <a:avLst/>
              </a:prstGeom>
              <a:noFill/>
            </p:spPr>
            <p:txBody>
              <a:bodyPr>
                <a:spAutoFit/>
              </a:bodyPr>
              <a:lstStyle/>
              <a:p>
                <a:pPr>
                  <a:defRPr/>
                </a:pPr>
                <a:r>
                  <a:rPr lang="en-US" b="1" dirty="0">
                    <a:latin typeface="+mn-lt"/>
                    <a:cs typeface="+mn-cs"/>
                  </a:rPr>
                  <a:t>B</a:t>
                </a:r>
              </a:p>
            </p:txBody>
          </p:sp>
          <p:sp>
            <p:nvSpPr>
              <p:cNvPr id="69" name="TextBox 68"/>
              <p:cNvSpPr txBox="1"/>
              <p:nvPr/>
            </p:nvSpPr>
            <p:spPr>
              <a:xfrm>
                <a:off x="8153965" y="2665535"/>
                <a:ext cx="304762" cy="368342"/>
              </a:xfrm>
              <a:prstGeom prst="rect">
                <a:avLst/>
              </a:prstGeom>
              <a:noFill/>
            </p:spPr>
            <p:txBody>
              <a:bodyPr>
                <a:spAutoFit/>
              </a:bodyPr>
              <a:lstStyle/>
              <a:p>
                <a:pPr>
                  <a:defRPr/>
                </a:pPr>
                <a:r>
                  <a:rPr lang="en-US" b="1" dirty="0">
                    <a:latin typeface="+mn-lt"/>
                    <a:cs typeface="+mn-cs"/>
                  </a:rPr>
                  <a:t>C</a:t>
                </a:r>
              </a:p>
            </p:txBody>
          </p:sp>
          <p:sp>
            <p:nvSpPr>
              <p:cNvPr id="75" name="TextBox 74"/>
              <p:cNvSpPr txBox="1"/>
              <p:nvPr/>
            </p:nvSpPr>
            <p:spPr>
              <a:xfrm>
                <a:off x="7620631" y="5486843"/>
                <a:ext cx="1371431" cy="646187"/>
              </a:xfrm>
              <a:prstGeom prst="rect">
                <a:avLst/>
              </a:prstGeom>
              <a:noFill/>
            </p:spPr>
            <p:txBody>
              <a:bodyPr>
                <a:spAutoFit/>
              </a:bodyPr>
              <a:lstStyle/>
              <a:p>
                <a:pPr algn="ctr">
                  <a:defRPr/>
                </a:pPr>
                <a:r>
                  <a:rPr lang="en-US" b="1" dirty="0">
                    <a:latin typeface="+mn-lt"/>
                    <a:cs typeface="+mn-cs"/>
                  </a:rPr>
                  <a:t>Current Page Table</a:t>
                </a:r>
              </a:p>
            </p:txBody>
          </p:sp>
          <p:sp>
            <p:nvSpPr>
              <p:cNvPr id="79" name="TextBox 78"/>
              <p:cNvSpPr txBox="1"/>
              <p:nvPr/>
            </p:nvSpPr>
            <p:spPr>
              <a:xfrm>
                <a:off x="3873006" y="2057452"/>
                <a:ext cx="304762" cy="369930"/>
              </a:xfrm>
              <a:prstGeom prst="rect">
                <a:avLst/>
              </a:prstGeom>
              <a:noFill/>
            </p:spPr>
            <p:txBody>
              <a:bodyPr>
                <a:spAutoFit/>
              </a:bodyPr>
              <a:lstStyle/>
              <a:p>
                <a:pPr>
                  <a:defRPr/>
                </a:pPr>
                <a:r>
                  <a:rPr lang="en-US" b="1" dirty="0">
                    <a:latin typeface="+mn-lt"/>
                    <a:cs typeface="+mn-cs"/>
                  </a:rPr>
                  <a:t>A</a:t>
                </a:r>
              </a:p>
            </p:txBody>
          </p:sp>
          <p:sp>
            <p:nvSpPr>
              <p:cNvPr id="80" name="TextBox 79"/>
              <p:cNvSpPr txBox="1"/>
              <p:nvPr/>
            </p:nvSpPr>
            <p:spPr>
              <a:xfrm>
                <a:off x="3873006" y="2349585"/>
                <a:ext cx="304762" cy="369930"/>
              </a:xfrm>
              <a:prstGeom prst="rect">
                <a:avLst/>
              </a:prstGeom>
              <a:noFill/>
            </p:spPr>
            <p:txBody>
              <a:bodyPr>
                <a:spAutoFit/>
              </a:bodyPr>
              <a:lstStyle/>
              <a:p>
                <a:pPr>
                  <a:defRPr/>
                </a:pPr>
                <a:r>
                  <a:rPr lang="en-US" b="1" dirty="0">
                    <a:latin typeface="+mn-lt"/>
                    <a:cs typeface="+mn-cs"/>
                  </a:rPr>
                  <a:t>B</a:t>
                </a:r>
              </a:p>
            </p:txBody>
          </p:sp>
          <p:sp>
            <p:nvSpPr>
              <p:cNvPr id="81" name="TextBox 80"/>
              <p:cNvSpPr txBox="1"/>
              <p:nvPr/>
            </p:nvSpPr>
            <p:spPr>
              <a:xfrm>
                <a:off x="3873006" y="2659184"/>
                <a:ext cx="304762" cy="369929"/>
              </a:xfrm>
              <a:prstGeom prst="rect">
                <a:avLst/>
              </a:prstGeom>
              <a:noFill/>
            </p:spPr>
            <p:txBody>
              <a:bodyPr>
                <a:spAutoFit/>
              </a:bodyPr>
              <a:lstStyle/>
              <a:p>
                <a:pPr>
                  <a:defRPr/>
                </a:pPr>
                <a:r>
                  <a:rPr lang="en-US" b="1" dirty="0">
                    <a:latin typeface="+mn-lt"/>
                    <a:cs typeface="+mn-cs"/>
                  </a:rPr>
                  <a:t>C</a:t>
                </a:r>
              </a:p>
            </p:txBody>
          </p:sp>
          <p:cxnSp>
            <p:nvCxnSpPr>
              <p:cNvPr id="90" name="Straight Connector 89"/>
              <p:cNvCxnSpPr/>
              <p:nvPr/>
            </p:nvCxnSpPr>
            <p:spPr>
              <a:xfrm>
                <a:off x="5563484" y="4038878"/>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3484" y="3734043"/>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3484" y="3429209"/>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44440" y="1600200"/>
                <a:ext cx="304762" cy="369930"/>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844440" y="1892333"/>
                <a:ext cx="304762" cy="369930"/>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844440" y="2160652"/>
                <a:ext cx="304762" cy="369929"/>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844440" y="2479775"/>
                <a:ext cx="304762" cy="368342"/>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844440" y="2784610"/>
                <a:ext cx="304762" cy="368342"/>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844440" y="3089445"/>
                <a:ext cx="304762" cy="368342"/>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844440" y="3406981"/>
                <a:ext cx="304762" cy="369930"/>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6782534" y="4613619"/>
                <a:ext cx="442858" cy="368342"/>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858725" y="3726106"/>
                <a:ext cx="304762" cy="369929"/>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858725" y="4016651"/>
                <a:ext cx="304762" cy="369930"/>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6782534" y="4321485"/>
                <a:ext cx="457144" cy="369930"/>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6782534" y="4943856"/>
                <a:ext cx="442858" cy="369930"/>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6782534" y="5242341"/>
                <a:ext cx="442858" cy="369930"/>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6782534" y="5532887"/>
                <a:ext cx="442858" cy="369929"/>
              </a:xfrm>
              <a:prstGeom prst="rect">
                <a:avLst/>
              </a:prstGeom>
              <a:noFill/>
            </p:spPr>
            <p:txBody>
              <a:bodyPr>
                <a:spAutoFit/>
              </a:bodyPr>
              <a:lstStyle/>
              <a:p>
                <a:pPr>
                  <a:defRPr/>
                </a:pPr>
                <a:r>
                  <a:rPr lang="en-US" b="1" dirty="0">
                    <a:latin typeface="+mn-lt"/>
                    <a:cs typeface="+mn-cs"/>
                  </a:rPr>
                  <a:t>14</a:t>
                </a:r>
              </a:p>
            </p:txBody>
          </p:sp>
          <p:cxnSp>
            <p:nvCxnSpPr>
              <p:cNvPr id="109" name="Straight Arrow Connector 108"/>
              <p:cNvCxnSpPr/>
              <p:nvPr/>
            </p:nvCxnSpPr>
            <p:spPr>
              <a:xfrm rot="10800000" flipV="1">
                <a:off x="6782534" y="2514704"/>
                <a:ext cx="914287" cy="762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0800000">
                <a:off x="6782534" y="2362287"/>
                <a:ext cx="914287" cy="4572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0800000">
                <a:off x="6782534" y="2057452"/>
                <a:ext cx="914287" cy="1524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5757126" y="1524000"/>
              <a:ext cx="685716" cy="369930"/>
            </a:xfrm>
            <a:prstGeom prst="rect">
              <a:avLst/>
            </a:prstGeom>
            <a:noFill/>
          </p:spPr>
          <p:txBody>
            <a:bodyPr>
              <a:spAutoFit/>
            </a:bodyPr>
            <a:lstStyle/>
            <a:p>
              <a:pPr algn="ctr">
                <a:defRPr/>
              </a:pPr>
              <a:r>
                <a:rPr lang="en-US" b="1" dirty="0">
                  <a:latin typeface="+mn-lt"/>
                  <a:cs typeface="+mn-cs"/>
                </a:rPr>
                <a:t>****</a:t>
              </a:r>
            </a:p>
          </p:txBody>
        </p:sp>
        <p:sp>
          <p:nvSpPr>
            <p:cNvPr id="119" name="TextBox 118"/>
            <p:cNvSpPr txBox="1"/>
            <p:nvPr/>
          </p:nvSpPr>
          <p:spPr>
            <a:xfrm>
              <a:off x="5749190" y="2449619"/>
              <a:ext cx="685716" cy="369929"/>
            </a:xfrm>
            <a:prstGeom prst="rect">
              <a:avLst/>
            </a:prstGeom>
            <a:noFill/>
          </p:spPr>
          <p:txBody>
            <a:bodyPr>
              <a:spAutoFit/>
            </a:bodyPr>
            <a:lstStyle/>
            <a:p>
              <a:pPr algn="ctr">
                <a:defRPr/>
              </a:pPr>
              <a:r>
                <a:rPr lang="en-US" b="1" dirty="0">
                  <a:latin typeface="+mn-lt"/>
                  <a:cs typeface="+mn-cs"/>
                </a:rPr>
                <a:t>****</a:t>
              </a:r>
            </a:p>
          </p:txBody>
        </p:sp>
        <p:sp>
          <p:nvSpPr>
            <p:cNvPr id="120" name="TextBox 119"/>
            <p:cNvSpPr txBox="1"/>
            <p:nvPr/>
          </p:nvSpPr>
          <p:spPr>
            <a:xfrm>
              <a:off x="5749190" y="2754453"/>
              <a:ext cx="685716" cy="369929"/>
            </a:xfrm>
            <a:prstGeom prst="rect">
              <a:avLst/>
            </a:prstGeom>
            <a:noFill/>
          </p:spPr>
          <p:txBody>
            <a:bodyPr>
              <a:spAutoFit/>
            </a:bodyPr>
            <a:lstStyle/>
            <a:p>
              <a:pPr algn="ctr">
                <a:defRPr/>
              </a:pPr>
              <a:r>
                <a:rPr lang="en-US" b="1" dirty="0">
                  <a:latin typeface="+mn-lt"/>
                  <a:cs typeface="+mn-cs"/>
                </a:rPr>
                <a:t>****</a:t>
              </a:r>
            </a:p>
          </p:txBody>
        </p:sp>
        <p:sp>
          <p:nvSpPr>
            <p:cNvPr id="121" name="TextBox 120"/>
            <p:cNvSpPr txBox="1"/>
            <p:nvPr/>
          </p:nvSpPr>
          <p:spPr>
            <a:xfrm>
              <a:off x="5757126" y="3668958"/>
              <a:ext cx="685716" cy="369929"/>
            </a:xfrm>
            <a:prstGeom prst="rect">
              <a:avLst/>
            </a:prstGeom>
            <a:noFill/>
          </p:spPr>
          <p:txBody>
            <a:bodyPr>
              <a:spAutoFit/>
            </a:bodyPr>
            <a:lstStyle/>
            <a:p>
              <a:pPr algn="ctr">
                <a:defRPr/>
              </a:pPr>
              <a:r>
                <a:rPr lang="en-US" b="1" dirty="0">
                  <a:latin typeface="+mn-lt"/>
                  <a:cs typeface="+mn-cs"/>
                </a:rPr>
                <a:t>****</a:t>
              </a:r>
            </a:p>
          </p:txBody>
        </p:sp>
        <p:sp>
          <p:nvSpPr>
            <p:cNvPr id="122" name="TextBox 121"/>
            <p:cNvSpPr txBox="1"/>
            <p:nvPr/>
          </p:nvSpPr>
          <p:spPr>
            <a:xfrm>
              <a:off x="5757126" y="3973793"/>
              <a:ext cx="685716" cy="369929"/>
            </a:xfrm>
            <a:prstGeom prst="rect">
              <a:avLst/>
            </a:prstGeom>
            <a:noFill/>
          </p:spPr>
          <p:txBody>
            <a:bodyPr>
              <a:spAutoFit/>
            </a:bodyPr>
            <a:lstStyle/>
            <a:p>
              <a:pPr algn="ctr">
                <a:defRPr/>
              </a:pPr>
              <a:r>
                <a:rPr lang="en-US" b="1" dirty="0">
                  <a:latin typeface="+mn-lt"/>
                  <a:cs typeface="+mn-cs"/>
                </a:rPr>
                <a:t>****</a:t>
              </a:r>
            </a:p>
          </p:txBody>
        </p:sp>
        <p:sp>
          <p:nvSpPr>
            <p:cNvPr id="123" name="TextBox 122"/>
            <p:cNvSpPr txBox="1"/>
            <p:nvPr/>
          </p:nvSpPr>
          <p:spPr>
            <a:xfrm>
              <a:off x="5749190" y="4278628"/>
              <a:ext cx="685716" cy="369929"/>
            </a:xfrm>
            <a:prstGeom prst="rect">
              <a:avLst/>
            </a:prstGeom>
            <a:noFill/>
          </p:spPr>
          <p:txBody>
            <a:bodyPr>
              <a:spAutoFit/>
            </a:bodyPr>
            <a:lstStyle/>
            <a:p>
              <a:pPr algn="ctr">
                <a:defRPr/>
              </a:pPr>
              <a:r>
                <a:rPr lang="en-US" b="1" dirty="0">
                  <a:latin typeface="+mn-lt"/>
                  <a:cs typeface="+mn-cs"/>
                </a:rPr>
                <a:t>****</a:t>
              </a:r>
            </a:p>
          </p:txBody>
        </p:sp>
        <p:sp>
          <p:nvSpPr>
            <p:cNvPr id="124" name="TextBox 123"/>
            <p:cNvSpPr txBox="1"/>
            <p:nvPr/>
          </p:nvSpPr>
          <p:spPr>
            <a:xfrm>
              <a:off x="5749190" y="4888297"/>
              <a:ext cx="685716" cy="369929"/>
            </a:xfrm>
            <a:prstGeom prst="rect">
              <a:avLst/>
            </a:prstGeom>
            <a:noFill/>
          </p:spPr>
          <p:txBody>
            <a:bodyPr>
              <a:spAutoFit/>
            </a:bodyPr>
            <a:lstStyle/>
            <a:p>
              <a:pPr algn="ctr">
                <a:defRPr/>
              </a:pPr>
              <a:r>
                <a:rPr lang="en-US" b="1" dirty="0">
                  <a:latin typeface="+mn-lt"/>
                  <a:cs typeface="+mn-cs"/>
                </a:rPr>
                <a:t>****</a:t>
              </a:r>
            </a:p>
          </p:txBody>
        </p:sp>
        <p:sp>
          <p:nvSpPr>
            <p:cNvPr id="125" name="TextBox 124"/>
            <p:cNvSpPr txBox="1"/>
            <p:nvPr/>
          </p:nvSpPr>
          <p:spPr>
            <a:xfrm>
              <a:off x="5757126" y="1827248"/>
              <a:ext cx="685716" cy="368342"/>
            </a:xfrm>
            <a:prstGeom prst="rect">
              <a:avLst/>
            </a:prstGeom>
            <a:noFill/>
          </p:spPr>
          <p:txBody>
            <a:bodyPr>
              <a:spAutoFit/>
            </a:bodyPr>
            <a:lstStyle/>
            <a:p>
              <a:pPr algn="ctr">
                <a:defRPr/>
              </a:pPr>
              <a:r>
                <a:rPr lang="en-US" b="1" dirty="0">
                  <a:latin typeface="+mn-lt"/>
                  <a:cs typeface="+mn-cs"/>
                </a:rPr>
                <a:t>1000</a:t>
              </a:r>
            </a:p>
          </p:txBody>
        </p:sp>
        <p:sp>
          <p:nvSpPr>
            <p:cNvPr id="126" name="TextBox 125"/>
            <p:cNvSpPr txBox="1"/>
            <p:nvPr/>
          </p:nvSpPr>
          <p:spPr>
            <a:xfrm>
              <a:off x="5757126" y="2117793"/>
              <a:ext cx="685716" cy="368342"/>
            </a:xfrm>
            <a:prstGeom prst="rect">
              <a:avLst/>
            </a:prstGeom>
            <a:noFill/>
          </p:spPr>
          <p:txBody>
            <a:bodyPr>
              <a:spAutoFit/>
            </a:bodyPr>
            <a:lstStyle/>
            <a:p>
              <a:pPr algn="ctr">
                <a:defRPr/>
              </a:pPr>
              <a:r>
                <a:rPr lang="en-US" b="1" dirty="0">
                  <a:latin typeface="+mn-lt"/>
                  <a:cs typeface="+mn-cs"/>
                </a:rPr>
                <a:t>3000</a:t>
              </a:r>
            </a:p>
          </p:txBody>
        </p:sp>
        <p:sp>
          <p:nvSpPr>
            <p:cNvPr id="127" name="TextBox 126"/>
            <p:cNvSpPr txBox="1"/>
            <p:nvPr/>
          </p:nvSpPr>
          <p:spPr>
            <a:xfrm>
              <a:off x="5757126" y="3018009"/>
              <a:ext cx="685716" cy="369929"/>
            </a:xfrm>
            <a:prstGeom prst="rect">
              <a:avLst/>
            </a:prstGeom>
            <a:noFill/>
          </p:spPr>
          <p:txBody>
            <a:bodyPr>
              <a:spAutoFit/>
            </a:bodyPr>
            <a:lstStyle/>
            <a:p>
              <a:pPr algn="ctr">
                <a:defRPr/>
              </a:pPr>
              <a:r>
                <a:rPr lang="en-US" b="1" dirty="0">
                  <a:latin typeface="+mn-lt"/>
                  <a:cs typeface="+mn-cs"/>
                </a:rPr>
                <a:t>2000</a:t>
              </a:r>
            </a:p>
          </p:txBody>
        </p:sp>
        <p:sp>
          <p:nvSpPr>
            <p:cNvPr id="128" name="TextBox 127"/>
            <p:cNvSpPr txBox="1"/>
            <p:nvPr/>
          </p:nvSpPr>
          <p:spPr>
            <a:xfrm>
              <a:off x="5625381" y="6190196"/>
              <a:ext cx="3504768" cy="369929"/>
            </a:xfrm>
            <a:prstGeom prst="rect">
              <a:avLst/>
            </a:prstGeom>
            <a:noFill/>
          </p:spPr>
          <p:txBody>
            <a:bodyPr>
              <a:spAutoFit/>
            </a:bodyPr>
            <a:lstStyle/>
            <a:p>
              <a:pPr algn="ctr">
                <a:defRPr/>
              </a:pPr>
              <a:r>
                <a:rPr lang="en-US" b="1" i="1" dirty="0">
                  <a:latin typeface="+mn-lt"/>
                  <a:cs typeface="+mn-cs"/>
                </a:rPr>
                <a:t>Unused pages on disk 7, 11, 13, 14</a:t>
              </a:r>
            </a:p>
          </p:txBody>
        </p:sp>
      </p:grpSp>
    </p:spTree>
    <p:extLst>
      <p:ext uri="{BB962C8B-B14F-4D97-AF65-F5344CB8AC3E}">
        <p14:creationId xmlns:p14="http://schemas.microsoft.com/office/powerpoint/2010/main" val="79154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832">
                                            <p:txEl>
                                              <p:pRg st="0" end="0"/>
                                            </p:txEl>
                                          </p:spTgt>
                                        </p:tgtEl>
                                        <p:attrNameLst>
                                          <p:attrName>style.visibility</p:attrName>
                                        </p:attrNameLst>
                                      </p:cBhvr>
                                      <p:to>
                                        <p:strVal val="visible"/>
                                      </p:to>
                                    </p:set>
                                    <p:animEffect transition="in" filter="randombar(horizontal)">
                                      <p:cBhvr>
                                        <p:cTn id="7" dur="500"/>
                                        <p:tgtEl>
                                          <p:spTgt spid="7783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7832">
                                            <p:txEl>
                                              <p:pRg st="1" end="1"/>
                                            </p:txEl>
                                          </p:spTgt>
                                        </p:tgtEl>
                                        <p:attrNameLst>
                                          <p:attrName>style.visibility</p:attrName>
                                        </p:attrNameLst>
                                      </p:cBhvr>
                                      <p:to>
                                        <p:strVal val="visible"/>
                                      </p:to>
                                    </p:set>
                                    <p:animEffect transition="in" filter="randombar(horizontal)">
                                      <p:cBhvr>
                                        <p:cTn id="10" dur="500"/>
                                        <p:tgtEl>
                                          <p:spTgt spid="77832">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7832">
                                            <p:txEl>
                                              <p:pRg st="2" end="2"/>
                                            </p:txEl>
                                          </p:spTgt>
                                        </p:tgtEl>
                                        <p:attrNameLst>
                                          <p:attrName>style.visibility</p:attrName>
                                        </p:attrNameLst>
                                      </p:cBhvr>
                                      <p:to>
                                        <p:strVal val="visible"/>
                                      </p:to>
                                    </p:set>
                                    <p:animEffect transition="in" filter="randombar(horizontal)">
                                      <p:cBhvr>
                                        <p:cTn id="13" dur="500"/>
                                        <p:tgtEl>
                                          <p:spTgt spid="77832">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7832">
                                            <p:txEl>
                                              <p:pRg st="3" end="3"/>
                                            </p:txEl>
                                          </p:spTgt>
                                        </p:tgtEl>
                                        <p:attrNameLst>
                                          <p:attrName>style.visibility</p:attrName>
                                        </p:attrNameLst>
                                      </p:cBhvr>
                                      <p:to>
                                        <p:strVal val="visible"/>
                                      </p:to>
                                    </p:set>
                                    <p:animEffect transition="in" filter="randombar(horizontal)">
                                      <p:cBhvr>
                                        <p:cTn id="16" dur="500"/>
                                        <p:tgtEl>
                                          <p:spTgt spid="77832">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7832">
                                            <p:txEl>
                                              <p:pRg st="4" end="4"/>
                                            </p:txEl>
                                          </p:spTgt>
                                        </p:tgtEl>
                                        <p:attrNameLst>
                                          <p:attrName>style.visibility</p:attrName>
                                        </p:attrNameLst>
                                      </p:cBhvr>
                                      <p:to>
                                        <p:strVal val="visible"/>
                                      </p:to>
                                    </p:set>
                                    <p:animEffect transition="in" filter="randombar(horizontal)">
                                      <p:cBhvr>
                                        <p:cTn id="19" dur="500"/>
                                        <p:tgtEl>
                                          <p:spTgt spid="77832">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7832">
                                            <p:txEl>
                                              <p:pRg st="5" end="5"/>
                                            </p:txEl>
                                          </p:spTgt>
                                        </p:tgtEl>
                                        <p:attrNameLst>
                                          <p:attrName>style.visibility</p:attrName>
                                        </p:attrNameLst>
                                      </p:cBhvr>
                                      <p:to>
                                        <p:strVal val="visible"/>
                                      </p:to>
                                    </p:set>
                                    <p:animEffect transition="in" filter="randombar(horizontal)">
                                      <p:cBhvr>
                                        <p:cTn id="22" dur="500"/>
                                        <p:tgtEl>
                                          <p:spTgt spid="77832">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7832">
                                            <p:txEl>
                                              <p:pRg st="6" end="6"/>
                                            </p:txEl>
                                          </p:spTgt>
                                        </p:tgtEl>
                                        <p:attrNameLst>
                                          <p:attrName>style.visibility</p:attrName>
                                        </p:attrNameLst>
                                      </p:cBhvr>
                                      <p:to>
                                        <p:strVal val="visible"/>
                                      </p:to>
                                    </p:set>
                                    <p:animEffect transition="in" filter="randombar(horizontal)">
                                      <p:cBhvr>
                                        <p:cTn id="25" dur="500"/>
                                        <p:tgtEl>
                                          <p:spTgt spid="77832">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7832">
                                            <p:txEl>
                                              <p:pRg st="7" end="7"/>
                                            </p:txEl>
                                          </p:spTgt>
                                        </p:tgtEl>
                                        <p:attrNameLst>
                                          <p:attrName>style.visibility</p:attrName>
                                        </p:attrNameLst>
                                      </p:cBhvr>
                                      <p:to>
                                        <p:strVal val="visible"/>
                                      </p:to>
                                    </p:set>
                                    <p:animEffect transition="in" filter="randombar(horizontal)">
                                      <p:cBhvr>
                                        <p:cTn id="30" dur="500"/>
                                        <p:tgtEl>
                                          <p:spTgt spid="77832">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7832">
                                            <p:txEl>
                                              <p:pRg st="8" end="8"/>
                                            </p:txEl>
                                          </p:spTgt>
                                        </p:tgtEl>
                                        <p:attrNameLst>
                                          <p:attrName>style.visibility</p:attrName>
                                        </p:attrNameLst>
                                      </p:cBhvr>
                                      <p:to>
                                        <p:strVal val="visible"/>
                                      </p:to>
                                    </p:set>
                                    <p:animEffect transition="in" filter="randombar(horizontal)">
                                      <p:cBhvr>
                                        <p:cTn id="33" dur="500"/>
                                        <p:tgtEl>
                                          <p:spTgt spid="77832">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7832">
                                            <p:txEl>
                                              <p:pRg st="9" end="9"/>
                                            </p:txEl>
                                          </p:spTgt>
                                        </p:tgtEl>
                                        <p:attrNameLst>
                                          <p:attrName>style.visibility</p:attrName>
                                        </p:attrNameLst>
                                      </p:cBhvr>
                                      <p:to>
                                        <p:strVal val="visible"/>
                                      </p:to>
                                    </p:set>
                                    <p:animEffect transition="in" filter="randombar(horizontal)">
                                      <p:cBhvr>
                                        <p:cTn id="36" dur="500"/>
                                        <p:tgtEl>
                                          <p:spTgt spid="77832">
                                            <p:txEl>
                                              <p:pRg st="9" end="9"/>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77832">
                                            <p:txEl>
                                              <p:pRg st="10" end="10"/>
                                            </p:txEl>
                                          </p:spTgt>
                                        </p:tgtEl>
                                        <p:attrNameLst>
                                          <p:attrName>style.visibility</p:attrName>
                                        </p:attrNameLst>
                                      </p:cBhvr>
                                      <p:to>
                                        <p:strVal val="visible"/>
                                      </p:to>
                                    </p:set>
                                    <p:animEffect transition="in" filter="randombar(horizontal)">
                                      <p:cBhvr>
                                        <p:cTn id="39" dur="500"/>
                                        <p:tgtEl>
                                          <p:spTgt spid="77832">
                                            <p:txEl>
                                              <p:pRg st="10" end="1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12"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strips(downLeft)">
                                      <p:cBhvr>
                                        <p:cTn id="4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0F8CC-E03E-EC63-5C0D-25F8400F4A5F}"/>
              </a:ext>
            </a:extLst>
          </p:cNvPr>
          <p:cNvSpPr>
            <a:spLocks noGrp="1"/>
          </p:cNvSpPr>
          <p:nvPr>
            <p:ph idx="1"/>
          </p:nvPr>
        </p:nvSpPr>
        <p:spPr/>
        <p:txBody>
          <a:bodyPr>
            <a:normAutofit fontScale="77500" lnSpcReduction="20000"/>
          </a:bodyPr>
          <a:lstStyle/>
          <a:p>
            <a:pPr algn="just"/>
            <a:r>
              <a:rPr lang="en-US" b="1" i="0" dirty="0">
                <a:solidFill>
                  <a:srgbClr val="273239"/>
                </a:solidFill>
                <a:effectLst/>
                <a:latin typeface="urw-din"/>
              </a:rPr>
              <a:t>Rollback/Undo Recovery Technique:</a:t>
            </a:r>
            <a:r>
              <a:rPr lang="en-US" b="0" i="0" dirty="0">
                <a:solidFill>
                  <a:srgbClr val="273239"/>
                </a:solidFill>
                <a:effectLst/>
                <a:latin typeface="urw-din"/>
              </a:rPr>
              <a:t> The rollback/undo recovery technique is based on the principle of backing out or undoing the effects of a transaction that has not completed successfully due to a system failure or error. </a:t>
            </a:r>
          </a:p>
          <a:p>
            <a:pPr algn="just"/>
            <a:r>
              <a:rPr lang="en-US" b="0" i="0" dirty="0">
                <a:solidFill>
                  <a:srgbClr val="273239"/>
                </a:solidFill>
                <a:effectLst/>
                <a:latin typeface="urw-din"/>
              </a:rPr>
              <a:t>This technique is accomplished by undoing the changes made by the transaction using the log records stored in the transaction log. </a:t>
            </a:r>
          </a:p>
          <a:p>
            <a:pPr algn="just"/>
            <a:r>
              <a:rPr lang="en-US" b="0" i="0" dirty="0">
                <a:solidFill>
                  <a:srgbClr val="273239"/>
                </a:solidFill>
                <a:effectLst/>
                <a:latin typeface="urw-din"/>
              </a:rPr>
              <a:t>The transaction log contains a record of all the transactions that have been performed on the database. </a:t>
            </a:r>
          </a:p>
          <a:p>
            <a:pPr algn="just"/>
            <a:r>
              <a:rPr lang="en-US" b="0" i="0" dirty="0">
                <a:solidFill>
                  <a:srgbClr val="273239"/>
                </a:solidFill>
                <a:effectLst/>
                <a:latin typeface="urw-din"/>
              </a:rPr>
              <a:t>The system uses the log records to undo the changes made by the failed transaction and restore the database to its previous state.</a:t>
            </a:r>
            <a:endParaRPr lang="en-IN" dirty="0"/>
          </a:p>
        </p:txBody>
      </p:sp>
    </p:spTree>
    <p:extLst>
      <p:ext uri="{BB962C8B-B14F-4D97-AF65-F5344CB8AC3E}">
        <p14:creationId xmlns:p14="http://schemas.microsoft.com/office/powerpoint/2010/main" val="2560085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8855" name="Content Placeholder 15"/>
          <p:cNvSpPr>
            <a:spLocks noGrp="1"/>
          </p:cNvSpPr>
          <p:nvPr>
            <p:ph idx="1"/>
          </p:nvPr>
        </p:nvSpPr>
        <p:spPr>
          <a:xfrm>
            <a:off x="457200" y="1600200"/>
            <a:ext cx="8229600" cy="4953000"/>
          </a:xfrm>
        </p:spPr>
        <p:txBody>
          <a:bodyPr/>
          <a:lstStyle/>
          <a:p>
            <a:pPr marL="457200" indent="-457200" algn="just">
              <a:spcBef>
                <a:spcPct val="50000"/>
              </a:spcBef>
            </a:pPr>
            <a:r>
              <a:rPr lang="en-US"/>
              <a:t>When the transaction starts the shadow page table stored in the disk is copied onto main memory and becomes current page table.</a:t>
            </a:r>
          </a:p>
          <a:p>
            <a:pPr marL="457200" indent="-457200" algn="just">
              <a:spcBef>
                <a:spcPct val="50000"/>
              </a:spcBef>
            </a:pPr>
            <a:r>
              <a:rPr lang="en-US"/>
              <a:t>T1 </a:t>
            </a:r>
          </a:p>
          <a:p>
            <a:pPr marL="857250" lvl="1" indent="-457200" algn="just">
              <a:spcBef>
                <a:spcPct val="50000"/>
              </a:spcBef>
            </a:pPr>
            <a:r>
              <a:rPr lang="en-US" sz="2400" b="1" i="1"/>
              <a:t>Read (A, a):</a:t>
            </a:r>
            <a:r>
              <a:rPr lang="en-US" sz="2400" b="1"/>
              <a:t> The block containing the data item </a:t>
            </a:r>
            <a:r>
              <a:rPr lang="en-US" sz="2400" b="1" i="1"/>
              <a:t>A</a:t>
            </a:r>
            <a:r>
              <a:rPr lang="en-US" sz="2400" b="1"/>
              <a:t> is shifted from hard disk to RAM by input </a:t>
            </a:r>
            <a:r>
              <a:rPr lang="en-US" sz="2400" b="1" i="1"/>
              <a:t>(X)</a:t>
            </a:r>
            <a:r>
              <a:rPr lang="en-US" sz="2400" b="1"/>
              <a:t> operation and copied the value </a:t>
            </a:r>
            <a:r>
              <a:rPr lang="en-US" sz="2400" b="1" i="1"/>
              <a:t>A</a:t>
            </a:r>
            <a:r>
              <a:rPr lang="en-US" sz="2400" b="1"/>
              <a:t> to a i.e. 1000.</a:t>
            </a:r>
          </a:p>
          <a:p>
            <a:pPr marL="857250" lvl="1" indent="-457200" algn="just">
              <a:spcBef>
                <a:spcPct val="50000"/>
              </a:spcBef>
            </a:pPr>
            <a:r>
              <a:rPr lang="en-US" sz="2400" b="1" i="1"/>
              <a:t>a = a – 100:</a:t>
            </a:r>
            <a:r>
              <a:rPr lang="en-US" sz="2400" b="1"/>
              <a:t> Deduction of 100 is done in local variable </a:t>
            </a:r>
            <a:r>
              <a:rPr lang="en-US" sz="2400" b="1" i="1"/>
              <a:t>a</a:t>
            </a:r>
            <a:r>
              <a:rPr lang="en-US" sz="2400" b="1"/>
              <a:t>, now </a:t>
            </a:r>
            <a:r>
              <a:rPr lang="en-US" sz="2400" b="1" i="1"/>
              <a:t>a</a:t>
            </a:r>
            <a:r>
              <a:rPr lang="en-US" sz="2400" b="1"/>
              <a:t> contain 900. </a:t>
            </a:r>
          </a:p>
        </p:txBody>
      </p:sp>
    </p:spTree>
    <p:extLst>
      <p:ext uri="{BB962C8B-B14F-4D97-AF65-F5344CB8AC3E}">
        <p14:creationId xmlns:p14="http://schemas.microsoft.com/office/powerpoint/2010/main" val="313689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855">
                                            <p:txEl>
                                              <p:pRg st="0" end="0"/>
                                            </p:txEl>
                                          </p:spTgt>
                                        </p:tgtEl>
                                        <p:attrNameLst>
                                          <p:attrName>style.visibility</p:attrName>
                                        </p:attrNameLst>
                                      </p:cBhvr>
                                      <p:to>
                                        <p:strVal val="visible"/>
                                      </p:to>
                                    </p:set>
                                    <p:animEffect transition="in" filter="randombar(horizontal)">
                                      <p:cBhvr>
                                        <p:cTn id="7" dur="500"/>
                                        <p:tgtEl>
                                          <p:spTgt spid="788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8855">
                                            <p:txEl>
                                              <p:pRg st="1" end="1"/>
                                            </p:txEl>
                                          </p:spTgt>
                                        </p:tgtEl>
                                        <p:attrNameLst>
                                          <p:attrName>style.visibility</p:attrName>
                                        </p:attrNameLst>
                                      </p:cBhvr>
                                      <p:to>
                                        <p:strVal val="visible"/>
                                      </p:to>
                                    </p:set>
                                    <p:animEffect transition="in" filter="randombar(horizontal)">
                                      <p:cBhvr>
                                        <p:cTn id="12" dur="500"/>
                                        <p:tgtEl>
                                          <p:spTgt spid="78855">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8855">
                                            <p:txEl>
                                              <p:pRg st="2" end="2"/>
                                            </p:txEl>
                                          </p:spTgt>
                                        </p:tgtEl>
                                        <p:attrNameLst>
                                          <p:attrName>style.visibility</p:attrName>
                                        </p:attrNameLst>
                                      </p:cBhvr>
                                      <p:to>
                                        <p:strVal val="visible"/>
                                      </p:to>
                                    </p:set>
                                    <p:animEffect transition="in" filter="randombar(horizontal)">
                                      <p:cBhvr>
                                        <p:cTn id="15" dur="500"/>
                                        <p:tgtEl>
                                          <p:spTgt spid="78855">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8855">
                                            <p:txEl>
                                              <p:pRg st="3" end="3"/>
                                            </p:txEl>
                                          </p:spTgt>
                                        </p:tgtEl>
                                        <p:attrNameLst>
                                          <p:attrName>style.visibility</p:attrName>
                                        </p:attrNameLst>
                                      </p:cBhvr>
                                      <p:to>
                                        <p:strVal val="visible"/>
                                      </p:to>
                                    </p:set>
                                    <p:animEffect transition="in" filter="randombar(horizontal)">
                                      <p:cBhvr>
                                        <p:cTn id="18" dur="500"/>
                                        <p:tgtEl>
                                          <p:spTgt spid="788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9879" name="Content Placeholder 15"/>
          <p:cNvSpPr>
            <a:spLocks noGrp="1"/>
          </p:cNvSpPr>
          <p:nvPr>
            <p:ph idx="1"/>
          </p:nvPr>
        </p:nvSpPr>
        <p:spPr>
          <a:xfrm>
            <a:off x="457200" y="1600200"/>
            <a:ext cx="8229600" cy="4953000"/>
          </a:xfrm>
        </p:spPr>
        <p:txBody>
          <a:bodyPr/>
          <a:lstStyle/>
          <a:p>
            <a:pPr marL="857250" lvl="1" indent="-457200" algn="just">
              <a:spcBef>
                <a:spcPct val="50000"/>
              </a:spcBef>
            </a:pPr>
            <a:r>
              <a:rPr lang="en-US" sz="2400" b="1" i="1"/>
              <a:t>Write (A, a):</a:t>
            </a:r>
            <a:r>
              <a:rPr lang="en-US" sz="2400" b="1"/>
              <a:t> </a:t>
            </a:r>
          </a:p>
          <a:p>
            <a:pPr marL="1257300" lvl="2" indent="-457200" algn="just">
              <a:spcBef>
                <a:spcPct val="50000"/>
              </a:spcBef>
              <a:buFont typeface="Garamond" pitchFamily="18" charset="0"/>
              <a:buAutoNum type="arabicPeriod"/>
            </a:pPr>
            <a:r>
              <a:rPr lang="en-US" b="1"/>
              <a:t>If block contain data item </a:t>
            </a:r>
            <a:r>
              <a:rPr lang="en-US" b="1" i="1"/>
              <a:t>A</a:t>
            </a:r>
            <a:r>
              <a:rPr lang="en-US" b="1"/>
              <a:t> is not available in RAM, then input </a:t>
            </a:r>
            <a:r>
              <a:rPr lang="en-US" b="1" i="1"/>
              <a:t>(X)</a:t>
            </a:r>
            <a:r>
              <a:rPr lang="en-US" b="1"/>
              <a:t> operation is performed.</a:t>
            </a:r>
          </a:p>
          <a:p>
            <a:pPr marL="1257300" lvl="2" indent="-457200" algn="just">
              <a:spcBef>
                <a:spcPct val="50000"/>
              </a:spcBef>
              <a:buFont typeface="Garamond" pitchFamily="18" charset="0"/>
              <a:buAutoNum type="arabicPeriod"/>
            </a:pPr>
            <a:r>
              <a:rPr lang="en-US" b="1"/>
              <a:t>Do the followings:</a:t>
            </a:r>
          </a:p>
          <a:p>
            <a:pPr marL="1714500" lvl="3" indent="-457200" algn="just">
              <a:spcBef>
                <a:spcPct val="50000"/>
              </a:spcBef>
              <a:buFont typeface="Garamond" pitchFamily="18" charset="0"/>
              <a:buAutoNum type="alphaLcPeriod"/>
            </a:pPr>
            <a:r>
              <a:rPr lang="en-US" sz="2400" b="1"/>
              <a:t>Find the unused space on the disk e.g. 7</a:t>
            </a:r>
            <a:r>
              <a:rPr lang="en-US" sz="2400" b="1" baseline="30000"/>
              <a:t>th</a:t>
            </a:r>
            <a:r>
              <a:rPr lang="en-US" sz="2400" b="1"/>
              <a:t> page.</a:t>
            </a:r>
          </a:p>
          <a:p>
            <a:pPr marL="1714500" lvl="3" indent="-457200" algn="just">
              <a:spcBef>
                <a:spcPct val="50000"/>
              </a:spcBef>
              <a:buFont typeface="Garamond" pitchFamily="18" charset="0"/>
              <a:buAutoNum type="alphaLcPeriod"/>
            </a:pPr>
            <a:r>
              <a:rPr lang="en-US" sz="2400" b="1"/>
              <a:t>Delete the page found in step 2a i.e. 7</a:t>
            </a:r>
            <a:r>
              <a:rPr lang="en-US" sz="2400" b="1" baseline="30000"/>
              <a:t>th</a:t>
            </a:r>
            <a:r>
              <a:rPr lang="en-US" sz="2400" b="1"/>
              <a:t> page from the list of free page frame.</a:t>
            </a:r>
          </a:p>
          <a:p>
            <a:pPr marL="1714500" lvl="3" indent="-457200" algn="just">
              <a:spcBef>
                <a:spcPct val="50000"/>
              </a:spcBef>
              <a:buFont typeface="Garamond" pitchFamily="18" charset="0"/>
              <a:buAutoNum type="alphaLcPeriod"/>
            </a:pPr>
            <a:r>
              <a:rPr lang="en-US" sz="2400" b="1"/>
              <a:t>Modify the current page such that current page table entry for </a:t>
            </a:r>
            <a:r>
              <a:rPr lang="en-US" sz="2400" b="1" i="1"/>
              <a:t>A</a:t>
            </a:r>
            <a:r>
              <a:rPr lang="en-US" sz="2400" b="1"/>
              <a:t> now points to page 7</a:t>
            </a:r>
            <a:r>
              <a:rPr lang="en-US" sz="2400" b="1" baseline="30000"/>
              <a:t>th</a:t>
            </a:r>
            <a:r>
              <a:rPr lang="en-US" sz="2400" b="1"/>
              <a:t> instead of page 2.</a:t>
            </a:r>
          </a:p>
        </p:txBody>
      </p:sp>
    </p:spTree>
    <p:extLst>
      <p:ext uri="{BB962C8B-B14F-4D97-AF65-F5344CB8AC3E}">
        <p14:creationId xmlns:p14="http://schemas.microsoft.com/office/powerpoint/2010/main" val="3034531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9">
                                            <p:txEl>
                                              <p:pRg st="0" end="0"/>
                                            </p:txEl>
                                          </p:spTgt>
                                        </p:tgtEl>
                                        <p:attrNameLst>
                                          <p:attrName>style.visibility</p:attrName>
                                        </p:attrNameLst>
                                      </p:cBhvr>
                                      <p:to>
                                        <p:strVal val="visible"/>
                                      </p:to>
                                    </p:set>
                                    <p:animEffect transition="in" filter="randombar(horizontal)">
                                      <p:cBhvr>
                                        <p:cTn id="7" dur="500"/>
                                        <p:tgtEl>
                                          <p:spTgt spid="7987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9879">
                                            <p:txEl>
                                              <p:pRg st="1" end="1"/>
                                            </p:txEl>
                                          </p:spTgt>
                                        </p:tgtEl>
                                        <p:attrNameLst>
                                          <p:attrName>style.visibility</p:attrName>
                                        </p:attrNameLst>
                                      </p:cBhvr>
                                      <p:to>
                                        <p:strVal val="visible"/>
                                      </p:to>
                                    </p:set>
                                    <p:animEffect transition="in" filter="randombar(horizontal)">
                                      <p:cBhvr>
                                        <p:cTn id="10" dur="500"/>
                                        <p:tgtEl>
                                          <p:spTgt spid="7987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9879">
                                            <p:txEl>
                                              <p:pRg st="2" end="2"/>
                                            </p:txEl>
                                          </p:spTgt>
                                        </p:tgtEl>
                                        <p:attrNameLst>
                                          <p:attrName>style.visibility</p:attrName>
                                        </p:attrNameLst>
                                      </p:cBhvr>
                                      <p:to>
                                        <p:strVal val="visible"/>
                                      </p:to>
                                    </p:set>
                                    <p:animEffect transition="in" filter="randombar(horizontal)">
                                      <p:cBhvr>
                                        <p:cTn id="13" dur="500"/>
                                        <p:tgtEl>
                                          <p:spTgt spid="7987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9879">
                                            <p:txEl>
                                              <p:pRg st="3" end="3"/>
                                            </p:txEl>
                                          </p:spTgt>
                                        </p:tgtEl>
                                        <p:attrNameLst>
                                          <p:attrName>style.visibility</p:attrName>
                                        </p:attrNameLst>
                                      </p:cBhvr>
                                      <p:to>
                                        <p:strVal val="visible"/>
                                      </p:to>
                                    </p:set>
                                    <p:animEffect transition="in" filter="randombar(horizontal)">
                                      <p:cBhvr>
                                        <p:cTn id="16" dur="500"/>
                                        <p:tgtEl>
                                          <p:spTgt spid="7987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9879">
                                            <p:txEl>
                                              <p:pRg st="4" end="4"/>
                                            </p:txEl>
                                          </p:spTgt>
                                        </p:tgtEl>
                                        <p:attrNameLst>
                                          <p:attrName>style.visibility</p:attrName>
                                        </p:attrNameLst>
                                      </p:cBhvr>
                                      <p:to>
                                        <p:strVal val="visible"/>
                                      </p:to>
                                    </p:set>
                                    <p:animEffect transition="in" filter="randombar(horizontal)">
                                      <p:cBhvr>
                                        <p:cTn id="19" dur="500"/>
                                        <p:tgtEl>
                                          <p:spTgt spid="79879">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9879">
                                            <p:txEl>
                                              <p:pRg st="5" end="5"/>
                                            </p:txEl>
                                          </p:spTgt>
                                        </p:tgtEl>
                                        <p:attrNameLst>
                                          <p:attrName>style.visibility</p:attrName>
                                        </p:attrNameLst>
                                      </p:cBhvr>
                                      <p:to>
                                        <p:strVal val="visible"/>
                                      </p:to>
                                    </p:set>
                                    <p:animEffect transition="in" filter="randombar(horizontal)">
                                      <p:cBhvr>
                                        <p:cTn id="22" dur="500"/>
                                        <p:tgtEl>
                                          <p:spTgt spid="798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0903" name="Content Placeholder 15"/>
          <p:cNvSpPr>
            <a:spLocks noGrp="1"/>
          </p:cNvSpPr>
          <p:nvPr>
            <p:ph idx="1"/>
          </p:nvPr>
        </p:nvSpPr>
        <p:spPr>
          <a:xfrm>
            <a:off x="457200" y="1600200"/>
            <a:ext cx="8229600" cy="4953000"/>
          </a:xfrm>
        </p:spPr>
        <p:txBody>
          <a:bodyPr/>
          <a:lstStyle/>
          <a:p>
            <a:pPr marL="1257300" lvl="2" indent="-457200" algn="just">
              <a:spcBef>
                <a:spcPct val="50000"/>
              </a:spcBef>
              <a:buFont typeface="Garamond" pitchFamily="18" charset="0"/>
              <a:buAutoNum type="arabicPeriod" startAt="3"/>
            </a:pPr>
            <a:r>
              <a:rPr lang="en-US" b="1"/>
              <a:t>Assign the value of 900 to data item </a:t>
            </a:r>
            <a:r>
              <a:rPr lang="en-US" b="1" i="1"/>
              <a:t>A</a:t>
            </a:r>
            <a:r>
              <a:rPr lang="en-US" b="1"/>
              <a:t> in main memory. </a:t>
            </a:r>
            <a:endParaRPr lang="en-US" b="1" i="1"/>
          </a:p>
          <a:p>
            <a:pPr marL="857250" lvl="1" indent="-457200" algn="just">
              <a:spcBef>
                <a:spcPct val="50000"/>
              </a:spcBef>
            </a:pPr>
            <a:r>
              <a:rPr lang="en-US" sz="2400" b="1" i="1"/>
              <a:t>Read (B, b): </a:t>
            </a:r>
            <a:r>
              <a:rPr lang="en-US" sz="2400" b="1"/>
              <a:t>Block containing item </a:t>
            </a:r>
            <a:r>
              <a:rPr lang="en-US" sz="2400" b="1" i="1"/>
              <a:t>B</a:t>
            </a:r>
            <a:r>
              <a:rPr lang="en-US" sz="2400" b="1"/>
              <a:t>, shifted to main memory and copied the value of </a:t>
            </a:r>
            <a:r>
              <a:rPr lang="en-US" sz="2400" b="1" i="1"/>
              <a:t>B</a:t>
            </a:r>
            <a:r>
              <a:rPr lang="en-US" sz="2400" b="1"/>
              <a:t> to </a:t>
            </a:r>
            <a:r>
              <a:rPr lang="en-US" sz="2400" b="1" i="1"/>
              <a:t>b</a:t>
            </a:r>
            <a:r>
              <a:rPr lang="en-US" sz="2400" b="1"/>
              <a:t>.</a:t>
            </a:r>
          </a:p>
          <a:p>
            <a:pPr marL="857250" lvl="1" indent="-457200" algn="just">
              <a:spcBef>
                <a:spcPct val="50000"/>
              </a:spcBef>
            </a:pPr>
            <a:r>
              <a:rPr lang="en-US" sz="2400" b="1" i="1"/>
              <a:t>b = b + 100:</a:t>
            </a:r>
            <a:r>
              <a:rPr lang="en-US" sz="2400" b="1"/>
              <a:t> 100 is added to local variable </a:t>
            </a:r>
            <a:r>
              <a:rPr lang="en-US" sz="2400" b="1" i="1"/>
              <a:t>b</a:t>
            </a:r>
            <a:r>
              <a:rPr lang="en-US" sz="2400" b="1"/>
              <a:t>.</a:t>
            </a:r>
          </a:p>
          <a:p>
            <a:pPr marL="857250" lvl="1" indent="-457200" algn="just">
              <a:spcBef>
                <a:spcPct val="50000"/>
              </a:spcBef>
            </a:pPr>
            <a:r>
              <a:rPr lang="en-US" sz="2400" b="1" i="1"/>
              <a:t>Write (B, b):</a:t>
            </a:r>
            <a:r>
              <a:rPr lang="en-US" sz="2400" b="1"/>
              <a:t> Block containing </a:t>
            </a:r>
            <a:r>
              <a:rPr lang="en-US" sz="2400" b="1" i="1"/>
              <a:t>B</a:t>
            </a:r>
            <a:r>
              <a:rPr lang="en-US" sz="2400" b="1"/>
              <a:t> moved in RAM and a next free page i.e. 11 is selected. The value of </a:t>
            </a:r>
            <a:r>
              <a:rPr lang="en-US" sz="2400" b="1" i="1"/>
              <a:t>B</a:t>
            </a:r>
            <a:r>
              <a:rPr lang="en-US" sz="2400" b="1"/>
              <a:t> i.e. 2100 is copied in page 11. then 11</a:t>
            </a:r>
            <a:r>
              <a:rPr lang="en-US" sz="2400" b="1" baseline="30000"/>
              <a:t>th</a:t>
            </a:r>
            <a:r>
              <a:rPr lang="en-US" sz="2400" b="1"/>
              <a:t> page is deleted from free page list and free page list become 13 and 14. modify the current page table such that </a:t>
            </a:r>
            <a:r>
              <a:rPr lang="en-US" sz="2400" b="1" i="1"/>
              <a:t>B</a:t>
            </a:r>
            <a:r>
              <a:rPr lang="en-US" sz="2400" b="1"/>
              <a:t> now points to page 11 instead of 6.</a:t>
            </a:r>
          </a:p>
        </p:txBody>
      </p:sp>
    </p:spTree>
    <p:extLst>
      <p:ext uri="{BB962C8B-B14F-4D97-AF65-F5344CB8AC3E}">
        <p14:creationId xmlns:p14="http://schemas.microsoft.com/office/powerpoint/2010/main" val="807625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903">
                                            <p:txEl>
                                              <p:pRg st="0" end="0"/>
                                            </p:txEl>
                                          </p:spTgt>
                                        </p:tgtEl>
                                        <p:attrNameLst>
                                          <p:attrName>style.visibility</p:attrName>
                                        </p:attrNameLst>
                                      </p:cBhvr>
                                      <p:to>
                                        <p:strVal val="visible"/>
                                      </p:to>
                                    </p:set>
                                    <p:animEffect transition="in" filter="randombar(horizontal)">
                                      <p:cBhvr>
                                        <p:cTn id="7" dur="500"/>
                                        <p:tgtEl>
                                          <p:spTgt spid="8090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0903">
                                            <p:txEl>
                                              <p:pRg st="1" end="1"/>
                                            </p:txEl>
                                          </p:spTgt>
                                        </p:tgtEl>
                                        <p:attrNameLst>
                                          <p:attrName>style.visibility</p:attrName>
                                        </p:attrNameLst>
                                      </p:cBhvr>
                                      <p:to>
                                        <p:strVal val="visible"/>
                                      </p:to>
                                    </p:set>
                                    <p:animEffect transition="in" filter="randombar(horizontal)">
                                      <p:cBhvr>
                                        <p:cTn id="10" dur="500"/>
                                        <p:tgtEl>
                                          <p:spTgt spid="8090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0903">
                                            <p:txEl>
                                              <p:pRg st="2" end="2"/>
                                            </p:txEl>
                                          </p:spTgt>
                                        </p:tgtEl>
                                        <p:attrNameLst>
                                          <p:attrName>style.visibility</p:attrName>
                                        </p:attrNameLst>
                                      </p:cBhvr>
                                      <p:to>
                                        <p:strVal val="visible"/>
                                      </p:to>
                                    </p:set>
                                    <p:animEffect transition="in" filter="randombar(horizontal)">
                                      <p:cBhvr>
                                        <p:cTn id="13" dur="500"/>
                                        <p:tgtEl>
                                          <p:spTgt spid="8090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0903">
                                            <p:txEl>
                                              <p:pRg st="3" end="3"/>
                                            </p:txEl>
                                          </p:spTgt>
                                        </p:tgtEl>
                                        <p:attrNameLst>
                                          <p:attrName>style.visibility</p:attrName>
                                        </p:attrNameLst>
                                      </p:cBhvr>
                                      <p:to>
                                        <p:strVal val="visible"/>
                                      </p:to>
                                    </p:set>
                                    <p:animEffect transition="in" filter="randombar(horizontal)">
                                      <p:cBhvr>
                                        <p:cTn id="16" dur="500"/>
                                        <p:tgtEl>
                                          <p:spTgt spid="809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grpSp>
        <p:nvGrpSpPr>
          <p:cNvPr id="2" name="Group 109"/>
          <p:cNvGrpSpPr>
            <a:grpSpLocks/>
          </p:cNvGrpSpPr>
          <p:nvPr/>
        </p:nvGrpSpPr>
        <p:grpSpPr bwMode="auto">
          <a:xfrm>
            <a:off x="900113" y="1371600"/>
            <a:ext cx="7558087" cy="5181600"/>
            <a:chOff x="595741" y="1371600"/>
            <a:chExt cx="7557659" cy="5181600"/>
          </a:xfrm>
        </p:grpSpPr>
        <p:grpSp>
          <p:nvGrpSpPr>
            <p:cNvPr id="19464" name="Group 129"/>
            <p:cNvGrpSpPr>
              <a:grpSpLocks/>
            </p:cNvGrpSpPr>
            <p:nvPr/>
          </p:nvGrpSpPr>
          <p:grpSpPr bwMode="auto">
            <a:xfrm>
              <a:off x="1399306" y="1371600"/>
              <a:ext cx="6754094" cy="5036125"/>
              <a:chOff x="3290455" y="1524000"/>
              <a:chExt cx="6754094" cy="5036125"/>
            </a:xfrm>
          </p:grpSpPr>
          <p:grpSp>
            <p:nvGrpSpPr>
              <p:cNvPr id="19468" name="Group 116"/>
              <p:cNvGrpSpPr>
                <a:grpSpLocks/>
              </p:cNvGrpSpPr>
              <p:nvPr/>
            </p:nvGrpSpPr>
            <p:grpSpPr bwMode="auto">
              <a:xfrm>
                <a:off x="3290455" y="1524000"/>
                <a:ext cx="5624945" cy="4724400"/>
                <a:chOff x="3366655" y="1600200"/>
                <a:chExt cx="5624945" cy="4724400"/>
              </a:xfrm>
            </p:grpSpPr>
            <p:sp>
              <p:nvSpPr>
                <p:cNvPr id="8" name="Rectangle 7"/>
                <p:cNvSpPr/>
                <p:nvPr/>
              </p:nvSpPr>
              <p:spPr>
                <a:xfrm>
                  <a:off x="3428228" y="2068513"/>
                  <a:ext cx="1219131"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3295" y="1611313"/>
                  <a:ext cx="1219131"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228" y="5116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228" y="4811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228" y="4506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228" y="4202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228" y="3897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228" y="3592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228" y="3287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228" y="2982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228" y="2678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228" y="2373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3295" y="5573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3295" y="5268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3295" y="4964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3295" y="4659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3295" y="4354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3295" y="3135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3295" y="2830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3295" y="2525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3295" y="2220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3295" y="1916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359" y="2514600"/>
                  <a:ext cx="915936"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647359" y="2057400"/>
                  <a:ext cx="915936" cy="163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647359" y="2362200"/>
                  <a:ext cx="915936"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319" y="5497513"/>
                  <a:ext cx="1371522" cy="646112"/>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4708" y="5954713"/>
                  <a:ext cx="1676305" cy="369887"/>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774" y="2057400"/>
                  <a:ext cx="1219131"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774" y="51054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774" y="4800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774" y="4495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774" y="4191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774" y="38862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774" y="35814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774" y="3276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774" y="2971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774" y="2667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774" y="23622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948" y="2035175"/>
                  <a:ext cx="304783" cy="369888"/>
                </a:xfrm>
                <a:prstGeom prst="rect">
                  <a:avLst/>
                </a:prstGeom>
                <a:noFill/>
              </p:spPr>
              <p:txBody>
                <a:bodyPr>
                  <a:spAutoFit/>
                </a:bodyPr>
                <a:lstStyle/>
                <a:p>
                  <a:pPr>
                    <a:defRPr/>
                  </a:pPr>
                  <a:r>
                    <a:rPr lang="en-US" b="1" dirty="0">
                      <a:latin typeface="+mn-lt"/>
                      <a:cs typeface="+mn-cs"/>
                    </a:rPr>
                    <a:t>A</a:t>
                  </a:r>
                </a:p>
              </p:txBody>
            </p:sp>
            <p:sp>
              <p:nvSpPr>
                <p:cNvPr id="68" name="TextBox 67"/>
                <p:cNvSpPr txBox="1"/>
                <p:nvPr/>
              </p:nvSpPr>
              <p:spPr>
                <a:xfrm>
                  <a:off x="8153948" y="2355850"/>
                  <a:ext cx="304783" cy="368300"/>
                </a:xfrm>
                <a:prstGeom prst="rect">
                  <a:avLst/>
                </a:prstGeom>
                <a:noFill/>
              </p:spPr>
              <p:txBody>
                <a:bodyPr>
                  <a:spAutoFit/>
                </a:bodyPr>
                <a:lstStyle/>
                <a:p>
                  <a:pPr>
                    <a:defRPr/>
                  </a:pPr>
                  <a:r>
                    <a:rPr lang="en-US" b="1" dirty="0">
                      <a:latin typeface="+mn-lt"/>
                      <a:cs typeface="+mn-cs"/>
                    </a:rPr>
                    <a:t>B</a:t>
                  </a:r>
                </a:p>
              </p:txBody>
            </p:sp>
            <p:sp>
              <p:nvSpPr>
                <p:cNvPr id="69" name="TextBox 68"/>
                <p:cNvSpPr txBox="1"/>
                <p:nvPr/>
              </p:nvSpPr>
              <p:spPr>
                <a:xfrm>
                  <a:off x="8153948" y="2665413"/>
                  <a:ext cx="304783" cy="368300"/>
                </a:xfrm>
                <a:prstGeom prst="rect">
                  <a:avLst/>
                </a:prstGeom>
                <a:noFill/>
              </p:spPr>
              <p:txBody>
                <a:bodyPr>
                  <a:spAutoFit/>
                </a:bodyPr>
                <a:lstStyle/>
                <a:p>
                  <a:pPr>
                    <a:defRPr/>
                  </a:pPr>
                  <a:r>
                    <a:rPr lang="en-US" b="1" dirty="0">
                      <a:latin typeface="+mn-lt"/>
                      <a:cs typeface="+mn-cs"/>
                    </a:rPr>
                    <a:t>C</a:t>
                  </a:r>
                </a:p>
              </p:txBody>
            </p:sp>
            <p:sp>
              <p:nvSpPr>
                <p:cNvPr id="75" name="TextBox 74"/>
                <p:cNvSpPr txBox="1"/>
                <p:nvPr/>
              </p:nvSpPr>
              <p:spPr>
                <a:xfrm>
                  <a:off x="7620579" y="5486400"/>
                  <a:ext cx="1371522" cy="646113"/>
                </a:xfrm>
                <a:prstGeom prst="rect">
                  <a:avLst/>
                </a:prstGeom>
                <a:noFill/>
              </p:spPr>
              <p:txBody>
                <a:bodyPr>
                  <a:spAutoFit/>
                </a:bodyPr>
                <a:lstStyle/>
                <a:p>
                  <a:pPr algn="ctr">
                    <a:defRPr/>
                  </a:pPr>
                  <a:r>
                    <a:rPr lang="en-US" b="1" dirty="0">
                      <a:latin typeface="+mn-lt"/>
                      <a:cs typeface="+mn-cs"/>
                    </a:rPr>
                    <a:t>Current Page Table</a:t>
                  </a:r>
                </a:p>
              </p:txBody>
            </p:sp>
            <p:sp>
              <p:nvSpPr>
                <p:cNvPr id="79" name="TextBox 78"/>
                <p:cNvSpPr txBox="1"/>
                <p:nvPr/>
              </p:nvSpPr>
              <p:spPr>
                <a:xfrm>
                  <a:off x="3872702" y="2043113"/>
                  <a:ext cx="304783" cy="369887"/>
                </a:xfrm>
                <a:prstGeom prst="rect">
                  <a:avLst/>
                </a:prstGeom>
                <a:noFill/>
              </p:spPr>
              <p:txBody>
                <a:bodyPr>
                  <a:spAutoFit/>
                </a:bodyPr>
                <a:lstStyle/>
                <a:p>
                  <a:pPr>
                    <a:defRPr/>
                  </a:pPr>
                  <a:r>
                    <a:rPr lang="en-US" b="1" dirty="0">
                      <a:latin typeface="+mn-lt"/>
                      <a:cs typeface="+mn-cs"/>
                    </a:rPr>
                    <a:t>A</a:t>
                  </a:r>
                </a:p>
              </p:txBody>
            </p:sp>
            <p:sp>
              <p:nvSpPr>
                <p:cNvPr id="80" name="TextBox 79"/>
                <p:cNvSpPr txBox="1"/>
                <p:nvPr/>
              </p:nvSpPr>
              <p:spPr>
                <a:xfrm>
                  <a:off x="3872702" y="2349500"/>
                  <a:ext cx="304783" cy="369888"/>
                </a:xfrm>
                <a:prstGeom prst="rect">
                  <a:avLst/>
                </a:prstGeom>
                <a:noFill/>
              </p:spPr>
              <p:txBody>
                <a:bodyPr>
                  <a:spAutoFit/>
                </a:bodyPr>
                <a:lstStyle/>
                <a:p>
                  <a:pPr>
                    <a:defRPr/>
                  </a:pPr>
                  <a:r>
                    <a:rPr lang="en-US" b="1" dirty="0">
                      <a:latin typeface="+mn-lt"/>
                      <a:cs typeface="+mn-cs"/>
                    </a:rPr>
                    <a:t>B</a:t>
                  </a:r>
                </a:p>
              </p:txBody>
            </p:sp>
            <p:sp>
              <p:nvSpPr>
                <p:cNvPr id="81" name="TextBox 80"/>
                <p:cNvSpPr txBox="1"/>
                <p:nvPr/>
              </p:nvSpPr>
              <p:spPr>
                <a:xfrm>
                  <a:off x="3872702" y="2659063"/>
                  <a:ext cx="304783" cy="369887"/>
                </a:xfrm>
                <a:prstGeom prst="rect">
                  <a:avLst/>
                </a:prstGeom>
                <a:noFill/>
              </p:spPr>
              <p:txBody>
                <a:bodyPr>
                  <a:spAutoFit/>
                </a:bodyPr>
                <a:lstStyle/>
                <a:p>
                  <a:pPr>
                    <a:defRPr/>
                  </a:pPr>
                  <a:r>
                    <a:rPr lang="en-US" b="1" dirty="0">
                      <a:latin typeface="+mn-lt"/>
                      <a:cs typeface="+mn-cs"/>
                    </a:rPr>
                    <a:t>C</a:t>
                  </a:r>
                </a:p>
              </p:txBody>
            </p:sp>
            <p:cxnSp>
              <p:nvCxnSpPr>
                <p:cNvPr id="90" name="Straight Connector 89"/>
                <p:cNvCxnSpPr/>
                <p:nvPr/>
              </p:nvCxnSpPr>
              <p:spPr>
                <a:xfrm>
                  <a:off x="5563295" y="4038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3295" y="3733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3295" y="3429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44334" y="1600200"/>
                  <a:ext cx="304783" cy="369888"/>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844334" y="1892300"/>
                  <a:ext cx="304783" cy="369888"/>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844334" y="2160588"/>
                  <a:ext cx="304783" cy="369887"/>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844334" y="2479675"/>
                  <a:ext cx="304783" cy="368300"/>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844334" y="2784475"/>
                  <a:ext cx="304783" cy="368300"/>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844334" y="3089275"/>
                  <a:ext cx="304783" cy="368300"/>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844334" y="3406775"/>
                  <a:ext cx="304783" cy="369888"/>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6782426" y="4613275"/>
                  <a:ext cx="442887" cy="368300"/>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858622" y="3725863"/>
                  <a:ext cx="304783" cy="369887"/>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858622" y="4016375"/>
                  <a:ext cx="304783" cy="369888"/>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6782426" y="4321175"/>
                  <a:ext cx="457174" cy="369888"/>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6782426" y="4943475"/>
                  <a:ext cx="442887" cy="369888"/>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6782426" y="5241925"/>
                  <a:ext cx="442887" cy="369888"/>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6782426" y="5532438"/>
                  <a:ext cx="442887" cy="369887"/>
                </a:xfrm>
                <a:prstGeom prst="rect">
                  <a:avLst/>
                </a:prstGeom>
                <a:noFill/>
              </p:spPr>
              <p:txBody>
                <a:bodyPr>
                  <a:spAutoFit/>
                </a:bodyPr>
                <a:lstStyle/>
                <a:p>
                  <a:pPr>
                    <a:defRPr/>
                  </a:pPr>
                  <a:r>
                    <a:rPr lang="en-US" b="1" dirty="0">
                      <a:latin typeface="+mn-lt"/>
                      <a:cs typeface="+mn-cs"/>
                    </a:rPr>
                    <a:t>14</a:t>
                  </a:r>
                </a:p>
              </p:txBody>
            </p:sp>
            <p:cxnSp>
              <p:nvCxnSpPr>
                <p:cNvPr id="109" name="Straight Arrow Connector 108"/>
                <p:cNvCxnSpPr>
                  <a:endCxn id="100" idx="1"/>
                </p:cNvCxnSpPr>
                <p:nvPr/>
              </p:nvCxnSpPr>
              <p:spPr>
                <a:xfrm rot="5400000">
                  <a:off x="6098187" y="3198839"/>
                  <a:ext cx="2282825" cy="9143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0800000">
                  <a:off x="6782426" y="2362200"/>
                  <a:ext cx="914348"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a:off x="6546656" y="2431282"/>
                  <a:ext cx="1371600" cy="9286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5756954" y="1524000"/>
                <a:ext cx="685761" cy="369888"/>
              </a:xfrm>
              <a:prstGeom prst="rect">
                <a:avLst/>
              </a:prstGeom>
              <a:noFill/>
            </p:spPr>
            <p:txBody>
              <a:bodyPr>
                <a:spAutoFit/>
              </a:bodyPr>
              <a:lstStyle/>
              <a:p>
                <a:pPr algn="ctr">
                  <a:defRPr/>
                </a:pPr>
                <a:r>
                  <a:rPr lang="en-US" b="1" dirty="0">
                    <a:latin typeface="+mn-lt"/>
                    <a:cs typeface="+mn-cs"/>
                  </a:rPr>
                  <a:t>****</a:t>
                </a:r>
              </a:p>
            </p:txBody>
          </p:sp>
          <p:sp>
            <p:nvSpPr>
              <p:cNvPr id="119" name="TextBox 118"/>
              <p:cNvSpPr txBox="1"/>
              <p:nvPr/>
            </p:nvSpPr>
            <p:spPr>
              <a:xfrm>
                <a:off x="5749017" y="2449513"/>
                <a:ext cx="685761" cy="369887"/>
              </a:xfrm>
              <a:prstGeom prst="rect">
                <a:avLst/>
              </a:prstGeom>
              <a:noFill/>
            </p:spPr>
            <p:txBody>
              <a:bodyPr>
                <a:spAutoFit/>
              </a:bodyPr>
              <a:lstStyle/>
              <a:p>
                <a:pPr algn="ctr">
                  <a:defRPr/>
                </a:pPr>
                <a:r>
                  <a:rPr lang="en-US" b="1" dirty="0">
                    <a:latin typeface="+mn-lt"/>
                    <a:cs typeface="+mn-cs"/>
                  </a:rPr>
                  <a:t>****</a:t>
                </a:r>
              </a:p>
            </p:txBody>
          </p:sp>
          <p:sp>
            <p:nvSpPr>
              <p:cNvPr id="120" name="TextBox 119"/>
              <p:cNvSpPr txBox="1"/>
              <p:nvPr/>
            </p:nvSpPr>
            <p:spPr>
              <a:xfrm>
                <a:off x="5749017" y="2754313"/>
                <a:ext cx="685761" cy="369887"/>
              </a:xfrm>
              <a:prstGeom prst="rect">
                <a:avLst/>
              </a:prstGeom>
              <a:noFill/>
            </p:spPr>
            <p:txBody>
              <a:bodyPr>
                <a:spAutoFit/>
              </a:bodyPr>
              <a:lstStyle/>
              <a:p>
                <a:pPr algn="ctr">
                  <a:defRPr/>
                </a:pPr>
                <a:r>
                  <a:rPr lang="en-US" b="1" dirty="0">
                    <a:latin typeface="+mn-lt"/>
                    <a:cs typeface="+mn-cs"/>
                  </a:rPr>
                  <a:t>****</a:t>
                </a:r>
              </a:p>
            </p:txBody>
          </p:sp>
          <p:sp>
            <p:nvSpPr>
              <p:cNvPr id="121" name="TextBox 120"/>
              <p:cNvSpPr txBox="1"/>
              <p:nvPr/>
            </p:nvSpPr>
            <p:spPr>
              <a:xfrm>
                <a:off x="5756954" y="3668713"/>
                <a:ext cx="685761" cy="369887"/>
              </a:xfrm>
              <a:prstGeom prst="rect">
                <a:avLst/>
              </a:prstGeom>
              <a:noFill/>
            </p:spPr>
            <p:txBody>
              <a:bodyPr>
                <a:spAutoFit/>
              </a:bodyPr>
              <a:lstStyle/>
              <a:p>
                <a:pPr algn="ctr">
                  <a:defRPr/>
                </a:pPr>
                <a:r>
                  <a:rPr lang="en-US" b="1" dirty="0">
                    <a:latin typeface="+mn-lt"/>
                    <a:cs typeface="+mn-cs"/>
                  </a:rPr>
                  <a:t>****</a:t>
                </a:r>
              </a:p>
            </p:txBody>
          </p:sp>
          <p:sp>
            <p:nvSpPr>
              <p:cNvPr id="122" name="TextBox 121"/>
              <p:cNvSpPr txBox="1"/>
              <p:nvPr/>
            </p:nvSpPr>
            <p:spPr>
              <a:xfrm>
                <a:off x="5756954" y="3973513"/>
                <a:ext cx="685761" cy="369887"/>
              </a:xfrm>
              <a:prstGeom prst="rect">
                <a:avLst/>
              </a:prstGeom>
              <a:noFill/>
            </p:spPr>
            <p:txBody>
              <a:bodyPr>
                <a:spAutoFit/>
              </a:bodyPr>
              <a:lstStyle/>
              <a:p>
                <a:pPr algn="ctr">
                  <a:defRPr/>
                </a:pPr>
                <a:r>
                  <a:rPr lang="en-US" b="1" dirty="0">
                    <a:latin typeface="+mn-lt"/>
                    <a:cs typeface="+mn-cs"/>
                  </a:rPr>
                  <a:t>****</a:t>
                </a:r>
              </a:p>
            </p:txBody>
          </p:sp>
          <p:sp>
            <p:nvSpPr>
              <p:cNvPr id="123" name="TextBox 122"/>
              <p:cNvSpPr txBox="1"/>
              <p:nvPr/>
            </p:nvSpPr>
            <p:spPr>
              <a:xfrm>
                <a:off x="5749017" y="4278313"/>
                <a:ext cx="685761" cy="369887"/>
              </a:xfrm>
              <a:prstGeom prst="rect">
                <a:avLst/>
              </a:prstGeom>
              <a:noFill/>
            </p:spPr>
            <p:txBody>
              <a:bodyPr>
                <a:spAutoFit/>
              </a:bodyPr>
              <a:lstStyle/>
              <a:p>
                <a:pPr algn="ctr">
                  <a:defRPr/>
                </a:pPr>
                <a:r>
                  <a:rPr lang="en-US" b="1" dirty="0">
                    <a:latin typeface="+mn-lt"/>
                    <a:cs typeface="+mn-cs"/>
                  </a:rPr>
                  <a:t>****</a:t>
                </a:r>
              </a:p>
            </p:txBody>
          </p:sp>
          <p:sp>
            <p:nvSpPr>
              <p:cNvPr id="124" name="TextBox 123"/>
              <p:cNvSpPr txBox="1"/>
              <p:nvPr/>
            </p:nvSpPr>
            <p:spPr>
              <a:xfrm>
                <a:off x="5749017" y="4887913"/>
                <a:ext cx="685761" cy="369887"/>
              </a:xfrm>
              <a:prstGeom prst="rect">
                <a:avLst/>
              </a:prstGeom>
              <a:noFill/>
            </p:spPr>
            <p:txBody>
              <a:bodyPr>
                <a:spAutoFit/>
              </a:bodyPr>
              <a:lstStyle/>
              <a:p>
                <a:pPr algn="ctr">
                  <a:defRPr/>
                </a:pPr>
                <a:r>
                  <a:rPr lang="en-US" b="1" dirty="0">
                    <a:latin typeface="+mn-lt"/>
                    <a:cs typeface="+mn-cs"/>
                  </a:rPr>
                  <a:t>****</a:t>
                </a:r>
              </a:p>
            </p:txBody>
          </p:sp>
          <p:sp>
            <p:nvSpPr>
              <p:cNvPr id="125" name="TextBox 124"/>
              <p:cNvSpPr txBox="1"/>
              <p:nvPr/>
            </p:nvSpPr>
            <p:spPr>
              <a:xfrm>
                <a:off x="5756954" y="1827213"/>
                <a:ext cx="685761" cy="368300"/>
              </a:xfrm>
              <a:prstGeom prst="rect">
                <a:avLst/>
              </a:prstGeom>
              <a:noFill/>
            </p:spPr>
            <p:txBody>
              <a:bodyPr>
                <a:spAutoFit/>
              </a:bodyPr>
              <a:lstStyle/>
              <a:p>
                <a:pPr algn="ctr">
                  <a:defRPr/>
                </a:pPr>
                <a:r>
                  <a:rPr lang="en-US" b="1" dirty="0">
                    <a:latin typeface="+mn-lt"/>
                    <a:cs typeface="+mn-cs"/>
                  </a:rPr>
                  <a:t>1000</a:t>
                </a:r>
              </a:p>
            </p:txBody>
          </p:sp>
          <p:sp>
            <p:nvSpPr>
              <p:cNvPr id="126" name="TextBox 125"/>
              <p:cNvSpPr txBox="1"/>
              <p:nvPr/>
            </p:nvSpPr>
            <p:spPr>
              <a:xfrm>
                <a:off x="5756954" y="2117725"/>
                <a:ext cx="685761" cy="368300"/>
              </a:xfrm>
              <a:prstGeom prst="rect">
                <a:avLst/>
              </a:prstGeom>
              <a:noFill/>
            </p:spPr>
            <p:txBody>
              <a:bodyPr>
                <a:spAutoFit/>
              </a:bodyPr>
              <a:lstStyle/>
              <a:p>
                <a:pPr algn="ctr">
                  <a:defRPr/>
                </a:pPr>
                <a:r>
                  <a:rPr lang="en-US" b="1" dirty="0">
                    <a:latin typeface="+mn-lt"/>
                    <a:cs typeface="+mn-cs"/>
                  </a:rPr>
                  <a:t>3000</a:t>
                </a:r>
              </a:p>
            </p:txBody>
          </p:sp>
          <p:sp>
            <p:nvSpPr>
              <p:cNvPr id="127" name="TextBox 126"/>
              <p:cNvSpPr txBox="1"/>
              <p:nvPr/>
            </p:nvSpPr>
            <p:spPr>
              <a:xfrm>
                <a:off x="5756954" y="3017838"/>
                <a:ext cx="685761" cy="369887"/>
              </a:xfrm>
              <a:prstGeom prst="rect">
                <a:avLst/>
              </a:prstGeom>
              <a:noFill/>
            </p:spPr>
            <p:txBody>
              <a:bodyPr>
                <a:spAutoFit/>
              </a:bodyPr>
              <a:lstStyle/>
              <a:p>
                <a:pPr algn="ctr">
                  <a:defRPr/>
                </a:pPr>
                <a:r>
                  <a:rPr lang="en-US" b="1" dirty="0">
                    <a:latin typeface="+mn-lt"/>
                    <a:cs typeface="+mn-cs"/>
                  </a:rPr>
                  <a:t>2000</a:t>
                </a:r>
              </a:p>
            </p:txBody>
          </p:sp>
          <p:sp>
            <p:nvSpPr>
              <p:cNvPr id="128" name="TextBox 127"/>
              <p:cNvSpPr txBox="1"/>
              <p:nvPr/>
            </p:nvSpPr>
            <p:spPr>
              <a:xfrm>
                <a:off x="6539547" y="6189663"/>
                <a:ext cx="3505002" cy="369887"/>
              </a:xfrm>
              <a:prstGeom prst="rect">
                <a:avLst/>
              </a:prstGeom>
              <a:noFill/>
            </p:spPr>
            <p:txBody>
              <a:bodyPr>
                <a:spAutoFit/>
              </a:bodyPr>
              <a:lstStyle/>
              <a:p>
                <a:pPr algn="ctr">
                  <a:defRPr/>
                </a:pPr>
                <a:r>
                  <a:rPr lang="en-US" b="1" i="1" dirty="0">
                    <a:latin typeface="+mn-lt"/>
                    <a:cs typeface="+mn-cs"/>
                  </a:rPr>
                  <a:t>Unused pages on disk  13, 14</a:t>
                </a:r>
              </a:p>
            </p:txBody>
          </p:sp>
        </p:grpSp>
        <p:sp>
          <p:nvSpPr>
            <p:cNvPr id="87" name="TextBox 86"/>
            <p:cNvSpPr txBox="1"/>
            <p:nvPr/>
          </p:nvSpPr>
          <p:spPr>
            <a:xfrm>
              <a:off x="3872155" y="3179763"/>
              <a:ext cx="685761" cy="369887"/>
            </a:xfrm>
            <a:prstGeom prst="rect">
              <a:avLst/>
            </a:prstGeom>
            <a:noFill/>
          </p:spPr>
          <p:txBody>
            <a:bodyPr>
              <a:spAutoFit/>
            </a:bodyPr>
            <a:lstStyle/>
            <a:p>
              <a:pPr algn="ctr">
                <a:defRPr/>
              </a:pPr>
              <a:r>
                <a:rPr lang="en-US" b="1" dirty="0">
                  <a:latin typeface="+mn-lt"/>
                  <a:cs typeface="+mn-cs"/>
                </a:rPr>
                <a:t>900</a:t>
              </a:r>
            </a:p>
          </p:txBody>
        </p:sp>
        <p:sp>
          <p:nvSpPr>
            <p:cNvPr id="89" name="TextBox 88"/>
            <p:cNvSpPr txBox="1"/>
            <p:nvPr/>
          </p:nvSpPr>
          <p:spPr>
            <a:xfrm>
              <a:off x="3886442" y="4418013"/>
              <a:ext cx="685761" cy="368300"/>
            </a:xfrm>
            <a:prstGeom prst="rect">
              <a:avLst/>
            </a:prstGeom>
            <a:noFill/>
          </p:spPr>
          <p:txBody>
            <a:bodyPr>
              <a:spAutoFit/>
            </a:bodyPr>
            <a:lstStyle/>
            <a:p>
              <a:pPr algn="ctr">
                <a:defRPr/>
              </a:pPr>
              <a:r>
                <a:rPr lang="en-US" b="1" dirty="0">
                  <a:latin typeface="+mn-lt"/>
                  <a:cs typeface="+mn-cs"/>
                </a:rPr>
                <a:t>2100</a:t>
              </a:r>
            </a:p>
          </p:txBody>
        </p:sp>
        <p:sp>
          <p:nvSpPr>
            <p:cNvPr id="108" name="TextBox 107"/>
            <p:cNvSpPr txBox="1"/>
            <p:nvPr/>
          </p:nvSpPr>
          <p:spPr>
            <a:xfrm>
              <a:off x="595741" y="5907088"/>
              <a:ext cx="2944645" cy="646112"/>
            </a:xfrm>
            <a:prstGeom prst="rect">
              <a:avLst/>
            </a:prstGeom>
            <a:noFill/>
          </p:spPr>
          <p:txBody>
            <a:bodyPr>
              <a:spAutoFit/>
            </a:bodyPr>
            <a:lstStyle/>
            <a:p>
              <a:pPr algn="ctr">
                <a:defRPr/>
              </a:pPr>
              <a:r>
                <a:rPr lang="en-US" b="1" dirty="0">
                  <a:latin typeface="+mn-lt"/>
                  <a:cs typeface="+mn-cs"/>
                </a:rPr>
                <a:t>10000 to 20000 </a:t>
              </a:r>
            </a:p>
            <a:p>
              <a:pPr algn="ctr">
                <a:defRPr/>
              </a:pPr>
              <a:r>
                <a:rPr lang="en-US" b="1" dirty="0">
                  <a:latin typeface="+mn-lt"/>
                  <a:cs typeface="+mn-cs"/>
                </a:rPr>
                <a:t>Shadow Page Table Address</a:t>
              </a:r>
            </a:p>
          </p:txBody>
        </p:sp>
      </p:grpSp>
    </p:spTree>
    <p:extLst>
      <p:ext uri="{BB962C8B-B14F-4D97-AF65-F5344CB8AC3E}">
        <p14:creationId xmlns:p14="http://schemas.microsoft.com/office/powerpoint/2010/main" val="2468381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normAutofit lnSpcReduction="10000"/>
          </a:bodyPr>
          <a:lstStyle/>
          <a:p>
            <a:pPr marL="457200" indent="-457200" algn="just">
              <a:spcBef>
                <a:spcPct val="50000"/>
              </a:spcBef>
            </a:pPr>
            <a:r>
              <a:rPr lang="en-US" sz="2800" i="1"/>
              <a:t>Commit:</a:t>
            </a:r>
            <a:r>
              <a:rPr lang="en-US" sz="2800"/>
              <a:t> The commit process follow the steps:</a:t>
            </a:r>
          </a:p>
          <a:p>
            <a:pPr marL="857250" lvl="1" indent="-457200" algn="just">
              <a:spcBef>
                <a:spcPct val="50000"/>
              </a:spcBef>
            </a:pPr>
            <a:r>
              <a:rPr lang="en-US" sz="2400" b="1"/>
              <a:t>All buffer pages in RAM that have changed by transaction T1 are output to disk i.e. A’s value 1100 stored at page 7 and B’s value 2100 stored at page 11.</a:t>
            </a:r>
          </a:p>
          <a:p>
            <a:pPr marL="857250" lvl="1" indent="-457200" algn="just">
              <a:spcBef>
                <a:spcPct val="50000"/>
              </a:spcBef>
            </a:pPr>
            <a:r>
              <a:rPr lang="en-US" sz="2400" b="1"/>
              <a:t>Output the current page table to disk without overwriting the shadow page table.</a:t>
            </a:r>
          </a:p>
          <a:p>
            <a:pPr marL="857250" lvl="1" indent="-457200" algn="just">
              <a:spcBef>
                <a:spcPct val="50000"/>
              </a:spcBef>
            </a:pPr>
            <a:r>
              <a:rPr lang="en-US" sz="2400" b="1"/>
              <a:t>Output the disk address of current page table to the fixed location in stable storage containing the address of shadow page table, which changes the address of old shadow page table to 20000. Therefore, current page table now becomes shadow page table and transaction is completed. </a:t>
            </a:r>
          </a:p>
        </p:txBody>
      </p:sp>
    </p:spTree>
    <p:extLst>
      <p:ext uri="{BB962C8B-B14F-4D97-AF65-F5344CB8AC3E}">
        <p14:creationId xmlns:p14="http://schemas.microsoft.com/office/powerpoint/2010/main" val="1556188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3" dur="500"/>
                                        <p:tgtEl>
                                          <p:spTgt spid="8295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2951">
                                            <p:txEl>
                                              <p:pRg st="3" end="3"/>
                                            </p:txEl>
                                          </p:spTgt>
                                        </p:tgtEl>
                                        <p:attrNameLst>
                                          <p:attrName>style.visibility</p:attrName>
                                        </p:attrNameLst>
                                      </p:cBhvr>
                                      <p:to>
                                        <p:strVal val="visible"/>
                                      </p:to>
                                    </p:set>
                                    <p:animEffect transition="in" filter="randombar(horizontal)">
                                      <p:cBhvr>
                                        <p:cTn id="16" dur="500"/>
                                        <p:tgtEl>
                                          <p:spTgt spid="829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Failure Cases in s</a:t>
            </a:r>
            <a:r>
              <a:rPr lang="en-US" b="1" dirty="0">
                <a:solidFill>
                  <a:schemeClr val="accent1">
                    <a:lumMod val="75000"/>
                  </a:schemeClr>
                </a:solidFill>
                <a:cs typeface="Times New Roman" pitchFamily="18" charset="0"/>
              </a:rPr>
              <a:t>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normAutofit lnSpcReduction="10000"/>
          </a:bodyPr>
          <a:lstStyle/>
          <a:p>
            <a:pPr marL="457200" indent="-457200" algn="just">
              <a:spcBef>
                <a:spcPct val="50000"/>
              </a:spcBef>
            </a:pPr>
            <a:r>
              <a:rPr lang="en-US" i="1"/>
              <a:t>Case – I:</a:t>
            </a:r>
            <a:r>
              <a:rPr lang="en-US"/>
              <a:t> System crash occurs before commit of transaction T1. When the system recovers it get the address of shadow page table from fixed location in disk say 10000. this table point to old value of A, B and C. Thus, this is just equal to undo operation in case of log-based recovery. In other words, if the system fails before the commit of transaction Ti, we will get the previous state of data item from the shadow table. </a:t>
            </a:r>
          </a:p>
        </p:txBody>
      </p:sp>
    </p:spTree>
    <p:extLst>
      <p:ext uri="{BB962C8B-B14F-4D97-AF65-F5344CB8AC3E}">
        <p14:creationId xmlns:p14="http://schemas.microsoft.com/office/powerpoint/2010/main" val="1049776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Failure Cases in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lstStyle/>
          <a:p>
            <a:pPr marL="457200" indent="-457200" algn="just">
              <a:spcBef>
                <a:spcPct val="50000"/>
              </a:spcBef>
            </a:pPr>
            <a:r>
              <a:rPr lang="en-US" i="1"/>
              <a:t>Case – II: </a:t>
            </a:r>
            <a:r>
              <a:rPr lang="en-US"/>
              <a:t>If the system fails after the commit of transaction Ti. Then, when the system recover it get the address of shadow page table from fixed location i.e. 20000. This table now point to modified value of A and B. This is similar to redo operation in case of log based recovery. In other words, there is no need to re-execute the transaction and it recover the data successfully.  </a:t>
            </a:r>
          </a:p>
        </p:txBody>
      </p:sp>
    </p:spTree>
    <p:extLst>
      <p:ext uri="{BB962C8B-B14F-4D97-AF65-F5344CB8AC3E}">
        <p14:creationId xmlns:p14="http://schemas.microsoft.com/office/powerpoint/2010/main" val="3544458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lstStyle/>
          <a:p>
            <a:pPr marL="457200" indent="-457200" algn="just">
              <a:spcBef>
                <a:spcPct val="50000"/>
              </a:spcBef>
            </a:pPr>
            <a:r>
              <a:rPr lang="en-US"/>
              <a:t>The overhead of log-record output is eliminated.</a:t>
            </a:r>
          </a:p>
          <a:p>
            <a:pPr marL="457200" indent="-457200" algn="just">
              <a:spcBef>
                <a:spcPct val="50000"/>
              </a:spcBef>
            </a:pPr>
            <a:r>
              <a:rPr lang="en-US"/>
              <a:t>Recovery from crashes is significantly faster.</a:t>
            </a:r>
          </a:p>
          <a:p>
            <a:pPr marL="457200" indent="-457200" algn="just">
              <a:spcBef>
                <a:spcPct val="50000"/>
              </a:spcBef>
            </a:pPr>
            <a:r>
              <a:rPr lang="en-US"/>
              <a:t>It does not require the use of log, thus no undo/redo technique is required . This makes the recovery process simple.</a:t>
            </a:r>
          </a:p>
        </p:txBody>
      </p:sp>
    </p:spTree>
    <p:extLst>
      <p:ext uri="{BB962C8B-B14F-4D97-AF65-F5344CB8AC3E}">
        <p14:creationId xmlns:p14="http://schemas.microsoft.com/office/powerpoint/2010/main" val="4215937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2" dur="500"/>
                                        <p:tgtEl>
                                          <p:spTgt spid="829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7" dur="500"/>
                                        <p:tgtEl>
                                          <p:spTgt spid="829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Disadvantages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447800"/>
            <a:ext cx="8229600" cy="4953000"/>
          </a:xfrm>
        </p:spPr>
        <p:txBody>
          <a:bodyPr>
            <a:normAutofit lnSpcReduction="10000"/>
          </a:bodyPr>
          <a:lstStyle/>
          <a:p>
            <a:pPr marL="457200" indent="-457200" algn="just">
              <a:spcBef>
                <a:spcPct val="50000"/>
              </a:spcBef>
            </a:pPr>
            <a:r>
              <a:rPr lang="en-US" sz="2800"/>
              <a:t>Commit Overhead: </a:t>
            </a:r>
          </a:p>
          <a:p>
            <a:pPr marL="857250" lvl="1" indent="-457200" algn="just">
              <a:spcBef>
                <a:spcPct val="50000"/>
              </a:spcBef>
            </a:pPr>
            <a:r>
              <a:rPr lang="en-US" sz="2400" b="1"/>
              <a:t>To copy the actual data block from RAM to hard disk by output operation.</a:t>
            </a:r>
          </a:p>
          <a:p>
            <a:pPr marL="857250" lvl="1" indent="-457200" algn="just">
              <a:spcBef>
                <a:spcPct val="50000"/>
              </a:spcBef>
            </a:pPr>
            <a:r>
              <a:rPr lang="en-US" sz="2400" b="1"/>
              <a:t>To copy the current page table from RAM to the disk by output operation.</a:t>
            </a:r>
          </a:p>
          <a:p>
            <a:pPr marL="857250" lvl="1" indent="-457200" algn="just">
              <a:spcBef>
                <a:spcPct val="50000"/>
              </a:spcBef>
            </a:pPr>
            <a:r>
              <a:rPr lang="en-US" sz="2400" b="1"/>
              <a:t>Change the disk address of the current page table.</a:t>
            </a:r>
          </a:p>
          <a:p>
            <a:pPr marL="457200" indent="-457200" algn="just">
              <a:spcBef>
                <a:spcPct val="50000"/>
              </a:spcBef>
            </a:pPr>
            <a:r>
              <a:rPr lang="en-US" sz="2800"/>
              <a:t>Not suitable for multi-user environment:</a:t>
            </a:r>
          </a:p>
          <a:p>
            <a:pPr marL="857250" lvl="1" indent="-457200" algn="just">
              <a:spcBef>
                <a:spcPct val="50000"/>
              </a:spcBef>
            </a:pPr>
            <a:r>
              <a:rPr lang="en-US" sz="2400" b="1"/>
              <a:t>For concurrent application, multiple transactions are running in parallel. Each transaction needs separate shadow and current page tables, which makes system very complex.</a:t>
            </a:r>
          </a:p>
        </p:txBody>
      </p:sp>
    </p:spTree>
    <p:extLst>
      <p:ext uri="{BB962C8B-B14F-4D97-AF65-F5344CB8AC3E}">
        <p14:creationId xmlns:p14="http://schemas.microsoft.com/office/powerpoint/2010/main" val="3181225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3" dur="500"/>
                                        <p:tgtEl>
                                          <p:spTgt spid="8295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2951">
                                            <p:txEl>
                                              <p:pRg st="3" end="3"/>
                                            </p:txEl>
                                          </p:spTgt>
                                        </p:tgtEl>
                                        <p:attrNameLst>
                                          <p:attrName>style.visibility</p:attrName>
                                        </p:attrNameLst>
                                      </p:cBhvr>
                                      <p:to>
                                        <p:strVal val="visible"/>
                                      </p:to>
                                    </p:set>
                                    <p:animEffect transition="in" filter="randombar(horizontal)">
                                      <p:cBhvr>
                                        <p:cTn id="16" dur="500"/>
                                        <p:tgtEl>
                                          <p:spTgt spid="829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2951">
                                            <p:txEl>
                                              <p:pRg st="4" end="4"/>
                                            </p:txEl>
                                          </p:spTgt>
                                        </p:tgtEl>
                                        <p:attrNameLst>
                                          <p:attrName>style.visibility</p:attrName>
                                        </p:attrNameLst>
                                      </p:cBhvr>
                                      <p:to>
                                        <p:strVal val="visible"/>
                                      </p:to>
                                    </p:set>
                                    <p:animEffect transition="in" filter="randombar(horizontal)">
                                      <p:cBhvr>
                                        <p:cTn id="21" dur="500"/>
                                        <p:tgtEl>
                                          <p:spTgt spid="82951">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2951">
                                            <p:txEl>
                                              <p:pRg st="5" end="5"/>
                                            </p:txEl>
                                          </p:spTgt>
                                        </p:tgtEl>
                                        <p:attrNameLst>
                                          <p:attrName>style.visibility</p:attrName>
                                        </p:attrNameLst>
                                      </p:cBhvr>
                                      <p:to>
                                        <p:strVal val="visible"/>
                                      </p:to>
                                    </p:set>
                                    <p:animEffect transition="in" filter="randombar(horizontal)">
                                      <p:cBhvr>
                                        <p:cTn id="24" dur="500"/>
                                        <p:tgtEl>
                                          <p:spTgt spid="829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Disadvantages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447800"/>
            <a:ext cx="8229600" cy="4953000"/>
          </a:xfrm>
        </p:spPr>
        <p:txBody>
          <a:bodyPr>
            <a:normAutofit lnSpcReduction="10000"/>
          </a:bodyPr>
          <a:lstStyle/>
          <a:p>
            <a:pPr marL="457200" indent="-457200" algn="just">
              <a:spcBef>
                <a:spcPct val="50000"/>
              </a:spcBef>
            </a:pPr>
            <a:r>
              <a:rPr lang="en-US" sz="2800"/>
              <a:t>Garbage Collection: </a:t>
            </a:r>
          </a:p>
          <a:p>
            <a:pPr marL="857250" lvl="1" indent="-457200" algn="just">
              <a:spcBef>
                <a:spcPct val="50000"/>
              </a:spcBef>
            </a:pPr>
            <a:r>
              <a:rPr lang="en-US" sz="2400" b="1"/>
              <a:t>Each time that a transaction commits, the database pages containing the old version of data changed by the transaction become inaccessible. Such pages as considered as garbage , since they are not part of free space and do not contain usable information. Periodically, it is necessary to find all the garbage pages and to add them to the list of free pages. This process is called Garbage Collection and it imposes additional overhead and complexity on the system.</a:t>
            </a:r>
          </a:p>
          <a:p>
            <a:pPr marL="457200" indent="-457200" algn="just">
              <a:spcBef>
                <a:spcPct val="50000"/>
              </a:spcBef>
            </a:pPr>
            <a:r>
              <a:rPr lang="en-US" sz="2800"/>
              <a:t>Data Fragmentation: </a:t>
            </a:r>
            <a:r>
              <a:rPr lang="en-US" sz="2400"/>
              <a:t>It is difficult to keep related database pages close together on disk.</a:t>
            </a:r>
          </a:p>
          <a:p>
            <a:pPr marL="857250" lvl="1" indent="-457200" algn="just">
              <a:spcBef>
                <a:spcPct val="50000"/>
              </a:spcBef>
            </a:pPr>
            <a:endParaRPr lang="en-US" sz="2400" b="1"/>
          </a:p>
        </p:txBody>
      </p:sp>
    </p:spTree>
    <p:extLst>
      <p:ext uri="{BB962C8B-B14F-4D97-AF65-F5344CB8AC3E}">
        <p14:creationId xmlns:p14="http://schemas.microsoft.com/office/powerpoint/2010/main" val="2879293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5" dur="500"/>
                                        <p:tgtEl>
                                          <p:spTgt spid="829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0F8CC-E03E-EC63-5C0D-25F8400F4A5F}"/>
              </a:ext>
            </a:extLst>
          </p:cNvPr>
          <p:cNvSpPr>
            <a:spLocks noGrp="1"/>
          </p:cNvSpPr>
          <p:nvPr>
            <p:ph idx="1"/>
          </p:nvPr>
        </p:nvSpPr>
        <p:spPr/>
        <p:txBody>
          <a:bodyPr>
            <a:normAutofit fontScale="85000" lnSpcReduction="10000"/>
          </a:bodyPr>
          <a:lstStyle/>
          <a:p>
            <a:r>
              <a:rPr lang="en-US" b="1" i="0" dirty="0">
                <a:solidFill>
                  <a:srgbClr val="273239"/>
                </a:solidFill>
                <a:effectLst/>
                <a:latin typeface="urw-din"/>
              </a:rPr>
              <a:t>Commit/Redo Recovery Technique: </a:t>
            </a:r>
            <a:r>
              <a:rPr lang="en-US" b="0" i="0" dirty="0">
                <a:solidFill>
                  <a:srgbClr val="273239"/>
                </a:solidFill>
                <a:effectLst/>
                <a:latin typeface="urw-din"/>
              </a:rPr>
              <a:t>The commit/redo recovery technique is based on the principle of reapplying the changes made by a transaction that has been completed successfully to the database. </a:t>
            </a:r>
          </a:p>
          <a:p>
            <a:r>
              <a:rPr lang="en-US" b="0" i="0" dirty="0">
                <a:solidFill>
                  <a:srgbClr val="273239"/>
                </a:solidFill>
                <a:effectLst/>
                <a:latin typeface="urw-din"/>
              </a:rPr>
              <a:t>This technique is accomplished by using the log records stored in the transaction log to redo the changes made by the transaction that was in progress at the time of the failure or error. </a:t>
            </a:r>
          </a:p>
          <a:p>
            <a:r>
              <a:rPr lang="en-US" b="0" i="0" dirty="0">
                <a:solidFill>
                  <a:srgbClr val="273239"/>
                </a:solidFill>
                <a:effectLst/>
                <a:latin typeface="urw-din"/>
              </a:rPr>
              <a:t>The system uses the log records to reapply the changes made by the transaction and restore the database to its most recent consistent state.</a:t>
            </a:r>
            <a:endParaRPr lang="en-IN" dirty="0"/>
          </a:p>
        </p:txBody>
      </p:sp>
    </p:spTree>
    <p:extLst>
      <p:ext uri="{BB962C8B-B14F-4D97-AF65-F5344CB8AC3E}">
        <p14:creationId xmlns:p14="http://schemas.microsoft.com/office/powerpoint/2010/main" val="19574263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17C3-1D36-C344-4137-1BCBE68ACD3C}"/>
              </a:ext>
            </a:extLst>
          </p:cNvPr>
          <p:cNvSpPr>
            <a:spLocks noGrp="1"/>
          </p:cNvSpPr>
          <p:nvPr>
            <p:ph type="title"/>
          </p:nvPr>
        </p:nvSpPr>
        <p:spPr/>
        <p:txBody>
          <a:bodyPr/>
          <a:lstStyle/>
          <a:p>
            <a:r>
              <a:rPr lang="en-IN" dirty="0"/>
              <a:t>Shadow Paging</a:t>
            </a:r>
          </a:p>
        </p:txBody>
      </p:sp>
      <p:sp>
        <p:nvSpPr>
          <p:cNvPr id="3" name="Content Placeholder 2">
            <a:extLst>
              <a:ext uri="{FF2B5EF4-FFF2-40B4-BE49-F238E27FC236}">
                <a16:creationId xmlns:a16="http://schemas.microsoft.com/office/drawing/2014/main" id="{37B101BE-094F-D507-29B4-F685089B0752}"/>
              </a:ext>
            </a:extLst>
          </p:cNvPr>
          <p:cNvSpPr>
            <a:spLocks noGrp="1"/>
          </p:cNvSpPr>
          <p:nvPr>
            <p:ph idx="1"/>
          </p:nvPr>
        </p:nvSpPr>
        <p:spPr/>
        <p:txBody>
          <a:bodyPr>
            <a:normAutofit fontScale="85000" lnSpcReduction="20000"/>
          </a:bodyPr>
          <a:lstStyle/>
          <a:p>
            <a:r>
              <a:rPr lang="en-US" dirty="0"/>
              <a:t>Shadow Paging is recovery technique that is used to recover database.</a:t>
            </a:r>
          </a:p>
          <a:p>
            <a:r>
              <a:rPr lang="en-US" dirty="0"/>
              <a:t> In this recovery technique, database is considered as made up of fixed size of logical units of storage which are referred as pages.</a:t>
            </a:r>
          </a:p>
          <a:p>
            <a:r>
              <a:rPr lang="en-US" dirty="0"/>
              <a:t>pages are mapped into physical blocks of storage, with help of the page table which allow one entry for each logical page of database.</a:t>
            </a:r>
          </a:p>
          <a:p>
            <a:r>
              <a:rPr lang="en-US" dirty="0"/>
              <a:t> This method uses two page tables named current page table and shadow page table. </a:t>
            </a:r>
          </a:p>
          <a:p>
            <a:r>
              <a:rPr lang="en-US" dirty="0"/>
              <a:t>The entries which are present in current page table are used to point to most recent database pages on disk. </a:t>
            </a:r>
          </a:p>
        </p:txBody>
      </p:sp>
    </p:spTree>
    <p:extLst>
      <p:ext uri="{BB962C8B-B14F-4D97-AF65-F5344CB8AC3E}">
        <p14:creationId xmlns:p14="http://schemas.microsoft.com/office/powerpoint/2010/main" val="1832777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04F4D-5998-1A6C-B497-9E4E8095AF39}"/>
              </a:ext>
            </a:extLst>
          </p:cNvPr>
          <p:cNvSpPr>
            <a:spLocks noGrp="1"/>
          </p:cNvSpPr>
          <p:nvPr>
            <p:ph idx="1"/>
          </p:nvPr>
        </p:nvSpPr>
        <p:spPr/>
        <p:txBody>
          <a:bodyPr>
            <a:normAutofit fontScale="85000" lnSpcReduction="10000"/>
          </a:bodyPr>
          <a:lstStyle/>
          <a:p>
            <a:r>
              <a:rPr lang="en-US" dirty="0"/>
              <a:t>Another table i.e., Shadow page table is used when the transaction starts which is copying current page table. </a:t>
            </a:r>
          </a:p>
          <a:p>
            <a:r>
              <a:rPr lang="en-US" dirty="0"/>
              <a:t>After this, shadow page table gets saved on disk and current page table is going to be used for transaction. </a:t>
            </a:r>
          </a:p>
          <a:p>
            <a:r>
              <a:rPr lang="en-US" dirty="0"/>
              <a:t>Entries present in current page table may be changed during execution but in shadow page table it never get changed. </a:t>
            </a:r>
          </a:p>
          <a:p>
            <a:r>
              <a:rPr lang="en-US" dirty="0"/>
              <a:t>After transaction, both tables become identical. This technique is also known as </a:t>
            </a:r>
            <a:r>
              <a:rPr lang="en-US" b="1" dirty="0"/>
              <a:t>Cut-of-Place updating</a:t>
            </a:r>
            <a:endParaRPr lang="en-IN" b="1" dirty="0"/>
          </a:p>
          <a:p>
            <a:endParaRPr lang="en-IN" dirty="0"/>
          </a:p>
        </p:txBody>
      </p:sp>
    </p:spTree>
    <p:extLst>
      <p:ext uri="{BB962C8B-B14F-4D97-AF65-F5344CB8AC3E}">
        <p14:creationId xmlns:p14="http://schemas.microsoft.com/office/powerpoint/2010/main" val="2055444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315281-6A11-2F63-587A-817859EB30E5}"/>
              </a:ext>
            </a:extLst>
          </p:cNvPr>
          <p:cNvPicPr>
            <a:picLocks noGrp="1" noChangeAspect="1"/>
          </p:cNvPicPr>
          <p:nvPr>
            <p:ph idx="1"/>
          </p:nvPr>
        </p:nvPicPr>
        <p:blipFill>
          <a:blip r:embed="rId2"/>
          <a:stretch>
            <a:fillRect/>
          </a:stretch>
        </p:blipFill>
        <p:spPr>
          <a:xfrm>
            <a:off x="1013151" y="457200"/>
            <a:ext cx="7117697" cy="4781707"/>
          </a:xfrm>
        </p:spPr>
      </p:pic>
    </p:spTree>
    <p:extLst>
      <p:ext uri="{BB962C8B-B14F-4D97-AF65-F5344CB8AC3E}">
        <p14:creationId xmlns:p14="http://schemas.microsoft.com/office/powerpoint/2010/main" val="27397842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EFBDC-8E46-77B9-34DF-80DF292BE440}"/>
              </a:ext>
            </a:extLst>
          </p:cNvPr>
          <p:cNvSpPr>
            <a:spLocks noGrp="1"/>
          </p:cNvSpPr>
          <p:nvPr>
            <p:ph idx="1"/>
          </p:nvPr>
        </p:nvSpPr>
        <p:spPr/>
        <p:txBody>
          <a:bodyPr>
            <a:normAutofit fontScale="92500" lnSpcReduction="20000"/>
          </a:bodyPr>
          <a:lstStyle/>
          <a:p>
            <a:r>
              <a:rPr lang="en-US" dirty="0"/>
              <a:t>Step1: Construct a directory with every entry in the directory pointing to database block </a:t>
            </a:r>
          </a:p>
          <a:p>
            <a:r>
              <a:rPr lang="en-US" dirty="0"/>
              <a:t>Step2: Create a shadow copy of Directory </a:t>
            </a:r>
          </a:p>
          <a:p>
            <a:r>
              <a:rPr lang="en-US" dirty="0"/>
              <a:t>Step3: Transaction should modify only pages pointed by current directory and write it to a new location on disk </a:t>
            </a:r>
          </a:p>
          <a:p>
            <a:r>
              <a:rPr lang="en-US" dirty="0"/>
              <a:t>Step 4: If transaction commits, discard shadow directory and old pages. </a:t>
            </a:r>
          </a:p>
          <a:p>
            <a:r>
              <a:rPr lang="en-US" dirty="0"/>
              <a:t>Step5: If transaction fails, discard current directory and modified pages. </a:t>
            </a:r>
            <a:endParaRPr lang="en-IN" dirty="0"/>
          </a:p>
        </p:txBody>
      </p:sp>
    </p:spTree>
    <p:extLst>
      <p:ext uri="{BB962C8B-B14F-4D97-AF65-F5344CB8AC3E}">
        <p14:creationId xmlns:p14="http://schemas.microsoft.com/office/powerpoint/2010/main" val="845386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3F0ED-6B57-6E6D-2A1B-5592D558B5B3}"/>
              </a:ext>
            </a:extLst>
          </p:cNvPr>
          <p:cNvSpPr>
            <a:spLocks noGrp="1"/>
          </p:cNvSpPr>
          <p:nvPr>
            <p:ph idx="1"/>
          </p:nvPr>
        </p:nvSpPr>
        <p:spPr/>
        <p:txBody>
          <a:bodyPr>
            <a:normAutofit fontScale="77500" lnSpcReduction="20000"/>
          </a:bodyPr>
          <a:lstStyle/>
          <a:p>
            <a:r>
              <a:rPr lang="en-US" dirty="0"/>
              <a:t>COMMIT Operation : To commit transaction following steps should be done : </a:t>
            </a:r>
          </a:p>
          <a:p>
            <a:r>
              <a:rPr lang="en-US" dirty="0"/>
              <a:t>All the modifications which are done by transaction which are present in buffers are transferred to physical database.</a:t>
            </a:r>
          </a:p>
          <a:p>
            <a:r>
              <a:rPr lang="en-US" dirty="0"/>
              <a:t> Output current page table to disk. </a:t>
            </a:r>
          </a:p>
          <a:p>
            <a:r>
              <a:rPr lang="en-US" dirty="0"/>
              <a:t>Disk address of current page table output to fixed location which is in stable storage containing address of shadow page table. </a:t>
            </a:r>
          </a:p>
          <a:p>
            <a:r>
              <a:rPr lang="en-US" dirty="0"/>
              <a:t>This operation overwrites address of old shadow page table. </a:t>
            </a:r>
          </a:p>
          <a:p>
            <a:r>
              <a:rPr lang="en-US" dirty="0"/>
              <a:t>With this current page table becomes same as shadow page table and transaction is committed. </a:t>
            </a:r>
          </a:p>
        </p:txBody>
      </p:sp>
    </p:spTree>
    <p:extLst>
      <p:ext uri="{BB962C8B-B14F-4D97-AF65-F5344CB8AC3E}">
        <p14:creationId xmlns:p14="http://schemas.microsoft.com/office/powerpoint/2010/main" val="1072548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DE423-DC70-781B-AE9F-6A3B13BE36CA}"/>
              </a:ext>
            </a:extLst>
          </p:cNvPr>
          <p:cNvSpPr>
            <a:spLocks noGrp="1"/>
          </p:cNvSpPr>
          <p:nvPr>
            <p:ph idx="1"/>
          </p:nvPr>
        </p:nvSpPr>
        <p:spPr/>
        <p:txBody>
          <a:bodyPr>
            <a:normAutofit fontScale="92500" lnSpcReduction="20000"/>
          </a:bodyPr>
          <a:lstStyle/>
          <a:p>
            <a:r>
              <a:rPr lang="en-US" dirty="0"/>
              <a:t>Failure : If system crashes during execution of transaction but before commit operation, With this, it is sufficient only to free modified database pages and discard current page table. </a:t>
            </a:r>
          </a:p>
          <a:p>
            <a:r>
              <a:rPr lang="en-US" dirty="0"/>
              <a:t>Before execution of transaction, state of database get recovered by reinstalling shadow page table.</a:t>
            </a:r>
          </a:p>
          <a:p>
            <a:r>
              <a:rPr lang="en-US" dirty="0"/>
              <a:t>If the crash of system occur after last write operation then it does not affect propagation of changes that are made by transaction. </a:t>
            </a:r>
          </a:p>
          <a:p>
            <a:r>
              <a:rPr lang="en-US" dirty="0"/>
              <a:t>These changes are preserved and there is no need to perform redo operation</a:t>
            </a:r>
            <a:endParaRPr lang="en-IN" dirty="0"/>
          </a:p>
          <a:p>
            <a:endParaRPr lang="en-IN" dirty="0"/>
          </a:p>
        </p:txBody>
      </p:sp>
    </p:spTree>
    <p:extLst>
      <p:ext uri="{BB962C8B-B14F-4D97-AF65-F5344CB8AC3E}">
        <p14:creationId xmlns:p14="http://schemas.microsoft.com/office/powerpoint/2010/main" val="3243579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E4DCC-2D4A-67D8-F0AB-5261A84B5362}"/>
              </a:ext>
            </a:extLst>
          </p:cNvPr>
          <p:cNvSpPr>
            <a:spLocks noGrp="1"/>
          </p:cNvSpPr>
          <p:nvPr>
            <p:ph idx="1"/>
          </p:nvPr>
        </p:nvSpPr>
        <p:spPr/>
        <p:txBody>
          <a:bodyPr>
            <a:normAutofit fontScale="77500" lnSpcReduction="20000"/>
          </a:bodyPr>
          <a:lstStyle/>
          <a:p>
            <a:r>
              <a:rPr lang="en-US" dirty="0"/>
              <a:t>Advantages : This method require fewer disk accesses to perform operation. In this method, recovery from crash is inexpensive and quite fast. There is no need of operations like- Undo and Redo. </a:t>
            </a:r>
          </a:p>
          <a:p>
            <a:r>
              <a:rPr lang="en-US" dirty="0"/>
              <a:t>Disadvantages : Due to location change on disk due to update database it is quite difficult to keep related pages in database closer on disk. During commit operation, changed blocks are going to be pointed by shadow page table which have to be returned to collection of free blocks otherwise they become accessible. The commit of single transaction requires multiple blocks which decreases execution speed. To allow this technique to multiple transactions concurrently it is difficult. </a:t>
            </a:r>
            <a:endParaRPr lang="en-IN" dirty="0"/>
          </a:p>
        </p:txBody>
      </p:sp>
    </p:spTree>
    <p:extLst>
      <p:ext uri="{BB962C8B-B14F-4D97-AF65-F5344CB8AC3E}">
        <p14:creationId xmlns:p14="http://schemas.microsoft.com/office/powerpoint/2010/main" val="91343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Stable Storage</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a:cs typeface="Times New Roman" pitchFamily="18" charset="0"/>
              </a:rPr>
              <a:t>Stable Storage is in which information is never lost. </a:t>
            </a:r>
          </a:p>
          <a:p>
            <a:pPr algn="just"/>
            <a:r>
              <a:rPr lang="en-US" dirty="0">
                <a:cs typeface="Times New Roman" pitchFamily="18" charset="0"/>
              </a:rPr>
              <a:t>Stable storage devices are the theoretically impossible to obtain. But, we must use some technique to design a storage system in which the chances of data loss are extremely low.</a:t>
            </a:r>
          </a:p>
          <a:p>
            <a:pPr algn="just"/>
            <a:r>
              <a:rPr lang="en-US" b="1" dirty="0">
                <a:solidFill>
                  <a:srgbClr val="FF0000"/>
                </a:solidFill>
                <a:cs typeface="Times New Roman" pitchFamily="18" charset="0"/>
              </a:rPr>
              <a:t>Implementation of Stable storage: </a:t>
            </a:r>
            <a:r>
              <a:rPr lang="en-US" dirty="0">
                <a:cs typeface="Times New Roman" pitchFamily="18" charset="0"/>
              </a:rPr>
              <a:t>RAID (Redundant Array of Independent Disk) is commonly used for implementation of stable storage. In case of RAID, information is replicated on several disks in form of array and each disk has independent failure modes.</a:t>
            </a:r>
            <a:endParaRPr lang="en-US" dirty="0"/>
          </a:p>
        </p:txBody>
      </p:sp>
    </p:spTree>
    <p:extLst>
      <p:ext uri="{BB962C8B-B14F-4D97-AF65-F5344CB8AC3E}">
        <p14:creationId xmlns:p14="http://schemas.microsoft.com/office/powerpoint/2010/main" val="8063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914400"/>
            <a:ext cx="8229600" cy="381000"/>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2057400"/>
          </a:xfrm>
        </p:spPr>
        <p:txBody>
          <a:bodyPr/>
          <a:lstStyle/>
          <a:p>
            <a:pPr algn="just">
              <a:lnSpc>
                <a:spcPct val="90000"/>
              </a:lnSpc>
            </a:pPr>
            <a:r>
              <a:rPr lang="en-US" sz="2800" i="1" dirty="0">
                <a:cs typeface="Times New Roman" pitchFamily="18" charset="0"/>
              </a:rPr>
              <a:t>INPUT (X):</a:t>
            </a:r>
            <a:r>
              <a:rPr lang="en-US" sz="2800" dirty="0">
                <a:cs typeface="Times New Roman" pitchFamily="18" charset="0"/>
              </a:rPr>
              <a:t> Suppose that data item </a:t>
            </a:r>
            <a:r>
              <a:rPr lang="en-US" sz="2800" i="1" dirty="0">
                <a:cs typeface="Times New Roman" pitchFamily="18" charset="0"/>
              </a:rPr>
              <a:t>A</a:t>
            </a:r>
            <a:r>
              <a:rPr lang="en-US" sz="2800" dirty="0">
                <a:cs typeface="Times New Roman" pitchFamily="18" charset="0"/>
              </a:rPr>
              <a:t> resides in block </a:t>
            </a:r>
            <a:r>
              <a:rPr lang="en-US" sz="2800" i="1" dirty="0">
                <a:cs typeface="Times New Roman" pitchFamily="18" charset="0"/>
              </a:rPr>
              <a:t>X</a:t>
            </a:r>
            <a:r>
              <a:rPr lang="en-US" sz="2800" dirty="0">
                <a:cs typeface="Times New Roman" pitchFamily="18" charset="0"/>
              </a:rPr>
              <a:t>. then system search for the block </a:t>
            </a:r>
            <a:r>
              <a:rPr lang="en-US" sz="2800" i="1" dirty="0">
                <a:cs typeface="Times New Roman" pitchFamily="18" charset="0"/>
              </a:rPr>
              <a:t>X</a:t>
            </a:r>
            <a:r>
              <a:rPr lang="en-US" sz="2800" dirty="0">
                <a:cs typeface="Times New Roman" pitchFamily="18" charset="0"/>
              </a:rPr>
              <a:t> in RAM. If block is not in the RAM then system issue the </a:t>
            </a:r>
            <a:r>
              <a:rPr lang="en-US" sz="2800" i="1" dirty="0">
                <a:cs typeface="Times New Roman" pitchFamily="18" charset="0"/>
              </a:rPr>
              <a:t>INPUT (X)</a:t>
            </a:r>
            <a:r>
              <a:rPr lang="en-US" sz="2800" dirty="0">
                <a:cs typeface="Times New Roman" pitchFamily="18" charset="0"/>
              </a:rPr>
              <a:t> command it means block </a:t>
            </a:r>
            <a:r>
              <a:rPr lang="en-US" sz="2800" i="1" dirty="0">
                <a:cs typeface="Times New Roman" pitchFamily="18" charset="0"/>
              </a:rPr>
              <a:t>X</a:t>
            </a:r>
            <a:r>
              <a:rPr lang="en-US" sz="2800" dirty="0">
                <a:cs typeface="Times New Roman" pitchFamily="18" charset="0"/>
              </a:rPr>
              <a:t> is copied from disk to RAM.</a:t>
            </a:r>
          </a:p>
        </p:txBody>
      </p:sp>
      <p:grpSp>
        <p:nvGrpSpPr>
          <p:cNvPr id="2" name="Group 37"/>
          <p:cNvGrpSpPr>
            <a:grpSpLocks/>
          </p:cNvGrpSpPr>
          <p:nvPr/>
        </p:nvGrpSpPr>
        <p:grpSpPr bwMode="auto">
          <a:xfrm>
            <a:off x="685800" y="3657600"/>
            <a:ext cx="7848600" cy="2895600"/>
            <a:chOff x="1066800" y="3657600"/>
            <a:chExt cx="7848600" cy="2895600"/>
          </a:xfrm>
        </p:grpSpPr>
        <p:sp>
          <p:nvSpPr>
            <p:cNvPr id="8" name="Rectangle 7"/>
            <p:cNvSpPr/>
            <p:nvPr/>
          </p:nvSpPr>
          <p:spPr>
            <a:xfrm>
              <a:off x="2362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362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528888" y="41148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528888" y="49530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2209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5334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334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562600" y="4648200"/>
              <a:ext cx="13716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696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7162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733800" y="4305300"/>
              <a:ext cx="18288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76513" y="4141788"/>
              <a:ext cx="990600" cy="369887"/>
            </a:xfrm>
            <a:prstGeom prst="rect">
              <a:avLst/>
            </a:prstGeom>
            <a:noFill/>
            <a:ln w="19050">
              <a:noFill/>
            </a:ln>
          </p:spPr>
          <p:txBody>
            <a:bodyPr anchor="ctr">
              <a:spAutoFit/>
            </a:bodyPr>
            <a:lstStyle/>
            <a:p>
              <a:pPr algn="ctr">
                <a:defRPr/>
              </a:pPr>
              <a:r>
                <a:rPr lang="en-US" b="1" dirty="0">
                  <a:latin typeface="+mn-lt"/>
                  <a:cs typeface="+mn-cs"/>
                </a:rPr>
                <a:t>1000</a:t>
              </a:r>
            </a:p>
          </p:txBody>
        </p:sp>
        <p:sp>
          <p:nvSpPr>
            <p:cNvPr id="25" name="TextBox 24"/>
            <p:cNvSpPr txBox="1"/>
            <p:nvPr/>
          </p:nvSpPr>
          <p:spPr>
            <a:xfrm>
              <a:off x="3810000" y="4648200"/>
              <a:ext cx="1447800" cy="369888"/>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810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791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810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733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62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cxnSp>
          <p:nvCxnSpPr>
            <p:cNvPr id="33" name="Straight Arrow Connector 32"/>
            <p:cNvCxnSpPr/>
            <p:nvPr/>
          </p:nvCxnSpPr>
          <p:spPr>
            <a:xfrm flipV="1">
              <a:off x="1981200" y="5181600"/>
              <a:ext cx="3810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66800" y="5334000"/>
              <a:ext cx="1219200" cy="646113"/>
            </a:xfrm>
            <a:prstGeom prst="rect">
              <a:avLst/>
            </a:prstGeom>
            <a:noFill/>
            <a:ln w="19050">
              <a:noFill/>
            </a:ln>
          </p:spPr>
          <p:txBody>
            <a:bodyPr anchor="ctr">
              <a:spAutoFit/>
            </a:bodyPr>
            <a:lstStyle/>
            <a:p>
              <a:pPr algn="ctr">
                <a:defRPr/>
              </a:pPr>
              <a:r>
                <a:rPr lang="en-US" b="1" dirty="0">
                  <a:latin typeface="+mn-lt"/>
                  <a:cs typeface="+mn-cs"/>
                </a:rPr>
                <a:t>Disk Buffer</a:t>
              </a:r>
            </a:p>
          </p:txBody>
        </p:sp>
        <p:cxnSp>
          <p:nvCxnSpPr>
            <p:cNvPr id="36" name="Straight Arrow Connector 35"/>
            <p:cNvCxnSpPr/>
            <p:nvPr/>
          </p:nvCxnSpPr>
          <p:spPr>
            <a:xfrm flipV="1">
              <a:off x="1981200" y="4267200"/>
              <a:ext cx="3810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66800" y="4419600"/>
              <a:ext cx="1219200" cy="646113"/>
            </a:xfrm>
            <a:prstGeom prst="rect">
              <a:avLst/>
            </a:prstGeom>
            <a:noFill/>
            <a:ln w="19050">
              <a:noFill/>
            </a:ln>
          </p:spPr>
          <p:txBody>
            <a:bodyPr anchor="ctr">
              <a:spAutoFit/>
            </a:bodyPr>
            <a:lstStyle/>
            <a:p>
              <a:pPr algn="ctr">
                <a:defRPr/>
              </a:pPr>
              <a:r>
                <a:rPr lang="en-US" b="1" dirty="0">
                  <a:latin typeface="+mn-lt"/>
                  <a:cs typeface="+mn-cs"/>
                </a:rPr>
                <a:t>Buffer Block</a:t>
              </a:r>
            </a:p>
          </p:txBody>
        </p:sp>
      </p:grpSp>
    </p:spTree>
    <p:extLst>
      <p:ext uri="{BB962C8B-B14F-4D97-AF65-F5344CB8AC3E}">
        <p14:creationId xmlns:p14="http://schemas.microsoft.com/office/powerpoint/2010/main" val="1996460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685800"/>
            <a:ext cx="8229600" cy="60959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lstStyle/>
          <a:p>
            <a:pPr algn="just">
              <a:lnSpc>
                <a:spcPct val="90000"/>
              </a:lnSpc>
            </a:pPr>
            <a:r>
              <a:rPr lang="en-US" sz="2800" i="1">
                <a:cs typeface="Times New Roman" pitchFamily="18" charset="0"/>
              </a:rPr>
              <a:t>Read (A, a):</a:t>
            </a:r>
            <a:r>
              <a:rPr lang="en-US" sz="2800">
                <a:cs typeface="Times New Roman" pitchFamily="18" charset="0"/>
              </a:rPr>
              <a:t> After getting the value block </a:t>
            </a:r>
            <a:r>
              <a:rPr lang="en-US" sz="2800" i="1">
                <a:cs typeface="Times New Roman" pitchFamily="18" charset="0"/>
              </a:rPr>
              <a:t>X</a:t>
            </a:r>
            <a:r>
              <a:rPr lang="en-US" sz="2800">
                <a:cs typeface="Times New Roman" pitchFamily="18" charset="0"/>
              </a:rPr>
              <a:t> from disk to RAM, the value of </a:t>
            </a:r>
            <a:r>
              <a:rPr lang="en-US" sz="2800" i="1">
                <a:cs typeface="Times New Roman" pitchFamily="18" charset="0"/>
              </a:rPr>
              <a:t>A</a:t>
            </a:r>
            <a:r>
              <a:rPr lang="en-US" sz="2800">
                <a:cs typeface="Times New Roman" pitchFamily="18" charset="0"/>
              </a:rPr>
              <a:t> is copied to temporary variable </a:t>
            </a:r>
            <a:r>
              <a:rPr lang="en-US" sz="2800" i="1">
                <a:cs typeface="Times New Roman" pitchFamily="18" charset="0"/>
              </a:rPr>
              <a:t>“a”</a:t>
            </a:r>
            <a:r>
              <a:rPr lang="en-US" sz="2800">
                <a:cs typeface="Times New Roman" pitchFamily="18" charset="0"/>
              </a:rPr>
              <a:t>. Now </a:t>
            </a:r>
            <a:r>
              <a:rPr lang="en-US" sz="2800" i="1">
                <a:cs typeface="Times New Roman" pitchFamily="18" charset="0"/>
              </a:rPr>
              <a:t>“a”</a:t>
            </a:r>
            <a:r>
              <a:rPr lang="en-US" sz="2800">
                <a:cs typeface="Times New Roman" pitchFamily="18" charset="0"/>
              </a:rPr>
              <a:t> has value </a:t>
            </a:r>
            <a:r>
              <a:rPr lang="en-US" sz="2800" i="1">
                <a:cs typeface="Times New Roman" pitchFamily="18" charset="0"/>
              </a:rPr>
              <a:t>1000</a:t>
            </a:r>
            <a:r>
              <a:rPr lang="en-US" sz="2800">
                <a:cs typeface="Times New Roman" pitchFamily="18" charset="0"/>
              </a:rPr>
              <a:t>.</a:t>
            </a:r>
          </a:p>
        </p:txBody>
      </p:sp>
      <p:grpSp>
        <p:nvGrpSpPr>
          <p:cNvPr id="2" name="Group 49"/>
          <p:cNvGrpSpPr>
            <a:grpSpLocks/>
          </p:cNvGrpSpPr>
          <p:nvPr/>
        </p:nvGrpSpPr>
        <p:grpSpPr bwMode="auto">
          <a:xfrm>
            <a:off x="685800" y="3429000"/>
            <a:ext cx="7848600" cy="2895600"/>
            <a:chOff x="1066800" y="3657600"/>
            <a:chExt cx="7848600" cy="2895600"/>
          </a:xfrm>
        </p:grpSpPr>
        <p:sp>
          <p:nvSpPr>
            <p:cNvPr id="8" name="Rectangle 7"/>
            <p:cNvSpPr/>
            <p:nvPr/>
          </p:nvSpPr>
          <p:spPr>
            <a:xfrm>
              <a:off x="2362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362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528888" y="41148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528888" y="49530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2209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5334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334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562600" y="4648200"/>
              <a:ext cx="13716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696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7162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733800" y="4305300"/>
              <a:ext cx="18288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76513" y="4141788"/>
              <a:ext cx="990600" cy="369887"/>
            </a:xfrm>
            <a:prstGeom prst="rect">
              <a:avLst/>
            </a:prstGeom>
            <a:noFill/>
            <a:ln w="19050">
              <a:noFill/>
            </a:ln>
          </p:spPr>
          <p:txBody>
            <a:bodyPr anchor="ctr">
              <a:spAutoFit/>
            </a:bodyPr>
            <a:lstStyle/>
            <a:p>
              <a:pPr algn="ctr">
                <a:defRPr/>
              </a:pPr>
              <a:r>
                <a:rPr lang="en-US" b="1" dirty="0">
                  <a:latin typeface="+mn-lt"/>
                  <a:cs typeface="+mn-cs"/>
                </a:rPr>
                <a:t>1000</a:t>
              </a:r>
            </a:p>
          </p:txBody>
        </p:sp>
        <p:sp>
          <p:nvSpPr>
            <p:cNvPr id="25" name="TextBox 24"/>
            <p:cNvSpPr txBox="1"/>
            <p:nvPr/>
          </p:nvSpPr>
          <p:spPr>
            <a:xfrm>
              <a:off x="3810000" y="4648200"/>
              <a:ext cx="1447800" cy="369888"/>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810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791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810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733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62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1066800" y="5181600"/>
              <a:ext cx="1371600" cy="369888"/>
            </a:xfrm>
            <a:prstGeom prst="rect">
              <a:avLst/>
            </a:prstGeom>
            <a:noFill/>
            <a:ln w="19050">
              <a:noFill/>
            </a:ln>
          </p:spPr>
          <p:txBody>
            <a:bodyPr anchor="ctr">
              <a:spAutoFit/>
            </a:bodyPr>
            <a:lstStyle/>
            <a:p>
              <a:pPr algn="ctr">
                <a:defRPr/>
              </a:pPr>
              <a:r>
                <a:rPr lang="en-US" b="1" dirty="0">
                  <a:latin typeface="+mn-lt"/>
                  <a:cs typeface="+mn-cs"/>
                </a:rPr>
                <a:t>Read (A, a)</a:t>
              </a:r>
            </a:p>
          </p:txBody>
        </p:sp>
        <p:sp>
          <p:nvSpPr>
            <p:cNvPr id="32" name="TextBox 31"/>
            <p:cNvSpPr txBox="1"/>
            <p:nvPr/>
          </p:nvSpPr>
          <p:spPr>
            <a:xfrm>
              <a:off x="2576513" y="4953000"/>
              <a:ext cx="990600" cy="369888"/>
            </a:xfrm>
            <a:prstGeom prst="rect">
              <a:avLst/>
            </a:prstGeom>
            <a:noFill/>
            <a:ln w="19050">
              <a:noFill/>
            </a:ln>
          </p:spPr>
          <p:txBody>
            <a:bodyPr anchor="ctr">
              <a:spAutoFit/>
            </a:bodyPr>
            <a:lstStyle/>
            <a:p>
              <a:pPr algn="ctr">
                <a:defRPr/>
              </a:pPr>
              <a:r>
                <a:rPr lang="en-US" b="1" dirty="0">
                  <a:latin typeface="+mn-lt"/>
                  <a:cs typeface="+mn-cs"/>
                </a:rPr>
                <a:t>1000</a:t>
              </a:r>
            </a:p>
          </p:txBody>
        </p:sp>
        <p:cxnSp>
          <p:nvCxnSpPr>
            <p:cNvPr id="44" name="Straight Connector 43"/>
            <p:cNvCxnSpPr/>
            <p:nvPr/>
          </p:nvCxnSpPr>
          <p:spPr>
            <a:xfrm>
              <a:off x="1981200" y="428625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537494" y="4723607"/>
              <a:ext cx="88582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981200" y="5165725"/>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9896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10608</TotalTime>
  <Words>5776</Words>
  <Application>Microsoft Office PowerPoint</Application>
  <PresentationFormat>On-screen Show (4:3)</PresentationFormat>
  <Paragraphs>525</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Garamond</vt:lpstr>
      <vt:lpstr>urw-din</vt:lpstr>
      <vt:lpstr>Wingdings</vt:lpstr>
      <vt:lpstr>Office Theme</vt:lpstr>
      <vt:lpstr>RECOVERY SYSTEM</vt:lpstr>
      <vt:lpstr>Database Recovery</vt:lpstr>
      <vt:lpstr>Failure Classification </vt:lpstr>
      <vt:lpstr>Data Storage</vt:lpstr>
      <vt:lpstr>PowerPoint Presentation</vt:lpstr>
      <vt:lpstr>PowerPoint Presentation</vt:lpstr>
      <vt:lpstr>Stable Storage</vt:lpstr>
      <vt:lpstr>Terminology used in  Recovery Process</vt:lpstr>
      <vt:lpstr>Terminology used in  Recovery Process</vt:lpstr>
      <vt:lpstr>Terminology used in  Recovery Process</vt:lpstr>
      <vt:lpstr>Terminology used in  Recovery Process</vt:lpstr>
      <vt:lpstr>Recovery Algorithms</vt:lpstr>
      <vt:lpstr>Log-Based Recovery </vt:lpstr>
      <vt:lpstr>Log Based Recovery</vt:lpstr>
      <vt:lpstr>Log Based Recovery</vt:lpstr>
      <vt:lpstr>Log contains complete record of database activities</vt:lpstr>
      <vt:lpstr>Log Based Recovery</vt:lpstr>
      <vt:lpstr>Deferred Database Modification</vt:lpstr>
      <vt:lpstr>Deferred Database Modification</vt:lpstr>
      <vt:lpstr>Deferred Database Modification</vt:lpstr>
      <vt:lpstr>Deferred Database Modification</vt:lpstr>
      <vt:lpstr>Deferred Database Modification</vt:lpstr>
      <vt:lpstr>Recovery Procedure</vt:lpstr>
      <vt:lpstr>Recovery Procedure</vt:lpstr>
      <vt:lpstr>Immediate Database Modification</vt:lpstr>
      <vt:lpstr>Immediate Database Modification</vt:lpstr>
      <vt:lpstr>Immediate Database Modification</vt:lpstr>
      <vt:lpstr>Immediate Database Modification</vt:lpstr>
      <vt:lpstr>Recovery Procedure</vt:lpstr>
      <vt:lpstr>Recovery Procedure</vt:lpstr>
      <vt:lpstr>Recovery Procedure</vt:lpstr>
      <vt:lpstr>Checkpoints</vt:lpstr>
      <vt:lpstr>Checkpoints</vt:lpstr>
      <vt:lpstr>Checkpoints</vt:lpstr>
      <vt:lpstr>Checkpoints</vt:lpstr>
      <vt:lpstr>Checkpoints</vt:lpstr>
      <vt:lpstr>Maintenance of UNDO and REDO List</vt:lpstr>
      <vt:lpstr>Maintenance of UNDO and REDO List</vt:lpstr>
      <vt:lpstr>Maintenance of UNDO and REDO List</vt:lpstr>
      <vt:lpstr>Maintenance of UNDO and REDO List</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Failure Cases in shadow Paging</vt:lpstr>
      <vt:lpstr>Failure Cases in Shadow Paging</vt:lpstr>
      <vt:lpstr>Advantages of Shadow Paging</vt:lpstr>
      <vt:lpstr>Disadvantages of Shadow Paging</vt:lpstr>
      <vt:lpstr>Disadvantages of Shadow Paging</vt:lpstr>
      <vt:lpstr>Shadow Paging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SHREY GARG</cp:lastModifiedBy>
  <cp:revision>1110</cp:revision>
  <dcterms:created xsi:type="dcterms:W3CDTF">2013-08-21T06:36:47Z</dcterms:created>
  <dcterms:modified xsi:type="dcterms:W3CDTF">2023-04-26T16:32:34Z</dcterms:modified>
</cp:coreProperties>
</file>