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78" r:id="rId4"/>
    <p:sldId id="279" r:id="rId5"/>
    <p:sldId id="257" r:id="rId6"/>
    <p:sldId id="258" r:id="rId7"/>
    <p:sldId id="259" r:id="rId8"/>
    <p:sldId id="260" r:id="rId9"/>
    <p:sldId id="261" r:id="rId10"/>
    <p:sldId id="280" r:id="rId11"/>
    <p:sldId id="262" r:id="rId12"/>
    <p:sldId id="263" r:id="rId13"/>
    <p:sldId id="264" r:id="rId14"/>
    <p:sldId id="265" r:id="rId15"/>
    <p:sldId id="281" r:id="rId16"/>
    <p:sldId id="266" r:id="rId17"/>
    <p:sldId id="267" r:id="rId18"/>
    <p:sldId id="282" r:id="rId19"/>
    <p:sldId id="268" r:id="rId20"/>
    <p:sldId id="283" r:id="rId21"/>
    <p:sldId id="269" r:id="rId22"/>
    <p:sldId id="284" r:id="rId23"/>
    <p:sldId id="270" r:id="rId24"/>
    <p:sldId id="285" r:id="rId25"/>
    <p:sldId id="286" r:id="rId26"/>
    <p:sldId id="271" r:id="rId27"/>
    <p:sldId id="272" r:id="rId28"/>
    <p:sldId id="273" r:id="rId29"/>
    <p:sldId id="274" r:id="rId30"/>
    <p:sldId id="275" r:id="rId31"/>
    <p:sldId id="27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2" y="6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22FF0B0-A075-4A09-8F79-191A9BC52518}" type="datetimeFigureOut">
              <a:rPr lang="en-US" smtClean="0"/>
              <a:pPr/>
              <a:t>5/17/2023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23A7E17-0772-4817-BCF3-70EBE3521B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2FF0B0-A075-4A09-8F79-191A9BC52518}"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2FF0B0-A075-4A09-8F79-191A9BC52518}"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2FF0B0-A075-4A09-8F79-191A9BC52518}" type="datetimeFigureOut">
              <a:rPr lang="en-US" smtClean="0"/>
              <a:pPr/>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22FF0B0-A075-4A09-8F79-191A9BC52518}" type="datetimeFigureOut">
              <a:rPr lang="en-US" smtClean="0"/>
              <a:pPr/>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FF0B0-A075-4A09-8F79-191A9BC52518}" type="datetimeFigureOut">
              <a:rPr lang="en-US" smtClean="0"/>
              <a:pPr/>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2FF0B0-A075-4A09-8F79-191A9BC52518}"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22FF0B0-A075-4A09-8F79-191A9BC52518}"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23A7E17-0772-4817-BCF3-70EBE3521BE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2FF0B0-A075-4A09-8F79-191A9BC52518}" type="datetimeFigureOut">
              <a:rPr lang="en-US" smtClean="0"/>
              <a:pPr/>
              <a:t>5/17/2023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23A7E17-0772-4817-BCF3-70EBE3521BE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earchsqlserver.techtarget.com/definition/schema" TargetMode="External"/><Relationship Id="rId2" Type="http://schemas.openxmlformats.org/officeDocument/2006/relationships/hyperlink" Target="https://searchsqlserver.techtarget.com/definition/SQ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Big Data</a:t>
            </a:r>
          </a:p>
        </p:txBody>
      </p:sp>
      <p:sp>
        <p:nvSpPr>
          <p:cNvPr id="3" name="Subtitle 2"/>
          <p:cNvSpPr>
            <a:spLocks noGrp="1"/>
          </p:cNvSpPr>
          <p:nvPr>
            <p:ph type="subTitle" idx="1"/>
          </p:nvPr>
        </p:nvSpPr>
        <p:spPr/>
        <p:txBody>
          <a:bodyPr/>
          <a:lstStyle/>
          <a:p>
            <a:r>
              <a:rPr lang="en-US" dirty="0"/>
              <a:t>Database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SHU\Desktop\da.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85800" y="990600"/>
            <a:ext cx="7729538" cy="4551363"/>
          </a:xfrm>
        </p:spPr>
      </p:pic>
    </p:spTree>
    <p:extLst>
      <p:ext uri="{BB962C8B-B14F-4D97-AF65-F5344CB8AC3E}">
        <p14:creationId xmlns:p14="http://schemas.microsoft.com/office/powerpoint/2010/main" val="119783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Structured</a:t>
            </a:r>
            <a:br>
              <a:rPr lang="en-US" b="1" dirty="0"/>
            </a:br>
            <a:endParaRPr lang="en-US" dirty="0"/>
          </a:p>
        </p:txBody>
      </p:sp>
      <p:sp>
        <p:nvSpPr>
          <p:cNvPr id="3" name="Content Placeholder 2"/>
          <p:cNvSpPr>
            <a:spLocks noGrp="1"/>
          </p:cNvSpPr>
          <p:nvPr>
            <p:ph idx="1"/>
          </p:nvPr>
        </p:nvSpPr>
        <p:spPr/>
        <p:txBody>
          <a:bodyPr>
            <a:normAutofit/>
          </a:bodyPr>
          <a:lstStyle/>
          <a:p>
            <a:r>
              <a:rPr lang="en-US" dirty="0"/>
              <a:t>Any data that can be stored, accessed and processed in the form of fixed format is termed as a 'structured' data. </a:t>
            </a:r>
          </a:p>
          <a:p>
            <a:endParaRPr lang="en-US" dirty="0"/>
          </a:p>
        </p:txBody>
      </p:sp>
      <p:graphicFrame>
        <p:nvGraphicFramePr>
          <p:cNvPr id="4" name="Table 3"/>
          <p:cNvGraphicFramePr>
            <a:graphicFrameLocks noGrp="1"/>
          </p:cNvGraphicFramePr>
          <p:nvPr/>
        </p:nvGraphicFramePr>
        <p:xfrm>
          <a:off x="914400" y="3200400"/>
          <a:ext cx="7620000" cy="2651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70840">
                <a:tc>
                  <a:txBody>
                    <a:bodyPr/>
                    <a:lstStyle/>
                    <a:p>
                      <a:pPr algn="l" fontAlgn="t"/>
                      <a:r>
                        <a:rPr lang="en-US" b="1" dirty="0" err="1"/>
                        <a:t>Employee_ID</a:t>
                      </a:r>
                      <a:r>
                        <a:rPr lang="en-US" b="1" dirty="0"/>
                        <a:t> </a:t>
                      </a:r>
                    </a:p>
                  </a:txBody>
                  <a:tcPr marL="60960" marR="60960" marT="60960" marB="60960"/>
                </a:tc>
                <a:tc>
                  <a:txBody>
                    <a:bodyPr/>
                    <a:lstStyle/>
                    <a:p>
                      <a:pPr algn="l" fontAlgn="t"/>
                      <a:r>
                        <a:rPr lang="en-US" b="1"/>
                        <a:t>Employee_Name </a:t>
                      </a:r>
                    </a:p>
                  </a:txBody>
                  <a:tcPr marL="60960" marR="60960" marT="60960" marB="60960"/>
                </a:tc>
                <a:tc>
                  <a:txBody>
                    <a:bodyPr/>
                    <a:lstStyle/>
                    <a:p>
                      <a:pPr algn="l" fontAlgn="t"/>
                      <a:r>
                        <a:rPr lang="en-US" b="1"/>
                        <a:t>Gender </a:t>
                      </a:r>
                    </a:p>
                  </a:txBody>
                  <a:tcPr marL="60960" marR="60960" marT="60960" marB="60960"/>
                </a:tc>
                <a:tc>
                  <a:txBody>
                    <a:bodyPr/>
                    <a:lstStyle/>
                    <a:p>
                      <a:pPr algn="l" fontAlgn="t"/>
                      <a:r>
                        <a:rPr lang="en-US" b="1"/>
                        <a:t>Department </a:t>
                      </a:r>
                    </a:p>
                  </a:txBody>
                  <a:tcPr marL="60960" marR="60960" marT="60960" marB="60960"/>
                </a:tc>
                <a:tc>
                  <a:txBody>
                    <a:bodyPr/>
                    <a:lstStyle/>
                    <a:p>
                      <a:pPr algn="l" fontAlgn="t"/>
                      <a:r>
                        <a:rPr lang="en-US" b="1"/>
                        <a:t>Salary_In_lacs</a:t>
                      </a:r>
                    </a:p>
                  </a:txBody>
                  <a:tcPr marL="60960" marR="60960" marT="60960" marB="60960"/>
                </a:tc>
                <a:extLst>
                  <a:ext uri="{0D108BD9-81ED-4DB2-BD59-A6C34878D82A}">
                    <a16:rowId xmlns:a16="http://schemas.microsoft.com/office/drawing/2014/main" val="10000"/>
                  </a:ext>
                </a:extLst>
              </a:tr>
              <a:tr h="370840">
                <a:tc>
                  <a:txBody>
                    <a:bodyPr/>
                    <a:lstStyle/>
                    <a:p>
                      <a:pPr algn="l" fontAlgn="t"/>
                      <a:r>
                        <a:rPr lang="en-US"/>
                        <a:t>2365 </a:t>
                      </a:r>
                    </a:p>
                  </a:txBody>
                  <a:tcPr marL="60960" marR="60960" marT="60960" marB="60960"/>
                </a:tc>
                <a:tc>
                  <a:txBody>
                    <a:bodyPr/>
                    <a:lstStyle/>
                    <a:p>
                      <a:pPr algn="l" fontAlgn="t"/>
                      <a:r>
                        <a:rPr lang="en-US"/>
                        <a:t>Rajesh Kulkarni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Finance</a:t>
                      </a:r>
                    </a:p>
                  </a:txBody>
                  <a:tcPr marL="60960" marR="60960" marT="60960" marB="60960"/>
                </a:tc>
                <a:tc>
                  <a:txBody>
                    <a:bodyPr/>
                    <a:lstStyle/>
                    <a:p>
                      <a:pPr algn="l" fontAlgn="t"/>
                      <a:r>
                        <a:rPr lang="en-US"/>
                        <a:t>650000</a:t>
                      </a:r>
                    </a:p>
                  </a:txBody>
                  <a:tcPr marL="60960" marR="60960" marT="60960" marB="60960"/>
                </a:tc>
                <a:extLst>
                  <a:ext uri="{0D108BD9-81ED-4DB2-BD59-A6C34878D82A}">
                    <a16:rowId xmlns:a16="http://schemas.microsoft.com/office/drawing/2014/main" val="10001"/>
                  </a:ext>
                </a:extLst>
              </a:tr>
              <a:tr h="370840">
                <a:tc>
                  <a:txBody>
                    <a:bodyPr/>
                    <a:lstStyle/>
                    <a:p>
                      <a:pPr algn="l" fontAlgn="t"/>
                      <a:r>
                        <a:rPr lang="en-US"/>
                        <a:t>3398 </a:t>
                      </a:r>
                    </a:p>
                  </a:txBody>
                  <a:tcPr marL="60960" marR="60960" marT="60960" marB="60960"/>
                </a:tc>
                <a:tc>
                  <a:txBody>
                    <a:bodyPr/>
                    <a:lstStyle/>
                    <a:p>
                      <a:pPr algn="l" fontAlgn="t"/>
                      <a:r>
                        <a:rPr lang="en-US"/>
                        <a:t>Pratibha Joshi </a:t>
                      </a:r>
                    </a:p>
                  </a:txBody>
                  <a:tcPr marL="60960" marR="60960" marT="60960" marB="60960"/>
                </a:tc>
                <a:tc>
                  <a:txBody>
                    <a:bodyPr/>
                    <a:lstStyle/>
                    <a:p>
                      <a:pPr algn="l" fontAlgn="t"/>
                      <a:r>
                        <a:rPr lang="en-US"/>
                        <a:t>Female </a:t>
                      </a:r>
                    </a:p>
                  </a:txBody>
                  <a:tcPr marL="60960" marR="60960" marT="60960" marB="60960"/>
                </a:tc>
                <a:tc>
                  <a:txBody>
                    <a:bodyPr/>
                    <a:lstStyle/>
                    <a:p>
                      <a:pPr algn="l" fontAlgn="t"/>
                      <a:r>
                        <a:rPr lang="en-US"/>
                        <a:t>Admin </a:t>
                      </a:r>
                    </a:p>
                  </a:txBody>
                  <a:tcPr marL="60960" marR="60960" marT="60960" marB="60960"/>
                </a:tc>
                <a:tc>
                  <a:txBody>
                    <a:bodyPr/>
                    <a:lstStyle/>
                    <a:p>
                      <a:pPr algn="l" fontAlgn="t"/>
                      <a:r>
                        <a:rPr lang="en-US" dirty="0"/>
                        <a:t>650000</a:t>
                      </a:r>
                    </a:p>
                  </a:txBody>
                  <a:tcPr marL="60960" marR="60960" marT="60960" marB="60960"/>
                </a:tc>
                <a:extLst>
                  <a:ext uri="{0D108BD9-81ED-4DB2-BD59-A6C34878D82A}">
                    <a16:rowId xmlns:a16="http://schemas.microsoft.com/office/drawing/2014/main" val="10002"/>
                  </a:ext>
                </a:extLst>
              </a:tr>
              <a:tr h="370840">
                <a:tc>
                  <a:txBody>
                    <a:bodyPr/>
                    <a:lstStyle/>
                    <a:p>
                      <a:pPr algn="l" fontAlgn="t"/>
                      <a:r>
                        <a:rPr lang="en-US" dirty="0"/>
                        <a:t>7465 </a:t>
                      </a:r>
                    </a:p>
                  </a:txBody>
                  <a:tcPr marL="60960" marR="60960" marT="60960" marB="60960"/>
                </a:tc>
                <a:tc>
                  <a:txBody>
                    <a:bodyPr/>
                    <a:lstStyle/>
                    <a:p>
                      <a:pPr algn="l" fontAlgn="t"/>
                      <a:r>
                        <a:rPr lang="en-US"/>
                        <a:t>Shushil Roy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Admin </a:t>
                      </a:r>
                    </a:p>
                  </a:txBody>
                  <a:tcPr marL="60960" marR="60960" marT="60960" marB="60960"/>
                </a:tc>
                <a:tc>
                  <a:txBody>
                    <a:bodyPr/>
                    <a:lstStyle/>
                    <a:p>
                      <a:pPr algn="l" fontAlgn="t"/>
                      <a:r>
                        <a:rPr lang="en-US"/>
                        <a:t>500000</a:t>
                      </a:r>
                    </a:p>
                  </a:txBody>
                  <a:tcPr marL="60960" marR="60960" marT="60960" marB="60960"/>
                </a:tc>
                <a:extLst>
                  <a:ext uri="{0D108BD9-81ED-4DB2-BD59-A6C34878D82A}">
                    <a16:rowId xmlns:a16="http://schemas.microsoft.com/office/drawing/2014/main" val="10003"/>
                  </a:ext>
                </a:extLst>
              </a:tr>
              <a:tr h="370840">
                <a:tc>
                  <a:txBody>
                    <a:bodyPr/>
                    <a:lstStyle/>
                    <a:p>
                      <a:pPr algn="l" fontAlgn="t"/>
                      <a:r>
                        <a:rPr lang="en-US"/>
                        <a:t>7500 </a:t>
                      </a:r>
                    </a:p>
                  </a:txBody>
                  <a:tcPr marL="60960" marR="60960" marT="60960" marB="60960"/>
                </a:tc>
                <a:tc>
                  <a:txBody>
                    <a:bodyPr/>
                    <a:lstStyle/>
                    <a:p>
                      <a:pPr algn="l" fontAlgn="t"/>
                      <a:r>
                        <a:rPr lang="en-US"/>
                        <a:t>Shubhojit Das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Finance </a:t>
                      </a:r>
                    </a:p>
                  </a:txBody>
                  <a:tcPr marL="60960" marR="60960" marT="60960" marB="60960"/>
                </a:tc>
                <a:tc>
                  <a:txBody>
                    <a:bodyPr/>
                    <a:lstStyle/>
                    <a:p>
                      <a:pPr algn="l" fontAlgn="t"/>
                      <a:r>
                        <a:rPr lang="en-US"/>
                        <a:t>500000</a:t>
                      </a:r>
                    </a:p>
                  </a:txBody>
                  <a:tcPr marL="60960" marR="60960" marT="60960" marB="60960"/>
                </a:tc>
                <a:extLst>
                  <a:ext uri="{0D108BD9-81ED-4DB2-BD59-A6C34878D82A}">
                    <a16:rowId xmlns:a16="http://schemas.microsoft.com/office/drawing/2014/main" val="10004"/>
                  </a:ext>
                </a:extLst>
              </a:tr>
              <a:tr h="370840">
                <a:tc>
                  <a:txBody>
                    <a:bodyPr/>
                    <a:lstStyle/>
                    <a:p>
                      <a:pPr algn="l" fontAlgn="t"/>
                      <a:r>
                        <a:rPr lang="en-US"/>
                        <a:t>7699 </a:t>
                      </a:r>
                    </a:p>
                  </a:txBody>
                  <a:tcPr marL="60960" marR="60960" marT="60960" marB="60960"/>
                </a:tc>
                <a:tc>
                  <a:txBody>
                    <a:bodyPr/>
                    <a:lstStyle/>
                    <a:p>
                      <a:pPr algn="l" fontAlgn="t"/>
                      <a:r>
                        <a:rPr lang="en-US"/>
                        <a:t>Priya Sane </a:t>
                      </a:r>
                    </a:p>
                  </a:txBody>
                  <a:tcPr marL="60960" marR="60960" marT="60960" marB="60960"/>
                </a:tc>
                <a:tc>
                  <a:txBody>
                    <a:bodyPr/>
                    <a:lstStyle/>
                    <a:p>
                      <a:pPr algn="l" fontAlgn="t"/>
                      <a:r>
                        <a:rPr lang="en-US"/>
                        <a:t>Female </a:t>
                      </a:r>
                    </a:p>
                  </a:txBody>
                  <a:tcPr marL="60960" marR="60960" marT="60960" marB="60960"/>
                </a:tc>
                <a:tc>
                  <a:txBody>
                    <a:bodyPr/>
                    <a:lstStyle/>
                    <a:p>
                      <a:pPr algn="l" fontAlgn="t"/>
                      <a:r>
                        <a:rPr lang="en-US"/>
                        <a:t>Finance </a:t>
                      </a:r>
                    </a:p>
                  </a:txBody>
                  <a:tcPr marL="60960" marR="60960" marT="60960" marB="60960"/>
                </a:tc>
                <a:tc>
                  <a:txBody>
                    <a:bodyPr/>
                    <a:lstStyle/>
                    <a:p>
                      <a:pPr algn="l" fontAlgn="t"/>
                      <a:r>
                        <a:rPr lang="en-US" dirty="0"/>
                        <a:t>550000</a:t>
                      </a:r>
                    </a:p>
                  </a:txBody>
                  <a:tcPr marL="60960" marR="60960" marT="60960" marB="60960"/>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Unstructured</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Any data with unknown form or the structure is classified as unstructured data.</a:t>
            </a:r>
          </a:p>
          <a:p>
            <a:pPr algn="just"/>
            <a:r>
              <a:rPr lang="en-US" dirty="0"/>
              <a:t> In addition to the size being huge, un-structured data poses multiple challenges in terms of its processing for deriving value out of it.</a:t>
            </a:r>
          </a:p>
          <a:p>
            <a:pPr algn="just"/>
            <a:r>
              <a:rPr lang="en-US" dirty="0"/>
              <a:t> Typical example of unstructured data is, a heterogeneous data source containing a combination of simple text files, images, videos etc.</a:t>
            </a:r>
          </a:p>
          <a:p>
            <a:pPr algn="just"/>
            <a:r>
              <a:rPr lang="en-US" dirty="0"/>
              <a:t> Now a day organizations have wealth of data available with them but unfortunately they don't know how to derive value out of it since this data is in its raw form or unstructured format.</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Un-structured Data</a:t>
            </a:r>
            <a:br>
              <a:rPr lang="en-US" dirty="0"/>
            </a:br>
            <a:endParaRPr lang="en-US" dirty="0"/>
          </a:p>
        </p:txBody>
      </p:sp>
      <p:sp>
        <p:nvSpPr>
          <p:cNvPr id="3" name="Content Placeholder 2"/>
          <p:cNvSpPr>
            <a:spLocks noGrp="1"/>
          </p:cNvSpPr>
          <p:nvPr>
            <p:ph idx="1"/>
          </p:nvPr>
        </p:nvSpPr>
        <p:spPr/>
        <p:txBody>
          <a:bodyPr/>
          <a:lstStyle/>
          <a:p>
            <a:r>
              <a:rPr lang="en-US" dirty="0"/>
              <a:t>Output returned by 'Google Search‘</a:t>
            </a:r>
          </a:p>
          <a:p>
            <a:endParaRPr lang="en-US" dirty="0"/>
          </a:p>
          <a:p>
            <a:endParaRPr lang="en-US" dirty="0"/>
          </a:p>
        </p:txBody>
      </p:sp>
      <p:pic>
        <p:nvPicPr>
          <p:cNvPr id="4" name="Picture 3" descr="googlr.png"/>
          <p:cNvPicPr>
            <a:picLocks noChangeAspect="1"/>
          </p:cNvPicPr>
          <p:nvPr/>
        </p:nvPicPr>
        <p:blipFill>
          <a:blip r:embed="rId2"/>
          <a:stretch>
            <a:fillRect/>
          </a:stretch>
        </p:blipFill>
        <p:spPr>
          <a:xfrm>
            <a:off x="1066800" y="2438400"/>
            <a:ext cx="6400800" cy="3352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Semi-structured</a:t>
            </a:r>
            <a:br>
              <a:rPr lang="en-US" b="1" dirty="0"/>
            </a:br>
            <a:endParaRPr lang="en-US" dirty="0"/>
          </a:p>
        </p:txBody>
      </p:sp>
      <p:sp>
        <p:nvSpPr>
          <p:cNvPr id="3" name="Content Placeholder 2"/>
          <p:cNvSpPr>
            <a:spLocks noGrp="1"/>
          </p:cNvSpPr>
          <p:nvPr>
            <p:ph idx="1"/>
          </p:nvPr>
        </p:nvSpPr>
        <p:spPr>
          <a:xfrm>
            <a:off x="457200" y="1600200"/>
            <a:ext cx="8229600" cy="4389120"/>
          </a:xfrm>
        </p:spPr>
        <p:txBody>
          <a:bodyPr>
            <a:normAutofit fontScale="92500"/>
          </a:bodyPr>
          <a:lstStyle/>
          <a:p>
            <a:pPr algn="just"/>
            <a:r>
              <a:rPr lang="en-US" dirty="0"/>
              <a:t>Semi-structured data can contain both the forms of data. </a:t>
            </a:r>
          </a:p>
          <a:p>
            <a:pPr algn="just"/>
            <a:r>
              <a:rPr lang="en-US" dirty="0"/>
              <a:t>We can see semi-structured data as a structured in form but it is actually not defined with e.g. a table definition in relational DBMS. </a:t>
            </a:r>
          </a:p>
          <a:p>
            <a:pPr algn="just"/>
            <a:r>
              <a:rPr lang="en-US" dirty="0"/>
              <a:t>Semi-structured data is information that doesn’t reside in a relational database but that does have some organizational properties that make it easier to analyze.</a:t>
            </a:r>
          </a:p>
          <a:p>
            <a:pPr algn="just"/>
            <a:r>
              <a:rPr lang="en-US" dirty="0"/>
              <a:t>Example of semi-structured data is a data represented in XML file, emails and other markup languages, TCP/IP packets, zipped files, data integrated from different sources, and web pages.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Need for Big Data</a:t>
            </a:r>
          </a:p>
        </p:txBody>
      </p:sp>
      <p:sp>
        <p:nvSpPr>
          <p:cNvPr id="17411" name="Content Placeholder 2"/>
          <p:cNvSpPr>
            <a:spLocks noGrp="1"/>
          </p:cNvSpPr>
          <p:nvPr>
            <p:ph idx="1"/>
          </p:nvPr>
        </p:nvSpPr>
        <p:spPr/>
        <p:txBody>
          <a:bodyPr>
            <a:normAutofit lnSpcReduction="10000"/>
          </a:bodyPr>
          <a:lstStyle/>
          <a:p>
            <a:r>
              <a:rPr lang="en-US"/>
              <a:t>Nowadays data come in different forms. </a:t>
            </a:r>
          </a:p>
          <a:p>
            <a:r>
              <a:rPr lang="en-US"/>
              <a:t>Many of the analytical solutions were not possible in the past due to the cost of implementation and lack of professionals. </a:t>
            </a:r>
          </a:p>
          <a:p>
            <a:r>
              <a:rPr lang="en-US"/>
              <a:t>With this, we are capable of performing complex algorithms on machine data within a time interval. </a:t>
            </a:r>
          </a:p>
          <a:p>
            <a:r>
              <a:rPr lang="en-US"/>
              <a:t>These have many real-time use cases such as fraud-detection, targeting audience on a global platform, web advertising, etc.</a:t>
            </a:r>
          </a:p>
          <a:p>
            <a:pPr>
              <a:buFont typeface="Wingdings 2" panose="05020102010507070707" pitchFamily="18" charset="2"/>
              <a:buNone/>
            </a:pPr>
            <a:br>
              <a:rPr lang="en-US"/>
            </a:br>
            <a:endParaRPr lang="en-US"/>
          </a:p>
        </p:txBody>
      </p:sp>
    </p:spTree>
    <p:extLst>
      <p:ext uri="{BB962C8B-B14F-4D97-AF65-F5344CB8AC3E}">
        <p14:creationId xmlns:p14="http://schemas.microsoft.com/office/powerpoint/2010/main" val="56172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'Big Data'</a:t>
            </a:r>
            <a:br>
              <a:rPr lang="en-US" b="1" dirty="0"/>
            </a:br>
            <a:endParaRPr lang="en-US" dirty="0"/>
          </a:p>
        </p:txBody>
      </p:sp>
      <p:sp>
        <p:nvSpPr>
          <p:cNvPr id="3" name="Content Placeholder 2"/>
          <p:cNvSpPr>
            <a:spLocks noGrp="1"/>
          </p:cNvSpPr>
          <p:nvPr>
            <p:ph idx="1"/>
          </p:nvPr>
        </p:nvSpPr>
        <p:spPr/>
        <p:txBody>
          <a:bodyPr/>
          <a:lstStyle/>
          <a:p>
            <a:r>
              <a:rPr lang="en-US" dirty="0"/>
              <a:t>Also called 3Vs of Big Data</a:t>
            </a:r>
          </a:p>
          <a:p>
            <a:pPr marL="514350" indent="-514350">
              <a:buFont typeface="+mj-lt"/>
              <a:buAutoNum type="arabicPeriod"/>
            </a:pPr>
            <a:r>
              <a:rPr lang="en-US" dirty="0"/>
              <a:t>Volume</a:t>
            </a:r>
          </a:p>
          <a:p>
            <a:pPr marL="514350" indent="-514350">
              <a:buFont typeface="+mj-lt"/>
              <a:buAutoNum type="arabicPeriod"/>
            </a:pPr>
            <a:r>
              <a:rPr lang="en-US" dirty="0"/>
              <a:t>Variety</a:t>
            </a:r>
          </a:p>
          <a:p>
            <a:pPr marL="514350" indent="-514350">
              <a:buFont typeface="+mj-lt"/>
              <a:buAutoNum type="arabicPeriod"/>
            </a:pPr>
            <a:r>
              <a:rPr lang="en-US" dirty="0"/>
              <a:t>Velocity</a:t>
            </a:r>
          </a:p>
          <a:p>
            <a:pPr marL="514350" indent="-514350">
              <a:buNone/>
            </a:pPr>
            <a:endParaRPr lang="en-US" dirty="0"/>
          </a:p>
          <a:p>
            <a:pPr marL="514350" indent="-514350">
              <a:buNone/>
            </a:pPr>
            <a:r>
              <a:rPr lang="en-US" dirty="0"/>
              <a:t>Now a days, 2 more Vs are added to the characteristics of Big data i.e. Veracity and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1. Volume </a:t>
            </a:r>
            <a:endParaRPr lang="en-US" dirty="0"/>
          </a:p>
        </p:txBody>
      </p:sp>
      <p:sp>
        <p:nvSpPr>
          <p:cNvPr id="3" name="Content Placeholder 2"/>
          <p:cNvSpPr>
            <a:spLocks noGrp="1"/>
          </p:cNvSpPr>
          <p:nvPr>
            <p:ph idx="1"/>
          </p:nvPr>
        </p:nvSpPr>
        <p:spPr/>
        <p:txBody>
          <a:bodyPr>
            <a:normAutofit/>
          </a:bodyPr>
          <a:lstStyle/>
          <a:p>
            <a:pPr algn="just"/>
            <a:r>
              <a:rPr lang="en-US" dirty="0"/>
              <a:t>The name 'Big Data' itself is related to a size which is enormous. </a:t>
            </a:r>
          </a:p>
          <a:p>
            <a:pPr algn="just"/>
            <a:r>
              <a:rPr lang="en-US" dirty="0"/>
              <a:t>Size of data plays very crucial role in determining value out of data. </a:t>
            </a:r>
          </a:p>
          <a:p>
            <a:pPr algn="just"/>
            <a:r>
              <a:rPr lang="en-US" dirty="0"/>
              <a:t>Also, whether a particular data can actually be considered as a Big Data or not, is dependent upon volume of data. </a:t>
            </a:r>
          </a:p>
          <a:p>
            <a:pPr algn="just"/>
            <a:r>
              <a:rPr lang="en-US" dirty="0"/>
              <a:t>Hence, </a:t>
            </a:r>
            <a:r>
              <a:rPr lang="en-US" b="1" dirty="0"/>
              <a:t>'Volume'</a:t>
            </a:r>
            <a:r>
              <a:rPr lang="en-US" dirty="0"/>
              <a:t> is one characteristic which needs to be considered while dealing with 'Big Data'.</a:t>
            </a:r>
          </a:p>
          <a:p>
            <a:pPr algn="just"/>
            <a:endParaRPr lang="en-US" dirty="0"/>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7675" y="1066800"/>
            <a:ext cx="8391525" cy="5522913"/>
          </a:xfrm>
          <a:noFill/>
        </p:spPr>
      </p:pic>
    </p:spTree>
    <p:extLst>
      <p:ext uri="{BB962C8B-B14F-4D97-AF65-F5344CB8AC3E}">
        <p14:creationId xmlns:p14="http://schemas.microsoft.com/office/powerpoint/2010/main" val="321763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2. Variety </a:t>
            </a:r>
            <a:endParaRPr lang="en-US" dirty="0"/>
          </a:p>
        </p:txBody>
      </p:sp>
      <p:sp>
        <p:nvSpPr>
          <p:cNvPr id="3" name="Content Placeholder 2"/>
          <p:cNvSpPr>
            <a:spLocks noGrp="1"/>
          </p:cNvSpPr>
          <p:nvPr>
            <p:ph idx="1"/>
          </p:nvPr>
        </p:nvSpPr>
        <p:spPr/>
        <p:txBody>
          <a:bodyPr>
            <a:normAutofit fontScale="92500" lnSpcReduction="10000"/>
          </a:bodyPr>
          <a:lstStyle/>
          <a:p>
            <a:r>
              <a:rPr lang="en-US" dirty="0"/>
              <a:t> The next aspect of 'Big Data' is its </a:t>
            </a:r>
            <a:r>
              <a:rPr lang="en-US" b="1" dirty="0"/>
              <a:t>variety</a:t>
            </a:r>
            <a:r>
              <a:rPr lang="en-US" dirty="0"/>
              <a:t>.</a:t>
            </a:r>
          </a:p>
          <a:p>
            <a:r>
              <a:rPr lang="en-US" dirty="0"/>
              <a:t>Variety refers to heterogeneous sources and the nature of data, both structured and unstructured.</a:t>
            </a:r>
          </a:p>
          <a:p>
            <a:r>
              <a:rPr lang="en-US" dirty="0"/>
              <a:t>During earlier days, spreadsheets and databases were the only sources of data considered by most of the applications. </a:t>
            </a:r>
          </a:p>
          <a:p>
            <a:r>
              <a:rPr lang="en-US" dirty="0"/>
              <a:t>Now days, data in the form of emails, photos, videos, monitoring devices, PDFs, audio, etc. is also being considered in the analysis applications.</a:t>
            </a:r>
          </a:p>
          <a:p>
            <a:r>
              <a:rPr lang="en-US" dirty="0"/>
              <a:t>This variety of unstructured data poses certain issues for storage, mining and analyzing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a:t>Information Storage</a:t>
            </a:r>
            <a:endParaRPr lang="en-US"/>
          </a:p>
        </p:txBody>
      </p:sp>
      <p:sp>
        <p:nvSpPr>
          <p:cNvPr id="6147" name="Content Placeholder 2"/>
          <p:cNvSpPr>
            <a:spLocks noGrp="1"/>
          </p:cNvSpPr>
          <p:nvPr>
            <p:ph idx="1"/>
          </p:nvPr>
        </p:nvSpPr>
        <p:spPr/>
        <p:txBody>
          <a:bodyPr/>
          <a:lstStyle/>
          <a:p>
            <a:pPr eaLnBrk="1" hangingPunct="1"/>
            <a:r>
              <a:rPr lang="en-US" b="1"/>
              <a:t>Data</a:t>
            </a:r>
          </a:p>
          <a:p>
            <a:pPr lvl="1" eaLnBrk="1" hangingPunct="1"/>
            <a:r>
              <a:rPr lang="en-US" i="1"/>
              <a:t>Data is a collection of raw facts from which conclusions might be drawn.</a:t>
            </a:r>
          </a:p>
          <a:p>
            <a:pPr lvl="1" eaLnBrk="1" hangingPunct="1"/>
            <a:r>
              <a:rPr lang="en-US"/>
              <a:t>Examples include</a:t>
            </a:r>
          </a:p>
          <a:p>
            <a:pPr lvl="2" algn="just" eaLnBrk="1" hangingPunct="1"/>
            <a:r>
              <a:rPr lang="en-US"/>
              <a:t>Handwritten letters, a printed book, a family photograph, a bank’s ledgers, and an airline ticket are all examples that contain data.</a:t>
            </a:r>
          </a:p>
        </p:txBody>
      </p:sp>
    </p:spTree>
    <p:extLst>
      <p:ext uri="{BB962C8B-B14F-4D97-AF65-F5344CB8AC3E}">
        <p14:creationId xmlns:p14="http://schemas.microsoft.com/office/powerpoint/2010/main" val="136547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5138" y="914400"/>
            <a:ext cx="8297862" cy="5641975"/>
          </a:xfrm>
          <a:noFill/>
        </p:spPr>
      </p:pic>
    </p:spTree>
    <p:extLst>
      <p:ext uri="{BB962C8B-B14F-4D97-AF65-F5344CB8AC3E}">
        <p14:creationId xmlns:p14="http://schemas.microsoft.com/office/powerpoint/2010/main" val="19109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3. Velocity</a:t>
            </a:r>
            <a:endParaRPr lang="en-US" dirty="0"/>
          </a:p>
        </p:txBody>
      </p:sp>
      <p:sp>
        <p:nvSpPr>
          <p:cNvPr id="3" name="Content Placeholder 2"/>
          <p:cNvSpPr>
            <a:spLocks noGrp="1"/>
          </p:cNvSpPr>
          <p:nvPr>
            <p:ph idx="1"/>
          </p:nvPr>
        </p:nvSpPr>
        <p:spPr/>
        <p:txBody>
          <a:bodyPr>
            <a:normAutofit/>
          </a:bodyPr>
          <a:lstStyle/>
          <a:p>
            <a:r>
              <a:rPr lang="en-US" dirty="0"/>
              <a:t> The term </a:t>
            </a:r>
            <a:r>
              <a:rPr lang="en-US" b="1" dirty="0"/>
              <a:t>'velocity'</a:t>
            </a:r>
            <a:r>
              <a:rPr lang="en-US" dirty="0"/>
              <a:t> refers to the speed of generation of data. </a:t>
            </a:r>
          </a:p>
          <a:p>
            <a:r>
              <a:rPr lang="en-US" dirty="0"/>
              <a:t>How fast the data is generated and processed to meet the demands, determines real potential in the data.</a:t>
            </a:r>
          </a:p>
          <a:p>
            <a:r>
              <a:rPr lang="en-US" dirty="0"/>
              <a:t>Big Data Velocity deals with the speed at which data flows in from sources like business processes, application logs, networks and social media sites, sensors, Mobile devices, etc.</a:t>
            </a:r>
          </a:p>
          <a:p>
            <a:r>
              <a:rPr lang="en-US" dirty="0"/>
              <a:t> The flow of data is massive and continuous.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3388" y="838200"/>
            <a:ext cx="8359775" cy="5638800"/>
          </a:xfrm>
          <a:noFill/>
        </p:spPr>
      </p:pic>
    </p:spTree>
    <p:extLst>
      <p:ext uri="{BB962C8B-B14F-4D97-AF65-F5344CB8AC3E}">
        <p14:creationId xmlns:p14="http://schemas.microsoft.com/office/powerpoint/2010/main" val="278488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Big Data Processing</a:t>
            </a:r>
            <a:br>
              <a:rPr lang="en-US" b="1" dirty="0"/>
            </a:br>
            <a:endParaRPr lang="en-US" dirty="0"/>
          </a:p>
        </p:txBody>
      </p:sp>
      <p:sp>
        <p:nvSpPr>
          <p:cNvPr id="7" name="Content Placeholder 2">
            <a:extLst>
              <a:ext uri="{FF2B5EF4-FFF2-40B4-BE49-F238E27FC236}">
                <a16:creationId xmlns:a16="http://schemas.microsoft.com/office/drawing/2014/main" id="{829CBC55-9FFC-8005-23E5-38331B2B36CA}"/>
              </a:ext>
            </a:extLst>
          </p:cNvPr>
          <p:cNvSpPr txBox="1">
            <a:spLocks/>
          </p:cNvSpPr>
          <p:nvPr/>
        </p:nvSpPr>
        <p:spPr>
          <a:xfrm>
            <a:off x="468702" y="1875843"/>
            <a:ext cx="8229600" cy="438912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IN" dirty="0"/>
              <a:t>Traffic Control</a:t>
            </a:r>
          </a:p>
          <a:p>
            <a:r>
              <a:rPr lang="en-IN" dirty="0"/>
              <a:t>Manufacturing</a:t>
            </a:r>
          </a:p>
          <a:p>
            <a:r>
              <a:rPr lang="en-IN" dirty="0"/>
              <a:t>Telecom</a:t>
            </a:r>
          </a:p>
          <a:p>
            <a:r>
              <a:rPr lang="en-IN" dirty="0"/>
              <a:t>Trading Analytics</a:t>
            </a:r>
          </a:p>
          <a:p>
            <a:r>
              <a:rPr lang="en-IN" dirty="0"/>
              <a:t>Search Quality</a:t>
            </a:r>
          </a:p>
          <a:p>
            <a:r>
              <a:rPr lang="en-US" dirty="0"/>
              <a:t>Business intelligence and analytics</a:t>
            </a:r>
          </a:p>
          <a:p>
            <a:r>
              <a:rPr lang="en-US" dirty="0"/>
              <a:t>Fraud detection and prevention</a:t>
            </a:r>
          </a:p>
          <a:p>
            <a:r>
              <a:rPr lang="en-US" dirty="0"/>
              <a:t>Recommendation engines</a:t>
            </a:r>
          </a:p>
          <a:p>
            <a:r>
              <a:rPr lang="en-US" dirty="0"/>
              <a:t>Sentiment analysis and social media monitoring</a:t>
            </a:r>
          </a:p>
          <a:p>
            <a:r>
              <a:rPr lang="en-US" dirty="0"/>
              <a:t>Predictive maintenance in manufacturing</a:t>
            </a:r>
          </a:p>
          <a:p>
            <a:r>
              <a:rPr lang="en-US" dirty="0"/>
              <a:t>Personalized healthcare and medicine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a:t>Big data ecosystem </a:t>
            </a:r>
          </a:p>
        </p:txBody>
      </p:sp>
      <p:sp>
        <p:nvSpPr>
          <p:cNvPr id="27651" name="Content Placeholder 2"/>
          <p:cNvSpPr>
            <a:spLocks noGrp="1"/>
          </p:cNvSpPr>
          <p:nvPr>
            <p:ph idx="1"/>
          </p:nvPr>
        </p:nvSpPr>
        <p:spPr/>
        <p:txBody>
          <a:bodyPr/>
          <a:lstStyle/>
          <a:p>
            <a:pPr eaLnBrk="1" hangingPunct="1"/>
            <a:r>
              <a:rPr lang="en-US"/>
              <a:t>The big data ecosystem consists of the following:</a:t>
            </a:r>
          </a:p>
          <a:p>
            <a:pPr eaLnBrk="1" hangingPunct="1"/>
            <a:r>
              <a:rPr lang="en-US"/>
              <a:t>1. </a:t>
            </a:r>
            <a:r>
              <a:rPr lang="en-US" b="1"/>
              <a:t>Devices</a:t>
            </a:r>
            <a:r>
              <a:rPr lang="en-US"/>
              <a:t> that collect data from multiple locations and also generate new data about this data (metadata).</a:t>
            </a:r>
          </a:p>
          <a:p>
            <a:pPr eaLnBrk="1" hangingPunct="1"/>
            <a:r>
              <a:rPr lang="en-US"/>
              <a:t>2. </a:t>
            </a:r>
            <a:r>
              <a:rPr lang="en-US" b="1"/>
              <a:t>Data collectors</a:t>
            </a:r>
            <a:r>
              <a:rPr lang="en-US"/>
              <a:t> who gather data from devices and users.</a:t>
            </a:r>
          </a:p>
          <a:p>
            <a:pPr eaLnBrk="1" hangingPunct="1"/>
            <a:r>
              <a:rPr lang="en-US"/>
              <a:t>3. </a:t>
            </a:r>
            <a:r>
              <a:rPr lang="en-US" b="1"/>
              <a:t>Data aggregators</a:t>
            </a:r>
            <a:r>
              <a:rPr lang="en-US"/>
              <a:t> that compile the collected data to extract meaningful information.</a:t>
            </a:r>
          </a:p>
          <a:p>
            <a:pPr eaLnBrk="1" hangingPunct="1"/>
            <a:r>
              <a:rPr lang="en-US"/>
              <a:t>4. </a:t>
            </a:r>
            <a:r>
              <a:rPr lang="en-US" b="1"/>
              <a:t>Data users</a:t>
            </a:r>
            <a:r>
              <a:rPr lang="en-US"/>
              <a:t> and buyers who benefit from the information collected and aggregated by others in the data value chain.</a:t>
            </a:r>
          </a:p>
        </p:txBody>
      </p:sp>
    </p:spTree>
    <p:extLst>
      <p:ext uri="{BB962C8B-B14F-4D97-AF65-F5344CB8AC3E}">
        <p14:creationId xmlns:p14="http://schemas.microsoft.com/office/powerpoint/2010/main" val="4079258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04850"/>
            <a:ext cx="8229600" cy="895350"/>
          </a:xfrm>
        </p:spPr>
        <p:txBody>
          <a:bodyPr/>
          <a:lstStyle/>
          <a:p>
            <a:pPr eaLnBrk="1" hangingPunct="1"/>
            <a:r>
              <a:rPr lang="en-US" b="1"/>
              <a:t>Big data ecosystem </a:t>
            </a:r>
            <a:endParaRPr lang="en-US"/>
          </a:p>
        </p:txBody>
      </p:sp>
      <p:pic>
        <p:nvPicPr>
          <p:cNvPr id="28675" name="Picture 3" descr="C:\Users\ASHU\Desktop\b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828800"/>
            <a:ext cx="8537575" cy="4876800"/>
          </a:xfrm>
        </p:spPr>
      </p:pic>
    </p:spTree>
    <p:extLst>
      <p:ext uri="{BB962C8B-B14F-4D97-AF65-F5344CB8AC3E}">
        <p14:creationId xmlns:p14="http://schemas.microsoft.com/office/powerpoint/2010/main" val="271587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endParaRPr lang="en-US" dirty="0"/>
          </a:p>
        </p:txBody>
      </p:sp>
      <p:sp>
        <p:nvSpPr>
          <p:cNvPr id="3" name="Content Placeholder 2"/>
          <p:cNvSpPr>
            <a:spLocks noGrp="1"/>
          </p:cNvSpPr>
          <p:nvPr>
            <p:ph idx="1"/>
          </p:nvPr>
        </p:nvSpPr>
        <p:spPr/>
        <p:txBody>
          <a:bodyPr/>
          <a:lstStyle/>
          <a:p>
            <a:r>
              <a:rPr lang="en-US" dirty="0" err="1"/>
              <a:t>NoSQL</a:t>
            </a:r>
            <a:r>
              <a:rPr lang="en-US" dirty="0"/>
              <a:t> is an approach to </a:t>
            </a:r>
            <a:r>
              <a:rPr lang="en-US" u="sng" dirty="0"/>
              <a:t>database</a:t>
            </a:r>
            <a:r>
              <a:rPr lang="en-US" dirty="0"/>
              <a:t> design that can </a:t>
            </a:r>
            <a:r>
              <a:rPr lang="en-US" dirty="0" err="1"/>
              <a:t>accomodate</a:t>
            </a:r>
            <a:r>
              <a:rPr lang="en-US" dirty="0"/>
              <a:t> a wide variety of data models, including key-value, document, columnar and graph formats. </a:t>
            </a:r>
          </a:p>
          <a:p>
            <a:r>
              <a:rPr lang="en-US" dirty="0" err="1"/>
              <a:t>NoSQL</a:t>
            </a:r>
            <a:r>
              <a:rPr lang="en-US" dirty="0"/>
              <a:t>, which stand for "not only </a:t>
            </a:r>
            <a:r>
              <a:rPr lang="en-US" u="sng" dirty="0">
                <a:hlinkClick r:id="rId2"/>
              </a:rPr>
              <a:t>SQL</a:t>
            </a:r>
            <a:r>
              <a:rPr lang="en-US" dirty="0"/>
              <a:t>," is an alternative to traditional relational databases in which data is placed in tables and data </a:t>
            </a:r>
            <a:r>
              <a:rPr lang="en-US" u="sng" dirty="0">
                <a:hlinkClick r:id="rId3"/>
              </a:rPr>
              <a:t>schema</a:t>
            </a:r>
            <a:r>
              <a:rPr lang="en-US" dirty="0"/>
              <a:t> is carefully designed before the database is built. </a:t>
            </a:r>
          </a:p>
          <a:p>
            <a:r>
              <a:rPr lang="en-US" dirty="0" err="1"/>
              <a:t>NoSQL</a:t>
            </a:r>
            <a:r>
              <a:rPr lang="en-US" dirty="0"/>
              <a:t> databases are especially useful for working with large sets of distributed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Major issues of Relational Databases</a:t>
            </a:r>
          </a:p>
        </p:txBody>
      </p:sp>
      <p:sp>
        <p:nvSpPr>
          <p:cNvPr id="3" name="Content Placeholder 2"/>
          <p:cNvSpPr>
            <a:spLocks noGrp="1"/>
          </p:cNvSpPr>
          <p:nvPr>
            <p:ph idx="1"/>
          </p:nvPr>
        </p:nvSpPr>
        <p:spPr/>
        <p:txBody>
          <a:bodyPr>
            <a:normAutofit fontScale="92500" lnSpcReduction="10000"/>
          </a:bodyPr>
          <a:lstStyle/>
          <a:p>
            <a:r>
              <a:rPr lang="en-US" dirty="0"/>
              <a:t>Relational databases were designed for tabular data, with a consistent structure and a fixed schema. They work best for problems that are well defined at the outset. But not good to manage </a:t>
            </a:r>
            <a:r>
              <a:rPr lang="en-US" dirty="0" err="1"/>
              <a:t>unstructued</a:t>
            </a:r>
            <a:r>
              <a:rPr lang="en-US" dirty="0"/>
              <a:t> data.</a:t>
            </a:r>
          </a:p>
          <a:p>
            <a:r>
              <a:rPr lang="en-US" b="1" dirty="0"/>
              <a:t>A Large Number of JOINs</a:t>
            </a:r>
          </a:p>
          <a:p>
            <a:r>
              <a:rPr lang="en-US" dirty="0"/>
              <a:t>When you utilize queries that join many different tables, there’s an explosion of complexity and computing resource consumption. This results in a corresponding increase in query response times.</a:t>
            </a:r>
          </a:p>
          <a:p>
            <a:r>
              <a:rPr lang="en-US" b="1" dirty="0"/>
              <a:t>Frequent Schema Changes</a:t>
            </a:r>
          </a:p>
          <a:p>
            <a:r>
              <a:rPr lang="en-US" b="1" dirty="0"/>
              <a:t>Slow-Running Queries (Despite Extensive Tuning)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NoSQL</a:t>
            </a:r>
            <a:endParaRPr lang="en-US" dirty="0"/>
          </a:p>
        </p:txBody>
      </p:sp>
      <p:sp>
        <p:nvSpPr>
          <p:cNvPr id="3" name="Content Placeholder 2"/>
          <p:cNvSpPr>
            <a:spLocks noGrp="1"/>
          </p:cNvSpPr>
          <p:nvPr>
            <p:ph idx="1"/>
          </p:nvPr>
        </p:nvSpPr>
        <p:spPr/>
        <p:txBody>
          <a:bodyPr>
            <a:normAutofit/>
          </a:bodyPr>
          <a:lstStyle/>
          <a:p>
            <a:r>
              <a:rPr lang="en-US" dirty="0"/>
              <a:t>Document Oriented Storage: Data is stored in the form of JSON style documents.</a:t>
            </a:r>
          </a:p>
          <a:p>
            <a:r>
              <a:rPr lang="en-US" dirty="0"/>
              <a:t>Replication and high availability</a:t>
            </a:r>
          </a:p>
          <a:p>
            <a:r>
              <a:rPr lang="en-US" dirty="0"/>
              <a:t>Fast in-place updates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Characterisics</a:t>
            </a:r>
            <a:r>
              <a:rPr lang="en-US" dirty="0"/>
              <a:t> of </a:t>
            </a:r>
            <a:r>
              <a:rPr lang="en-US" dirty="0" err="1"/>
              <a:t>NoSQL</a:t>
            </a:r>
            <a:endParaRPr lang="en-US" dirty="0"/>
          </a:p>
        </p:txBody>
      </p:sp>
      <p:sp>
        <p:nvSpPr>
          <p:cNvPr id="3" name="Content Placeholder 2"/>
          <p:cNvSpPr>
            <a:spLocks noGrp="1"/>
          </p:cNvSpPr>
          <p:nvPr>
            <p:ph idx="1"/>
          </p:nvPr>
        </p:nvSpPr>
        <p:spPr/>
        <p:txBody>
          <a:bodyPr>
            <a:normAutofit fontScale="77500" lnSpcReduction="20000"/>
          </a:bodyPr>
          <a:lstStyle/>
          <a:p>
            <a:r>
              <a:rPr lang="en-US" dirty="0"/>
              <a:t>It’s more than rows in tables—</a:t>
            </a:r>
            <a:r>
              <a:rPr lang="en-US" dirty="0" err="1"/>
              <a:t>NoSQL</a:t>
            </a:r>
            <a:r>
              <a:rPr lang="en-US" dirty="0"/>
              <a:t> systems store and retrieve data from many formats: key-value stores, graph databases, column-family (</a:t>
            </a:r>
            <a:r>
              <a:rPr lang="en-US" dirty="0" err="1"/>
              <a:t>Bigtable</a:t>
            </a:r>
            <a:r>
              <a:rPr lang="en-US" dirty="0"/>
              <a:t>) stores, document stores, and even rows in tables.</a:t>
            </a:r>
          </a:p>
          <a:p>
            <a:r>
              <a:rPr lang="en-US" dirty="0"/>
              <a:t>It’s free of joins—</a:t>
            </a:r>
            <a:r>
              <a:rPr lang="en-US" dirty="0" err="1"/>
              <a:t>NoSQL</a:t>
            </a:r>
            <a:r>
              <a:rPr lang="en-US" dirty="0"/>
              <a:t> systems allow you to extract your data using simple interfaces without joins.</a:t>
            </a:r>
          </a:p>
          <a:p>
            <a:r>
              <a:rPr lang="en-US" dirty="0"/>
              <a:t>It’s schema-free—</a:t>
            </a:r>
            <a:r>
              <a:rPr lang="en-US" dirty="0" err="1"/>
              <a:t>NoSQL</a:t>
            </a:r>
            <a:r>
              <a:rPr lang="en-US" dirty="0"/>
              <a:t> systems allow you to drag-and-drop your data into a folder and then query it without creating an entity-relational model.</a:t>
            </a:r>
          </a:p>
          <a:p>
            <a:r>
              <a:rPr lang="en-US" dirty="0"/>
              <a:t>It works on many processors—</a:t>
            </a:r>
            <a:r>
              <a:rPr lang="en-US" dirty="0" err="1"/>
              <a:t>NoSQL</a:t>
            </a:r>
            <a:r>
              <a:rPr lang="en-US" dirty="0"/>
              <a:t> systems allow you to store your database on multiple processors and maintain high-speed performance.</a:t>
            </a:r>
          </a:p>
          <a:p>
            <a:r>
              <a:rPr lang="en-US" dirty="0"/>
              <a:t>It uses shared-nothing commodity computers—Most (but not all) </a:t>
            </a:r>
            <a:r>
              <a:rPr lang="en-US" dirty="0" err="1"/>
              <a:t>NoSQL</a:t>
            </a:r>
            <a:r>
              <a:rPr lang="en-US" dirty="0"/>
              <a:t> systems leverage low-cost commodity processors that have separate RAM and disk.</a:t>
            </a:r>
          </a:p>
          <a:p>
            <a:r>
              <a:rPr lang="en-US" dirty="0"/>
              <a:t>It supports linear scalability—When you add more processors, you get a consistent increase in performance.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a:t>Information Storage</a:t>
            </a:r>
            <a:endParaRPr lang="en-US"/>
          </a:p>
        </p:txBody>
      </p:sp>
      <p:sp>
        <p:nvSpPr>
          <p:cNvPr id="7171" name="Content Placeholder 2"/>
          <p:cNvSpPr>
            <a:spLocks noGrp="1"/>
          </p:cNvSpPr>
          <p:nvPr>
            <p:ph idx="1"/>
          </p:nvPr>
        </p:nvSpPr>
        <p:spPr/>
        <p:txBody>
          <a:bodyPr/>
          <a:lstStyle/>
          <a:p>
            <a:pPr eaLnBrk="1" hangingPunct="1"/>
            <a:r>
              <a:rPr lang="en-US" b="1"/>
              <a:t>Digital data</a:t>
            </a:r>
          </a:p>
          <a:p>
            <a:pPr lvl="1" eaLnBrk="1" hangingPunct="1"/>
            <a:r>
              <a:rPr lang="en-US"/>
              <a:t>Before the advent of computers, the methods adopted for data creation and sharing were limited.</a:t>
            </a:r>
          </a:p>
          <a:p>
            <a:pPr lvl="1" eaLnBrk="1" hangingPunct="1"/>
            <a:r>
              <a:rPr lang="en-US"/>
              <a:t>Today, the same data can be converted into more convenient forms, such as an e-mail message, an e-book, a digital image, or a digital movie. This data can be generated using a computer and stored as strings of binary numbers (0s and 1s).</a:t>
            </a:r>
          </a:p>
          <a:p>
            <a:pPr lvl="1" eaLnBrk="1" hangingPunct="1"/>
            <a:r>
              <a:rPr lang="en-US"/>
              <a:t>Data in this form is called </a:t>
            </a:r>
            <a:r>
              <a:rPr lang="en-US" b="1" i="1"/>
              <a:t>digital data </a:t>
            </a:r>
            <a:r>
              <a:rPr lang="en-US" i="1"/>
              <a:t>and is accessible by the user </a:t>
            </a:r>
            <a:r>
              <a:rPr lang="en-US"/>
              <a:t>only after a computer processes it.</a:t>
            </a:r>
          </a:p>
        </p:txBody>
      </p:sp>
    </p:spTree>
    <p:extLst>
      <p:ext uri="{BB962C8B-B14F-4D97-AF65-F5344CB8AC3E}">
        <p14:creationId xmlns:p14="http://schemas.microsoft.com/office/powerpoint/2010/main" val="3077098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 of </a:t>
            </a:r>
            <a:r>
              <a:rPr lang="en-US" dirty="0" err="1"/>
              <a:t>NoSQL</a:t>
            </a:r>
            <a:endParaRPr lang="en-US" dirty="0"/>
          </a:p>
        </p:txBody>
      </p:sp>
      <p:sp>
        <p:nvSpPr>
          <p:cNvPr id="3" name="Content Placeholder 2"/>
          <p:cNvSpPr>
            <a:spLocks noGrp="1"/>
          </p:cNvSpPr>
          <p:nvPr>
            <p:ph idx="1"/>
          </p:nvPr>
        </p:nvSpPr>
        <p:spPr/>
        <p:txBody>
          <a:bodyPr/>
          <a:lstStyle/>
          <a:p>
            <a:r>
              <a:rPr lang="it-IT" dirty="0"/>
              <a:t> Key-value datamodel</a:t>
            </a:r>
          </a:p>
          <a:p>
            <a:r>
              <a:rPr lang="it-IT" dirty="0"/>
              <a:t> Document data model</a:t>
            </a:r>
          </a:p>
          <a:p>
            <a:r>
              <a:rPr lang="it-IT" dirty="0"/>
              <a:t> Column Family data model</a:t>
            </a:r>
          </a:p>
          <a:p>
            <a:r>
              <a:rPr lang="it-IT" dirty="0"/>
              <a:t> Graph data model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6781800" cy="4038600"/>
          </a:xfrm>
        </p:spPr>
        <p:txBody>
          <a:bodyPr/>
          <a:lstStyle/>
          <a:p>
            <a:pPr algn="ctr"/>
            <a:r>
              <a:rPr lang="en-US" dirty="0"/>
              <a:t>                    </a:t>
            </a:r>
            <a:r>
              <a:rPr lang="en-US" sz="7200" dirty="0"/>
              <a:t>Thank You</a:t>
            </a:r>
          </a:p>
        </p:txBody>
      </p:sp>
    </p:spTree>
    <p:extLst>
      <p:ext uri="{BB962C8B-B14F-4D97-AF65-F5344CB8AC3E}">
        <p14:creationId xmlns:p14="http://schemas.microsoft.com/office/powerpoint/2010/main" val="18245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t>Digital data</a:t>
            </a:r>
          </a:p>
        </p:txBody>
      </p:sp>
      <p:pic>
        <p:nvPicPr>
          <p:cNvPr id="8196" name="Picture 2" descr="C:\Users\ASHU\Desktop\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1828800"/>
            <a:ext cx="8391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04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lstStyle/>
          <a:p>
            <a:pPr algn="just"/>
            <a:r>
              <a:rPr lang="en-US" dirty="0"/>
              <a:t>'Big Data' is also a </a:t>
            </a:r>
            <a:r>
              <a:rPr lang="en-US" b="1" dirty="0"/>
              <a:t>data</a:t>
            </a:r>
            <a:r>
              <a:rPr lang="en-US" dirty="0"/>
              <a:t> but with a </a:t>
            </a:r>
            <a:r>
              <a:rPr lang="en-US" b="1" dirty="0"/>
              <a:t>huge size</a:t>
            </a:r>
            <a:r>
              <a:rPr lang="en-US" dirty="0"/>
              <a:t>.</a:t>
            </a:r>
          </a:p>
          <a:p>
            <a:pPr algn="just"/>
            <a:r>
              <a:rPr lang="en-US" dirty="0"/>
              <a:t>'Big Data' is a term used to describe collection of data that is huge in size and yet growing exponentially with time.</a:t>
            </a:r>
          </a:p>
          <a:p>
            <a:pPr algn="just"/>
            <a:r>
              <a:rPr lang="en-US" dirty="0"/>
              <a:t>In short, </a:t>
            </a:r>
            <a:r>
              <a:rPr lang="en-US" i="1" dirty="0"/>
              <a:t>s</a:t>
            </a:r>
            <a:r>
              <a:rPr lang="en-US" dirty="0"/>
              <a:t>uch a data is so large and complex that none of the traditional data management tools are able to store it or process it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371600"/>
          </a:xfrm>
        </p:spPr>
        <p:txBody>
          <a:bodyPr>
            <a:normAutofit fontScale="90000"/>
          </a:bodyPr>
          <a:lstStyle/>
          <a:p>
            <a:r>
              <a:rPr lang="en-US" b="1" dirty="0"/>
              <a:t>Examples Of 'Big Data'</a:t>
            </a:r>
            <a:br>
              <a:rPr lang="en-US" b="1" dirty="0"/>
            </a:b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New York Stock Exchange</a:t>
            </a:r>
            <a:r>
              <a:rPr lang="en-US" dirty="0"/>
              <a:t> generates about </a:t>
            </a:r>
            <a:r>
              <a:rPr lang="en-US" b="1" i="1" dirty="0"/>
              <a:t>one terabyte</a:t>
            </a:r>
            <a:r>
              <a:rPr lang="en-US" dirty="0"/>
              <a:t> of new trade data per day.</a:t>
            </a:r>
          </a:p>
          <a:p>
            <a:endParaRPr lang="en-US" dirty="0"/>
          </a:p>
        </p:txBody>
      </p:sp>
      <p:pic>
        <p:nvPicPr>
          <p:cNvPr id="4" name="Picture 3" descr="nyse.jpg"/>
          <p:cNvPicPr>
            <a:picLocks noChangeAspect="1"/>
          </p:cNvPicPr>
          <p:nvPr/>
        </p:nvPicPr>
        <p:blipFill>
          <a:blip r:embed="rId2"/>
          <a:stretch>
            <a:fillRect/>
          </a:stretch>
        </p:blipFill>
        <p:spPr>
          <a:xfrm>
            <a:off x="1524000" y="3200400"/>
            <a:ext cx="5562600"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Social Media Impact</a:t>
            </a:r>
            <a:br>
              <a:rPr lang="en-US" dirty="0"/>
            </a:br>
            <a:endParaRPr lang="en-US" dirty="0"/>
          </a:p>
        </p:txBody>
      </p:sp>
      <p:sp>
        <p:nvSpPr>
          <p:cNvPr id="3" name="Content Placeholder 2"/>
          <p:cNvSpPr>
            <a:spLocks noGrp="1"/>
          </p:cNvSpPr>
          <p:nvPr>
            <p:ph idx="1"/>
          </p:nvPr>
        </p:nvSpPr>
        <p:spPr/>
        <p:txBody>
          <a:bodyPr/>
          <a:lstStyle/>
          <a:p>
            <a:r>
              <a:rPr lang="en-US" dirty="0"/>
              <a:t>Statistic shows that </a:t>
            </a:r>
            <a:r>
              <a:rPr lang="en-US" b="1" i="1" dirty="0"/>
              <a:t>500+terabytes</a:t>
            </a:r>
            <a:r>
              <a:rPr lang="en-US" dirty="0"/>
              <a:t> of new data gets ingested into the databases of social media site </a:t>
            </a:r>
            <a:r>
              <a:rPr lang="en-US" b="1" dirty="0" err="1"/>
              <a:t>Facebook</a:t>
            </a:r>
            <a:r>
              <a:rPr lang="en-US" dirty="0"/>
              <a:t>, every day. </a:t>
            </a:r>
          </a:p>
          <a:p>
            <a:r>
              <a:rPr lang="en-US" dirty="0"/>
              <a:t>This data is mainly generated in terms of photo and video uploads, message exchanges, putting comments etc.</a:t>
            </a:r>
          </a:p>
          <a:p>
            <a:endParaRPr lang="en-US" dirty="0"/>
          </a:p>
          <a:p>
            <a:endParaRPr lang="en-US" dirty="0"/>
          </a:p>
        </p:txBody>
      </p:sp>
      <p:pic>
        <p:nvPicPr>
          <p:cNvPr id="4" name="Picture 3" descr="fb.jpg"/>
          <p:cNvPicPr>
            <a:picLocks noChangeAspect="1"/>
          </p:cNvPicPr>
          <p:nvPr/>
        </p:nvPicPr>
        <p:blipFill>
          <a:blip r:embed="rId2"/>
          <a:stretch>
            <a:fillRect/>
          </a:stretch>
        </p:blipFill>
        <p:spPr>
          <a:xfrm>
            <a:off x="2438400" y="4724400"/>
            <a:ext cx="4267200" cy="198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dirty="0"/>
              <a:t>Single </a:t>
            </a:r>
            <a:r>
              <a:rPr lang="en-US" b="1" dirty="0"/>
              <a:t>Jet engine</a:t>
            </a:r>
            <a:r>
              <a:rPr lang="en-US" dirty="0"/>
              <a:t> can generate </a:t>
            </a:r>
            <a:r>
              <a:rPr lang="en-US" b="1" i="1" dirty="0"/>
              <a:t>10+terabytes</a:t>
            </a:r>
            <a:r>
              <a:rPr lang="en-US" dirty="0"/>
              <a:t> of data in </a:t>
            </a:r>
            <a:r>
              <a:rPr lang="en-US" b="1" i="1" dirty="0"/>
              <a:t>30 minutes</a:t>
            </a:r>
            <a:r>
              <a:rPr lang="en-US" dirty="0"/>
              <a:t> of a flight time. With many thousand flights per day, generation of data reaches up to many </a:t>
            </a:r>
            <a:r>
              <a:rPr lang="en-US" b="1" i="1" dirty="0" err="1"/>
              <a:t>Petabytes</a:t>
            </a:r>
            <a:r>
              <a:rPr lang="en-US" dirty="0"/>
              <a:t>.</a:t>
            </a:r>
          </a:p>
          <a:p>
            <a:pPr algn="just"/>
            <a:endParaRPr lang="en-US" dirty="0"/>
          </a:p>
        </p:txBody>
      </p:sp>
      <p:pic>
        <p:nvPicPr>
          <p:cNvPr id="4" name="Picture 3" descr="jet.jpg"/>
          <p:cNvPicPr>
            <a:picLocks noChangeAspect="1"/>
          </p:cNvPicPr>
          <p:nvPr/>
        </p:nvPicPr>
        <p:blipFill>
          <a:blip r:embed="rId2"/>
          <a:stretch>
            <a:fillRect/>
          </a:stretch>
        </p:blipFill>
        <p:spPr>
          <a:xfrm>
            <a:off x="2209800" y="4267200"/>
            <a:ext cx="5029200" cy="2286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Categories Of 'Big Data'</a:t>
            </a:r>
            <a:br>
              <a:rPr lang="en-US" b="1" dirty="0"/>
            </a:br>
            <a:endParaRPr lang="en-US" dirty="0"/>
          </a:p>
        </p:txBody>
      </p:sp>
      <p:sp>
        <p:nvSpPr>
          <p:cNvPr id="3" name="Content Placeholder 2"/>
          <p:cNvSpPr>
            <a:spLocks noGrp="1"/>
          </p:cNvSpPr>
          <p:nvPr>
            <p:ph idx="1"/>
          </p:nvPr>
        </p:nvSpPr>
        <p:spPr/>
        <p:txBody>
          <a:bodyPr/>
          <a:lstStyle/>
          <a:p>
            <a:r>
              <a:rPr lang="en-US" dirty="0"/>
              <a:t>Big data could be found in three forms:</a:t>
            </a:r>
          </a:p>
          <a:p>
            <a:pPr lvl="1"/>
            <a:r>
              <a:rPr lang="en-US" b="1" dirty="0"/>
              <a:t>Structured</a:t>
            </a:r>
            <a:endParaRPr lang="en-US" dirty="0"/>
          </a:p>
          <a:p>
            <a:pPr lvl="1"/>
            <a:r>
              <a:rPr lang="en-US" b="1" dirty="0"/>
              <a:t>Unstructured</a:t>
            </a:r>
            <a:endParaRPr lang="en-US" dirty="0"/>
          </a:p>
          <a:p>
            <a:pPr lvl="1"/>
            <a:r>
              <a:rPr lang="en-US" b="1" dirty="0"/>
              <a:t>Semi-structured</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TotalTime>
  <Words>1470</Words>
  <Application>Microsoft Office PowerPoint</Application>
  <PresentationFormat>On-screen Show (4:3)</PresentationFormat>
  <Paragraphs>147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Constantia</vt:lpstr>
      <vt:lpstr>Wingdings 2</vt:lpstr>
      <vt:lpstr>Flow</vt:lpstr>
      <vt:lpstr>Big Data</vt:lpstr>
      <vt:lpstr>Information Storage</vt:lpstr>
      <vt:lpstr>Information Storage</vt:lpstr>
      <vt:lpstr>Digital data</vt:lpstr>
      <vt:lpstr>Big data</vt:lpstr>
      <vt:lpstr>Examples Of 'Big Data'  </vt:lpstr>
      <vt:lpstr> Social Media Impact </vt:lpstr>
      <vt:lpstr>PowerPoint Presentation</vt:lpstr>
      <vt:lpstr>Categories Of 'Big Data' </vt:lpstr>
      <vt:lpstr>PowerPoint Presentation</vt:lpstr>
      <vt:lpstr>Structured </vt:lpstr>
      <vt:lpstr>Unstructured </vt:lpstr>
      <vt:lpstr>Examples Of Un-structured Data </vt:lpstr>
      <vt:lpstr>Semi-structured </vt:lpstr>
      <vt:lpstr>Need for Big Data</vt:lpstr>
      <vt:lpstr>Characteristics Of 'Big Data' </vt:lpstr>
      <vt:lpstr>1. Volume </vt:lpstr>
      <vt:lpstr>PowerPoint Presentation</vt:lpstr>
      <vt:lpstr>2. Variety </vt:lpstr>
      <vt:lpstr>PowerPoint Presentation</vt:lpstr>
      <vt:lpstr>3. Velocity</vt:lpstr>
      <vt:lpstr>PowerPoint Presentation</vt:lpstr>
      <vt:lpstr>Benefits of Big Data Processing </vt:lpstr>
      <vt:lpstr>Big data ecosystem </vt:lpstr>
      <vt:lpstr>Big data ecosystem </vt:lpstr>
      <vt:lpstr>NoSQL</vt:lpstr>
      <vt:lpstr>Major issues of Relational Databases</vt:lpstr>
      <vt:lpstr>Why NoSQL</vt:lpstr>
      <vt:lpstr>Characterisics of NoSQL</vt:lpstr>
      <vt:lpstr>Data Models of NoSQL</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Dell</dc:creator>
  <cp:lastModifiedBy>SHREY GARG</cp:lastModifiedBy>
  <cp:revision>11</cp:revision>
  <dcterms:created xsi:type="dcterms:W3CDTF">2018-10-31T05:23:56Z</dcterms:created>
  <dcterms:modified xsi:type="dcterms:W3CDTF">2023-05-17T14:34:21Z</dcterms:modified>
</cp:coreProperties>
</file>