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8" r:id="rId4"/>
    <p:sldId id="288" r:id="rId5"/>
    <p:sldId id="289" r:id="rId6"/>
    <p:sldId id="290" r:id="rId7"/>
    <p:sldId id="291" r:id="rId8"/>
    <p:sldId id="292" r:id="rId9"/>
    <p:sldId id="257" r:id="rId10"/>
    <p:sldId id="260" r:id="rId11"/>
    <p:sldId id="259" r:id="rId12"/>
    <p:sldId id="261" r:id="rId13"/>
    <p:sldId id="262" r:id="rId14"/>
    <p:sldId id="263" r:id="rId15"/>
    <p:sldId id="264" r:id="rId16"/>
    <p:sldId id="265" r:id="rId17"/>
    <p:sldId id="266" r:id="rId18"/>
    <p:sldId id="267" r:id="rId19"/>
    <p:sldId id="268" r:id="rId20"/>
    <p:sldId id="269" r:id="rId21"/>
    <p:sldId id="271" r:id="rId22"/>
    <p:sldId id="270" r:id="rId23"/>
    <p:sldId id="272" r:id="rId24"/>
    <p:sldId id="301" r:id="rId25"/>
    <p:sldId id="273" r:id="rId26"/>
    <p:sldId id="274" r:id="rId27"/>
    <p:sldId id="275" r:id="rId28"/>
    <p:sldId id="277" r:id="rId29"/>
    <p:sldId id="278" r:id="rId30"/>
    <p:sldId id="279" r:id="rId31"/>
    <p:sldId id="280" r:id="rId32"/>
    <p:sldId id="281" r:id="rId33"/>
    <p:sldId id="282" r:id="rId34"/>
    <p:sldId id="283" r:id="rId35"/>
    <p:sldId id="284" r:id="rId36"/>
    <p:sldId id="285" r:id="rId37"/>
    <p:sldId id="286" r:id="rId38"/>
    <p:sldId id="287" r:id="rId39"/>
    <p:sldId id="293" r:id="rId40"/>
    <p:sldId id="294" r:id="rId41"/>
    <p:sldId id="295" r:id="rId42"/>
    <p:sldId id="296" r:id="rId43"/>
    <p:sldId id="300" r:id="rId44"/>
    <p:sldId id="297" r:id="rId45"/>
    <p:sldId id="298" r:id="rId46"/>
    <p:sldId id="29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72" y="60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File Organization</a:t>
            </a:r>
          </a:p>
        </p:txBody>
      </p:sp>
      <p:sp>
        <p:nvSpPr>
          <p:cNvPr id="3" name="Subtitle 2"/>
          <p:cNvSpPr>
            <a:spLocks noGrp="1"/>
          </p:cNvSpPr>
          <p:nvPr>
            <p:ph type="subTitle" idx="1"/>
          </p:nvPr>
        </p:nvSpPr>
        <p:spPr/>
        <p:txBody>
          <a:bodyPr/>
          <a:lstStyle/>
          <a:p>
            <a:r>
              <a:rPr lang="en-US" dirty="0"/>
              <a:t>Database Systems</a:t>
            </a:r>
          </a:p>
        </p:txBody>
      </p:sp>
    </p:spTree>
    <p:extLst>
      <p:ext uri="{BB962C8B-B14F-4D97-AF65-F5344CB8AC3E}">
        <p14:creationId xmlns:p14="http://schemas.microsoft.com/office/powerpoint/2010/main" val="3305945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File Organization</a:t>
            </a:r>
          </a:p>
        </p:txBody>
      </p:sp>
      <p:sp>
        <p:nvSpPr>
          <p:cNvPr id="3" name="Content Placeholder 2"/>
          <p:cNvSpPr>
            <a:spLocks noGrp="1"/>
          </p:cNvSpPr>
          <p:nvPr>
            <p:ph idx="1"/>
          </p:nvPr>
        </p:nvSpPr>
        <p:spPr/>
        <p:txBody>
          <a:bodyPr/>
          <a:lstStyle/>
          <a:p>
            <a:r>
              <a:rPr lang="en-US" dirty="0"/>
              <a:t>This method is the easiest method for file organization. </a:t>
            </a:r>
          </a:p>
          <a:p>
            <a:r>
              <a:rPr lang="en-US" dirty="0"/>
              <a:t>In this method, files are stored sequentially. </a:t>
            </a:r>
          </a:p>
          <a:p>
            <a:r>
              <a:rPr lang="en-US" dirty="0"/>
              <a:t>This method can be implemented in two ways:</a:t>
            </a:r>
          </a:p>
          <a:p>
            <a:pPr lvl="1"/>
            <a:r>
              <a:rPr lang="en-US" dirty="0"/>
              <a:t>Pile file method</a:t>
            </a:r>
          </a:p>
          <a:p>
            <a:pPr lvl="1"/>
            <a:r>
              <a:rPr lang="en-US" dirty="0"/>
              <a:t>Sorted file method</a:t>
            </a:r>
          </a:p>
          <a:p>
            <a:endParaRPr lang="en-US" dirty="0"/>
          </a:p>
        </p:txBody>
      </p:sp>
    </p:spTree>
    <p:extLst>
      <p:ext uri="{BB962C8B-B14F-4D97-AF65-F5344CB8AC3E}">
        <p14:creationId xmlns:p14="http://schemas.microsoft.com/office/powerpoint/2010/main" val="790734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Pile File Method</a:t>
            </a:r>
          </a:p>
        </p:txBody>
      </p:sp>
      <p:sp>
        <p:nvSpPr>
          <p:cNvPr id="3" name="Content Placeholder 2"/>
          <p:cNvSpPr>
            <a:spLocks noGrp="1"/>
          </p:cNvSpPr>
          <p:nvPr>
            <p:ph idx="1"/>
          </p:nvPr>
        </p:nvSpPr>
        <p:spPr/>
        <p:txBody>
          <a:bodyPr>
            <a:normAutofit fontScale="92500" lnSpcReduction="10000"/>
          </a:bodyPr>
          <a:lstStyle/>
          <a:p>
            <a:r>
              <a:rPr lang="en-US" dirty="0"/>
              <a:t>It is a quite simple method. </a:t>
            </a:r>
          </a:p>
          <a:p>
            <a:r>
              <a:rPr lang="en-US" dirty="0"/>
              <a:t>In this method, we store the record in a sequence, i.e., one after another. </a:t>
            </a:r>
          </a:p>
          <a:p>
            <a:r>
              <a:rPr lang="en-US" dirty="0"/>
              <a:t>Here, the record will be inserted in the order in which they are inserted into tables.</a:t>
            </a:r>
          </a:p>
          <a:p>
            <a:r>
              <a:rPr lang="en-US" dirty="0"/>
              <a:t>In case of updating or deleting of any record, the record will be searched in the memory blocks. </a:t>
            </a:r>
          </a:p>
          <a:p>
            <a:r>
              <a:rPr lang="en-US" dirty="0"/>
              <a:t>When it is found, then it will be marked for deleting, and the new record is inserted.</a:t>
            </a:r>
          </a:p>
        </p:txBody>
      </p:sp>
    </p:spTree>
    <p:extLst>
      <p:ext uri="{BB962C8B-B14F-4D97-AF65-F5344CB8AC3E}">
        <p14:creationId xmlns:p14="http://schemas.microsoft.com/office/powerpoint/2010/main" val="3868721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7749" y="503238"/>
            <a:ext cx="9026251" cy="6354762"/>
          </a:xfrm>
          <a:prstGeom prst="rect">
            <a:avLst/>
          </a:prstGeom>
        </p:spPr>
      </p:pic>
    </p:spTree>
    <p:extLst>
      <p:ext uri="{BB962C8B-B14F-4D97-AF65-F5344CB8AC3E}">
        <p14:creationId xmlns:p14="http://schemas.microsoft.com/office/powerpoint/2010/main" val="887343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Sorted File Method</a:t>
            </a:r>
          </a:p>
        </p:txBody>
      </p:sp>
      <p:sp>
        <p:nvSpPr>
          <p:cNvPr id="3" name="Content Placeholder 2"/>
          <p:cNvSpPr>
            <a:spLocks noGrp="1"/>
          </p:cNvSpPr>
          <p:nvPr>
            <p:ph idx="1"/>
          </p:nvPr>
        </p:nvSpPr>
        <p:spPr/>
        <p:txBody>
          <a:bodyPr>
            <a:normAutofit fontScale="92500"/>
          </a:bodyPr>
          <a:lstStyle/>
          <a:p>
            <a:r>
              <a:rPr lang="en-US" dirty="0"/>
              <a:t>In this method, the new record is always inserted at the file's end, and then it will sort the sequence in ascending or descending order.</a:t>
            </a:r>
          </a:p>
          <a:p>
            <a:r>
              <a:rPr lang="en-US" dirty="0"/>
              <a:t>Sorting of records is based on any primary key or any other key.</a:t>
            </a:r>
          </a:p>
          <a:p>
            <a:r>
              <a:rPr lang="en-US" dirty="0"/>
              <a:t>In the case of modification of any record, it will update the record and then sort the file, and lastly, the updated record is placed in the right place.</a:t>
            </a:r>
          </a:p>
        </p:txBody>
      </p:sp>
    </p:spTree>
    <p:extLst>
      <p:ext uri="{BB962C8B-B14F-4D97-AF65-F5344CB8AC3E}">
        <p14:creationId xmlns:p14="http://schemas.microsoft.com/office/powerpoint/2010/main" val="695992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875" y="274638"/>
            <a:ext cx="9144000" cy="6583362"/>
          </a:xfrm>
          <a:prstGeom prst="rect">
            <a:avLst/>
          </a:prstGeom>
        </p:spPr>
      </p:pic>
    </p:spTree>
    <p:extLst>
      <p:ext uri="{BB962C8B-B14F-4D97-AF65-F5344CB8AC3E}">
        <p14:creationId xmlns:p14="http://schemas.microsoft.com/office/powerpoint/2010/main" val="287112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of sequential file organization</a:t>
            </a:r>
          </a:p>
        </p:txBody>
      </p:sp>
      <p:sp>
        <p:nvSpPr>
          <p:cNvPr id="3" name="Content Placeholder 2"/>
          <p:cNvSpPr>
            <a:spLocks noGrp="1"/>
          </p:cNvSpPr>
          <p:nvPr>
            <p:ph idx="1"/>
          </p:nvPr>
        </p:nvSpPr>
        <p:spPr/>
        <p:txBody>
          <a:bodyPr>
            <a:normAutofit fontScale="85000" lnSpcReduction="20000"/>
          </a:bodyPr>
          <a:lstStyle/>
          <a:p>
            <a:r>
              <a:rPr lang="en-US" dirty="0"/>
              <a:t>It contains a fast and efficient method for the huge amount of data.</a:t>
            </a:r>
          </a:p>
          <a:p>
            <a:r>
              <a:rPr lang="en-US" dirty="0"/>
              <a:t>In this method, files can be easily stored in cheaper storage mechanism like magnetic tapes.</a:t>
            </a:r>
          </a:p>
          <a:p>
            <a:r>
              <a:rPr lang="en-US" dirty="0"/>
              <a:t>It is simple in design. </a:t>
            </a:r>
          </a:p>
          <a:p>
            <a:r>
              <a:rPr lang="en-US" dirty="0"/>
              <a:t>It requires no much effort to store the data.</a:t>
            </a:r>
          </a:p>
          <a:p>
            <a:r>
              <a:rPr lang="en-US" dirty="0"/>
              <a:t>This method is used when most of the records have to be accessed like grade calculation of a student, generating the salary slip, etc.</a:t>
            </a:r>
          </a:p>
          <a:p>
            <a:r>
              <a:rPr lang="en-US" dirty="0"/>
              <a:t>This method is used for report generation or statistical calculations.</a:t>
            </a:r>
          </a:p>
        </p:txBody>
      </p:sp>
    </p:spTree>
    <p:extLst>
      <p:ext uri="{BB962C8B-B14F-4D97-AF65-F5344CB8AC3E}">
        <p14:creationId xmlns:p14="http://schemas.microsoft.com/office/powerpoint/2010/main" val="2129763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 of sequential file organization</a:t>
            </a:r>
          </a:p>
        </p:txBody>
      </p:sp>
      <p:sp>
        <p:nvSpPr>
          <p:cNvPr id="3" name="Content Placeholder 2"/>
          <p:cNvSpPr>
            <a:spLocks noGrp="1"/>
          </p:cNvSpPr>
          <p:nvPr>
            <p:ph idx="1"/>
          </p:nvPr>
        </p:nvSpPr>
        <p:spPr/>
        <p:txBody>
          <a:bodyPr/>
          <a:lstStyle/>
          <a:p>
            <a:r>
              <a:rPr lang="en-US" dirty="0"/>
              <a:t>It will waste time as we cannot jump on a particular record that is required but we have to move sequentially which takes our time.</a:t>
            </a:r>
          </a:p>
          <a:p>
            <a:r>
              <a:rPr lang="en-US" dirty="0"/>
              <a:t>Sorted file method takes more time and space for sorting the records.</a:t>
            </a:r>
          </a:p>
        </p:txBody>
      </p:sp>
    </p:spTree>
    <p:extLst>
      <p:ext uri="{BB962C8B-B14F-4D97-AF65-F5344CB8AC3E}">
        <p14:creationId xmlns:p14="http://schemas.microsoft.com/office/powerpoint/2010/main" val="2843341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84"/>
            <a:ext cx="8229600" cy="944562"/>
          </a:xfrm>
        </p:spPr>
        <p:txBody>
          <a:bodyPr/>
          <a:lstStyle/>
          <a:p>
            <a:r>
              <a:rPr lang="en-US" dirty="0"/>
              <a:t>Heap file organization</a:t>
            </a:r>
          </a:p>
        </p:txBody>
      </p:sp>
      <p:sp>
        <p:nvSpPr>
          <p:cNvPr id="3" name="Content Placeholder 2"/>
          <p:cNvSpPr>
            <a:spLocks noGrp="1"/>
          </p:cNvSpPr>
          <p:nvPr>
            <p:ph idx="1"/>
          </p:nvPr>
        </p:nvSpPr>
        <p:spPr>
          <a:xfrm>
            <a:off x="457200" y="1000291"/>
            <a:ext cx="8229600" cy="5364162"/>
          </a:xfrm>
        </p:spPr>
        <p:txBody>
          <a:bodyPr>
            <a:noAutofit/>
          </a:bodyPr>
          <a:lstStyle/>
          <a:p>
            <a:r>
              <a:rPr lang="en-US" sz="2200" dirty="0"/>
              <a:t>It is the simplest and most basic type of organization. </a:t>
            </a:r>
          </a:p>
          <a:p>
            <a:r>
              <a:rPr lang="en-US" sz="2200" dirty="0"/>
              <a:t>It works with data blocks. </a:t>
            </a:r>
          </a:p>
          <a:p>
            <a:r>
              <a:rPr lang="en-US" sz="2200" dirty="0"/>
              <a:t>In heap file organization, the records are inserted at the file's end. </a:t>
            </a:r>
          </a:p>
          <a:p>
            <a:r>
              <a:rPr lang="en-US" sz="2200" dirty="0"/>
              <a:t>When the records are inserted, it doesn't require the sorting and ordering of records.</a:t>
            </a:r>
          </a:p>
          <a:p>
            <a:r>
              <a:rPr lang="en-US" sz="2200" dirty="0"/>
              <a:t>When the data block is full, the new record is stored in some other block. </a:t>
            </a:r>
          </a:p>
          <a:p>
            <a:r>
              <a:rPr lang="en-US" sz="2200" dirty="0"/>
              <a:t>This new data block need not to be the very next data block, but it can select any data block in the memory to store new records.</a:t>
            </a:r>
          </a:p>
          <a:p>
            <a:r>
              <a:rPr lang="en-US" sz="2200" dirty="0"/>
              <a:t>The heap file is also known as an unordered file. </a:t>
            </a:r>
          </a:p>
          <a:p>
            <a:r>
              <a:rPr lang="en-US" sz="2200" dirty="0"/>
              <a:t>It is the DBMS responsibility to store and manage the new records.</a:t>
            </a:r>
          </a:p>
        </p:txBody>
      </p:sp>
    </p:spTree>
    <p:extLst>
      <p:ext uri="{BB962C8B-B14F-4D97-AF65-F5344CB8AC3E}">
        <p14:creationId xmlns:p14="http://schemas.microsoft.com/office/powerpoint/2010/main" val="3701330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1641567"/>
            <a:ext cx="8229600" cy="4443229"/>
          </a:xfrm>
          <a:prstGeom prst="rect">
            <a:avLst/>
          </a:prstGeom>
        </p:spPr>
      </p:pic>
    </p:spTree>
    <p:extLst>
      <p:ext uri="{BB962C8B-B14F-4D97-AF65-F5344CB8AC3E}">
        <p14:creationId xmlns:p14="http://schemas.microsoft.com/office/powerpoint/2010/main" val="236573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2900" y="503237"/>
            <a:ext cx="8458199" cy="5851525"/>
          </a:xfrm>
          <a:prstGeom prst="rect">
            <a:avLst/>
          </a:prstGeom>
        </p:spPr>
      </p:pic>
    </p:spTree>
    <p:extLst>
      <p:ext uri="{BB962C8B-B14F-4D97-AF65-F5344CB8AC3E}">
        <p14:creationId xmlns:p14="http://schemas.microsoft.com/office/powerpoint/2010/main" val="1426578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Organization</a:t>
            </a:r>
          </a:p>
        </p:txBody>
      </p:sp>
      <p:sp>
        <p:nvSpPr>
          <p:cNvPr id="3" name="Content Placeholder 2"/>
          <p:cNvSpPr>
            <a:spLocks noGrp="1"/>
          </p:cNvSpPr>
          <p:nvPr>
            <p:ph idx="1"/>
          </p:nvPr>
        </p:nvSpPr>
        <p:spPr/>
        <p:txBody>
          <a:bodyPr>
            <a:normAutofit fontScale="70000" lnSpcReduction="20000"/>
          </a:bodyPr>
          <a:lstStyle/>
          <a:p>
            <a:r>
              <a:rPr lang="en-US" dirty="0"/>
              <a:t> A database consist of a huge amount of data. </a:t>
            </a:r>
          </a:p>
          <a:p>
            <a:r>
              <a:rPr lang="en-US" sz="3200" dirty="0"/>
              <a:t>File organization is used to describe the way in which the records are stored in terms of blocks, and the blocks are placed on the storage medium.</a:t>
            </a:r>
            <a:endParaRPr lang="en-US" dirty="0"/>
          </a:p>
          <a:p>
            <a:r>
              <a:rPr lang="en-US" dirty="0"/>
              <a:t>The data is grouped within a table in RDBMS, and each table have related records. </a:t>
            </a:r>
          </a:p>
          <a:p>
            <a:r>
              <a:rPr lang="en-US" dirty="0"/>
              <a:t>A user can see that the data is stored in form of tables, but in acutal this huge amount of data is stored in physical memory in form of files. </a:t>
            </a:r>
          </a:p>
          <a:p>
            <a:r>
              <a:rPr lang="en-US" dirty="0"/>
              <a:t> </a:t>
            </a:r>
            <a:r>
              <a:rPr lang="en-US" b="1" dirty="0"/>
              <a:t>File – </a:t>
            </a:r>
            <a:r>
              <a:rPr lang="en-US" dirty="0"/>
              <a:t>A file is named collection of related information that is recorded on secondary storage such as magnetic disks, magnetic tables and optical disks. </a:t>
            </a:r>
          </a:p>
          <a:p>
            <a:r>
              <a:rPr lang="en-US" dirty="0"/>
              <a:t>The </a:t>
            </a:r>
            <a:r>
              <a:rPr lang="en-US" b="1" dirty="0"/>
              <a:t>File </a:t>
            </a:r>
            <a:r>
              <a:rPr lang="en-US" dirty="0"/>
              <a:t>is a collection of records. </a:t>
            </a:r>
          </a:p>
          <a:p>
            <a:r>
              <a:rPr lang="en-US" dirty="0"/>
              <a:t>Using the primary key, we can access the records. </a:t>
            </a:r>
          </a:p>
          <a:p>
            <a:endParaRPr lang="en-US" dirty="0"/>
          </a:p>
        </p:txBody>
      </p:sp>
    </p:spTree>
    <p:extLst>
      <p:ext uri="{BB962C8B-B14F-4D97-AF65-F5344CB8AC3E}">
        <p14:creationId xmlns:p14="http://schemas.microsoft.com/office/powerpoint/2010/main" val="2791529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If we want to search, update or delete the data in heap file organization, then we need to traverse the data from starting of the file till we get the requested record.</a:t>
            </a:r>
          </a:p>
          <a:p>
            <a:r>
              <a:rPr lang="en-US" dirty="0"/>
              <a:t>If the database is very large then searching, updating or deleting of record will be time-consuming because there is no sorting or ordering of records. </a:t>
            </a:r>
          </a:p>
          <a:p>
            <a:r>
              <a:rPr lang="en-US" dirty="0"/>
              <a:t>In the heap file organization, we need to check all the data until we get the requested record.</a:t>
            </a:r>
          </a:p>
        </p:txBody>
      </p:sp>
    </p:spTree>
    <p:extLst>
      <p:ext uri="{BB962C8B-B14F-4D97-AF65-F5344CB8AC3E}">
        <p14:creationId xmlns:p14="http://schemas.microsoft.com/office/powerpoint/2010/main" val="630543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of Heap file organization</a:t>
            </a:r>
          </a:p>
        </p:txBody>
      </p:sp>
      <p:sp>
        <p:nvSpPr>
          <p:cNvPr id="3" name="Content Placeholder 2"/>
          <p:cNvSpPr>
            <a:spLocks noGrp="1"/>
          </p:cNvSpPr>
          <p:nvPr>
            <p:ph idx="1"/>
          </p:nvPr>
        </p:nvSpPr>
        <p:spPr/>
        <p:txBody>
          <a:bodyPr>
            <a:normAutofit/>
          </a:bodyPr>
          <a:lstStyle/>
          <a:p>
            <a:r>
              <a:rPr lang="en-US" dirty="0"/>
              <a:t>It is a very good method of file organization for bulk insertion. </a:t>
            </a:r>
          </a:p>
          <a:p>
            <a:r>
              <a:rPr lang="en-US" dirty="0"/>
              <a:t>If there is a large number of data which needs to load into the database at a time, then this method is best suited.</a:t>
            </a:r>
          </a:p>
          <a:p>
            <a:r>
              <a:rPr lang="en-US" dirty="0"/>
              <a:t>In case of a small database, fetching and retrieving of records is faster than the sequential record.</a:t>
            </a:r>
          </a:p>
        </p:txBody>
      </p:sp>
    </p:spTree>
    <p:extLst>
      <p:ext uri="{BB962C8B-B14F-4D97-AF65-F5344CB8AC3E}">
        <p14:creationId xmlns:p14="http://schemas.microsoft.com/office/powerpoint/2010/main" val="1486790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 of Heap file organization</a:t>
            </a:r>
          </a:p>
        </p:txBody>
      </p:sp>
      <p:sp>
        <p:nvSpPr>
          <p:cNvPr id="3" name="Content Placeholder 2"/>
          <p:cNvSpPr>
            <a:spLocks noGrp="1"/>
          </p:cNvSpPr>
          <p:nvPr>
            <p:ph idx="1"/>
          </p:nvPr>
        </p:nvSpPr>
        <p:spPr/>
        <p:txBody>
          <a:bodyPr/>
          <a:lstStyle/>
          <a:p>
            <a:r>
              <a:rPr lang="en-US" dirty="0"/>
              <a:t>This method is inefficient for the large database because it takes time to search or modify the record.</a:t>
            </a:r>
          </a:p>
        </p:txBody>
      </p:sp>
    </p:spTree>
    <p:extLst>
      <p:ext uri="{BB962C8B-B14F-4D97-AF65-F5344CB8AC3E}">
        <p14:creationId xmlns:p14="http://schemas.microsoft.com/office/powerpoint/2010/main" val="2127168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Hash File Organization</a:t>
            </a:r>
          </a:p>
        </p:txBody>
      </p:sp>
      <p:sp>
        <p:nvSpPr>
          <p:cNvPr id="3" name="Content Placeholder 2"/>
          <p:cNvSpPr>
            <a:spLocks noGrp="1"/>
          </p:cNvSpPr>
          <p:nvPr>
            <p:ph idx="1"/>
          </p:nvPr>
        </p:nvSpPr>
        <p:spPr/>
        <p:txBody>
          <a:bodyPr>
            <a:normAutofit fontScale="92500" lnSpcReduction="20000"/>
          </a:bodyPr>
          <a:lstStyle/>
          <a:p>
            <a:r>
              <a:rPr lang="en-US" dirty="0"/>
              <a:t>Hash File Organization uses the computation of hash function on some fields of the records. </a:t>
            </a:r>
          </a:p>
          <a:p>
            <a:r>
              <a:rPr lang="en-US" dirty="0"/>
              <a:t>The hash function's output determines the location of disk block where the records are to be placed.</a:t>
            </a:r>
          </a:p>
          <a:p>
            <a:r>
              <a:rPr lang="en-US" dirty="0"/>
              <a:t>Hash file organization is a method of organizing data in a file system where records are placed in the file based on their hash values. In this method</a:t>
            </a:r>
            <a:r>
              <a:rPr lang="en-US" b="1" dirty="0"/>
              <a:t>, a hashing algorithm </a:t>
            </a:r>
            <a:r>
              <a:rPr lang="en-US" dirty="0"/>
              <a:t>is used to generate a unique key for each record, which is then used to determine its position in the file. </a:t>
            </a:r>
          </a:p>
          <a:p>
            <a:endParaRPr lang="en-US" dirty="0"/>
          </a:p>
        </p:txBody>
      </p:sp>
    </p:spTree>
    <p:extLst>
      <p:ext uri="{BB962C8B-B14F-4D97-AF65-F5344CB8AC3E}">
        <p14:creationId xmlns:p14="http://schemas.microsoft.com/office/powerpoint/2010/main" val="2641253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Autofit/>
          </a:bodyPr>
          <a:lstStyle/>
          <a:p>
            <a:r>
              <a:rPr lang="en-US" sz="2000" dirty="0"/>
              <a:t>Hash file organization is commonly used for </a:t>
            </a:r>
            <a:r>
              <a:rPr lang="en-US" sz="2000" b="1" dirty="0"/>
              <a:t>large-scale databases and data storage systems </a:t>
            </a:r>
            <a:r>
              <a:rPr lang="en-US" sz="2000" dirty="0"/>
              <a:t>where efficient retrieval of records is important.</a:t>
            </a:r>
          </a:p>
          <a:p>
            <a:pPr>
              <a:buNone/>
            </a:pPr>
            <a:endParaRPr lang="en-US" sz="2000" dirty="0"/>
          </a:p>
          <a:p>
            <a:r>
              <a:rPr lang="en-US" sz="2000" dirty="0"/>
              <a:t> With hash file organization, records can be accessed directly by their </a:t>
            </a:r>
            <a:r>
              <a:rPr lang="en-US" sz="2000" b="1" dirty="0"/>
              <a:t>hash key</a:t>
            </a:r>
            <a:r>
              <a:rPr lang="en-US" sz="2000" dirty="0"/>
              <a:t>, allowing for fast retrieval times.</a:t>
            </a:r>
          </a:p>
          <a:p>
            <a:pPr>
              <a:buNone/>
            </a:pPr>
            <a:endParaRPr lang="en-US" sz="2000" dirty="0"/>
          </a:p>
          <a:p>
            <a:r>
              <a:rPr lang="en-US" sz="2000" dirty="0"/>
              <a:t>Key benefits of hash file organization : </a:t>
            </a:r>
            <a:r>
              <a:rPr lang="en-US" sz="2000" b="1" u="sng" dirty="0"/>
              <a:t>ability to quickly locate records even in very large files</a:t>
            </a:r>
            <a:r>
              <a:rPr lang="en-US" sz="2000" dirty="0"/>
              <a:t>, </a:t>
            </a:r>
            <a:r>
              <a:rPr lang="en-US" sz="2000" b="1" dirty="0"/>
              <a:t>without the need to perform a sequential search</a:t>
            </a:r>
            <a:r>
              <a:rPr lang="en-US" sz="2000" dirty="0"/>
              <a:t>.</a:t>
            </a:r>
          </a:p>
          <a:p>
            <a:pPr>
              <a:buNone/>
            </a:pPr>
            <a:endParaRPr lang="en-US" sz="2000" dirty="0"/>
          </a:p>
          <a:p>
            <a:r>
              <a:rPr lang="en-US" sz="2000" dirty="0"/>
              <a:t> However, it also has some limitations, such as the potential for </a:t>
            </a:r>
            <a:r>
              <a:rPr lang="en-US" sz="2000" b="1" dirty="0"/>
              <a:t>hash collisions</a:t>
            </a:r>
            <a:r>
              <a:rPr lang="en-US" sz="2000" dirty="0"/>
              <a:t>, which can occur when two different records have the same hash value. To overcome this, various techniques such as </a:t>
            </a:r>
            <a:r>
              <a:rPr lang="en-US" sz="2000" b="1" dirty="0"/>
              <a:t>open addressing </a:t>
            </a:r>
            <a:r>
              <a:rPr lang="en-US" sz="2000" dirty="0"/>
              <a:t>or </a:t>
            </a:r>
            <a:r>
              <a:rPr lang="en-US" sz="2000" b="1" dirty="0"/>
              <a:t>separate chaining </a:t>
            </a:r>
            <a:r>
              <a:rPr lang="en-US" sz="2000" dirty="0"/>
              <a:t>are used to resolve collisions.</a:t>
            </a:r>
          </a:p>
          <a:p>
            <a:pPr>
              <a:buNone/>
            </a:pPr>
            <a:endParaRPr lang="en-US" sz="2000" dirty="0"/>
          </a:p>
          <a:p>
            <a:r>
              <a:rPr lang="en-US" sz="2000" dirty="0"/>
              <a:t>Hash file organization is a popular method for organizing and accessing large amounts of data in a file system, providing a balance between </a:t>
            </a:r>
            <a:r>
              <a:rPr lang="en-US" sz="2000" b="1" dirty="0"/>
              <a:t>performance</a:t>
            </a:r>
            <a:r>
              <a:rPr lang="en-US" sz="2000" dirty="0"/>
              <a:t> and </a:t>
            </a:r>
            <a:r>
              <a:rPr lang="en-US" sz="2000" b="1" dirty="0"/>
              <a:t>efficiency</a:t>
            </a:r>
            <a:r>
              <a:rPr lang="en-US" sz="2000" dirty="0"/>
              <a:t>.</a:t>
            </a:r>
          </a:p>
          <a:p>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16843" y="1614728"/>
            <a:ext cx="6910314" cy="4496907"/>
          </a:xfrm>
          <a:prstGeom prst="rect">
            <a:avLst/>
          </a:prstGeom>
        </p:spPr>
      </p:pic>
    </p:spTree>
    <p:extLst>
      <p:ext uri="{BB962C8B-B14F-4D97-AF65-F5344CB8AC3E}">
        <p14:creationId xmlns:p14="http://schemas.microsoft.com/office/powerpoint/2010/main" val="700369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When a record has to be retrieved using the hash key columns, then the address is generated, and the whole record is retrieved using that address. </a:t>
            </a:r>
          </a:p>
          <a:p>
            <a:r>
              <a:rPr lang="en-US" dirty="0"/>
              <a:t>In the same way, when a new record has to be inserted, then the address is generated using the hash key and record is directly inserted.</a:t>
            </a:r>
          </a:p>
          <a:p>
            <a:r>
              <a:rPr lang="en-US" dirty="0"/>
              <a:t>The same process is applied in the case of delete and update.</a:t>
            </a:r>
          </a:p>
          <a:p>
            <a:r>
              <a:rPr lang="en-US" dirty="0"/>
              <a:t>In this method, there is no effort for searching and sorting the entire file.</a:t>
            </a:r>
          </a:p>
          <a:p>
            <a:r>
              <a:rPr lang="en-US" dirty="0"/>
              <a:t>In this method, each record will be stored randomly in the memory.</a:t>
            </a:r>
          </a:p>
        </p:txBody>
      </p:sp>
    </p:spTree>
    <p:extLst>
      <p:ext uri="{BB962C8B-B14F-4D97-AF65-F5344CB8AC3E}">
        <p14:creationId xmlns:p14="http://schemas.microsoft.com/office/powerpoint/2010/main" val="1516368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77627" y="1447800"/>
            <a:ext cx="7188745" cy="4525963"/>
          </a:xfrm>
          <a:prstGeom prst="rect">
            <a:avLst/>
          </a:prstGeom>
        </p:spPr>
      </p:pic>
    </p:spTree>
    <p:extLst>
      <p:ext uri="{BB962C8B-B14F-4D97-AF65-F5344CB8AC3E}">
        <p14:creationId xmlns:p14="http://schemas.microsoft.com/office/powerpoint/2010/main" val="2639502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a:t>In database management system, When we want to retrieve a particular data, It becomes very inefficient to search all the index values and reach the desired data. </a:t>
            </a:r>
          </a:p>
          <a:p>
            <a:r>
              <a:rPr lang="en-US" dirty="0"/>
              <a:t>In this situation, Hashing technique comes into picture.</a:t>
            </a:r>
          </a:p>
          <a:p>
            <a:r>
              <a:rPr lang="en-US" dirty="0"/>
              <a:t> </a:t>
            </a:r>
            <a:r>
              <a:rPr lang="en-US" b="1" dirty="0"/>
              <a:t>Hashing </a:t>
            </a:r>
            <a:r>
              <a:rPr lang="en-US" dirty="0"/>
              <a:t>is an efficient technique to directly search the location of desired data on the disk without using index structure. </a:t>
            </a:r>
          </a:p>
          <a:p>
            <a:r>
              <a:rPr lang="en-US" dirty="0"/>
              <a:t>Data is stored at the data blocks whose address is generated by using hash function. </a:t>
            </a:r>
          </a:p>
          <a:p>
            <a:r>
              <a:rPr lang="en-US" dirty="0"/>
              <a:t>The memory location where these records are stored is called as data block or data bucket. </a:t>
            </a:r>
          </a:p>
        </p:txBody>
      </p:sp>
    </p:spTree>
    <p:extLst>
      <p:ext uri="{BB962C8B-B14F-4D97-AF65-F5344CB8AC3E}">
        <p14:creationId xmlns:p14="http://schemas.microsoft.com/office/powerpoint/2010/main" val="701984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86400"/>
          </a:xfrm>
        </p:spPr>
        <p:txBody>
          <a:bodyPr>
            <a:normAutofit/>
          </a:bodyPr>
          <a:lstStyle/>
          <a:p>
            <a:pPr algn="just"/>
            <a:endParaRPr lang="en-US" dirty="0"/>
          </a:p>
          <a:p>
            <a:pPr algn="just"/>
            <a:r>
              <a:rPr lang="en-US" b="1" dirty="0"/>
              <a:t>Data bucket – </a:t>
            </a:r>
            <a:r>
              <a:rPr lang="en-US" dirty="0"/>
              <a:t>Data buckets are the memory locations where the records are stored. These buckets are also considered as </a:t>
            </a:r>
            <a:r>
              <a:rPr lang="en-US" i="1" dirty="0"/>
              <a:t>Unit Of Storage</a:t>
            </a:r>
            <a:r>
              <a:rPr lang="en-US" dirty="0"/>
              <a:t>. </a:t>
            </a:r>
          </a:p>
          <a:p>
            <a:pPr algn="just"/>
            <a:endParaRPr lang="en-US" dirty="0"/>
          </a:p>
        </p:txBody>
      </p:sp>
    </p:spTree>
    <p:extLst>
      <p:ext uri="{BB962C8B-B14F-4D97-AF65-F5344CB8AC3E}">
        <p14:creationId xmlns:p14="http://schemas.microsoft.com/office/powerpoint/2010/main" val="1751658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Organization</a:t>
            </a:r>
          </a:p>
        </p:txBody>
      </p:sp>
      <p:sp>
        <p:nvSpPr>
          <p:cNvPr id="3" name="Content Placeholder 2"/>
          <p:cNvSpPr>
            <a:spLocks noGrp="1"/>
          </p:cNvSpPr>
          <p:nvPr>
            <p:ph idx="1"/>
          </p:nvPr>
        </p:nvSpPr>
        <p:spPr>
          <a:xfrm>
            <a:off x="457200" y="1295400"/>
            <a:ext cx="8229600" cy="5257800"/>
          </a:xfrm>
        </p:spPr>
        <p:txBody>
          <a:bodyPr>
            <a:noAutofit/>
          </a:bodyPr>
          <a:lstStyle/>
          <a:p>
            <a:r>
              <a:rPr lang="en-US" sz="2200" dirty="0"/>
              <a:t>The type and frequency of access can be determined by the type of file organization which was used for a given set of records.</a:t>
            </a:r>
          </a:p>
          <a:p>
            <a:r>
              <a:rPr lang="en-US" sz="2200" dirty="0"/>
              <a:t>File organization is a logical relationship among various records.</a:t>
            </a:r>
          </a:p>
          <a:p>
            <a:r>
              <a:rPr lang="en-US" sz="2200" dirty="0"/>
              <a:t>This method defines how file records are mapped onto disk blocks.</a:t>
            </a:r>
          </a:p>
          <a:p>
            <a:r>
              <a:rPr lang="en-US" sz="2200" dirty="0"/>
              <a:t>The first approach to map the database to the file is to use the several files and store only one fixed length record in any given file. </a:t>
            </a:r>
          </a:p>
          <a:p>
            <a:r>
              <a:rPr lang="en-US" sz="2200" dirty="0"/>
              <a:t>An alternative approach is to structure our files so that we can contain multiple lengths for records.</a:t>
            </a:r>
          </a:p>
          <a:p>
            <a:r>
              <a:rPr lang="en-US" sz="2200" dirty="0"/>
              <a:t>Files of fixed length records are easier to implement than the files of variable length records.</a:t>
            </a:r>
          </a:p>
        </p:txBody>
      </p:sp>
    </p:spTree>
    <p:extLst>
      <p:ext uri="{BB962C8B-B14F-4D97-AF65-F5344CB8AC3E}">
        <p14:creationId xmlns:p14="http://schemas.microsoft.com/office/powerpoint/2010/main" val="4159867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Below given diagram clearly depicts how hash function work: </a:t>
            </a:r>
            <a:br>
              <a:rPr lang="en-US" sz="2800" dirty="0"/>
            </a:br>
            <a:endParaRPr lang="en-US" sz="2800" dirty="0"/>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304800" y="1189454"/>
            <a:ext cx="8458200" cy="5347453"/>
          </a:xfrm>
          <a:prstGeom prst="rect">
            <a:avLst/>
          </a:prstGeom>
        </p:spPr>
      </p:pic>
    </p:spTree>
    <p:extLst>
      <p:ext uri="{BB962C8B-B14F-4D97-AF65-F5344CB8AC3E}">
        <p14:creationId xmlns:p14="http://schemas.microsoft.com/office/powerpoint/2010/main" val="2491651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Hashing </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static hashing, when a search-key value is provided, the hash function always computes the same address. </a:t>
            </a:r>
          </a:p>
          <a:p>
            <a:r>
              <a:rPr lang="en-US" dirty="0"/>
              <a:t>For example, if we want to generate address for STUDENT_ID = 76 using mod (5) hash function, it always result in the same bucket address 1. </a:t>
            </a:r>
          </a:p>
          <a:p>
            <a:r>
              <a:rPr lang="en-US" dirty="0"/>
              <a:t>There will not be any changes to the bucket address here. </a:t>
            </a:r>
          </a:p>
          <a:p>
            <a:r>
              <a:rPr lang="en-US" dirty="0"/>
              <a:t>Hence number of data buckets in the memory for this static hashing remains constant throughout. </a:t>
            </a:r>
          </a:p>
        </p:txBody>
      </p:sp>
    </p:spTree>
    <p:extLst>
      <p:ext uri="{BB962C8B-B14F-4D97-AF65-F5344CB8AC3E}">
        <p14:creationId xmlns:p14="http://schemas.microsoft.com/office/powerpoint/2010/main" val="2665801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Operation </a:t>
            </a:r>
            <a:endParaRPr lang="en-US" dirty="0"/>
          </a:p>
        </p:txBody>
      </p:sp>
      <p:sp>
        <p:nvSpPr>
          <p:cNvPr id="3" name="Content Placeholder 2"/>
          <p:cNvSpPr>
            <a:spLocks noGrp="1"/>
          </p:cNvSpPr>
          <p:nvPr>
            <p:ph idx="1"/>
          </p:nvPr>
        </p:nvSpPr>
        <p:spPr>
          <a:xfrm>
            <a:off x="457200" y="1417638"/>
            <a:ext cx="8229600" cy="5287962"/>
          </a:xfrm>
        </p:spPr>
        <p:txBody>
          <a:bodyPr>
            <a:normAutofit fontScale="70000" lnSpcReduction="20000"/>
          </a:bodyPr>
          <a:lstStyle/>
          <a:p>
            <a:r>
              <a:rPr lang="en-US" b="1" dirty="0"/>
              <a:t>Insertion – </a:t>
            </a:r>
            <a:r>
              <a:rPr lang="en-US" dirty="0"/>
              <a:t>When a new record is inserted into the table, The hash function h generate a bucket address for the new record based on its hash key K. Bucket address = h(K) </a:t>
            </a:r>
          </a:p>
          <a:p>
            <a:r>
              <a:rPr lang="en-US" b="1" dirty="0"/>
              <a:t>Searching – </a:t>
            </a:r>
            <a:r>
              <a:rPr lang="en-US" dirty="0"/>
              <a:t>When a record needs to be searched, The same hash function is used to retrieve the bucket address for the record. For Example, if we want to retrieve whole record for ID 76, and if the hash function is mod (5) on that ID, the bucket address generated would be 1. Then we will directly got to address 1 and retrieve the whole record for ID 76. Here ID acts as a hash key. </a:t>
            </a:r>
          </a:p>
          <a:p>
            <a:r>
              <a:rPr lang="en-US" b="1" dirty="0"/>
              <a:t>Deletion – </a:t>
            </a:r>
            <a:r>
              <a:rPr lang="en-US" dirty="0"/>
              <a:t>If we want to delete a record, Using the hash function we will first fetch the record which is supposed to be deleted. Then we will remove the records for that address in memory. </a:t>
            </a:r>
          </a:p>
          <a:p>
            <a:r>
              <a:rPr lang="en-US" b="1" dirty="0"/>
              <a:t>Updation – </a:t>
            </a:r>
            <a:r>
              <a:rPr lang="en-US" dirty="0"/>
              <a:t>The data record that needs to be updated is first searched using hash function, and then the data record is updated. </a:t>
            </a:r>
          </a:p>
          <a:p>
            <a:endParaRPr lang="en-US" dirty="0"/>
          </a:p>
        </p:txBody>
      </p:sp>
    </p:spTree>
    <p:extLst>
      <p:ext uri="{BB962C8B-B14F-4D97-AF65-F5344CB8AC3E}">
        <p14:creationId xmlns:p14="http://schemas.microsoft.com/office/powerpoint/2010/main" val="2343564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Now, If we want to insert some new records into the file But the data bucket address generated by the hash function is not empty or the data already exists in that address. </a:t>
            </a:r>
          </a:p>
          <a:p>
            <a:r>
              <a:rPr lang="en-US" dirty="0"/>
              <a:t>This becomes a critical situation to handle. </a:t>
            </a:r>
          </a:p>
          <a:p>
            <a:r>
              <a:rPr lang="en-US" dirty="0"/>
              <a:t>This situation in the static hashing is called </a:t>
            </a:r>
            <a:r>
              <a:rPr lang="en-US" b="1" dirty="0"/>
              <a:t>bucket overflow</a:t>
            </a:r>
            <a:r>
              <a:rPr lang="en-US" dirty="0"/>
              <a:t>. </a:t>
            </a:r>
          </a:p>
          <a:p>
            <a:r>
              <a:rPr lang="en-US" dirty="0"/>
              <a:t>How will we insert data in this case? </a:t>
            </a:r>
          </a:p>
          <a:p>
            <a:r>
              <a:rPr lang="en-US" dirty="0"/>
              <a:t>There are several methods provided to overcome this situation. </a:t>
            </a:r>
          </a:p>
          <a:p>
            <a:r>
              <a:rPr lang="en-US" dirty="0"/>
              <a:t>Some commonly used methods are discussed below: </a:t>
            </a:r>
          </a:p>
        </p:txBody>
      </p:sp>
    </p:spTree>
    <p:extLst>
      <p:ext uri="{BB962C8B-B14F-4D97-AF65-F5344CB8AC3E}">
        <p14:creationId xmlns:p14="http://schemas.microsoft.com/office/powerpoint/2010/main" val="2500635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dirty="0"/>
              <a:t>1. </a:t>
            </a:r>
            <a:r>
              <a:rPr lang="en-US" b="1" dirty="0"/>
              <a:t>Open Hashing – </a:t>
            </a:r>
            <a:r>
              <a:rPr lang="en-US" dirty="0"/>
              <a:t>In Open hashing method, next available data block is used to enter the new record, instead of overwriting older one. </a:t>
            </a:r>
          </a:p>
          <a:p>
            <a:r>
              <a:rPr lang="en-US" dirty="0"/>
              <a:t>This method is also called linear probing. </a:t>
            </a:r>
          </a:p>
          <a:p>
            <a:r>
              <a:rPr lang="en-US" dirty="0"/>
              <a:t>For example, D3 is a new record which needs to be inserted , the hash function generates address as 105. But it is already full. So the system searches next available data bucket, 123 and assigns D3 to it. </a:t>
            </a:r>
          </a:p>
        </p:txBody>
      </p:sp>
    </p:spTree>
    <p:extLst>
      <p:ext uri="{BB962C8B-B14F-4D97-AF65-F5344CB8AC3E}">
        <p14:creationId xmlns:p14="http://schemas.microsoft.com/office/powerpoint/2010/main" val="3138915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9150" t="283" r="16281" b="63767"/>
          <a:stretch/>
        </p:blipFill>
        <p:spPr>
          <a:xfrm>
            <a:off x="208023" y="1828800"/>
            <a:ext cx="8727954" cy="3852937"/>
          </a:xfrm>
          <a:prstGeom prst="rect">
            <a:avLst/>
          </a:prstGeom>
        </p:spPr>
      </p:pic>
    </p:spTree>
    <p:extLst>
      <p:ext uri="{BB962C8B-B14F-4D97-AF65-F5344CB8AC3E}">
        <p14:creationId xmlns:p14="http://schemas.microsoft.com/office/powerpoint/2010/main" val="36141126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t="35356"/>
          <a:stretch/>
        </p:blipFill>
        <p:spPr>
          <a:xfrm>
            <a:off x="247020" y="533400"/>
            <a:ext cx="8439780" cy="6049962"/>
          </a:xfrm>
          <a:prstGeom prst="rect">
            <a:avLst/>
          </a:prstGeom>
        </p:spPr>
      </p:pic>
    </p:spTree>
    <p:extLst>
      <p:ext uri="{BB962C8B-B14F-4D97-AF65-F5344CB8AC3E}">
        <p14:creationId xmlns:p14="http://schemas.microsoft.com/office/powerpoint/2010/main" val="9764422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Dynamic Hashing </a:t>
            </a:r>
            <a:endParaRPr lang="en-US" dirty="0"/>
          </a:p>
        </p:txBody>
      </p:sp>
      <p:sp>
        <p:nvSpPr>
          <p:cNvPr id="3" name="Content Placeholder 2"/>
          <p:cNvSpPr>
            <a:spLocks noGrp="1"/>
          </p:cNvSpPr>
          <p:nvPr>
            <p:ph idx="1"/>
          </p:nvPr>
        </p:nvSpPr>
        <p:spPr>
          <a:xfrm>
            <a:off x="457200" y="1391480"/>
            <a:ext cx="8229600" cy="5237920"/>
          </a:xfrm>
        </p:spPr>
        <p:txBody>
          <a:bodyPr>
            <a:normAutofit fontScale="77500" lnSpcReduction="20000"/>
          </a:bodyPr>
          <a:lstStyle/>
          <a:p>
            <a:r>
              <a:rPr lang="en-US" dirty="0"/>
              <a:t>The drawback of static hashing is that it does not expand or shrink dynamically as the size of the database grows or shrinks. </a:t>
            </a:r>
          </a:p>
          <a:p>
            <a:r>
              <a:rPr lang="en-US" dirty="0"/>
              <a:t>In Dynamic hashing, data buckets grows or shrinks (added or removed dynamically) as the records increases or decreases. </a:t>
            </a:r>
          </a:p>
          <a:p>
            <a:r>
              <a:rPr lang="en-US" dirty="0"/>
              <a:t>Dynamic hashing is also known as extended hashing. </a:t>
            </a:r>
          </a:p>
          <a:p>
            <a:r>
              <a:rPr lang="en-US" dirty="0"/>
              <a:t>In dynamic hashing, the hash function is made to produce a large number of values.</a:t>
            </a:r>
          </a:p>
          <a:p>
            <a:r>
              <a:rPr lang="en-US" dirty="0"/>
              <a:t>For Example, there are three data records D1, D2 and D3 .</a:t>
            </a:r>
          </a:p>
          <a:p>
            <a:r>
              <a:rPr lang="en-US" dirty="0"/>
              <a:t>The hash function generates three addresses 1001, 0101 and 1010 respectively. </a:t>
            </a:r>
          </a:p>
          <a:p>
            <a:r>
              <a:rPr lang="en-US" dirty="0"/>
              <a:t>This method of storing considers only part of this address – especially only first one bit to store the data. </a:t>
            </a:r>
          </a:p>
          <a:p>
            <a:r>
              <a:rPr lang="en-US" dirty="0"/>
              <a:t>So it tries to load three of them at address 0 and 1. </a:t>
            </a:r>
          </a:p>
        </p:txBody>
      </p:sp>
    </p:spTree>
    <p:extLst>
      <p:ext uri="{BB962C8B-B14F-4D97-AF65-F5344CB8AC3E}">
        <p14:creationId xmlns:p14="http://schemas.microsoft.com/office/powerpoint/2010/main" val="2555374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4153" y="381000"/>
            <a:ext cx="8963925" cy="6477000"/>
          </a:xfrm>
          <a:prstGeom prst="rect">
            <a:avLst/>
          </a:prstGeom>
        </p:spPr>
      </p:pic>
    </p:spTree>
    <p:extLst>
      <p:ext uri="{BB962C8B-B14F-4D97-AF65-F5344CB8AC3E}">
        <p14:creationId xmlns:p14="http://schemas.microsoft.com/office/powerpoint/2010/main" val="37984144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672F-77F4-178A-5084-D495EED4B538}"/>
              </a:ext>
            </a:extLst>
          </p:cNvPr>
          <p:cNvSpPr>
            <a:spLocks noGrp="1"/>
          </p:cNvSpPr>
          <p:nvPr>
            <p:ph type="title"/>
          </p:nvPr>
        </p:nvSpPr>
        <p:spPr/>
        <p:txBody>
          <a:bodyPr>
            <a:normAutofit fontScale="90000"/>
          </a:bodyPr>
          <a:lstStyle/>
          <a:p>
            <a:r>
              <a:rPr lang="en-IN" b="0" i="0" dirty="0">
                <a:solidFill>
                  <a:srgbClr val="610B38"/>
                </a:solidFill>
                <a:effectLst/>
                <a:latin typeface="erdana"/>
              </a:rPr>
              <a:t>B+ File Organization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98A5E92-EE8E-C77B-07D2-0F499900FC8E}"/>
              </a:ext>
            </a:extLst>
          </p:cNvPr>
          <p:cNvSpPr>
            <a:spLocks noGrp="1"/>
          </p:cNvSpPr>
          <p:nvPr>
            <p:ph idx="1"/>
          </p:nvPr>
        </p:nvSpPr>
        <p:spPr/>
        <p:txBody>
          <a:bodyPr>
            <a:normAutofit fontScale="85000" lnSpcReduction="20000"/>
          </a:bodyPr>
          <a:lstStyle/>
          <a:p>
            <a:pPr algn="just"/>
            <a:r>
              <a:rPr lang="en-US" b="0" i="0" dirty="0">
                <a:solidFill>
                  <a:srgbClr val="000000"/>
                </a:solidFill>
                <a:effectLst/>
                <a:latin typeface="inter-regular"/>
              </a:rPr>
              <a:t>B+ tree file organization is the advanced method of an indexed sequential access method. It uses a tree-like structure to store records in File.</a:t>
            </a:r>
          </a:p>
          <a:p>
            <a:pPr algn="just"/>
            <a:r>
              <a:rPr lang="en-US" b="0" i="0" dirty="0">
                <a:solidFill>
                  <a:srgbClr val="000000"/>
                </a:solidFill>
                <a:effectLst/>
                <a:latin typeface="inter-regular"/>
              </a:rPr>
              <a:t>It uses the same concept of key-index where the primary key is used to sort the records. For each primary key, the value of the index is generated and mapped with the record.</a:t>
            </a:r>
          </a:p>
          <a:p>
            <a:pPr algn="just"/>
            <a:r>
              <a:rPr lang="en-US" b="0" i="0" dirty="0">
                <a:solidFill>
                  <a:srgbClr val="000000"/>
                </a:solidFill>
                <a:effectLst/>
                <a:latin typeface="inter-regular"/>
              </a:rPr>
              <a:t>The B+ tree is similar to a binary search tree (BST), but it can have more than two children. In this method, all the records are stored only at the leaf node. Intermediate nodes act as a pointer to the leaf nodes. They do not contain any records.</a:t>
            </a:r>
          </a:p>
          <a:p>
            <a:pPr algn="just"/>
            <a:endParaRPr lang="en-IN" dirty="0"/>
          </a:p>
        </p:txBody>
      </p:sp>
    </p:spTree>
    <p:extLst>
      <p:ext uri="{BB962C8B-B14F-4D97-AF65-F5344CB8AC3E}">
        <p14:creationId xmlns:p14="http://schemas.microsoft.com/office/powerpoint/2010/main" val="1634364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5A6D4-7C78-D7A3-3364-9CA6EEA10230}"/>
              </a:ext>
            </a:extLst>
          </p:cNvPr>
          <p:cNvSpPr>
            <a:spLocks noGrp="1"/>
          </p:cNvSpPr>
          <p:nvPr>
            <p:ph type="title"/>
          </p:nvPr>
        </p:nvSpPr>
        <p:spPr/>
        <p:txBody>
          <a:bodyPr/>
          <a:lstStyle/>
          <a:p>
            <a:r>
              <a:rPr lang="en-IN" dirty="0"/>
              <a:t>Types of Mapping</a:t>
            </a:r>
          </a:p>
        </p:txBody>
      </p:sp>
      <p:sp>
        <p:nvSpPr>
          <p:cNvPr id="3" name="Content Placeholder 2">
            <a:extLst>
              <a:ext uri="{FF2B5EF4-FFF2-40B4-BE49-F238E27FC236}">
                <a16:creationId xmlns:a16="http://schemas.microsoft.com/office/drawing/2014/main" id="{7832412C-A29B-DF10-E772-838FAE5F6439}"/>
              </a:ext>
            </a:extLst>
          </p:cNvPr>
          <p:cNvSpPr>
            <a:spLocks noGrp="1"/>
          </p:cNvSpPr>
          <p:nvPr>
            <p:ph idx="1"/>
          </p:nvPr>
        </p:nvSpPr>
        <p:spPr/>
        <p:txBody>
          <a:bodyPr/>
          <a:lstStyle/>
          <a:p>
            <a:r>
              <a:rPr lang="en-IN" dirty="0"/>
              <a:t>Spanned Mapping</a:t>
            </a:r>
          </a:p>
          <a:p>
            <a:r>
              <a:rPr lang="en-IN" dirty="0" err="1"/>
              <a:t>Unspanned</a:t>
            </a:r>
            <a:r>
              <a:rPr lang="en-IN" dirty="0"/>
              <a:t> Mapping</a:t>
            </a:r>
          </a:p>
        </p:txBody>
      </p:sp>
    </p:spTree>
    <p:extLst>
      <p:ext uri="{BB962C8B-B14F-4D97-AF65-F5344CB8AC3E}">
        <p14:creationId xmlns:p14="http://schemas.microsoft.com/office/powerpoint/2010/main" val="3812694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F312557-E72C-8521-F231-FCA928EA8C5F}"/>
              </a:ext>
            </a:extLst>
          </p:cNvPr>
          <p:cNvPicPr>
            <a:picLocks noGrp="1" noChangeAspect="1"/>
          </p:cNvPicPr>
          <p:nvPr>
            <p:ph idx="1"/>
          </p:nvPr>
        </p:nvPicPr>
        <p:blipFill>
          <a:blip r:embed="rId2"/>
          <a:stretch>
            <a:fillRect/>
          </a:stretch>
        </p:blipFill>
        <p:spPr>
          <a:xfrm>
            <a:off x="1142703" y="1676400"/>
            <a:ext cx="6858594" cy="3657569"/>
          </a:xfrm>
        </p:spPr>
      </p:pic>
    </p:spTree>
    <p:extLst>
      <p:ext uri="{BB962C8B-B14F-4D97-AF65-F5344CB8AC3E}">
        <p14:creationId xmlns:p14="http://schemas.microsoft.com/office/powerpoint/2010/main" val="41360860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EE464-368B-3E8C-8CB8-A0CB0E44CC9C}"/>
              </a:ext>
            </a:extLst>
          </p:cNvPr>
          <p:cNvSpPr>
            <a:spLocks noGrp="1"/>
          </p:cNvSpPr>
          <p:nvPr>
            <p:ph type="title"/>
          </p:nvPr>
        </p:nvSpPr>
        <p:spPr/>
        <p:txBody>
          <a:bodyPr>
            <a:normAutofit fontScale="90000"/>
          </a:bodyPr>
          <a:lstStyle/>
          <a:p>
            <a:r>
              <a:rPr lang="en-US" b="0" i="0" dirty="0">
                <a:solidFill>
                  <a:srgbClr val="610B38"/>
                </a:solidFill>
                <a:effectLst/>
                <a:latin typeface="erdana"/>
              </a:rPr>
              <a:t>The above B+ tree shows that:</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A3D2D18-65A8-1B7E-B289-56E36B76E073}"/>
              </a:ext>
            </a:extLst>
          </p:cNvPr>
          <p:cNvSpPr>
            <a:spLocks noGrp="1"/>
          </p:cNvSpPr>
          <p:nvPr>
            <p:ph idx="1"/>
          </p:nvPr>
        </p:nvSpPr>
        <p:spPr/>
        <p:txBody>
          <a:bodyPr>
            <a:normAutofit fontScale="77500" lnSpcReduction="20000"/>
          </a:bodyPr>
          <a:lstStyle/>
          <a:p>
            <a:pPr algn="just">
              <a:buFont typeface="Arial" panose="020B0604020202020204" pitchFamily="34" charset="0"/>
              <a:buChar char="•"/>
            </a:pPr>
            <a:r>
              <a:rPr lang="en-US" b="0" i="0" dirty="0">
                <a:solidFill>
                  <a:srgbClr val="000000"/>
                </a:solidFill>
                <a:effectLst/>
                <a:latin typeface="inter-regular"/>
              </a:rPr>
              <a:t>There is one root node of the tree, i.e., 25.</a:t>
            </a:r>
          </a:p>
          <a:p>
            <a:pPr algn="just">
              <a:buFont typeface="Arial" panose="020B0604020202020204" pitchFamily="34" charset="0"/>
              <a:buChar char="•"/>
            </a:pPr>
            <a:r>
              <a:rPr lang="en-US" b="0" i="0" dirty="0">
                <a:solidFill>
                  <a:srgbClr val="000000"/>
                </a:solidFill>
                <a:effectLst/>
                <a:latin typeface="inter-regular"/>
              </a:rPr>
              <a:t>There is an intermediary layer with nodes. They do not store the actual record. They have only pointers to the leaf node.</a:t>
            </a:r>
          </a:p>
          <a:p>
            <a:pPr algn="just">
              <a:buFont typeface="Arial" panose="020B0604020202020204" pitchFamily="34" charset="0"/>
              <a:buChar char="•"/>
            </a:pPr>
            <a:r>
              <a:rPr lang="en-US" b="0" i="0" dirty="0">
                <a:solidFill>
                  <a:srgbClr val="000000"/>
                </a:solidFill>
                <a:effectLst/>
                <a:latin typeface="inter-regular"/>
              </a:rPr>
              <a:t>The nodes to the left of the root node contain the prior value of the root and nodes to the right contain next value of the root, i.e., 15 and 30 respectively.</a:t>
            </a:r>
          </a:p>
          <a:p>
            <a:pPr algn="just">
              <a:buFont typeface="Arial" panose="020B0604020202020204" pitchFamily="34" charset="0"/>
              <a:buChar char="•"/>
            </a:pPr>
            <a:r>
              <a:rPr lang="en-US" b="0" i="0" dirty="0">
                <a:solidFill>
                  <a:srgbClr val="000000"/>
                </a:solidFill>
                <a:effectLst/>
                <a:latin typeface="inter-regular"/>
              </a:rPr>
              <a:t>There is only one leaf node which has only values, i.e., 10, 12, 17, 20, 24, 27 and 29.</a:t>
            </a:r>
          </a:p>
          <a:p>
            <a:pPr algn="just">
              <a:buFont typeface="Arial" panose="020B0604020202020204" pitchFamily="34" charset="0"/>
              <a:buChar char="•"/>
            </a:pPr>
            <a:r>
              <a:rPr lang="en-US" b="0" i="0" dirty="0">
                <a:solidFill>
                  <a:srgbClr val="000000"/>
                </a:solidFill>
                <a:effectLst/>
                <a:latin typeface="inter-regular"/>
              </a:rPr>
              <a:t>Searching for any record is easier as all the leaf nodes are balanced.</a:t>
            </a:r>
          </a:p>
          <a:p>
            <a:pPr algn="just">
              <a:buFont typeface="Arial" panose="020B0604020202020204" pitchFamily="34" charset="0"/>
              <a:buChar char="•"/>
            </a:pPr>
            <a:r>
              <a:rPr lang="en-US" b="0" i="0" dirty="0">
                <a:solidFill>
                  <a:srgbClr val="000000"/>
                </a:solidFill>
                <a:effectLst/>
                <a:latin typeface="inter-regular"/>
              </a:rPr>
              <a:t>In this method, searching any record can be traversed through the single path and accessed easily.</a:t>
            </a:r>
          </a:p>
          <a:p>
            <a:endParaRPr lang="en-IN" dirty="0"/>
          </a:p>
        </p:txBody>
      </p:sp>
    </p:spTree>
    <p:extLst>
      <p:ext uri="{BB962C8B-B14F-4D97-AF65-F5344CB8AC3E}">
        <p14:creationId xmlns:p14="http://schemas.microsoft.com/office/powerpoint/2010/main" val="12366264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575C-51D6-4662-B9AA-AEDDC96A5246}"/>
              </a:ext>
            </a:extLst>
          </p:cNvPr>
          <p:cNvSpPr>
            <a:spLocks noGrp="1"/>
          </p:cNvSpPr>
          <p:nvPr>
            <p:ph type="title"/>
          </p:nvPr>
        </p:nvSpPr>
        <p:spPr/>
        <p:txBody>
          <a:bodyPr>
            <a:normAutofit fontScale="90000"/>
          </a:bodyPr>
          <a:lstStyle/>
          <a:p>
            <a:r>
              <a:rPr lang="en-US" b="0" i="0" dirty="0">
                <a:solidFill>
                  <a:srgbClr val="610B38"/>
                </a:solidFill>
                <a:effectLst/>
                <a:latin typeface="erdana"/>
              </a:rPr>
              <a:t>Cons of B+ tree file organization</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B686AF2-0231-0093-FAAF-0FDA4867BEC7}"/>
              </a:ext>
            </a:extLst>
          </p:cNvPr>
          <p:cNvSpPr>
            <a:spLocks noGrp="1"/>
          </p:cNvSpPr>
          <p:nvPr>
            <p:ph idx="1"/>
          </p:nvPr>
        </p:nvSpPr>
        <p:spPr/>
        <p:txBody>
          <a:bodyPr/>
          <a:lstStyle/>
          <a:p>
            <a:r>
              <a:rPr lang="en-US" b="0" i="0" dirty="0">
                <a:solidFill>
                  <a:srgbClr val="000000"/>
                </a:solidFill>
                <a:effectLst/>
                <a:latin typeface="inter-regular"/>
              </a:rPr>
              <a:t>This method is inefficient for the static tables.</a:t>
            </a:r>
          </a:p>
          <a:p>
            <a:endParaRPr lang="en-IN" dirty="0"/>
          </a:p>
        </p:txBody>
      </p:sp>
    </p:spTree>
    <p:extLst>
      <p:ext uri="{BB962C8B-B14F-4D97-AF65-F5344CB8AC3E}">
        <p14:creationId xmlns:p14="http://schemas.microsoft.com/office/powerpoint/2010/main" val="12423004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B1FB-1145-96ED-1860-B45EA9F85C6C}"/>
              </a:ext>
            </a:extLst>
          </p:cNvPr>
          <p:cNvSpPr>
            <a:spLocks noGrp="1"/>
          </p:cNvSpPr>
          <p:nvPr>
            <p:ph type="title"/>
          </p:nvPr>
        </p:nvSpPr>
        <p:spPr/>
        <p:txBody>
          <a:bodyPr/>
          <a:lstStyle/>
          <a:p>
            <a:r>
              <a:rPr lang="en-US" dirty="0"/>
              <a:t>Cluster File Organization</a:t>
            </a:r>
            <a:endParaRPr lang="en-IN" dirty="0"/>
          </a:p>
        </p:txBody>
      </p:sp>
      <p:sp>
        <p:nvSpPr>
          <p:cNvPr id="3" name="Content Placeholder 2">
            <a:extLst>
              <a:ext uri="{FF2B5EF4-FFF2-40B4-BE49-F238E27FC236}">
                <a16:creationId xmlns:a16="http://schemas.microsoft.com/office/drawing/2014/main" id="{04CEDF6D-4F93-158D-8632-A18D3238A419}"/>
              </a:ext>
            </a:extLst>
          </p:cNvPr>
          <p:cNvSpPr>
            <a:spLocks noGrp="1"/>
          </p:cNvSpPr>
          <p:nvPr>
            <p:ph idx="1"/>
          </p:nvPr>
        </p:nvSpPr>
        <p:spPr/>
        <p:txBody>
          <a:bodyPr>
            <a:normAutofit fontScale="85000" lnSpcReduction="20000"/>
          </a:bodyPr>
          <a:lstStyle/>
          <a:p>
            <a:pPr algn="just" fontAlgn="base"/>
            <a:r>
              <a:rPr lang="en-US" b="0" i="0" dirty="0">
                <a:solidFill>
                  <a:srgbClr val="273239"/>
                </a:solidFill>
                <a:effectLst/>
                <a:latin typeface="Nunito" pitchFamily="2" charset="0"/>
              </a:rPr>
              <a:t>In cluster file organization, two or more related tables/records are stored within same file known as clusters. These files will have two or more tables in the same data block and the key attributes which are used to map these table together are stored only once. </a:t>
            </a:r>
          </a:p>
          <a:p>
            <a:pPr algn="just" fontAlgn="base"/>
            <a:r>
              <a:rPr lang="en-US" b="0" i="0" dirty="0">
                <a:solidFill>
                  <a:srgbClr val="273239"/>
                </a:solidFill>
                <a:effectLst/>
                <a:latin typeface="Nunito" pitchFamily="2" charset="0"/>
              </a:rPr>
              <a:t>Thus it lowers the cost of searching and retrieving various records in different files as they are now combined and kept in a single cluster.</a:t>
            </a:r>
          </a:p>
          <a:p>
            <a:pPr algn="just" fontAlgn="base"/>
            <a:r>
              <a:rPr lang="en-US" b="0" i="0" dirty="0">
                <a:solidFill>
                  <a:srgbClr val="273239"/>
                </a:solidFill>
                <a:effectLst/>
                <a:latin typeface="Nunito" pitchFamily="2" charset="0"/>
              </a:rPr>
              <a:t>For example we have two tables or relation Employee and Department. These table are related to each other. </a:t>
            </a:r>
          </a:p>
          <a:p>
            <a:pPr algn="just"/>
            <a:endParaRPr lang="en-IN" dirty="0"/>
          </a:p>
        </p:txBody>
      </p:sp>
    </p:spTree>
    <p:extLst>
      <p:ext uri="{BB962C8B-B14F-4D97-AF65-F5344CB8AC3E}">
        <p14:creationId xmlns:p14="http://schemas.microsoft.com/office/powerpoint/2010/main" val="509482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4BAC5-743C-85D9-F104-766C2F250C91}"/>
              </a:ext>
            </a:extLst>
          </p:cNvPr>
          <p:cNvSpPr>
            <a:spLocks noGrp="1"/>
          </p:cNvSpPr>
          <p:nvPr>
            <p:ph type="title"/>
          </p:nvPr>
        </p:nvSpPr>
        <p:spPr/>
        <p:txBody>
          <a:bodyPr>
            <a:noAutofit/>
          </a:bodyPr>
          <a:lstStyle/>
          <a:p>
            <a:r>
              <a:rPr lang="en-US" sz="2000" b="0" i="0" dirty="0">
                <a:solidFill>
                  <a:srgbClr val="273239"/>
                </a:solidFill>
                <a:effectLst/>
                <a:latin typeface="Nunito" pitchFamily="2" charset="0"/>
              </a:rPr>
              <a:t>For example we have two tables or relation Employee and Department. These table are related to each other. </a:t>
            </a:r>
            <a:endParaRPr lang="en-IN" sz="2000" dirty="0"/>
          </a:p>
        </p:txBody>
      </p:sp>
      <p:pic>
        <p:nvPicPr>
          <p:cNvPr id="5" name="Content Placeholder 4">
            <a:extLst>
              <a:ext uri="{FF2B5EF4-FFF2-40B4-BE49-F238E27FC236}">
                <a16:creationId xmlns:a16="http://schemas.microsoft.com/office/drawing/2014/main" id="{B29EDDDF-0668-4612-541A-313BA0C90D66}"/>
              </a:ext>
            </a:extLst>
          </p:cNvPr>
          <p:cNvPicPr>
            <a:picLocks noGrp="1" noChangeAspect="1"/>
          </p:cNvPicPr>
          <p:nvPr>
            <p:ph idx="1"/>
          </p:nvPr>
        </p:nvPicPr>
        <p:blipFill>
          <a:blip r:embed="rId2"/>
          <a:stretch>
            <a:fillRect/>
          </a:stretch>
        </p:blipFill>
        <p:spPr>
          <a:xfrm>
            <a:off x="457200" y="2107748"/>
            <a:ext cx="8229600" cy="3510866"/>
          </a:xfrm>
        </p:spPr>
      </p:pic>
    </p:spTree>
    <p:extLst>
      <p:ext uri="{BB962C8B-B14F-4D97-AF65-F5344CB8AC3E}">
        <p14:creationId xmlns:p14="http://schemas.microsoft.com/office/powerpoint/2010/main" val="22646582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FAAF-EA08-DF2C-20C3-A339750D2607}"/>
              </a:ext>
            </a:extLst>
          </p:cNvPr>
          <p:cNvSpPr>
            <a:spLocks noGrp="1"/>
          </p:cNvSpPr>
          <p:nvPr>
            <p:ph type="title"/>
          </p:nvPr>
        </p:nvSpPr>
        <p:spPr/>
        <p:txBody>
          <a:bodyPr>
            <a:noAutofit/>
          </a:bodyPr>
          <a:lstStyle/>
          <a:p>
            <a:r>
              <a:rPr lang="en-US" sz="2400" b="0" i="0" dirty="0">
                <a:solidFill>
                  <a:srgbClr val="273239"/>
                </a:solidFill>
                <a:effectLst/>
                <a:latin typeface="Nunito" pitchFamily="2" charset="0"/>
              </a:rPr>
              <a:t>Therefore these table are allowed to combine using a join operation and can be seen in a cluster file. </a:t>
            </a:r>
            <a:endParaRPr lang="en-IN" sz="2400" dirty="0"/>
          </a:p>
        </p:txBody>
      </p:sp>
      <p:pic>
        <p:nvPicPr>
          <p:cNvPr id="1026" name="Picture 2" descr="Lightbox">
            <a:extLst>
              <a:ext uri="{FF2B5EF4-FFF2-40B4-BE49-F238E27FC236}">
                <a16:creationId xmlns:a16="http://schemas.microsoft.com/office/drawing/2014/main" id="{949CB05C-7553-E082-40CA-E68F722FEA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444677"/>
            <a:ext cx="804615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1779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4B66-B498-126B-7CF1-61F79685326B}"/>
              </a:ext>
            </a:extLst>
          </p:cNvPr>
          <p:cNvSpPr>
            <a:spLocks noGrp="1"/>
          </p:cNvSpPr>
          <p:nvPr>
            <p:ph type="title"/>
          </p:nvPr>
        </p:nvSpPr>
        <p:spPr/>
        <p:txBody>
          <a:bodyPr>
            <a:noAutofit/>
          </a:bodyPr>
          <a:lstStyle/>
          <a:p>
            <a:r>
              <a:rPr lang="en-US" sz="2000" b="1" i="0" dirty="0">
                <a:solidFill>
                  <a:srgbClr val="273239"/>
                </a:solidFill>
                <a:effectLst/>
                <a:latin typeface="Nunito" pitchFamily="2" charset="0"/>
              </a:rPr>
              <a:t>Types of Cluster File Organization –</a:t>
            </a:r>
            <a:r>
              <a:rPr lang="en-US" sz="2000" b="0" i="0" dirty="0">
                <a:solidFill>
                  <a:srgbClr val="273239"/>
                </a:solidFill>
                <a:effectLst/>
                <a:latin typeface="Nunito" pitchFamily="2" charset="0"/>
              </a:rPr>
              <a:t> There are two ways to implement this method: </a:t>
            </a:r>
            <a:br>
              <a:rPr lang="en-US" sz="2000" b="0" i="0" dirty="0">
                <a:solidFill>
                  <a:srgbClr val="273239"/>
                </a:solidFill>
                <a:effectLst/>
                <a:latin typeface="Nunito" pitchFamily="2" charset="0"/>
              </a:rPr>
            </a:br>
            <a:endParaRPr lang="en-IN" sz="2000" dirty="0"/>
          </a:p>
        </p:txBody>
      </p:sp>
      <p:sp>
        <p:nvSpPr>
          <p:cNvPr id="3" name="Content Placeholder 2">
            <a:extLst>
              <a:ext uri="{FF2B5EF4-FFF2-40B4-BE49-F238E27FC236}">
                <a16:creationId xmlns:a16="http://schemas.microsoft.com/office/drawing/2014/main" id="{BE51E6D0-58EE-D018-FE00-CDDF6F75B7F5}"/>
              </a:ext>
            </a:extLst>
          </p:cNvPr>
          <p:cNvSpPr>
            <a:spLocks noGrp="1"/>
          </p:cNvSpPr>
          <p:nvPr>
            <p:ph idx="1"/>
          </p:nvPr>
        </p:nvSpPr>
        <p:spPr/>
        <p:txBody>
          <a:bodyPr>
            <a:normAutofit fontScale="85000" lnSpcReduction="20000"/>
          </a:bodyPr>
          <a:lstStyle/>
          <a:p>
            <a:pPr algn="l" fontAlgn="base">
              <a:buFont typeface="+mj-lt"/>
              <a:buAutoNum type="arabicPeriod"/>
            </a:pPr>
            <a:r>
              <a:rPr lang="en-US" b="1" i="0" dirty="0">
                <a:solidFill>
                  <a:srgbClr val="273239"/>
                </a:solidFill>
                <a:effectLst/>
                <a:latin typeface="Nunito" pitchFamily="2" charset="0"/>
              </a:rPr>
              <a:t>Indexed Clusters –</a:t>
            </a:r>
            <a:r>
              <a:rPr lang="en-US" b="0" i="0" dirty="0">
                <a:solidFill>
                  <a:srgbClr val="273239"/>
                </a:solidFill>
                <a:effectLst/>
                <a:latin typeface="Nunito" pitchFamily="2" charset="0"/>
              </a:rPr>
              <a:t> </a:t>
            </a:r>
            <a:br>
              <a:rPr lang="en-US" b="0" i="0" dirty="0">
                <a:solidFill>
                  <a:srgbClr val="273239"/>
                </a:solidFill>
                <a:effectLst/>
                <a:latin typeface="Nunito" pitchFamily="2" charset="0"/>
              </a:rPr>
            </a:br>
            <a:r>
              <a:rPr lang="en-US" b="0" i="0" dirty="0">
                <a:solidFill>
                  <a:srgbClr val="273239"/>
                </a:solidFill>
                <a:effectLst/>
                <a:latin typeface="Nunito" pitchFamily="2" charset="0"/>
              </a:rPr>
              <a:t>In Indexed clustering the records are group based on the cluster key and stored together. The above mentioned example of the Employee and Department relationship is an example of Indexed Cluster where the records are based on the Department ID.</a:t>
            </a:r>
          </a:p>
          <a:p>
            <a:pPr algn="l" fontAlgn="base">
              <a:buFont typeface="+mj-lt"/>
              <a:buAutoNum type="arabicPeriod"/>
            </a:pPr>
            <a:r>
              <a:rPr lang="en-US" b="1" i="0" dirty="0">
                <a:solidFill>
                  <a:srgbClr val="273239"/>
                </a:solidFill>
                <a:effectLst/>
                <a:latin typeface="Nunito" pitchFamily="2" charset="0"/>
              </a:rPr>
              <a:t>Hash Clusters –</a:t>
            </a:r>
            <a:r>
              <a:rPr lang="en-US" b="0" i="0" dirty="0">
                <a:solidFill>
                  <a:srgbClr val="273239"/>
                </a:solidFill>
                <a:effectLst/>
                <a:latin typeface="Nunito" pitchFamily="2" charset="0"/>
              </a:rPr>
              <a:t> </a:t>
            </a:r>
            <a:br>
              <a:rPr lang="en-US" b="0" i="0" dirty="0">
                <a:solidFill>
                  <a:srgbClr val="273239"/>
                </a:solidFill>
                <a:effectLst/>
                <a:latin typeface="Nunito" pitchFamily="2" charset="0"/>
              </a:rPr>
            </a:br>
            <a:r>
              <a:rPr lang="en-US" b="0" i="0" dirty="0">
                <a:solidFill>
                  <a:srgbClr val="273239"/>
                </a:solidFill>
                <a:effectLst/>
                <a:latin typeface="Nunito" pitchFamily="2" charset="0"/>
              </a:rPr>
              <a:t>This is very much similar to indexed cluster with only difference that instead of storing the records based on cluster key, we generate hash key value and store the records with same hash key value.</a:t>
            </a:r>
          </a:p>
          <a:p>
            <a:endParaRPr lang="en-IN" dirty="0"/>
          </a:p>
        </p:txBody>
      </p:sp>
    </p:spTree>
    <p:extLst>
      <p:ext uri="{BB962C8B-B14F-4D97-AF65-F5344CB8AC3E}">
        <p14:creationId xmlns:p14="http://schemas.microsoft.com/office/powerpoint/2010/main" val="103869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351B3-B5E7-24FF-D93B-2C6B2BA3C5E5}"/>
              </a:ext>
            </a:extLst>
          </p:cNvPr>
          <p:cNvSpPr>
            <a:spLocks noGrp="1"/>
          </p:cNvSpPr>
          <p:nvPr>
            <p:ph type="title"/>
          </p:nvPr>
        </p:nvSpPr>
        <p:spPr/>
        <p:txBody>
          <a:bodyPr/>
          <a:lstStyle/>
          <a:p>
            <a:r>
              <a:rPr lang="en-IN" dirty="0"/>
              <a:t>Spanned Mapping</a:t>
            </a:r>
          </a:p>
        </p:txBody>
      </p:sp>
      <p:sp>
        <p:nvSpPr>
          <p:cNvPr id="3" name="Content Placeholder 2">
            <a:extLst>
              <a:ext uri="{FF2B5EF4-FFF2-40B4-BE49-F238E27FC236}">
                <a16:creationId xmlns:a16="http://schemas.microsoft.com/office/drawing/2014/main" id="{A955E6AA-D6AA-1973-86E5-B5CF6BD9B857}"/>
              </a:ext>
            </a:extLst>
          </p:cNvPr>
          <p:cNvSpPr>
            <a:spLocks noGrp="1"/>
          </p:cNvSpPr>
          <p:nvPr>
            <p:ph idx="1"/>
          </p:nvPr>
        </p:nvSpPr>
        <p:spPr/>
        <p:txBody>
          <a:bodyPr>
            <a:normAutofit fontScale="92500" lnSpcReduction="10000"/>
          </a:bodyPr>
          <a:lstStyle/>
          <a:p>
            <a:pPr algn="just"/>
            <a:r>
              <a:rPr lang="en-US" sz="2800" b="0" i="0" dirty="0">
                <a:solidFill>
                  <a:srgbClr val="273239"/>
                </a:solidFill>
                <a:effectLst/>
                <a:latin typeface="Nunito" pitchFamily="2" charset="0"/>
              </a:rPr>
              <a:t>In spanned mapping, the record of a file is stored inside the block even if it can only be stored partially and hence, the record is spanned over two blocks giving it the name </a:t>
            </a:r>
            <a:r>
              <a:rPr lang="en-US" sz="2800" b="0" i="1" dirty="0">
                <a:solidFill>
                  <a:srgbClr val="273239"/>
                </a:solidFill>
                <a:effectLst/>
                <a:latin typeface="Nunito" pitchFamily="2" charset="0"/>
              </a:rPr>
              <a:t>Spanned Mapping</a:t>
            </a:r>
            <a:r>
              <a:rPr lang="en-US" sz="2800" b="0" i="0" dirty="0">
                <a:solidFill>
                  <a:srgbClr val="273239"/>
                </a:solidFill>
                <a:effectLst/>
                <a:latin typeface="Nunito" pitchFamily="2" charset="0"/>
              </a:rPr>
              <a:t>.</a:t>
            </a:r>
          </a:p>
          <a:p>
            <a:pPr algn="just" fontAlgn="base">
              <a:buFont typeface="Arial" panose="020B0604020202020204" pitchFamily="34" charset="0"/>
              <a:buChar char="•"/>
            </a:pPr>
            <a:r>
              <a:rPr lang="en-US" sz="2800" b="1" i="0" dirty="0">
                <a:solidFill>
                  <a:srgbClr val="273239"/>
                </a:solidFill>
                <a:effectLst/>
                <a:latin typeface="Nunito" pitchFamily="2" charset="0"/>
              </a:rPr>
              <a:t>Advantages: </a:t>
            </a:r>
            <a:r>
              <a:rPr lang="en-US" sz="2800" b="0" i="0" dirty="0">
                <a:solidFill>
                  <a:srgbClr val="273239"/>
                </a:solidFill>
                <a:effectLst/>
                <a:latin typeface="Nunito" pitchFamily="2" charset="0"/>
              </a:rPr>
              <a:t>No wastage of memory.</a:t>
            </a:r>
          </a:p>
          <a:p>
            <a:pPr algn="just" fontAlgn="base">
              <a:buFont typeface="Arial" panose="020B0604020202020204" pitchFamily="34" charset="0"/>
              <a:buChar char="•"/>
            </a:pPr>
            <a:r>
              <a:rPr lang="en-US" sz="2800" b="1" i="0" dirty="0">
                <a:solidFill>
                  <a:srgbClr val="273239"/>
                </a:solidFill>
                <a:effectLst/>
                <a:latin typeface="Nunito" pitchFamily="2" charset="0"/>
              </a:rPr>
              <a:t>Disadvantages: </a:t>
            </a:r>
            <a:r>
              <a:rPr lang="en-US" sz="2800" b="0" i="0" dirty="0">
                <a:solidFill>
                  <a:srgbClr val="273239"/>
                </a:solidFill>
                <a:effectLst/>
                <a:latin typeface="Nunito" pitchFamily="2" charset="0"/>
              </a:rPr>
              <a:t>The record which has been spanned, while accessing it we would be required to access two blocks and searching time of a block is greater than the searching time of a record inside a block as the number of blocks on the disk are too large.</a:t>
            </a:r>
          </a:p>
          <a:p>
            <a:pPr algn="just"/>
            <a:endParaRPr lang="en-US" sz="2000" b="0" i="0" dirty="0">
              <a:solidFill>
                <a:srgbClr val="273239"/>
              </a:solidFill>
              <a:effectLst/>
              <a:latin typeface="Nunito" pitchFamily="2" charset="0"/>
            </a:endParaRPr>
          </a:p>
          <a:p>
            <a:pPr algn="just"/>
            <a:endParaRPr lang="en-IN" sz="2000" dirty="0"/>
          </a:p>
        </p:txBody>
      </p:sp>
    </p:spTree>
    <p:extLst>
      <p:ext uri="{BB962C8B-B14F-4D97-AF65-F5344CB8AC3E}">
        <p14:creationId xmlns:p14="http://schemas.microsoft.com/office/powerpoint/2010/main" val="4292344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ghtbox">
            <a:extLst>
              <a:ext uri="{FF2B5EF4-FFF2-40B4-BE49-F238E27FC236}">
                <a16:creationId xmlns:a16="http://schemas.microsoft.com/office/drawing/2014/main" id="{DF5EE594-67D8-7E04-EAE2-6A1CCDF2C6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6450" y="1905794"/>
            <a:ext cx="4991100"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171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DA21-8CE2-D7C2-14C9-C3B8297C53DA}"/>
              </a:ext>
            </a:extLst>
          </p:cNvPr>
          <p:cNvSpPr>
            <a:spLocks noGrp="1"/>
          </p:cNvSpPr>
          <p:nvPr>
            <p:ph type="title"/>
          </p:nvPr>
        </p:nvSpPr>
        <p:spPr/>
        <p:txBody>
          <a:bodyPr/>
          <a:lstStyle/>
          <a:p>
            <a:r>
              <a:rPr lang="en-IN" b="1" i="0" dirty="0">
                <a:solidFill>
                  <a:srgbClr val="273239"/>
                </a:solidFill>
                <a:effectLst/>
                <a:latin typeface="Nunito" pitchFamily="2" charset="0"/>
              </a:rPr>
              <a:t> </a:t>
            </a:r>
            <a:r>
              <a:rPr lang="en-IN" b="1" i="0" dirty="0" err="1">
                <a:solidFill>
                  <a:srgbClr val="273239"/>
                </a:solidFill>
                <a:effectLst/>
                <a:latin typeface="Nunito" pitchFamily="2" charset="0"/>
              </a:rPr>
              <a:t>Unspanned</a:t>
            </a:r>
            <a:r>
              <a:rPr lang="en-IN" b="1" i="0" dirty="0">
                <a:solidFill>
                  <a:srgbClr val="273239"/>
                </a:solidFill>
                <a:effectLst/>
                <a:latin typeface="Nunito" pitchFamily="2" charset="0"/>
              </a:rPr>
              <a:t> Mapping</a:t>
            </a:r>
            <a:endParaRPr lang="en-IN" dirty="0"/>
          </a:p>
        </p:txBody>
      </p:sp>
      <p:sp>
        <p:nvSpPr>
          <p:cNvPr id="3" name="Content Placeholder 2">
            <a:extLst>
              <a:ext uri="{FF2B5EF4-FFF2-40B4-BE49-F238E27FC236}">
                <a16:creationId xmlns:a16="http://schemas.microsoft.com/office/drawing/2014/main" id="{204CE6D2-F97E-37A4-D954-9EC9AF734470}"/>
              </a:ext>
            </a:extLst>
          </p:cNvPr>
          <p:cNvSpPr>
            <a:spLocks noGrp="1"/>
          </p:cNvSpPr>
          <p:nvPr>
            <p:ph idx="1"/>
          </p:nvPr>
        </p:nvSpPr>
        <p:spPr/>
        <p:txBody>
          <a:bodyPr>
            <a:normAutofit fontScale="77500" lnSpcReduction="20000"/>
          </a:bodyPr>
          <a:lstStyle/>
          <a:p>
            <a:pPr algn="just" fontAlgn="base"/>
            <a:r>
              <a:rPr lang="en-US" b="0" i="0" dirty="0">
                <a:solidFill>
                  <a:srgbClr val="273239"/>
                </a:solidFill>
                <a:effectLst/>
                <a:latin typeface="Nunito" pitchFamily="2" charset="0"/>
              </a:rPr>
              <a:t>In </a:t>
            </a:r>
            <a:r>
              <a:rPr lang="en-US" b="0" i="0" dirty="0" err="1">
                <a:solidFill>
                  <a:srgbClr val="273239"/>
                </a:solidFill>
                <a:effectLst/>
                <a:latin typeface="Nunito" pitchFamily="2" charset="0"/>
              </a:rPr>
              <a:t>unspanned</a:t>
            </a:r>
            <a:r>
              <a:rPr lang="en-US" b="0" i="0" dirty="0">
                <a:solidFill>
                  <a:srgbClr val="273239"/>
                </a:solidFill>
                <a:effectLst/>
                <a:latin typeface="Nunito" pitchFamily="2" charset="0"/>
              </a:rPr>
              <a:t> mapping, unlike spanned strategy, the record of a file is stored inside the block only if it can be stored completely inside it.</a:t>
            </a:r>
          </a:p>
          <a:p>
            <a:pPr algn="just" fontAlgn="base">
              <a:buFont typeface="Arial" panose="020B0604020202020204" pitchFamily="34" charset="0"/>
              <a:buChar char="•"/>
            </a:pPr>
            <a:br>
              <a:rPr lang="en-US" b="0" i="0" dirty="0">
                <a:solidFill>
                  <a:srgbClr val="273239"/>
                </a:solidFill>
                <a:effectLst/>
                <a:latin typeface="Nunito" pitchFamily="2" charset="0"/>
              </a:rPr>
            </a:br>
            <a:r>
              <a:rPr lang="en-US" b="1" i="0" dirty="0">
                <a:solidFill>
                  <a:srgbClr val="273239"/>
                </a:solidFill>
                <a:effectLst/>
                <a:latin typeface="Nunito" pitchFamily="2" charset="0"/>
              </a:rPr>
              <a:t>Advantages:</a:t>
            </a:r>
            <a:r>
              <a:rPr lang="en-US" b="0" i="0" dirty="0">
                <a:solidFill>
                  <a:srgbClr val="273239"/>
                </a:solidFill>
                <a:effectLst/>
                <a:latin typeface="Nunito" pitchFamily="2" charset="0"/>
              </a:rPr>
              <a:t> Access time of a record is less. It is because in spanned mapping, for accessing the spanned record we were required to access two blocks and as we know accessing time of a block is much higher than that of a record. But in </a:t>
            </a:r>
            <a:r>
              <a:rPr lang="en-US" b="0" i="0" dirty="0" err="1">
                <a:solidFill>
                  <a:srgbClr val="273239"/>
                </a:solidFill>
                <a:effectLst/>
                <a:latin typeface="Nunito" pitchFamily="2" charset="0"/>
              </a:rPr>
              <a:t>unspanned</a:t>
            </a:r>
            <a:r>
              <a:rPr lang="en-US" b="0" i="0" dirty="0">
                <a:solidFill>
                  <a:srgbClr val="273239"/>
                </a:solidFill>
                <a:effectLst/>
                <a:latin typeface="Nunito" pitchFamily="2" charset="0"/>
              </a:rPr>
              <a:t> mapping, for a single record we need to access only a single block every time and hence, it is faster.</a:t>
            </a:r>
          </a:p>
          <a:p>
            <a:pPr algn="just" fontAlgn="base">
              <a:buFont typeface="Arial" panose="020B0604020202020204" pitchFamily="34" charset="0"/>
              <a:buChar char="•"/>
            </a:pPr>
            <a:r>
              <a:rPr lang="en-US" b="1" i="0" dirty="0">
                <a:solidFill>
                  <a:srgbClr val="273239"/>
                </a:solidFill>
                <a:effectLst/>
                <a:latin typeface="Nunito" pitchFamily="2" charset="0"/>
              </a:rPr>
              <a:t>Disadvantages:</a:t>
            </a:r>
            <a:r>
              <a:rPr lang="en-US" b="0" i="0" dirty="0">
                <a:solidFill>
                  <a:srgbClr val="273239"/>
                </a:solidFill>
                <a:effectLst/>
                <a:latin typeface="Nunito" pitchFamily="2" charset="0"/>
              </a:rPr>
              <a:t> Wastage of memory is more.</a:t>
            </a:r>
          </a:p>
          <a:p>
            <a:pPr algn="just"/>
            <a:endParaRPr lang="en-IN" dirty="0"/>
          </a:p>
        </p:txBody>
      </p:sp>
    </p:spTree>
    <p:extLst>
      <p:ext uri="{BB962C8B-B14F-4D97-AF65-F5344CB8AC3E}">
        <p14:creationId xmlns:p14="http://schemas.microsoft.com/office/powerpoint/2010/main" val="1508649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469B597-CDA8-FC0D-B089-98FBCA7560B7}"/>
              </a:ext>
            </a:extLst>
          </p:cNvPr>
          <p:cNvPicPr>
            <a:picLocks noGrp="1" noChangeAspect="1"/>
          </p:cNvPicPr>
          <p:nvPr>
            <p:ph idx="1"/>
          </p:nvPr>
        </p:nvPicPr>
        <p:blipFill>
          <a:blip r:embed="rId2"/>
          <a:stretch>
            <a:fillRect/>
          </a:stretch>
        </p:blipFill>
        <p:spPr>
          <a:xfrm>
            <a:off x="2076233" y="1828465"/>
            <a:ext cx="4991533" cy="4069433"/>
          </a:xfrm>
        </p:spPr>
      </p:pic>
    </p:spTree>
    <p:extLst>
      <p:ext uri="{BB962C8B-B14F-4D97-AF65-F5344CB8AC3E}">
        <p14:creationId xmlns:p14="http://schemas.microsoft.com/office/powerpoint/2010/main" val="4215204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file organization</a:t>
            </a:r>
          </a:p>
        </p:txBody>
      </p:sp>
      <p:sp>
        <p:nvSpPr>
          <p:cNvPr id="3" name="Content Placeholder 2"/>
          <p:cNvSpPr>
            <a:spLocks noGrp="1"/>
          </p:cNvSpPr>
          <p:nvPr>
            <p:ph idx="1"/>
          </p:nvPr>
        </p:nvSpPr>
        <p:spPr/>
        <p:txBody>
          <a:bodyPr>
            <a:normAutofit fontScale="92500" lnSpcReduction="20000"/>
          </a:bodyPr>
          <a:lstStyle/>
          <a:p>
            <a:r>
              <a:rPr lang="en-US" dirty="0"/>
              <a:t>File organization contains various methods. </a:t>
            </a:r>
          </a:p>
          <a:p>
            <a:r>
              <a:rPr lang="en-US" dirty="0"/>
              <a:t>These particular methods have pros and cons on the basis of access or selection. </a:t>
            </a:r>
          </a:p>
          <a:p>
            <a:r>
              <a:rPr lang="en-US" dirty="0"/>
              <a:t>In the file organization, the programmer decides the best-suited file organization method according to his requirement.</a:t>
            </a:r>
          </a:p>
          <a:p>
            <a:r>
              <a:rPr lang="en-US" dirty="0"/>
              <a:t>Types of file organization are as follows:</a:t>
            </a:r>
          </a:p>
          <a:p>
            <a:pPr lvl="1"/>
            <a:r>
              <a:rPr lang="en-US" dirty="0"/>
              <a:t>Sequential file organization</a:t>
            </a:r>
          </a:p>
          <a:p>
            <a:pPr lvl="1"/>
            <a:r>
              <a:rPr lang="en-US" dirty="0"/>
              <a:t>Heap file organization</a:t>
            </a:r>
          </a:p>
          <a:p>
            <a:pPr lvl="1"/>
            <a:r>
              <a:rPr lang="en-US" dirty="0"/>
              <a:t>Hash file organization</a:t>
            </a:r>
          </a:p>
        </p:txBody>
      </p:sp>
    </p:spTree>
    <p:extLst>
      <p:ext uri="{BB962C8B-B14F-4D97-AF65-F5344CB8AC3E}">
        <p14:creationId xmlns:p14="http://schemas.microsoft.com/office/powerpoint/2010/main" val="82771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TotalTime>
  <Words>2734</Words>
  <Application>Microsoft Office PowerPoint</Application>
  <PresentationFormat>On-screen Show (4:3)</PresentationFormat>
  <Paragraphs>156</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erdana</vt:lpstr>
      <vt:lpstr>inter-regular</vt:lpstr>
      <vt:lpstr>Nunito</vt:lpstr>
      <vt:lpstr>Office Theme</vt:lpstr>
      <vt:lpstr>File Organization</vt:lpstr>
      <vt:lpstr>File Organization</vt:lpstr>
      <vt:lpstr>File Organization</vt:lpstr>
      <vt:lpstr>Types of Mapping</vt:lpstr>
      <vt:lpstr>Spanned Mapping</vt:lpstr>
      <vt:lpstr>PowerPoint Presentation</vt:lpstr>
      <vt:lpstr> Unspanned Mapping</vt:lpstr>
      <vt:lpstr>PowerPoint Presentation</vt:lpstr>
      <vt:lpstr>Types of file organization</vt:lpstr>
      <vt:lpstr>Sequential File Organization</vt:lpstr>
      <vt:lpstr>1. Pile File Method</vt:lpstr>
      <vt:lpstr>PowerPoint Presentation</vt:lpstr>
      <vt:lpstr>2. Sorted File Method</vt:lpstr>
      <vt:lpstr>PowerPoint Presentation</vt:lpstr>
      <vt:lpstr>Pros of sequential file organization</vt:lpstr>
      <vt:lpstr>Cons of sequential file organization</vt:lpstr>
      <vt:lpstr>Heap file organization</vt:lpstr>
      <vt:lpstr>PowerPoint Presentation</vt:lpstr>
      <vt:lpstr>PowerPoint Presentation</vt:lpstr>
      <vt:lpstr>PowerPoint Presentation</vt:lpstr>
      <vt:lpstr>Pros of Heap file organization</vt:lpstr>
      <vt:lpstr>Cons of Heap file organization</vt:lpstr>
      <vt:lpstr>Hash File Organization</vt:lpstr>
      <vt:lpstr>PowerPoint Presentation</vt:lpstr>
      <vt:lpstr>PowerPoint Presentation</vt:lpstr>
      <vt:lpstr>PowerPoint Presentation</vt:lpstr>
      <vt:lpstr>PowerPoint Presentation</vt:lpstr>
      <vt:lpstr>PowerPoint Presentation</vt:lpstr>
      <vt:lpstr>PowerPoint Presentation</vt:lpstr>
      <vt:lpstr>Below given diagram clearly depicts how hash function work:  </vt:lpstr>
      <vt:lpstr>Static Hashing </vt:lpstr>
      <vt:lpstr>Operation </vt:lpstr>
      <vt:lpstr>PowerPoint Presentation</vt:lpstr>
      <vt:lpstr>PowerPoint Presentation</vt:lpstr>
      <vt:lpstr>PowerPoint Presentation</vt:lpstr>
      <vt:lpstr>PowerPoint Presentation</vt:lpstr>
      <vt:lpstr>Dynamic Hashing </vt:lpstr>
      <vt:lpstr>PowerPoint Presentation</vt:lpstr>
      <vt:lpstr>B+ File Organization </vt:lpstr>
      <vt:lpstr>PowerPoint Presentation</vt:lpstr>
      <vt:lpstr>The above B+ tree shows that: </vt:lpstr>
      <vt:lpstr>Cons of B+ tree file organization </vt:lpstr>
      <vt:lpstr>Cluster File Organization</vt:lpstr>
      <vt:lpstr>For example we have two tables or relation Employee and Department. These table are related to each other. </vt:lpstr>
      <vt:lpstr>Therefore these table are allowed to combine using a join operation and can be seen in a cluster file. </vt:lpstr>
      <vt:lpstr>Types of Cluster File Organization – There are two ways to implement this method: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Organization</dc:title>
  <dc:creator>ASHU</dc:creator>
  <cp:lastModifiedBy>SHREY GARG</cp:lastModifiedBy>
  <cp:revision>21</cp:revision>
  <dcterms:created xsi:type="dcterms:W3CDTF">2006-08-16T00:00:00Z</dcterms:created>
  <dcterms:modified xsi:type="dcterms:W3CDTF">2023-05-17T14:49:23Z</dcterms:modified>
</cp:coreProperties>
</file>