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86" r:id="rId13"/>
    <p:sldId id="267" r:id="rId14"/>
    <p:sldId id="268" r:id="rId15"/>
    <p:sldId id="287" r:id="rId16"/>
    <p:sldId id="288" r:id="rId17"/>
    <p:sldId id="289" r:id="rId18"/>
    <p:sldId id="290" r:id="rId19"/>
    <p:sldId id="291" r:id="rId20"/>
    <p:sldId id="28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4" d="100"/>
          <a:sy n="94" d="100"/>
        </p:scale>
        <p:origin x="-38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AE17-F99E-4B01-997E-CF4EABE81030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41A9-BB3F-4141-B264-3332FA59609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Attitude\Desktop\LPU LOGO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52" b="14646"/>
          <a:stretch/>
        </p:blipFill>
        <p:spPr bwMode="auto">
          <a:xfrm>
            <a:off x="10448928" y="19440"/>
            <a:ext cx="1734608" cy="79085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87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AE17-F99E-4B01-997E-CF4EABE81030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41A9-BB3F-4141-B264-3332FA596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1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5E9AE17-F99E-4B01-997E-CF4EABE81030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7EC41A9-BB3F-4141-B264-3332FA596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4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AE17-F99E-4B01-997E-CF4EABE81030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41A9-BB3F-4141-B264-3332FA596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2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E9AE17-F99E-4B01-997E-CF4EABE81030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EC41A9-BB3F-4141-B264-3332FA59609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:\Users\Attitude\Desktop\LPU LOGO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52" b="14646"/>
          <a:stretch/>
        </p:blipFill>
        <p:spPr bwMode="auto">
          <a:xfrm>
            <a:off x="10448928" y="19440"/>
            <a:ext cx="1734608" cy="79085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354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AE17-F99E-4B01-997E-CF4EABE81030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41A9-BB3F-4141-B264-3332FA596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AE17-F99E-4B01-997E-CF4EABE81030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41A9-BB3F-4141-B264-3332FA596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2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AE17-F99E-4B01-997E-CF4EABE81030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41A9-BB3F-4141-B264-3332FA596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8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AE17-F99E-4B01-997E-CF4EABE81030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41A9-BB3F-4141-B264-3332FA59609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C:\Users\Attitude\Desktop\LPU LOGO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52" b="14646"/>
          <a:stretch/>
        </p:blipFill>
        <p:spPr bwMode="auto">
          <a:xfrm>
            <a:off x="10448928" y="19440"/>
            <a:ext cx="1734608" cy="79085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76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AE17-F99E-4B01-997E-CF4EABE81030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41A9-BB3F-4141-B264-3332FA596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0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AE17-F99E-4B01-997E-CF4EABE81030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41A9-BB3F-4141-B264-3332FA596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2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5E9AE17-F99E-4B01-997E-CF4EABE81030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7EC41A9-BB3F-4141-B264-3332FA596092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C:\Users\Attitude\Desktop\LPU LOGO.png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52" b="14646"/>
          <a:stretch/>
        </p:blipFill>
        <p:spPr bwMode="auto">
          <a:xfrm>
            <a:off x="10448928" y="19440"/>
            <a:ext cx="1734608" cy="79085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365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h_gbB5gflI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85657A-7AB4-E4AF-B904-45770320F1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 135-BASICS OF MECHANICAL engineering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: 2, T: 1, P: 0  Credit: 3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5FD25247-2855-BFFD-C250-EB4E97654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120" y="4311210"/>
            <a:ext cx="9144000" cy="1309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Ravinder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Pal Singh,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Lovely Professional University, Punjab.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36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B1E7A38-308F-EDF5-4A28-22AEAF10A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88" y="619126"/>
            <a:ext cx="9144000" cy="57626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89016" y="4114798"/>
            <a:ext cx="2757054" cy="31865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BIS Norms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7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B3BBD74-21BF-3144-21C6-1419CF38F0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59" t="42614" r="8444" b="8395"/>
          <a:stretch/>
        </p:blipFill>
        <p:spPr>
          <a:xfrm>
            <a:off x="2355273" y="3937862"/>
            <a:ext cx="6788728" cy="273079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16182" y="555912"/>
            <a:ext cx="9809018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4000" b="1" u="sng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Syllabus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Unit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2-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Orthographic Projections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Principles,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Methods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of obtaining orthographic projection (First angle and third angle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Introduction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Auto CAD environment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24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6182" y="555912"/>
            <a:ext cx="9809018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4000" b="1" u="sng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Syllabus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Unit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3-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Sectional Views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Introduction, Principle, Importance,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Types- Full Section, Offset Section, Half Section, Practice,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2D Drawings On Auto CAD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45" y="3602182"/>
            <a:ext cx="5383790" cy="3255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109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BB7C8F32-1B24-9765-FCCF-1205CB5D1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363221"/>
            <a:ext cx="9324975" cy="5905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28109" y="1523999"/>
            <a:ext cx="429491" cy="4156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17386" y="3791865"/>
            <a:ext cx="2883995" cy="4174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3D modelling on AutoCAD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73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2E01329-A3F1-B84F-A0DD-523B16151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6" y="337705"/>
            <a:ext cx="9515474" cy="62193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06429" y="1593274"/>
            <a:ext cx="429491" cy="4156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47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1316182" y="555912"/>
            <a:ext cx="9809018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4000" b="1" u="sng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Syllabus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Unit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5- </a:t>
            </a:r>
            <a:r>
              <a:rPr lang="en-I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Introduction </a:t>
            </a:r>
            <a:r>
              <a:rPr lang="en-IN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Digital </a:t>
            </a:r>
            <a:r>
              <a:rPr lang="en-I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Fabrication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Need of Digital Manufacturing,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Prototype, 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types </a:t>
            </a: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nd </a:t>
            </a: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oles 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prototypes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Rapid Prototyping (RPT), 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phases 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of RPT, 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fundamentals, </a:t>
            </a: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dvantages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Practice of 2D 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3D </a:t>
            </a:r>
            <a:r>
              <a:rPr lang="en-IN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modeling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 Auto CAD 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86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1316182" y="555912"/>
            <a:ext cx="9809018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4000" b="1" u="sng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Syllabus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Unit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6- </a:t>
            </a:r>
            <a:r>
              <a:rPr lang="en-I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Rapid Prototyping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Classification of RPT systems, </a:t>
            </a:r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rocess </a:t>
            </a: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chain, 3D </a:t>
            </a:r>
            <a:r>
              <a:rPr lang="en-IN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modeling</a:t>
            </a: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data conversion, </a:t>
            </a:r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hecking-building-post-processing</a:t>
            </a: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Stereolithography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(STL)- process, principle, </a:t>
            </a:r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CAD </a:t>
            </a: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for RPT, </a:t>
            </a:r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conversion </a:t>
            </a: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of STL file from 3D solid models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26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1316182" y="555912"/>
            <a:ext cx="9809018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4000" b="1" u="sng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Benefits of Engineering Drawing in CSE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Every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engineer should have the ability to express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own ideas in the form of drawings to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convey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the manufacturer,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Technical drawing allows efficient communication among engineers and can be kept as a record of the planning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process,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Designing of computer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gadgets/hardware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can be accomplished knowing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basics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of engineering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drawing,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Drawing and converting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2D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sketches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 3D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models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also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critical criterion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 game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design.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7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1316182" y="555912"/>
            <a:ext cx="980901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4000" b="1" u="sng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Benefits of Digital Manufacturing in CSE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Rapid Prototyping helps designers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present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new concepts to board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members/clients/investors for facile understanding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approval of novel product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assists to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test different components and refine your ideas, providing a clear pathway from concept to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reality,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Reducing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product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evelopment costs,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Allowing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functionality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esting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90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1316182" y="555912"/>
            <a:ext cx="9809018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4000" b="1" u="sng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Benefits of Digital Manufacturing in CSE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Eliminating the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risk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product failure,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Improving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(and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stakeholder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involvement,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Increased efficiency through automated exchange of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data,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Avoidance of costly errors due to missed or misinterpreted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data,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Digital tools allow manufacturers to centralize and manage the entire manufacturing process in one software platform,</a:t>
            </a:r>
          </a:p>
        </p:txBody>
      </p:sp>
    </p:spTree>
    <p:extLst>
      <p:ext uri="{BB962C8B-B14F-4D97-AF65-F5344CB8AC3E}">
        <p14:creationId xmlns:p14="http://schemas.microsoft.com/office/powerpoint/2010/main" val="383953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3AB776-C7F4-F45A-5899-02A8B857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Course ATTAINMENT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554181" y="1588801"/>
            <a:ext cx="10695709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CO1:</a:t>
            </a: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understand the fundamentals of engineering drawing including usages of drawing tools, line-types, dimensioning, letter-writing</a:t>
            </a: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 other conventions.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CO2: </a:t>
            </a: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recognize and apply the conceptual framework of orthographic projections and acquire visualization and drawing skills on both grid-sheets and software.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CO3: </a:t>
            </a: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learn the procedures to draw the isometric views of few commonly used objects on both grid sheets and software.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CO4: </a:t>
            </a: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understand the usages of sectioning and to draw sectioned views on both grid-sheets and software. 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CO5: </a:t>
            </a: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impart the conceptual knowledge of digital fabrication using RPT and its fundamentals. 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07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7600" y="2379150"/>
            <a:ext cx="718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</a:rPr>
              <a:t>THANKS</a:t>
            </a:r>
          </a:p>
        </p:txBody>
      </p:sp>
      <p:sp>
        <p:nvSpPr>
          <p:cNvPr id="3" name="Rectangle 2"/>
          <p:cNvSpPr/>
          <p:nvPr/>
        </p:nvSpPr>
        <p:spPr>
          <a:xfrm>
            <a:off x="3563987" y="1639054"/>
            <a:ext cx="48354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2"/>
              </a:rPr>
              <a:t>https</a:t>
            </a:r>
            <a:r>
              <a:rPr lang="en-IN" dirty="0" smtClean="0">
                <a:hlinkClick r:id="rId2"/>
              </a:rPr>
              <a:t>://</a:t>
            </a:r>
            <a:r>
              <a:rPr lang="en-IN" dirty="0" smtClean="0">
                <a:solidFill>
                  <a:schemeClr val="bg1"/>
                </a:solidFill>
                <a:hlinkClick r:id="rId2"/>
              </a:rPr>
              <a:t>www.youtube.com/watch?v=Ah_gbB5gflI</a:t>
            </a:r>
            <a:endParaRPr lang="en-IN" dirty="0" smtClean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0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AA3E86-19B2-159B-7CAD-EF5F575F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-61264"/>
            <a:ext cx="9784080" cy="1508760"/>
          </a:xfrm>
        </p:spPr>
        <p:txBody>
          <a:bodyPr/>
          <a:lstStyle/>
          <a:p>
            <a:pPr algn="ctr"/>
            <a:r>
              <a:rPr lang="en-US" dirty="0"/>
              <a:t>COURSE CONTENT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77D6F7-0777-CE17-4F77-5C89FA3C918E}"/>
              </a:ext>
            </a:extLst>
          </p:cNvPr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489957"/>
              </p:ext>
            </p:extLst>
          </p:nvPr>
        </p:nvGraphicFramePr>
        <p:xfrm>
          <a:off x="538696" y="1132027"/>
          <a:ext cx="10988285" cy="54073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9036"/>
                <a:gridCol w="9679249"/>
              </a:tblGrid>
              <a:tr h="8127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Unit- I</a:t>
                      </a:r>
                      <a:endParaRPr lang="en-US" sz="17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1866" marR="61866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b="1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Introduction to Engineering Drawing: </a:t>
                      </a:r>
                      <a:r>
                        <a:rPr lang="en-IN" sz="1700" b="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Principles of engineering drawing and its significance, drawing instruments, line-types, dimensioning, single stroke vertical Gothic letter writing, BIS norms</a:t>
                      </a:r>
                      <a:endParaRPr lang="en-US" sz="1700" b="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1866" marR="61866" marT="0" marB="0">
                    <a:solidFill>
                      <a:schemeClr val="tx1"/>
                    </a:solidFill>
                  </a:tcPr>
                </a:tc>
              </a:tr>
              <a:tr h="8127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Unit- II</a:t>
                      </a:r>
                      <a:endParaRPr lang="en-US" sz="17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1866" marR="61866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Orthographic Projections: </a:t>
                      </a:r>
                      <a:r>
                        <a:rPr lang="en-IN" sz="17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Introduction, principle, orthographic projections in both first and third angle projections systems, practice, introduction to AutoCAD environment</a:t>
                      </a:r>
                      <a:endParaRPr lang="en-US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1866" marR="61866" marT="0" marB="0">
                    <a:solidFill>
                      <a:schemeClr val="tx1"/>
                    </a:solidFill>
                  </a:tcPr>
                </a:tc>
              </a:tr>
              <a:tr h="54183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Unit- III</a:t>
                      </a:r>
                      <a:endParaRPr lang="en-US" sz="17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1866" marR="61866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Sectional Views:</a:t>
                      </a:r>
                      <a:r>
                        <a:rPr lang="en-IN" sz="17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Introduction, principle, importance, types- full section, offset section, half section, practice, 2D drawings on AutoCAD</a:t>
                      </a:r>
                      <a:endParaRPr lang="en-US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1866" marR="61866" marT="0" marB="0">
                    <a:solidFill>
                      <a:schemeClr val="tx1"/>
                    </a:solidFill>
                  </a:tcPr>
                </a:tc>
              </a:tr>
              <a:tr h="8127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Unit- IV</a:t>
                      </a:r>
                      <a:endParaRPr lang="en-US" sz="17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1866" marR="61866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Isometric Projections:</a:t>
                      </a:r>
                      <a:r>
                        <a:rPr lang="en-IN" sz="17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Introduction, principle, terminology, isometric scale, isometric views of step, inclined, oblique, and cylindrical blocks, isometric dimensioning, practice, 3D </a:t>
                      </a:r>
                      <a:r>
                        <a:rPr lang="en-IN" sz="17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modeling</a:t>
                      </a:r>
                      <a:r>
                        <a:rPr lang="en-IN" sz="17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7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on AutoCAD</a:t>
                      </a:r>
                      <a:endParaRPr lang="en-US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1866" marR="61866" marT="0" marB="0">
                    <a:solidFill>
                      <a:schemeClr val="tx1"/>
                    </a:solidFill>
                  </a:tcPr>
                </a:tc>
              </a:tr>
              <a:tr h="8127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Unit- V</a:t>
                      </a:r>
                      <a:endParaRPr lang="en-US" sz="17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1866" marR="61866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Introduction to Digital Fabrication: </a:t>
                      </a:r>
                      <a:r>
                        <a:rPr lang="en-IN" sz="17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Need of digital manufacturing, prototype, types and roles of prototypes, rapid prototyping (RPT), phases of RPT, fundamentals of RPT, advantages, practice of 2D and 3D modelling on AutoCAD  </a:t>
                      </a:r>
                      <a:endParaRPr lang="en-US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1866" marR="61866" marT="0" marB="0">
                    <a:solidFill>
                      <a:schemeClr val="tx1"/>
                    </a:solidFill>
                  </a:tcPr>
                </a:tc>
              </a:tr>
              <a:tr h="8127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Unit- VI</a:t>
                      </a:r>
                      <a:endParaRPr lang="en-US" sz="17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1866" marR="61866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Rapid Prototyping:</a:t>
                      </a:r>
                      <a:r>
                        <a:rPr lang="en-IN" sz="17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Classification of RPT systems, process chain, 3D modelling, data conversion, checking-building-</a:t>
                      </a:r>
                      <a:r>
                        <a:rPr lang="en-IN" sz="17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postprocessing</a:t>
                      </a:r>
                      <a:r>
                        <a:rPr lang="en-IN" sz="17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IN" sz="17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Stereolithography</a:t>
                      </a:r>
                      <a:r>
                        <a:rPr lang="en-IN" sz="17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(STL)- process, principle, CAD for RPT, conversion of STL file from 3D solid models</a:t>
                      </a:r>
                      <a:endParaRPr lang="en-US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1866" marR="61866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5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E510BA-35E6-B52A-391F-5A141F63D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BOOKS AND REFERENCES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7091" y="1416271"/>
            <a:ext cx="1161010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Text Books: </a:t>
            </a:r>
            <a:endParaRPr lang="en-US" sz="2000" dirty="0">
              <a:solidFill>
                <a:schemeClr val="bg1"/>
              </a:solidFill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2000" dirty="0" smtClean="0">
                <a:solidFill>
                  <a:schemeClr val="bg1"/>
                </a:solidFill>
              </a:rPr>
              <a:t>Engineering </a:t>
            </a:r>
            <a:r>
              <a:rPr lang="en-IN" sz="2000" dirty="0">
                <a:solidFill>
                  <a:schemeClr val="bg1"/>
                </a:solidFill>
              </a:rPr>
              <a:t>Drawing with an Introduction to AutoCAD, </a:t>
            </a:r>
            <a:r>
              <a:rPr lang="en-IN" sz="2000" dirty="0" err="1">
                <a:solidFill>
                  <a:schemeClr val="bg1"/>
                </a:solidFill>
              </a:rPr>
              <a:t>Dhananjay</a:t>
            </a:r>
            <a:r>
              <a:rPr lang="en-IN" sz="2000" dirty="0">
                <a:solidFill>
                  <a:schemeClr val="bg1"/>
                </a:solidFill>
              </a:rPr>
              <a:t> A. </a:t>
            </a:r>
            <a:r>
              <a:rPr lang="en-IN" sz="2000" dirty="0" err="1">
                <a:solidFill>
                  <a:schemeClr val="bg1"/>
                </a:solidFill>
              </a:rPr>
              <a:t>Jolhe</a:t>
            </a:r>
            <a:r>
              <a:rPr lang="en-IN" sz="2000" dirty="0">
                <a:solidFill>
                  <a:schemeClr val="bg1"/>
                </a:solidFill>
              </a:rPr>
              <a:t>, McGraw Hill Education.</a:t>
            </a:r>
            <a:endParaRPr lang="en-US" sz="2000" dirty="0">
              <a:solidFill>
                <a:schemeClr val="bg1"/>
              </a:solidFill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2000" dirty="0" smtClean="0">
                <a:solidFill>
                  <a:schemeClr val="bg1"/>
                </a:solidFill>
              </a:rPr>
              <a:t>Rapid </a:t>
            </a:r>
            <a:r>
              <a:rPr lang="en-IN" sz="2000" dirty="0">
                <a:solidFill>
                  <a:schemeClr val="bg1"/>
                </a:solidFill>
              </a:rPr>
              <a:t>Prototyping- Principles and Applications (2</a:t>
            </a:r>
            <a:r>
              <a:rPr lang="en-IN" sz="2000" baseline="30000" dirty="0">
                <a:solidFill>
                  <a:schemeClr val="bg1"/>
                </a:solidFill>
              </a:rPr>
              <a:t>nd</a:t>
            </a:r>
            <a:r>
              <a:rPr lang="en-IN" sz="2000" dirty="0">
                <a:solidFill>
                  <a:schemeClr val="bg1"/>
                </a:solidFill>
              </a:rPr>
              <a:t> edition), Chua, C.K., Leong, K.F., Lim, C.K., World Scientific Publications, London  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References: </a:t>
            </a:r>
            <a:endParaRPr lang="en-US" sz="2000" dirty="0">
              <a:solidFill>
                <a:schemeClr val="bg1"/>
              </a:solidFill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2000" dirty="0" smtClean="0">
                <a:solidFill>
                  <a:schemeClr val="bg1"/>
                </a:solidFill>
              </a:rPr>
              <a:t>Engineering </a:t>
            </a:r>
            <a:r>
              <a:rPr lang="en-IN" sz="2000" dirty="0">
                <a:solidFill>
                  <a:schemeClr val="bg1"/>
                </a:solidFill>
              </a:rPr>
              <a:t>Graphics, K C John, Prentice Hall</a:t>
            </a:r>
            <a:endParaRPr lang="en-US" sz="2000" dirty="0">
              <a:solidFill>
                <a:schemeClr val="bg1"/>
              </a:solidFill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2000" dirty="0" smtClean="0">
                <a:solidFill>
                  <a:schemeClr val="bg1"/>
                </a:solidFill>
              </a:rPr>
              <a:t>Engineering </a:t>
            </a:r>
            <a:r>
              <a:rPr lang="en-IN" sz="2000" dirty="0">
                <a:solidFill>
                  <a:schemeClr val="bg1"/>
                </a:solidFill>
              </a:rPr>
              <a:t>Drawing, N.D. </a:t>
            </a:r>
            <a:r>
              <a:rPr lang="en-IN" sz="2000" dirty="0" err="1">
                <a:solidFill>
                  <a:schemeClr val="bg1"/>
                </a:solidFill>
              </a:rPr>
              <a:t>Bhat</a:t>
            </a:r>
            <a:r>
              <a:rPr lang="en-IN" sz="2000" dirty="0">
                <a:solidFill>
                  <a:schemeClr val="bg1"/>
                </a:solidFill>
              </a:rPr>
              <a:t> &amp; M. </a:t>
            </a:r>
            <a:r>
              <a:rPr lang="en-IN" sz="2000" dirty="0" err="1">
                <a:solidFill>
                  <a:schemeClr val="bg1"/>
                </a:solidFill>
              </a:rPr>
              <a:t>Panchal</a:t>
            </a:r>
            <a:r>
              <a:rPr lang="en-IN" sz="2000" dirty="0">
                <a:solidFill>
                  <a:schemeClr val="bg1"/>
                </a:solidFill>
              </a:rPr>
              <a:t>, </a:t>
            </a:r>
            <a:r>
              <a:rPr lang="en-IN" sz="2000" dirty="0" err="1">
                <a:solidFill>
                  <a:schemeClr val="bg1"/>
                </a:solidFill>
              </a:rPr>
              <a:t>Charotar</a:t>
            </a:r>
            <a:r>
              <a:rPr lang="en-IN" sz="2000" dirty="0">
                <a:solidFill>
                  <a:schemeClr val="bg1"/>
                </a:solidFill>
              </a:rPr>
              <a:t> Publishing House </a:t>
            </a:r>
            <a:r>
              <a:rPr lang="en-IN" sz="2000" dirty="0" err="1">
                <a:solidFill>
                  <a:schemeClr val="bg1"/>
                </a:solidFill>
              </a:rPr>
              <a:t>Pvt.</a:t>
            </a:r>
            <a:r>
              <a:rPr lang="en-IN" sz="2000" dirty="0">
                <a:solidFill>
                  <a:schemeClr val="bg1"/>
                </a:solidFill>
              </a:rPr>
              <a:t> Ltd.</a:t>
            </a:r>
            <a:endParaRPr lang="en-US" sz="2000" dirty="0">
              <a:solidFill>
                <a:schemeClr val="bg1"/>
              </a:solidFill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2000" dirty="0" smtClean="0">
                <a:solidFill>
                  <a:schemeClr val="bg1"/>
                </a:solidFill>
              </a:rPr>
              <a:t>Manufacturing </a:t>
            </a:r>
            <a:r>
              <a:rPr lang="en-IN" sz="2000" dirty="0">
                <a:solidFill>
                  <a:schemeClr val="bg1"/>
                </a:solidFill>
              </a:rPr>
              <a:t>Engineering and Technology (3</a:t>
            </a:r>
            <a:r>
              <a:rPr lang="en-IN" sz="2000" baseline="30000" dirty="0">
                <a:solidFill>
                  <a:schemeClr val="bg1"/>
                </a:solidFill>
              </a:rPr>
              <a:t>rd</a:t>
            </a:r>
            <a:r>
              <a:rPr lang="en-IN" sz="2000" dirty="0">
                <a:solidFill>
                  <a:schemeClr val="bg1"/>
                </a:solidFill>
              </a:rPr>
              <a:t> edition), </a:t>
            </a:r>
            <a:r>
              <a:rPr lang="en-IN" sz="2000" dirty="0" err="1">
                <a:solidFill>
                  <a:schemeClr val="bg1"/>
                </a:solidFill>
              </a:rPr>
              <a:t>Serope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dirty="0" err="1">
                <a:solidFill>
                  <a:schemeClr val="bg1"/>
                </a:solidFill>
              </a:rPr>
              <a:t>Kalpakjian</a:t>
            </a:r>
            <a:r>
              <a:rPr lang="en-IN" sz="2000" dirty="0">
                <a:solidFill>
                  <a:schemeClr val="bg1"/>
                </a:solidFill>
              </a:rPr>
              <a:t>, Addison-Wesley Publications, Boston 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46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D34884-653E-8A9E-9ED6-C5B0D8CD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Course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4026E4-D443-AB61-43FA-501037569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ASSESSMENT : 3 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(C010102)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30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TERM: 1 							25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TERM: 1 							40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ATTENDANCE 						5</a:t>
            </a:r>
          </a:p>
        </p:txBody>
      </p:sp>
    </p:spTree>
    <p:extLst>
      <p:ext uri="{BB962C8B-B14F-4D97-AF65-F5344CB8AC3E}">
        <p14:creationId xmlns:p14="http://schemas.microsoft.com/office/powerpoint/2010/main" val="287036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0F86285C-5F41-0460-C79F-67A45A554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61" r="2047" b="2302"/>
          <a:stretch/>
        </p:blipFill>
        <p:spPr>
          <a:xfrm>
            <a:off x="1126067" y="1960363"/>
            <a:ext cx="10143066" cy="4415038"/>
          </a:xfrm>
          <a:prstGeom prst="rect">
            <a:avLst/>
          </a:prstGeom>
          <a:ln w="38100">
            <a:noFill/>
          </a:ln>
        </p:spPr>
      </p:pic>
      <p:sp>
        <p:nvSpPr>
          <p:cNvPr id="4" name="object 3">
            <a:extLst>
              <a:ext uri="{FF2B5EF4-FFF2-40B4-BE49-F238E27FC236}">
                <a16:creationId xmlns="" xmlns:a16="http://schemas.microsoft.com/office/drawing/2014/main" id="{CFEC6280-9932-04C0-F56E-C09D797A911C}"/>
              </a:ext>
            </a:extLst>
          </p:cNvPr>
          <p:cNvSpPr txBox="1">
            <a:spLocks/>
          </p:cNvSpPr>
          <p:nvPr/>
        </p:nvSpPr>
        <p:spPr>
          <a:xfrm>
            <a:off x="1508876" y="341961"/>
            <a:ext cx="84537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Introduction</a:t>
            </a:r>
            <a:r>
              <a:rPr kumimoji="0" lang="en-US" sz="44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</a:t>
            </a:r>
            <a:r>
              <a:rPr kumimoji="0" lang="en-US" sz="4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to</a:t>
            </a:r>
            <a:r>
              <a:rPr kumimoji="0" lang="en-US" sz="4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</a:t>
            </a: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Engineering</a:t>
            </a:r>
            <a:r>
              <a:rPr kumimoji="0" lang="en-US" sz="4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</a:t>
            </a:r>
            <a:r>
              <a:rPr kumimoji="0" lang="en-US" sz="4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Drawing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CBDC318-45A2-D638-0A41-657660199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48" y="1220213"/>
            <a:ext cx="7413379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5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98130D4-890D-C4BE-6B22-A5A983CF0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3" r="2148" b="1436"/>
          <a:stretch/>
        </p:blipFill>
        <p:spPr>
          <a:xfrm>
            <a:off x="1424616" y="1503469"/>
            <a:ext cx="8425504" cy="4897331"/>
          </a:xfrm>
          <a:prstGeom prst="rect">
            <a:avLst/>
          </a:prstGeom>
          <a:ln>
            <a:noFill/>
          </a:ln>
        </p:spPr>
      </p:pic>
      <p:sp>
        <p:nvSpPr>
          <p:cNvPr id="5" name="object 3">
            <a:extLst>
              <a:ext uri="{FF2B5EF4-FFF2-40B4-BE49-F238E27FC236}">
                <a16:creationId xmlns="" xmlns:a16="http://schemas.microsoft.com/office/drawing/2014/main" id="{CFEC6280-9932-04C0-F56E-C09D797A911C}"/>
              </a:ext>
            </a:extLst>
          </p:cNvPr>
          <p:cNvSpPr txBox="1">
            <a:spLocks/>
          </p:cNvSpPr>
          <p:nvPr/>
        </p:nvSpPr>
        <p:spPr>
          <a:xfrm>
            <a:off x="1376796" y="341961"/>
            <a:ext cx="84537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Introduction</a:t>
            </a:r>
            <a:r>
              <a:rPr kumimoji="0" lang="en-US" sz="44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</a:t>
            </a:r>
            <a:r>
              <a:rPr kumimoji="0" lang="en-US" sz="4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to</a:t>
            </a:r>
            <a:r>
              <a:rPr kumimoji="0" lang="en-US" sz="4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</a:t>
            </a: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Engineering</a:t>
            </a:r>
            <a:r>
              <a:rPr kumimoji="0" lang="en-US" sz="4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</a:t>
            </a:r>
            <a:r>
              <a:rPr kumimoji="0" lang="en-US" sz="4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Drawing</a:t>
            </a:r>
          </a:p>
        </p:txBody>
      </p:sp>
    </p:spTree>
    <p:extLst>
      <p:ext uri="{BB962C8B-B14F-4D97-AF65-F5344CB8AC3E}">
        <p14:creationId xmlns:p14="http://schemas.microsoft.com/office/powerpoint/2010/main" val="270041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DDE09152-C837-6F4B-A90E-400217E07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040" y="442452"/>
            <a:ext cx="8392160" cy="608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3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641E99C2-C314-DCC4-FB37-29AB1CD71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058" y="663453"/>
            <a:ext cx="7777316" cy="600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6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514</TotalTime>
  <Words>731</Words>
  <Application>Microsoft Office PowerPoint</Application>
  <PresentationFormat>Custom</PresentationFormat>
  <Paragraphs>89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Banded</vt:lpstr>
      <vt:lpstr>MEC 135-BASICS OF MECHANICAL engineering L : 2, T: 1, P: 0  Credit: 3 </vt:lpstr>
      <vt:lpstr>Course ATTAINMENT</vt:lpstr>
      <vt:lpstr>COURSE CONTENT</vt:lpstr>
      <vt:lpstr>TEXT BOOKS AND REFERENCES</vt:lpstr>
      <vt:lpstr>Course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 135 BASICS OF MECHANICAL engineering L : 2 T: 1 P: 0  Credit: 3</dc:title>
  <dc:creator>Kalidasan Rathinam</dc:creator>
  <cp:lastModifiedBy>Windows User</cp:lastModifiedBy>
  <cp:revision>83</cp:revision>
  <cp:lastPrinted>2022-08-25T06:05:10Z</cp:lastPrinted>
  <dcterms:created xsi:type="dcterms:W3CDTF">2022-08-23T07:34:06Z</dcterms:created>
  <dcterms:modified xsi:type="dcterms:W3CDTF">2023-01-19T05:03:03Z</dcterms:modified>
</cp:coreProperties>
</file>