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4995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883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0385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03985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CCD42-4760-4A29-BB8C-104690EB521C}"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89135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7CCD42-4760-4A29-BB8C-104690EB521C}"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35885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7CCD42-4760-4A29-BB8C-104690EB521C}"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1677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7CCD42-4760-4A29-BB8C-104690EB521C}"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98311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D42-4760-4A29-BB8C-104690EB521C}"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63963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55292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416050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D42-4760-4A29-BB8C-104690EB521C}" type="datetimeFigureOut">
              <a:rPr lang="en-IN" smtClean="0"/>
              <a:t>04-03-2024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3EF09-B5B6-417B-9A22-489E4C1ADE70}" type="slidenum">
              <a:rPr lang="en-IN" smtClean="0"/>
              <a:t>‹#›</a:t>
            </a:fld>
            <a:endParaRPr lang="en-IN"/>
          </a:p>
        </p:txBody>
      </p:sp>
    </p:spTree>
    <p:extLst>
      <p:ext uri="{BB962C8B-B14F-4D97-AF65-F5344CB8AC3E}">
        <p14:creationId xmlns:p14="http://schemas.microsoft.com/office/powerpoint/2010/main" val="3580254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Designing a Learning System</a:t>
            </a:r>
          </a:p>
        </p:txBody>
      </p:sp>
    </p:spTree>
    <p:extLst>
      <p:ext uri="{BB962C8B-B14F-4D97-AF65-F5344CB8AC3E}">
        <p14:creationId xmlns:p14="http://schemas.microsoft.com/office/powerpoint/2010/main" val="116752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7411"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64087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70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8435"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243013"/>
            <a:ext cx="512445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45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How many steps are involved in </a:t>
            </a:r>
            <a:r>
              <a:rPr lang="en-IN"/>
              <a:t>building the learning </a:t>
            </a:r>
            <a:r>
              <a:rPr lang="en-IN" dirty="0"/>
              <a:t>system? </a:t>
            </a:r>
          </a:p>
          <a:p>
            <a:br>
              <a:rPr lang="en-IN" dirty="0"/>
            </a:br>
            <a:endParaRPr lang="en-IN" dirty="0"/>
          </a:p>
        </p:txBody>
      </p:sp>
    </p:spTree>
    <p:extLst>
      <p:ext uri="{BB962C8B-B14F-4D97-AF65-F5344CB8AC3E}">
        <p14:creationId xmlns:p14="http://schemas.microsoft.com/office/powerpoint/2010/main" val="88709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normAutofit lnSpcReduction="10000"/>
          </a:bodyPr>
          <a:lstStyle/>
          <a:p>
            <a:r>
              <a:rPr lang="en-IN" dirty="0"/>
              <a:t>Which of the following is not a step in building a learning system? *</a:t>
            </a:r>
          </a:p>
          <a:p>
            <a:pPr lvl="1"/>
            <a:r>
              <a:rPr lang="en-IN" dirty="0"/>
              <a:t>Choosing the training experience</a:t>
            </a:r>
          </a:p>
          <a:p>
            <a:pPr lvl="1"/>
            <a:r>
              <a:rPr lang="en-IN" dirty="0"/>
              <a:t>Choosing the function approximation algorithm</a:t>
            </a:r>
          </a:p>
          <a:p>
            <a:pPr lvl="1"/>
            <a:r>
              <a:rPr lang="en-IN" dirty="0" err="1"/>
              <a:t>hyperparameter</a:t>
            </a:r>
            <a:r>
              <a:rPr lang="en-IN" dirty="0"/>
              <a:t> tuning</a:t>
            </a:r>
          </a:p>
          <a:p>
            <a:pPr lvl="1"/>
            <a:r>
              <a:rPr lang="en-IN" dirty="0"/>
              <a:t>None of these</a:t>
            </a:r>
            <a:br>
              <a:rPr lang="en-IN" dirty="0"/>
            </a:br>
            <a:endParaRPr lang="en-IN" dirty="0"/>
          </a:p>
          <a:p>
            <a:pPr marL="0" indent="0">
              <a:buNone/>
            </a:pPr>
            <a:br>
              <a:rPr lang="en-IN" dirty="0"/>
            </a:br>
            <a:endParaRPr lang="en-IN" dirty="0"/>
          </a:p>
        </p:txBody>
      </p:sp>
    </p:spTree>
    <p:extLst>
      <p:ext uri="{BB962C8B-B14F-4D97-AF65-F5344CB8AC3E}">
        <p14:creationId xmlns:p14="http://schemas.microsoft.com/office/powerpoint/2010/main" val="352814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Weights are adjusted so that </a:t>
            </a:r>
          </a:p>
          <a:p>
            <a:pPr lvl="1"/>
            <a:r>
              <a:rPr lang="en-IN" dirty="0"/>
              <a:t>Error can be minimized</a:t>
            </a:r>
          </a:p>
          <a:p>
            <a:pPr lvl="1"/>
            <a:r>
              <a:rPr lang="en-IN" dirty="0"/>
              <a:t>Error can be maximized</a:t>
            </a:r>
          </a:p>
          <a:p>
            <a:pPr lvl="1"/>
            <a:r>
              <a:rPr lang="en-IN" dirty="0"/>
              <a:t>Error does not have any relation</a:t>
            </a:r>
          </a:p>
        </p:txBody>
      </p:sp>
    </p:spTree>
    <p:extLst>
      <p:ext uri="{BB962C8B-B14F-4D97-AF65-F5344CB8AC3E}">
        <p14:creationId xmlns:p14="http://schemas.microsoft.com/office/powerpoint/2010/main" val="65451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Distribution of training examples put impact on the performance of the model.</a:t>
            </a:r>
          </a:p>
          <a:p>
            <a:pPr lvl="1"/>
            <a:r>
              <a:rPr lang="en-IN" dirty="0"/>
              <a:t>True</a:t>
            </a:r>
          </a:p>
          <a:p>
            <a:pPr lvl="1"/>
            <a:r>
              <a:rPr lang="en-IN" dirty="0"/>
              <a:t>False</a:t>
            </a:r>
          </a:p>
        </p:txBody>
      </p:sp>
    </p:spTree>
    <p:extLst>
      <p:ext uri="{BB962C8B-B14F-4D97-AF65-F5344CB8AC3E}">
        <p14:creationId xmlns:p14="http://schemas.microsoft.com/office/powerpoint/2010/main" val="313250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b="1" dirty="0"/>
          </a:p>
        </p:txBody>
      </p:sp>
      <p:sp>
        <p:nvSpPr>
          <p:cNvPr id="3" name="Content Placeholder 2"/>
          <p:cNvSpPr>
            <a:spLocks noGrp="1"/>
          </p:cNvSpPr>
          <p:nvPr>
            <p:ph idx="1"/>
          </p:nvPr>
        </p:nvSpPr>
        <p:spPr/>
        <p:txBody>
          <a:bodyPr/>
          <a:lstStyle/>
          <a:p>
            <a:r>
              <a:rPr lang="en-IN" dirty="0"/>
              <a:t>Explain the designing a learning system of sentiment analysis using neat and clean diagram. </a:t>
            </a:r>
          </a:p>
          <a:p>
            <a:r>
              <a:rPr lang="en-IN" dirty="0"/>
              <a:t>Explain the designing a learning system of Credit card fraud detection using neat and clean diagram.	</a:t>
            </a:r>
          </a:p>
        </p:txBody>
      </p:sp>
    </p:spTree>
    <p:extLst>
      <p:ext uri="{BB962C8B-B14F-4D97-AF65-F5344CB8AC3E}">
        <p14:creationId xmlns:p14="http://schemas.microsoft.com/office/powerpoint/2010/main" val="205801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altLang="en-US"/>
              <a:t> </a:t>
            </a:r>
          </a:p>
        </p:txBody>
      </p:sp>
      <p:sp>
        <p:nvSpPr>
          <p:cNvPr id="20483" name="Content Placeholder 2"/>
          <p:cNvSpPr>
            <a:spLocks noGrp="1"/>
          </p:cNvSpPr>
          <p:nvPr>
            <p:ph idx="1"/>
          </p:nvPr>
        </p:nvSpPr>
        <p:spPr/>
        <p:txBody>
          <a:bodyPr/>
          <a:lstStyle/>
          <a:p>
            <a:pPr marL="0" indent="0" eaLnBrk="1" hangingPunct="1">
              <a:buFont typeface="Arial" charset="0"/>
              <a:buNone/>
            </a:pPr>
            <a:r>
              <a:rPr lang="en-IN" altLang="en-US"/>
              <a:t> </a:t>
            </a:r>
          </a:p>
        </p:txBody>
      </p:sp>
      <p:sp>
        <p:nvSpPr>
          <p:cNvPr id="4" name="Rectangle 3">
            <a:extLst>
              <a:ext uri="{FF2B5EF4-FFF2-40B4-BE49-F238E27FC236}">
                <a16:creationId xmlns:a16="http://schemas.microsoft.com/office/drawing/2014/main" id="{B1217D2A-6E74-4A3C-87F3-6DF784C7E8BA}"/>
              </a:ext>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val="403070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EF07EA5F-C9C5-4CD1-B14F-A5F22CC1892E}"/>
              </a:ext>
            </a:extLst>
          </p:cNvPr>
          <p:cNvSpPr>
            <a:spLocks noGrp="1"/>
          </p:cNvSpPr>
          <p:nvPr>
            <p:ph idx="1"/>
          </p:nvPr>
        </p:nvSpPr>
        <p:spPr>
          <a:xfrm>
            <a:off x="457200" y="1600200"/>
            <a:ext cx="8229600" cy="4997450"/>
          </a:xfrm>
        </p:spPr>
        <p:txBody>
          <a:bodyPr rtlCol="0">
            <a:normAutofit fontScale="55000" lnSpcReduction="20000"/>
          </a:bodyPr>
          <a:lstStyle/>
          <a:p>
            <a:pPr marL="514350" indent="-514350" eaLnBrk="1" fontAlgn="auto" hangingPunct="1">
              <a:spcAft>
                <a:spcPts val="0"/>
              </a:spcAft>
              <a:buFont typeface="Arial" panose="020B0604020202020204" pitchFamily="34" charset="0"/>
              <a:buAutoNum type="arabicPeriod"/>
              <a:defRPr/>
            </a:pPr>
            <a:r>
              <a:rPr lang="en-IN" b="1" dirty="0"/>
              <a:t>Choosing the Training Experience</a:t>
            </a:r>
          </a:p>
          <a:p>
            <a:pPr eaLnBrk="1" fontAlgn="auto" hangingPunct="1">
              <a:spcAft>
                <a:spcPts val="0"/>
              </a:spcAft>
              <a:buFont typeface="Arial" panose="020B0604020202020204" pitchFamily="34" charset="0"/>
              <a:buChar char="•"/>
              <a:defRPr/>
            </a:pPr>
            <a:r>
              <a:rPr lang="en-IN" dirty="0"/>
              <a:t>The type of training experience available can have a significant impact on success or failure of the learner. </a:t>
            </a:r>
          </a:p>
          <a:p>
            <a:pPr eaLnBrk="1" fontAlgn="auto" hangingPunct="1">
              <a:spcAft>
                <a:spcPts val="0"/>
              </a:spcAft>
              <a:buFont typeface="Arial" panose="020B0604020202020204" pitchFamily="34" charset="0"/>
              <a:buChar char="•"/>
              <a:defRPr/>
            </a:pPr>
            <a:r>
              <a:rPr lang="en-IN" dirty="0"/>
              <a:t>One key attribute is whether the training experience provides direct or indirect feedback regarding the choices made by the performance system.</a:t>
            </a:r>
          </a:p>
          <a:p>
            <a:pPr lvl="1" eaLnBrk="1" fontAlgn="auto" hangingPunct="1">
              <a:spcAft>
                <a:spcPts val="0"/>
              </a:spcAft>
              <a:buFont typeface="Arial" panose="020B0604020202020204" pitchFamily="34" charset="0"/>
              <a:buChar char="–"/>
              <a:defRPr/>
            </a:pPr>
            <a:r>
              <a:rPr lang="en-IN" dirty="0"/>
              <a:t>For example, in learning to play checkers, the system might learn from </a:t>
            </a:r>
            <a:r>
              <a:rPr lang="en-IN" b="1" i="1" dirty="0"/>
              <a:t>direct </a:t>
            </a:r>
            <a:r>
              <a:rPr lang="en-IN" dirty="0"/>
              <a:t>training examples consisting of individual checkers board states and the correct move for each. Alternatively, it might have available only </a:t>
            </a:r>
            <a:r>
              <a:rPr lang="en-IN" b="1" i="1" dirty="0"/>
              <a:t>indirect </a:t>
            </a:r>
            <a:r>
              <a:rPr lang="en-IN" dirty="0"/>
              <a:t>information consisting of the move sequences and final outcomes of various games played. </a:t>
            </a:r>
          </a:p>
          <a:p>
            <a:pPr lvl="1" eaLnBrk="1" fontAlgn="auto" hangingPunct="1">
              <a:spcAft>
                <a:spcPts val="0"/>
              </a:spcAft>
              <a:buFont typeface="Arial" panose="020B0604020202020204" pitchFamily="34" charset="0"/>
              <a:buChar char="–"/>
              <a:defRPr/>
            </a:pPr>
            <a:r>
              <a:rPr lang="en-IN" dirty="0"/>
              <a:t>Here the learner faces an additional problem of </a:t>
            </a:r>
            <a:r>
              <a:rPr lang="en-IN" b="1" i="1" dirty="0"/>
              <a:t>credit assignment, </a:t>
            </a:r>
            <a:r>
              <a:rPr lang="en-IN" dirty="0"/>
              <a:t>or determining the degree to which each move in the sequence deserves credit or blame for the final outcome.</a:t>
            </a:r>
          </a:p>
          <a:p>
            <a:pPr eaLnBrk="1" fontAlgn="auto" hangingPunct="1">
              <a:spcAft>
                <a:spcPts val="0"/>
              </a:spcAft>
              <a:buFont typeface="Arial" panose="020B0604020202020204" pitchFamily="34" charset="0"/>
              <a:buChar char="•"/>
              <a:defRPr/>
            </a:pPr>
            <a:r>
              <a:rPr lang="en-IN" dirty="0"/>
              <a:t>A second important attribute of the training experience is the degree to which the learner controls the sequence of training examples. </a:t>
            </a:r>
          </a:p>
          <a:p>
            <a:pPr lvl="1">
              <a:defRPr/>
            </a:pPr>
            <a:r>
              <a:rPr lang="en-IN" dirty="0"/>
              <a:t>For example, the learner might rely on the teacher to select informative board states and to provide the correct move for each. Alternatively, the learner might itself propose board states that it finds particularly confusing and ask the teacher for the correct move. </a:t>
            </a:r>
            <a:r>
              <a:rPr lang="en-US" dirty="0"/>
              <a:t>Or the learner may have complete control over both the board states and (indirect) training classifications, as it does when it learns by playing against itself with no teacher present. </a:t>
            </a:r>
            <a:endParaRPr lang="en-IN" dirty="0"/>
          </a:p>
          <a:p>
            <a:pPr eaLnBrk="1" fontAlgn="auto" hangingPunct="1">
              <a:spcAft>
                <a:spcPts val="0"/>
              </a:spcAft>
              <a:buFont typeface="Arial" panose="020B0604020202020204" pitchFamily="34" charset="0"/>
              <a:buChar char="•"/>
              <a:defRPr/>
            </a:pPr>
            <a:r>
              <a:rPr lang="en-IN" b="1" dirty="0"/>
              <a:t>A </a:t>
            </a:r>
            <a:r>
              <a:rPr lang="en-IN" dirty="0"/>
              <a:t>third important attribute of the training experience is how well it represents the distribution of examples over which the final system performance </a:t>
            </a:r>
            <a:r>
              <a:rPr lang="en-IN" sz="2400" dirty="0"/>
              <a:t>P </a:t>
            </a:r>
            <a:r>
              <a:rPr lang="en-IN" dirty="0"/>
              <a:t>must be measured.</a:t>
            </a:r>
          </a:p>
        </p:txBody>
      </p:sp>
    </p:spTree>
    <p:extLst>
      <p:ext uri="{BB962C8B-B14F-4D97-AF65-F5344CB8AC3E}">
        <p14:creationId xmlns:p14="http://schemas.microsoft.com/office/powerpoint/2010/main" val="38556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3A6580D5-C69A-4E42-A572-416C42D5E2B8}"/>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IN" dirty="0"/>
              <a:t>We now have a fully specified learning task.</a:t>
            </a:r>
          </a:p>
          <a:p>
            <a:pPr eaLnBrk="1" fontAlgn="auto" hangingPunct="1">
              <a:spcAft>
                <a:spcPts val="0"/>
              </a:spcAft>
              <a:buFont typeface="Arial" panose="020B0604020202020204" pitchFamily="34" charset="0"/>
              <a:buChar char="•"/>
              <a:defRPr/>
            </a:pPr>
            <a:r>
              <a:rPr lang="en-IN" b="1" dirty="0"/>
              <a:t>A checkers learning problem:</a:t>
            </a:r>
          </a:p>
          <a:p>
            <a:pPr lvl="1" eaLnBrk="1" fontAlgn="auto" hangingPunct="1">
              <a:spcAft>
                <a:spcPts val="0"/>
              </a:spcAft>
              <a:buFont typeface="Arial" panose="020B0604020202020204" pitchFamily="34" charset="0"/>
              <a:buChar char="–"/>
              <a:defRPr/>
            </a:pPr>
            <a:r>
              <a:rPr lang="en-IN" dirty="0"/>
              <a:t>Task T: playing checkers</a:t>
            </a:r>
          </a:p>
          <a:p>
            <a:pPr lvl="1" eaLnBrk="1" fontAlgn="auto" hangingPunct="1">
              <a:spcAft>
                <a:spcPts val="0"/>
              </a:spcAft>
              <a:buFont typeface="Arial" panose="020B0604020202020204" pitchFamily="34" charset="0"/>
              <a:buChar char="–"/>
              <a:defRPr/>
            </a:pPr>
            <a:r>
              <a:rPr lang="en-IN" dirty="0"/>
              <a:t>Performance measure </a:t>
            </a:r>
            <a:r>
              <a:rPr lang="en-IN" b="1" i="1" dirty="0"/>
              <a:t>P: </a:t>
            </a:r>
            <a:r>
              <a:rPr lang="en-IN" dirty="0"/>
              <a:t>Percent of games won in the world tournament</a:t>
            </a:r>
          </a:p>
          <a:p>
            <a:pPr lvl="1" eaLnBrk="1" fontAlgn="auto" hangingPunct="1">
              <a:spcAft>
                <a:spcPts val="0"/>
              </a:spcAft>
              <a:buFont typeface="Arial" panose="020B0604020202020204" pitchFamily="34" charset="0"/>
              <a:buChar char="–"/>
              <a:defRPr/>
            </a:pPr>
            <a:r>
              <a:rPr lang="en-IN" dirty="0"/>
              <a:t>Training experience E: games played against itself</a:t>
            </a:r>
          </a:p>
          <a:p>
            <a:pPr eaLnBrk="1" fontAlgn="auto" hangingPunct="1">
              <a:spcAft>
                <a:spcPts val="0"/>
              </a:spcAft>
              <a:buFont typeface="Arial" panose="020B0604020202020204" pitchFamily="34" charset="0"/>
              <a:buChar char="•"/>
              <a:defRPr/>
            </a:pPr>
            <a:r>
              <a:rPr lang="en-IN" dirty="0"/>
              <a:t>In order to complete the design of the learning system, we must now choose</a:t>
            </a:r>
          </a:p>
          <a:p>
            <a:pPr marL="400050" lvl="1" indent="0" eaLnBrk="1" fontAlgn="auto" hangingPunct="1">
              <a:spcAft>
                <a:spcPts val="0"/>
              </a:spcAft>
              <a:buFont typeface="Arial" panose="020B0604020202020204" pitchFamily="34" charset="0"/>
              <a:buNone/>
              <a:defRPr/>
            </a:pPr>
            <a:r>
              <a:rPr lang="en-IN" b="1" dirty="0"/>
              <a:t>1. </a:t>
            </a:r>
            <a:r>
              <a:rPr lang="en-IN" dirty="0"/>
              <a:t>the exact type of knowledge to be learned</a:t>
            </a:r>
          </a:p>
          <a:p>
            <a:pPr marL="400050" lvl="1" indent="0" eaLnBrk="1" fontAlgn="auto" hangingPunct="1">
              <a:spcAft>
                <a:spcPts val="0"/>
              </a:spcAft>
              <a:buFont typeface="Arial" panose="020B0604020202020204" pitchFamily="34" charset="0"/>
              <a:buNone/>
              <a:defRPr/>
            </a:pPr>
            <a:r>
              <a:rPr lang="en-IN" b="1" dirty="0"/>
              <a:t>2. </a:t>
            </a:r>
            <a:r>
              <a:rPr lang="en-IN" dirty="0"/>
              <a:t>a representation for this target knowledge</a:t>
            </a:r>
          </a:p>
          <a:p>
            <a:pPr marL="400050" lvl="1" indent="0" eaLnBrk="1" fontAlgn="auto" hangingPunct="1">
              <a:spcAft>
                <a:spcPts val="0"/>
              </a:spcAft>
              <a:buFont typeface="Arial" panose="020B0604020202020204" pitchFamily="34" charset="0"/>
              <a:buNone/>
              <a:defRPr/>
            </a:pPr>
            <a:r>
              <a:rPr lang="en-IN" dirty="0"/>
              <a:t>3. a learning mechanism</a:t>
            </a:r>
          </a:p>
        </p:txBody>
      </p:sp>
    </p:spTree>
    <p:extLst>
      <p:ext uri="{BB962C8B-B14F-4D97-AF65-F5344CB8AC3E}">
        <p14:creationId xmlns:p14="http://schemas.microsoft.com/office/powerpoint/2010/main" val="33998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BA294EF7-E61D-493E-8F18-5552F10D990C}"/>
              </a:ext>
            </a:extLst>
          </p:cNvPr>
          <p:cNvSpPr>
            <a:spLocks noGrp="1"/>
          </p:cNvSpPr>
          <p:nvPr>
            <p:ph idx="1"/>
          </p:nvPr>
        </p:nvSpPr>
        <p:spPr>
          <a:xfrm>
            <a:off x="395288" y="1196975"/>
            <a:ext cx="8229600" cy="4525963"/>
          </a:xfrm>
        </p:spPr>
        <p:txBody>
          <a:bodyPr rtlCol="0">
            <a:noAutofit/>
          </a:bodyPr>
          <a:lstStyle/>
          <a:p>
            <a:pPr marL="0" indent="0" eaLnBrk="1" fontAlgn="auto" hangingPunct="1">
              <a:spcAft>
                <a:spcPts val="0"/>
              </a:spcAft>
              <a:buFont typeface="Arial" panose="020B0604020202020204" pitchFamily="34" charset="0"/>
              <a:buNone/>
              <a:defRPr/>
            </a:pPr>
            <a:r>
              <a:rPr lang="en-IN" sz="2000" b="1" dirty="0"/>
              <a:t>2. Choosing the Target Function</a:t>
            </a:r>
          </a:p>
          <a:p>
            <a:pPr eaLnBrk="1" fontAlgn="auto" hangingPunct="1">
              <a:spcAft>
                <a:spcPts val="0"/>
              </a:spcAft>
              <a:buFont typeface="Arial" panose="020B0604020202020204" pitchFamily="34" charset="0"/>
              <a:buChar char="•"/>
              <a:defRPr/>
            </a:pPr>
            <a:r>
              <a:rPr lang="en-IN" sz="1400" dirty="0"/>
              <a:t>To determine exactly what type of knowledge will be learned and how this will be used by the performance program.</a:t>
            </a:r>
          </a:p>
          <a:p>
            <a:pPr eaLnBrk="1" fontAlgn="auto" hangingPunct="1">
              <a:spcAft>
                <a:spcPts val="0"/>
              </a:spcAft>
              <a:buFont typeface="Arial" panose="020B0604020202020204" pitchFamily="34" charset="0"/>
              <a:buChar char="•"/>
              <a:defRPr/>
            </a:pPr>
            <a:r>
              <a:rPr lang="en-IN" sz="1400" dirty="0"/>
              <a:t>Let us begin with a checkers-playing program that can generate the </a:t>
            </a:r>
            <a:r>
              <a:rPr lang="en-IN" sz="1400" b="1" i="1" dirty="0"/>
              <a:t>legal </a:t>
            </a:r>
            <a:r>
              <a:rPr lang="en-IN" sz="1400" dirty="0"/>
              <a:t>moves from any board state. The program needs only to learn how to choose the </a:t>
            </a:r>
            <a:r>
              <a:rPr lang="en-IN" sz="1400" b="1" i="1" dirty="0"/>
              <a:t>best </a:t>
            </a:r>
            <a:r>
              <a:rPr lang="en-IN" sz="1400" dirty="0"/>
              <a:t>move from among these legal moves.</a:t>
            </a:r>
          </a:p>
          <a:p>
            <a:pPr lvl="1" eaLnBrk="1" fontAlgn="auto" hangingPunct="1">
              <a:spcAft>
                <a:spcPts val="0"/>
              </a:spcAft>
              <a:buFont typeface="Arial" panose="020B0604020202020204" pitchFamily="34" charset="0"/>
              <a:buChar char="–"/>
              <a:defRPr/>
            </a:pPr>
            <a:r>
              <a:rPr lang="en-IN" sz="1200" dirty="0"/>
              <a:t>Given this setting where we must learn to choose among the legal moves, the most obvious choice for the type of information to be learned is a program, or function, that chooses the best move for any given board state. </a:t>
            </a:r>
          </a:p>
          <a:p>
            <a:pPr lvl="1" eaLnBrk="1" fontAlgn="auto" hangingPunct="1">
              <a:spcAft>
                <a:spcPts val="0"/>
              </a:spcAft>
              <a:buFont typeface="Arial" panose="020B0604020202020204" pitchFamily="34" charset="0"/>
              <a:buChar char="–"/>
              <a:defRPr/>
            </a:pPr>
            <a:r>
              <a:rPr lang="en-IN" sz="1200" dirty="0"/>
              <a:t>Let us call this function </a:t>
            </a:r>
            <a:r>
              <a:rPr lang="en-IN" sz="1200" b="1" i="1" dirty="0" err="1"/>
              <a:t>ChooseMove</a:t>
            </a:r>
            <a:r>
              <a:rPr lang="en-IN" sz="1200" b="1" i="1" dirty="0"/>
              <a:t> </a:t>
            </a:r>
            <a:r>
              <a:rPr lang="en-IN" sz="1200" dirty="0"/>
              <a:t>and use the notation </a:t>
            </a:r>
            <a:r>
              <a:rPr lang="en-IN" sz="1200" b="1" i="1" dirty="0" err="1"/>
              <a:t>ChooseMove</a:t>
            </a:r>
            <a:r>
              <a:rPr lang="en-IN" sz="1200" b="1" i="1" dirty="0"/>
              <a:t> </a:t>
            </a:r>
            <a:r>
              <a:rPr lang="en-IN" sz="1200" dirty="0"/>
              <a:t>: B </a:t>
            </a:r>
            <a:r>
              <a:rPr lang="en-IN" sz="1200" dirty="0">
                <a:sym typeface="Wingdings" pitchFamily="2" charset="2"/>
              </a:rPr>
              <a:t></a:t>
            </a:r>
            <a:r>
              <a:rPr lang="en-IN" sz="1200" dirty="0"/>
              <a:t> M to indicate that this function accepts as input any board from the set of legal board states </a:t>
            </a:r>
            <a:r>
              <a:rPr lang="en-IN" sz="1200" i="1" dirty="0"/>
              <a:t>B </a:t>
            </a:r>
            <a:r>
              <a:rPr lang="en-IN" sz="1200" dirty="0"/>
              <a:t>and produces as output some move from the set of legal moves </a:t>
            </a:r>
            <a:r>
              <a:rPr lang="en-IN" sz="1200" b="1" i="1" dirty="0"/>
              <a:t>M.</a:t>
            </a:r>
          </a:p>
          <a:p>
            <a:pPr eaLnBrk="1" fontAlgn="auto" hangingPunct="1">
              <a:spcAft>
                <a:spcPts val="0"/>
              </a:spcAft>
              <a:buFont typeface="Arial" panose="020B0604020202020204" pitchFamily="34" charset="0"/>
              <a:buChar char="•"/>
              <a:defRPr/>
            </a:pPr>
            <a:r>
              <a:rPr lang="en-IN" sz="1400" dirty="0"/>
              <a:t>An alternative target function and one that will turn out to be easier to learn in this setting-is an evaluation function that assigns a numerical score to any given board state. </a:t>
            </a:r>
          </a:p>
          <a:p>
            <a:pPr lvl="1" eaLnBrk="1" fontAlgn="auto" hangingPunct="1">
              <a:spcAft>
                <a:spcPts val="0"/>
              </a:spcAft>
              <a:buFont typeface="Arial" panose="020B0604020202020204" pitchFamily="34" charset="0"/>
              <a:buChar char="–"/>
              <a:defRPr/>
            </a:pPr>
            <a:r>
              <a:rPr lang="en-IN" sz="1200" dirty="0"/>
              <a:t>Let us call this  target function </a:t>
            </a:r>
            <a:r>
              <a:rPr lang="en-IN" sz="1100" b="1" i="1" dirty="0"/>
              <a:t>V </a:t>
            </a:r>
            <a:r>
              <a:rPr lang="en-IN" sz="1200" dirty="0"/>
              <a:t>and again use the notation </a:t>
            </a:r>
            <a:r>
              <a:rPr lang="en-IN" sz="1100" b="1" i="1" dirty="0"/>
              <a:t>V </a:t>
            </a:r>
            <a:r>
              <a:rPr lang="en-IN" sz="1100" dirty="0"/>
              <a:t>: B </a:t>
            </a:r>
            <a:r>
              <a:rPr lang="en-IN" sz="1200" dirty="0">
                <a:sym typeface="Wingdings" pitchFamily="2" charset="2"/>
              </a:rPr>
              <a:t> R</a:t>
            </a:r>
            <a:r>
              <a:rPr lang="en-IN" sz="900" i="1" dirty="0"/>
              <a:t> </a:t>
            </a:r>
            <a:r>
              <a:rPr lang="en-IN" sz="1200" dirty="0"/>
              <a:t>to denote that </a:t>
            </a:r>
            <a:r>
              <a:rPr lang="en-IN" sz="1100" b="1" i="1" dirty="0"/>
              <a:t>V </a:t>
            </a:r>
            <a:r>
              <a:rPr lang="en-IN" sz="1200" dirty="0"/>
              <a:t>maps </a:t>
            </a:r>
            <a:r>
              <a:rPr lang="en-IN" sz="1100" dirty="0"/>
              <a:t>any  </a:t>
            </a:r>
            <a:r>
              <a:rPr lang="en-IN" sz="1200" dirty="0"/>
              <a:t>legal board state from the set </a:t>
            </a:r>
            <a:r>
              <a:rPr lang="en-IN" sz="1100" dirty="0"/>
              <a:t>B </a:t>
            </a:r>
            <a:r>
              <a:rPr lang="en-IN" sz="1200" dirty="0"/>
              <a:t>to some real value. We intend for this target function </a:t>
            </a:r>
            <a:r>
              <a:rPr lang="en-IN" sz="1100" b="1" i="1" dirty="0"/>
              <a:t>V </a:t>
            </a:r>
            <a:r>
              <a:rPr lang="en-IN" sz="1200" dirty="0"/>
              <a:t>to assign higher scores to better board states.</a:t>
            </a:r>
          </a:p>
          <a:p>
            <a:pPr lvl="1" eaLnBrk="1" fontAlgn="auto" hangingPunct="1">
              <a:spcAft>
                <a:spcPts val="0"/>
              </a:spcAft>
              <a:buFont typeface="Arial" panose="020B0604020202020204" pitchFamily="34" charset="0"/>
              <a:buChar char="–"/>
              <a:defRPr/>
            </a:pPr>
            <a:r>
              <a:rPr lang="en-IN" sz="1200" dirty="0"/>
              <a:t>Let us therefore define the target value </a:t>
            </a:r>
            <a:r>
              <a:rPr lang="en-IN" sz="1100" b="1" i="1" dirty="0"/>
              <a:t>V(b) </a:t>
            </a:r>
            <a:r>
              <a:rPr lang="en-IN" sz="1200" dirty="0"/>
              <a:t>for an arbitrary board state </a:t>
            </a:r>
            <a:r>
              <a:rPr lang="en-IN" sz="1100" b="1" i="1" dirty="0"/>
              <a:t>b </a:t>
            </a:r>
            <a:r>
              <a:rPr lang="en-IN" sz="1200" dirty="0"/>
              <a:t>in </a:t>
            </a:r>
            <a:r>
              <a:rPr lang="en-IN" sz="1100" i="1" dirty="0"/>
              <a:t>B, </a:t>
            </a:r>
            <a:r>
              <a:rPr lang="en-IN" sz="1200" b="1" i="1" dirty="0"/>
              <a:t>as </a:t>
            </a:r>
            <a:r>
              <a:rPr lang="en-IN" sz="1200" dirty="0"/>
              <a:t>follows:</a:t>
            </a:r>
          </a:p>
          <a:p>
            <a:pPr marL="800100" lvl="2" indent="0" eaLnBrk="1" fontAlgn="auto" hangingPunct="1">
              <a:spcAft>
                <a:spcPts val="0"/>
              </a:spcAft>
              <a:buFont typeface="Arial" panose="020B0604020202020204" pitchFamily="34" charset="0"/>
              <a:buNone/>
              <a:defRPr/>
            </a:pPr>
            <a:r>
              <a:rPr lang="en-IN" sz="1050" b="1" dirty="0"/>
              <a:t>1. </a:t>
            </a:r>
            <a:r>
              <a:rPr lang="en-IN" sz="1600" dirty="0"/>
              <a:t>if </a:t>
            </a:r>
            <a:r>
              <a:rPr lang="en-IN" sz="1050" b="1" i="1" dirty="0"/>
              <a:t>b </a:t>
            </a:r>
            <a:r>
              <a:rPr lang="en-IN" sz="1600" dirty="0"/>
              <a:t>is a final board state that is won, then </a:t>
            </a:r>
            <a:r>
              <a:rPr lang="en-IN" sz="1050" b="1" i="1" dirty="0"/>
              <a:t>V(b) </a:t>
            </a:r>
            <a:r>
              <a:rPr lang="en-IN" sz="900" dirty="0"/>
              <a:t>= </a:t>
            </a:r>
            <a:r>
              <a:rPr lang="en-IN" sz="1050" dirty="0"/>
              <a:t>100</a:t>
            </a:r>
          </a:p>
          <a:p>
            <a:pPr marL="800100" lvl="2" indent="0" eaLnBrk="1" fontAlgn="auto" hangingPunct="1">
              <a:spcAft>
                <a:spcPts val="0"/>
              </a:spcAft>
              <a:buFont typeface="Arial" panose="020B0604020202020204" pitchFamily="34" charset="0"/>
              <a:buNone/>
              <a:defRPr/>
            </a:pPr>
            <a:r>
              <a:rPr lang="en-IN" sz="1050" b="1" i="1" dirty="0"/>
              <a:t>2. </a:t>
            </a:r>
            <a:r>
              <a:rPr lang="en-IN" sz="900" dirty="0"/>
              <a:t>if b </a:t>
            </a:r>
            <a:r>
              <a:rPr lang="en-IN" sz="1050" dirty="0"/>
              <a:t>is </a:t>
            </a:r>
            <a:r>
              <a:rPr lang="en-IN" sz="1600" dirty="0"/>
              <a:t>a final board state that is lost, then </a:t>
            </a:r>
            <a:r>
              <a:rPr lang="en-IN" sz="1050" b="1" i="1" dirty="0"/>
              <a:t>V(b) </a:t>
            </a:r>
            <a:r>
              <a:rPr lang="en-IN" sz="1050" dirty="0"/>
              <a:t>= -100</a:t>
            </a:r>
          </a:p>
          <a:p>
            <a:pPr marL="800100" lvl="2" indent="0" eaLnBrk="1" fontAlgn="auto" hangingPunct="1">
              <a:spcAft>
                <a:spcPts val="0"/>
              </a:spcAft>
              <a:buFont typeface="Arial" panose="020B0604020202020204" pitchFamily="34" charset="0"/>
              <a:buNone/>
              <a:defRPr/>
            </a:pPr>
            <a:r>
              <a:rPr lang="en-IN" sz="1050" b="1" i="1" dirty="0"/>
              <a:t>3. </a:t>
            </a:r>
            <a:r>
              <a:rPr lang="en-IN" sz="1600" dirty="0"/>
              <a:t>if </a:t>
            </a:r>
            <a:r>
              <a:rPr lang="en-IN" sz="900" dirty="0"/>
              <a:t>b </a:t>
            </a:r>
            <a:r>
              <a:rPr lang="en-IN" sz="1600" dirty="0"/>
              <a:t>is a final board state that is drawn, then </a:t>
            </a:r>
            <a:r>
              <a:rPr lang="en-IN" sz="1050" b="1" i="1" dirty="0"/>
              <a:t>V(b) </a:t>
            </a:r>
            <a:r>
              <a:rPr lang="en-IN" sz="1050" dirty="0"/>
              <a:t>= </a:t>
            </a:r>
            <a:r>
              <a:rPr lang="en-IN" sz="1600" b="1" i="1" dirty="0"/>
              <a:t>0</a:t>
            </a:r>
          </a:p>
          <a:p>
            <a:pPr marL="800100" lvl="2" indent="0" eaLnBrk="1" fontAlgn="auto" hangingPunct="1">
              <a:spcAft>
                <a:spcPts val="0"/>
              </a:spcAft>
              <a:buFont typeface="Arial" panose="020B0604020202020204" pitchFamily="34" charset="0"/>
              <a:buNone/>
              <a:defRPr/>
            </a:pPr>
            <a:r>
              <a:rPr lang="en-IN" sz="1800" b="1" i="1" dirty="0"/>
              <a:t>4. </a:t>
            </a:r>
            <a:r>
              <a:rPr lang="en-IN" sz="1200" dirty="0"/>
              <a:t>if b is a not a final state in the game, then V(b) = V(b’), where b' is the best final board state that can be achieved starting from b and playing optimally until the end of the game (assuming the opponent plays optimally, as well).</a:t>
            </a:r>
            <a:endParaRPr lang="en-IN" sz="4000" dirty="0"/>
          </a:p>
        </p:txBody>
      </p:sp>
    </p:spTree>
    <p:extLst>
      <p:ext uri="{BB962C8B-B14F-4D97-AF65-F5344CB8AC3E}">
        <p14:creationId xmlns:p14="http://schemas.microsoft.com/office/powerpoint/2010/main" val="18673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52C5C541-A908-4410-ADE6-874D3D65351C}"/>
              </a:ext>
            </a:extLst>
          </p:cNvPr>
          <p:cNvSpPr>
            <a:spLocks noGrp="1"/>
          </p:cNvSpPr>
          <p:nvPr>
            <p:ph idx="1"/>
          </p:nvPr>
        </p:nvSpPr>
        <p:spPr>
          <a:xfrm>
            <a:off x="395288" y="1196975"/>
            <a:ext cx="8497887" cy="4525963"/>
          </a:xfrm>
        </p:spPr>
        <p:txBody>
          <a:bodyPr rtlCol="0">
            <a:noAutofit/>
          </a:bodyPr>
          <a:lstStyle/>
          <a:p>
            <a:pPr marL="0" indent="0" eaLnBrk="1" fontAlgn="auto" hangingPunct="1">
              <a:spcAft>
                <a:spcPts val="0"/>
              </a:spcAft>
              <a:buFont typeface="Arial" panose="020B0604020202020204" pitchFamily="34" charset="0"/>
              <a:buNone/>
              <a:defRPr/>
            </a:pPr>
            <a:r>
              <a:rPr lang="en-IN" dirty="0"/>
              <a:t>3. </a:t>
            </a:r>
            <a:r>
              <a:rPr lang="en-IN" sz="1800" b="1" dirty="0"/>
              <a:t>Choosing a Representation for the Target Function</a:t>
            </a:r>
          </a:p>
          <a:p>
            <a:pPr eaLnBrk="1" fontAlgn="auto" hangingPunct="1">
              <a:spcAft>
                <a:spcPts val="0"/>
              </a:spcAft>
              <a:buFont typeface="Arial" panose="020B0604020202020204" pitchFamily="34" charset="0"/>
              <a:buChar char="•"/>
              <a:defRPr/>
            </a:pPr>
            <a:r>
              <a:rPr lang="en-IN" sz="1800" dirty="0"/>
              <a:t>we have specified the ideal target function V, we must choose a representation that the learning program will use to describe the function c that it will learn.</a:t>
            </a:r>
          </a:p>
          <a:p>
            <a:pPr eaLnBrk="1" fontAlgn="auto" hangingPunct="1">
              <a:spcAft>
                <a:spcPts val="0"/>
              </a:spcAft>
              <a:buFont typeface="Arial" panose="020B0604020202020204" pitchFamily="34" charset="0"/>
              <a:buChar char="•"/>
              <a:defRPr/>
            </a:pPr>
            <a:r>
              <a:rPr lang="en-IN" sz="1800" dirty="0"/>
              <a:t>let us choose a simple representation: for any given board state, the function c will be calculated as a linear combination of the following board features:</a:t>
            </a:r>
          </a:p>
          <a:p>
            <a:pPr lvl="1" eaLnBrk="1" fontAlgn="auto" hangingPunct="1">
              <a:spcAft>
                <a:spcPts val="0"/>
              </a:spcAft>
              <a:buFont typeface="Arial" panose="020B0604020202020204" pitchFamily="34" charset="0"/>
              <a:buChar char="–"/>
              <a:defRPr/>
            </a:pPr>
            <a:r>
              <a:rPr lang="en-IN" sz="1400" b="1" i="1" dirty="0"/>
              <a:t>x1: </a:t>
            </a:r>
            <a:r>
              <a:rPr lang="en-IN" sz="1400" dirty="0"/>
              <a:t>the number of black pieces on the board</a:t>
            </a:r>
          </a:p>
          <a:p>
            <a:pPr lvl="1" eaLnBrk="1" fontAlgn="auto" hangingPunct="1">
              <a:spcAft>
                <a:spcPts val="0"/>
              </a:spcAft>
              <a:buFont typeface="Arial" panose="020B0604020202020204" pitchFamily="34" charset="0"/>
              <a:buChar char="–"/>
              <a:defRPr/>
            </a:pPr>
            <a:r>
              <a:rPr lang="en-IN" sz="1400" b="1" i="1" dirty="0"/>
              <a:t>x2: </a:t>
            </a:r>
            <a:r>
              <a:rPr lang="en-IN" sz="1400" dirty="0"/>
              <a:t>the number of red pieces on the board</a:t>
            </a:r>
          </a:p>
          <a:p>
            <a:pPr lvl="1" eaLnBrk="1" fontAlgn="auto" hangingPunct="1">
              <a:spcAft>
                <a:spcPts val="0"/>
              </a:spcAft>
              <a:buFont typeface="Arial" panose="020B0604020202020204" pitchFamily="34" charset="0"/>
              <a:buChar char="–"/>
              <a:defRPr/>
            </a:pPr>
            <a:r>
              <a:rPr lang="en-IN" sz="1400" b="1" i="1" dirty="0"/>
              <a:t>x3: </a:t>
            </a:r>
            <a:r>
              <a:rPr lang="en-IN" sz="1400" dirty="0"/>
              <a:t>the number of black kings on the board</a:t>
            </a:r>
          </a:p>
          <a:p>
            <a:pPr lvl="1" eaLnBrk="1" fontAlgn="auto" hangingPunct="1">
              <a:spcAft>
                <a:spcPts val="0"/>
              </a:spcAft>
              <a:buFont typeface="Arial" panose="020B0604020202020204" pitchFamily="34" charset="0"/>
              <a:buChar char="–"/>
              <a:defRPr/>
            </a:pPr>
            <a:r>
              <a:rPr lang="en-IN" sz="1400" b="1" dirty="0"/>
              <a:t>x4: </a:t>
            </a:r>
            <a:r>
              <a:rPr lang="en-IN" sz="1400" dirty="0"/>
              <a:t>the number of red kings on the board</a:t>
            </a:r>
          </a:p>
          <a:p>
            <a:pPr lvl="1" eaLnBrk="1" fontAlgn="auto" hangingPunct="1">
              <a:spcAft>
                <a:spcPts val="0"/>
              </a:spcAft>
              <a:buFont typeface="Arial" panose="020B0604020202020204" pitchFamily="34" charset="0"/>
              <a:buChar char="–"/>
              <a:defRPr/>
            </a:pPr>
            <a:r>
              <a:rPr lang="en-IN" sz="1400" b="1" i="1" dirty="0"/>
              <a:t>x5: </a:t>
            </a:r>
            <a:r>
              <a:rPr lang="en-IN" sz="1400" dirty="0"/>
              <a:t>the number of black pieces threatened by red (i.e., which can be captured on red's next turn)</a:t>
            </a:r>
          </a:p>
          <a:p>
            <a:pPr lvl="1" eaLnBrk="1" fontAlgn="auto" hangingPunct="1">
              <a:spcAft>
                <a:spcPts val="0"/>
              </a:spcAft>
              <a:buFont typeface="Arial" panose="020B0604020202020204" pitchFamily="34" charset="0"/>
              <a:buChar char="–"/>
              <a:defRPr/>
            </a:pPr>
            <a:r>
              <a:rPr lang="en-IN" sz="1400" b="1" i="1" dirty="0"/>
              <a:t>X6: </a:t>
            </a:r>
            <a:r>
              <a:rPr lang="en-IN" sz="1400" dirty="0"/>
              <a:t>the number of red pieces threatened by black</a:t>
            </a:r>
          </a:p>
          <a:p>
            <a:pPr marL="0" indent="0" eaLnBrk="1" fontAlgn="auto" hangingPunct="1">
              <a:spcAft>
                <a:spcPts val="0"/>
              </a:spcAft>
              <a:buFont typeface="Arial" panose="020B0604020202020204" pitchFamily="34" charset="0"/>
              <a:buNone/>
              <a:defRPr/>
            </a:pPr>
            <a:r>
              <a:rPr lang="en-IN" sz="1800" dirty="0"/>
              <a:t>Thus, our learning program will represent c(b) as a linear function of the form </a:t>
            </a:r>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r>
              <a:rPr lang="en-IN" sz="1800" dirty="0"/>
              <a:t>where </a:t>
            </a:r>
            <a:r>
              <a:rPr lang="en-IN" sz="1800" b="1" i="1" dirty="0" err="1"/>
              <a:t>wo</a:t>
            </a:r>
            <a:r>
              <a:rPr lang="en-IN" sz="1800" b="1" i="1" dirty="0"/>
              <a:t> </a:t>
            </a:r>
            <a:r>
              <a:rPr lang="en-IN" sz="1800" dirty="0"/>
              <a:t>through </a:t>
            </a:r>
            <a:r>
              <a:rPr lang="en-IN" sz="1800" b="1" i="1" dirty="0"/>
              <a:t>W6 </a:t>
            </a:r>
            <a:r>
              <a:rPr lang="en-IN" sz="1800" dirty="0"/>
              <a:t>are numerical coefficients, or weights, to be chosen by the learning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84763"/>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0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 calcmode="lin" valueType="num">
                                      <p:cBhvr additive="base">
                                        <p:cTn id="55" dur="500" fill="hold"/>
                                        <p:tgtEl>
                                          <p:spTgt spid="1026"/>
                                        </p:tgtEl>
                                        <p:attrNameLst>
                                          <p:attrName>ppt_x</p:attrName>
                                        </p:attrNameLst>
                                      </p:cBhvr>
                                      <p:tavLst>
                                        <p:tav tm="0">
                                          <p:val>
                                            <p:strVal val="#ppt_x"/>
                                          </p:val>
                                        </p:tav>
                                        <p:tav tm="100000">
                                          <p:val>
                                            <p:strVal val="#ppt_x"/>
                                          </p:val>
                                        </p:tav>
                                      </p:tavLst>
                                    </p:anim>
                                    <p:anim calcmode="lin" valueType="num">
                                      <p:cBhvr additive="base">
                                        <p:cTn id="5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3315" name="Content Placeholder 2"/>
          <p:cNvSpPr>
            <a:spLocks noGrp="1"/>
          </p:cNvSpPr>
          <p:nvPr>
            <p:ph idx="1"/>
          </p:nvPr>
        </p:nvSpPr>
        <p:spPr>
          <a:xfrm>
            <a:off x="395288" y="1196975"/>
            <a:ext cx="8640762" cy="4525963"/>
          </a:xfrm>
        </p:spPr>
        <p:txBody>
          <a:bodyPr/>
          <a:lstStyle/>
          <a:p>
            <a:pPr eaLnBrk="1" hangingPunct="1"/>
            <a:r>
              <a:rPr lang="en-IN" altLang="en-US" sz="2400" dirty="0"/>
              <a:t>Partial </a:t>
            </a:r>
            <a:r>
              <a:rPr lang="en-IN" altLang="en-US" sz="2400" b="1" dirty="0"/>
              <a:t>design of a checkers learning program:</a:t>
            </a:r>
          </a:p>
          <a:p>
            <a:pPr lvl="1" eaLnBrk="1" hangingPunct="1"/>
            <a:r>
              <a:rPr lang="en-IN" altLang="en-US" sz="2000" dirty="0"/>
              <a:t>Task T: playing checkers</a:t>
            </a:r>
          </a:p>
          <a:p>
            <a:pPr lvl="1" eaLnBrk="1" hangingPunct="1"/>
            <a:r>
              <a:rPr lang="en-IN" altLang="en-US" sz="2000" dirty="0"/>
              <a:t>Performance measure </a:t>
            </a:r>
            <a:r>
              <a:rPr lang="en-IN" altLang="en-US" sz="2000" b="1" i="1" dirty="0"/>
              <a:t>P: </a:t>
            </a:r>
            <a:r>
              <a:rPr lang="en-IN" altLang="en-US" sz="2000" dirty="0" err="1"/>
              <a:t>percent</a:t>
            </a:r>
            <a:r>
              <a:rPr lang="en-IN" altLang="en-US" sz="2000" dirty="0"/>
              <a:t> of games won in the world tournament</a:t>
            </a:r>
          </a:p>
          <a:p>
            <a:pPr lvl="1" eaLnBrk="1" hangingPunct="1"/>
            <a:r>
              <a:rPr lang="en-IN" altLang="en-US" sz="2000" dirty="0"/>
              <a:t>Training experience E: games played against itself</a:t>
            </a:r>
          </a:p>
          <a:p>
            <a:pPr lvl="1" eaLnBrk="1" hangingPunct="1"/>
            <a:r>
              <a:rPr lang="en-IN" altLang="en-US" sz="2000" dirty="0"/>
              <a:t>Target function: V:Board </a:t>
            </a:r>
            <a:r>
              <a:rPr lang="en-IN" altLang="en-US" sz="2000" dirty="0">
                <a:sym typeface="Wingdings" pitchFamily="2" charset="2"/>
              </a:rPr>
              <a:t>R</a:t>
            </a:r>
            <a:endParaRPr lang="en-IN" altLang="en-US" sz="2000" b="1" i="1" dirty="0"/>
          </a:p>
          <a:p>
            <a:pPr lvl="1" eaLnBrk="1" hangingPunct="1"/>
            <a:r>
              <a:rPr lang="en-IN" altLang="en-US" sz="2000" dirty="0"/>
              <a:t>Target function representation</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30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78C1F515-C665-4DE1-A2B3-D4D5F74F49C9}"/>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852"/>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373688"/>
            <a:ext cx="6124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10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5363"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4.1 </a:t>
            </a:r>
            <a:r>
              <a:rPr lang="en-IN" altLang="en-US" sz="2400" b="1"/>
              <a:t>ESTIMATING TRAINING VALUES</a:t>
            </a:r>
          </a:p>
          <a:p>
            <a:pPr marL="0" indent="0" eaLnBrk="1" hangingPunct="1">
              <a:buFont typeface="Arial" charset="0"/>
              <a:buNone/>
            </a:pPr>
            <a:endParaRPr lang="en-IN" altLang="en-US" sz="240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9819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98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FB701C09-1CCA-448D-A549-A196F2CC04D0}"/>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630"/>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860800"/>
            <a:ext cx="64960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138863"/>
            <a:ext cx="7715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62288"/>
            <a:ext cx="54387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52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ox(in)">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1115</Words>
  <Application>Microsoft Office PowerPoint</Application>
  <PresentationFormat>On-screen Show (4:3)</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Exercise</vt:lpstr>
      <vt:lpstr>Exercise</vt:lpstr>
      <vt:lpstr>Exercise</vt:lpstr>
      <vt:lpstr>Exercise</vt:lpstr>
      <vt:lpstr>Exercise</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Learning System</dc:title>
  <dc:creator>ismail - [2010]</dc:creator>
  <cp:lastModifiedBy>SHREY GARG</cp:lastModifiedBy>
  <cp:revision>6</cp:revision>
  <dcterms:created xsi:type="dcterms:W3CDTF">2020-05-12T07:23:47Z</dcterms:created>
  <dcterms:modified xsi:type="dcterms:W3CDTF">2024-03-04T14:54:38Z</dcterms:modified>
</cp:coreProperties>
</file>