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ldx" ContentType="application/vnd.openxmlformats-officedocument.presentationml.slide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2F9-0694-48DE-B9E2-8054A91C7EC5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12-A43A-4C98-8366-1A48FAC24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30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2F9-0694-48DE-B9E2-8054A91C7EC5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12-A43A-4C98-8366-1A48FAC24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70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2F9-0694-48DE-B9E2-8054A91C7EC5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12-A43A-4C98-8366-1A48FAC24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2F9-0694-48DE-B9E2-8054A91C7EC5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12-A43A-4C98-8366-1A48FAC24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7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2F9-0694-48DE-B9E2-8054A91C7EC5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12-A43A-4C98-8366-1A48FAC24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17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2F9-0694-48DE-B9E2-8054A91C7EC5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12-A43A-4C98-8366-1A48FAC24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78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2F9-0694-48DE-B9E2-8054A91C7EC5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12-A43A-4C98-8366-1A48FAC24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01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2F9-0694-48DE-B9E2-8054A91C7EC5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12-A43A-4C98-8366-1A48FAC24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1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2F9-0694-48DE-B9E2-8054A91C7EC5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12-A43A-4C98-8366-1A48FAC24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82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2F9-0694-48DE-B9E2-8054A91C7EC5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12-A43A-4C98-8366-1A48FAC24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39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2F9-0694-48DE-B9E2-8054A91C7EC5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12-A43A-4C98-8366-1A48FAC24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5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1D2F9-0694-48DE-B9E2-8054A91C7EC5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BD112-A43A-4C98-8366-1A48FAC24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50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package" Target="../embeddings/Microsoft_PowerPoint_Slide.sldx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A Gentle Start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3886200"/>
            <a:ext cx="8568952" cy="838944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Let us begin our mathematical analysis by showing how successful learning can be achieved in a relatively simplified setting.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41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35" y="1897064"/>
            <a:ext cx="7873603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98864"/>
            <a:ext cx="914400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529" y="4800600"/>
            <a:ext cx="6322219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73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0"/>
            <a:ext cx="6724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626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" y="1825626"/>
            <a:ext cx="7815263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3632200"/>
            <a:ext cx="22288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433639"/>
            <a:ext cx="588645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695700"/>
            <a:ext cx="3864769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7" y="4787900"/>
            <a:ext cx="1764506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2" y="4878389"/>
            <a:ext cx="378618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5465763"/>
            <a:ext cx="2193131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357" y="5335588"/>
            <a:ext cx="140731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2026"/>
            <a:ext cx="91440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0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Overfitting</a:t>
            </a:r>
          </a:p>
        </p:txBody>
      </p:sp>
      <p:sp>
        <p:nvSpPr>
          <p:cNvPr id="1331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endParaRPr lang="en-IN" altLang="en-US"/>
          </a:p>
          <a:p>
            <a:pPr eaLnBrk="1" hangingPunct="1"/>
            <a:endParaRPr lang="en-IN" altLang="en-US"/>
          </a:p>
          <a:p>
            <a:pPr eaLnBrk="1" hangingPunct="1"/>
            <a:endParaRPr lang="en-IN" altLang="en-US"/>
          </a:p>
          <a:p>
            <a:pPr eaLnBrk="1" hangingPunct="1"/>
            <a:endParaRPr lang="en-IN" altLang="en-US"/>
          </a:p>
          <a:p>
            <a:pPr eaLnBrk="1" hangingPunct="1"/>
            <a:endParaRPr lang="en-IN" altLang="en-US"/>
          </a:p>
          <a:p>
            <a:pPr eaLnBrk="1" hangingPunct="1"/>
            <a:endParaRPr lang="en-IN" altLang="en-US"/>
          </a:p>
          <a:p>
            <a:pPr eaLnBrk="1" hangingPunct="1"/>
            <a:r>
              <a:rPr lang="en-US" altLang="en-US"/>
              <a:t>Underfitting: neither model the training data nor generalize the new data.</a:t>
            </a:r>
            <a:endParaRPr lang="en-IN" altLang="en-US"/>
          </a:p>
          <a:p>
            <a:pPr eaLnBrk="1" hangingPunct="1"/>
            <a:endParaRPr lang="en-IN" altLang="en-US"/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" y="2286000"/>
            <a:ext cx="9110663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66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 </a:t>
            </a:r>
          </a:p>
        </p:txBody>
      </p:sp>
      <p:sp>
        <p:nvSpPr>
          <p:cNvPr id="1638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IN" altLang="en-US"/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6504A7-C816-4C20-8EB5-E8218B3344EE}"/>
              </a:ext>
            </a:extLst>
          </p:cNvPr>
          <p:cNvSpPr>
            <a:spLocks noGrp="1"/>
          </p:cNvSpPr>
          <p:nvPr/>
        </p:nvSpPr>
        <p:spPr>
          <a:xfrm>
            <a:off x="1391841" y="296863"/>
            <a:ext cx="6172200" cy="1143000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/>
              <a:t>Empirical Risk Minimization Example</a:t>
            </a:r>
            <a:endParaRPr lang="en-IN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248" y="1952626"/>
            <a:ext cx="3645694" cy="42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39" y="2959319"/>
            <a:ext cx="2619375" cy="164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98" y="4725144"/>
            <a:ext cx="2646760" cy="170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291829" y="1520826"/>
            <a:ext cx="40722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3600" b="1" i="1" dirty="0"/>
              <a:t>f: Sky </a:t>
            </a:r>
            <a:r>
              <a:rPr lang="en-US" altLang="en-US" sz="3600" b="1" i="1" dirty="0">
                <a:sym typeface="Wingdings" pitchFamily="2" charset="2"/>
              </a:rPr>
              <a:t> Weather</a:t>
            </a:r>
            <a:endParaRPr lang="en-IN" altLang="en-US" sz="3600" b="1" i="1" dirty="0"/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323528" y="2312988"/>
            <a:ext cx="36686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sz="1800" dirty="0"/>
              <a:t>Kevin hates getting rained on.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1800" dirty="0"/>
              <a:t>Sarah hates to carry an umbrella.</a:t>
            </a:r>
            <a:endParaRPr lang="en-I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3549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558801"/>
            <a:ext cx="914400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1825625"/>
            <a:ext cx="7955756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06" y="4251326"/>
            <a:ext cx="788670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720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7" y="1825625"/>
            <a:ext cx="7950994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41" y="4002088"/>
            <a:ext cx="8570119" cy="247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72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 </a:t>
            </a:r>
          </a:p>
        </p:txBody>
      </p:sp>
      <p:sp>
        <p:nvSpPr>
          <p:cNvPr id="1945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IN" altLang="en-US"/>
              <a:t> </a:t>
            </a:r>
          </a:p>
        </p:txBody>
      </p:sp>
      <p:graphicFrame>
        <p:nvGraphicFramePr>
          <p:cNvPr id="19460" name="Object 3"/>
          <p:cNvGraphicFramePr>
            <a:graphicFrameLocks noChangeAspect="1"/>
          </p:cNvGraphicFramePr>
          <p:nvPr/>
        </p:nvGraphicFramePr>
        <p:xfrm>
          <a:off x="1250156" y="604839"/>
          <a:ext cx="6015038" cy="601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" r:id="rId2" imgW="4570603" imgH="3427427" progId="PowerPoint.Slide.12">
                  <p:embed/>
                </p:oleObj>
              </mc:Choice>
              <mc:Fallback>
                <p:oleObj name="Slide" r:id="rId2" imgW="4570603" imgH="3427427" progId="PowerPoint.Slide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156" y="604839"/>
                        <a:ext cx="6015038" cy="601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2844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Empirical Risk Minimization is a part of _____________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lphaLcParenR"/>
            </a:pPr>
            <a:r>
              <a:rPr lang="en-IN" dirty="0"/>
              <a:t>Supervised learning</a:t>
            </a:r>
          </a:p>
          <a:p>
            <a:pPr marL="514350" indent="-514350">
              <a:buAutoNum type="alphaLcParenR"/>
            </a:pPr>
            <a:r>
              <a:rPr lang="en-IN" dirty="0"/>
              <a:t>Unsupervised Learning</a:t>
            </a:r>
          </a:p>
          <a:p>
            <a:pPr marL="514350" indent="-514350">
              <a:buAutoNum type="alphaLcParenR"/>
            </a:pPr>
            <a:r>
              <a:rPr lang="en-IN" dirty="0"/>
              <a:t>Reinforcement Learning</a:t>
            </a:r>
          </a:p>
          <a:p>
            <a:pPr marL="514350" indent="-514350">
              <a:buAutoNum type="alphaLcParenR"/>
            </a:pPr>
            <a:r>
              <a:rPr lang="en-IN" dirty="0"/>
              <a:t>All of the mentioned</a:t>
            </a:r>
          </a:p>
        </p:txBody>
      </p:sp>
    </p:spTree>
    <p:extLst>
      <p:ext uri="{BB962C8B-B14F-4D97-AF65-F5344CB8AC3E}">
        <p14:creationId xmlns:p14="http://schemas.microsoft.com/office/powerpoint/2010/main" val="365023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Is it possible to train a hypothesis on the each possible instance of a class.</a:t>
            </a:r>
          </a:p>
          <a:p>
            <a:endParaRPr lang="en-IN" dirty="0"/>
          </a:p>
          <a:p>
            <a:r>
              <a:rPr lang="en-IN" dirty="0"/>
              <a:t>Yes</a:t>
            </a:r>
          </a:p>
          <a:p>
            <a:r>
              <a:rPr lang="en-IN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6499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35AE-C2D8-453A-B673-6F4EB8966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688632"/>
          </a:xfrm>
        </p:spPr>
        <p:txBody>
          <a:bodyPr rtlCol="0">
            <a:normAutofit fontScale="850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Imagine you have just arrived in some small Pacific island. You soon find out that papayas are a significant ingredient in the local diet. However, you have never before tasted papayas. 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i="1" dirty="0"/>
              <a:t>You have to learn how to predict whether a papaya you see in the market is tasty or not. 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you need to decide which features of a papaya your prediction should be</a:t>
            </a:r>
            <a:br>
              <a:rPr lang="en-US" dirty="0"/>
            </a:br>
            <a:r>
              <a:rPr lang="en-US" dirty="0"/>
              <a:t>based on. 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On the basis of your previous experience with other fruits, you decide</a:t>
            </a:r>
            <a:br>
              <a:rPr lang="en-US" dirty="0"/>
            </a:br>
            <a:r>
              <a:rPr lang="en-US" dirty="0"/>
              <a:t>to use two features: </a:t>
            </a:r>
          </a:p>
          <a:p>
            <a:pPr lvl="2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i="1" dirty="0"/>
              <a:t>the papaya’s color, ranging from dark green, through orange</a:t>
            </a:r>
          </a:p>
          <a:p>
            <a:pPr lvl="2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i="1" dirty="0"/>
              <a:t>red to dark brown, and the papaya’s softness, ranging from rock hard to mushy. 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8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Observer has no idea about the _______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lphaLcParenR"/>
            </a:pPr>
            <a:r>
              <a:rPr lang="en-IN" dirty="0"/>
              <a:t>Distribution of example</a:t>
            </a:r>
          </a:p>
          <a:p>
            <a:pPr marL="514350" indent="-514350">
              <a:buAutoNum type="alphaLcParenR"/>
            </a:pPr>
            <a:r>
              <a:rPr lang="en-IN" dirty="0"/>
              <a:t>Actual target function</a:t>
            </a:r>
          </a:p>
          <a:p>
            <a:pPr marL="514350" indent="-514350">
              <a:buAutoNum type="alphaLcParenR"/>
            </a:pPr>
            <a:r>
              <a:rPr lang="en-IN" dirty="0"/>
              <a:t>A and b</a:t>
            </a:r>
          </a:p>
          <a:p>
            <a:pPr marL="514350" indent="-514350">
              <a:buAutoNum type="alphaLcParenR"/>
            </a:pPr>
            <a:r>
              <a:rPr lang="en-IN" dirty="0"/>
              <a:t>None of the mentioned</a:t>
            </a:r>
          </a:p>
        </p:txBody>
      </p:sp>
    </p:spTree>
    <p:extLst>
      <p:ext uri="{BB962C8B-B14F-4D97-AF65-F5344CB8AC3E}">
        <p14:creationId xmlns:p14="http://schemas.microsoft.com/office/powerpoint/2010/main" val="2743545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Which of the following Quantity is always unknown?</a:t>
            </a:r>
          </a:p>
          <a:p>
            <a:endParaRPr lang="en-IN" dirty="0"/>
          </a:p>
          <a:p>
            <a:pPr marL="514350" indent="-514350">
              <a:buAutoNum type="alphaUcParenR"/>
            </a:pPr>
            <a:r>
              <a:rPr lang="en-IN" dirty="0"/>
              <a:t>True Error</a:t>
            </a:r>
          </a:p>
          <a:p>
            <a:pPr marL="514350" indent="-514350">
              <a:buAutoNum type="alphaUcParenR"/>
            </a:pPr>
            <a:r>
              <a:rPr lang="en-IN" dirty="0"/>
              <a:t>Train Error</a:t>
            </a:r>
          </a:p>
        </p:txBody>
      </p:sp>
    </p:spTree>
    <p:extLst>
      <p:ext uri="{BB962C8B-B14F-4D97-AF65-F5344CB8AC3E}">
        <p14:creationId xmlns:p14="http://schemas.microsoft.com/office/powerpoint/2010/main" val="496203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IN" altLang="en-US"/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2D715-E412-4768-B345-B7653EB660A0}"/>
              </a:ext>
            </a:extLst>
          </p:cNvPr>
          <p:cNvSpPr/>
          <p:nvPr/>
        </p:nvSpPr>
        <p:spPr>
          <a:xfrm>
            <a:off x="2579949" y="2967335"/>
            <a:ext cx="398410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284414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1124744"/>
            <a:ext cx="6984776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04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6E23-0073-4484-B843-2F284DCD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274638"/>
            <a:ext cx="9361040" cy="63408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A Formal Model:  The Statistical Learning Framework</a:t>
            </a:r>
            <a:r>
              <a:rPr lang="en-US" sz="3200" dirty="0"/>
              <a:t> </a:t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614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44000" cy="536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20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5625"/>
            <a:ext cx="9144000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248025"/>
            <a:ext cx="8515350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6801"/>
            <a:ext cx="9144000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01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2975"/>
            <a:ext cx="9144000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13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04913"/>
            <a:ext cx="74295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479" y="3149601"/>
            <a:ext cx="69913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" y="4641851"/>
            <a:ext cx="7672388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57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825625"/>
            <a:ext cx="9144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3603625"/>
            <a:ext cx="91440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0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785814"/>
            <a:ext cx="53721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9" y="1778000"/>
            <a:ext cx="8615363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886200"/>
            <a:ext cx="6836569" cy="271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82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266</Words>
  <Application>Microsoft Office PowerPoint</Application>
  <PresentationFormat>On-screen Show (4:3)</PresentationFormat>
  <Paragraphs>47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Slide</vt:lpstr>
      <vt:lpstr>A Gentle Start</vt:lpstr>
      <vt:lpstr>PowerPoint Presentation</vt:lpstr>
      <vt:lpstr>PowerPoint Presentation</vt:lpstr>
      <vt:lpstr>A Formal Model:  The Statistical Learning Framework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Overfitting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Gentle Start</dc:title>
  <dc:creator>ismail - [2010]</dc:creator>
  <cp:lastModifiedBy>SHREY GARG</cp:lastModifiedBy>
  <cp:revision>5</cp:revision>
  <dcterms:created xsi:type="dcterms:W3CDTF">2020-05-13T06:29:01Z</dcterms:created>
  <dcterms:modified xsi:type="dcterms:W3CDTF">2024-03-04T14:57:42Z</dcterms:modified>
</cp:coreProperties>
</file>