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  <p:sldMasterId id="2147483732" r:id="rId2"/>
    <p:sldMasterId id="2147483936" r:id="rId3"/>
  </p:sldMasterIdLst>
  <p:notesMasterIdLst>
    <p:notesMasterId r:id="rId55"/>
  </p:notesMasterIdLst>
  <p:sldIdLst>
    <p:sldId id="256" r:id="rId4"/>
    <p:sldId id="308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6858000" type="screen4x3"/>
  <p:notesSz cx="7315200" cy="9601200"/>
  <p:defaultTextStyle>
    <a:defPPr>
      <a:defRPr lang="en-GB"/>
    </a:defPPr>
    <a:lvl1pPr marL="0" lvl="0" indent="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1pPr>
    <a:lvl2pPr marL="742950" lvl="1" indent="-28575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2pPr>
    <a:lvl3pPr marL="1143000" lvl="2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3pPr>
    <a:lvl4pPr marL="1600200" lvl="3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4pPr>
    <a:lvl5pPr marL="2057400" lvl="4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5pPr>
    <a:lvl6pPr marL="2286000" lvl="5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6pPr>
    <a:lvl7pPr marL="2743200" lvl="6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7pPr>
    <a:lvl8pPr marL="3200400" lvl="7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8pPr>
    <a:lvl9pPr marL="3657600" lvl="8" indent="-228600" algn="l" defTabSz="44958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bg1"/>
        </a:solidFill>
        <a:latin typeface="Times New Roman" panose="02020603050405020304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B8092-6981-C0CB-6FBA-2DACD76929D0}" v="1" dt="2023-10-18T17:53:16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 GARG" userId="S::shrey.garg@lpu.in::e9063ec6-d71d-48fa-a67c-b1b64b2df786" providerId="AD" clId="Web-{2F7B8092-6981-C0CB-6FBA-2DACD76929D0}"/>
    <pc:docChg chg="sldOrd">
      <pc:chgData name="SHREY GARG" userId="S::shrey.garg@lpu.in::e9063ec6-d71d-48fa-a67c-b1b64b2df786" providerId="AD" clId="Web-{2F7B8092-6981-C0CB-6FBA-2DACD76929D0}" dt="2023-10-18T17:53:16.275" v="0"/>
      <pc:docMkLst>
        <pc:docMk/>
      </pc:docMkLst>
      <pc:sldChg chg="ord">
        <pc:chgData name="SHREY GARG" userId="S::shrey.garg@lpu.in::e9063ec6-d71d-48fa-a67c-b1b64b2df786" providerId="AD" clId="Web-{2F7B8092-6981-C0CB-6FBA-2DACD76929D0}" dt="2023-10-18T17:53:16.275" v="0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1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1" name="AutoShape 2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2" name="AutoShape 3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3" name="AutoShape 4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4" name="AutoShape 5"/>
          <p:cNvSpPr/>
          <p:nvPr/>
        </p:nvSpPr>
        <p:spPr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5" name="Text Box 6"/>
          <p:cNvSpPr txBox="1"/>
          <p:nvPr/>
        </p:nvSpPr>
        <p:spPr>
          <a:xfrm>
            <a:off x="0" y="0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6" name="Text Box 7"/>
          <p:cNvSpPr txBox="1"/>
          <p:nvPr/>
        </p:nvSpPr>
        <p:spPr>
          <a:xfrm>
            <a:off x="4146550" y="0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27657" name="Rectangle 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792663" cy="3592513"/>
          </a:xfrm>
          <a:prstGeom prst="rect">
            <a:avLst/>
          </a:prstGeom>
          <a:solidFill>
            <a:srgbClr val="FFFFFF"/>
          </a:solidFill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7813" cy="43116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840" tIns="48240" rIns="96840" bIns="48240" numCol="1" anchor="ctr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27659" name="Text Box 10"/>
          <p:cNvSpPr txBox="1"/>
          <p:nvPr/>
        </p:nvSpPr>
        <p:spPr>
          <a:xfrm>
            <a:off x="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6550" y="9121775"/>
            <a:ext cx="3160713" cy="4714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6840" tIns="48240" rIns="96840" bIns="48240" numCol="1" anchor="b" anchorCtr="0" compatLnSpc="1"/>
          <a:lstStyle/>
          <a:p>
            <a:pPr lvl="0" algn="r" defTabSz="449580" eaLnBrk="1">
              <a:buSzPct val="10000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solidFill>
                  <a:srgbClr val="000000"/>
                </a:solidFill>
                <a:cs typeface="DejaVu Sans" charset="0"/>
              </a:rPr>
              <a:t>‹#›</a:t>
            </a:fld>
            <a:endParaRPr lang="en-GB" altLang="en-US" sz="13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2969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2970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2970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70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813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813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813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017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018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018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222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222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222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23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427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427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427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427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632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632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632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632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837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837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5837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837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041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042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042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042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246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246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246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247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451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451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451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451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656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656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656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656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174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174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174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75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861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861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6861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065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066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066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270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270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270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271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475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475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475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475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680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680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680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680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885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885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7885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089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090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090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90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294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294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294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295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499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499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29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499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499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704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704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704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704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584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584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584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909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909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8909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909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113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114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114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114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318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318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93189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523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523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95237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728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728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97285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933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9933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99333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137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138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101381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342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342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103429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547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547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39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547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752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752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752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379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379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379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379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957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957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0957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957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161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162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42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162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162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366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366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43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366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367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571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44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571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115717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776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45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776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117765" name="Text Box 3"/>
          <p:cNvSpPr txBox="1"/>
          <p:nvPr/>
        </p:nvSpPr>
        <p:spPr>
          <a:xfrm>
            <a:off x="974725" y="4560888"/>
            <a:ext cx="5364163" cy="4318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981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981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1981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981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185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186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186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6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390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390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390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1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595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595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49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595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800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800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2800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789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789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6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789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89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30051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30052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51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130053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0054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9939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9940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7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39941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42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1987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1988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8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1989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90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4035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4036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9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4037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8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 txBox="1">
            <a:spLocks noGrp="1"/>
          </p:cNvSpPr>
          <p:nvPr>
            <p:ph type="sldNum" sz="quarter"/>
          </p:nvPr>
        </p:nvSpPr>
        <p:spPr>
          <a:xfrm>
            <a:off x="4146550" y="9121775"/>
            <a:ext cx="3160713" cy="47148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6083" name="Text Box 1"/>
          <p:cNvSpPr txBox="1"/>
          <p:nvPr/>
        </p:nvSpPr>
        <p:spPr>
          <a:xfrm>
            <a:off x="4146550" y="9121775"/>
            <a:ext cx="3165475" cy="476250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6084" name="Text Box 2"/>
          <p:cNvSpPr txBox="1"/>
          <p:nvPr/>
        </p:nvSpPr>
        <p:spPr>
          <a:xfrm>
            <a:off x="4146550" y="9121775"/>
            <a:ext cx="3167063" cy="477838"/>
          </a:xfrm>
          <a:prstGeom prst="rect">
            <a:avLst/>
          </a:prstGeom>
          <a:noFill/>
          <a:ln w="9525">
            <a:noFill/>
          </a:ln>
        </p:spPr>
        <p:txBody>
          <a:bodyPr lIns="96840" tIns="48240" rIns="96840" bIns="48240" anchor="b" anchorCtr="0"/>
          <a:lstStyle/>
          <a:p>
            <a:pPr lvl="0" algn="r" defTabSz="449580" eaLnBrk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altLang="en-US" sz="1300" dirty="0">
                <a:cs typeface="Lucida Sans Unicode" panose="020B0602030504020204" pitchFamily="32" charset="0"/>
              </a:rPr>
              <a:t>10</a:t>
            </a:fld>
            <a:endParaRPr lang="en-GB" altLang="en-US" sz="1300" dirty="0">
              <a:ea typeface="Lucida Sans Unicode" panose="020B0602030504020204" pitchFamily="32" charset="0"/>
              <a:cs typeface="Lucida Sans Unicode" panose="020B0602030504020204" pitchFamily="32" charset="0"/>
            </a:endParaRPr>
          </a:p>
        </p:txBody>
      </p:sp>
      <p:sp>
        <p:nvSpPr>
          <p:cNvPr id="4608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6" name="Text Box 4"/>
          <p:cNvSpPr txBox="1"/>
          <p:nvPr/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228600"/>
            <a:ext cx="2016125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0738" cy="55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5687" cy="447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282700"/>
            <a:ext cx="3595688" cy="447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228600"/>
            <a:ext cx="2016125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0738" cy="55292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0" tIns="0" rIns="0" bIns="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604963"/>
            <a:ext cx="2054225" cy="4518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5038" cy="4518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5687" cy="447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282700"/>
            <a:ext cx="3595688" cy="447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43775" cy="4475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9263" cy="6016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body" idx="1"/>
          </p:nvPr>
        </p:nvSpPr>
        <p:spPr>
          <a:xfrm>
            <a:off x="827088" y="1282700"/>
            <a:ext cx="7343775" cy="44751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069263" cy="6016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64463" cy="11350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25603" name="Rectangle 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25604" name="Text Box 3"/>
          <p:cNvSpPr txBox="1"/>
          <p:nvPr/>
        </p:nvSpPr>
        <p:spPr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2pPr>
      <a:lvl3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3pPr>
      <a:lvl4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4pPr>
      <a:lvl5pPr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5pPr>
      <a:lvl6pPr marL="25146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6pPr>
      <a:lvl7pPr marL="29718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7pPr>
      <a:lvl8pPr marL="34290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8pPr>
      <a:lvl9pPr marL="3886200" indent="-228600" algn="ctr" defTabSz="44958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3200" b="1">
          <a:solidFill>
            <a:srgbClr val="993300"/>
          </a:solidFill>
          <a:latin typeface="Arial" panose="020B0604020202020204" pitchFamily="34" charset="0"/>
          <a:ea typeface="Lucida Sans Unicode" panose="020B0602030504020204" pitchFamily="32" charset="0"/>
          <a:cs typeface="Lucida Sans Unicode" panose="020B0602030504020204" pitchFamily="32" charset="0"/>
        </a:defRPr>
      </a:lvl9pPr>
    </p:titleStyle>
    <p:bodyStyle>
      <a:lvl1pPr marL="342900" indent="-3429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580" rtl="0" eaLnBrk="0" fontAlgn="base" hangingPunct="0">
        <a:lnSpc>
          <a:spcPct val="93000"/>
        </a:lnSpc>
        <a:spcBef>
          <a:spcPts val="79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533400" y="1752600"/>
            <a:ext cx="7772400" cy="26654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UNIT-4</a:t>
            </a:r>
            <a:b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Deadlocks</a:t>
            </a:r>
          </a:p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en-GB" sz="3200" b="1" kern="1200" cap="none" spc="0" normalizeH="0" baseline="0" noProof="0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  <a:p>
            <a:pPr marR="0" algn="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endParaRPr kumimoji="0" lang="en-GB" sz="3200" b="1" kern="1200" cap="none" spc="0" normalizeH="0" baseline="0" noProof="0" dirty="0"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92138" y="506413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algn="ctr" defTabSz="449580"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Resource-Allocation Graph (Cont.)</a:t>
            </a:r>
            <a:r>
              <a:rPr lang="ar-SA" altLang="x-none"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sz="3200" b="1" dirty="0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27088" y="1282700"/>
            <a:ext cx="7351713" cy="44323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Process</a:t>
            </a:r>
            <a:b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18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Resource Type with 4 instances</a:t>
            </a: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8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8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18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requests instance of </a:t>
            </a:r>
            <a:r>
              <a:rPr kumimoji="0" lang="en-GB" sz="18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8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8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18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holding an instance of </a:t>
            </a:r>
            <a:r>
              <a:rPr kumimoji="0" lang="en-GB" sz="18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18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</a:p>
        </p:txBody>
      </p:sp>
      <p:sp>
        <p:nvSpPr>
          <p:cNvPr id="45060" name="Oval 3"/>
          <p:cNvSpPr/>
          <p:nvPr/>
        </p:nvSpPr>
        <p:spPr>
          <a:xfrm>
            <a:off x="4143375" y="1619250"/>
            <a:ext cx="495300" cy="495300"/>
          </a:xfrm>
          <a:prstGeom prst="ellipse">
            <a:avLst/>
          </a:prstGeom>
          <a:solidFill>
            <a:srgbClr val="FFCCCC"/>
          </a:solidFill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anchor="ctr" anchorCtr="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  <p:sp>
        <p:nvSpPr>
          <p:cNvPr id="45061" name="Oval 4"/>
          <p:cNvSpPr/>
          <p:nvPr/>
        </p:nvSpPr>
        <p:spPr>
          <a:xfrm>
            <a:off x="3657600" y="5562600"/>
            <a:ext cx="495300" cy="495300"/>
          </a:xfrm>
          <a:prstGeom prst="ellipse">
            <a:avLst/>
          </a:prstGeom>
          <a:solidFill>
            <a:srgbClr val="FFCCCC"/>
          </a:solidFill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90000" tIns="46800" rIns="90000" bIns="4680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i="1" dirty="0"/>
              <a:t>P</a:t>
            </a:r>
            <a:r>
              <a:rPr lang="en-GB" altLang="en-US" sz="1800" i="1" baseline="-25000" dirty="0"/>
              <a:t>i</a:t>
            </a:r>
          </a:p>
        </p:txBody>
      </p:sp>
      <p:sp>
        <p:nvSpPr>
          <p:cNvPr id="45062" name="Oval 5"/>
          <p:cNvSpPr/>
          <p:nvPr/>
        </p:nvSpPr>
        <p:spPr>
          <a:xfrm>
            <a:off x="3716338" y="4105275"/>
            <a:ext cx="495300" cy="495300"/>
          </a:xfrm>
          <a:prstGeom prst="ellipse">
            <a:avLst/>
          </a:prstGeom>
          <a:solidFill>
            <a:srgbClr val="FFCCCC"/>
          </a:solidFill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wrap="none" lIns="90000" tIns="46800" rIns="90000" bIns="46800" anchor="ctr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i="1" dirty="0"/>
              <a:t>P</a:t>
            </a:r>
            <a:r>
              <a:rPr lang="en-GB" altLang="en-US" sz="1800" i="1" baseline="-25000" dirty="0"/>
              <a:t>i</a:t>
            </a:r>
          </a:p>
        </p:txBody>
      </p:sp>
      <p:grpSp>
        <p:nvGrpSpPr>
          <p:cNvPr id="45063" name="Group 6"/>
          <p:cNvGrpSpPr/>
          <p:nvPr/>
        </p:nvGrpSpPr>
        <p:grpSpPr>
          <a:xfrm>
            <a:off x="4232275" y="3121025"/>
            <a:ext cx="430213" cy="411163"/>
            <a:chOff x="2666" y="1966"/>
            <a:chExt cx="271" cy="259"/>
          </a:xfrm>
        </p:grpSpPr>
        <p:sp>
          <p:nvSpPr>
            <p:cNvPr id="45081" name="Rectangle 7"/>
            <p:cNvSpPr/>
            <p:nvPr/>
          </p:nvSpPr>
          <p:spPr>
            <a:xfrm>
              <a:off x="2666" y="1966"/>
              <a:ext cx="271" cy="259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82" name="Rectangle 8"/>
            <p:cNvSpPr/>
            <p:nvPr/>
          </p:nvSpPr>
          <p:spPr>
            <a:xfrm>
              <a:off x="2736" y="2026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83" name="Rectangle 9"/>
            <p:cNvSpPr/>
            <p:nvPr/>
          </p:nvSpPr>
          <p:spPr>
            <a:xfrm>
              <a:off x="2831" y="2026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84" name="Rectangle 10"/>
            <p:cNvSpPr/>
            <p:nvPr/>
          </p:nvSpPr>
          <p:spPr>
            <a:xfrm>
              <a:off x="2736" y="2107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85" name="Rectangle 11"/>
            <p:cNvSpPr/>
            <p:nvPr/>
          </p:nvSpPr>
          <p:spPr>
            <a:xfrm>
              <a:off x="2831" y="2107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</p:grpSp>
      <p:grpSp>
        <p:nvGrpSpPr>
          <p:cNvPr id="45064" name="Group 12"/>
          <p:cNvGrpSpPr/>
          <p:nvPr/>
        </p:nvGrpSpPr>
        <p:grpSpPr>
          <a:xfrm>
            <a:off x="4692650" y="4168775"/>
            <a:ext cx="430213" cy="411163"/>
            <a:chOff x="2956" y="2626"/>
            <a:chExt cx="271" cy="259"/>
          </a:xfrm>
        </p:grpSpPr>
        <p:sp>
          <p:nvSpPr>
            <p:cNvPr id="45076" name="Rectangle 13"/>
            <p:cNvSpPr/>
            <p:nvPr/>
          </p:nvSpPr>
          <p:spPr>
            <a:xfrm>
              <a:off x="2956" y="2626"/>
              <a:ext cx="271" cy="259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7" name="Rectangle 14"/>
            <p:cNvSpPr/>
            <p:nvPr/>
          </p:nvSpPr>
          <p:spPr>
            <a:xfrm>
              <a:off x="3026" y="2686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8" name="Rectangle 15"/>
            <p:cNvSpPr/>
            <p:nvPr/>
          </p:nvSpPr>
          <p:spPr>
            <a:xfrm>
              <a:off x="3121" y="2686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9" name="Rectangle 16"/>
            <p:cNvSpPr/>
            <p:nvPr/>
          </p:nvSpPr>
          <p:spPr>
            <a:xfrm>
              <a:off x="3026" y="2767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80" name="Rectangle 17"/>
            <p:cNvSpPr/>
            <p:nvPr/>
          </p:nvSpPr>
          <p:spPr>
            <a:xfrm>
              <a:off x="3121" y="2767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</p:grpSp>
      <p:sp>
        <p:nvSpPr>
          <p:cNvPr id="45065" name="Text Box 18"/>
          <p:cNvSpPr txBox="1"/>
          <p:nvPr/>
        </p:nvSpPr>
        <p:spPr>
          <a:xfrm>
            <a:off x="4756150" y="4570413"/>
            <a:ext cx="3333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400" i="1" dirty="0"/>
              <a:t>R</a:t>
            </a:r>
            <a:r>
              <a:rPr lang="en-GB" altLang="en-US" sz="1400" i="1" baseline="-25000" dirty="0"/>
              <a:t>j</a:t>
            </a:r>
          </a:p>
        </p:txBody>
      </p:sp>
      <p:grpSp>
        <p:nvGrpSpPr>
          <p:cNvPr id="45066" name="Group 19"/>
          <p:cNvGrpSpPr/>
          <p:nvPr/>
        </p:nvGrpSpPr>
        <p:grpSpPr>
          <a:xfrm>
            <a:off x="4630738" y="5626100"/>
            <a:ext cx="430212" cy="411163"/>
            <a:chOff x="2917" y="3544"/>
            <a:chExt cx="271" cy="259"/>
          </a:xfrm>
        </p:grpSpPr>
        <p:sp>
          <p:nvSpPr>
            <p:cNvPr id="45071" name="Rectangle 20"/>
            <p:cNvSpPr/>
            <p:nvPr/>
          </p:nvSpPr>
          <p:spPr>
            <a:xfrm>
              <a:off x="2917" y="3544"/>
              <a:ext cx="271" cy="259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2" name="Rectangle 21"/>
            <p:cNvSpPr/>
            <p:nvPr/>
          </p:nvSpPr>
          <p:spPr>
            <a:xfrm>
              <a:off x="2987" y="3604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3" name="Rectangle 22"/>
            <p:cNvSpPr/>
            <p:nvPr/>
          </p:nvSpPr>
          <p:spPr>
            <a:xfrm>
              <a:off x="3082" y="3604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4" name="Rectangle 23"/>
            <p:cNvSpPr/>
            <p:nvPr/>
          </p:nvSpPr>
          <p:spPr>
            <a:xfrm>
              <a:off x="2987" y="3685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  <p:sp>
          <p:nvSpPr>
            <p:cNvPr id="45075" name="Rectangle 24"/>
            <p:cNvSpPr/>
            <p:nvPr/>
          </p:nvSpPr>
          <p:spPr>
            <a:xfrm>
              <a:off x="3082" y="3685"/>
              <a:ext cx="43" cy="43"/>
            </a:xfrm>
            <a:prstGeom prst="rect">
              <a:avLst/>
            </a:prstGeom>
            <a:solidFill>
              <a:srgbClr val="FFCCCC"/>
            </a:solidFill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wrap="none" anchor="ctr" anchorCtr="0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6" charset="0"/>
              </a:pPr>
              <a:endParaRPr lang="en-US" altLang="en-US" dirty="0">
                <a:latin typeface="Times New Roman" panose="02020603050405020304" pitchFamily="16" charset="0"/>
              </a:endParaRPr>
            </a:p>
          </p:txBody>
        </p:sp>
      </p:grpSp>
      <p:sp>
        <p:nvSpPr>
          <p:cNvPr id="45067" name="Text Box 25"/>
          <p:cNvSpPr txBox="1"/>
          <p:nvPr/>
        </p:nvSpPr>
        <p:spPr>
          <a:xfrm>
            <a:off x="4684713" y="5999163"/>
            <a:ext cx="3333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87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400" i="1" dirty="0"/>
              <a:t>R</a:t>
            </a:r>
            <a:r>
              <a:rPr lang="en-GB" altLang="en-US" sz="1400" i="1" baseline="-25000" dirty="0"/>
              <a:t>j</a:t>
            </a:r>
          </a:p>
        </p:txBody>
      </p:sp>
      <p:sp>
        <p:nvSpPr>
          <p:cNvPr id="45068" name="Line 26"/>
          <p:cNvSpPr/>
          <p:nvPr/>
        </p:nvSpPr>
        <p:spPr>
          <a:xfrm>
            <a:off x="4235450" y="4379913"/>
            <a:ext cx="457200" cy="1587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069" name="Line 27"/>
          <p:cNvSpPr/>
          <p:nvPr/>
        </p:nvSpPr>
        <p:spPr>
          <a:xfrm>
            <a:off x="4235450" y="4379913"/>
            <a:ext cx="457200" cy="1587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45070" name="Line 28"/>
          <p:cNvSpPr/>
          <p:nvPr/>
        </p:nvSpPr>
        <p:spPr>
          <a:xfrm flipH="1">
            <a:off x="4106863" y="5715000"/>
            <a:ext cx="701675" cy="228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76200" y="0"/>
            <a:ext cx="7086600" cy="10636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8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 Allocation Graph With A Deadlock</a:t>
            </a:r>
          </a:p>
        </p:txBody>
      </p:sp>
      <p:pic>
        <p:nvPicPr>
          <p:cNvPr id="47107" name="Picture 2"/>
          <p:cNvPicPr>
            <a:picLocks noChangeAspect="1"/>
          </p:cNvPicPr>
          <p:nvPr/>
        </p:nvPicPr>
        <p:blipFill>
          <a:blip r:embed="rId4"/>
          <a:srcRect l="25069" t="934" r="25282" b="1544"/>
          <a:stretch>
            <a:fillRect/>
          </a:stretch>
        </p:blipFill>
        <p:spPr>
          <a:xfrm>
            <a:off x="6172200" y="2943225"/>
            <a:ext cx="2089150" cy="3076575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pic>
        <p:nvPicPr>
          <p:cNvPr id="47108" name="Picture 3"/>
          <p:cNvPicPr>
            <a:picLocks noChangeAspect="1"/>
          </p:cNvPicPr>
          <p:nvPr/>
        </p:nvPicPr>
        <p:blipFill>
          <a:blip r:embed="rId5"/>
          <a:srcRect l="25287" t="925" r="25287" b="1530"/>
          <a:stretch>
            <a:fillRect/>
          </a:stretch>
        </p:blipFill>
        <p:spPr>
          <a:xfrm>
            <a:off x="1676400" y="2892425"/>
            <a:ext cx="2163763" cy="3203575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sp>
        <p:nvSpPr>
          <p:cNvPr id="47109" name="Text Box 4"/>
          <p:cNvSpPr txBox="1"/>
          <p:nvPr/>
        </p:nvSpPr>
        <p:spPr>
          <a:xfrm>
            <a:off x="1066800" y="1600200"/>
            <a:ext cx="3048000" cy="7175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Before P</a:t>
            </a:r>
            <a:r>
              <a:rPr lang="en-GB" altLang="en-US" sz="1800" baseline="-25000" dirty="0"/>
              <a:t>3</a:t>
            </a:r>
            <a:r>
              <a:rPr lang="en-GB" altLang="en-US" sz="1800" dirty="0"/>
              <a:t> requested an instance of R</a:t>
            </a:r>
            <a:r>
              <a:rPr lang="en-GB" altLang="en-US" sz="1800" baseline="-25000" dirty="0"/>
              <a:t>2</a:t>
            </a:r>
          </a:p>
        </p:txBody>
      </p:sp>
      <p:sp>
        <p:nvSpPr>
          <p:cNvPr id="47110" name="Text Box 5"/>
          <p:cNvSpPr txBox="1"/>
          <p:nvPr/>
        </p:nvSpPr>
        <p:spPr>
          <a:xfrm>
            <a:off x="5486400" y="1644650"/>
            <a:ext cx="2854325" cy="7175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After P</a:t>
            </a:r>
            <a:r>
              <a:rPr lang="en-GB" altLang="en-US" sz="1800" baseline="-25000" dirty="0"/>
              <a:t>3</a:t>
            </a:r>
            <a:r>
              <a:rPr lang="en-GB" altLang="en-US" sz="1800" dirty="0"/>
              <a:t> requested an instance of R</a:t>
            </a:r>
            <a:r>
              <a:rPr lang="en-GB" altLang="en-US" sz="1800" baseline="-25000" dirty="0"/>
              <a:t>2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566738"/>
            <a:ext cx="7467600" cy="5810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Graph With A Cycle But No Deadlock</a:t>
            </a:r>
          </a:p>
        </p:txBody>
      </p:sp>
      <p:pic>
        <p:nvPicPr>
          <p:cNvPr id="49155" name="Picture 2"/>
          <p:cNvPicPr>
            <a:picLocks noChangeAspect="1"/>
          </p:cNvPicPr>
          <p:nvPr/>
        </p:nvPicPr>
        <p:blipFill>
          <a:blip r:embed="rId4"/>
          <a:srcRect l="20949" t="905" r="21391" b="905"/>
          <a:stretch>
            <a:fillRect/>
          </a:stretch>
        </p:blipFill>
        <p:spPr>
          <a:xfrm>
            <a:off x="3962400" y="1828800"/>
            <a:ext cx="2092325" cy="2679700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sp>
        <p:nvSpPr>
          <p:cNvPr id="49156" name="Text Box 3"/>
          <p:cNvSpPr txBox="1"/>
          <p:nvPr/>
        </p:nvSpPr>
        <p:spPr>
          <a:xfrm>
            <a:off x="304800" y="5029200"/>
            <a:ext cx="8610600" cy="746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Process P</a:t>
            </a:r>
            <a:r>
              <a:rPr lang="en-GB" altLang="en-US" sz="2000" baseline="-25000" dirty="0"/>
              <a:t>4</a:t>
            </a:r>
            <a:r>
              <a:rPr lang="en-GB" altLang="en-US" sz="2000" dirty="0"/>
              <a:t> may release its instance of resource type R</a:t>
            </a:r>
            <a:r>
              <a:rPr lang="en-GB" altLang="en-US" sz="2000" baseline="-25000" dirty="0"/>
              <a:t>2</a:t>
            </a:r>
            <a:r>
              <a:rPr lang="en-GB" altLang="en-US" sz="2000" dirty="0"/>
              <a:t>. That resource can then be allocated to P3, thereby breaking the cycle.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28600" y="8382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Relationship of cycles to deadlocks</a:t>
            </a:r>
          </a:p>
        </p:txBody>
      </p:sp>
      <p:sp>
        <p:nvSpPr>
          <p:cNvPr id="51203" name="Text Box 2"/>
          <p:cNvSpPr txBox="1"/>
          <p:nvPr/>
        </p:nvSpPr>
        <p:spPr>
          <a:xfrm>
            <a:off x="827088" y="1828800"/>
            <a:ext cx="8316912" cy="40259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If a resource allocation graph contains </a:t>
            </a:r>
            <a:r>
              <a:rPr lang="en-GB" altLang="en-US" sz="2400" u="sng" dirty="0"/>
              <a:t>no</a:t>
            </a:r>
            <a:r>
              <a:rPr lang="en-GB" altLang="en-US" sz="2400" dirty="0"/>
              <a:t> cycles </a:t>
            </a:r>
            <a:r>
              <a:rPr lang="en-GB" altLang="en-US" sz="2400" dirty="0">
                <a:latin typeface="Symbol" panose="05050102010706020507" pitchFamily="16" charset="2"/>
              </a:rPr>
              <a:t></a:t>
            </a:r>
            <a:r>
              <a:rPr lang="en-GB" altLang="en-US" sz="2400" dirty="0"/>
              <a:t> no deadlock </a:t>
            </a:r>
            <a:br>
              <a:rPr lang="en-GB" altLang="en-US" sz="2400" dirty="0"/>
            </a:br>
            <a:endParaRPr lang="en-GB" altLang="en-US" sz="2400" dirty="0"/>
          </a:p>
          <a:p>
            <a:pPr marL="335280" lvl="0" indent="-335280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If a resource allocation graph contains a cycle and </a:t>
            </a:r>
            <a:r>
              <a:rPr lang="en-GB" altLang="en-US" sz="2200" dirty="0"/>
              <a:t>if </a:t>
            </a:r>
            <a:r>
              <a:rPr lang="en-GB" altLang="en-US" sz="2200" u="sng" dirty="0"/>
              <a:t>only one</a:t>
            </a:r>
            <a:r>
              <a:rPr lang="en-GB" altLang="en-US" sz="2200" dirty="0"/>
              <a:t> instance exists per resource type </a:t>
            </a:r>
            <a:r>
              <a:rPr lang="en-GB" altLang="en-US" sz="2200" dirty="0">
                <a:latin typeface="Symbol" panose="05050102010706020507" pitchFamily="16" charset="2"/>
              </a:rPr>
              <a:t></a:t>
            </a:r>
            <a:r>
              <a:rPr lang="en-GB" altLang="en-US" sz="2200" dirty="0"/>
              <a:t> deadlock</a:t>
            </a:r>
            <a:br>
              <a:rPr lang="en-GB" altLang="en-US" sz="2200" dirty="0"/>
            </a:br>
            <a:endParaRPr lang="en-GB" altLang="en-US" sz="2200" dirty="0"/>
          </a:p>
          <a:p>
            <a:pPr marL="335280" lvl="0" indent="-335280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If a resource allocation graph contains a cycle and </a:t>
            </a:r>
            <a:r>
              <a:rPr lang="en-GB" altLang="en-US" sz="2200" dirty="0"/>
              <a:t>if </a:t>
            </a:r>
            <a:r>
              <a:rPr lang="en-GB" altLang="en-US" sz="2200" u="sng" dirty="0"/>
              <a:t>several</a:t>
            </a:r>
            <a:r>
              <a:rPr lang="en-GB" altLang="en-US" sz="2200" dirty="0"/>
              <a:t> instances exists per resource type </a:t>
            </a:r>
            <a:r>
              <a:rPr lang="en-GB" altLang="en-US" sz="2200" dirty="0">
                <a:latin typeface="Symbol" panose="05050102010706020507" pitchFamily="16" charset="2"/>
              </a:rPr>
              <a:t></a:t>
            </a:r>
            <a:r>
              <a:rPr lang="en-GB" altLang="en-US" sz="2200" dirty="0"/>
              <a:t> possibility of deadlock</a:t>
            </a:r>
          </a:p>
          <a:p>
            <a:pPr marL="741680" lvl="1" indent="-278130" defTabSz="449580">
              <a:lnSpc>
                <a:spcPct val="100000"/>
              </a:lnSpc>
              <a:spcBef>
                <a:spcPts val="700"/>
              </a:spcBef>
              <a:buClrTx/>
              <a:buFontTx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endParaRPr lang="en-GB" altLang="en-US" sz="22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Methods for Handling Deadlocks</a:t>
            </a:r>
          </a:p>
        </p:txBody>
      </p:sp>
      <p:sp>
        <p:nvSpPr>
          <p:cNvPr id="53251" name="Text Box 2"/>
          <p:cNvSpPr txBox="1"/>
          <p:nvPr/>
        </p:nvSpPr>
        <p:spPr>
          <a:xfrm>
            <a:off x="381000" y="1531938"/>
            <a:ext cx="8610600" cy="49450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algn="just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Prevention </a:t>
            </a:r>
            <a:r>
              <a:rPr lang="en-GB" altLang="en-US" sz="2000" dirty="0"/>
              <a:t>  </a:t>
            </a:r>
          </a:p>
          <a:p>
            <a:pPr marL="735330" lvl="1" indent="-278130" algn="just" defTabSz="449580">
              <a:lnSpc>
                <a:spcPct val="10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Ensure that the system will </a:t>
            </a:r>
            <a:r>
              <a:rPr lang="en-GB" altLang="en-US" sz="2000" i="1" dirty="0">
                <a:solidFill>
                  <a:srgbClr val="FF0066"/>
                </a:solidFill>
              </a:rPr>
              <a:t>never</a:t>
            </a:r>
            <a:r>
              <a:rPr lang="en-GB" altLang="en-US" sz="2000" dirty="0"/>
              <a:t> enter a </a:t>
            </a:r>
            <a:r>
              <a:rPr lang="en-GB" altLang="en-US" sz="2000" u="sng" dirty="0"/>
              <a:t>deadlock</a:t>
            </a:r>
            <a:r>
              <a:rPr lang="en-GB" altLang="en-US" sz="2000" dirty="0"/>
              <a:t> state</a:t>
            </a:r>
            <a:br>
              <a:rPr lang="en-GB" altLang="en-US" sz="2000" dirty="0"/>
            </a:br>
            <a:endParaRPr lang="en-GB" altLang="en-US" sz="2000" dirty="0"/>
          </a:p>
          <a:p>
            <a:pPr marL="335280" lvl="0" indent="-335280" algn="just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Avoidance</a:t>
            </a:r>
          </a:p>
          <a:p>
            <a:pPr marL="735330" lvl="1" indent="-278130" algn="just" defTabSz="449580">
              <a:lnSpc>
                <a:spcPct val="10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Ensure that the system will </a:t>
            </a:r>
            <a:r>
              <a:rPr lang="en-GB" altLang="en-US" sz="2000" i="1" dirty="0">
                <a:solidFill>
                  <a:srgbClr val="FF0066"/>
                </a:solidFill>
              </a:rPr>
              <a:t>never</a:t>
            </a:r>
            <a:r>
              <a:rPr lang="en-GB" altLang="en-US" sz="2000" dirty="0"/>
              <a:t> enter an </a:t>
            </a:r>
            <a:r>
              <a:rPr lang="en-GB" altLang="en-US" sz="2000" u="sng" dirty="0"/>
              <a:t>unsafe</a:t>
            </a:r>
            <a:r>
              <a:rPr lang="en-GB" altLang="en-US" sz="2000" dirty="0"/>
              <a:t> state</a:t>
            </a:r>
          </a:p>
          <a:p>
            <a:pPr marL="335280" lvl="0" indent="-335280" algn="just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Detection</a:t>
            </a:r>
            <a:r>
              <a:rPr lang="en-GB" altLang="en-US" sz="2000" dirty="0"/>
              <a:t> </a:t>
            </a:r>
          </a:p>
          <a:p>
            <a:pPr marL="735330" lvl="1" indent="-278130" algn="just" defTabSz="449580">
              <a:lnSpc>
                <a:spcPct val="10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Allow the system to enter a deadlock state and then recover</a:t>
            </a:r>
            <a:br>
              <a:rPr lang="en-GB" altLang="en-US" sz="2000" dirty="0"/>
            </a:br>
            <a:endParaRPr lang="en-GB" altLang="en-US" sz="2000" dirty="0"/>
          </a:p>
          <a:p>
            <a:pPr marL="335280" lvl="0" indent="-335280" algn="just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Do Nothing</a:t>
            </a:r>
            <a:r>
              <a:rPr lang="en-GB" altLang="en-US" sz="2000" dirty="0"/>
              <a:t>  </a:t>
            </a:r>
          </a:p>
          <a:p>
            <a:pPr marL="735330" lvl="1" indent="-278130" algn="just" defTabSz="449580">
              <a:lnSpc>
                <a:spcPct val="10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Ignore the problem and let the user or system administrator respond to the problem; used by most operating systems, including Windows and UNIX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09600" y="642938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1. Deadlock Prevention</a:t>
            </a:r>
          </a:p>
        </p:txBody>
      </p:sp>
      <p:sp>
        <p:nvSpPr>
          <p:cNvPr id="55299" name="Text Box 2"/>
          <p:cNvSpPr txBox="1"/>
          <p:nvPr/>
        </p:nvSpPr>
        <p:spPr>
          <a:xfrm>
            <a:off x="304800" y="3014663"/>
            <a:ext cx="8382000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algn="just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Mutual Exclusion</a:t>
            </a:r>
            <a:r>
              <a:rPr lang="en-GB" altLang="en-US" sz="2000" dirty="0"/>
              <a:t> – The mutual-exclusion condition must hold for non-sharable resources</a:t>
            </a:r>
          </a:p>
          <a:p>
            <a:pPr marL="1078230" lvl="1" indent="-339725" algn="just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US" altLang="en-US" sz="2000" dirty="0"/>
              <a:t>(Where as) Shared resources such as read-only files do not lead to deadlocks.</a:t>
            </a:r>
          </a:p>
          <a:p>
            <a:pPr marL="1078230" lvl="1" indent="-339725" algn="just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US" altLang="en-US" sz="2000" dirty="0"/>
              <a:t>Some resources, such as printers and tape drives, require exclusive access by a single process.</a:t>
            </a:r>
          </a:p>
        </p:txBody>
      </p:sp>
      <p:sp>
        <p:nvSpPr>
          <p:cNvPr id="55300" name="Text Box 3"/>
          <p:cNvSpPr txBox="1"/>
          <p:nvPr/>
        </p:nvSpPr>
        <p:spPr>
          <a:xfrm>
            <a:off x="450850" y="1776413"/>
            <a:ext cx="8464550" cy="709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ts val="1125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b="1" dirty="0"/>
              <a:t>Deadlock Prevention Methods: </a:t>
            </a:r>
            <a:r>
              <a:rPr lang="en-GB" altLang="en-US" sz="2000" dirty="0"/>
              <a:t>Prevent deadlocks by making a constraint on how requests for resources can be made</a:t>
            </a:r>
            <a:r>
              <a:rPr lang="en-GB" altLang="en-US" sz="2000" b="1" dirty="0"/>
              <a:t>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609600" y="642938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 Prevention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382000" cy="3581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1082675" marR="0" lvl="1" indent="-335280" algn="just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Hold and Wait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we must guarantee that whenever a process requests a resource, </a:t>
            </a: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it </a:t>
            </a:r>
            <a:r>
              <a:rPr kumimoji="0" lang="en-GB" sz="20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does not</a:t>
            </a: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hold any other resources</a:t>
            </a:r>
          </a:p>
          <a:p>
            <a:pPr marL="1078230" marR="0" lvl="1" indent="-33972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Allocate all its resources </a:t>
            </a:r>
            <a:r>
              <a:rPr kumimoji="0" lang="en-GB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before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process begins execution</a:t>
            </a:r>
          </a:p>
          <a:p>
            <a:pPr marL="1078230" marR="0" lvl="1" indent="-33972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Allow a process to request resources </a:t>
            </a:r>
            <a:r>
              <a:rPr kumimoji="0" lang="en-GB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only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when the process has no resource</a:t>
            </a:r>
          </a:p>
          <a:p>
            <a:pPr marL="1081405" marR="0" lvl="1" indent="-33655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082675" marR="0" lvl="1" indent="-33528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1082675" algn="l"/>
                <a:tab pos="1530350" algn="l"/>
                <a:tab pos="1979295" algn="l"/>
                <a:tab pos="2428875" algn="l"/>
                <a:tab pos="2877820" algn="l"/>
                <a:tab pos="3327400" algn="l"/>
                <a:tab pos="3776345" algn="l"/>
                <a:tab pos="4225925" algn="l"/>
                <a:tab pos="4674870" algn="l"/>
                <a:tab pos="5124450" algn="l"/>
                <a:tab pos="5573395" algn="l"/>
                <a:tab pos="6022975" algn="l"/>
                <a:tab pos="6471920" algn="l"/>
                <a:tab pos="6921500" algn="l"/>
                <a:tab pos="7370445" algn="l"/>
                <a:tab pos="7820025" algn="l"/>
                <a:tab pos="8268970" algn="l"/>
                <a:tab pos="8718550" algn="l"/>
                <a:tab pos="9167495" algn="l"/>
                <a:tab pos="9617075" algn="l"/>
                <a:tab pos="10066020" algn="l"/>
              </a:tabLst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Drawback / Result: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Low resource utilization; starvation possible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858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algn="ctr" defTabSz="449580"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Deadlock Prevention (Cont.)</a:t>
            </a:r>
            <a:r>
              <a:rPr lang="ar-SA" altLang="x-none"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sz="3200" b="1" dirty="0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282700"/>
            <a:ext cx="8305800" cy="52705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algn="just" defTabSz="449580">
              <a:spcBef>
                <a:spcPts val="70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No Pre-emption:</a:t>
            </a:r>
          </a:p>
          <a:p>
            <a:pPr marL="735330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6" charset="0"/>
              </a:rPr>
              <a:t>One approach is that if a process is forced to wait when it requests new resources, then all 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6" charset="0"/>
              </a:rPr>
              <a:t>esources previously held by this process are implicitly released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6" charset="0"/>
              </a:rPr>
              <a:t>, ( preempted ), forcing this process to re-acquire the old resources along with the new resources in a single request (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6" charset="0"/>
              </a:rPr>
              <a:t>if one process goes to waiting state all its previously held resources must be released implicitly)</a:t>
            </a:r>
          </a:p>
          <a:p>
            <a:pPr marL="738505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Pre-empted resources are added to the list of resources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which the process is waiting</a:t>
            </a:r>
          </a:p>
          <a:p>
            <a:pPr marL="738505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process will be restarted only when it can regain its old resources, as well as the new ones that it is requesting</a:t>
            </a:r>
            <a:b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6858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algn="ctr" defTabSz="449580"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Deadlock Prevention (Cont.)</a:t>
            </a:r>
            <a:r>
              <a:rPr lang="ar-SA" altLang="x-none"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sz="3200" b="1" dirty="0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282700"/>
            <a:ext cx="8305800" cy="52705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algn="just" defTabSz="449580">
              <a:spcBef>
                <a:spcPts val="70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Circular Wait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1078230" marR="0" lvl="1" indent="-33972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One way to avoid circular wait is to number all resources, and to require that processes request resources only in strictly increasing ( or decreasing ) order.	</a:t>
            </a:r>
          </a:p>
          <a:p>
            <a:pPr marL="1078230" marR="0" lvl="1" indent="-33972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other words, in order to request resource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Rj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 process must first release all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such that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&gt;= j.</a:t>
            </a:r>
          </a:p>
          <a:p>
            <a:pPr marL="1195705" marR="0" lvl="1" indent="-45720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Assign a number to resources. If R7 is requested by process no other resource lower than 7 can be granted to process.</a:t>
            </a:r>
          </a:p>
          <a:p>
            <a:pPr marL="1195705" marR="0" lvl="1" indent="-45720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Times New Roman" panose="02020603050405020304" pitchFamily="16" charset="0"/>
              <a:buAutoNum type="arabicPeriod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case process needs R3, then it will have to release R7 in order to get R3.</a:t>
            </a:r>
          </a:p>
          <a:p>
            <a:pPr marL="339725" marR="0" indent="-335280" defTabSz="449580"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US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+mn-ea"/>
              <a:cs typeface="+mn-cs"/>
            </a:endParaRPr>
          </a:p>
          <a:p>
            <a:pPr marL="339725" marR="0" indent="-335280" defTabSz="449580"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US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+mn-ea"/>
                <a:cs typeface="+mn-cs"/>
              </a:rPr>
              <a:t>One big challenge in this scheme is determining the relative ordering of the different resources</a:t>
            </a:r>
          </a:p>
          <a:p>
            <a:pPr marL="1081405" marR="0" lvl="1" indent="-33655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  <a:p>
            <a:pPr marL="1082675" marR="0" lvl="1" indent="-33528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688975" y="52705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2. Deadlock Avoidance</a:t>
            </a:r>
          </a:p>
        </p:txBody>
      </p:sp>
      <p:sp>
        <p:nvSpPr>
          <p:cNvPr id="63491" name="Text Box 2"/>
          <p:cNvSpPr txBox="1"/>
          <p:nvPr/>
        </p:nvSpPr>
        <p:spPr>
          <a:xfrm>
            <a:off x="457200" y="1905000"/>
            <a:ext cx="8458200" cy="44386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Each process </a:t>
            </a:r>
            <a:r>
              <a:rPr lang="en-GB" altLang="en-US" sz="2000" b="1" dirty="0"/>
              <a:t>declare the </a:t>
            </a:r>
            <a:r>
              <a:rPr lang="en-GB" altLang="en-US" sz="2000" b="1" i="1" u="sng" dirty="0"/>
              <a:t>maximum number</a:t>
            </a:r>
            <a:r>
              <a:rPr lang="en-GB" altLang="en-US" sz="2000" b="1" dirty="0"/>
              <a:t> of resources of each type that it may need</a:t>
            </a:r>
            <a:br>
              <a:rPr lang="en-GB" altLang="en-US" sz="2000" b="1" dirty="0"/>
            </a:br>
            <a:endParaRPr lang="en-GB" altLang="en-US" sz="2000" b="1" dirty="0"/>
          </a:p>
          <a:p>
            <a:pPr marL="335280" lvl="0" indent="-335280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dirty="0"/>
              <a:t>The deadlock-avoidance algorithm dynamically </a:t>
            </a:r>
            <a:r>
              <a:rPr lang="en-GB" altLang="en-US" sz="2000" b="1" dirty="0"/>
              <a:t>examines the resource-allocation state</a:t>
            </a:r>
            <a:r>
              <a:rPr lang="en-GB" altLang="en-US" sz="2000" dirty="0"/>
              <a:t> to ensure that there can </a:t>
            </a:r>
            <a:r>
              <a:rPr lang="en-GB" altLang="en-US" sz="2000" u="sng" dirty="0"/>
              <a:t>never</a:t>
            </a:r>
            <a:r>
              <a:rPr lang="en-GB" altLang="en-US" sz="2000" dirty="0"/>
              <a:t> be a circular-wait condition</a:t>
            </a:r>
            <a:br>
              <a:rPr lang="en-GB" altLang="en-US" sz="2000" dirty="0"/>
            </a:br>
            <a:endParaRPr lang="en-GB" altLang="en-US" sz="2000" dirty="0"/>
          </a:p>
          <a:p>
            <a:pPr marL="335280" lvl="0" indent="-335280" defTabSz="449580">
              <a:lnSpc>
                <a:spcPct val="100000"/>
              </a:lnSpc>
              <a:spcBef>
                <a:spcPts val="700"/>
              </a:spcBef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A resource-allocation </a:t>
            </a:r>
            <a:r>
              <a:rPr lang="en-GB" altLang="en-US" sz="2000" b="1" i="1" u="sng" dirty="0"/>
              <a:t>state</a:t>
            </a:r>
            <a:r>
              <a:rPr lang="en-GB" altLang="en-US" sz="2000" b="1" dirty="0"/>
              <a:t> is defined </a:t>
            </a:r>
            <a:r>
              <a:rPr lang="en-GB" altLang="en-US" sz="2000" dirty="0"/>
              <a:t>by the number of available and allocated resources, and the maximum demands of the processes</a:t>
            </a:r>
          </a:p>
        </p:txBody>
      </p:sp>
      <p:sp>
        <p:nvSpPr>
          <p:cNvPr id="63492" name="Text Box 3"/>
          <p:cNvSpPr txBox="1"/>
          <p:nvPr/>
        </p:nvSpPr>
        <p:spPr>
          <a:xfrm>
            <a:off x="830263" y="1274763"/>
            <a:ext cx="7261225" cy="7032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Requires that the system has some additional </a:t>
            </a:r>
            <a:r>
              <a:rPr lang="en-GB" altLang="en-US" sz="2000" b="1" i="1" u="sng" dirty="0"/>
              <a:t>a priori</a:t>
            </a:r>
            <a:r>
              <a:rPr lang="en-GB" altLang="en-US" sz="2000" b="1" i="1" dirty="0"/>
              <a:t> </a:t>
            </a:r>
            <a:r>
              <a:rPr lang="en-GB" altLang="en-US" sz="2000" b="1" dirty="0"/>
              <a:t>information </a:t>
            </a:r>
            <a:br>
              <a:rPr lang="en-GB" altLang="en-US" sz="2000" b="1" dirty="0"/>
            </a:br>
            <a:r>
              <a:rPr lang="en-GB" altLang="en-US" sz="2000" b="1" dirty="0"/>
              <a:t>available.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7825" y="1456055"/>
            <a:ext cx="8225155" cy="5273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b="1">
                <a:solidFill>
                  <a:schemeClr val="tx1"/>
                </a:solidFill>
              </a:rPr>
              <a:t>Deadlock </a:t>
            </a:r>
            <a:r>
              <a:rPr lang="en-US">
                <a:solidFill>
                  <a:schemeClr val="tx1"/>
                </a:solidFill>
              </a:rPr>
              <a:t>: Deadlock Characterization, Handling of deadlocks- Deadlock Prevention, Deadlock Avoidance &amp; Detection, Deadlock Recovery, Starvation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Protection and Security</a:t>
            </a:r>
            <a:r>
              <a:rPr lang="en-US">
                <a:solidFill>
                  <a:schemeClr val="tx1"/>
                </a:solidFill>
              </a:rPr>
              <a:t> : Need for Security, Security Vulnerability like Buffer overflow, Trapdoors, Backdoors, cache poisoning etc, Authentication-Password based Authentication, Password </a:t>
            </a:r>
          </a:p>
          <a:p>
            <a:r>
              <a:rPr lang="en-US">
                <a:solidFill>
                  <a:schemeClr val="tx1"/>
                </a:solidFill>
              </a:rPr>
              <a:t>Maintenance &amp; Secure Communication, Application Security - Virus, Program Threats, Goals of protection, Principles of protection, Domain of protection, Access matrix, Implementation of access matrix, System and network threats, Examples of attacks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/>
          <p:nvPr/>
        </p:nvSpPr>
        <p:spPr>
          <a:xfrm>
            <a:off x="685800" y="30480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b="1" dirty="0">
                <a:solidFill>
                  <a:srgbClr val="993300"/>
                </a:solidFill>
              </a:rPr>
              <a:t>State and Safe State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1306513"/>
            <a:ext cx="8382000" cy="52466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State: State of system represents currently allocated resources to the process. (data held by process at sometime)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Safe State: If the system can allocate available resources to the process in some order to avoid deadlock.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Unsafe State: </a:t>
            </a:r>
          </a:p>
          <a:p>
            <a:pPr marL="1078230" marR="0" lvl="1" indent="-33972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OS can not prevent processes from requesting the resources</a:t>
            </a:r>
          </a:p>
          <a:p>
            <a:pPr marL="1078230" marR="0" lvl="1" indent="-339725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Allocating the resources, which may leads to deadlock.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/>
          <p:nvPr/>
        </p:nvSpPr>
        <p:spPr>
          <a:xfrm>
            <a:off x="685800" y="304800"/>
            <a:ext cx="8077200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b="1" dirty="0">
                <a:solidFill>
                  <a:srgbClr val="993300"/>
                </a:solidFill>
              </a:rPr>
              <a:t>Safe State</a:t>
            </a: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1306513"/>
            <a:ext cx="8382000" cy="52466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system is in a safe state only if there exists a </a:t>
            </a:r>
            <a:r>
              <a:rPr kumimoji="0" lang="en-GB" sz="2000" u="sng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safe sequence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u="sng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u="sng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resources are allocated to the process in that sequence deadlock doesnot occur.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u="sng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sequence of processes &lt;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P</a:t>
            </a:r>
            <a:r>
              <a:rPr kumimoji="0" lang="en-GB" sz="20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…, P</a:t>
            </a:r>
            <a:r>
              <a:rPr kumimoji="0" lang="en-GB" sz="2000" i="1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&gt; is a safe sequence,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request made by process can be satisfied with the available resources + already held resources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algn="ctr" defTabSz="449580">
              <a:buSzPct val="100000"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Safe State (continued)</a:t>
            </a:r>
            <a:r>
              <a:rPr lang="ar-SA" altLang="x-none" sz="3200" b="1" dirty="0">
                <a:solidFill>
                  <a:srgbClr val="99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sz="3200" b="1" dirty="0">
              <a:solidFill>
                <a:srgbClr val="9933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9635" name="Text Box 2"/>
          <p:cNvSpPr txBox="1"/>
          <p:nvPr/>
        </p:nvSpPr>
        <p:spPr>
          <a:xfrm>
            <a:off x="827088" y="1411288"/>
            <a:ext cx="8012112" cy="51419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If a system is in </a:t>
            </a:r>
            <a:r>
              <a:rPr lang="en-GB" altLang="en-US" sz="2400" u="sng" dirty="0"/>
              <a:t>safe</a:t>
            </a:r>
            <a:r>
              <a:rPr lang="en-GB" altLang="en-US" sz="2400" dirty="0"/>
              <a:t> state </a:t>
            </a:r>
            <a:r>
              <a:rPr lang="en-GB" altLang="en-US" sz="2400" dirty="0">
                <a:latin typeface="Symbol" panose="05050102010706020507" pitchFamily="16" charset="2"/>
              </a:rPr>
              <a:t></a:t>
            </a:r>
            <a:r>
              <a:rPr lang="en-GB" altLang="en-US" sz="2400" dirty="0"/>
              <a:t> no deadlocks </a:t>
            </a:r>
            <a:br>
              <a:rPr lang="en-GB" altLang="en-US" sz="2400" dirty="0"/>
            </a:br>
            <a:endParaRPr lang="en-GB" altLang="en-US" sz="24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If a system is in </a:t>
            </a:r>
            <a:r>
              <a:rPr lang="en-GB" altLang="en-US" sz="2400" u="sng" dirty="0"/>
              <a:t>unsafe</a:t>
            </a:r>
            <a:r>
              <a:rPr lang="en-GB" altLang="en-US" sz="2400" dirty="0"/>
              <a:t> state </a:t>
            </a:r>
            <a:r>
              <a:rPr lang="en-GB" altLang="en-US" sz="2400" dirty="0">
                <a:latin typeface="Symbol" panose="05050102010706020507" pitchFamily="16" charset="2"/>
              </a:rPr>
              <a:t></a:t>
            </a:r>
            <a:r>
              <a:rPr lang="en-GB" altLang="en-US" sz="2400" dirty="0"/>
              <a:t> possibility of deadlock </a:t>
            </a:r>
            <a:br>
              <a:rPr lang="en-GB" altLang="en-US" sz="2400" dirty="0"/>
            </a:br>
            <a:endParaRPr lang="en-GB" altLang="en-US" sz="24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400" dirty="0"/>
              <a:t>Avoidance </a:t>
            </a:r>
            <a:r>
              <a:rPr lang="en-GB" altLang="en-US" sz="2400" dirty="0">
                <a:latin typeface="Symbol" panose="05050102010706020507" pitchFamily="16" charset="2"/>
              </a:rPr>
              <a:t></a:t>
            </a:r>
            <a:r>
              <a:rPr lang="en-GB" altLang="en-US" sz="2400" dirty="0"/>
              <a:t> ensure that a system will </a:t>
            </a:r>
            <a:r>
              <a:rPr lang="en-GB" altLang="en-US" sz="2400" u="sng" dirty="0"/>
              <a:t>never</a:t>
            </a:r>
            <a:r>
              <a:rPr lang="en-GB" altLang="en-US" sz="2400" dirty="0"/>
              <a:t> enter an </a:t>
            </a:r>
            <a:r>
              <a:rPr lang="en-GB" altLang="en-US" sz="2400" u="sng" dirty="0"/>
              <a:t>unsafe</a:t>
            </a:r>
            <a:r>
              <a:rPr lang="en-GB" altLang="en-US" sz="2400" dirty="0"/>
              <a:t> state 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048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Safe, Unsafe , Deadlock State </a:t>
            </a:r>
          </a:p>
        </p:txBody>
      </p:sp>
      <p:pic>
        <p:nvPicPr>
          <p:cNvPr id="71683" name="Picture 2"/>
          <p:cNvPicPr>
            <a:picLocks noChangeAspect="1"/>
          </p:cNvPicPr>
          <p:nvPr/>
        </p:nvPicPr>
        <p:blipFill>
          <a:blip r:embed="rId4"/>
          <a:srcRect l="13437" t="1569" r="13684" b="2194"/>
          <a:stretch>
            <a:fillRect/>
          </a:stretch>
        </p:blipFill>
        <p:spPr>
          <a:xfrm>
            <a:off x="2282825" y="1716088"/>
            <a:ext cx="4391025" cy="4348162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Example of safe and unsafe state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562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Consider system with 12 DVD and 3 processes: (p0, p1, p2</a:t>
            </a: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/>
        </p:nvGraphicFramePr>
        <p:xfrm>
          <a:off x="1295400" y="1727200"/>
          <a:ext cx="6280150" cy="1625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5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Process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Maximum Need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Currently Held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Need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10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5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5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4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9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7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503238" y="720725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Avoidance algorithms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439863"/>
            <a:ext cx="8229600" cy="44831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For a </a:t>
            </a:r>
            <a:r>
              <a:rPr kumimoji="0" lang="en-GB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single</a:t>
            </a: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instance of a resource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type, use a resource-allocation graph</a:t>
            </a: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For </a:t>
            </a:r>
            <a:r>
              <a:rPr kumimoji="0" lang="en-GB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multiple</a:t>
            </a: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instances of a resource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type, use the banker’s algorithm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-36512" y="-139700"/>
            <a:ext cx="7292975" cy="10318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 Scheme: For Single Instance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17600"/>
            <a:ext cx="8382000" cy="4648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Introduce a new kind of edge called a </a:t>
            </a:r>
            <a:r>
              <a:rPr kumimoji="0" lang="en-GB" sz="1800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 edge (a dotted line)</a:t>
            </a:r>
            <a:br>
              <a:rPr kumimoji="0" lang="en-GB" sz="1800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1800" u="sng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 edge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i="1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Symbol" panose="05050102010706020507" pitchFamily="16" charset="2"/>
                <a:ea typeface="Symbol" panose="05050102010706020507" pitchFamily="16" charset="2"/>
                <a:cs typeface="Symbol" panose="05050102010706020507" pitchFamily="16" charset="2"/>
              </a:rPr>
              <a:t>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    </a:t>
            </a:r>
            <a:r>
              <a:rPr kumimoji="0" lang="en-GB" sz="2000" i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i="1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indicates that process </a:t>
            </a:r>
            <a:r>
              <a:rPr kumimoji="0" lang="en-GB" sz="18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1800" i="1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may request resource </a:t>
            </a:r>
            <a:r>
              <a:rPr kumimoji="0" lang="en-GB" sz="2000" i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i="1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; which is represented by a dashed line </a:t>
            </a:r>
            <a:b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18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 edge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converts to a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 edge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a process 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requests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a resource </a:t>
            </a:r>
            <a:b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18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 edge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converts to an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assignment edge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when the  resource is 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allocated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to the process </a:t>
            </a:r>
          </a:p>
          <a:p>
            <a:pPr marL="339725" marR="0" indent="-335280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8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a resource is 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released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by a process, an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assignment edge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reconverts to a </a:t>
            </a:r>
            <a:r>
              <a:rPr kumimoji="0" lang="en-GB" sz="1800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 edge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b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18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Resources must be </a:t>
            </a:r>
            <a:r>
              <a:rPr kumimoji="0" lang="en-GB" sz="18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claimed </a:t>
            </a:r>
            <a:r>
              <a:rPr kumimoji="0" lang="en-GB" sz="1800" b="1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priori</a:t>
            </a:r>
            <a:r>
              <a:rPr kumimoji="0" lang="en-GB" sz="18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in the system </a:t>
            </a:r>
          </a:p>
        </p:txBody>
      </p:sp>
      <p:sp>
        <p:nvSpPr>
          <p:cNvPr id="77828" name="Line 3"/>
          <p:cNvSpPr/>
          <p:nvPr/>
        </p:nvSpPr>
        <p:spPr>
          <a:xfrm>
            <a:off x="2209800" y="1903413"/>
            <a:ext cx="685800" cy="1587"/>
          </a:xfrm>
          <a:prstGeom prst="line">
            <a:avLst/>
          </a:prstGeom>
          <a:ln w="9360" cap="sq" cmpd="sng">
            <a:solidFill>
              <a:srgbClr val="000000"/>
            </a:solidFill>
            <a:prstDash val="dash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04800" y="1905000"/>
            <a:ext cx="8382000" cy="47244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laim Edge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equest Edge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: when a process </a:t>
            </a: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requests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a resource </a:t>
            </a:r>
            <a:b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equest edge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ssignment Edge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: when the resource is </a:t>
            </a: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allocated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to the process </a:t>
            </a:r>
            <a:r>
              <a:rPr kumimoji="0" lang="en-IN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to </a:t>
            </a: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9725" marR="0" indent="-335280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Assignment edge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Claim Edge: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When a resource is </a:t>
            </a: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released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by a process, </a:t>
            </a:r>
            <a:b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" y="796925"/>
            <a:ext cx="8077200" cy="10318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6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 Scheme: For Single Instance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720725" y="431800"/>
            <a:ext cx="8224838" cy="10683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 with</a:t>
            </a:r>
            <a:b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Claim Edges</a:t>
            </a:r>
          </a:p>
        </p:txBody>
      </p:sp>
      <p:pic>
        <p:nvPicPr>
          <p:cNvPr id="81923" name="Picture 2"/>
          <p:cNvPicPr>
            <a:picLocks noChangeAspect="1"/>
          </p:cNvPicPr>
          <p:nvPr/>
        </p:nvPicPr>
        <p:blipFill>
          <a:blip r:embed="rId4"/>
          <a:srcRect l="13802" t="604" r="13802" b="2141"/>
          <a:stretch>
            <a:fillRect/>
          </a:stretch>
        </p:blipFill>
        <p:spPr>
          <a:xfrm>
            <a:off x="2438400" y="1752600"/>
            <a:ext cx="4267200" cy="4267200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sp>
        <p:nvSpPr>
          <p:cNvPr id="81924" name="Text Box 3"/>
          <p:cNvSpPr txBox="1"/>
          <p:nvPr/>
        </p:nvSpPr>
        <p:spPr>
          <a:xfrm>
            <a:off x="7315200" y="2424113"/>
            <a:ext cx="1163638" cy="7762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Request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1925" name="Text Box 4"/>
          <p:cNvSpPr txBox="1"/>
          <p:nvPr/>
        </p:nvSpPr>
        <p:spPr>
          <a:xfrm>
            <a:off x="228600" y="2286000"/>
            <a:ext cx="1636713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Assignment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1926" name="Line 5"/>
          <p:cNvSpPr/>
          <p:nvPr/>
        </p:nvSpPr>
        <p:spPr>
          <a:xfrm flipH="1">
            <a:off x="6013450" y="2971800"/>
            <a:ext cx="1309688" cy="228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1927" name="Line 6"/>
          <p:cNvSpPr/>
          <p:nvPr/>
        </p:nvSpPr>
        <p:spPr>
          <a:xfrm>
            <a:off x="1828800" y="2743200"/>
            <a:ext cx="1371600" cy="4572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1928" name="Text Box 7"/>
          <p:cNvSpPr txBox="1"/>
          <p:nvPr/>
        </p:nvSpPr>
        <p:spPr>
          <a:xfrm>
            <a:off x="533400" y="4953000"/>
            <a:ext cx="923925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Claim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1929" name="Line 8"/>
          <p:cNvSpPr/>
          <p:nvPr/>
        </p:nvSpPr>
        <p:spPr>
          <a:xfrm flipV="1">
            <a:off x="1755775" y="4794250"/>
            <a:ext cx="1444625" cy="47307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1930" name="Text Box 9"/>
          <p:cNvSpPr txBox="1"/>
          <p:nvPr/>
        </p:nvSpPr>
        <p:spPr>
          <a:xfrm>
            <a:off x="7086600" y="4572000"/>
            <a:ext cx="1636713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solidFill>
                  <a:srgbClr val="3333CC"/>
                </a:solidFill>
                <a:latin typeface="Times New Roman" panose="02020603050405020304" pitchFamily="16" charset="0"/>
              </a:rPr>
              <a:t>Claim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solidFill>
                  <a:srgbClr val="3333CC"/>
                </a:solidFill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1931" name="Line 10"/>
          <p:cNvSpPr/>
          <p:nvPr/>
        </p:nvSpPr>
        <p:spPr>
          <a:xfrm flipH="1" flipV="1">
            <a:off x="5935663" y="4564063"/>
            <a:ext cx="1158875" cy="473075"/>
          </a:xfrm>
          <a:prstGeom prst="line">
            <a:avLst/>
          </a:prstGeom>
          <a:ln w="9360" cap="sq" cmpd="sng">
            <a:solidFill>
              <a:srgbClr val="3333CC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cxnSp>
        <p:nvCxnSpPr>
          <p:cNvPr id="81932" name="AutoShape 11"/>
          <p:cNvCxnSpPr/>
          <p:nvPr/>
        </p:nvCxnSpPr>
        <p:spPr>
          <a:xfrm flipV="1">
            <a:off x="4724400" y="3886200"/>
            <a:ext cx="1371600" cy="1217613"/>
          </a:xfrm>
          <a:prstGeom prst="straightConnector1">
            <a:avLst/>
          </a:prstGeom>
          <a:ln w="38160" cap="sq" cmpd="sng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576263" y="755650"/>
            <a:ext cx="8243888" cy="520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8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Unsafe State In Resource-Allocation Graph</a:t>
            </a:r>
          </a:p>
        </p:txBody>
      </p:sp>
      <p:pic>
        <p:nvPicPr>
          <p:cNvPr id="83971" name="Picture 2"/>
          <p:cNvPicPr>
            <a:picLocks noChangeAspect="1"/>
          </p:cNvPicPr>
          <p:nvPr/>
        </p:nvPicPr>
        <p:blipFill>
          <a:blip r:embed="rId4"/>
          <a:srcRect l="13499" t="1407" r="13721" b="851"/>
          <a:stretch>
            <a:fillRect/>
          </a:stretch>
        </p:blipFill>
        <p:spPr>
          <a:xfrm>
            <a:off x="2416175" y="1719263"/>
            <a:ext cx="4259263" cy="4289425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sp>
        <p:nvSpPr>
          <p:cNvPr id="83972" name="Text Box 3"/>
          <p:cNvSpPr txBox="1"/>
          <p:nvPr/>
        </p:nvSpPr>
        <p:spPr>
          <a:xfrm>
            <a:off x="228600" y="2286000"/>
            <a:ext cx="1636713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Assignment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3973" name="Text Box 4"/>
          <p:cNvSpPr txBox="1"/>
          <p:nvPr/>
        </p:nvSpPr>
        <p:spPr>
          <a:xfrm>
            <a:off x="7315200" y="2424113"/>
            <a:ext cx="1163638" cy="7762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Request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3974" name="Text Box 5"/>
          <p:cNvSpPr txBox="1"/>
          <p:nvPr/>
        </p:nvSpPr>
        <p:spPr>
          <a:xfrm>
            <a:off x="7086600" y="4572000"/>
            <a:ext cx="1636713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solidFill>
                  <a:srgbClr val="3333CC"/>
                </a:solidFill>
                <a:latin typeface="Times New Roman" panose="02020603050405020304" pitchFamily="16" charset="0"/>
              </a:rPr>
              <a:t>Assignment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solidFill>
                  <a:srgbClr val="3333CC"/>
                </a:solidFill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3975" name="Line 6"/>
          <p:cNvSpPr/>
          <p:nvPr/>
        </p:nvSpPr>
        <p:spPr>
          <a:xfrm flipH="1">
            <a:off x="5935663" y="2971800"/>
            <a:ext cx="1387475" cy="228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3976" name="Line 7"/>
          <p:cNvSpPr/>
          <p:nvPr/>
        </p:nvSpPr>
        <p:spPr>
          <a:xfrm flipH="1" flipV="1">
            <a:off x="5935663" y="4564063"/>
            <a:ext cx="1158875" cy="473075"/>
          </a:xfrm>
          <a:prstGeom prst="line">
            <a:avLst/>
          </a:prstGeom>
          <a:ln w="9360" cap="sq" cmpd="sng">
            <a:solidFill>
              <a:srgbClr val="3333CC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3977" name="Line 8"/>
          <p:cNvSpPr/>
          <p:nvPr/>
        </p:nvSpPr>
        <p:spPr>
          <a:xfrm>
            <a:off x="1828800" y="2743200"/>
            <a:ext cx="1371600" cy="228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83978" name="Text Box 9"/>
          <p:cNvSpPr txBox="1"/>
          <p:nvPr/>
        </p:nvSpPr>
        <p:spPr>
          <a:xfrm>
            <a:off x="533400" y="4953000"/>
            <a:ext cx="923925" cy="7762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5000" rIns="90000" bIns="450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Claim</a:t>
            </a:r>
          </a:p>
          <a:p>
            <a:pPr marL="0" lvl="0" indent="0" algn="ctr" defTabSz="449580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400" dirty="0">
                <a:latin typeface="Times New Roman" panose="02020603050405020304" pitchFamily="16" charset="0"/>
              </a:rPr>
              <a:t>edge</a:t>
            </a:r>
          </a:p>
        </p:txBody>
      </p:sp>
      <p:sp>
        <p:nvSpPr>
          <p:cNvPr id="83979" name="Line 10"/>
          <p:cNvSpPr/>
          <p:nvPr/>
        </p:nvSpPr>
        <p:spPr>
          <a:xfrm flipV="1">
            <a:off x="1755775" y="4641850"/>
            <a:ext cx="1292225" cy="62547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0" y="609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b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b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The Deadlock Problem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1282700"/>
            <a:ext cx="8458200" cy="51181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A deadlock consists of a </a:t>
            </a:r>
            <a:r>
              <a:rPr u="sng" dirty="0">
                <a:solidFill>
                  <a:srgbClr val="000000"/>
                </a:solidFill>
                <a:latin typeface="Arial" panose="020B0604020202020204" pitchFamily="34" charset="0"/>
              </a:rPr>
              <a:t>set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of blocked processes, each </a:t>
            </a:r>
            <a:r>
              <a:rPr u="sng" dirty="0">
                <a:solidFill>
                  <a:srgbClr val="000000"/>
                </a:solidFill>
                <a:latin typeface="Arial" panose="020B0604020202020204" pitchFamily="34" charset="0"/>
              </a:rPr>
              <a:t>holding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a resource and </a:t>
            </a:r>
            <a:r>
              <a:rPr u="sng" dirty="0">
                <a:solidFill>
                  <a:srgbClr val="000000"/>
                </a:solidFill>
                <a:latin typeface="Arial" panose="020B0604020202020204" pitchFamily="34" charset="0"/>
              </a:rPr>
              <a:t>waiting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to acquire a resource held by another process in the set</a:t>
            </a:r>
          </a:p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Example  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A system has 2 disk drives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each hold one disk drive and each needs the other one</a:t>
            </a:r>
          </a:p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Semaphores </a:t>
            </a: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and</a:t>
            </a: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 B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, initialized to 1</a:t>
            </a:r>
          </a:p>
          <a:p>
            <a:pPr marL="1770380" lvl="4" indent="-222250" defTabSz="449580">
              <a:spcBef>
                <a:spcPts val="790"/>
              </a:spcBef>
              <a:buSzPct val="100000"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dirty="0">
                <a:solidFill>
                  <a:srgbClr val="000000"/>
                </a:solidFill>
                <a:latin typeface="Arial" panose="020B0604020202020204" pitchFamily="34" charset="0"/>
              </a:rPr>
              <a:t>		   </a:t>
            </a:r>
            <a:r>
              <a:rPr i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marL="1770380" lvl="4" indent="-222250" defTabSz="449580">
              <a:spcBef>
                <a:spcPts val="790"/>
              </a:spcBef>
              <a:buSzPct val="100000"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FF"/>
                </a:solidFill>
                <a:latin typeface="Arial" panose="020B0604020202020204" pitchFamily="34" charset="0"/>
              </a:rPr>
              <a:t>wait (A);		wait(B)</a:t>
            </a:r>
            <a:r>
              <a:rPr lang="ar-SA" altLang="x-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0380" lvl="4" indent="-222250" defTabSz="449580">
              <a:spcBef>
                <a:spcPts val="790"/>
              </a:spcBef>
              <a:buSzPct val="100000"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dirty="0">
                <a:solidFill>
                  <a:srgbClr val="0000FF"/>
                </a:solidFill>
                <a:latin typeface="Arial" panose="020B0604020202020204" pitchFamily="34" charset="0"/>
              </a:rPr>
              <a:t>wait (B);		wait(A)</a:t>
            </a:r>
            <a:r>
              <a:rPr lang="ar-SA" altLang="x-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330" lvl="1" indent="-278130" defTabSz="449580">
              <a:spcBef>
                <a:spcPts val="790"/>
              </a:spcBef>
              <a:buSzPct val="100000"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endParaRPr lang="en-US" altLang="x-none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609600" y="1544638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br>
              <a:rPr kumimoji="0" lang="en-GB" sz="26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GB" sz="26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Banker’s Algorithm</a:t>
            </a:r>
          </a:p>
        </p:txBody>
      </p:sp>
      <p:sp>
        <p:nvSpPr>
          <p:cNvPr id="86019" name="Text Box 2"/>
          <p:cNvSpPr txBox="1"/>
          <p:nvPr/>
        </p:nvSpPr>
        <p:spPr>
          <a:xfrm>
            <a:off x="457200" y="2514600"/>
            <a:ext cx="8382000" cy="3810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Used when there exists </a:t>
            </a:r>
            <a:r>
              <a:rPr lang="en-GB" altLang="en-US" sz="2200" b="1" dirty="0"/>
              <a:t>multiple</a:t>
            </a:r>
            <a:r>
              <a:rPr lang="en-GB" altLang="en-US" sz="2200" dirty="0"/>
              <a:t> instances of a resource type</a:t>
            </a:r>
            <a:br>
              <a:rPr lang="en-GB" altLang="en-US" sz="2200" dirty="0"/>
            </a:br>
            <a:endParaRPr lang="en-GB" altLang="en-US" sz="22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Each process must </a:t>
            </a:r>
            <a:r>
              <a:rPr lang="en-GB" altLang="en-US" sz="2200" b="1" dirty="0"/>
              <a:t>priori</a:t>
            </a:r>
            <a:r>
              <a:rPr lang="en-GB" altLang="en-US" sz="2200" dirty="0"/>
              <a:t> claim maximum use </a:t>
            </a:r>
            <a:br>
              <a:rPr lang="en-GB" altLang="en-US" sz="2200" dirty="0"/>
            </a:br>
            <a:endParaRPr lang="en-GB" altLang="en-US" sz="22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When a process requests a resource, it may have to wait   </a:t>
            </a:r>
            <a:br>
              <a:rPr lang="en-GB" altLang="en-US" sz="2200" dirty="0"/>
            </a:br>
            <a:endParaRPr lang="en-GB" altLang="en-US" sz="22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When a process gets all its resources, it must return them in a finite amount of time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52400" y="582613"/>
            <a:ext cx="8077200" cy="990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6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 Algorithm: For Multiple Instances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831850" y="847725"/>
            <a:ext cx="7591425" cy="520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8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Data Structures for the Banker’s Algorithm </a:t>
            </a: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792163" y="2016125"/>
            <a:ext cx="7721600" cy="46132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845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b="1" kern="1200" cap="none" spc="0" normalizeH="0" baseline="0" noProof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2105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b="1" kern="1200" cap="none" spc="0" normalizeH="0" baseline="0" noProof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Available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:  Vector of length m. </a:t>
            </a:r>
          </a:p>
          <a:p>
            <a:pPr marL="33972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available [ j ] = k, there are k instances of resource type R</a:t>
            </a:r>
            <a:r>
              <a:rPr kumimoji="0" lang="en-GB" sz="22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  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available.</a:t>
            </a:r>
          </a:p>
          <a:p>
            <a:pPr marL="33845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2105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b="1" kern="1200" cap="none" spc="0" normalizeH="0" baseline="0" noProof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Max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: Maximum available resources that a process can request.</a:t>
            </a:r>
          </a:p>
          <a:p>
            <a:pPr marL="33972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Max [ i , j ] = k, then process P</a:t>
            </a:r>
            <a:r>
              <a:rPr kumimoji="0" lang="en-GB" sz="22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may request at most k</a:t>
            </a:r>
          </a:p>
          <a:p>
            <a:pPr marL="33972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instances of resource type R</a:t>
            </a:r>
            <a:r>
              <a:rPr kumimoji="0" lang="en-GB" sz="22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</p:txBody>
      </p:sp>
      <p:sp>
        <p:nvSpPr>
          <p:cNvPr id="88068" name="Text Box 3"/>
          <p:cNvSpPr txBox="1"/>
          <p:nvPr/>
        </p:nvSpPr>
        <p:spPr>
          <a:xfrm>
            <a:off x="811213" y="1408113"/>
            <a:ext cx="7640637" cy="8461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Let </a:t>
            </a:r>
            <a:r>
              <a:rPr lang="en-GB" altLang="en-US" sz="2000" i="1" dirty="0"/>
              <a:t>n</a:t>
            </a:r>
            <a:r>
              <a:rPr lang="en-GB" altLang="en-US" sz="2000" dirty="0"/>
              <a:t> = number of processes, and </a:t>
            </a:r>
            <a:r>
              <a:rPr lang="en-GB" altLang="en-US" sz="2000" i="1" dirty="0"/>
              <a:t>m </a:t>
            </a:r>
            <a:r>
              <a:rPr lang="en-GB" altLang="en-US" sz="2000" dirty="0"/>
              <a:t>= number of resources types.</a:t>
            </a:r>
          </a:p>
          <a:p>
            <a:pPr marL="0" lvl="0" indent="0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i: Process and j: Resource</a:t>
            </a:r>
            <a:r>
              <a:rPr lang="en-GB" altLang="en-US" sz="1800" dirty="0"/>
              <a:t> </a:t>
            </a:r>
            <a:r>
              <a:rPr lang="en-GB" altLang="en-US" sz="2000" dirty="0"/>
              <a:t>instances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831850" y="847725"/>
            <a:ext cx="7591425" cy="520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8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Data Structures for the Banker’s Algorithm </a:t>
            </a: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792163" y="2016125"/>
            <a:ext cx="7721600" cy="46132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Allocation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:  Resources that can be allocated</a:t>
            </a:r>
          </a:p>
          <a:p>
            <a:pPr marL="33972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Allocation[ </a:t>
            </a:r>
            <a:r>
              <a:rPr kumimoji="0" lang="en-GB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, j ] = k then P</a:t>
            </a:r>
            <a:r>
              <a:rPr kumimoji="0" lang="en-GB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currently allocated k instances of R </a:t>
            </a:r>
            <a:r>
              <a:rPr kumimoji="0" lang="en-GB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j.</a:t>
            </a:r>
          </a:p>
          <a:p>
            <a:pPr marL="33845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Need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: if Need[ </a:t>
            </a:r>
            <a:r>
              <a:rPr kumimoji="0" lang="en-GB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j ] = k, then P</a:t>
            </a:r>
            <a:r>
              <a:rPr kumimoji="0" lang="en-GB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may need k more instances of </a:t>
            </a:r>
            <a:r>
              <a:rPr kumimoji="0" lang="en-GB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to complete its task.</a:t>
            </a:r>
            <a:br>
              <a:rPr kumimoji="0" lang="en-GB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972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20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Need[</a:t>
            </a:r>
            <a:r>
              <a:rPr kumimoji="0" lang="en-GB" sz="2200" b="1" kern="1200" cap="none" spc="0" normalizeH="0" baseline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i,j</a:t>
            </a:r>
            <a:r>
              <a:rPr kumimoji="0" lang="en-GB" sz="220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 = Max[</a:t>
            </a:r>
            <a:r>
              <a:rPr kumimoji="0" lang="en-GB" sz="2200" b="1" kern="1200" cap="none" spc="0" normalizeH="0" baseline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i,j</a:t>
            </a:r>
            <a:r>
              <a:rPr kumimoji="0" lang="en-GB" sz="220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 – Allocation [</a:t>
            </a:r>
            <a:r>
              <a:rPr kumimoji="0" lang="en-GB" sz="2200" b="1" kern="1200" cap="none" spc="0" normalizeH="0" baseline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i,j</a:t>
            </a:r>
            <a:r>
              <a:rPr kumimoji="0" lang="en-GB" sz="2200" b="1" kern="1200" cap="none" spc="0" normalizeH="0" baseline="0" noProof="0" dirty="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</a:t>
            </a:r>
          </a:p>
        </p:txBody>
      </p:sp>
      <p:sp>
        <p:nvSpPr>
          <p:cNvPr id="90116" name="Text Box 3"/>
          <p:cNvSpPr txBox="1"/>
          <p:nvPr/>
        </p:nvSpPr>
        <p:spPr>
          <a:xfrm>
            <a:off x="811213" y="1406525"/>
            <a:ext cx="6935787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Let </a:t>
            </a:r>
            <a:r>
              <a:rPr lang="en-GB" altLang="en-US" sz="1800" i="1" dirty="0"/>
              <a:t>n</a:t>
            </a:r>
            <a:r>
              <a:rPr lang="en-GB" altLang="en-US" sz="1800" dirty="0"/>
              <a:t> = number of processes, and </a:t>
            </a:r>
            <a:r>
              <a:rPr lang="en-GB" altLang="en-US" sz="1800" i="1" dirty="0"/>
              <a:t>m </a:t>
            </a:r>
            <a:r>
              <a:rPr lang="en-GB" altLang="en-US" sz="1800" dirty="0"/>
              <a:t>= number of resources types.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/>
          <p:nvPr/>
        </p:nvSpPr>
        <p:spPr>
          <a:xfrm>
            <a:off x="0" y="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Bankers Algorithm</a:t>
            </a:r>
          </a:p>
        </p:txBody>
      </p:sp>
      <p:sp>
        <p:nvSpPr>
          <p:cNvPr id="92163" name="Text Box 2"/>
          <p:cNvSpPr txBox="1"/>
          <p:nvPr/>
        </p:nvSpPr>
        <p:spPr>
          <a:xfrm>
            <a:off x="304800" y="838200"/>
            <a:ext cx="8458200" cy="5715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Let </a:t>
            </a:r>
            <a:r>
              <a:rPr lang="en-US" altLang="en-US" sz="2400" dirty="0">
                <a:latin typeface="Courier New" panose="02070309020205020404" pitchFamily="49" charset="0"/>
              </a:rPr>
              <a:t>Request</a:t>
            </a:r>
            <a:r>
              <a:rPr lang="en-US" altLang="en-US" sz="2400" dirty="0"/>
              <a:t> be the request vector for process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. 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If </a:t>
            </a:r>
            <a:r>
              <a:rPr lang="en-US" altLang="en-US" sz="2400" b="1" dirty="0">
                <a:latin typeface="Courier New" panose="02070309020205020404" pitchFamily="49" charset="0"/>
              </a:rPr>
              <a:t>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[j] = k</a:t>
            </a:r>
            <a:r>
              <a:rPr lang="en-US" altLang="en-US" sz="2400" b="1" dirty="0"/>
              <a:t> </a:t>
            </a:r>
            <a:r>
              <a:rPr lang="en-US" altLang="en-US" sz="2400" dirty="0"/>
              <a:t>then process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wants </a:t>
            </a:r>
            <a:r>
              <a:rPr lang="en-US" altLang="en-US" sz="2400" dirty="0">
                <a:latin typeface="Courier New" panose="02070309020205020404" pitchFamily="49" charset="0"/>
              </a:rPr>
              <a:t>k</a:t>
            </a:r>
            <a:r>
              <a:rPr lang="en-US" altLang="en-US" sz="2400" dirty="0"/>
              <a:t> instances of resource type </a:t>
            </a:r>
            <a:r>
              <a:rPr lang="en-US" altLang="en-US" sz="2400" dirty="0">
                <a:latin typeface="Courier New" panose="02070309020205020404" pitchFamily="49" charset="0"/>
              </a:rPr>
              <a:t>R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j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baseline="-25000" dirty="0">
              <a:latin typeface="Courier New" panose="02070309020205020404" pitchFamily="49" charset="0"/>
            </a:endParaRP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1.   If </a:t>
            </a:r>
            <a:r>
              <a:rPr lang="en-US" altLang="en-US" sz="2400" b="1" dirty="0">
                <a:latin typeface="Courier New" panose="02070309020205020404" pitchFamily="49" charset="0"/>
              </a:rPr>
              <a:t>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Symbol" panose="05050102010706020507" pitchFamily="16" charset="2"/>
              </a:rPr>
              <a:t></a:t>
            </a:r>
            <a:r>
              <a:rPr lang="en-US" altLang="en-US" sz="2400" b="1" dirty="0">
                <a:latin typeface="Courier New" panose="02070309020205020404" pitchFamily="49" charset="0"/>
              </a:rPr>
              <a:t> Need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dirty="0"/>
              <a:t> go to step 2.  Otherwise, raise error condition, since process has exceeded its maximum claim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2.	If </a:t>
            </a:r>
            <a:r>
              <a:rPr lang="en-US" altLang="en-US" sz="2400" b="1" dirty="0">
                <a:latin typeface="Courier New" panose="02070309020205020404" pitchFamily="49" charset="0"/>
              </a:rPr>
              <a:t>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Symbol" panose="05050102010706020507" pitchFamily="16" charset="2"/>
              </a:rPr>
              <a:t></a:t>
            </a:r>
            <a:r>
              <a:rPr lang="en-US" altLang="en-US" sz="2400" b="1" dirty="0">
                <a:latin typeface="Courier New" panose="02070309020205020404" pitchFamily="49" charset="0"/>
              </a:rPr>
              <a:t> Available</a:t>
            </a:r>
            <a:r>
              <a:rPr lang="en-US" altLang="en-US" sz="2400" dirty="0"/>
              <a:t>, go to step 3.  Otherwise P</a:t>
            </a:r>
            <a:r>
              <a:rPr lang="en-US" altLang="en-US" sz="2400" baseline="-25000" dirty="0"/>
              <a:t>i</a:t>
            </a:r>
            <a:r>
              <a:rPr lang="en-US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en-US" sz="2400" dirty="0"/>
              <a:t>must wait, since resources are not available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/>
          <p:nvPr/>
        </p:nvSpPr>
        <p:spPr>
          <a:xfrm>
            <a:off x="0" y="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Bankers Algorithm</a:t>
            </a:r>
          </a:p>
        </p:txBody>
      </p:sp>
      <p:sp>
        <p:nvSpPr>
          <p:cNvPr id="94211" name="Text Box 2"/>
          <p:cNvSpPr txBox="1"/>
          <p:nvPr/>
        </p:nvSpPr>
        <p:spPr>
          <a:xfrm>
            <a:off x="304800" y="838200"/>
            <a:ext cx="8458200" cy="5715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3. Pretend to allocate requested resources to P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by modifying the state as follows: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dirty="0">
                <a:latin typeface="Courier New" panose="02070309020205020404" pitchFamily="49" charset="0"/>
              </a:rPr>
              <a:t>Available = Available</a:t>
            </a:r>
            <a:r>
              <a:rPr lang="en-US" altLang="en-US" sz="2400" b="1" i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- 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dirty="0">
                <a:latin typeface="Courier New" panose="02070309020205020404" pitchFamily="49" charset="0"/>
              </a:rPr>
              <a:t>Allocation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 </a:t>
            </a:r>
            <a:r>
              <a:rPr lang="en-US" altLang="en-US" sz="2400" b="1" dirty="0">
                <a:latin typeface="Courier New" panose="02070309020205020404" pitchFamily="49" charset="0"/>
              </a:rPr>
              <a:t>= Allocation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+ 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b="1" dirty="0">
                <a:latin typeface="Courier New" panose="02070309020205020404" pitchFamily="49" charset="0"/>
              </a:rPr>
              <a:t>Need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i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=</a:t>
            </a:r>
            <a:r>
              <a:rPr lang="en-US" altLang="en-US" sz="2400" b="1" i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Need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– Request</a:t>
            </a:r>
            <a:r>
              <a:rPr lang="en-US" altLang="en-US" sz="2400" b="1" baseline="-25000" dirty="0">
                <a:latin typeface="Courier New" panose="02070309020205020404" pitchFamily="49" charset="0"/>
              </a:rPr>
              <a:t>i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If safe </a:t>
            </a:r>
            <a:r>
              <a:rPr lang="en-US" altLang="en-US" sz="2400" dirty="0">
                <a:latin typeface="Symbol" panose="05050102010706020507" pitchFamily="16" charset="2"/>
              </a:rPr>
              <a:t></a:t>
            </a:r>
            <a:r>
              <a:rPr lang="en-US" altLang="en-US" sz="2400" dirty="0"/>
              <a:t> the resources are allocated to</a:t>
            </a:r>
            <a:r>
              <a:rPr lang="en-US" altLang="en-US" sz="2400" i="1" dirty="0"/>
              <a:t> 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i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If unsafe </a:t>
            </a:r>
            <a:r>
              <a:rPr lang="en-US" altLang="en-US" sz="2400" dirty="0">
                <a:latin typeface="Symbol" panose="05050102010706020507" pitchFamily="16" charset="2"/>
              </a:rPr>
              <a:t></a:t>
            </a:r>
            <a:r>
              <a:rPr lang="en-US" altLang="en-US" sz="2400" b="1" dirty="0"/>
              <a:t> 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dirty="0"/>
              <a:t>must wait, and the old resource-allocation state is restored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/>
          <p:nvPr/>
        </p:nvSpPr>
        <p:spPr>
          <a:xfrm>
            <a:off x="304800" y="30480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Safety Algorithm</a:t>
            </a:r>
          </a:p>
        </p:txBody>
      </p:sp>
      <p:sp>
        <p:nvSpPr>
          <p:cNvPr id="96259" name="Text Box 2"/>
          <p:cNvSpPr txBox="1"/>
          <p:nvPr/>
        </p:nvSpPr>
        <p:spPr>
          <a:xfrm>
            <a:off x="381000" y="914400"/>
            <a:ext cx="8534400" cy="5715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1. Let </a:t>
            </a:r>
            <a:r>
              <a:rPr lang="en-US" altLang="en-US" sz="2000" dirty="0">
                <a:latin typeface="Courier New" panose="02070309020205020404" pitchFamily="49" charset="0"/>
              </a:rPr>
              <a:t>Work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Finish</a:t>
            </a:r>
            <a:r>
              <a:rPr lang="en-US" altLang="en-US" sz="2000" dirty="0"/>
              <a:t> be vectors of length </a:t>
            </a:r>
            <a:r>
              <a:rPr lang="en-US" altLang="en-US" sz="2000" dirty="0">
                <a:latin typeface="Courier New" panose="02070309020205020404" pitchFamily="49" charset="0"/>
              </a:rPr>
              <a:t>m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n</a:t>
            </a:r>
            <a:r>
              <a:rPr lang="en-US" altLang="en-US" sz="2000" dirty="0"/>
              <a:t>, respectively. Initialize: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Work = Available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Finish[i] = false for i=0,1,..,n 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//{Process I needs resources, resources are still available}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2. Find an </a:t>
            </a:r>
            <a:r>
              <a:rPr lang="en-US" altLang="en-US" sz="2000" dirty="0"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 such that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Finish[i] = false AND Need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Symbol" panose="05050102010706020507" pitchFamily="16" charset="2"/>
              </a:rPr>
              <a:t></a:t>
            </a:r>
            <a:r>
              <a:rPr lang="en-US" altLang="en-US" sz="2000" dirty="0">
                <a:latin typeface="Courier New" panose="02070309020205020404" pitchFamily="49" charset="0"/>
              </a:rPr>
              <a:t> Work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If no such </a:t>
            </a:r>
            <a:r>
              <a:rPr lang="en-US" altLang="en-US" sz="2000" dirty="0"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 exists, go to step 4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3. 	</a:t>
            </a:r>
            <a:r>
              <a:rPr lang="en-US" altLang="en-US" sz="2000" dirty="0">
                <a:latin typeface="Courier New" panose="02070309020205020404" pitchFamily="49" charset="0"/>
              </a:rPr>
              <a:t>Work = Work + Allocation</a:t>
            </a:r>
            <a:r>
              <a:rPr lang="en-US" altLang="en-US" sz="2000" baseline="-25000" dirty="0">
                <a:latin typeface="Courier New" panose="02070309020205020404" pitchFamily="49" charset="0"/>
              </a:rPr>
              <a:t>i</a:t>
            </a:r>
            <a:br>
              <a:rPr lang="en-US" altLang="en-US" sz="2000" baseline="-25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   Finish[i] = true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/>
              <a:t>go to step 2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4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4. If </a:t>
            </a:r>
            <a:r>
              <a:rPr lang="en-US" altLang="en-US" sz="2000" dirty="0">
                <a:latin typeface="Courier New" panose="02070309020205020404" pitchFamily="49" charset="0"/>
              </a:rPr>
              <a:t>Finish[i] == true</a:t>
            </a:r>
            <a:r>
              <a:rPr lang="en-US" altLang="en-US" sz="2000" dirty="0"/>
              <a:t> for all </a:t>
            </a:r>
            <a:r>
              <a:rPr lang="en-US" altLang="en-US" sz="2000" dirty="0"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then the system is in  a safe state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1"/>
          <p:cNvSpPr txBox="1"/>
          <p:nvPr/>
        </p:nvSpPr>
        <p:spPr>
          <a:xfrm>
            <a:off x="76200" y="30480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Example: Bankers Algorithm</a:t>
            </a:r>
          </a:p>
        </p:txBody>
      </p:sp>
      <p:sp>
        <p:nvSpPr>
          <p:cNvPr id="98307" name="Text Box 2"/>
          <p:cNvSpPr txBox="1"/>
          <p:nvPr/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Consider a system with 5 processes P0 to P4, three resource types A,B,C. Resource A has 10 instances , B has 5 instances, C has 7 instances. Is system in safe state?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8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Available=  [(10-7), (5-2), (7-5)] = &lt; 3 3 2&gt;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b="1" dirty="0"/>
              <a:t>Need= Maximum – Allocation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b="1" dirty="0"/>
              <a:t>Available = Available + Allocated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Safe Sequence&lt;P1, P3, P4, P0, P2&gt;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800" dirty="0"/>
          </a:p>
        </p:txBody>
      </p:sp>
      <p:graphicFrame>
        <p:nvGraphicFramePr>
          <p:cNvPr id="63491" name="Group 3"/>
          <p:cNvGraphicFramePr>
            <a:graphicFrameLocks noGrp="1"/>
          </p:cNvGraphicFramePr>
          <p:nvPr/>
        </p:nvGraphicFramePr>
        <p:xfrm>
          <a:off x="852488" y="1792288"/>
          <a:ext cx="7469187" cy="3251200"/>
        </p:xfrm>
        <a:graphic>
          <a:graphicData uri="http://schemas.openxmlformats.org/drawingml/2006/table">
            <a:tbl>
              <a:tblPr/>
              <a:tblGrid>
                <a:gridCol w="14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Process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Allocation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Maximum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Available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Need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0  1  0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7  5  3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3  3  2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7  4  3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3  2  2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1  2  2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9  0  2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6  0  0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2  1  1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2  2  2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0  1  1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P4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4  3  3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4  3  1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&lt;7 2 5&gt;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/>
          <p:nvPr/>
        </p:nvSpPr>
        <p:spPr>
          <a:xfrm>
            <a:off x="381000" y="53340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Example: Bankers Algorithm</a:t>
            </a:r>
          </a:p>
        </p:txBody>
      </p:sp>
      <p:sp>
        <p:nvSpPr>
          <p:cNvPr id="100355" name="Text Box 2"/>
          <p:cNvSpPr txBox="1"/>
          <p:nvPr/>
        </p:nvSpPr>
        <p:spPr>
          <a:xfrm>
            <a:off x="228600" y="1295400"/>
            <a:ext cx="7913688" cy="5040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For p0: need&gt;available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P1: need&lt;available: update available matrix by 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dirty="0"/>
              <a:t>Available = Available + Allocated </a:t>
            </a:r>
            <a:r>
              <a:rPr lang="en-US" altLang="en-US" sz="2000" dirty="0"/>
              <a:t>		&lt;5 3 2&gt;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P2: can not be fulfilled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P3: Available = Available+allocated 		&lt;7  4  3&gt;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P4: Available = Available+allocated 		&lt;7 4 5&gt;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P0: Available = Available+allocated 		&lt;7 5 5&gt;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P2: Available = Available+allocated 		&lt;10 5 7&gt;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Safe seq: &lt;P1, P3, P4, P0, P2&gt;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/>
          <p:nvPr/>
        </p:nvSpPr>
        <p:spPr>
          <a:xfrm>
            <a:off x="76200" y="30480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Example: Bankers Algorithm</a:t>
            </a:r>
          </a:p>
        </p:txBody>
      </p:sp>
      <p:sp>
        <p:nvSpPr>
          <p:cNvPr id="102403" name="Text Box 2"/>
          <p:cNvSpPr txBox="1"/>
          <p:nvPr/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Find: 1. Whether system is in safe state or not?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		  2. Safe sequence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</p:txBody>
      </p:sp>
      <p:graphicFrame>
        <p:nvGraphicFramePr>
          <p:cNvPr id="66563" name="Group 3"/>
          <p:cNvGraphicFramePr>
            <a:graphicFrameLocks noGrp="1"/>
          </p:cNvGraphicFramePr>
          <p:nvPr/>
        </p:nvGraphicFramePr>
        <p:xfrm>
          <a:off x="381000" y="2667000"/>
          <a:ext cx="5789613" cy="3244849"/>
        </p:xfrm>
        <a:graphic>
          <a:graphicData uri="http://schemas.openxmlformats.org/drawingml/2006/table">
            <a:tbl>
              <a:tblPr/>
              <a:tblGrid>
                <a:gridCol w="149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Process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Allocation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Available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Need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P0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0  1  0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2  3  0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7  4  3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P1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3  0  2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0  2  0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P2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3  0  2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6  0  0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P3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2  1  1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0  1  1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69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P4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0  0  2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4  3  1</a:t>
                      </a: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566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77" marB="46808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 Detection</a:t>
            </a:r>
          </a:p>
        </p:txBody>
      </p:sp>
      <p:sp>
        <p:nvSpPr>
          <p:cNvPr id="104451" name="Text Box 2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85800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System Model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04800" y="1425575"/>
            <a:ext cx="8610600" cy="50514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Resource types 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. . ., 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m</a:t>
            </a:r>
          </a:p>
          <a:p>
            <a:pPr marL="1084580" marR="0" lvl="2" indent="-22225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CPU cycles, memory space, I/O devices</a:t>
            </a:r>
          </a:p>
          <a:p>
            <a:pPr marL="1084580" marR="0" lvl="2" indent="-22225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Each resource type 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0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has </a:t>
            </a:r>
            <a:r>
              <a:rPr kumimoji="0" lang="en-GB" sz="2000" i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 or more</a:t>
            </a:r>
            <a:r>
              <a:rPr kumimoji="0" lang="en-GB" sz="2000" kern="1200" cap="none" spc="0" normalizeH="0" baseline="-2500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instances</a:t>
            </a: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Each process utilizes a resource as follows:</a:t>
            </a:r>
            <a:endParaRPr kumimoji="0" lang="en-GB" sz="2000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Request :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Process Pi requests for resource, if request is not guaranteed, Pi must wait until it acquires resource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: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Process can operate on resource ( can use that resource)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Release: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Process releases the resource ( after using)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1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Request and Release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resource are </a:t>
            </a: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System Calls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done through </a:t>
            </a: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wait() and signal()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611188" y="533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 Detection</a:t>
            </a: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827088" y="1282700"/>
            <a:ext cx="7861300" cy="44831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algn="just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8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For deadlock detection, the system must provide</a:t>
            </a:r>
          </a:p>
          <a:p>
            <a:pPr marL="738505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495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algorithm that 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examines the state of the system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to </a:t>
            </a:r>
            <a:r>
              <a:rPr kumimoji="0" lang="en-GB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detect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whether a deadlock has occurred</a:t>
            </a:r>
          </a:p>
          <a:p>
            <a:pPr marL="738505" marR="0" lvl="1" indent="-278130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4955" algn="just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algorithm to </a:t>
            </a:r>
            <a:r>
              <a:rPr kumimoji="0" lang="en-GB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recover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from the deadlock</a:t>
            </a:r>
          </a:p>
          <a:p>
            <a:pPr marL="338455" marR="0" indent="-335280" algn="just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kern="1200" cap="none" spc="0" normalizeH="0" baseline="0" noProof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52400" y="374650"/>
            <a:ext cx="7772400" cy="10731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For Single Instance of Each Resource Type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90600" y="1425575"/>
            <a:ext cx="8001000" cy="52038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Requires the creation and maintenance of a </a:t>
            </a:r>
            <a:r>
              <a:rPr kumimoji="0" lang="en-GB" b="1" i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wait-for</a:t>
            </a:r>
            <a:r>
              <a:rPr kumimoji="0" lang="en-GB" b="1" u="sng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graph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graph is obtained by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removing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</a:t>
            </a:r>
            <a:r>
              <a:rPr kumimoji="0" lang="en-GB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resource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nodes from a resource-allocation graph and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collapsing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the appropriate edges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6" charset="2"/>
                <a:ea typeface="Symbol" panose="05050102010706020507" pitchFamily="16" charset="2"/>
                <a:cs typeface="Symbol" panose="05050102010706020507" pitchFamily="16" charset="2"/>
              </a:rPr>
              <a:t>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		 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6" charset="2"/>
                <a:ea typeface="Symbol" panose="05050102010706020507" pitchFamily="16" charset="2"/>
                <a:cs typeface="Symbol" panose="05050102010706020507" pitchFamily="16" charset="2"/>
              </a:rPr>
              <a:t>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 </a:t>
            </a:r>
            <a:r>
              <a:rPr kumimoji="0" lang="en-GB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</a:t>
            </a: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6" charset="2"/>
                <a:ea typeface="Symbol" panose="05050102010706020507" pitchFamily="16" charset="2"/>
                <a:cs typeface="Symbol" panose="05050102010706020507" pitchFamily="16" charset="2"/>
              </a:rPr>
              <a:t>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is waiting for resource held by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738505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If there is a cycle in Wait-for-Graph, there exists a deadlock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863600" y="609600"/>
            <a:ext cx="7285038" cy="4603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 and Wait-for Graph</a:t>
            </a:r>
          </a:p>
        </p:txBody>
      </p:sp>
      <p:sp>
        <p:nvSpPr>
          <p:cNvPr id="110595" name="Text Box 2"/>
          <p:cNvSpPr txBox="1"/>
          <p:nvPr/>
        </p:nvSpPr>
        <p:spPr>
          <a:xfrm>
            <a:off x="2720975" y="5292725"/>
            <a:ext cx="2917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Resource-Allocation Graph</a:t>
            </a:r>
          </a:p>
        </p:txBody>
      </p:sp>
      <p:sp>
        <p:nvSpPr>
          <p:cNvPr id="110596" name="Text Box 3"/>
          <p:cNvSpPr txBox="1"/>
          <p:nvPr/>
        </p:nvSpPr>
        <p:spPr>
          <a:xfrm>
            <a:off x="6019800" y="5292725"/>
            <a:ext cx="3132138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125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Corresponding wait-for graph</a:t>
            </a:r>
          </a:p>
        </p:txBody>
      </p:sp>
      <p:pic>
        <p:nvPicPr>
          <p:cNvPr id="110597" name="Picture 4"/>
          <p:cNvPicPr>
            <a:picLocks noChangeAspect="1"/>
          </p:cNvPicPr>
          <p:nvPr/>
        </p:nvPicPr>
        <p:blipFill>
          <a:blip r:embed="rId4"/>
          <a:srcRect l="755" t="7358" r="523" b="7358"/>
          <a:stretch>
            <a:fillRect/>
          </a:stretch>
        </p:blipFill>
        <p:spPr>
          <a:xfrm>
            <a:off x="3048000" y="1244600"/>
            <a:ext cx="5689600" cy="3886200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8600" y="533400"/>
            <a:ext cx="8305800" cy="8445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For Multiple Instances of a Resource Type</a:t>
            </a:r>
          </a:p>
        </p:txBody>
      </p:sp>
      <p:sp>
        <p:nvSpPr>
          <p:cNvPr id="112643" name="Text Box 2"/>
          <p:cNvSpPr txBox="1"/>
          <p:nvPr/>
        </p:nvSpPr>
        <p:spPr>
          <a:xfrm>
            <a:off x="457200" y="2306638"/>
            <a:ext cx="8458200" cy="38115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i="1" dirty="0">
                <a:solidFill>
                  <a:srgbClr val="FF0000"/>
                </a:solidFill>
              </a:rPr>
              <a:t>Available</a:t>
            </a:r>
            <a:r>
              <a:rPr lang="en-GB" altLang="en-US" sz="2000" i="1" dirty="0"/>
              <a:t>:</a:t>
            </a:r>
            <a:r>
              <a:rPr lang="en-GB" altLang="en-US" sz="2000" dirty="0"/>
              <a:t>  A vector of length </a:t>
            </a:r>
            <a:r>
              <a:rPr lang="en-GB" altLang="en-US" sz="2000" i="1" dirty="0"/>
              <a:t>m</a:t>
            </a:r>
            <a:r>
              <a:rPr lang="en-GB" altLang="en-US" sz="2000" dirty="0"/>
              <a:t> indicates the </a:t>
            </a:r>
            <a:r>
              <a:rPr lang="en-GB" altLang="en-US" sz="2000" b="1" dirty="0"/>
              <a:t>number of available resources</a:t>
            </a:r>
            <a:r>
              <a:rPr lang="en-GB" altLang="en-US" sz="2000" dirty="0"/>
              <a:t> of each resource type.</a:t>
            </a:r>
            <a:br>
              <a:rPr lang="en-GB" altLang="en-US" sz="2000" dirty="0"/>
            </a:br>
            <a:endParaRPr lang="en-GB" altLang="en-US" sz="20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i="1" dirty="0">
                <a:solidFill>
                  <a:srgbClr val="FF0000"/>
                </a:solidFill>
              </a:rPr>
              <a:t>Allocation</a:t>
            </a:r>
            <a:r>
              <a:rPr lang="en-GB" altLang="en-US" sz="2000" i="1" dirty="0"/>
              <a:t>:</a:t>
            </a:r>
            <a:r>
              <a:rPr lang="en-GB" altLang="en-US" sz="2000" dirty="0"/>
              <a:t>  An </a:t>
            </a:r>
            <a:r>
              <a:rPr lang="en-GB" altLang="en-US" sz="2000" i="1" dirty="0"/>
              <a:t>n </a:t>
            </a:r>
            <a:r>
              <a:rPr lang="en-GB" altLang="en-US" sz="2000" dirty="0"/>
              <a:t>x</a:t>
            </a:r>
            <a:r>
              <a:rPr lang="en-GB" altLang="en-US" sz="2000" i="1" dirty="0"/>
              <a:t> m</a:t>
            </a:r>
            <a:r>
              <a:rPr lang="en-GB" altLang="en-US" sz="2000" dirty="0"/>
              <a:t> matrix defines the </a:t>
            </a:r>
            <a:r>
              <a:rPr lang="en-GB" altLang="en-US" sz="2000" b="1" dirty="0"/>
              <a:t>number of resources</a:t>
            </a:r>
            <a:r>
              <a:rPr lang="en-GB" altLang="en-US" sz="2000" dirty="0"/>
              <a:t> of each type </a:t>
            </a:r>
            <a:r>
              <a:rPr lang="en-GB" altLang="en-US" sz="2000" b="1" dirty="0"/>
              <a:t>currently allocated</a:t>
            </a:r>
            <a:r>
              <a:rPr lang="en-GB" altLang="en-US" sz="2000" dirty="0"/>
              <a:t> to each process.</a:t>
            </a:r>
            <a:br>
              <a:rPr lang="en-GB" altLang="en-US" sz="2000" dirty="0"/>
            </a:br>
            <a:endParaRPr lang="en-GB" altLang="en-US" sz="2000" dirty="0"/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i="1" dirty="0">
                <a:solidFill>
                  <a:srgbClr val="FF0000"/>
                </a:solidFill>
              </a:rPr>
              <a:t>Request</a:t>
            </a:r>
            <a:r>
              <a:rPr lang="en-GB" altLang="en-US" sz="2000" i="1" dirty="0"/>
              <a:t>:</a:t>
            </a:r>
            <a:r>
              <a:rPr lang="en-GB" altLang="en-US" sz="2000" dirty="0"/>
              <a:t>  An </a:t>
            </a:r>
            <a:r>
              <a:rPr lang="en-GB" altLang="en-US" sz="2000" i="1" dirty="0"/>
              <a:t>n </a:t>
            </a:r>
            <a:r>
              <a:rPr lang="en-GB" altLang="en-US" sz="2000" dirty="0"/>
              <a:t>x</a:t>
            </a:r>
            <a:r>
              <a:rPr lang="en-GB" altLang="en-US" sz="2000" i="1" dirty="0"/>
              <a:t> m</a:t>
            </a:r>
            <a:r>
              <a:rPr lang="en-GB" altLang="en-US" sz="2000" dirty="0"/>
              <a:t> matrix indicates the current request  of each process.  If Request [ i , j</a:t>
            </a:r>
            <a:r>
              <a:rPr lang="en-GB" altLang="en-US" sz="2000" baseline="-25000" dirty="0"/>
              <a:t> </a:t>
            </a:r>
            <a:r>
              <a:rPr lang="en-GB" altLang="en-US" sz="2000" dirty="0"/>
              <a:t>] = k, then process</a:t>
            </a:r>
            <a:r>
              <a:rPr lang="en-GB" altLang="en-US" sz="2000" i="1" dirty="0"/>
              <a:t> P </a:t>
            </a:r>
            <a:r>
              <a:rPr lang="en-GB" altLang="en-US" sz="2000" i="1" baseline="-25000" dirty="0"/>
              <a:t>i</a:t>
            </a:r>
            <a:r>
              <a:rPr lang="en-GB" altLang="en-US" sz="2000" dirty="0"/>
              <a:t> is requesting</a:t>
            </a:r>
            <a:r>
              <a:rPr lang="en-GB" altLang="en-US" sz="2000" i="1" dirty="0"/>
              <a:t> k</a:t>
            </a:r>
            <a:r>
              <a:rPr lang="en-GB" altLang="en-US" sz="2000" dirty="0"/>
              <a:t> more instances of resource type. </a:t>
            </a:r>
            <a:r>
              <a:rPr lang="en-GB" altLang="en-US" sz="2000" i="1" dirty="0"/>
              <a:t>R </a:t>
            </a:r>
            <a:r>
              <a:rPr lang="en-GB" altLang="en-US" sz="2000" i="1" baseline="-25000" dirty="0"/>
              <a:t>j</a:t>
            </a:r>
            <a:r>
              <a:rPr lang="en-GB" altLang="en-US" sz="2000" dirty="0"/>
              <a:t>.</a:t>
            </a:r>
          </a:p>
        </p:txBody>
      </p:sp>
      <p:sp>
        <p:nvSpPr>
          <p:cNvPr id="112644" name="Text Box 3"/>
          <p:cNvSpPr txBox="1"/>
          <p:nvPr/>
        </p:nvSpPr>
        <p:spPr>
          <a:xfrm>
            <a:off x="860425" y="1490663"/>
            <a:ext cx="2743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1800" dirty="0"/>
              <a:t>Required data structures: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/>
          <p:nvPr/>
        </p:nvSpPr>
        <p:spPr>
          <a:xfrm>
            <a:off x="0" y="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Detection Algorithm</a:t>
            </a:r>
          </a:p>
        </p:txBody>
      </p:sp>
      <p:sp>
        <p:nvSpPr>
          <p:cNvPr id="114691" name="Text Box 2"/>
          <p:cNvSpPr txBox="1"/>
          <p:nvPr/>
        </p:nvSpPr>
        <p:spPr>
          <a:xfrm>
            <a:off x="228600" y="1371600"/>
            <a:ext cx="8610600" cy="5257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1. </a:t>
            </a:r>
            <a:r>
              <a:rPr lang="en-US" altLang="en-US" sz="1800" dirty="0"/>
              <a:t>Let </a:t>
            </a:r>
            <a:r>
              <a:rPr lang="en-US" altLang="en-US" sz="1800" dirty="0">
                <a:latin typeface="Courier New" panose="02070309020205020404" pitchFamily="49" charset="0"/>
              </a:rPr>
              <a:t>Work</a:t>
            </a:r>
            <a:r>
              <a:rPr lang="en-US" altLang="en-US" sz="1800" i="1" dirty="0"/>
              <a:t> </a:t>
            </a:r>
            <a:r>
              <a:rPr lang="en-US" altLang="en-US" sz="1800" dirty="0"/>
              <a:t>and </a:t>
            </a:r>
            <a:r>
              <a:rPr lang="en-US" altLang="en-US" sz="1800" dirty="0">
                <a:latin typeface="Courier New" panose="02070309020205020404" pitchFamily="49" charset="0"/>
              </a:rPr>
              <a:t>Finish</a:t>
            </a:r>
            <a:r>
              <a:rPr lang="en-US" altLang="en-US" sz="1800" dirty="0"/>
              <a:t> be vectors of length</a:t>
            </a:r>
            <a:r>
              <a:rPr lang="en-US" altLang="en-US" sz="1800" i="1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m</a:t>
            </a:r>
            <a:r>
              <a:rPr lang="en-US" altLang="en-US" sz="1800" dirty="0"/>
              <a:t> and</a:t>
            </a:r>
            <a:r>
              <a:rPr lang="en-US" altLang="en-US" sz="1800" i="1" dirty="0"/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n</a:t>
            </a:r>
            <a:r>
              <a:rPr lang="en-US" altLang="en-US" sz="1800" dirty="0"/>
              <a:t>, respectively. Initialize: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 	</a:t>
            </a:r>
            <a:r>
              <a:rPr lang="en-US" altLang="en-US" sz="2000" b="1" dirty="0">
                <a:latin typeface="Courier New" panose="02070309020205020404" pitchFamily="49" charset="0"/>
              </a:rPr>
              <a:t>Work</a:t>
            </a:r>
            <a:r>
              <a:rPr lang="en-US" altLang="en-US" sz="2000" b="1" i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= Available</a:t>
            </a:r>
            <a:r>
              <a:rPr lang="en-US" altLang="en-US" sz="2000" b="1" baseline="-33000" dirty="0">
                <a:latin typeface="Courier New" panose="02070309020205020404" pitchFamily="49" charset="0"/>
              </a:rPr>
              <a:t>m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   Finish[i] =</a:t>
            </a:r>
            <a:r>
              <a:rPr lang="en-US" altLang="en-US" sz="2000" b="1" i="1" dirty="0">
                <a:latin typeface="Courier New" panose="02070309020205020404" pitchFamily="49" charset="0"/>
              </a:rPr>
              <a:t> false if Allocation !=0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i="1" dirty="0">
                <a:latin typeface="Courier New" panose="02070309020205020404" pitchFamily="49" charset="0"/>
              </a:rPr>
              <a:t>             = true if Allocation = 0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dirty="0"/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 Request</a:t>
            </a:r>
            <a:r>
              <a:rPr lang="en-US" altLang="en-US" sz="2000" b="1" baseline="-33000" dirty="0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Symbol" panose="05050102010706020507" pitchFamily="16" charset="2"/>
              </a:rPr>
              <a:t></a:t>
            </a:r>
            <a:r>
              <a:rPr lang="en-US" altLang="en-US" sz="2000" b="1" dirty="0">
                <a:latin typeface="Courier New" panose="02070309020205020404" pitchFamily="49" charset="0"/>
              </a:rPr>
              <a:t> Work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2. Find an </a:t>
            </a:r>
            <a:r>
              <a:rPr lang="en-US" altLang="en-US" sz="1800" dirty="0">
                <a:latin typeface="Courier New" panose="02070309020205020404" pitchFamily="49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such that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b="1" dirty="0">
                <a:latin typeface="Courier New" panose="02070309020205020404" pitchFamily="49" charset="0"/>
              </a:rPr>
              <a:t>Finish[i] = </a:t>
            </a:r>
            <a:r>
              <a:rPr lang="en-US" altLang="en-US" sz="2000" b="1" i="1" dirty="0">
                <a:latin typeface="Courier New" panose="02070309020205020404" pitchFamily="49" charset="0"/>
              </a:rPr>
              <a:t>false</a:t>
            </a:r>
            <a:r>
              <a:rPr lang="en-US" altLang="en-US" sz="2000" b="1" dirty="0">
                <a:latin typeface="Courier New" panose="02070309020205020404" pitchFamily="49" charset="0"/>
              </a:rPr>
              <a:t> AND Request</a:t>
            </a:r>
            <a:r>
              <a:rPr lang="en-US" altLang="en-US" sz="2000" b="1" baseline="-25000" dirty="0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Symbol" panose="05050102010706020507" pitchFamily="16" charset="2"/>
              </a:rPr>
              <a:t></a:t>
            </a:r>
            <a:r>
              <a:rPr lang="en-US" altLang="en-US" sz="2000" b="1" dirty="0">
                <a:latin typeface="Courier New" panose="02070309020205020404" pitchFamily="49" charset="0"/>
              </a:rPr>
              <a:t> Work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If no such </a:t>
            </a:r>
            <a:r>
              <a:rPr lang="en-US" altLang="en-US" sz="1800" dirty="0">
                <a:latin typeface="Courier New" panose="02070309020205020404" pitchFamily="49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exists, go to step 4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1800" dirty="0"/>
              <a:t>If resources are available: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3.    </a:t>
            </a:r>
            <a:r>
              <a:rPr lang="en-US" altLang="en-US" sz="2000" b="1" dirty="0">
                <a:latin typeface="Courier New" panose="02070309020205020404" pitchFamily="49" charset="0"/>
              </a:rPr>
              <a:t>Work = Work</a:t>
            </a:r>
            <a:r>
              <a:rPr lang="en-US" altLang="en-US" sz="2000" b="1" i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+ Allocation</a:t>
            </a:r>
            <a:r>
              <a:rPr lang="en-US" altLang="en-US" sz="2000" b="1" baseline="-25000" dirty="0">
                <a:latin typeface="Courier New" panose="02070309020205020404" pitchFamily="49" charset="0"/>
              </a:rPr>
              <a:t>i</a:t>
            </a:r>
            <a:br>
              <a:rPr lang="en-US" altLang="en-US" sz="2000" b="1" baseline="-25000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	   Finish[i] =</a:t>
            </a:r>
            <a:r>
              <a:rPr lang="en-US" altLang="en-US" sz="2000" b="1" i="1" dirty="0">
                <a:latin typeface="Courier New" panose="02070309020205020404" pitchFamily="49" charset="0"/>
              </a:rPr>
              <a:t> true</a:t>
            </a:r>
            <a:br>
              <a:rPr lang="en-US" altLang="en-US" sz="2000" b="1" i="1" dirty="0">
                <a:latin typeface="Courier New" panose="02070309020205020404" pitchFamily="49" charset="0"/>
              </a:rPr>
            </a:br>
            <a:r>
              <a:rPr lang="en-US" altLang="en-US" sz="2000" i="1" dirty="0">
                <a:latin typeface="Courier New" panose="02070309020205020404" pitchFamily="49" charset="0"/>
              </a:rPr>
              <a:t>  </a:t>
            </a:r>
            <a:r>
              <a:rPr lang="en-US" altLang="en-US" sz="2000" dirty="0"/>
              <a:t>go to step 2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dirty="0"/>
              <a:t>4. </a:t>
            </a:r>
            <a:r>
              <a:rPr lang="en-US" altLang="en-US" sz="1800" dirty="0"/>
              <a:t>If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Finish[i] == False</a:t>
            </a:r>
            <a:r>
              <a:rPr lang="en-US" altLang="en-US" sz="2000" dirty="0"/>
              <a:t> </a:t>
            </a:r>
            <a:r>
              <a:rPr lang="en-US" altLang="en-US" sz="1800" dirty="0"/>
              <a:t>for some i then there is a deadlock.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1800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/>
          <p:nvPr/>
        </p:nvSpPr>
        <p:spPr>
          <a:xfrm>
            <a:off x="76200" y="304800"/>
            <a:ext cx="8075613" cy="608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en-US" b="1" dirty="0">
                <a:solidFill>
                  <a:srgbClr val="993300"/>
                </a:solidFill>
              </a:rPr>
              <a:t>Example: Deadlock Detection</a:t>
            </a:r>
          </a:p>
        </p:txBody>
      </p:sp>
      <p:sp>
        <p:nvSpPr>
          <p:cNvPr id="116739" name="Text Box 2"/>
          <p:cNvSpPr txBox="1"/>
          <p:nvPr/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US" altLang="en-US" sz="2000" dirty="0"/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400" dirty="0"/>
              <a:t>In above situation, there is no dead lock. But if </a:t>
            </a:r>
            <a:r>
              <a:rPr lang="en-US" altLang="en-US" sz="2400" b="1" dirty="0"/>
              <a:t>P2 needs</a:t>
            </a:r>
            <a:r>
              <a:rPr lang="en-US" altLang="en-US" sz="2400" dirty="0"/>
              <a:t> more resources </a:t>
            </a:r>
            <a:r>
              <a:rPr lang="en-US" altLang="en-US" sz="2400" b="1" dirty="0"/>
              <a:t>&lt; 0 0 1&gt;</a:t>
            </a:r>
          </a:p>
          <a:p>
            <a:pPr marL="0" lvl="0" indent="0" defTabSz="449580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2000" b="1" dirty="0"/>
              <a:t>System in in Deadlock now, because no available resources.</a:t>
            </a:r>
          </a:p>
        </p:txBody>
      </p:sp>
      <p:graphicFrame>
        <p:nvGraphicFramePr>
          <p:cNvPr id="73731" name="Group 3"/>
          <p:cNvGraphicFramePr>
            <a:graphicFrameLocks noGrp="1"/>
          </p:cNvGraphicFramePr>
          <p:nvPr/>
        </p:nvGraphicFramePr>
        <p:xfrm>
          <a:off x="1295400" y="1066800"/>
          <a:ext cx="5975350" cy="3251200"/>
        </p:xfrm>
        <a:graphic>
          <a:graphicData uri="http://schemas.openxmlformats.org/drawingml/2006/table">
            <a:tbl>
              <a:tblPr/>
              <a:tblGrid>
                <a:gridCol w="149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Process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Allocation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Request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Available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A  B  C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3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0  1  0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3  0  3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0  0  0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&lt;0 0 1&gt;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P3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2  1  1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1  0  0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P4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0  0  2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Lucida Sans Unicode" panose="020B0602030504020204" pitchFamily="32" charset="0"/>
                          <a:cs typeface="Lucida Sans Unicode" panose="020B0602030504020204" pitchFamily="32" charset="0"/>
                        </a:rPr>
                        <a:t>&lt;7 2 6&gt;</a:t>
                      </a: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580" rtl="0" eaLnBrk="1" fontAlgn="base" latinLnBrk="0" hangingPunct="1">
                        <a:lnSpc>
                          <a:spcPct val="8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Lucida Sans Unicode" panose="020B0602030504020204" pitchFamily="32" charset="0"/>
                        <a:cs typeface="Lucida Sans Unicode" panose="020B0602030504020204" pitchFamily="32" charset="0"/>
                      </a:endParaRPr>
                    </a:p>
                  </a:txBody>
                  <a:tcPr marL="90000" marR="90000" marT="122256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381000" y="4572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Detection-Algorithm Usage</a:t>
            </a:r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228600" y="1282700"/>
            <a:ext cx="8686800" cy="53467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To invoke the detection algorithm depends on: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often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is a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deadlock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likely to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occur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many processes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will be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affected by deadlock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when it happens?</a:t>
            </a:r>
          </a:p>
          <a:p>
            <a:pPr marL="738505" marR="0" lvl="1" indent="-27813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the detection </a:t>
            </a: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algorithm is invoked randomly: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difficult  to tell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which process “caused” the deadlock</a:t>
            </a: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If the detection algorithm is invoked </a:t>
            </a: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for every resource request: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will incur a </a:t>
            </a: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overhead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computation time</a:t>
            </a:r>
          </a:p>
          <a:p>
            <a:pPr marL="739775" marR="0" lvl="1" indent="-278130" algn="l" defTabSz="449580" rtl="0" eaLnBrk="0" fontAlgn="base" latinLnBrk="0" hangingPunct="0">
              <a:lnSpc>
                <a:spcPct val="100000"/>
              </a:lnSpc>
              <a:spcBef>
                <a:spcPts val="79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 less expensive alternative is to invoke the algorithm when CPU utilization drops </a:t>
            </a:r>
            <a:r>
              <a:rPr kumimoji="0" lang="en-GB" sz="2000" b="1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below 40%.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Recovery From Deadlock</a:t>
            </a:r>
          </a:p>
        </p:txBody>
      </p:sp>
      <p:sp>
        <p:nvSpPr>
          <p:cNvPr id="120835" name="Text Box 2"/>
          <p:cNvSpPr txBox="1"/>
          <p:nvPr/>
        </p:nvSpPr>
        <p:spPr>
          <a:xfrm>
            <a:off x="1371600" y="393065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6" charset="0"/>
            </a:pPr>
            <a:endParaRPr lang="en-US" altLang="en-US" dirty="0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533400" y="6858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Recovery from Deadlock</a:t>
            </a: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57200" y="1687513"/>
            <a:ext cx="8229600" cy="3113088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105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Let the user or system administrator respond to the problem</a:t>
            </a:r>
          </a:p>
          <a:p>
            <a:pPr marL="335280" marR="0" indent="-335280" defTabSz="449580">
              <a:spcBef>
                <a:spcPts val="105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Two Approaches: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 termination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: terminate processes to break the circular wait.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Resource Pre-emption 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Pre-empt resources from deadlocked processes</a:t>
            </a:r>
          </a:p>
          <a:p>
            <a:pPr marL="739775" marR="0" lvl="1" indent="-278130" algn="l" defTabSz="449580" rtl="0" eaLnBrk="0" fontAlgn="base" latinLnBrk="0" hangingPunct="0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9775" marR="0" lvl="1" indent="-278130" algn="l" defTabSz="449580" rtl="0" eaLnBrk="0" fontAlgn="base" latinLnBrk="0" hangingPunct="0">
              <a:lnSpc>
                <a:spcPct val="100000"/>
              </a:lnSpc>
              <a:spcBef>
                <a:spcPts val="875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0" y="381000"/>
            <a:ext cx="8153400" cy="54927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7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Process Termination</a:t>
            </a:r>
          </a:p>
        </p:txBody>
      </p:sp>
      <p:sp>
        <p:nvSpPr>
          <p:cNvPr id="124931" name="Text Box 2"/>
          <p:cNvSpPr txBox="1"/>
          <p:nvPr/>
        </p:nvSpPr>
        <p:spPr>
          <a:xfrm>
            <a:off x="390525" y="1066800"/>
            <a:ext cx="8372475" cy="5410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9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Abort all deadlocked processes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This approach will break the deadlock, but at great expense</a:t>
            </a:r>
            <a:br>
              <a:rPr lang="en-GB" altLang="en-US" sz="1800" dirty="0"/>
            </a:br>
            <a:endParaRPr lang="en-GB" altLang="en-US" sz="1800" dirty="0"/>
          </a:p>
          <a:p>
            <a:pPr marL="335280" lvl="0" indent="-335280" defTabSz="449580">
              <a:lnSpc>
                <a:spcPct val="9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Abort one process at a time until the deadlock cycle is eliminated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After each process is aborted, a deadlock-detection algorithm must be re-invoked to determine whether any processes are still deadlocked</a:t>
            </a:r>
            <a:br>
              <a:rPr lang="en-GB" altLang="en-US" sz="1800" dirty="0"/>
            </a:br>
            <a:endParaRPr lang="en-GB" altLang="en-US" sz="1800" dirty="0"/>
          </a:p>
          <a:p>
            <a:pPr marL="335280" lvl="0" indent="-335280" defTabSz="449580">
              <a:lnSpc>
                <a:spcPct val="9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000" b="1" dirty="0"/>
              <a:t>Many factors may affect which process is chosen for termination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What is the </a:t>
            </a:r>
            <a:r>
              <a:rPr lang="en-GB" altLang="en-US" sz="1800" b="1" dirty="0"/>
              <a:t>priority of the process</a:t>
            </a:r>
            <a:r>
              <a:rPr lang="en-GB" altLang="en-US" sz="1800" dirty="0"/>
              <a:t>?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How much process has run and </a:t>
            </a:r>
            <a:r>
              <a:rPr lang="en-GB" altLang="en-US" sz="1800" b="1" dirty="0"/>
              <a:t>how much time it needs to complete</a:t>
            </a:r>
            <a:r>
              <a:rPr lang="en-GB" altLang="en-US" sz="1800" dirty="0"/>
              <a:t>?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b="1" dirty="0"/>
              <a:t>How many</a:t>
            </a:r>
            <a:r>
              <a:rPr lang="en-GB" altLang="en-US" sz="1800" dirty="0"/>
              <a:t> and </a:t>
            </a:r>
            <a:r>
              <a:rPr lang="en-GB" altLang="en-US" sz="1800" b="1" dirty="0"/>
              <a:t>what</a:t>
            </a:r>
            <a:r>
              <a:rPr lang="en-GB" altLang="en-US" sz="1800" dirty="0"/>
              <a:t> type of </a:t>
            </a:r>
            <a:r>
              <a:rPr lang="en-GB" altLang="en-US" sz="1800" b="1" dirty="0"/>
              <a:t>resources</a:t>
            </a:r>
            <a:r>
              <a:rPr lang="en-GB" altLang="en-US" sz="1800" dirty="0"/>
              <a:t> has the </a:t>
            </a:r>
            <a:r>
              <a:rPr lang="en-GB" altLang="en-US" sz="1800" b="1" dirty="0"/>
              <a:t>process used</a:t>
            </a:r>
            <a:r>
              <a:rPr lang="en-GB" altLang="en-US" sz="1800" dirty="0"/>
              <a:t>?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b="1" dirty="0"/>
              <a:t>How many</a:t>
            </a:r>
            <a:r>
              <a:rPr lang="en-GB" altLang="en-US" sz="1800" dirty="0"/>
              <a:t> more </a:t>
            </a:r>
            <a:r>
              <a:rPr lang="en-GB" altLang="en-US" sz="1800" b="1" dirty="0"/>
              <a:t>resources</a:t>
            </a:r>
            <a:r>
              <a:rPr lang="en-GB" altLang="en-US" sz="1800" dirty="0"/>
              <a:t> does the </a:t>
            </a:r>
            <a:r>
              <a:rPr lang="en-GB" altLang="en-US" sz="1800" b="1" dirty="0"/>
              <a:t>process need</a:t>
            </a:r>
            <a:r>
              <a:rPr lang="en-GB" altLang="en-US" sz="1800" dirty="0"/>
              <a:t> in order to finish its task?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How many processes will need to be terminated?</a:t>
            </a:r>
          </a:p>
          <a:p>
            <a:pPr marL="735330" lvl="1" indent="-278130" defTabSz="449580">
              <a:lnSpc>
                <a:spcPct val="9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1800" dirty="0"/>
              <a:t>Is the process interactive or batch?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95325" y="7874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Bridge Crossing Example</a:t>
            </a:r>
          </a:p>
        </p:txBody>
      </p:sp>
      <p:sp>
        <p:nvSpPr>
          <p:cNvPr id="32771" name="Text Box 2"/>
          <p:cNvSpPr txBox="1"/>
          <p:nvPr/>
        </p:nvSpPr>
        <p:spPr>
          <a:xfrm>
            <a:off x="762000" y="3341688"/>
            <a:ext cx="8001000" cy="32115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Traffic only in one direction</a:t>
            </a:r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The resource is a one-lane bridge</a:t>
            </a:r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If a deadlock occurs, it can be resolved if one car backs up (pre-empt resources and rollback)</a:t>
            </a:r>
            <a:r>
              <a:rPr lang="ar-SA" altLang="en-US" sz="2200" dirty="0">
                <a:cs typeface="Arial" panose="020B0604020202020204" pitchFamily="34" charset="0"/>
              </a:rPr>
              <a:t>‏</a:t>
            </a:r>
            <a:endParaRPr lang="en-US" altLang="en-US" sz="2200" dirty="0">
              <a:cs typeface="Arial" panose="020B0604020202020204" pitchFamily="34" charset="0"/>
            </a:endParaRPr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Several cars may have to be backed up if a deadlock occurs</a:t>
            </a:r>
          </a:p>
          <a:p>
            <a:pPr marL="335280" lvl="0" indent="-335280" defTabSz="449580">
              <a:lnSpc>
                <a:spcPct val="100000"/>
              </a:lnSpc>
              <a:buClr>
                <a:srgbClr val="993300"/>
              </a:buClr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lang="en-GB" altLang="en-US" sz="2200" dirty="0"/>
              <a:t>Starvation is possible</a:t>
            </a:r>
          </a:p>
        </p:txBody>
      </p:sp>
      <p:grpSp>
        <p:nvGrpSpPr>
          <p:cNvPr id="32772" name="Group 3"/>
          <p:cNvGrpSpPr/>
          <p:nvPr/>
        </p:nvGrpSpPr>
        <p:grpSpPr>
          <a:xfrm>
            <a:off x="1266825" y="1600200"/>
            <a:ext cx="6269038" cy="1363663"/>
            <a:chOff x="798" y="1008"/>
            <a:chExt cx="3949" cy="859"/>
          </a:xfrm>
        </p:grpSpPr>
        <p:grpSp>
          <p:nvGrpSpPr>
            <p:cNvPr id="32773" name="Group 4"/>
            <p:cNvGrpSpPr/>
            <p:nvPr/>
          </p:nvGrpSpPr>
          <p:grpSpPr>
            <a:xfrm>
              <a:off x="816" y="1008"/>
              <a:ext cx="3931" cy="235"/>
              <a:chOff x="816" y="1008"/>
              <a:chExt cx="3931" cy="235"/>
            </a:xfrm>
          </p:grpSpPr>
          <p:sp>
            <p:nvSpPr>
              <p:cNvPr id="32797" name="Line 5"/>
              <p:cNvSpPr/>
              <p:nvPr/>
            </p:nvSpPr>
            <p:spPr>
              <a:xfrm>
                <a:off x="816" y="1008"/>
                <a:ext cx="1148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8" name="Line 6"/>
              <p:cNvSpPr/>
              <p:nvPr/>
            </p:nvSpPr>
            <p:spPr>
              <a:xfrm>
                <a:off x="1967" y="1008"/>
                <a:ext cx="380" cy="231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9" name="Line 7"/>
              <p:cNvSpPr/>
              <p:nvPr/>
            </p:nvSpPr>
            <p:spPr>
              <a:xfrm>
                <a:off x="2352" y="1243"/>
                <a:ext cx="860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0" name="Line 8"/>
              <p:cNvSpPr/>
              <p:nvPr/>
            </p:nvSpPr>
            <p:spPr>
              <a:xfrm flipV="1">
                <a:off x="3215" y="1021"/>
                <a:ext cx="380" cy="22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801" name="Line 9"/>
              <p:cNvSpPr/>
              <p:nvPr/>
            </p:nvSpPr>
            <p:spPr>
              <a:xfrm>
                <a:off x="3599" y="1020"/>
                <a:ext cx="1148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774" name="Group 10"/>
            <p:cNvGrpSpPr/>
            <p:nvPr/>
          </p:nvGrpSpPr>
          <p:grpSpPr>
            <a:xfrm>
              <a:off x="816" y="1632"/>
              <a:ext cx="3931" cy="235"/>
              <a:chOff x="816" y="1632"/>
              <a:chExt cx="3931" cy="235"/>
            </a:xfrm>
          </p:grpSpPr>
          <p:sp>
            <p:nvSpPr>
              <p:cNvPr id="32792" name="Line 11"/>
              <p:cNvSpPr/>
              <p:nvPr/>
            </p:nvSpPr>
            <p:spPr>
              <a:xfrm>
                <a:off x="816" y="1867"/>
                <a:ext cx="1148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3" name="Line 12"/>
              <p:cNvSpPr/>
              <p:nvPr/>
            </p:nvSpPr>
            <p:spPr>
              <a:xfrm flipV="1">
                <a:off x="1967" y="1631"/>
                <a:ext cx="380" cy="237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4" name="Line 13"/>
              <p:cNvSpPr/>
              <p:nvPr/>
            </p:nvSpPr>
            <p:spPr>
              <a:xfrm>
                <a:off x="2352" y="1636"/>
                <a:ext cx="860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5" name="Line 14"/>
              <p:cNvSpPr/>
              <p:nvPr/>
            </p:nvSpPr>
            <p:spPr>
              <a:xfrm>
                <a:off x="3215" y="1636"/>
                <a:ext cx="380" cy="209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796" name="Line 15"/>
              <p:cNvSpPr/>
              <p:nvPr/>
            </p:nvSpPr>
            <p:spPr>
              <a:xfrm>
                <a:off x="3599" y="1855"/>
                <a:ext cx="1148" cy="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2775" name="Group 16"/>
            <p:cNvGrpSpPr/>
            <p:nvPr/>
          </p:nvGrpSpPr>
          <p:grpSpPr>
            <a:xfrm>
              <a:off x="1512" y="1614"/>
              <a:ext cx="283" cy="157"/>
              <a:chOff x="1512" y="1614"/>
              <a:chExt cx="283" cy="157"/>
            </a:xfrm>
          </p:grpSpPr>
          <p:sp>
            <p:nvSpPr>
              <p:cNvPr id="32790" name="Rectangle 17"/>
              <p:cNvSpPr/>
              <p:nvPr/>
            </p:nvSpPr>
            <p:spPr>
              <a:xfrm>
                <a:off x="1512" y="1614"/>
                <a:ext cx="283" cy="157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32791" name="Rectangle 18"/>
              <p:cNvSpPr/>
              <p:nvPr/>
            </p:nvSpPr>
            <p:spPr>
              <a:xfrm>
                <a:off x="1661" y="1638"/>
                <a:ext cx="62" cy="109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</p:grpSp>
        <p:sp>
          <p:nvSpPr>
            <p:cNvPr id="32776" name="Line 19"/>
            <p:cNvSpPr/>
            <p:nvPr/>
          </p:nvSpPr>
          <p:spPr>
            <a:xfrm>
              <a:off x="798" y="1428"/>
              <a:ext cx="1268" cy="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dash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777" name="Line 20"/>
            <p:cNvSpPr/>
            <p:nvPr/>
          </p:nvSpPr>
          <p:spPr>
            <a:xfrm>
              <a:off x="3444" y="1422"/>
              <a:ext cx="1268" cy="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dash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32778" name="Group 21"/>
            <p:cNvGrpSpPr/>
            <p:nvPr/>
          </p:nvGrpSpPr>
          <p:grpSpPr>
            <a:xfrm>
              <a:off x="2382" y="1344"/>
              <a:ext cx="283" cy="157"/>
              <a:chOff x="2382" y="1344"/>
              <a:chExt cx="283" cy="157"/>
            </a:xfrm>
          </p:grpSpPr>
          <p:sp>
            <p:nvSpPr>
              <p:cNvPr id="32788" name="Rectangle 22"/>
              <p:cNvSpPr/>
              <p:nvPr/>
            </p:nvSpPr>
            <p:spPr>
              <a:xfrm>
                <a:off x="2382" y="1344"/>
                <a:ext cx="283" cy="157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32789" name="Rectangle 23"/>
              <p:cNvSpPr/>
              <p:nvPr/>
            </p:nvSpPr>
            <p:spPr>
              <a:xfrm>
                <a:off x="2531" y="1368"/>
                <a:ext cx="62" cy="109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</p:grpSp>
        <p:grpSp>
          <p:nvGrpSpPr>
            <p:cNvPr id="32779" name="Group 24"/>
            <p:cNvGrpSpPr/>
            <p:nvPr/>
          </p:nvGrpSpPr>
          <p:grpSpPr>
            <a:xfrm>
              <a:off x="2838" y="1344"/>
              <a:ext cx="283" cy="157"/>
              <a:chOff x="2838" y="1344"/>
              <a:chExt cx="283" cy="157"/>
            </a:xfrm>
          </p:grpSpPr>
          <p:sp>
            <p:nvSpPr>
              <p:cNvPr id="32786" name="Rectangle 25"/>
              <p:cNvSpPr/>
              <p:nvPr/>
            </p:nvSpPr>
            <p:spPr>
              <a:xfrm flipH="1">
                <a:off x="2838" y="1344"/>
                <a:ext cx="283" cy="157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32787" name="Rectangle 26"/>
              <p:cNvSpPr/>
              <p:nvPr/>
            </p:nvSpPr>
            <p:spPr>
              <a:xfrm flipH="1">
                <a:off x="2909" y="1368"/>
                <a:ext cx="62" cy="109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</p:grpSp>
        <p:grpSp>
          <p:nvGrpSpPr>
            <p:cNvPr id="32780" name="Group 27"/>
            <p:cNvGrpSpPr/>
            <p:nvPr/>
          </p:nvGrpSpPr>
          <p:grpSpPr>
            <a:xfrm>
              <a:off x="3822" y="1140"/>
              <a:ext cx="283" cy="157"/>
              <a:chOff x="3822" y="1140"/>
              <a:chExt cx="283" cy="157"/>
            </a:xfrm>
          </p:grpSpPr>
          <p:sp>
            <p:nvSpPr>
              <p:cNvPr id="32784" name="Rectangle 28"/>
              <p:cNvSpPr/>
              <p:nvPr/>
            </p:nvSpPr>
            <p:spPr>
              <a:xfrm flipH="1">
                <a:off x="3822" y="1140"/>
                <a:ext cx="283" cy="157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32785" name="Rectangle 29"/>
              <p:cNvSpPr/>
              <p:nvPr/>
            </p:nvSpPr>
            <p:spPr>
              <a:xfrm flipH="1">
                <a:off x="3893" y="1164"/>
                <a:ext cx="62" cy="109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</p:grpSp>
        <p:grpSp>
          <p:nvGrpSpPr>
            <p:cNvPr id="32781" name="Group 30"/>
            <p:cNvGrpSpPr/>
            <p:nvPr/>
          </p:nvGrpSpPr>
          <p:grpSpPr>
            <a:xfrm>
              <a:off x="4248" y="1140"/>
              <a:ext cx="283" cy="157"/>
              <a:chOff x="4248" y="1140"/>
              <a:chExt cx="283" cy="157"/>
            </a:xfrm>
          </p:grpSpPr>
          <p:sp>
            <p:nvSpPr>
              <p:cNvPr id="32782" name="Rectangle 31"/>
              <p:cNvSpPr/>
              <p:nvPr/>
            </p:nvSpPr>
            <p:spPr>
              <a:xfrm flipH="1">
                <a:off x="4248" y="1140"/>
                <a:ext cx="283" cy="157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  <p:sp>
            <p:nvSpPr>
              <p:cNvPr id="32783" name="Rectangle 32"/>
              <p:cNvSpPr/>
              <p:nvPr/>
            </p:nvSpPr>
            <p:spPr>
              <a:xfrm flipH="1">
                <a:off x="4319" y="1164"/>
                <a:ext cx="62" cy="109"/>
              </a:xfrm>
              <a:prstGeom prst="rect">
                <a:avLst/>
              </a:prstGeom>
              <a:solidFill>
                <a:srgbClr val="FFFF99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 anchorCtr="0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6" charset="0"/>
                </a:pPr>
                <a:endParaRPr lang="en-US" altLang="en-US" dirty="0">
                  <a:latin typeface="Times New Roman" panose="02020603050405020304" pitchFamily="16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798513" y="609600"/>
            <a:ext cx="8020050" cy="5048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7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 Pre-emption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686800" cy="5410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Pre-empt some resources from processes and give these resources to other processes until the deadlock cycle is broken</a:t>
            </a:r>
          </a:p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When pre-emption is required to deal with deadlocks, then </a:t>
            </a:r>
            <a:r>
              <a:rPr kumimoji="0" lang="en-GB" sz="2000" u="sng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three</a:t>
            </a:r>
            <a:r>
              <a:rPr kumimoji="0" lang="en-GB" sz="2000" kern="1200" cap="none" spc="0" normalizeH="0" baseline="0" noProof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issues need to be addressed: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Selecting a victim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Which resources and which processes are to be pre-empted?</a:t>
            </a:r>
            <a:b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Rollback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If we pre-empt a resource from a process, what should be done with that process?</a:t>
            </a:r>
            <a:b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Starvation</a:t>
            </a: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 How do we ensure that starvation will not occur?</a:t>
            </a:r>
          </a:p>
          <a:p>
            <a:pPr marL="739775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That is, how can we guarantee that resources will not always be pre-empted from the same process?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6731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827088" y="1282700"/>
            <a:ext cx="7351713" cy="51927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Four</a:t>
            </a: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 necessary conditions must hold in the system for a deadlock to occur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Mutual exclusion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Hold and wait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No preemption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Circular wait</a:t>
            </a:r>
          </a:p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800" u="sng" dirty="0">
                <a:solidFill>
                  <a:srgbClr val="000000"/>
                </a:solidFill>
                <a:latin typeface="Arial" panose="020B0604020202020204" pitchFamily="34" charset="0"/>
              </a:rPr>
              <a:t>Four</a:t>
            </a: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 principal methods for dealing with deadlocks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Use some protocol to (1)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prevent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or (2)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avoid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deadlocks, ensuring that the system will never enter a deadlock state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Allow the system to enter a deadlock state, (3)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detect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it,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then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recover</a:t>
            </a:r>
          </a:p>
          <a:p>
            <a:pPr marL="1078230" lvl="2" indent="-225425" defTabSz="449580">
              <a:spcBef>
                <a:spcPts val="790"/>
              </a:spcBef>
              <a:buClr>
                <a:srgbClr val="009900"/>
              </a:buClr>
              <a:buSzPct val="100000"/>
              <a:buFont typeface="Webdings" panose="05030102010509060703" pitchFamily="16" charset="2"/>
              <a:buChar char="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Recover by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process termination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resource preemption</a:t>
            </a:r>
          </a:p>
          <a:p>
            <a:pPr marL="735330" lvl="1" indent="-278130" defTabSz="449580"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600" b="1" dirty="0">
                <a:solidFill>
                  <a:srgbClr val="000000"/>
                </a:solidFill>
                <a:latin typeface="Arial" panose="020B0604020202020204" pitchFamily="34" charset="0"/>
              </a:rPr>
              <a:t>(4) Do nothing;</a:t>
            </a:r>
            <a:r>
              <a:rPr sz="1600" dirty="0">
                <a:solidFill>
                  <a:srgbClr val="000000"/>
                </a:solidFill>
                <a:latin typeface="Arial" panose="020B0604020202020204" pitchFamily="34" charset="0"/>
              </a:rPr>
              <a:t> ignore the problem altogether and pretend that deadlocks never occur in the system (used by Windows and Unix)</a:t>
            </a:r>
            <a:r>
              <a:rPr lang="ar-SA" altLang="x-none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‏</a:t>
            </a:r>
            <a:endParaRPr lang="en-US" altLang="x-non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528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To prevent deadlocks, we can ensure that </a:t>
            </a:r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at least one</a:t>
            </a:r>
            <a:r>
              <a:rPr sz="1800" dirty="0">
                <a:solidFill>
                  <a:srgbClr val="000000"/>
                </a:solidFill>
                <a:latin typeface="Arial" panose="020B0604020202020204" pitchFamily="34" charset="0"/>
              </a:rPr>
              <a:t> of the four necessary conditions </a:t>
            </a:r>
            <a:r>
              <a:rPr sz="1800" b="1" dirty="0">
                <a:solidFill>
                  <a:srgbClr val="000000"/>
                </a:solidFill>
                <a:latin typeface="Arial" panose="020B0604020202020204" pitchFamily="34" charset="0"/>
              </a:rPr>
              <a:t>never holds</a:t>
            </a:r>
          </a:p>
          <a:p>
            <a:pPr marL="735330" lvl="1" indent="-278130" defTabSz="449580">
              <a:spcBef>
                <a:spcPts val="790"/>
              </a:spcBef>
              <a:buSzPct val="100000"/>
              <a:buNone/>
              <a:tabLst>
                <a:tab pos="335280" algn="l"/>
                <a:tab pos="782955" algn="l"/>
                <a:tab pos="1231900" algn="l"/>
                <a:tab pos="1681480" algn="l"/>
                <a:tab pos="2130425" algn="l"/>
                <a:tab pos="2580005" algn="l"/>
                <a:tab pos="3028950" algn="l"/>
                <a:tab pos="3478530" algn="l"/>
                <a:tab pos="3927475" algn="l"/>
                <a:tab pos="4377055" algn="l"/>
                <a:tab pos="4826000" algn="l"/>
                <a:tab pos="5275580" algn="l"/>
                <a:tab pos="5724525" algn="l"/>
                <a:tab pos="6174105" algn="l"/>
                <a:tab pos="6623050" algn="l"/>
                <a:tab pos="7072630" algn="l"/>
                <a:tab pos="7521575" algn="l"/>
                <a:tab pos="7971155" algn="l"/>
                <a:tab pos="8420100" algn="l"/>
                <a:tab pos="8869680" algn="l"/>
                <a:tab pos="9318625" algn="l"/>
              </a:tabLst>
            </a:pPr>
            <a:endParaRPr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533400" y="588963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 Characterization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3657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845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1. Mutual Exclusion: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only one process at a time can use a resource</a:t>
            </a:r>
          </a:p>
          <a:p>
            <a:pPr marL="33972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35280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2. Hold and Wait: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a process holding at least one resource is waiting to acquire additional resources held by other processes </a:t>
            </a:r>
          </a:p>
          <a:p>
            <a:pPr marL="33845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845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323850" y="1220788"/>
            <a:ext cx="5670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b="1" dirty="0"/>
              <a:t>Necessary Conditions for Deadlock to Occur:</a:t>
            </a:r>
          </a:p>
        </p:txBody>
      </p:sp>
      <p:sp>
        <p:nvSpPr>
          <p:cNvPr id="36869" name="Text Box 4"/>
          <p:cNvSpPr txBox="1"/>
          <p:nvPr/>
        </p:nvSpPr>
        <p:spPr>
          <a:xfrm>
            <a:off x="785813" y="2552700"/>
            <a:ext cx="6734175" cy="8763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Deadlock can arise if </a:t>
            </a:r>
            <a:r>
              <a:rPr lang="en-GB" altLang="en-US" sz="2000" b="1" u="sng" dirty="0"/>
              <a:t>four</a:t>
            </a:r>
            <a:r>
              <a:rPr lang="en-GB" altLang="en-US" sz="2000" dirty="0"/>
              <a:t> conditions hold simultaneously.</a:t>
            </a:r>
          </a:p>
          <a:p>
            <a:pPr marL="0" lvl="0" indent="0" algn="ctr" defTabSz="449580">
              <a:lnSpc>
                <a:spcPct val="10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These conditions must occur for deadlock to occur.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533400" y="588963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Deadlock Characterization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2209800"/>
            <a:ext cx="8229600" cy="44958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845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3. No Pre-emption: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 a resource can be released only voluntarily by the process holding it after that process has completed its task, resources can’t be pre-empted </a:t>
            </a:r>
          </a:p>
          <a:p>
            <a:pPr marL="33845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b="1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35280" marR="0" indent="-332105" algn="just" defTabSz="449580">
              <a:lnSpc>
                <a:spcPct val="90000"/>
              </a:lnSpc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000" b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4. Circular Wait: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There exists a set {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…,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} of waiting processes such that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0 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is waiting for a resource that is held by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waiting for a resource that is held by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…, </a:t>
            </a:r>
            <a:r>
              <a:rPr kumimoji="0" lang="en-GB" sz="2000" i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i="1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–1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waiting for a resource that is held by </a:t>
            </a:r>
            <a:b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GB" sz="2000" i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, and </a:t>
            </a:r>
            <a:r>
              <a:rPr kumimoji="0" lang="en-GB" sz="2000" i="1" kern="1200" cap="none" spc="0" normalizeH="0" baseline="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 err="1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is waiting for a resource that is held by </a:t>
            </a:r>
            <a:r>
              <a:rPr kumimoji="0" lang="en-GB" sz="2000" i="1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GB" sz="2000" kern="1200" cap="none" spc="0" normalizeH="0" baseline="-2500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0.</a:t>
            </a:r>
            <a:r>
              <a:rPr kumimoji="0" lang="en-GB" sz="20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339725" marR="0" indent="-335280" algn="just" defTabSz="449580">
              <a:lnSpc>
                <a:spcPct val="90000"/>
              </a:lnSpc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000" kern="1200" cap="none" spc="0" normalizeH="0" baseline="0" noProof="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6" name="Text Box 3"/>
          <p:cNvSpPr txBox="1"/>
          <p:nvPr/>
        </p:nvSpPr>
        <p:spPr>
          <a:xfrm>
            <a:off x="323850" y="1220788"/>
            <a:ext cx="5670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b="1" dirty="0"/>
              <a:t>Necessary Conditions for Deadlock to Occur:</a:t>
            </a:r>
          </a:p>
        </p:txBody>
      </p:sp>
      <p:sp>
        <p:nvSpPr>
          <p:cNvPr id="38917" name="Text Box 4"/>
          <p:cNvSpPr txBox="1"/>
          <p:nvPr/>
        </p:nvSpPr>
        <p:spPr>
          <a:xfrm>
            <a:off x="785813" y="1754188"/>
            <a:ext cx="6686550" cy="398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>
              <a:lnSpc>
                <a:spcPct val="100000"/>
              </a:lnSpc>
              <a:spcBef>
                <a:spcPts val="125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000" dirty="0"/>
              <a:t>Deadlock can arise if </a:t>
            </a:r>
            <a:r>
              <a:rPr lang="en-GB" altLang="en-US" sz="2000" b="1" u="sng" dirty="0"/>
              <a:t>four</a:t>
            </a:r>
            <a:r>
              <a:rPr lang="en-GB" altLang="en-US" sz="2000" dirty="0"/>
              <a:t> conditions hold simultaneously.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76200" y="60960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28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3455988"/>
            <a:ext cx="5943600" cy="32496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5280" marR="0" indent="-335280" defTabSz="449580">
              <a:spcBef>
                <a:spcPts val="790"/>
              </a:spcBef>
              <a:buClr>
                <a:srgbClr val="993300"/>
              </a:buClr>
              <a:buSzPct val="100000"/>
              <a:buFont typeface="Monotype Sorts" charset="2"/>
              <a:buChar char="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200" kern="1200" cap="none" spc="0" normalizeH="0" baseline="0" noProof="0" dirty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V is partitioned into two types:</a:t>
            </a:r>
          </a:p>
          <a:p>
            <a:pPr marL="735330" marR="0" lvl="1" indent="-278130" algn="l" defTabSz="44958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CC6600"/>
              </a:buClr>
              <a:buSzPct val="100000"/>
              <a:buFont typeface="Monotype Sorts" charset="2"/>
              <a:buChar char=""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P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= {</a:t>
            </a: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P</a:t>
            </a:r>
            <a:r>
              <a:rPr kumimoji="0" lang="en-GB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1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, </a:t>
            </a: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P</a:t>
            </a:r>
            <a:r>
              <a:rPr kumimoji="0" lang="en-GB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2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, …, 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P</a:t>
            </a:r>
            <a:r>
              <a:rPr kumimoji="0" lang="en-GB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n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}, the set consisting of all</a:t>
            </a:r>
            <a:b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active processes in the system</a:t>
            </a:r>
            <a:b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</a:b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 = {</a:t>
            </a: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1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, </a:t>
            </a:r>
            <a:r>
              <a:rPr kumimoji="0" lang="en-GB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2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, …, </a:t>
            </a:r>
            <a:r>
              <a:rPr kumimoji="0" lang="en-GB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m</a:t>
            </a: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}, the set consisting of all</a:t>
            </a:r>
            <a:b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</a:b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Calibri" panose="020F0502020204030204" charset="0"/>
              </a:rPr>
              <a:t>resource types in the system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4645" algn="l"/>
                <a:tab pos="782320" algn="l"/>
                <a:tab pos="1231900" algn="l"/>
                <a:tab pos="1680845" algn="l"/>
                <a:tab pos="2130425" algn="l"/>
                <a:tab pos="2579370" algn="l"/>
                <a:tab pos="3028950" algn="l"/>
                <a:tab pos="3477895" algn="l"/>
                <a:tab pos="3927475" algn="l"/>
                <a:tab pos="4376420" algn="l"/>
                <a:tab pos="4826000" algn="l"/>
                <a:tab pos="5274945" algn="l"/>
                <a:tab pos="5724525" algn="l"/>
                <a:tab pos="6173470" algn="l"/>
                <a:tab pos="6623050" algn="l"/>
                <a:tab pos="7071995" algn="l"/>
                <a:tab pos="7521575" algn="l"/>
                <a:tab pos="7970520" algn="l"/>
                <a:tab pos="8420100" algn="l"/>
                <a:tab pos="8869045" algn="l"/>
                <a:tab pos="9318625" algn="l"/>
              </a:tabLst>
              <a:defRPr/>
            </a:pPr>
            <a:endParaRPr kumimoji="0" lang="en-GB" sz="2200" kern="1200" cap="none" spc="0" normalizeH="0" baseline="0" noProof="0" dirty="0">
              <a:solidFill>
                <a:srgbClr val="000000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4"/>
          <a:srcRect l="25287" t="925" r="25287" b="1530"/>
          <a:stretch>
            <a:fillRect/>
          </a:stretch>
        </p:blipFill>
        <p:spPr>
          <a:xfrm>
            <a:off x="6278563" y="1851025"/>
            <a:ext cx="2609850" cy="3863975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  <p:sp>
        <p:nvSpPr>
          <p:cNvPr id="40965" name="Text Box 4"/>
          <p:cNvSpPr txBox="1"/>
          <p:nvPr/>
        </p:nvSpPr>
        <p:spPr>
          <a:xfrm>
            <a:off x="0" y="1566863"/>
            <a:ext cx="6096000" cy="12763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342900" indent="-3429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lnSpc>
                <a:spcPct val="93000"/>
              </a:lnSpc>
              <a:spcBef>
                <a:spcPts val="79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200" b="1" dirty="0">
                <a:latin typeface="Calibri" panose="020F0502020204030204" charset="0"/>
                <a:cs typeface="Calibri" panose="020F0502020204030204" charset="0"/>
              </a:rPr>
              <a:t>Deadlocks can be described in terms of Directed Graph, called Resource Allocation Graph.</a:t>
            </a:r>
          </a:p>
          <a:p>
            <a:pPr marL="0" lvl="0" indent="0" defTabSz="44958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en-US" sz="2200" dirty="0">
                <a:latin typeface="Calibri" panose="020F0502020204030204" charset="0"/>
                <a:cs typeface="Calibri" panose="020F0502020204030204" charset="0"/>
              </a:rPr>
              <a:t> Set of vertices </a:t>
            </a:r>
            <a:r>
              <a:rPr lang="en-GB" altLang="en-US" sz="2200" i="1" dirty="0">
                <a:latin typeface="Calibri" panose="020F0502020204030204" charset="0"/>
                <a:cs typeface="Calibri" panose="020F0502020204030204" charset="0"/>
              </a:rPr>
              <a:t>V</a:t>
            </a:r>
            <a:r>
              <a:rPr lang="en-GB" altLang="en-US" sz="2200" dirty="0">
                <a:latin typeface="Calibri" panose="020F0502020204030204" charset="0"/>
                <a:cs typeface="Calibri" panose="020F0502020204030204" charset="0"/>
              </a:rPr>
              <a:t> and a set of edges </a:t>
            </a:r>
            <a:r>
              <a:rPr lang="en-GB" altLang="en-US" sz="2200" i="1" dirty="0"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GB" altLang="en-US" sz="22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GB" altLang="en-US" sz="22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0" y="0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Representation of Deadlock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501650" y="479425"/>
            <a:ext cx="8077200" cy="6096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 anchor="b"/>
          <a:lstStyle/>
          <a:p>
            <a:pPr marR="0" algn="ctr" defTabSz="449580"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en-GB" sz="3200" b="1" kern="1200" cap="none" spc="0" normalizeH="0" baseline="0" noProof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Resource-Allocation Graph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95438"/>
            <a:ext cx="5943600" cy="388620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6800" rIns="90000" bIns="46800"/>
          <a:lstStyle/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endParaRPr kumimoji="0" lang="en-GB" sz="2200" kern="1200" cap="none" spc="0" normalizeH="0" baseline="0" noProof="0">
              <a:solidFill>
                <a:srgbClr val="000000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b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Request Edge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– directed edge 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P</a:t>
            </a:r>
            <a:r>
              <a:rPr kumimoji="0" lang="en-GB" sz="2200" i="1" kern="1200" cap="none" spc="0" normalizeH="0" baseline="-2500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i</a:t>
            </a:r>
            <a:r>
              <a:rPr kumimoji="0" lang="en-GB" sz="2200" kern="1200" cap="none" spc="0" normalizeH="0" baseline="-2500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i="1" kern="1200" cap="none" spc="0" normalizeH="0" baseline="-2500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j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Process Pi is requesting for instance of Resource Rj</a:t>
            </a:r>
          </a:p>
          <a:p>
            <a:pPr marL="33845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b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Assignment Edge</a:t>
            </a: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– directed edge       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R</a:t>
            </a:r>
            <a:r>
              <a:rPr kumimoji="0" lang="en-GB" sz="2200" i="1" kern="1200" cap="none" spc="0" normalizeH="0" baseline="-2500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j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 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</a:t>
            </a:r>
            <a:r>
              <a:rPr kumimoji="0" lang="en-GB" sz="2200" i="1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 P</a:t>
            </a:r>
            <a:r>
              <a:rPr kumimoji="0" lang="en-GB" sz="2200" i="1" kern="1200" cap="none" spc="0" normalizeH="0" baseline="-2500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i</a:t>
            </a:r>
          </a:p>
          <a:p>
            <a:pPr marL="339725" marR="0" indent="-335280" defTabSz="449580">
              <a:spcBef>
                <a:spcPts val="790"/>
              </a:spcBef>
              <a:buClrTx/>
              <a:buSzPct val="100000"/>
              <a:buFontTx/>
              <a:buNone/>
              <a:tabLst>
                <a:tab pos="337820" algn="l"/>
                <a:tab pos="785495" algn="l"/>
                <a:tab pos="1235075" algn="l"/>
                <a:tab pos="1684020" algn="l"/>
                <a:tab pos="2133600" algn="l"/>
                <a:tab pos="2582545" algn="l"/>
                <a:tab pos="3032125" algn="l"/>
                <a:tab pos="3481070" algn="l"/>
                <a:tab pos="3930650" algn="l"/>
                <a:tab pos="4379595" algn="l"/>
                <a:tab pos="4829175" algn="l"/>
                <a:tab pos="5278120" algn="l"/>
                <a:tab pos="5727700" algn="l"/>
                <a:tab pos="6176645" algn="l"/>
                <a:tab pos="6626225" algn="l"/>
                <a:tab pos="7075170" algn="l"/>
                <a:tab pos="7524750" algn="l"/>
                <a:tab pos="7973695" algn="l"/>
                <a:tab pos="8423275" algn="l"/>
                <a:tab pos="8872220" algn="l"/>
                <a:tab pos="9321800" algn="l"/>
              </a:tabLst>
              <a:defRPr/>
            </a:pPr>
            <a:r>
              <a:rPr kumimoji="0" lang="en-GB" sz="2200" kern="1200" cap="none" spc="0" normalizeH="0" baseline="0" noProof="0">
                <a:solidFill>
                  <a:srgbClr val="000000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Resource Rj is allocated to process Pi.</a:t>
            </a: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4"/>
          <a:srcRect l="25287" t="925" r="25287" b="1530"/>
          <a:stretch>
            <a:fillRect/>
          </a:stretch>
        </p:blipFill>
        <p:spPr>
          <a:xfrm>
            <a:off x="6278563" y="1363663"/>
            <a:ext cx="2609850" cy="3863975"/>
          </a:xfrm>
          <a:prstGeom prst="rect">
            <a:avLst/>
          </a:prstGeom>
          <a:noFill/>
          <a:ln w="38160" cap="sq" cmpd="sng">
            <a:solidFill>
              <a:srgbClr val="CC6600"/>
            </a:solidFill>
            <a:prstDash val="solid"/>
            <a:miter/>
            <a:headEnd type="none" w="med" len="med"/>
            <a:tailEnd type="triangle" w="med" len="med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6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Microsoft Office PowerPoint</Application>
  <PresentationFormat>On-screen Show (4:3)</PresentationFormat>
  <Paragraphs>599</Paragraphs>
  <Slides>51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3_Office Theme</vt:lpstr>
      <vt:lpstr>7_Office Theme</vt:lpstr>
      <vt:lpstr>24_Office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SHREY GARG</cp:lastModifiedBy>
  <cp:revision>209</cp:revision>
  <dcterms:created xsi:type="dcterms:W3CDTF">2023-09-25T15:01:08Z</dcterms:created>
  <dcterms:modified xsi:type="dcterms:W3CDTF">2023-10-18T17:53:16Z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65893BB89535495F82784AE8B9AC4A53_12</vt:lpwstr>
  </property>
  <property fmtid="{D5CDD505-2E9C-101B-9397-08002B2CF9AE}" pid="3" name="KSOProductBuildVer">
    <vt:lpwstr>1033-12.2.0.13215</vt:lpwstr>
  </property>
</Properties>
</file>