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3"/>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7" r:id="rId24"/>
    <p:sldId id="288" r:id="rId25"/>
    <p:sldId id="281" r:id="rId26"/>
    <p:sldId id="282" r:id="rId27"/>
    <p:sldId id="283" r:id="rId28"/>
    <p:sldId id="285" r:id="rId29"/>
    <p:sldId id="290" r:id="rId30"/>
    <p:sldId id="275"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5A2C00-C24F-309E-9F6F-2530BC7AF452}" v="5" dt="2024-03-05T16:53:02.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7" autoAdjust="0"/>
    <p:restoredTop sz="94660"/>
  </p:normalViewPr>
  <p:slideViewPr>
    <p:cSldViewPr>
      <p:cViewPr varScale="1">
        <p:scale>
          <a:sx n="91" d="100"/>
          <a:sy n="91" d="100"/>
        </p:scale>
        <p:origin x="1181"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 GARG" userId="S::shrey.garg@lpu.in::e9063ec6-d71d-48fa-a67c-b1b64b2df786" providerId="AD" clId="Web-{275A2C00-C24F-309E-9F6F-2530BC7AF452}"/>
    <pc:docChg chg="modSld">
      <pc:chgData name="SHREY GARG" userId="S::shrey.garg@lpu.in::e9063ec6-d71d-48fa-a67c-b1b64b2df786" providerId="AD" clId="Web-{275A2C00-C24F-309E-9F6F-2530BC7AF452}" dt="2024-03-05T16:52:59.969" v="3" actId="20577"/>
      <pc:docMkLst>
        <pc:docMk/>
      </pc:docMkLst>
      <pc:sldChg chg="modSp">
        <pc:chgData name="SHREY GARG" userId="S::shrey.garg@lpu.in::e9063ec6-d71d-48fa-a67c-b1b64b2df786" providerId="AD" clId="Web-{275A2C00-C24F-309E-9F6F-2530BC7AF452}" dt="2024-03-05T16:43:45.988" v="1" actId="1076"/>
        <pc:sldMkLst>
          <pc:docMk/>
          <pc:sldMk cId="2220177291" sldId="267"/>
        </pc:sldMkLst>
        <pc:spChg chg="mod">
          <ac:chgData name="SHREY GARG" userId="S::shrey.garg@lpu.in::e9063ec6-d71d-48fa-a67c-b1b64b2df786" providerId="AD" clId="Web-{275A2C00-C24F-309E-9F6F-2530BC7AF452}" dt="2024-03-05T16:43:45.988" v="1" actId="1076"/>
          <ac:spMkLst>
            <pc:docMk/>
            <pc:sldMk cId="2220177291" sldId="267"/>
            <ac:spMk id="2" creationId="{00000000-0000-0000-0000-000000000000}"/>
          </ac:spMkLst>
        </pc:spChg>
      </pc:sldChg>
      <pc:sldChg chg="modSp">
        <pc:chgData name="SHREY GARG" userId="S::shrey.garg@lpu.in::e9063ec6-d71d-48fa-a67c-b1b64b2df786" providerId="AD" clId="Web-{275A2C00-C24F-309E-9F6F-2530BC7AF452}" dt="2024-03-05T16:43:40.504" v="0" actId="1076"/>
        <pc:sldMkLst>
          <pc:docMk/>
          <pc:sldMk cId="491192528" sldId="268"/>
        </pc:sldMkLst>
        <pc:spChg chg="mod">
          <ac:chgData name="SHREY GARG" userId="S::shrey.garg@lpu.in::e9063ec6-d71d-48fa-a67c-b1b64b2df786" providerId="AD" clId="Web-{275A2C00-C24F-309E-9F6F-2530BC7AF452}" dt="2024-03-05T16:43:40.504" v="0" actId="1076"/>
          <ac:spMkLst>
            <pc:docMk/>
            <pc:sldMk cId="491192528" sldId="268"/>
            <ac:spMk id="2" creationId="{00000000-0000-0000-0000-000000000000}"/>
          </ac:spMkLst>
        </pc:spChg>
      </pc:sldChg>
      <pc:sldChg chg="modSp">
        <pc:chgData name="SHREY GARG" userId="S::shrey.garg@lpu.in::e9063ec6-d71d-48fa-a67c-b1b64b2df786" providerId="AD" clId="Web-{275A2C00-C24F-309E-9F6F-2530BC7AF452}" dt="2024-03-05T16:43:53.379" v="2" actId="1076"/>
        <pc:sldMkLst>
          <pc:docMk/>
          <pc:sldMk cId="2670651769" sldId="270"/>
        </pc:sldMkLst>
        <pc:spChg chg="mod">
          <ac:chgData name="SHREY GARG" userId="S::shrey.garg@lpu.in::e9063ec6-d71d-48fa-a67c-b1b64b2df786" providerId="AD" clId="Web-{275A2C00-C24F-309E-9F6F-2530BC7AF452}" dt="2024-03-05T16:43:53.379" v="2" actId="1076"/>
          <ac:spMkLst>
            <pc:docMk/>
            <pc:sldMk cId="2670651769" sldId="270"/>
            <ac:spMk id="2" creationId="{00000000-0000-0000-0000-000000000000}"/>
          </ac:spMkLst>
        </pc:spChg>
      </pc:sldChg>
      <pc:sldChg chg="modSp">
        <pc:chgData name="SHREY GARG" userId="S::shrey.garg@lpu.in::e9063ec6-d71d-48fa-a67c-b1b64b2df786" providerId="AD" clId="Web-{275A2C00-C24F-309E-9F6F-2530BC7AF452}" dt="2024-03-05T16:52:59.969" v="3" actId="20577"/>
        <pc:sldMkLst>
          <pc:docMk/>
          <pc:sldMk cId="2765081964" sldId="278"/>
        </pc:sldMkLst>
        <pc:spChg chg="mod">
          <ac:chgData name="SHREY GARG" userId="S::shrey.garg@lpu.in::e9063ec6-d71d-48fa-a67c-b1b64b2df786" providerId="AD" clId="Web-{275A2C00-C24F-309E-9F6F-2530BC7AF452}" dt="2024-03-05T16:52:59.969" v="3" actId="20577"/>
          <ac:spMkLst>
            <pc:docMk/>
            <pc:sldMk cId="2765081964" sldId="27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DCD4B-94B7-4476-A460-08235C87656C}" type="datetimeFigureOut">
              <a:rPr lang="en-IN" smtClean="0"/>
              <a:t>05-03-2024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5743F-1F17-4F68-8E94-6222E181B489}" type="slidenum">
              <a:rPr lang="en-IN" smtClean="0"/>
              <a:t>‹#›</a:t>
            </a:fld>
            <a:endParaRPr lang="en-IN"/>
          </a:p>
        </p:txBody>
      </p:sp>
    </p:spTree>
    <p:extLst>
      <p:ext uri="{BB962C8B-B14F-4D97-AF65-F5344CB8AC3E}">
        <p14:creationId xmlns:p14="http://schemas.microsoft.com/office/powerpoint/2010/main" val="155838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Ln (n2/n)</a:t>
            </a:r>
            <a:endParaRPr lang="en-IN"/>
          </a:p>
        </p:txBody>
      </p:sp>
      <p:sp>
        <p:nvSpPr>
          <p:cNvPr id="4" name="Slide Number Placeholder 3"/>
          <p:cNvSpPr>
            <a:spLocks noGrp="1"/>
          </p:cNvSpPr>
          <p:nvPr>
            <p:ph type="sldNum" sz="quarter" idx="10"/>
          </p:nvPr>
        </p:nvSpPr>
        <p:spPr/>
        <p:txBody>
          <a:bodyPr/>
          <a:lstStyle/>
          <a:p>
            <a:fld id="{7E35743F-1F17-4F68-8E94-6222E181B489}" type="slidenum">
              <a:rPr lang="en-IN" smtClean="0"/>
              <a:t>8</a:t>
            </a:fld>
            <a:endParaRPr lang="en-IN"/>
          </a:p>
        </p:txBody>
      </p:sp>
    </p:spTree>
    <p:extLst>
      <p:ext uri="{BB962C8B-B14F-4D97-AF65-F5344CB8AC3E}">
        <p14:creationId xmlns:p14="http://schemas.microsoft.com/office/powerpoint/2010/main" val="277325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B8C254F-EE7E-45E8-81F7-09AE0D71C33C}" type="datetimeFigureOut">
              <a:rPr lang="en-IN" smtClean="0"/>
              <a:t>05-03-2024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B8E1D-76CE-4DAF-8DB2-1EBA774238E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F3B8E1D-76CE-4DAF-8DB2-1EBA774238E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2B8C254F-EE7E-45E8-81F7-09AE0D71C33C}"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CF3B8E1D-76CE-4DAF-8DB2-1EBA774238E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2B8C254F-EE7E-45E8-81F7-09AE0D71C33C}" type="datetimeFigureOut">
              <a:rPr lang="en-IN" smtClean="0"/>
              <a:t>05-03-2024</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2B8C254F-EE7E-45E8-81F7-09AE0D71C33C}"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B8E1D-76CE-4DAF-8DB2-1EBA774238E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B8C254F-EE7E-45E8-81F7-09AE0D71C33C}" type="datetimeFigureOut">
              <a:rPr lang="en-IN" smtClean="0"/>
              <a:t>05-03-2024</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F3B8E1D-76CE-4DAF-8DB2-1EBA774238E0}" type="slidenum">
              <a:rPr lang="en-IN" smtClean="0"/>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B8C254F-EE7E-45E8-81F7-09AE0D71C33C}" type="datetimeFigureOut">
              <a:rPr lang="en-IN" smtClean="0"/>
              <a:t>05-03-2024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CF3B8E1D-76CE-4DAF-8DB2-1EBA774238E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B8C254F-EE7E-45E8-81F7-09AE0D71C33C}" type="datetimeFigureOut">
              <a:rPr lang="en-IN" smtClean="0"/>
              <a:t>05-03-2024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F3B8E1D-76CE-4DAF-8DB2-1EBA774238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B8C254F-EE7E-45E8-81F7-09AE0D71C33C}" type="datetimeFigureOut">
              <a:rPr lang="en-IN" smtClean="0"/>
              <a:t>05-03-2024</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F3B8E1D-76CE-4DAF-8DB2-1EBA774238E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B8C254F-EE7E-45E8-81F7-09AE0D71C33C}" type="datetimeFigureOut">
              <a:rPr lang="en-IN" smtClean="0"/>
              <a:t>05-03-2024</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B8C254F-EE7E-45E8-81F7-09AE0D71C33C}" type="datetimeFigureOut">
              <a:rPr lang="en-IN" smtClean="0"/>
              <a:t>05-03-2024</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3B8E1D-76CE-4DAF-8DB2-1EBA774238E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Week - 2</a:t>
            </a:r>
            <a:endParaRPr lang="en-IN" dirty="0"/>
          </a:p>
        </p:txBody>
      </p:sp>
      <p:sp>
        <p:nvSpPr>
          <p:cNvPr id="2" name="Title 1"/>
          <p:cNvSpPr>
            <a:spLocks noGrp="1"/>
          </p:cNvSpPr>
          <p:nvPr>
            <p:ph type="ctrTitle"/>
          </p:nvPr>
        </p:nvSpPr>
        <p:spPr/>
        <p:txBody>
          <a:bodyPr/>
          <a:lstStyle/>
          <a:p>
            <a:r>
              <a:rPr lang="en-IN" dirty="0"/>
              <a:t>Generating functions </a:t>
            </a:r>
          </a:p>
        </p:txBody>
      </p:sp>
    </p:spTree>
    <p:extLst>
      <p:ext uri="{BB962C8B-B14F-4D97-AF65-F5344CB8AC3E}">
        <p14:creationId xmlns:p14="http://schemas.microsoft.com/office/powerpoint/2010/main" val="3775949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70791"/>
            <a:ext cx="8534400" cy="758952"/>
          </a:xfrm>
        </p:spPr>
        <p:txBody>
          <a:bodyPr>
            <a:normAutofit fontScale="90000"/>
          </a:bodyPr>
          <a:lstStyle/>
          <a:p>
            <a:r>
              <a:rPr lang="en-US" dirty="0"/>
              <a:t>Following is the implementation of the above recursive formula in C++</a:t>
            </a:r>
            <a:endParaRPr lang="en-IN" dirty="0"/>
          </a:p>
        </p:txBody>
      </p:sp>
      <p:sp>
        <p:nvSpPr>
          <p:cNvPr id="3" name="Content Placeholder 2"/>
          <p:cNvSpPr>
            <a:spLocks noGrp="1"/>
          </p:cNvSpPr>
          <p:nvPr>
            <p:ph sz="quarter" idx="1"/>
          </p:nvPr>
        </p:nvSpPr>
        <p:spPr/>
        <p:txBody>
          <a:bodyPr>
            <a:normAutofit fontScale="25000" lnSpcReduction="20000"/>
          </a:bodyPr>
          <a:lstStyle/>
          <a:p>
            <a:r>
              <a:rPr lang="en-IN" sz="5600" dirty="0"/>
              <a:t>#include &lt;</a:t>
            </a:r>
            <a:r>
              <a:rPr lang="en-IN" sz="5600" dirty="0" err="1"/>
              <a:t>iostream</a:t>
            </a:r>
            <a:r>
              <a:rPr lang="en-IN" sz="5600" dirty="0"/>
              <a:t>&gt;</a:t>
            </a:r>
          </a:p>
          <a:p>
            <a:r>
              <a:rPr lang="en-IN" sz="5600" dirty="0"/>
              <a:t>using namespace </a:t>
            </a:r>
            <a:r>
              <a:rPr lang="en-IN" sz="5600" dirty="0" err="1"/>
              <a:t>std</a:t>
            </a:r>
            <a:r>
              <a:rPr lang="en-IN" sz="5600" dirty="0"/>
              <a:t>;</a:t>
            </a:r>
          </a:p>
          <a:p>
            <a:pPr marL="0" indent="0">
              <a:buNone/>
            </a:pPr>
            <a:r>
              <a:rPr lang="en-IN" sz="5600" dirty="0"/>
              <a:t>            // A recursive function to find nth </a:t>
            </a:r>
            <a:r>
              <a:rPr lang="en-IN" sz="5600" dirty="0" err="1"/>
              <a:t>catalan</a:t>
            </a:r>
            <a:r>
              <a:rPr lang="en-IN" sz="5600" dirty="0"/>
              <a:t> number</a:t>
            </a:r>
          </a:p>
          <a:p>
            <a:r>
              <a:rPr lang="en-IN" sz="5600" dirty="0"/>
              <a:t>unsigned long </a:t>
            </a:r>
            <a:r>
              <a:rPr lang="en-IN" sz="5600" dirty="0" err="1"/>
              <a:t>int</a:t>
            </a:r>
            <a:r>
              <a:rPr lang="en-IN" sz="5600" dirty="0"/>
              <a:t> </a:t>
            </a:r>
            <a:r>
              <a:rPr lang="en-IN" sz="5600" dirty="0" err="1"/>
              <a:t>catalan</a:t>
            </a:r>
            <a:r>
              <a:rPr lang="en-IN" sz="5600" dirty="0"/>
              <a:t>(unsigned </a:t>
            </a:r>
            <a:r>
              <a:rPr lang="en-IN" sz="5600" dirty="0" err="1"/>
              <a:t>int</a:t>
            </a:r>
            <a:r>
              <a:rPr lang="en-IN" sz="5600" dirty="0"/>
              <a:t> n)</a:t>
            </a:r>
          </a:p>
          <a:p>
            <a:r>
              <a:rPr lang="en-IN" sz="5600" dirty="0"/>
              <a:t>{</a:t>
            </a:r>
          </a:p>
          <a:p>
            <a:r>
              <a:rPr lang="en-IN" sz="5600" dirty="0"/>
              <a:t>	// Base case</a:t>
            </a:r>
          </a:p>
          <a:p>
            <a:r>
              <a:rPr lang="en-IN" sz="5600" dirty="0"/>
              <a:t>	if (n &lt;= 1)</a:t>
            </a:r>
          </a:p>
          <a:p>
            <a:r>
              <a:rPr lang="en-IN" sz="5600" dirty="0"/>
              <a:t>		return 1;</a:t>
            </a:r>
          </a:p>
          <a:p>
            <a:endParaRPr lang="en-IN" sz="5600" dirty="0"/>
          </a:p>
          <a:p>
            <a:r>
              <a:rPr lang="en-IN" sz="5600" dirty="0"/>
              <a:t>	// </a:t>
            </a:r>
            <a:r>
              <a:rPr lang="en-IN" sz="5600" dirty="0" err="1"/>
              <a:t>catalan</a:t>
            </a:r>
            <a:r>
              <a:rPr lang="en-IN" sz="5600" dirty="0"/>
              <a:t>(n) is sum of</a:t>
            </a:r>
          </a:p>
          <a:p>
            <a:r>
              <a:rPr lang="en-IN" sz="5600" dirty="0"/>
              <a:t>	// </a:t>
            </a:r>
            <a:r>
              <a:rPr lang="en-IN" sz="5600" dirty="0" err="1"/>
              <a:t>catalan</a:t>
            </a:r>
            <a:r>
              <a:rPr lang="en-IN" sz="5600" dirty="0"/>
              <a:t>(i)*</a:t>
            </a:r>
            <a:r>
              <a:rPr lang="en-IN" sz="5600" dirty="0" err="1"/>
              <a:t>catalan</a:t>
            </a:r>
            <a:r>
              <a:rPr lang="en-IN" sz="5600" dirty="0"/>
              <a:t>(n-i-1)</a:t>
            </a:r>
          </a:p>
          <a:p>
            <a:r>
              <a:rPr lang="en-IN" sz="5600" dirty="0"/>
              <a:t>	unsigned long </a:t>
            </a:r>
            <a:r>
              <a:rPr lang="en-IN" sz="5600" dirty="0" err="1"/>
              <a:t>int</a:t>
            </a:r>
            <a:r>
              <a:rPr lang="en-IN" sz="5600" dirty="0"/>
              <a:t> res = 0;</a:t>
            </a:r>
          </a:p>
          <a:p>
            <a:r>
              <a:rPr lang="en-IN" sz="5600" dirty="0"/>
              <a:t>	for (</a:t>
            </a:r>
            <a:r>
              <a:rPr lang="en-IN" sz="5600" dirty="0" err="1"/>
              <a:t>int</a:t>
            </a:r>
            <a:r>
              <a:rPr lang="en-IN" sz="5600" dirty="0"/>
              <a:t> i = 0; i &lt; n; i++)</a:t>
            </a:r>
          </a:p>
          <a:p>
            <a:r>
              <a:rPr lang="en-IN" sz="5600" dirty="0"/>
              <a:t>		res += </a:t>
            </a:r>
            <a:r>
              <a:rPr lang="en-IN" sz="5600" dirty="0" err="1"/>
              <a:t>catalan</a:t>
            </a:r>
            <a:r>
              <a:rPr lang="en-IN" sz="5600" dirty="0"/>
              <a:t>(i) * </a:t>
            </a:r>
            <a:r>
              <a:rPr lang="en-IN" sz="5600" dirty="0" err="1"/>
              <a:t>catalan</a:t>
            </a:r>
            <a:r>
              <a:rPr lang="en-IN" sz="5600" dirty="0"/>
              <a:t>(n - i - 1);</a:t>
            </a:r>
          </a:p>
          <a:p>
            <a:endParaRPr lang="en-IN" sz="5600" dirty="0"/>
          </a:p>
          <a:p>
            <a:r>
              <a:rPr lang="en-IN" sz="5600" dirty="0"/>
              <a:t>	return res;</a:t>
            </a:r>
          </a:p>
          <a:p>
            <a:r>
              <a:rPr lang="en-IN" sz="5600" dirty="0"/>
              <a:t>}</a:t>
            </a:r>
          </a:p>
          <a:p>
            <a:pPr marL="0" indent="0">
              <a:buNone/>
            </a:pPr>
            <a:endParaRPr lang="en-IN" sz="5600" dirty="0"/>
          </a:p>
          <a:p>
            <a:r>
              <a:rPr lang="en-IN" sz="5600" dirty="0" err="1"/>
              <a:t>int</a:t>
            </a:r>
            <a:r>
              <a:rPr lang="en-IN" sz="5600" dirty="0"/>
              <a:t> main()</a:t>
            </a:r>
          </a:p>
          <a:p>
            <a:r>
              <a:rPr lang="en-IN" sz="5600" dirty="0"/>
              <a:t>{</a:t>
            </a:r>
          </a:p>
          <a:p>
            <a:r>
              <a:rPr lang="en-IN" sz="5600" dirty="0"/>
              <a:t>	for (</a:t>
            </a:r>
            <a:r>
              <a:rPr lang="en-IN" sz="5600" dirty="0" err="1"/>
              <a:t>int</a:t>
            </a:r>
            <a:r>
              <a:rPr lang="en-IN" sz="5600" dirty="0"/>
              <a:t> i = 0; i &lt; 10; i++)</a:t>
            </a:r>
          </a:p>
          <a:p>
            <a:r>
              <a:rPr lang="en-IN" sz="5600" dirty="0"/>
              <a:t>		</a:t>
            </a:r>
            <a:r>
              <a:rPr lang="en-IN" sz="5600" dirty="0" err="1"/>
              <a:t>cout</a:t>
            </a:r>
            <a:r>
              <a:rPr lang="en-IN" sz="5600" dirty="0"/>
              <a:t> &lt;&lt; </a:t>
            </a:r>
            <a:r>
              <a:rPr lang="en-IN" sz="5600" dirty="0" err="1"/>
              <a:t>catalan</a:t>
            </a:r>
            <a:r>
              <a:rPr lang="en-IN" sz="5600" dirty="0"/>
              <a:t>(i) &lt;&lt; " ";</a:t>
            </a:r>
          </a:p>
          <a:p>
            <a:r>
              <a:rPr lang="en-IN" sz="5600" dirty="0"/>
              <a:t>	return 0;</a:t>
            </a:r>
          </a:p>
          <a:p>
            <a:r>
              <a:rPr lang="en-IN" sz="5600" dirty="0"/>
              <a:t>}</a:t>
            </a:r>
          </a:p>
          <a:p>
            <a:endParaRPr lang="en-IN" dirty="0"/>
          </a:p>
        </p:txBody>
      </p:sp>
    </p:spTree>
    <p:extLst>
      <p:ext uri="{BB962C8B-B14F-4D97-AF65-F5344CB8AC3E}">
        <p14:creationId xmlns:p14="http://schemas.microsoft.com/office/powerpoint/2010/main" val="222017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814" y="403605"/>
            <a:ext cx="8534400" cy="758952"/>
          </a:xfrm>
        </p:spPr>
        <p:txBody>
          <a:bodyPr>
            <a:normAutofit fontScale="90000"/>
          </a:bodyPr>
          <a:lstStyle/>
          <a:p>
            <a:r>
              <a:rPr lang="en-US" dirty="0"/>
              <a:t>Program for nth Catalan Number using Dynamic Programming:</a:t>
            </a:r>
            <a:endParaRPr lang="en-IN" dirty="0"/>
          </a:p>
        </p:txBody>
      </p:sp>
      <p:sp>
        <p:nvSpPr>
          <p:cNvPr id="3" name="Content Placeholder 2"/>
          <p:cNvSpPr>
            <a:spLocks noGrp="1"/>
          </p:cNvSpPr>
          <p:nvPr>
            <p:ph sz="quarter" idx="1"/>
          </p:nvPr>
        </p:nvSpPr>
        <p:spPr/>
        <p:txBody>
          <a:bodyPr/>
          <a:lstStyle/>
          <a:p>
            <a:endParaRPr lang="en-US" dirty="0"/>
          </a:p>
          <a:p>
            <a:r>
              <a:rPr lang="en-US" dirty="0"/>
              <a:t>We can observe that the above recursive implementation does a lot of repeated work. Since there are overlapping </a:t>
            </a:r>
            <a:r>
              <a:rPr lang="en-US" dirty="0" err="1"/>
              <a:t>subproblems</a:t>
            </a:r>
            <a:r>
              <a:rPr lang="en-US" dirty="0"/>
              <a:t>, we can use dynamic programming for this.</a:t>
            </a:r>
            <a:endParaRPr lang="en-IN" dirty="0"/>
          </a:p>
        </p:txBody>
      </p:sp>
    </p:spTree>
    <p:extLst>
      <p:ext uri="{BB962C8B-B14F-4D97-AF65-F5344CB8AC3E}">
        <p14:creationId xmlns:p14="http://schemas.microsoft.com/office/powerpoint/2010/main" val="49119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approach:</a:t>
            </a:r>
          </a:p>
        </p:txBody>
      </p:sp>
      <p:sp>
        <p:nvSpPr>
          <p:cNvPr id="3" name="Content Placeholder 2"/>
          <p:cNvSpPr>
            <a:spLocks noGrp="1"/>
          </p:cNvSpPr>
          <p:nvPr>
            <p:ph sz="quarter" idx="1"/>
          </p:nvPr>
        </p:nvSpPr>
        <p:spPr/>
        <p:txBody>
          <a:bodyPr>
            <a:normAutofit/>
          </a:bodyPr>
          <a:lstStyle/>
          <a:p>
            <a:pPr fontAlgn="base"/>
            <a:r>
              <a:rPr lang="en-US" dirty="0"/>
              <a:t>Create an array </a:t>
            </a:r>
            <a:r>
              <a:rPr lang="en-US" b="1" dirty="0" err="1"/>
              <a:t>catalan</a:t>
            </a:r>
            <a:r>
              <a:rPr lang="en-US" b="1" dirty="0"/>
              <a:t>[] </a:t>
            </a:r>
            <a:r>
              <a:rPr lang="en-US" dirty="0"/>
              <a:t>for storing </a:t>
            </a:r>
            <a:r>
              <a:rPr lang="en-US" b="1" dirty="0" err="1"/>
              <a:t>ith</a:t>
            </a:r>
            <a:r>
              <a:rPr lang="en-US" b="1" dirty="0"/>
              <a:t> </a:t>
            </a:r>
            <a:r>
              <a:rPr lang="en-US" dirty="0"/>
              <a:t>Catalan number.</a:t>
            </a:r>
          </a:p>
          <a:p>
            <a:pPr fontAlgn="base"/>
            <a:r>
              <a:rPr lang="en-US" dirty="0"/>
              <a:t>Initialize, </a:t>
            </a:r>
            <a:r>
              <a:rPr lang="en-US" b="1" dirty="0" err="1"/>
              <a:t>catalan</a:t>
            </a:r>
            <a:r>
              <a:rPr lang="en-US" b="1" dirty="0"/>
              <a:t>[0] and </a:t>
            </a:r>
            <a:r>
              <a:rPr lang="en-US" b="1" dirty="0" err="1"/>
              <a:t>catalan</a:t>
            </a:r>
            <a:r>
              <a:rPr lang="en-US" b="1" dirty="0"/>
              <a:t>[1] = 1</a:t>
            </a:r>
            <a:endParaRPr lang="en-US" dirty="0"/>
          </a:p>
          <a:p>
            <a:pPr fontAlgn="base"/>
            <a:r>
              <a:rPr lang="en-US" dirty="0"/>
              <a:t>Loop through </a:t>
            </a:r>
            <a:r>
              <a:rPr lang="en-US" b="1" dirty="0"/>
              <a:t>i = 2</a:t>
            </a:r>
            <a:r>
              <a:rPr lang="en-US" dirty="0"/>
              <a:t> to the given Catalan number </a:t>
            </a:r>
            <a:r>
              <a:rPr lang="en-US" b="1" dirty="0"/>
              <a:t>n</a:t>
            </a:r>
            <a:r>
              <a:rPr lang="en-US" dirty="0"/>
              <a:t>.</a:t>
            </a:r>
          </a:p>
          <a:p>
            <a:pPr lvl="1" fontAlgn="base"/>
            <a:r>
              <a:rPr lang="en-US" dirty="0"/>
              <a:t>Loop through</a:t>
            </a:r>
            <a:r>
              <a:rPr lang="en-US" b="1" dirty="0"/>
              <a:t> j = 0 </a:t>
            </a:r>
            <a:r>
              <a:rPr lang="en-US" dirty="0"/>
              <a:t>to </a:t>
            </a:r>
            <a:r>
              <a:rPr lang="en-US" b="1" dirty="0"/>
              <a:t>j &lt; i</a:t>
            </a:r>
            <a:r>
              <a:rPr lang="en-US" dirty="0"/>
              <a:t> and Keep adding value of </a:t>
            </a:r>
            <a:r>
              <a:rPr lang="en-US" b="1" dirty="0" err="1"/>
              <a:t>catalan</a:t>
            </a:r>
            <a:r>
              <a:rPr lang="en-US" b="1" dirty="0"/>
              <a:t>[j] * </a:t>
            </a:r>
            <a:r>
              <a:rPr lang="en-US" b="1" dirty="0" err="1"/>
              <a:t>catalan</a:t>
            </a:r>
            <a:r>
              <a:rPr lang="en-US" b="1" dirty="0"/>
              <a:t>[i – j – 1]</a:t>
            </a:r>
            <a:r>
              <a:rPr lang="en-US" dirty="0"/>
              <a:t> into </a:t>
            </a:r>
            <a:r>
              <a:rPr lang="en-US" b="1" dirty="0" err="1"/>
              <a:t>catalan</a:t>
            </a:r>
            <a:r>
              <a:rPr lang="en-US" b="1" dirty="0"/>
              <a:t>[i]</a:t>
            </a:r>
            <a:r>
              <a:rPr lang="en-US" dirty="0"/>
              <a:t>.</a:t>
            </a:r>
          </a:p>
          <a:p>
            <a:pPr fontAlgn="base"/>
            <a:r>
              <a:rPr lang="en-US" dirty="0"/>
              <a:t>Finally, return </a:t>
            </a:r>
            <a:r>
              <a:rPr lang="en-US" b="1" dirty="0" err="1"/>
              <a:t>catalan</a:t>
            </a:r>
            <a:r>
              <a:rPr lang="en-US" b="1" dirty="0"/>
              <a:t>[n]</a:t>
            </a:r>
            <a:endParaRPr lang="en-US" dirty="0"/>
          </a:p>
          <a:p>
            <a:endParaRPr lang="en-IN" dirty="0"/>
          </a:p>
        </p:txBody>
      </p:sp>
    </p:spTree>
    <p:extLst>
      <p:ext uri="{BB962C8B-B14F-4D97-AF65-F5344CB8AC3E}">
        <p14:creationId xmlns:p14="http://schemas.microsoft.com/office/powerpoint/2010/main" val="34907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8916"/>
            <a:ext cx="8534400" cy="758952"/>
          </a:xfrm>
        </p:spPr>
        <p:txBody>
          <a:bodyPr>
            <a:normAutofit fontScale="90000"/>
          </a:bodyPr>
          <a:lstStyle/>
          <a:p>
            <a:r>
              <a:rPr lang="en-US" dirty="0"/>
              <a:t>Following is the implementation of the above in C++</a:t>
            </a:r>
            <a:endParaRPr lang="en-IN" dirty="0"/>
          </a:p>
        </p:txBody>
      </p:sp>
      <p:sp>
        <p:nvSpPr>
          <p:cNvPr id="3" name="Content Placeholder 2"/>
          <p:cNvSpPr>
            <a:spLocks noGrp="1"/>
          </p:cNvSpPr>
          <p:nvPr>
            <p:ph sz="quarter" idx="1"/>
          </p:nvPr>
        </p:nvSpPr>
        <p:spPr/>
        <p:txBody>
          <a:bodyPr>
            <a:normAutofit fontScale="25000" lnSpcReduction="20000"/>
          </a:bodyPr>
          <a:lstStyle/>
          <a:p>
            <a:r>
              <a:rPr lang="en-IN" sz="4400" dirty="0"/>
              <a:t>#include &lt;</a:t>
            </a:r>
            <a:r>
              <a:rPr lang="en-IN" sz="4400" dirty="0" err="1"/>
              <a:t>iostream</a:t>
            </a:r>
            <a:r>
              <a:rPr lang="en-IN" sz="4400" dirty="0"/>
              <a:t>&gt;</a:t>
            </a:r>
          </a:p>
          <a:p>
            <a:r>
              <a:rPr lang="en-IN" sz="4400" dirty="0"/>
              <a:t>using namespace </a:t>
            </a:r>
            <a:r>
              <a:rPr lang="en-IN" sz="4400" dirty="0" err="1"/>
              <a:t>std</a:t>
            </a:r>
            <a:r>
              <a:rPr lang="en-IN" sz="4400" dirty="0"/>
              <a:t>;</a:t>
            </a:r>
          </a:p>
          <a:p>
            <a:endParaRPr lang="en-IN" sz="4400" dirty="0"/>
          </a:p>
          <a:p>
            <a:r>
              <a:rPr lang="en-IN" sz="4400" dirty="0"/>
              <a:t>// A dynamic programming based function to find nth</a:t>
            </a:r>
          </a:p>
          <a:p>
            <a:r>
              <a:rPr lang="en-IN" sz="4400" dirty="0"/>
              <a:t>// Catalan number</a:t>
            </a:r>
          </a:p>
          <a:p>
            <a:r>
              <a:rPr lang="en-IN" sz="4400" dirty="0"/>
              <a:t>unsigned long </a:t>
            </a:r>
            <a:r>
              <a:rPr lang="en-IN" sz="4400" dirty="0" err="1"/>
              <a:t>int</a:t>
            </a:r>
            <a:r>
              <a:rPr lang="en-IN" sz="4400" dirty="0"/>
              <a:t> </a:t>
            </a:r>
            <a:r>
              <a:rPr lang="en-IN" sz="4400" dirty="0" err="1"/>
              <a:t>catalanDP</a:t>
            </a:r>
            <a:r>
              <a:rPr lang="en-IN" sz="4400" dirty="0"/>
              <a:t>(unsigned </a:t>
            </a:r>
            <a:r>
              <a:rPr lang="en-IN" sz="4400" dirty="0" err="1"/>
              <a:t>int</a:t>
            </a:r>
            <a:r>
              <a:rPr lang="en-IN" sz="4400" dirty="0"/>
              <a:t> n)</a:t>
            </a:r>
          </a:p>
          <a:p>
            <a:r>
              <a:rPr lang="en-IN" sz="4400" dirty="0"/>
              <a:t>{</a:t>
            </a:r>
          </a:p>
          <a:p>
            <a:r>
              <a:rPr lang="en-IN" sz="4400" dirty="0"/>
              <a:t>	// Table to store results of </a:t>
            </a:r>
            <a:r>
              <a:rPr lang="en-IN" sz="4400" dirty="0" err="1"/>
              <a:t>subproblems</a:t>
            </a:r>
            <a:endParaRPr lang="en-IN" sz="4400" dirty="0"/>
          </a:p>
          <a:p>
            <a:r>
              <a:rPr lang="en-IN" sz="4400" dirty="0"/>
              <a:t>	unsigned long </a:t>
            </a:r>
            <a:r>
              <a:rPr lang="en-IN" sz="4400" dirty="0" err="1"/>
              <a:t>int</a:t>
            </a:r>
            <a:r>
              <a:rPr lang="en-IN" sz="4400" dirty="0"/>
              <a:t> </a:t>
            </a:r>
            <a:r>
              <a:rPr lang="en-IN" sz="4400" dirty="0" err="1"/>
              <a:t>catalan</a:t>
            </a:r>
            <a:r>
              <a:rPr lang="en-IN" sz="4400" dirty="0"/>
              <a:t>[n + 1];</a:t>
            </a:r>
          </a:p>
          <a:p>
            <a:endParaRPr lang="en-IN" sz="4400" dirty="0"/>
          </a:p>
          <a:p>
            <a:r>
              <a:rPr lang="en-IN" sz="4400" dirty="0"/>
              <a:t>	// Initialize first two values in table</a:t>
            </a:r>
          </a:p>
          <a:p>
            <a:r>
              <a:rPr lang="en-IN" sz="4400" dirty="0"/>
              <a:t>	</a:t>
            </a:r>
            <a:r>
              <a:rPr lang="en-IN" sz="4400" dirty="0" err="1"/>
              <a:t>catalan</a:t>
            </a:r>
            <a:r>
              <a:rPr lang="en-IN" sz="4400" dirty="0"/>
              <a:t>[0] = </a:t>
            </a:r>
            <a:r>
              <a:rPr lang="en-IN" sz="4400" dirty="0" err="1"/>
              <a:t>catalan</a:t>
            </a:r>
            <a:r>
              <a:rPr lang="en-IN" sz="4400" dirty="0"/>
              <a:t>[1] = 1;</a:t>
            </a:r>
          </a:p>
          <a:p>
            <a:endParaRPr lang="en-IN" sz="4400" dirty="0"/>
          </a:p>
          <a:p>
            <a:r>
              <a:rPr lang="en-IN" sz="4400" dirty="0"/>
              <a:t>	// Fill entries in </a:t>
            </a:r>
            <a:r>
              <a:rPr lang="en-IN" sz="4400" dirty="0" err="1"/>
              <a:t>catalan</a:t>
            </a:r>
            <a:r>
              <a:rPr lang="en-IN" sz="4400" dirty="0"/>
              <a:t>[] using recursive formula</a:t>
            </a:r>
          </a:p>
          <a:p>
            <a:r>
              <a:rPr lang="en-IN" sz="4400" dirty="0"/>
              <a:t>	for (</a:t>
            </a:r>
            <a:r>
              <a:rPr lang="en-IN" sz="4400" dirty="0" err="1"/>
              <a:t>int</a:t>
            </a:r>
            <a:r>
              <a:rPr lang="en-IN" sz="4400" dirty="0"/>
              <a:t> i = 2; i &lt;= n; i++) {</a:t>
            </a:r>
          </a:p>
          <a:p>
            <a:r>
              <a:rPr lang="en-IN" sz="4400" dirty="0"/>
              <a:t>		</a:t>
            </a:r>
            <a:r>
              <a:rPr lang="en-IN" sz="4400" dirty="0" err="1"/>
              <a:t>catalan</a:t>
            </a:r>
            <a:r>
              <a:rPr lang="en-IN" sz="4400" dirty="0"/>
              <a:t>[i] = 0;</a:t>
            </a:r>
          </a:p>
          <a:p>
            <a:r>
              <a:rPr lang="en-IN" sz="4400" dirty="0"/>
              <a:t>		for (</a:t>
            </a:r>
            <a:r>
              <a:rPr lang="en-IN" sz="4400" dirty="0" err="1"/>
              <a:t>int</a:t>
            </a:r>
            <a:r>
              <a:rPr lang="en-IN" sz="4400" dirty="0"/>
              <a:t> j = 0; j &lt; i; j++)</a:t>
            </a:r>
          </a:p>
          <a:p>
            <a:r>
              <a:rPr lang="en-IN" sz="4400" dirty="0"/>
              <a:t>			</a:t>
            </a:r>
            <a:r>
              <a:rPr lang="en-IN" sz="4400" dirty="0" err="1"/>
              <a:t>catalan</a:t>
            </a:r>
            <a:r>
              <a:rPr lang="en-IN" sz="4400" dirty="0"/>
              <a:t>[i] += </a:t>
            </a:r>
            <a:r>
              <a:rPr lang="en-IN" sz="4400" dirty="0" err="1"/>
              <a:t>catalan</a:t>
            </a:r>
            <a:r>
              <a:rPr lang="en-IN" sz="4400" dirty="0"/>
              <a:t>[j] * </a:t>
            </a:r>
            <a:r>
              <a:rPr lang="en-IN" sz="4400" dirty="0" err="1"/>
              <a:t>catalan</a:t>
            </a:r>
            <a:r>
              <a:rPr lang="en-IN" sz="4400" dirty="0"/>
              <a:t>[i - j - 1];</a:t>
            </a:r>
          </a:p>
          <a:p>
            <a:r>
              <a:rPr lang="en-IN" sz="4400" dirty="0"/>
              <a:t>	}</a:t>
            </a:r>
          </a:p>
          <a:p>
            <a:endParaRPr lang="en-IN" sz="4400" dirty="0"/>
          </a:p>
          <a:p>
            <a:r>
              <a:rPr lang="en-IN" sz="4400" dirty="0"/>
              <a:t>	// Return last entry</a:t>
            </a:r>
          </a:p>
          <a:p>
            <a:r>
              <a:rPr lang="en-IN" sz="4400" dirty="0"/>
              <a:t>	return </a:t>
            </a:r>
            <a:r>
              <a:rPr lang="en-IN" sz="4400" dirty="0" err="1"/>
              <a:t>catalan</a:t>
            </a:r>
            <a:r>
              <a:rPr lang="en-IN" sz="4400" dirty="0"/>
              <a:t>[n];</a:t>
            </a:r>
          </a:p>
          <a:p>
            <a:r>
              <a:rPr lang="en-IN" sz="4400" dirty="0"/>
              <a:t>}</a:t>
            </a:r>
          </a:p>
          <a:p>
            <a:endParaRPr lang="en-IN" sz="4400" dirty="0"/>
          </a:p>
          <a:p>
            <a:r>
              <a:rPr lang="en-IN" sz="4400" dirty="0"/>
              <a:t>// Driver code</a:t>
            </a:r>
          </a:p>
          <a:p>
            <a:r>
              <a:rPr lang="en-IN" sz="4400" dirty="0" err="1"/>
              <a:t>int</a:t>
            </a:r>
            <a:r>
              <a:rPr lang="en-IN" sz="4400" dirty="0"/>
              <a:t> main()</a:t>
            </a:r>
          </a:p>
          <a:p>
            <a:r>
              <a:rPr lang="en-IN" sz="4400" dirty="0"/>
              <a:t>{</a:t>
            </a:r>
          </a:p>
          <a:p>
            <a:r>
              <a:rPr lang="en-IN" sz="4400" dirty="0"/>
              <a:t>	for (</a:t>
            </a:r>
            <a:r>
              <a:rPr lang="en-IN" sz="4400" dirty="0" err="1"/>
              <a:t>int</a:t>
            </a:r>
            <a:r>
              <a:rPr lang="en-IN" sz="4400" dirty="0"/>
              <a:t> i = 0; i &lt; 10; i++)</a:t>
            </a:r>
          </a:p>
          <a:p>
            <a:r>
              <a:rPr lang="en-IN" sz="4400" dirty="0"/>
              <a:t>		</a:t>
            </a:r>
            <a:r>
              <a:rPr lang="en-IN" sz="4400" dirty="0" err="1"/>
              <a:t>cout</a:t>
            </a:r>
            <a:r>
              <a:rPr lang="en-IN" sz="4400" dirty="0"/>
              <a:t> &lt;&lt; </a:t>
            </a:r>
            <a:r>
              <a:rPr lang="en-IN" sz="4400" dirty="0" err="1"/>
              <a:t>catalanDP</a:t>
            </a:r>
            <a:r>
              <a:rPr lang="en-IN" sz="4400" dirty="0"/>
              <a:t>(i) &lt;&lt; " ";</a:t>
            </a:r>
          </a:p>
          <a:p>
            <a:r>
              <a:rPr lang="en-IN" sz="4400" dirty="0"/>
              <a:t>	return 0;</a:t>
            </a:r>
          </a:p>
          <a:p>
            <a:r>
              <a:rPr lang="en-IN" sz="4400" dirty="0"/>
              <a:t>}</a:t>
            </a:r>
          </a:p>
          <a:p>
            <a:endParaRPr lang="en-IN" dirty="0"/>
          </a:p>
        </p:txBody>
      </p:sp>
    </p:spTree>
    <p:extLst>
      <p:ext uri="{BB962C8B-B14F-4D97-AF65-F5344CB8AC3E}">
        <p14:creationId xmlns:p14="http://schemas.microsoft.com/office/powerpoint/2010/main" val="267065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pt-BR" b="1" dirty="0"/>
              <a:t>Time Complexity:</a:t>
            </a:r>
            <a:r>
              <a:rPr lang="pt-BR" dirty="0"/>
              <a:t> O(n</a:t>
            </a:r>
            <a:r>
              <a:rPr lang="pt-BR" baseline="30000" dirty="0"/>
              <a:t>2</a:t>
            </a:r>
            <a:r>
              <a:rPr lang="pt-BR" dirty="0"/>
              <a:t>)</a:t>
            </a:r>
            <a:br>
              <a:rPr lang="pt-BR" dirty="0"/>
            </a:br>
            <a:r>
              <a:rPr lang="pt-BR" b="1" dirty="0"/>
              <a:t>Auxiliary Space:</a:t>
            </a:r>
            <a:r>
              <a:rPr lang="pt-BR" dirty="0"/>
              <a:t> O(n)</a:t>
            </a:r>
            <a:endParaRPr lang="en-IN" dirty="0"/>
          </a:p>
        </p:txBody>
      </p:sp>
    </p:spTree>
    <p:extLst>
      <p:ext uri="{BB962C8B-B14F-4D97-AF65-F5344CB8AC3E}">
        <p14:creationId xmlns:p14="http://schemas.microsoft.com/office/powerpoint/2010/main" val="172703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Exponential Generating Functions </a:t>
            </a:r>
          </a:p>
        </p:txBody>
      </p:sp>
      <p:sp>
        <p:nvSpPr>
          <p:cNvPr id="3" name="Content Placeholder 2"/>
          <p:cNvSpPr>
            <a:spLocks noGrp="1"/>
          </p:cNvSpPr>
          <p:nvPr>
            <p:ph sz="quarter" idx="1"/>
          </p:nvPr>
        </p:nvSpPr>
        <p:spPr/>
        <p:txBody>
          <a:bodyPr/>
          <a:lstStyle/>
          <a:p>
            <a:r>
              <a:rPr lang="en-US" dirty="0"/>
              <a:t>Exponential generating functions provide a way to encode the sequence as the coefficients of a power series. This encoding turns out to be useful in a variety of ways. </a:t>
            </a:r>
            <a:r>
              <a:rPr lang="en-US" dirty="0" err="1"/>
              <a:t>anxn</a:t>
            </a:r>
            <a:r>
              <a:rPr lang="en-US" dirty="0"/>
              <a:t> n! Then f is the exponential generating function for A.</a:t>
            </a:r>
            <a:endParaRPr lang="en-IN" dirty="0"/>
          </a:p>
        </p:txBody>
      </p:sp>
    </p:spTree>
    <p:extLst>
      <p:ext uri="{BB962C8B-B14F-4D97-AF65-F5344CB8AC3E}">
        <p14:creationId xmlns:p14="http://schemas.microsoft.com/office/powerpoint/2010/main" val="3591849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640"/>
            <a:ext cx="9144000" cy="5760640"/>
          </a:xfrm>
          <a:prstGeom prst="rect">
            <a:avLst/>
          </a:prstGeom>
        </p:spPr>
      </p:pic>
    </p:spTree>
    <p:extLst>
      <p:ext uri="{BB962C8B-B14F-4D97-AF65-F5344CB8AC3E}">
        <p14:creationId xmlns:p14="http://schemas.microsoft.com/office/powerpoint/2010/main" val="193001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dirty="0"/>
              <a:t>What is a generating function in the context of Design and Analysis of Algorithms (DAA)?</a:t>
            </a:r>
          </a:p>
          <a:p>
            <a:pPr marL="514350" indent="-514350">
              <a:buAutoNum type="alphaLcParenR"/>
            </a:pPr>
            <a:r>
              <a:rPr lang="en-US" dirty="0"/>
              <a:t>Generating functions can be used to solve recurrence relations.</a:t>
            </a:r>
          </a:p>
          <a:p>
            <a:pPr marL="514350" indent="-514350">
              <a:buAutoNum type="alphaLcParenR"/>
            </a:pPr>
            <a:r>
              <a:rPr lang="en-US" dirty="0"/>
              <a:t>Generating functions are only applicable to numerical sequences.</a:t>
            </a:r>
          </a:p>
          <a:p>
            <a:pPr marL="514350" indent="-514350">
              <a:buAutoNum type="alphaLcParenR"/>
            </a:pPr>
            <a:r>
              <a:rPr lang="en-US" dirty="0"/>
              <a:t>Generating functions are primarily used for sorting algorithms.</a:t>
            </a:r>
          </a:p>
        </p:txBody>
      </p:sp>
    </p:spTree>
    <p:extLst>
      <p:ext uri="{BB962C8B-B14F-4D97-AF65-F5344CB8AC3E}">
        <p14:creationId xmlns:p14="http://schemas.microsoft.com/office/powerpoint/2010/main" val="362486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pPr marL="0" indent="0">
              <a:buNone/>
            </a:pPr>
            <a:r>
              <a:rPr lang="en-US" dirty="0"/>
              <a:t>2) Which of the following is NOT a common operation performed on generating functions?</a:t>
            </a:r>
          </a:p>
          <a:p>
            <a:pPr marL="514350" indent="-514350">
              <a:buFont typeface="+mj-lt"/>
              <a:buAutoNum type="alphaLcParenR"/>
            </a:pPr>
            <a:r>
              <a:rPr lang="en-IN" dirty="0"/>
              <a:t>Integration</a:t>
            </a:r>
          </a:p>
          <a:p>
            <a:pPr marL="514350" indent="-514350">
              <a:buFont typeface="+mj-lt"/>
              <a:buAutoNum type="alphaLcParenR"/>
            </a:pPr>
            <a:r>
              <a:rPr lang="en-IN" dirty="0"/>
              <a:t>Differentiation</a:t>
            </a:r>
          </a:p>
          <a:p>
            <a:pPr marL="514350" indent="-514350">
              <a:buFont typeface="+mj-lt"/>
              <a:buAutoNum type="alphaLcParenR"/>
            </a:pPr>
            <a:r>
              <a:rPr lang="en-IN" dirty="0"/>
              <a:t>Multiplication</a:t>
            </a:r>
          </a:p>
          <a:p>
            <a:pPr marL="514350" indent="-514350">
              <a:buFont typeface="+mj-lt"/>
              <a:buAutoNum type="alphaLcParenR"/>
            </a:pPr>
            <a:r>
              <a:rPr lang="en-IN" dirty="0"/>
              <a:t>Addition</a:t>
            </a:r>
          </a:p>
        </p:txBody>
      </p:sp>
    </p:spTree>
    <p:extLst>
      <p:ext uri="{BB962C8B-B14F-4D97-AF65-F5344CB8AC3E}">
        <p14:creationId xmlns:p14="http://schemas.microsoft.com/office/powerpoint/2010/main" val="366678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pPr marL="0" indent="0">
              <a:buNone/>
            </a:pPr>
            <a:r>
              <a:rPr lang="en-US" dirty="0"/>
              <a:t>3) Which of the following is an example of a generating function?</a:t>
            </a:r>
          </a:p>
          <a:p>
            <a:pPr marL="514350" indent="-514350">
              <a:buFont typeface="+mj-lt"/>
              <a:buAutoNum type="alphaLcParenR"/>
            </a:pPr>
            <a:r>
              <a:rPr lang="nn-NO" dirty="0"/>
              <a:t>G(x) = 1 + x + x^2 + x^3 + ...</a:t>
            </a:r>
          </a:p>
          <a:p>
            <a:pPr marL="514350" indent="-514350">
              <a:buFont typeface="+mj-lt"/>
              <a:buAutoNum type="alphaLcParenR"/>
            </a:pPr>
            <a:r>
              <a:rPr lang="en-IN" dirty="0"/>
              <a:t>F(n) = n!</a:t>
            </a:r>
          </a:p>
          <a:p>
            <a:pPr marL="514350" indent="-514350">
              <a:buFont typeface="+mj-lt"/>
              <a:buAutoNum type="alphaLcParenR"/>
            </a:pPr>
            <a:r>
              <a:rPr lang="en-IN" dirty="0"/>
              <a:t>A(n) = 2^n</a:t>
            </a:r>
          </a:p>
          <a:p>
            <a:pPr marL="514350" indent="-514350">
              <a:buFont typeface="+mj-lt"/>
              <a:buAutoNum type="alphaLcParenR"/>
            </a:pPr>
            <a:r>
              <a:rPr lang="en-IN" dirty="0"/>
              <a:t>S(n) = n^2 + 3n + 5</a:t>
            </a:r>
          </a:p>
        </p:txBody>
      </p:sp>
    </p:spTree>
    <p:extLst>
      <p:ext uri="{BB962C8B-B14F-4D97-AF65-F5344CB8AC3E}">
        <p14:creationId xmlns:p14="http://schemas.microsoft.com/office/powerpoint/2010/main" val="211415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a:t>Ordinary Generating Functions</a:t>
            </a:r>
          </a:p>
        </p:txBody>
      </p:sp>
      <p:sp>
        <p:nvSpPr>
          <p:cNvPr id="3" name="Content Placeholder 2"/>
          <p:cNvSpPr>
            <a:spLocks noGrp="1"/>
          </p:cNvSpPr>
          <p:nvPr>
            <p:ph sz="quarter" idx="1"/>
          </p:nvPr>
        </p:nvSpPr>
        <p:spPr/>
        <p:txBody>
          <a:bodyPr/>
          <a:lstStyle/>
          <a:p>
            <a:r>
              <a:rPr lang="en-US" dirty="0"/>
              <a:t>Often, our goal in the analysis of algorithms is to derive specific expressions for the values of terms in a sequence of quantities a0 ,a1 ,a2 , … 0 ,1 ,2 ,… that measure some        performance parameter. In this chapter we see the benefits of working with a single mathematical object that represents the whole sequence.</a:t>
            </a:r>
            <a:endParaRPr lang="en-IN" dirty="0"/>
          </a:p>
        </p:txBody>
      </p:sp>
    </p:spTree>
    <p:extLst>
      <p:ext uri="{BB962C8B-B14F-4D97-AF65-F5344CB8AC3E}">
        <p14:creationId xmlns:p14="http://schemas.microsoft.com/office/powerpoint/2010/main" val="1061857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vert="horz" lIns="91440" tIns="45720" rIns="91440" bIns="45720" anchor="t">
            <a:normAutofit/>
          </a:bodyPr>
          <a:lstStyle/>
          <a:p>
            <a:pPr marL="0" indent="0">
              <a:buNone/>
            </a:pPr>
            <a:r>
              <a:rPr lang="en-US" dirty="0"/>
              <a:t>4) Which of the following is not </a:t>
            </a:r>
            <a:r>
              <a:rPr lang="en-US" dirty="0" err="1"/>
              <a:t>catalan</a:t>
            </a:r>
            <a:r>
              <a:rPr lang="en-US" dirty="0"/>
              <a:t> number?</a:t>
            </a:r>
          </a:p>
          <a:p>
            <a:pPr marL="514350" indent="-514350">
              <a:buFont typeface="+mj-lt"/>
              <a:buAutoNum type="alphaLcParenR"/>
            </a:pPr>
            <a:r>
              <a:rPr lang="en-US" dirty="0"/>
              <a:t>1</a:t>
            </a:r>
          </a:p>
          <a:p>
            <a:pPr marL="514350" indent="-514350">
              <a:buFont typeface="+mj-lt"/>
              <a:buAutoNum type="alphaLcParenR"/>
            </a:pPr>
            <a:r>
              <a:rPr lang="en-US" dirty="0"/>
              <a:t>14</a:t>
            </a:r>
          </a:p>
          <a:p>
            <a:pPr marL="514350" indent="-514350">
              <a:buFont typeface="+mj-lt"/>
              <a:buAutoNum type="alphaLcParenR"/>
            </a:pPr>
            <a:r>
              <a:rPr lang="en-US" dirty="0"/>
              <a:t>5</a:t>
            </a:r>
          </a:p>
          <a:p>
            <a:pPr marL="514350" indent="-514350">
              <a:buFont typeface="+mj-lt"/>
              <a:buAutoNum type="alphaLcParenR"/>
            </a:pPr>
            <a:r>
              <a:rPr lang="en-US" dirty="0"/>
              <a:t>43</a:t>
            </a:r>
            <a:endParaRPr lang="en-IN" dirty="0"/>
          </a:p>
        </p:txBody>
      </p:sp>
    </p:spTree>
    <p:extLst>
      <p:ext uri="{BB962C8B-B14F-4D97-AF65-F5344CB8AC3E}">
        <p14:creationId xmlns:p14="http://schemas.microsoft.com/office/powerpoint/2010/main" val="2765081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556792"/>
            <a:ext cx="8229600" cy="3672408"/>
          </a:xfrm>
        </p:spPr>
      </p:pic>
    </p:spTree>
    <p:extLst>
      <p:ext uri="{BB962C8B-B14F-4D97-AF65-F5344CB8AC3E}">
        <p14:creationId xmlns:p14="http://schemas.microsoft.com/office/powerpoint/2010/main" val="3648817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pPr marL="0" indent="0">
              <a:buNone/>
            </a:pPr>
            <a:r>
              <a:rPr lang="en-US" dirty="0"/>
              <a:t>6) What is the pattern of the Catalan numbers?</a:t>
            </a:r>
          </a:p>
          <a:p>
            <a:pPr marL="514350" indent="-514350">
              <a:buFont typeface="+mj-lt"/>
              <a:buAutoNum type="alphaLcParenR"/>
            </a:pPr>
            <a:r>
              <a:rPr lang="en-US" dirty="0"/>
              <a:t>1,3,5,8,89,98….</a:t>
            </a:r>
          </a:p>
          <a:p>
            <a:pPr marL="514350" indent="-514350">
              <a:buFont typeface="+mj-lt"/>
              <a:buAutoNum type="alphaLcParenR"/>
            </a:pPr>
            <a:r>
              <a:rPr lang="en-US" dirty="0"/>
              <a:t>2,4,6,8,0,…</a:t>
            </a:r>
          </a:p>
          <a:p>
            <a:pPr marL="514350" indent="-514350">
              <a:buFont typeface="+mj-lt"/>
              <a:buAutoNum type="alphaLcParenR"/>
            </a:pPr>
            <a:r>
              <a:rPr lang="en-IN" dirty="0"/>
              <a:t>1, 2, 5, 14, 42, 132, 429, 1430, 4862, 16796,…….</a:t>
            </a:r>
          </a:p>
          <a:p>
            <a:pPr marL="514350" indent="-514350">
              <a:buFont typeface="+mj-lt"/>
              <a:buAutoNum type="alphaLcParenR"/>
            </a:pPr>
            <a:r>
              <a:rPr lang="en-IN" dirty="0"/>
              <a:t>58786, 208012, 742900, 2674440, 9694845,…..</a:t>
            </a:r>
          </a:p>
        </p:txBody>
      </p:sp>
    </p:spTree>
    <p:extLst>
      <p:ext uri="{BB962C8B-B14F-4D97-AF65-F5344CB8AC3E}">
        <p14:creationId xmlns:p14="http://schemas.microsoft.com/office/powerpoint/2010/main" val="427764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pPr marL="0" indent="0">
              <a:buNone/>
            </a:pPr>
            <a:r>
              <a:rPr lang="en-US" dirty="0"/>
              <a:t>7) What is the primary use of Exponential Generating Functions (EGFs) in combinatorics and algorithm analysis?</a:t>
            </a:r>
          </a:p>
          <a:p>
            <a:r>
              <a:rPr lang="en-US" dirty="0"/>
              <a:t>A) Sorting algorithms </a:t>
            </a:r>
          </a:p>
          <a:p>
            <a:r>
              <a:rPr lang="en-US" dirty="0"/>
              <a:t>B) String manipulation </a:t>
            </a:r>
          </a:p>
          <a:p>
            <a:r>
              <a:rPr lang="en-US" dirty="0"/>
              <a:t>C) Counting and enumeration </a:t>
            </a:r>
          </a:p>
          <a:p>
            <a:r>
              <a:rPr lang="en-US" dirty="0"/>
              <a:t>D) Graph theory</a:t>
            </a:r>
          </a:p>
        </p:txBody>
      </p:sp>
    </p:spTree>
    <p:extLst>
      <p:ext uri="{BB962C8B-B14F-4D97-AF65-F5344CB8AC3E}">
        <p14:creationId xmlns:p14="http://schemas.microsoft.com/office/powerpoint/2010/main" val="3306736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pPr marL="0" indent="0">
              <a:buNone/>
            </a:pPr>
            <a:r>
              <a:rPr lang="en-US" dirty="0"/>
              <a:t>8) Which operation on Exponential Generating Functions corresponds to finding the nth derivative of the associated generating function?</a:t>
            </a:r>
          </a:p>
          <a:p>
            <a:r>
              <a:rPr lang="en-US" dirty="0"/>
              <a:t>A) Integration </a:t>
            </a:r>
          </a:p>
          <a:p>
            <a:r>
              <a:rPr lang="en-US" dirty="0"/>
              <a:t>B) Differentiation </a:t>
            </a:r>
          </a:p>
          <a:p>
            <a:r>
              <a:rPr lang="en-US" dirty="0"/>
              <a:t>C) Composition </a:t>
            </a:r>
          </a:p>
          <a:p>
            <a:r>
              <a:rPr lang="en-US" dirty="0"/>
              <a:t>D) Inversion</a:t>
            </a:r>
          </a:p>
        </p:txBody>
      </p:sp>
    </p:spTree>
    <p:extLst>
      <p:ext uri="{BB962C8B-B14F-4D97-AF65-F5344CB8AC3E}">
        <p14:creationId xmlns:p14="http://schemas.microsoft.com/office/powerpoint/2010/main" val="103492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9) Which of the following statements about generating functions in the context of design analysis and algorithms is true?</a:t>
            </a:r>
          </a:p>
          <a:p>
            <a:r>
              <a:rPr lang="en-US" dirty="0"/>
              <a:t>a) Generating functions are only useful in combinatorics and have no application in algorithmic design. </a:t>
            </a:r>
          </a:p>
          <a:p>
            <a:r>
              <a:rPr lang="en-US" dirty="0"/>
              <a:t>b) Generating functions are mathematical tools that can be used to represent and manipulate sequences of numbers, making them useful in analyzing algorithms. </a:t>
            </a:r>
          </a:p>
          <a:p>
            <a:r>
              <a:rPr lang="en-US" dirty="0"/>
              <a:t>c) Generating functions are limited to counting problems and cannot be applied to algorithmic efficiency analysis. </a:t>
            </a:r>
          </a:p>
          <a:p>
            <a:r>
              <a:rPr lang="en-US" dirty="0"/>
              <a:t>d) Generating functions are primarily used in physics and have minimal relevance in design analysis.</a:t>
            </a:r>
          </a:p>
          <a:p>
            <a:endParaRPr lang="en-IN" dirty="0"/>
          </a:p>
        </p:txBody>
      </p:sp>
    </p:spTree>
    <p:extLst>
      <p:ext uri="{BB962C8B-B14F-4D97-AF65-F5344CB8AC3E}">
        <p14:creationId xmlns:p14="http://schemas.microsoft.com/office/powerpoint/2010/main" val="602717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527048"/>
            <a:ext cx="8503920" cy="4926288"/>
          </a:xfrm>
        </p:spPr>
        <p:txBody>
          <a:bodyPr/>
          <a:lstStyle/>
          <a:p>
            <a:pPr marL="0" indent="0">
              <a:buNone/>
            </a:pPr>
            <a:r>
              <a:rPr lang="en-US" dirty="0"/>
              <a:t>10) In the context of counting with generating functions, what does the coefficient of a specific term in a generating function represent?</a:t>
            </a:r>
          </a:p>
          <a:p>
            <a:r>
              <a:rPr lang="en-US" dirty="0"/>
              <a:t>a) The order of the generating function. </a:t>
            </a:r>
          </a:p>
          <a:p>
            <a:r>
              <a:rPr lang="en-US" dirty="0"/>
              <a:t>b) The exponent of the term in the generating function. </a:t>
            </a:r>
          </a:p>
          <a:p>
            <a:r>
              <a:rPr lang="en-US" dirty="0"/>
              <a:t>c) The number of ways a certain combinatorial problem can be solved. </a:t>
            </a:r>
          </a:p>
          <a:p>
            <a:r>
              <a:rPr lang="en-US" dirty="0"/>
              <a:t>d) The total number of terms in the generating function.</a:t>
            </a:r>
          </a:p>
          <a:p>
            <a:endParaRPr lang="en-IN" dirty="0"/>
          </a:p>
        </p:txBody>
      </p:sp>
    </p:spTree>
    <p:extLst>
      <p:ext uri="{BB962C8B-B14F-4D97-AF65-F5344CB8AC3E}">
        <p14:creationId xmlns:p14="http://schemas.microsoft.com/office/powerpoint/2010/main" val="168674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pPr marL="0" indent="0">
              <a:buNone/>
            </a:pPr>
            <a:r>
              <a:rPr lang="en-US" dirty="0"/>
              <a:t>11) When analyzing algorithms using Ordinary Generating Functions (OGFs), what is the role of the coefficient of </a:t>
            </a:r>
            <a:r>
              <a:rPr lang="en-US" dirty="0" err="1"/>
              <a:t>x</a:t>
            </a:r>
            <a:r>
              <a:rPr lang="en-US" baseline="30000" dirty="0" err="1"/>
              <a:t>n</a:t>
            </a:r>
            <a:r>
              <a:rPr lang="en-US" dirty="0"/>
              <a:t> in the OGF?</a:t>
            </a:r>
          </a:p>
          <a:p>
            <a:r>
              <a:rPr lang="en-US" dirty="0"/>
              <a:t>a) It represents the order of the OGF. </a:t>
            </a:r>
          </a:p>
          <a:p>
            <a:r>
              <a:rPr lang="en-US" dirty="0"/>
              <a:t>b) It corresponds to the exponent of x in the OGF.</a:t>
            </a:r>
          </a:p>
          <a:p>
            <a:r>
              <a:rPr lang="en-US" dirty="0"/>
              <a:t>c) It indicates the number of ways to solve a combinatorial problem of size n. </a:t>
            </a:r>
          </a:p>
          <a:p>
            <a:r>
              <a:rPr lang="en-US" dirty="0"/>
              <a:t>d) It signifies the total number of terms in the OGF.</a:t>
            </a:r>
          </a:p>
          <a:p>
            <a:endParaRPr lang="en-IN" dirty="0"/>
          </a:p>
        </p:txBody>
      </p:sp>
    </p:spTree>
    <p:extLst>
      <p:ext uri="{BB962C8B-B14F-4D97-AF65-F5344CB8AC3E}">
        <p14:creationId xmlns:p14="http://schemas.microsoft.com/office/powerpoint/2010/main" val="2604996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a:xfrm>
            <a:off x="301752" y="1527048"/>
            <a:ext cx="8503920" cy="4998296"/>
          </a:xfrm>
        </p:spPr>
        <p:txBody>
          <a:bodyPr>
            <a:normAutofit fontScale="92500"/>
          </a:bodyPr>
          <a:lstStyle/>
          <a:p>
            <a:pPr marL="0" indent="0">
              <a:buNone/>
            </a:pPr>
            <a:r>
              <a:rPr lang="en-US" dirty="0"/>
              <a:t>12) In the context of design analysis and algorithm, what advantage does using Ordinary Generating Functions (OGFs) offer compared to other analytical methods?</a:t>
            </a:r>
          </a:p>
          <a:p>
            <a:r>
              <a:rPr lang="en-US" dirty="0"/>
              <a:t>a) OGFs are only applicable to simple counting problems and not suitable for algorithmic analysis. </a:t>
            </a:r>
          </a:p>
          <a:p>
            <a:r>
              <a:rPr lang="en-US" dirty="0"/>
              <a:t>b) OGFs provide a convenient and concise way to represent and manipulate sequences of numbers, facilitating the analysis of algorithms. </a:t>
            </a:r>
          </a:p>
          <a:p>
            <a:r>
              <a:rPr lang="en-US" dirty="0"/>
              <a:t>c) OGFs are primarily used in physics and have limited relevance in design analysis. </a:t>
            </a:r>
          </a:p>
          <a:p>
            <a:r>
              <a:rPr lang="en-US" dirty="0"/>
              <a:t>d) OGFs are computationally expensive and are not preferred in algorithmic complexity analysis.</a:t>
            </a:r>
          </a:p>
          <a:p>
            <a:endParaRPr lang="en-IN" dirty="0"/>
          </a:p>
        </p:txBody>
      </p:sp>
    </p:spTree>
    <p:extLst>
      <p:ext uri="{BB962C8B-B14F-4D97-AF65-F5344CB8AC3E}">
        <p14:creationId xmlns:p14="http://schemas.microsoft.com/office/powerpoint/2010/main" val="829419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13) what are application of </a:t>
            </a:r>
            <a:r>
              <a:rPr lang="en-US" dirty="0" err="1"/>
              <a:t>Catlan</a:t>
            </a:r>
            <a:r>
              <a:rPr lang="en-US" dirty="0"/>
              <a:t> Number?</a:t>
            </a:r>
          </a:p>
          <a:p>
            <a:r>
              <a:rPr lang="en-US" dirty="0"/>
              <a:t>a) count number of possible BST with n-keys.</a:t>
            </a:r>
          </a:p>
          <a:p>
            <a:r>
              <a:rPr lang="en-US" dirty="0"/>
              <a:t>b) count number of possible FBST with n keys.</a:t>
            </a:r>
          </a:p>
          <a:p>
            <a:r>
              <a:rPr lang="en-US" dirty="0"/>
              <a:t>c) count number of possible merge  sort .</a:t>
            </a:r>
          </a:p>
          <a:p>
            <a:r>
              <a:rPr lang="en-US" dirty="0"/>
              <a:t>d) a and b </a:t>
            </a:r>
            <a:r>
              <a:rPr lang="en-US"/>
              <a:t>are correct.</a:t>
            </a:r>
            <a:endParaRPr lang="en-IN" dirty="0"/>
          </a:p>
        </p:txBody>
      </p:sp>
    </p:spTree>
    <p:extLst>
      <p:ext uri="{BB962C8B-B14F-4D97-AF65-F5344CB8AC3E}">
        <p14:creationId xmlns:p14="http://schemas.microsoft.com/office/powerpoint/2010/main" val="382309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b="1" dirty="0"/>
              <a:t>Definition.</a:t>
            </a:r>
            <a:r>
              <a:rPr lang="en-US" dirty="0"/>
              <a:t> </a:t>
            </a:r>
            <a:r>
              <a:rPr lang="en-US" sz="3000" dirty="0"/>
              <a:t>Given a sequence a0,a1,a2,…,</a:t>
            </a:r>
            <a:r>
              <a:rPr lang="en-US" sz="3000" dirty="0" err="1"/>
              <a:t>ak</a:t>
            </a:r>
            <a:r>
              <a:rPr lang="en-US" sz="3000" dirty="0"/>
              <a:t>,…0,1,2,…,,…, the function</a:t>
            </a:r>
          </a:p>
          <a:p>
            <a:r>
              <a:rPr lang="en-IN" dirty="0"/>
              <a:t>     </a:t>
            </a:r>
            <a:br>
              <a:rPr lang="en-IN" dirty="0"/>
            </a:br>
            <a:endParaRPr lang="en-IN" dirty="0"/>
          </a:p>
          <a:p>
            <a:endParaRPr lang="en-US" dirty="0"/>
          </a:p>
          <a:p>
            <a:r>
              <a:rPr lang="en-US" dirty="0"/>
              <a:t>is called the </a:t>
            </a:r>
            <a:r>
              <a:rPr lang="en-US" i="1" dirty="0"/>
              <a:t>ordinary generating function </a:t>
            </a:r>
            <a:r>
              <a:rPr lang="en-US" sz="3000" i="1" dirty="0"/>
              <a:t>(OGF)</a:t>
            </a:r>
            <a:r>
              <a:rPr lang="en-US" sz="3000" dirty="0"/>
              <a:t> of the sequence. We use the notation [</a:t>
            </a:r>
            <a:r>
              <a:rPr lang="en-US" sz="3000" dirty="0" err="1"/>
              <a:t>z^k</a:t>
            </a:r>
            <a:r>
              <a:rPr lang="en-US" sz="3000" dirty="0"/>
              <a:t>]A(z) to refer to the coefficient </a:t>
            </a:r>
            <a:r>
              <a:rPr lang="en-US" sz="3000" dirty="0" err="1"/>
              <a:t>ak</a:t>
            </a:r>
            <a:r>
              <a:rPr lang="en-US" sz="3000" dirty="0"/>
              <a:t>.</a:t>
            </a:r>
            <a:endParaRPr lang="en-IN"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68960"/>
            <a:ext cx="9144000" cy="1440160"/>
          </a:xfrm>
          <a:prstGeom prst="rect">
            <a:avLst/>
          </a:prstGeom>
        </p:spPr>
      </p:pic>
    </p:spTree>
    <p:extLst>
      <p:ext uri="{BB962C8B-B14F-4D97-AF65-F5344CB8AC3E}">
        <p14:creationId xmlns:p14="http://schemas.microsoft.com/office/powerpoint/2010/main" val="2938366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Answer</a:t>
            </a:r>
            <a:endParaRPr lang="en-IN" dirty="0"/>
          </a:p>
        </p:txBody>
      </p:sp>
      <p:sp>
        <p:nvSpPr>
          <p:cNvPr id="3" name="Content Placeholder 2"/>
          <p:cNvSpPr>
            <a:spLocks noGrp="1"/>
          </p:cNvSpPr>
          <p:nvPr>
            <p:ph sz="quarter" idx="1"/>
          </p:nvPr>
        </p:nvSpPr>
        <p:spPr>
          <a:xfrm>
            <a:off x="301752" y="1527048"/>
            <a:ext cx="8503920" cy="4998296"/>
          </a:xfrm>
        </p:spPr>
        <p:txBody>
          <a:bodyPr>
            <a:normAutofit fontScale="25000" lnSpcReduction="20000"/>
          </a:bodyPr>
          <a:lstStyle/>
          <a:p>
            <a:pPr>
              <a:lnSpc>
                <a:spcPct val="170000"/>
              </a:lnSpc>
            </a:pPr>
            <a:r>
              <a:rPr lang="en-US" sz="5600" dirty="0"/>
              <a:t>1. a </a:t>
            </a:r>
            <a:r>
              <a:rPr lang="en-IN" sz="5600" dirty="0"/>
              <a:t>(</a:t>
            </a:r>
            <a:r>
              <a:rPr lang="en-US" sz="5600" dirty="0"/>
              <a:t>Generating functions can be used to solve recurrence relations by transforming them into algebraic equations. They can also be used to find closed-form expressions for sequences, allowing us to compute specific terms without having to iterate through the entire sequence. Additionally, generating functions can be used to analyze the time complexity of algorithms by examining the coefficients of the power series representation.)</a:t>
            </a:r>
          </a:p>
          <a:p>
            <a:pPr>
              <a:lnSpc>
                <a:spcPct val="170000"/>
              </a:lnSpc>
            </a:pPr>
            <a:r>
              <a:rPr lang="en-US" sz="5600" dirty="0"/>
              <a:t>2. Integration is not a common operation performed on generating functions. Differentiation, addition, and multiplication are commonly used operations to manipulate generating functions and derive useful information from them.</a:t>
            </a:r>
          </a:p>
          <a:p>
            <a:pPr>
              <a:lnSpc>
                <a:spcPct val="170000"/>
              </a:lnSpc>
            </a:pPr>
            <a:r>
              <a:rPr lang="en-US" sz="5600" dirty="0"/>
              <a:t>3. G(x) = 1 + x + x^2 + x^3 + ... is an example of a generating function. It represents the sequence of coefficients where each term corresponds to the power of x in the series. F(n), A(n), and S(n) are not generating functions as they do not have a power series representation.</a:t>
            </a:r>
          </a:p>
          <a:p>
            <a:pPr>
              <a:lnSpc>
                <a:spcPct val="170000"/>
              </a:lnSpc>
            </a:pPr>
            <a:r>
              <a:rPr lang="en-US" sz="5600" dirty="0"/>
              <a:t>4. d ( calculate the vale of c0 = 1 ,c1 = 1 c2= 5 …… not 43)</a:t>
            </a:r>
          </a:p>
          <a:p>
            <a:pPr>
              <a:lnSpc>
                <a:spcPct val="170000"/>
              </a:lnSpc>
            </a:pPr>
            <a:r>
              <a:rPr lang="en-US" sz="5600" dirty="0"/>
              <a:t>5. d.</a:t>
            </a:r>
          </a:p>
          <a:p>
            <a:pPr>
              <a:lnSpc>
                <a:spcPct val="170000"/>
              </a:lnSpc>
            </a:pPr>
            <a:r>
              <a:rPr lang="en-US" sz="5600" dirty="0"/>
              <a:t>6. c</a:t>
            </a:r>
          </a:p>
        </p:txBody>
      </p:sp>
    </p:spTree>
    <p:extLst>
      <p:ext uri="{BB962C8B-B14F-4D97-AF65-F5344CB8AC3E}">
        <p14:creationId xmlns:p14="http://schemas.microsoft.com/office/powerpoint/2010/main" val="3613689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Answer</a:t>
            </a:r>
            <a:endParaRPr lang="en-IN" dirty="0"/>
          </a:p>
        </p:txBody>
      </p:sp>
      <p:sp>
        <p:nvSpPr>
          <p:cNvPr id="3" name="Content Placeholder 2"/>
          <p:cNvSpPr>
            <a:spLocks noGrp="1"/>
          </p:cNvSpPr>
          <p:nvPr>
            <p:ph sz="quarter" idx="1"/>
          </p:nvPr>
        </p:nvSpPr>
        <p:spPr/>
        <p:txBody>
          <a:bodyPr>
            <a:normAutofit fontScale="25000" lnSpcReduction="20000"/>
          </a:bodyPr>
          <a:lstStyle/>
          <a:p>
            <a:pPr>
              <a:lnSpc>
                <a:spcPct val="170000"/>
              </a:lnSpc>
            </a:pPr>
            <a:r>
              <a:rPr lang="en-US" sz="5600" dirty="0"/>
              <a:t>7. C) Counting and enumeration </a:t>
            </a:r>
          </a:p>
          <a:p>
            <a:pPr>
              <a:lnSpc>
                <a:spcPct val="170000"/>
              </a:lnSpc>
            </a:pPr>
            <a:r>
              <a:rPr lang="en-US" sz="5600" dirty="0"/>
              <a:t>8. B) Differentiation</a:t>
            </a:r>
          </a:p>
          <a:p>
            <a:pPr>
              <a:lnSpc>
                <a:spcPct val="170000"/>
              </a:lnSpc>
            </a:pPr>
            <a:r>
              <a:rPr lang="en-US" sz="5600" dirty="0"/>
              <a:t>9. B) Generating functions are mathematical tools that can be used to represent and manipulate sequences of numbers, making them useful in analyzing algorithms.</a:t>
            </a:r>
          </a:p>
          <a:p>
            <a:pPr>
              <a:lnSpc>
                <a:spcPct val="170000"/>
              </a:lnSpc>
            </a:pPr>
            <a:r>
              <a:rPr lang="en-US" sz="5600" dirty="0"/>
              <a:t>10. c) The number of ways a certain combinatorial problem can be solved.</a:t>
            </a:r>
          </a:p>
          <a:p>
            <a:pPr>
              <a:lnSpc>
                <a:spcPct val="170000"/>
              </a:lnSpc>
            </a:pPr>
            <a:r>
              <a:rPr lang="en-US" sz="5600" dirty="0"/>
              <a:t>11. c) It indicates the number of ways to solve a combinatorial problem of size n.</a:t>
            </a:r>
          </a:p>
          <a:p>
            <a:pPr>
              <a:lnSpc>
                <a:spcPct val="170000"/>
              </a:lnSpc>
            </a:pPr>
            <a:r>
              <a:rPr lang="en-US" sz="5600" dirty="0"/>
              <a:t>12. b) OGFs provide a convenient and concise way to represent and manipulate sequences of numbers, facilitating the analysis of algorithms.</a:t>
            </a:r>
          </a:p>
          <a:p>
            <a:br>
              <a:rPr lang="en-US" sz="1600" dirty="0"/>
            </a:b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374639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946" y="0"/>
            <a:ext cx="6706107" cy="6858000"/>
          </a:xfrm>
          <a:prstGeom prst="rect">
            <a:avLst/>
          </a:prstGeom>
        </p:spPr>
      </p:pic>
    </p:spTree>
    <p:extLst>
      <p:ext uri="{BB962C8B-B14F-4D97-AF65-F5344CB8AC3E}">
        <p14:creationId xmlns:p14="http://schemas.microsoft.com/office/powerpoint/2010/main" val="397931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8632"/>
            <a:ext cx="7735380" cy="6336704"/>
          </a:xfrm>
          <a:prstGeom prst="rect">
            <a:avLst/>
          </a:prstGeom>
        </p:spPr>
      </p:pic>
    </p:spTree>
    <p:extLst>
      <p:ext uri="{BB962C8B-B14F-4D97-AF65-F5344CB8AC3E}">
        <p14:creationId xmlns:p14="http://schemas.microsoft.com/office/powerpoint/2010/main" val="206231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8928992" cy="923330"/>
          </a:xfrm>
          <a:prstGeom prst="rect">
            <a:avLst/>
          </a:prstGeom>
        </p:spPr>
        <p:txBody>
          <a:bodyPr wrap="square">
            <a:spAutoFit/>
          </a:bodyPr>
          <a:lstStyle/>
          <a:p>
            <a:r>
              <a:rPr lang="en-US" dirty="0"/>
              <a:t>As with OGFs, application simple operations on these basic functions yields a large fraction of the EGFs that arise in practice. Note that the shift left/right operations for EGFs are the same as the index multiply/divide operations for OGFs and vice versa.</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474" y="1111970"/>
            <a:ext cx="5821051" cy="5746030"/>
          </a:xfrm>
          <a:prstGeom prst="rect">
            <a:avLst/>
          </a:prstGeom>
        </p:spPr>
      </p:pic>
    </p:spTree>
    <p:extLst>
      <p:ext uri="{BB962C8B-B14F-4D97-AF65-F5344CB8AC3E}">
        <p14:creationId xmlns:p14="http://schemas.microsoft.com/office/powerpoint/2010/main" val="351170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Catalan numbers</a:t>
            </a:r>
          </a:p>
        </p:txBody>
      </p:sp>
      <p:sp>
        <p:nvSpPr>
          <p:cNvPr id="3" name="Content Placeholder 2"/>
          <p:cNvSpPr>
            <a:spLocks noGrp="1"/>
          </p:cNvSpPr>
          <p:nvPr>
            <p:ph sz="quarter" idx="1"/>
          </p:nvPr>
        </p:nvSpPr>
        <p:spPr/>
        <p:txBody>
          <a:bodyPr/>
          <a:lstStyle/>
          <a:p>
            <a:r>
              <a:rPr lang="en-US" b="1" dirty="0"/>
              <a:t>Catalan numbers</a:t>
            </a:r>
            <a:r>
              <a:rPr lang="en-US" dirty="0"/>
              <a:t> are defined as a mathematical sequence that consists of positive integers, which can be used to find the number of possibilities of various combinations.</a:t>
            </a:r>
          </a:p>
          <a:p>
            <a:r>
              <a:rPr lang="en-US" dirty="0"/>
              <a:t>The first few Catalan numbers for n = 0, 1, 2, 3, … are : 1, 1, 2, 5, 14, 42, 132, 429, 1430, 4862, … </a:t>
            </a:r>
            <a:r>
              <a:rPr lang="en-US" b="1" dirty="0"/>
              <a:t> </a:t>
            </a:r>
            <a:endParaRPr lang="en-IN" dirty="0"/>
          </a:p>
        </p:txBody>
      </p:sp>
    </p:spTree>
    <p:extLst>
      <p:ext uri="{BB962C8B-B14F-4D97-AF65-F5344CB8AC3E}">
        <p14:creationId xmlns:p14="http://schemas.microsoft.com/office/powerpoint/2010/main" val="51641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869848"/>
            <a:ext cx="8534400" cy="758952"/>
          </a:xfrm>
        </p:spPr>
        <p:txBody>
          <a:bodyPr>
            <a:normAutofit fontScale="90000"/>
          </a:bodyPr>
          <a:lstStyle/>
          <a:p>
            <a:br>
              <a:rPr lang="en-US" dirty="0"/>
            </a:br>
            <a:br>
              <a:rPr lang="en-US" dirty="0"/>
            </a:br>
            <a:br>
              <a:rPr lang="en-US" dirty="0"/>
            </a:br>
            <a:r>
              <a:rPr lang="en-US" dirty="0"/>
              <a:t>Program for n</a:t>
            </a:r>
            <a:r>
              <a:rPr lang="en-US" baseline="30000" dirty="0"/>
              <a:t>th</a:t>
            </a:r>
            <a:r>
              <a:rPr lang="en-US" dirty="0"/>
              <a:t> Catalan Number using Recursion:</a:t>
            </a:r>
            <a:br>
              <a:rPr lang="en-US" b="1" dirty="0"/>
            </a:br>
            <a:endParaRPr lang="en-IN"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01625" y="3116773"/>
            <a:ext cx="8504238" cy="1392803"/>
          </a:xfrm>
        </p:spPr>
      </p:pic>
    </p:spTree>
    <p:extLst>
      <p:ext uri="{BB962C8B-B14F-4D97-AF65-F5344CB8AC3E}">
        <p14:creationId xmlns:p14="http://schemas.microsoft.com/office/powerpoint/2010/main" val="8652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approach</a:t>
            </a:r>
          </a:p>
        </p:txBody>
      </p:sp>
      <p:sp>
        <p:nvSpPr>
          <p:cNvPr id="3" name="Content Placeholder 2"/>
          <p:cNvSpPr>
            <a:spLocks noGrp="1"/>
          </p:cNvSpPr>
          <p:nvPr>
            <p:ph sz="quarter" idx="1"/>
          </p:nvPr>
        </p:nvSpPr>
        <p:spPr/>
        <p:txBody>
          <a:bodyPr/>
          <a:lstStyle/>
          <a:p>
            <a:pPr fontAlgn="base"/>
            <a:r>
              <a:rPr lang="en-US" dirty="0"/>
              <a:t>Base condition for the recursive approach, when </a:t>
            </a:r>
            <a:r>
              <a:rPr lang="en-US" b="1" dirty="0"/>
              <a:t>n &lt;= 1</a:t>
            </a:r>
            <a:r>
              <a:rPr lang="en-US" dirty="0"/>
              <a:t>, return </a:t>
            </a:r>
            <a:r>
              <a:rPr lang="en-US" b="1" dirty="0"/>
              <a:t>1</a:t>
            </a:r>
            <a:endParaRPr lang="en-US" dirty="0"/>
          </a:p>
          <a:p>
            <a:pPr fontAlgn="base"/>
            <a:r>
              <a:rPr lang="en-US" dirty="0"/>
              <a:t>Iterate from</a:t>
            </a:r>
            <a:r>
              <a:rPr lang="en-US" b="1" dirty="0"/>
              <a:t> i = 0</a:t>
            </a:r>
            <a:r>
              <a:rPr lang="en-US" dirty="0"/>
              <a:t> to </a:t>
            </a:r>
            <a:r>
              <a:rPr lang="en-US" b="1" dirty="0"/>
              <a:t>i &lt; n</a:t>
            </a:r>
            <a:endParaRPr lang="en-US" dirty="0"/>
          </a:p>
          <a:p>
            <a:pPr lvl="1" fontAlgn="base"/>
            <a:r>
              <a:rPr lang="en-US" dirty="0"/>
              <a:t>Make a recursive call</a:t>
            </a:r>
            <a:r>
              <a:rPr lang="en-US" b="1" dirty="0"/>
              <a:t> </a:t>
            </a:r>
            <a:r>
              <a:rPr lang="en-US" b="1" dirty="0" err="1"/>
              <a:t>catalan</a:t>
            </a:r>
            <a:r>
              <a:rPr lang="en-US" b="1" dirty="0"/>
              <a:t>(i) </a:t>
            </a:r>
            <a:r>
              <a:rPr lang="en-US" dirty="0"/>
              <a:t>and</a:t>
            </a:r>
            <a:r>
              <a:rPr lang="en-US" b="1" dirty="0"/>
              <a:t> </a:t>
            </a:r>
            <a:r>
              <a:rPr lang="en-US" b="1" dirty="0" err="1"/>
              <a:t>catalan</a:t>
            </a:r>
            <a:r>
              <a:rPr lang="en-US" b="1" dirty="0"/>
              <a:t>(n – i – 1)</a:t>
            </a:r>
            <a:r>
              <a:rPr lang="en-US" dirty="0"/>
              <a:t> and keep adding the product of both into </a:t>
            </a:r>
            <a:r>
              <a:rPr lang="en-US" b="1" dirty="0"/>
              <a:t>res</a:t>
            </a:r>
            <a:r>
              <a:rPr lang="en-US" dirty="0"/>
              <a:t>.</a:t>
            </a:r>
          </a:p>
          <a:p>
            <a:pPr fontAlgn="base"/>
            <a:r>
              <a:rPr lang="en-US" dirty="0"/>
              <a:t>Return the </a:t>
            </a:r>
            <a:r>
              <a:rPr lang="en-US" b="1" dirty="0"/>
              <a:t>res</a:t>
            </a:r>
            <a:r>
              <a:rPr lang="en-US" dirty="0"/>
              <a:t>.</a:t>
            </a:r>
          </a:p>
          <a:p>
            <a:endParaRPr lang="en-IN" dirty="0"/>
          </a:p>
        </p:txBody>
      </p:sp>
    </p:spTree>
    <p:extLst>
      <p:ext uri="{BB962C8B-B14F-4D97-AF65-F5344CB8AC3E}">
        <p14:creationId xmlns:p14="http://schemas.microsoft.com/office/powerpoint/2010/main" val="37781308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274</TotalTime>
  <Words>1835</Words>
  <Application>Microsoft Office PowerPoint</Application>
  <PresentationFormat>On-screen Show (4:3)</PresentationFormat>
  <Paragraphs>175</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Civic</vt:lpstr>
      <vt:lpstr>Generating functions </vt:lpstr>
      <vt:lpstr>Ordinary Generating Functions</vt:lpstr>
      <vt:lpstr>PowerPoint Presentation</vt:lpstr>
      <vt:lpstr>PowerPoint Presentation</vt:lpstr>
      <vt:lpstr>PowerPoint Presentation</vt:lpstr>
      <vt:lpstr>PowerPoint Presentation</vt:lpstr>
      <vt:lpstr>Catalan numbers</vt:lpstr>
      <vt:lpstr>   Program for nth Catalan Number using Recursion: </vt:lpstr>
      <vt:lpstr>Step-by-step approach</vt:lpstr>
      <vt:lpstr>Following is the implementation of the above recursive formula in C++</vt:lpstr>
      <vt:lpstr>Program for nth Catalan Number using Dynamic Programming:</vt:lpstr>
      <vt:lpstr>Step-by-step approach:</vt:lpstr>
      <vt:lpstr>Following is the implementation of the above in C++</vt:lpstr>
      <vt:lpstr>PowerPoint Presentation</vt:lpstr>
      <vt:lpstr>Exponential Generating Functions </vt:lpstr>
      <vt:lpstr>PowerPoint Presentation</vt:lpstr>
      <vt:lpstr>QUIZ TIME</vt:lpstr>
      <vt:lpstr>QUIZ TIME</vt:lpstr>
      <vt:lpstr>QUIZ TIME</vt:lpstr>
      <vt:lpstr>QUIZ TIME</vt:lpstr>
      <vt:lpstr>QUIZ TIME</vt:lpstr>
      <vt:lpstr>QUIZ TIME</vt:lpstr>
      <vt:lpstr>QUIZ TIME</vt:lpstr>
      <vt:lpstr>QUIZ TIME</vt:lpstr>
      <vt:lpstr>QUIZ TIME</vt:lpstr>
      <vt:lpstr>PowerPoint Presentation</vt:lpstr>
      <vt:lpstr>QUIZ TIME</vt:lpstr>
      <vt:lpstr>QUIZ TIME</vt:lpstr>
      <vt:lpstr>PowerPoint Presentation</vt:lpstr>
      <vt:lpstr>Explanation Of Answer</vt:lpstr>
      <vt:lpstr>Explanation Of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functions</dc:title>
  <dc:creator>Dell</dc:creator>
  <cp:lastModifiedBy>SHREY GARG</cp:lastModifiedBy>
  <cp:revision>35</cp:revision>
  <dcterms:created xsi:type="dcterms:W3CDTF">2024-01-23T03:50:11Z</dcterms:created>
  <dcterms:modified xsi:type="dcterms:W3CDTF">2024-03-05T16:58:14Z</dcterms:modified>
</cp:coreProperties>
</file>